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310" r:id="rId2"/>
    <p:sldId id="455" r:id="rId3"/>
    <p:sldId id="457" r:id="rId4"/>
    <p:sldId id="429" r:id="rId5"/>
    <p:sldId id="430" r:id="rId6"/>
    <p:sldId id="431" r:id="rId7"/>
    <p:sldId id="432" r:id="rId8"/>
    <p:sldId id="433" r:id="rId9"/>
    <p:sldId id="434" r:id="rId10"/>
    <p:sldId id="435" r:id="rId11"/>
    <p:sldId id="436" r:id="rId12"/>
    <p:sldId id="437" r:id="rId13"/>
    <p:sldId id="458" r:id="rId14"/>
    <p:sldId id="456" r:id="rId15"/>
    <p:sldId id="438" r:id="rId16"/>
    <p:sldId id="439" r:id="rId17"/>
    <p:sldId id="440" r:id="rId18"/>
    <p:sldId id="441" r:id="rId19"/>
    <p:sldId id="442" r:id="rId20"/>
    <p:sldId id="443" r:id="rId21"/>
    <p:sldId id="444" r:id="rId22"/>
    <p:sldId id="445" r:id="rId23"/>
    <p:sldId id="446" r:id="rId24"/>
    <p:sldId id="447" r:id="rId25"/>
    <p:sldId id="448" r:id="rId26"/>
    <p:sldId id="449" r:id="rId27"/>
    <p:sldId id="450" r:id="rId28"/>
    <p:sldId id="451" r:id="rId29"/>
    <p:sldId id="459" r:id="rId30"/>
    <p:sldId id="452" r:id="rId31"/>
    <p:sldId id="453" r:id="rId32"/>
    <p:sldId id="454" r:id="rId33"/>
    <p:sldId id="425" r:id="rId34"/>
    <p:sldId id="424" r:id="rId35"/>
    <p:sldId id="426" r:id="rId36"/>
    <p:sldId id="413" r:id="rId37"/>
    <p:sldId id="414" r:id="rId38"/>
    <p:sldId id="264" r:id="rId39"/>
    <p:sldId id="401" r:id="rId40"/>
    <p:sldId id="420" r:id="rId41"/>
    <p:sldId id="267" r:id="rId42"/>
    <p:sldId id="402" r:id="rId43"/>
    <p:sldId id="415" r:id="rId44"/>
    <p:sldId id="404" r:id="rId45"/>
    <p:sldId id="405" r:id="rId46"/>
    <p:sldId id="421" r:id="rId47"/>
    <p:sldId id="422" r:id="rId48"/>
    <p:sldId id="416" r:id="rId49"/>
    <p:sldId id="417" r:id="rId50"/>
    <p:sldId id="407" r:id="rId51"/>
    <p:sldId id="418" r:id="rId52"/>
    <p:sldId id="419" r:id="rId53"/>
    <p:sldId id="423" r:id="rId54"/>
    <p:sldId id="403" r:id="rId55"/>
    <p:sldId id="399" r:id="rId56"/>
    <p:sldId id="400" r:id="rId57"/>
    <p:sldId id="410" r:id="rId58"/>
    <p:sldId id="427" r:id="rId59"/>
    <p:sldId id="411" r:id="rId60"/>
    <p:sldId id="409" r:id="rId61"/>
    <p:sldId id="428" r:id="rId6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50021"/>
    <a:srgbClr val="000099"/>
    <a:srgbClr val="0033CC"/>
    <a:srgbClr val="DBD600"/>
    <a:srgbClr val="D67F00"/>
    <a:srgbClr val="CC6600"/>
    <a:srgbClr val="003300"/>
    <a:srgbClr val="006699"/>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50" autoAdjust="0"/>
    <p:restoredTop sz="83511" autoAdjust="0"/>
  </p:normalViewPr>
  <p:slideViewPr>
    <p:cSldViewPr>
      <p:cViewPr varScale="1">
        <p:scale>
          <a:sx n="75" d="100"/>
          <a:sy n="75" d="100"/>
        </p:scale>
        <p:origin x="1719" y="3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slide" Target="slides/slide41.xml"/><Relationship Id="rId1" Type="http://schemas.openxmlformats.org/officeDocument/2006/relationships/slide" Target="slides/slide38.xml"/><Relationship Id="rId4" Type="http://schemas.openxmlformats.org/officeDocument/2006/relationships/slide" Target="slides/slide49.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a:t>All studies</a:t>
            </a: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055555555555558E-2"/>
          <c:y val="0.22004447360746568"/>
          <c:w val="0.81388888888888888"/>
          <c:h val="0.57479476523767858"/>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899-4C80-B87D-2316B9B2DA28}"/>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C899-4C80-B87D-2316B9B2DA28}"/>
              </c:ext>
            </c:extLst>
          </c:dPt>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Sheet2!$A$5:$B$5</c:f>
              <c:strCache>
                <c:ptCount val="2"/>
                <c:pt idx="0">
                  <c:v>world</c:v>
                </c:pt>
                <c:pt idx="1">
                  <c:v> Iran</c:v>
                </c:pt>
              </c:strCache>
            </c:strRef>
          </c:cat>
          <c:val>
            <c:numRef>
              <c:f>Sheet2!$A$6:$B$6</c:f>
              <c:numCache>
                <c:formatCode>General</c:formatCode>
                <c:ptCount val="2"/>
                <c:pt idx="0">
                  <c:v>35331</c:v>
                </c:pt>
                <c:pt idx="1">
                  <c:v>289</c:v>
                </c:pt>
              </c:numCache>
            </c:numRef>
          </c:val>
          <c:extLst>
            <c:ext xmlns:c16="http://schemas.microsoft.com/office/drawing/2014/chart" uri="{C3380CC4-5D6E-409C-BE32-E72D297353CC}">
              <c16:uniqueId val="{00000004-C899-4C80-B87D-2316B9B2DA28}"/>
            </c:ext>
          </c:extLst>
        </c:ser>
        <c:dLbls>
          <c:showLegendKey val="0"/>
          <c:showVal val="0"/>
          <c:showCatName val="0"/>
          <c:showSerName val="0"/>
          <c:showPercent val="0"/>
          <c:showBubbleSize val="0"/>
          <c:showLeaderLines val="0"/>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n-US"/>
              <a:t>Iran</a:t>
            </a:r>
          </a:p>
        </c:rich>
      </c:tx>
      <c:layout/>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503-480B-BB4C-064943C3A128}"/>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8503-480B-BB4C-064943C3A128}"/>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Sheet2!$C$2:$D$2</c:f>
              <c:strCache>
                <c:ptCount val="2"/>
                <c:pt idx="0">
                  <c:v>all in Iran</c:v>
                </c:pt>
                <c:pt idx="1">
                  <c:v>case report Iran</c:v>
                </c:pt>
              </c:strCache>
            </c:strRef>
          </c:cat>
          <c:val>
            <c:numRef>
              <c:f>Sheet2!$C$3:$D$3</c:f>
              <c:numCache>
                <c:formatCode>General</c:formatCode>
                <c:ptCount val="2"/>
                <c:pt idx="0">
                  <c:v>289</c:v>
                </c:pt>
                <c:pt idx="1">
                  <c:v>59</c:v>
                </c:pt>
              </c:numCache>
            </c:numRef>
          </c:val>
          <c:extLst>
            <c:ext xmlns:c16="http://schemas.microsoft.com/office/drawing/2014/chart" uri="{C3380CC4-5D6E-409C-BE32-E72D297353CC}">
              <c16:uniqueId val="{00000004-8503-480B-BB4C-064943C3A128}"/>
            </c:ext>
          </c:extLst>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b="1"/>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World</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192C-4CED-B219-E45100F378EA}"/>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192C-4CED-B219-E45100F378E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Sheet2!$A$2:$B$2</c:f>
              <c:strCache>
                <c:ptCount val="2"/>
                <c:pt idx="0">
                  <c:v>all studies</c:v>
                </c:pt>
                <c:pt idx="1">
                  <c:v>case reports</c:v>
                </c:pt>
              </c:strCache>
            </c:strRef>
          </c:cat>
          <c:val>
            <c:numRef>
              <c:f>Sheet2!$A$3:$B$3</c:f>
              <c:numCache>
                <c:formatCode>General</c:formatCode>
                <c:ptCount val="2"/>
                <c:pt idx="0">
                  <c:v>35331</c:v>
                </c:pt>
                <c:pt idx="1">
                  <c:v>6704</c:v>
                </c:pt>
              </c:numCache>
            </c:numRef>
          </c:val>
          <c:extLst>
            <c:ext xmlns:c16="http://schemas.microsoft.com/office/drawing/2014/chart" uri="{C3380CC4-5D6E-409C-BE32-E72D297353CC}">
              <c16:uniqueId val="{00000004-192C-4CED-B219-E45100F378EA}"/>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2387715223097113"/>
          <c:y val="0.90946933905989025"/>
          <c:w val="0.36245682414698155"/>
          <c:h val="7.234884275829157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r>
              <a:rPr lang="en-US"/>
              <a:t>World</a:t>
            </a:r>
          </a:p>
        </c:rich>
      </c:tx>
      <c:layout/>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explosion val="37"/>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46C2-4D27-B603-8EC6B4E6AE8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46C2-4D27-B603-8EC6B4E6AE8B}"/>
              </c:ext>
            </c:extLst>
          </c:dPt>
          <c:dLbls>
            <c:dLbl>
              <c:idx val="1"/>
              <c:layout>
                <c:manualLayout>
                  <c:x val="0.12701640419947507"/>
                  <c:y val="9.3623140857392831E-2"/>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46C2-4D27-B603-8EC6B4E6AE8B}"/>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Sheet2!$A$8:$B$8</c:f>
              <c:strCache>
                <c:ptCount val="2"/>
                <c:pt idx="0">
                  <c:v>all studies</c:v>
                </c:pt>
                <c:pt idx="1">
                  <c:v>cohort</c:v>
                </c:pt>
              </c:strCache>
            </c:strRef>
          </c:cat>
          <c:val>
            <c:numRef>
              <c:f>Sheet2!$A$9:$B$9</c:f>
              <c:numCache>
                <c:formatCode>General</c:formatCode>
                <c:ptCount val="2"/>
                <c:pt idx="0">
                  <c:v>35331</c:v>
                </c:pt>
                <c:pt idx="1">
                  <c:v>10007</c:v>
                </c:pt>
              </c:numCache>
            </c:numRef>
          </c:val>
          <c:extLst>
            <c:ext xmlns:c16="http://schemas.microsoft.com/office/drawing/2014/chart" uri="{C3380CC4-5D6E-409C-BE32-E72D297353CC}">
              <c16:uniqueId val="{00000004-46C2-4D27-B603-8EC6B4E6AE8B}"/>
            </c:ext>
          </c:extLst>
        </c:ser>
        <c:dLbls>
          <c:showLegendKey val="0"/>
          <c:showVal val="0"/>
          <c:showCatName val="0"/>
          <c:showSerName val="0"/>
          <c:showPercent val="0"/>
          <c:showBubbleSize val="0"/>
          <c:showLeaderLines val="0"/>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b="1"/>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r>
              <a:rPr lang="en-US"/>
              <a:t>Iran</a:t>
            </a:r>
          </a:p>
        </c:rich>
      </c:tx>
      <c:layout>
        <c:manualLayout>
          <c:xMode val="edge"/>
          <c:yMode val="edge"/>
          <c:x val="0.41765204708510051"/>
          <c:y val="1.2422360248447204E-2"/>
        </c:manualLayout>
      </c:layout>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17"/>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736-41E0-9616-139E5A2211F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0736-41E0-9616-139E5A2211F0}"/>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Sheet2!$A$10:$B$10</c:f>
              <c:strCache>
                <c:ptCount val="2"/>
                <c:pt idx="0">
                  <c:v>all studies</c:v>
                </c:pt>
                <c:pt idx="1">
                  <c:v>cohort</c:v>
                </c:pt>
              </c:strCache>
            </c:strRef>
          </c:cat>
          <c:val>
            <c:numRef>
              <c:f>Sheet2!$A$11:$B$11</c:f>
              <c:numCache>
                <c:formatCode>General</c:formatCode>
                <c:ptCount val="2"/>
                <c:pt idx="0">
                  <c:v>289</c:v>
                </c:pt>
                <c:pt idx="1">
                  <c:v>50</c:v>
                </c:pt>
              </c:numCache>
            </c:numRef>
          </c:val>
          <c:extLst>
            <c:ext xmlns:c16="http://schemas.microsoft.com/office/drawing/2014/chart" uri="{C3380CC4-5D6E-409C-BE32-E72D297353CC}">
              <c16:uniqueId val="{00000004-0736-41E0-9616-139E5A2211F0}"/>
            </c:ext>
          </c:extLst>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b="1"/>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CE7196B-DF0E-4F53-8FE1-4E53726ADDA0}" type="datetimeFigureOut">
              <a:rPr lang="en-US" smtClean="0"/>
              <a:pPr/>
              <a:t>5/16/2021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95A7A4-853C-4087-838B-3C49D8B06C79}" type="slidenum">
              <a:rPr lang="en-US" smtClean="0"/>
              <a:pPr/>
              <a:t>‹#›</a:t>
            </a:fld>
            <a:endParaRPr lang="en-US"/>
          </a:p>
        </p:txBody>
      </p:sp>
    </p:spTree>
    <p:extLst>
      <p:ext uri="{BB962C8B-B14F-4D97-AF65-F5344CB8AC3E}">
        <p14:creationId xmlns:p14="http://schemas.microsoft.com/office/powerpoint/2010/main" val="403649649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cs typeface="Arial" charset="0"/>
              </a:defRPr>
            </a:lvl1pPr>
          </a:lstStyle>
          <a:p>
            <a:pPr>
              <a:defRPr/>
            </a:pPr>
            <a:endParaRPr lang="en-US"/>
          </a:p>
        </p:txBody>
      </p:sp>
      <p:sp>
        <p:nvSpPr>
          <p:cNvPr id="583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cs typeface="Arial" charset="0"/>
              </a:defRPr>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cs typeface="Arial" charset="0"/>
              </a:defRPr>
            </a:lvl1pPr>
          </a:lstStyle>
          <a:p>
            <a:pPr>
              <a:defRPr/>
            </a:pPr>
            <a:endParaRPr lang="en-US"/>
          </a:p>
        </p:txBody>
      </p:sp>
      <p:sp>
        <p:nvSpPr>
          <p:cNvPr id="583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cs typeface="Arial" charset="0"/>
              </a:defRPr>
            </a:lvl1pPr>
          </a:lstStyle>
          <a:p>
            <a:pPr>
              <a:defRPr/>
            </a:pPr>
            <a:fld id="{12622EE0-40E9-44C0-977E-E74BC2BA9735}" type="slidenum">
              <a:rPr lang="en-US"/>
              <a:pPr>
                <a:defRPr/>
              </a:pPr>
              <a:t>‹#›</a:t>
            </a:fld>
            <a:endParaRPr lang="en-US"/>
          </a:p>
        </p:txBody>
      </p:sp>
    </p:spTree>
    <p:extLst>
      <p:ext uri="{BB962C8B-B14F-4D97-AF65-F5344CB8AC3E}">
        <p14:creationId xmlns:p14="http://schemas.microsoft.com/office/powerpoint/2010/main" val="184002382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err="1" smtClean="0">
                <a:solidFill>
                  <a:schemeClr val="tx1"/>
                </a:solidFill>
                <a:latin typeface="+mn-lt"/>
                <a:ea typeface="+mn-ea"/>
                <a:cs typeface="+mn-cs"/>
              </a:rPr>
              <a:t>Boslaugh</a:t>
            </a:r>
            <a:r>
              <a:rPr lang="en-US" sz="1200" kern="1200" baseline="0" dirty="0" smtClean="0">
                <a:solidFill>
                  <a:schemeClr val="tx1"/>
                </a:solidFill>
                <a:latin typeface="+mn-lt"/>
                <a:ea typeface="+mn-ea"/>
                <a:cs typeface="+mn-cs"/>
              </a:rPr>
              <a:t> S. </a:t>
            </a:r>
            <a:r>
              <a:rPr lang="en-US" sz="1200" i="1" kern="1200" baseline="0" dirty="0" smtClean="0">
                <a:solidFill>
                  <a:schemeClr val="tx1"/>
                </a:solidFill>
                <a:latin typeface="+mn-lt"/>
                <a:ea typeface="+mn-ea"/>
                <a:cs typeface="+mn-cs"/>
              </a:rPr>
              <a:t>Secondary data sources for public health: A practical guide. New York, NY: Cambridge; 2007</a:t>
            </a:r>
          </a:p>
          <a:p>
            <a:endParaRPr lang="fa-IR" sz="1200" kern="1200" baseline="0" dirty="0" smtClean="0">
              <a:solidFill>
                <a:schemeClr val="tx1"/>
              </a:solidFill>
              <a:latin typeface="+mn-lt"/>
              <a:ea typeface="+mn-ea"/>
              <a:cs typeface="+mn-cs"/>
            </a:endParaRPr>
          </a:p>
          <a:p>
            <a:endParaRPr lang="fa-IR" dirty="0"/>
          </a:p>
        </p:txBody>
      </p:sp>
      <p:sp>
        <p:nvSpPr>
          <p:cNvPr id="4" name="Slide Number Placeholder 3"/>
          <p:cNvSpPr>
            <a:spLocks noGrp="1"/>
          </p:cNvSpPr>
          <p:nvPr>
            <p:ph type="sldNum" sz="quarter" idx="10"/>
          </p:nvPr>
        </p:nvSpPr>
        <p:spPr/>
        <p:txBody>
          <a:bodyPr/>
          <a:lstStyle/>
          <a:p>
            <a:fld id="{C202A72F-49F1-40DD-9B52-AEC72436A21E}" type="slidenum">
              <a:rPr lang="fa-IR" smtClean="0"/>
              <a:t>11</a:t>
            </a:fld>
            <a:endParaRPr lang="fa-IR"/>
          </a:p>
        </p:txBody>
      </p:sp>
    </p:spTree>
    <p:extLst>
      <p:ext uri="{BB962C8B-B14F-4D97-AF65-F5344CB8AC3E}">
        <p14:creationId xmlns:p14="http://schemas.microsoft.com/office/powerpoint/2010/main" val="2018554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Researchers typically start with a general idea about the question or hypothesis and then look for available datasets which contain the variables needed to address the research questions of interest. If they do not find datasets that contain all variables needed, they usually modify the research question(s) or the analysis plan based on the best available data. </a:t>
            </a:r>
          </a:p>
          <a:p>
            <a:endParaRPr lang="fa-IR" dirty="0"/>
          </a:p>
        </p:txBody>
      </p:sp>
      <p:sp>
        <p:nvSpPr>
          <p:cNvPr id="4" name="Slide Number Placeholder 3"/>
          <p:cNvSpPr>
            <a:spLocks noGrp="1"/>
          </p:cNvSpPr>
          <p:nvPr>
            <p:ph type="sldNum" sz="quarter" idx="10"/>
          </p:nvPr>
        </p:nvSpPr>
        <p:spPr/>
        <p:txBody>
          <a:bodyPr/>
          <a:lstStyle/>
          <a:p>
            <a:fld id="{C202A72F-49F1-40DD-9B52-AEC72436A21E}" type="slidenum">
              <a:rPr lang="fa-IR" smtClean="0"/>
              <a:t>12</a:t>
            </a:fld>
            <a:endParaRPr lang="fa-IR"/>
          </a:p>
        </p:txBody>
      </p:sp>
    </p:spTree>
    <p:extLst>
      <p:ext uri="{BB962C8B-B14F-4D97-AF65-F5344CB8AC3E}">
        <p14:creationId xmlns:p14="http://schemas.microsoft.com/office/powerpoint/2010/main" val="3339177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Thus, close examination of the survey questionnaires and codebooks are essential to ensure that each variable in the combined dataset has a uniform interpretation throughout the study. This may require the creation of separate uniform variables that are constructed in different ways at different points in time throughout the study, such as the crosswalks to convert diagnostic categories between DSM-III, DSM-IV, and DSM-5.</a:t>
            </a:r>
          </a:p>
          <a:p>
            <a:endParaRPr lang="en-US" dirty="0"/>
          </a:p>
        </p:txBody>
      </p:sp>
    </p:spTree>
    <p:extLst>
      <p:ext uri="{BB962C8B-B14F-4D97-AF65-F5344CB8AC3E}">
        <p14:creationId xmlns:p14="http://schemas.microsoft.com/office/powerpoint/2010/main" val="1545207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C202A72F-49F1-40DD-9B52-AEC72436A21E}" type="slidenum">
              <a:rPr lang="fa-IR" smtClean="0"/>
              <a:t>22</a:t>
            </a:fld>
            <a:endParaRPr lang="fa-IR"/>
          </a:p>
        </p:txBody>
      </p:sp>
    </p:spTree>
    <p:extLst>
      <p:ext uri="{BB962C8B-B14F-4D97-AF65-F5344CB8AC3E}">
        <p14:creationId xmlns:p14="http://schemas.microsoft.com/office/powerpoint/2010/main" val="4222743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Another problem is that to protect the confidentiality of respondents, publicly available datasets usually delete identifying variables about respondents, variables that may be important in the intended analysis such as zip codes, the names of the primary sampling units, and the race, ethnicity, and specific age of respondents. This can create residual confounding when the omitted variables are crucial covariates to control for in the secondary analysis. </a:t>
            </a:r>
          </a:p>
          <a:p>
            <a:endParaRPr lang="fa-IR" dirty="0"/>
          </a:p>
        </p:txBody>
      </p:sp>
      <p:sp>
        <p:nvSpPr>
          <p:cNvPr id="4" name="Slide Number Placeholder 3"/>
          <p:cNvSpPr>
            <a:spLocks noGrp="1"/>
          </p:cNvSpPr>
          <p:nvPr>
            <p:ph type="sldNum" sz="quarter" idx="10"/>
          </p:nvPr>
        </p:nvSpPr>
        <p:spPr/>
        <p:txBody>
          <a:bodyPr/>
          <a:lstStyle/>
          <a:p>
            <a:fld id="{C202A72F-49F1-40DD-9B52-AEC72436A21E}" type="slidenum">
              <a:rPr lang="fa-IR" smtClean="0"/>
              <a:t>24</a:t>
            </a:fld>
            <a:endParaRPr lang="fa-IR"/>
          </a:p>
        </p:txBody>
      </p:sp>
    </p:spTree>
    <p:extLst>
      <p:ext uri="{BB962C8B-B14F-4D97-AF65-F5344CB8AC3E}">
        <p14:creationId xmlns:p14="http://schemas.microsoft.com/office/powerpoint/2010/main" val="3269197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C202A72F-49F1-40DD-9B52-AEC72436A21E}" type="slidenum">
              <a:rPr lang="fa-IR" smtClean="0"/>
              <a:t>26</a:t>
            </a:fld>
            <a:endParaRPr lang="fa-IR"/>
          </a:p>
        </p:txBody>
      </p:sp>
    </p:spTree>
    <p:extLst>
      <p:ext uri="{BB962C8B-B14F-4D97-AF65-F5344CB8AC3E}">
        <p14:creationId xmlns:p14="http://schemas.microsoft.com/office/powerpoint/2010/main" val="803674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867801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pPr algn="r" rtl="0" fontAlgn="base">
              <a:spcBef>
                <a:spcPct val="0"/>
              </a:spcBef>
              <a:spcAft>
                <a:spcPct val="0"/>
              </a:spcAft>
            </a:pPr>
            <a:fld id="{75B52661-6D97-47B0-AC9D-8CACC5D7AB78}" type="slidenum">
              <a:rPr lang="en-US">
                <a:solidFill>
                  <a:srgbClr val="EEECE1"/>
                </a:solidFill>
                <a:effectLst>
                  <a:outerShdw blurRad="38100" dist="38100" dir="2700000" algn="tl">
                    <a:srgbClr val="000000">
                      <a:alpha val="43137"/>
                    </a:srgbClr>
                  </a:outerShdw>
                </a:effectLst>
              </a:rPr>
              <a:pPr algn="r" rtl="0" fontAlgn="base">
                <a:spcBef>
                  <a:spcPct val="0"/>
                </a:spcBef>
                <a:spcAft>
                  <a:spcPct val="0"/>
                </a:spcAft>
              </a:pPr>
              <a:t>43</a:t>
            </a:fld>
            <a:endParaRPr lang="en-US" dirty="0">
              <a:solidFill>
                <a:srgbClr val="EEECE1"/>
              </a:solidFill>
              <a:effectLst>
                <a:outerShdw blurRad="38100" dist="38100" dir="2700000" algn="tl">
                  <a:srgbClr val="000000">
                    <a:alpha val="43137"/>
                  </a:srgbClr>
                </a:outerShdw>
              </a:effectLst>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CA" smtClean="0">
              <a:latin typeface="Arial" pitchFamily="34" charset="0"/>
            </a:endParaRPr>
          </a:p>
        </p:txBody>
      </p:sp>
    </p:spTree>
    <p:extLst>
      <p:ext uri="{BB962C8B-B14F-4D97-AF65-F5344CB8AC3E}">
        <p14:creationId xmlns:p14="http://schemas.microsoft.com/office/powerpoint/2010/main" val="2587090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6939E96-5DD2-4DDE-BCCB-4F4F227416E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567B905-3B76-40D6-B048-D2B33ECFECC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3C31815-1DD0-4FCC-A707-DFD2CAFA06C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249363"/>
            <a:ext cx="8686800" cy="5794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2133600"/>
            <a:ext cx="4064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45013" y="2133600"/>
            <a:ext cx="40655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1890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FAD6861-56A0-438E-BBD1-B0A89BC56CA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F99E9A7-9BBB-4ABD-B714-3537DD0270A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BE8FF6DD-134E-43F9-99AE-1435EF153AD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AFA765BA-EEDE-4555-A2B4-1A61E350264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C1CC2B65-5515-41FD-BFD4-C746310276C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13E3D5FC-6125-4F15-9331-2B8F8A93C31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7F56E28-8CF4-4934-A9B6-DC8B0DC5FA4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1401CFB-CE63-40FA-B8B5-65991982A02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cs typeface="Arial" charset="0"/>
              </a:defRPr>
            </a:lvl1pPr>
          </a:lstStyle>
          <a:p>
            <a:pPr>
              <a:defRPr/>
            </a:pPr>
            <a:endParaRPr lang="en-US"/>
          </a:p>
        </p:txBody>
      </p:sp>
      <p:sp>
        <p:nvSpPr>
          <p:cNvPr id="1031" name="Rectangle 7"/>
          <p:cNvSpPr>
            <a:spLocks noGrp="1" noChangeArrowheads="1"/>
          </p:cNvSpPr>
          <p:nvPr>
            <p:ph type="sldNum" sz="quarter" idx="4"/>
          </p:nvPr>
        </p:nvSpPr>
        <p:spPr bwMode="auto">
          <a:xfrm>
            <a:off x="8591550" y="6457950"/>
            <a:ext cx="539750" cy="360363"/>
          </a:xfrm>
          <a:prstGeom prst="rect">
            <a:avLst/>
          </a:prstGeom>
          <a:solidFill>
            <a:srgbClr val="B0347E"/>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smtClean="0">
                <a:solidFill>
                  <a:schemeClr val="bg1"/>
                </a:solidFill>
                <a:latin typeface="Times New Roman" pitchFamily="18" charset="0"/>
                <a:cs typeface="Times New Roman" pitchFamily="18" charset="0"/>
              </a:defRPr>
            </a:lvl1pPr>
          </a:lstStyle>
          <a:p>
            <a:pPr>
              <a:defRPr/>
            </a:pPr>
            <a:fld id="{4BF21148-9E32-43DE-A401-2C30E8059DA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hf sldNum="0" hdr="0" ftr="0" dt="0"/>
  <p:txStyles>
    <p:titleStyle>
      <a:lvl1pPr algn="ctr" rtl="0" eaLnBrk="0" fontAlgn="base" hangingPunct="0">
        <a:spcBef>
          <a:spcPct val="0"/>
        </a:spcBef>
        <a:spcAft>
          <a:spcPct val="0"/>
        </a:spcAft>
        <a:defRPr sz="4400" b="1">
          <a:solidFill>
            <a:srgbClr val="A50021"/>
          </a:solidFill>
          <a:latin typeface="+mj-lt"/>
          <a:ea typeface="+mj-ea"/>
          <a:cs typeface="+mj-cs"/>
        </a:defRPr>
      </a:lvl1pPr>
      <a:lvl2pPr algn="ctr" rtl="0" eaLnBrk="0" fontAlgn="base" hangingPunct="0">
        <a:spcBef>
          <a:spcPct val="0"/>
        </a:spcBef>
        <a:spcAft>
          <a:spcPct val="0"/>
        </a:spcAft>
        <a:defRPr sz="4400" b="1">
          <a:solidFill>
            <a:srgbClr val="A50021"/>
          </a:solidFill>
          <a:latin typeface="Arial" charset="0"/>
          <a:cs typeface="Arial" charset="0"/>
        </a:defRPr>
      </a:lvl2pPr>
      <a:lvl3pPr algn="ctr" rtl="0" eaLnBrk="0" fontAlgn="base" hangingPunct="0">
        <a:spcBef>
          <a:spcPct val="0"/>
        </a:spcBef>
        <a:spcAft>
          <a:spcPct val="0"/>
        </a:spcAft>
        <a:defRPr sz="4400" b="1">
          <a:solidFill>
            <a:srgbClr val="A50021"/>
          </a:solidFill>
          <a:latin typeface="Arial" charset="0"/>
          <a:cs typeface="Arial" charset="0"/>
        </a:defRPr>
      </a:lvl3pPr>
      <a:lvl4pPr algn="ctr" rtl="0" eaLnBrk="0" fontAlgn="base" hangingPunct="0">
        <a:spcBef>
          <a:spcPct val="0"/>
        </a:spcBef>
        <a:spcAft>
          <a:spcPct val="0"/>
        </a:spcAft>
        <a:defRPr sz="4400" b="1">
          <a:solidFill>
            <a:srgbClr val="A50021"/>
          </a:solidFill>
          <a:latin typeface="Arial" charset="0"/>
          <a:cs typeface="Arial" charset="0"/>
        </a:defRPr>
      </a:lvl4pPr>
      <a:lvl5pPr algn="ctr" rtl="0" eaLnBrk="0" fontAlgn="base" hangingPunct="0">
        <a:spcBef>
          <a:spcPct val="0"/>
        </a:spcBef>
        <a:spcAft>
          <a:spcPct val="0"/>
        </a:spcAft>
        <a:defRPr sz="4400" b="1">
          <a:solidFill>
            <a:srgbClr val="A50021"/>
          </a:solidFill>
          <a:latin typeface="Arial" charset="0"/>
          <a:cs typeface="Arial" charset="0"/>
        </a:defRPr>
      </a:lvl5pPr>
      <a:lvl6pPr marL="457200" algn="ctr" rtl="0" fontAlgn="base">
        <a:spcBef>
          <a:spcPct val="0"/>
        </a:spcBef>
        <a:spcAft>
          <a:spcPct val="0"/>
        </a:spcAft>
        <a:defRPr sz="4400" b="1">
          <a:solidFill>
            <a:srgbClr val="A50021"/>
          </a:solidFill>
          <a:latin typeface="Arial" charset="0"/>
          <a:cs typeface="Arial" charset="0"/>
        </a:defRPr>
      </a:lvl6pPr>
      <a:lvl7pPr marL="914400" algn="ctr" rtl="0" fontAlgn="base">
        <a:spcBef>
          <a:spcPct val="0"/>
        </a:spcBef>
        <a:spcAft>
          <a:spcPct val="0"/>
        </a:spcAft>
        <a:defRPr sz="4400" b="1">
          <a:solidFill>
            <a:srgbClr val="A50021"/>
          </a:solidFill>
          <a:latin typeface="Arial" charset="0"/>
          <a:cs typeface="Arial" charset="0"/>
        </a:defRPr>
      </a:lvl7pPr>
      <a:lvl8pPr marL="1371600" algn="ctr" rtl="0" fontAlgn="base">
        <a:spcBef>
          <a:spcPct val="0"/>
        </a:spcBef>
        <a:spcAft>
          <a:spcPct val="0"/>
        </a:spcAft>
        <a:defRPr sz="4400" b="1">
          <a:solidFill>
            <a:srgbClr val="A50021"/>
          </a:solidFill>
          <a:latin typeface="Arial" charset="0"/>
          <a:cs typeface="Arial" charset="0"/>
        </a:defRPr>
      </a:lvl8pPr>
      <a:lvl9pPr marL="1828800" algn="ctr" rtl="0" fontAlgn="base">
        <a:spcBef>
          <a:spcPct val="0"/>
        </a:spcBef>
        <a:spcAft>
          <a:spcPct val="0"/>
        </a:spcAft>
        <a:defRPr sz="4400" b="1">
          <a:solidFill>
            <a:srgbClr val="A50021"/>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mailto:Mojtaba.sehat@gmail.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5123" name="Rectangle 2"/>
          <p:cNvSpPr>
            <a:spLocks noGrp="1" noChangeArrowheads="1"/>
          </p:cNvSpPr>
          <p:nvPr>
            <p:ph type="ctrTitle"/>
          </p:nvPr>
        </p:nvSpPr>
        <p:spPr>
          <a:xfrm>
            <a:off x="1066800" y="2209800"/>
            <a:ext cx="7772400" cy="1143000"/>
          </a:xfrm>
        </p:spPr>
        <p:txBody>
          <a:bodyPr/>
          <a:lstStyle/>
          <a:p>
            <a:pPr eaLnBrk="1" hangingPunct="1"/>
            <a:r>
              <a:rPr lang="fa-IR" sz="4000" dirty="0" smtClean="0"/>
              <a:t>تولید مستندات علمی از</a:t>
            </a:r>
            <a:br>
              <a:rPr lang="fa-IR" sz="4000" dirty="0" smtClean="0"/>
            </a:br>
            <a:r>
              <a:rPr lang="fa-IR" sz="4000" dirty="0" smtClean="0"/>
              <a:t>اطلاعات مطب</a:t>
            </a:r>
            <a:br>
              <a:rPr lang="fa-IR" sz="4000" dirty="0" smtClean="0"/>
            </a:br>
            <a:r>
              <a:rPr lang="en-US" sz="4000" b="0" dirty="0"/>
              <a:t>clinical and translational research (CTR)</a:t>
            </a:r>
            <a:endParaRPr lang="en-US" sz="4000" dirty="0" smtClean="0"/>
          </a:p>
        </p:txBody>
      </p:sp>
      <p:sp>
        <p:nvSpPr>
          <p:cNvPr id="5124" name="Rectangle 3"/>
          <p:cNvSpPr>
            <a:spLocks noGrp="1" noChangeArrowheads="1"/>
          </p:cNvSpPr>
          <p:nvPr>
            <p:ph type="subTitle" idx="1"/>
          </p:nvPr>
        </p:nvSpPr>
        <p:spPr>
          <a:xfrm>
            <a:off x="2514600" y="4191000"/>
            <a:ext cx="6400800" cy="1752600"/>
          </a:xfrm>
        </p:spPr>
        <p:txBody>
          <a:bodyPr/>
          <a:lstStyle/>
          <a:p>
            <a:pPr eaLnBrk="1" hangingPunct="1">
              <a:lnSpc>
                <a:spcPct val="80000"/>
              </a:lnSpc>
            </a:pPr>
            <a:r>
              <a:rPr lang="en-US" b="1" dirty="0" err="1" smtClean="0">
                <a:solidFill>
                  <a:srgbClr val="A50021"/>
                </a:solidFill>
              </a:rPr>
              <a:t>Mojtaba</a:t>
            </a:r>
            <a:r>
              <a:rPr lang="en-US" b="1" dirty="0" smtClean="0">
                <a:solidFill>
                  <a:srgbClr val="A50021"/>
                </a:solidFill>
              </a:rPr>
              <a:t> </a:t>
            </a:r>
            <a:r>
              <a:rPr lang="en-US" b="1" dirty="0" err="1" smtClean="0">
                <a:solidFill>
                  <a:srgbClr val="A50021"/>
                </a:solidFill>
              </a:rPr>
              <a:t>Sehat,MD</a:t>
            </a:r>
            <a:r>
              <a:rPr lang="en-US" b="1" dirty="0" smtClean="0">
                <a:solidFill>
                  <a:srgbClr val="A50021"/>
                </a:solidFill>
              </a:rPr>
              <a:t>.</a:t>
            </a:r>
          </a:p>
          <a:p>
            <a:pPr eaLnBrk="1" hangingPunct="1">
              <a:lnSpc>
                <a:spcPct val="80000"/>
              </a:lnSpc>
            </a:pPr>
            <a:r>
              <a:rPr lang="en-US" sz="2400" dirty="0" smtClean="0"/>
              <a:t/>
            </a:r>
            <a:br>
              <a:rPr lang="en-US" sz="2400" dirty="0" smtClean="0"/>
            </a:br>
            <a:r>
              <a:rPr lang="en-US" sz="2400" dirty="0" smtClean="0">
                <a:solidFill>
                  <a:srgbClr val="002060"/>
                </a:solidFill>
              </a:rPr>
              <a:t>Epidemiologist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762000" y="1600200"/>
            <a:ext cx="8915400" cy="4525963"/>
          </a:xfrm>
        </p:spPr>
        <p:txBody>
          <a:bodyPr/>
          <a:lstStyle/>
          <a:p>
            <a:pPr algn="l" rtl="0"/>
            <a:r>
              <a:rPr lang="en-US" dirty="0"/>
              <a:t>Inter-university Consortium for Political and Social Research </a:t>
            </a:r>
            <a:r>
              <a:rPr lang="en-US" dirty="0" smtClean="0"/>
              <a:t>(ICPSR) </a:t>
            </a:r>
          </a:p>
          <a:p>
            <a:pPr lvl="1" algn="l" rtl="0"/>
            <a:r>
              <a:rPr lang="en-US" sz="2400" dirty="0" smtClean="0">
                <a:solidFill>
                  <a:srgbClr val="0070C0"/>
                </a:solidFill>
              </a:rPr>
              <a:t>http</a:t>
            </a:r>
            <a:r>
              <a:rPr lang="en-US" sz="2400" dirty="0">
                <a:solidFill>
                  <a:srgbClr val="0070C0"/>
                </a:solidFill>
              </a:rPr>
              <a:t>://</a:t>
            </a:r>
            <a:r>
              <a:rPr lang="en-US" sz="2400" dirty="0" smtClean="0">
                <a:solidFill>
                  <a:srgbClr val="0070C0"/>
                </a:solidFill>
              </a:rPr>
              <a:t>www.icpsr.umich.edu/icpsrweb/landing.jsp</a:t>
            </a:r>
            <a:endParaRPr lang="en-US" sz="2400" dirty="0" smtClean="0"/>
          </a:p>
          <a:p>
            <a:pPr lvl="1" algn="l" rtl="0"/>
            <a:r>
              <a:rPr lang="en-US" sz="2400" dirty="0"/>
              <a:t>Located at the University of Michigan </a:t>
            </a:r>
          </a:p>
          <a:p>
            <a:pPr lvl="1" algn="l" rtl="0"/>
            <a:r>
              <a:rPr lang="en-US" sz="2400" dirty="0"/>
              <a:t>65,000 datasets from over 8,000 discrete studies or </a:t>
            </a:r>
            <a:r>
              <a:rPr lang="en-US" sz="2400" dirty="0" smtClean="0"/>
              <a:t>surveys</a:t>
            </a:r>
          </a:p>
          <a:p>
            <a:pPr lvl="1" algn="l" rtl="0"/>
            <a:r>
              <a:rPr lang="en-US" sz="2400" dirty="0" smtClean="0"/>
              <a:t> </a:t>
            </a:r>
            <a:r>
              <a:rPr lang="en-US" sz="2400" dirty="0"/>
              <a:t>options for downloading data </a:t>
            </a:r>
          </a:p>
          <a:p>
            <a:pPr lvl="1" algn="l" rtl="0"/>
            <a:r>
              <a:rPr lang="en-US" sz="2400" dirty="0"/>
              <a:t>need to register with the system</a:t>
            </a:r>
          </a:p>
          <a:p>
            <a:pPr lvl="1" algn="l" rtl="0"/>
            <a:endParaRPr lang="en-US" sz="2400" dirty="0"/>
          </a:p>
          <a:p>
            <a:pPr lvl="1" algn="l" rtl="0"/>
            <a:endParaRPr lang="en-US" dirty="0"/>
          </a:p>
          <a:p>
            <a:pPr algn="l" rtl="0"/>
            <a:endParaRPr lang="fa-IR" dirty="0"/>
          </a:p>
        </p:txBody>
      </p:sp>
    </p:spTree>
    <p:extLst>
      <p:ext uri="{BB962C8B-B14F-4D97-AF65-F5344CB8AC3E}">
        <p14:creationId xmlns:p14="http://schemas.microsoft.com/office/powerpoint/2010/main" val="18376665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990600" y="1828800"/>
            <a:ext cx="8229600" cy="4525963"/>
          </a:xfrm>
        </p:spPr>
        <p:txBody>
          <a:bodyPr>
            <a:normAutofit fontScale="70000" lnSpcReduction="20000"/>
          </a:bodyPr>
          <a:lstStyle/>
          <a:p>
            <a:pPr algn="l" rtl="0"/>
            <a:r>
              <a:rPr lang="en-US" sz="4100" b="1" dirty="0" smtClean="0"/>
              <a:t>the United States Census Bureau </a:t>
            </a:r>
            <a:r>
              <a:rPr lang="en-US" dirty="0" smtClean="0"/>
              <a:t>(</a:t>
            </a:r>
            <a:r>
              <a:rPr lang="en-US" dirty="0" smtClean="0">
                <a:solidFill>
                  <a:srgbClr val="0070C0"/>
                </a:solidFill>
              </a:rPr>
              <a:t>http://www.census.gov/data.html</a:t>
            </a:r>
            <a:r>
              <a:rPr lang="en-US" dirty="0" smtClean="0"/>
              <a:t>) provides basic demographic data </a:t>
            </a:r>
          </a:p>
          <a:p>
            <a:pPr algn="l" rtl="0"/>
            <a:r>
              <a:rPr lang="en-US" sz="4100" b="1" dirty="0" smtClean="0"/>
              <a:t>Centers for Disease Control and Prevention </a:t>
            </a:r>
            <a:r>
              <a:rPr lang="en-US" dirty="0" smtClean="0"/>
              <a:t>(</a:t>
            </a:r>
            <a:r>
              <a:rPr lang="en-US" dirty="0" smtClean="0">
                <a:solidFill>
                  <a:srgbClr val="0070C0"/>
                </a:solidFill>
              </a:rPr>
              <a:t>http://www.cdc.gov</a:t>
            </a:r>
            <a:r>
              <a:rPr lang="en-US" dirty="0" smtClean="0"/>
              <a:t>) </a:t>
            </a:r>
          </a:p>
          <a:p>
            <a:pPr algn="l" rtl="0"/>
            <a:r>
              <a:rPr lang="en-US" sz="4100" b="1" dirty="0"/>
              <a:t>Substance Abuse and Mental Health Services </a:t>
            </a:r>
            <a:r>
              <a:rPr lang="en-US" dirty="0" smtClean="0"/>
              <a:t>Administration</a:t>
            </a:r>
          </a:p>
          <a:p>
            <a:pPr lvl="1" algn="l" rtl="0"/>
            <a:r>
              <a:rPr lang="en-US" dirty="0" smtClean="0"/>
              <a:t>(</a:t>
            </a:r>
            <a:r>
              <a:rPr lang="en-US" dirty="0" smtClean="0">
                <a:solidFill>
                  <a:srgbClr val="0070C0"/>
                </a:solidFill>
              </a:rPr>
              <a:t>http://www.samhsa.gov/data</a:t>
            </a:r>
            <a:r>
              <a:rPr lang="en-US" dirty="0" smtClean="0"/>
              <a:t>/) </a:t>
            </a:r>
          </a:p>
          <a:p>
            <a:pPr lvl="1" algn="l" rtl="0">
              <a:buNone/>
            </a:pPr>
            <a:endParaRPr lang="en-US" dirty="0" smtClean="0"/>
          </a:p>
          <a:p>
            <a:pPr algn="l" rtl="0"/>
            <a:r>
              <a:rPr lang="en-US" dirty="0"/>
              <a:t>Users interested in more information about publicly available health-related data can refer to </a:t>
            </a:r>
            <a:r>
              <a:rPr lang="en-US" i="1" u="sng" dirty="0"/>
              <a:t>Secondary data sources for public health: A practical guide by </a:t>
            </a:r>
            <a:r>
              <a:rPr lang="en-US" i="1" u="sng" dirty="0" err="1"/>
              <a:t>Boslaugh</a:t>
            </a:r>
            <a:r>
              <a:rPr lang="en-US" i="1" u="sng" dirty="0" smtClean="0"/>
              <a:t>.</a:t>
            </a:r>
            <a:endParaRPr lang="en-US" dirty="0" smtClean="0"/>
          </a:p>
          <a:p>
            <a:pPr algn="l" rtl="0"/>
            <a:endParaRPr lang="fa-IR" dirty="0"/>
          </a:p>
        </p:txBody>
      </p:sp>
    </p:spTree>
    <p:extLst>
      <p:ext uri="{BB962C8B-B14F-4D97-AF65-F5344CB8AC3E}">
        <p14:creationId xmlns:p14="http://schemas.microsoft.com/office/powerpoint/2010/main" val="6917678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t>Conducting a secondary analysis of existing </a:t>
            </a:r>
            <a:r>
              <a:rPr lang="en-US" sz="2400" b="1" dirty="0" smtClean="0"/>
              <a:t>data</a:t>
            </a:r>
            <a:r>
              <a:rPr lang="fa-IR" sz="2400" b="1" dirty="0" smtClean="0"/>
              <a:t/>
            </a:r>
            <a:br>
              <a:rPr lang="fa-IR" sz="2400" b="1" dirty="0" smtClean="0"/>
            </a:br>
            <a:r>
              <a:rPr lang="fa-IR" sz="2400" dirty="0" smtClean="0"/>
              <a:t>چگونه بر دیتای ثانویه تحقیق کنیم؟</a:t>
            </a:r>
            <a:r>
              <a:rPr lang="en-US" sz="2400" b="1" dirty="0"/>
              <a:t/>
            </a:r>
            <a:br>
              <a:rPr lang="en-US" sz="2400" b="1" dirty="0"/>
            </a:br>
            <a:endParaRPr lang="fa-IR" sz="2400" dirty="0"/>
          </a:p>
        </p:txBody>
      </p:sp>
      <p:sp>
        <p:nvSpPr>
          <p:cNvPr id="3" name="Content Placeholder 2"/>
          <p:cNvSpPr>
            <a:spLocks noGrp="1"/>
          </p:cNvSpPr>
          <p:nvPr>
            <p:ph idx="1"/>
          </p:nvPr>
        </p:nvSpPr>
        <p:spPr>
          <a:xfrm>
            <a:off x="1143000" y="1752600"/>
            <a:ext cx="7772400" cy="4525963"/>
          </a:xfrm>
        </p:spPr>
        <p:txBody>
          <a:bodyPr>
            <a:normAutofit/>
          </a:bodyPr>
          <a:lstStyle/>
          <a:p>
            <a:pPr algn="l" rtl="0"/>
            <a:r>
              <a:rPr lang="en-US" dirty="0"/>
              <a:t>two general approaches </a:t>
            </a:r>
            <a:endParaRPr lang="en-US" dirty="0" smtClean="0"/>
          </a:p>
          <a:p>
            <a:pPr marL="971550" lvl="1" indent="-514350" algn="l" rtl="0">
              <a:buFont typeface="+mj-lt"/>
              <a:buAutoNum type="arabicParenR"/>
            </a:pPr>
            <a:r>
              <a:rPr lang="en-US" dirty="0"/>
              <a:t>research question-driven’ </a:t>
            </a:r>
          </a:p>
          <a:p>
            <a:pPr marL="971550" lvl="1" indent="-514350" algn="l" rtl="0">
              <a:buFont typeface="+mj-lt"/>
              <a:buAutoNum type="arabicParenR"/>
            </a:pPr>
            <a:r>
              <a:rPr lang="en-US" dirty="0"/>
              <a:t>data-driven </a:t>
            </a:r>
          </a:p>
          <a:p>
            <a:pPr lvl="1" algn="l" rtl="0">
              <a:buNone/>
            </a:pPr>
            <a:r>
              <a:rPr lang="en-US" dirty="0"/>
              <a:t>In practice, the two approaches are often used jointly and iteratively. </a:t>
            </a:r>
            <a:endParaRPr lang="en-US" dirty="0" smtClean="0"/>
          </a:p>
          <a:p>
            <a:pPr lvl="1" algn="l" rtl="0">
              <a:buNone/>
            </a:pPr>
            <a:r>
              <a:rPr lang="en-US" dirty="0" smtClean="0"/>
              <a:t>In both , researchers </a:t>
            </a:r>
            <a:r>
              <a:rPr lang="en-US" dirty="0"/>
              <a:t>need to follow the same basic steps. </a:t>
            </a:r>
            <a:endParaRPr lang="en-US" dirty="0" smtClean="0"/>
          </a:p>
          <a:p>
            <a:pPr algn="l" rtl="0"/>
            <a:endParaRPr lang="en-US" dirty="0"/>
          </a:p>
          <a:p>
            <a:endParaRPr lang="fa-IR" dirty="0"/>
          </a:p>
          <a:p>
            <a:pPr lvl="1" algn="l" rtl="0">
              <a:buNone/>
            </a:pPr>
            <a:endParaRPr lang="en-US" dirty="0"/>
          </a:p>
          <a:p>
            <a:pPr lvl="1" algn="l" rtl="0">
              <a:buNone/>
            </a:pPr>
            <a:endParaRPr lang="en-US" dirty="0"/>
          </a:p>
          <a:p>
            <a:pPr lvl="1" algn="l" rtl="0">
              <a:buNone/>
            </a:pPr>
            <a:endParaRPr lang="en-US" dirty="0"/>
          </a:p>
          <a:p>
            <a:pPr algn="l" rtl="0"/>
            <a:endParaRPr lang="fa-IR" dirty="0"/>
          </a:p>
        </p:txBody>
      </p:sp>
    </p:spTree>
    <p:extLst>
      <p:ext uri="{BB962C8B-B14F-4D97-AF65-F5344CB8AC3E}">
        <p14:creationId xmlns:p14="http://schemas.microsoft.com/office/powerpoint/2010/main" val="11932913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نحوه استفاده از دیتای ثانویه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1437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rtl="1"/>
            <a:r>
              <a:rPr lang="en-US" sz="2400" dirty="0" smtClean="0"/>
              <a:t>Existing Data</a:t>
            </a:r>
            <a:r>
              <a:rPr lang="fa-IR" sz="2400" dirty="0" smtClean="0"/>
              <a:t/>
            </a:r>
            <a:br>
              <a:rPr lang="fa-IR" sz="2400" dirty="0" smtClean="0"/>
            </a:br>
            <a:r>
              <a:rPr lang="fa-IR" dirty="0" smtClean="0"/>
              <a:t> ۱- </a:t>
            </a:r>
            <a:r>
              <a:rPr lang="fa-IR" sz="4000" dirty="0" smtClean="0"/>
              <a:t>دنبال انالیز ویژه ای هستید؟</a:t>
            </a:r>
            <a:endParaRPr lang="en-US" dirty="0"/>
          </a:p>
        </p:txBody>
      </p:sp>
      <p:sp>
        <p:nvSpPr>
          <p:cNvPr id="3" name="Content Placeholder 2"/>
          <p:cNvSpPr>
            <a:spLocks noGrp="1"/>
          </p:cNvSpPr>
          <p:nvPr>
            <p:ph idx="1"/>
          </p:nvPr>
        </p:nvSpPr>
        <p:spPr>
          <a:xfrm>
            <a:off x="914400" y="1600200"/>
            <a:ext cx="7772400" cy="4525963"/>
          </a:xfrm>
        </p:spPr>
        <p:txBody>
          <a:bodyPr/>
          <a:lstStyle/>
          <a:p>
            <a:r>
              <a:rPr lang="en-US" dirty="0"/>
              <a:t>a)There needs to be an analytic plan that includes the specific variables to be considered and the types of analyses that will be conducted. </a:t>
            </a:r>
          </a:p>
          <a:p>
            <a:endParaRPr lang="en-US" dirty="0"/>
          </a:p>
        </p:txBody>
      </p:sp>
    </p:spTree>
    <p:extLst>
      <p:ext uri="{BB962C8B-B14F-4D97-AF65-F5344CB8AC3E}">
        <p14:creationId xmlns:p14="http://schemas.microsoft.com/office/powerpoint/2010/main" val="2878798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600200"/>
            <a:ext cx="8382000" cy="4267200"/>
          </a:xfrm>
        </p:spPr>
        <p:txBody>
          <a:bodyPr>
            <a:normAutofit/>
          </a:bodyPr>
          <a:lstStyle/>
          <a:p>
            <a:pPr marL="514350" indent="-514350" algn="l" rtl="0">
              <a:buFont typeface="+mj-lt"/>
              <a:buAutoNum type="alphaLcParenR" startAt="2"/>
            </a:pPr>
            <a:endParaRPr lang="en-US" sz="2400" dirty="0" smtClean="0"/>
          </a:p>
          <a:p>
            <a:pPr algn="l" rtl="0"/>
            <a:r>
              <a:rPr lang="en-US" sz="2400" dirty="0"/>
              <a:t>population under study, </a:t>
            </a:r>
            <a:endParaRPr lang="en-US" sz="2400" dirty="0" smtClean="0"/>
          </a:p>
          <a:p>
            <a:pPr algn="l" rtl="0"/>
            <a:r>
              <a:rPr lang="en-US" sz="2400" dirty="0" smtClean="0"/>
              <a:t>sampling </a:t>
            </a:r>
            <a:r>
              <a:rPr lang="en-US" sz="2400" dirty="0"/>
              <a:t>scheme and strategy, </a:t>
            </a:r>
            <a:endParaRPr lang="en-US" sz="2400" dirty="0" smtClean="0"/>
          </a:p>
          <a:p>
            <a:pPr algn="l" rtl="0"/>
            <a:r>
              <a:rPr lang="en-US" sz="2400" dirty="0" smtClean="0"/>
              <a:t>time </a:t>
            </a:r>
            <a:r>
              <a:rPr lang="en-US" sz="2400" dirty="0"/>
              <a:t>frame of data collection, </a:t>
            </a:r>
            <a:endParaRPr lang="en-US" sz="2400" dirty="0" smtClean="0"/>
          </a:p>
          <a:p>
            <a:pPr algn="l" rtl="0"/>
            <a:r>
              <a:rPr lang="en-US" sz="2400" dirty="0" smtClean="0"/>
              <a:t>assessment </a:t>
            </a:r>
            <a:r>
              <a:rPr lang="en-US" sz="2400" dirty="0"/>
              <a:t>tools</a:t>
            </a:r>
            <a:r>
              <a:rPr lang="en-US" sz="2400" dirty="0" smtClean="0"/>
              <a:t>,</a:t>
            </a:r>
          </a:p>
          <a:p>
            <a:pPr algn="l" rtl="0"/>
            <a:r>
              <a:rPr lang="en-US" sz="2400" dirty="0" smtClean="0"/>
              <a:t> </a:t>
            </a:r>
            <a:r>
              <a:rPr lang="en-US" sz="2400" dirty="0"/>
              <a:t>response </a:t>
            </a:r>
            <a:r>
              <a:rPr lang="en-US" sz="2400" dirty="0" smtClean="0"/>
              <a:t>levels</a:t>
            </a:r>
          </a:p>
          <a:p>
            <a:pPr algn="l" rtl="0"/>
            <a:r>
              <a:rPr lang="en-US" sz="2400" dirty="0" smtClean="0"/>
              <a:t>quality </a:t>
            </a:r>
            <a:r>
              <a:rPr lang="en-US" sz="2400" dirty="0"/>
              <a:t>control measures. </a:t>
            </a:r>
          </a:p>
          <a:p>
            <a:pPr algn="l" rtl="0"/>
            <a:endParaRPr lang="fa-IR" sz="2400" dirty="0"/>
          </a:p>
          <a:p>
            <a:pPr marL="914400" lvl="1" indent="-514350" algn="l" rtl="0">
              <a:buFont typeface="+mj-lt"/>
              <a:buAutoNum type="alphaLcParenR" startAt="2"/>
            </a:pPr>
            <a:endParaRPr lang="en-US" sz="2000" dirty="0"/>
          </a:p>
          <a:p>
            <a:pPr algn="l" rtl="0"/>
            <a:endParaRPr lang="fa-IR" sz="2400" dirty="0"/>
          </a:p>
          <a:p>
            <a:pPr algn="l" rtl="0"/>
            <a:endParaRPr lang="fa-IR" sz="2400" dirty="0"/>
          </a:p>
        </p:txBody>
      </p:sp>
      <p:sp>
        <p:nvSpPr>
          <p:cNvPr id="4" name="TextBox 3"/>
          <p:cNvSpPr txBox="1"/>
          <p:nvPr/>
        </p:nvSpPr>
        <p:spPr>
          <a:xfrm>
            <a:off x="5105400" y="3581400"/>
            <a:ext cx="3657600" cy="1107996"/>
          </a:xfrm>
          <a:prstGeom prst="rect">
            <a:avLst/>
          </a:prstGeom>
          <a:noFill/>
        </p:spPr>
        <p:txBody>
          <a:bodyPr wrap="square" rtlCol="1">
            <a:spAutoFit/>
          </a:bodyPr>
          <a:lstStyle/>
          <a:p>
            <a:pPr algn="ctr"/>
            <a:r>
              <a:rPr lang="en-US" sz="2400" b="1" dirty="0" smtClean="0">
                <a:solidFill>
                  <a:srgbClr val="FF0000"/>
                </a:solidFill>
                <a:effectLst>
                  <a:outerShdw blurRad="38100" dist="38100" dir="2700000" algn="tl">
                    <a:srgbClr val="000000">
                      <a:alpha val="43137"/>
                    </a:srgbClr>
                  </a:outerShdw>
                </a:effectLst>
              </a:rPr>
              <a:t>internal and external validity of the data </a:t>
            </a:r>
          </a:p>
          <a:p>
            <a:endParaRPr lang="fa-IR" dirty="0" smtClean="0"/>
          </a:p>
        </p:txBody>
      </p:sp>
      <p:sp>
        <p:nvSpPr>
          <p:cNvPr id="5" name="TextBox 4"/>
          <p:cNvSpPr txBox="1"/>
          <p:nvPr/>
        </p:nvSpPr>
        <p:spPr>
          <a:xfrm>
            <a:off x="838200" y="5257800"/>
            <a:ext cx="8153400" cy="1815882"/>
          </a:xfrm>
          <a:prstGeom prst="rect">
            <a:avLst/>
          </a:prstGeom>
          <a:noFill/>
        </p:spPr>
        <p:txBody>
          <a:bodyPr wrap="square" rtlCol="1">
            <a:spAutoFit/>
          </a:bodyPr>
          <a:lstStyle/>
          <a:p>
            <a:pPr algn="ctr"/>
            <a:r>
              <a:rPr lang="en-US" sz="2800" b="1" dirty="0" smtClean="0"/>
              <a:t>determine whether or not there are enough cases in the dataset to generate meaningful estimates about the topic(s) of interest. </a:t>
            </a:r>
          </a:p>
          <a:p>
            <a:pPr algn="ctr"/>
            <a:endParaRPr lang="fa-IR" sz="2800" b="1" dirty="0" smtClean="0"/>
          </a:p>
        </p:txBody>
      </p:sp>
      <p:sp>
        <p:nvSpPr>
          <p:cNvPr id="2" name="Rectangle 1"/>
          <p:cNvSpPr/>
          <p:nvPr/>
        </p:nvSpPr>
        <p:spPr>
          <a:xfrm>
            <a:off x="1365250" y="238780"/>
            <a:ext cx="7658100" cy="1261884"/>
          </a:xfrm>
          <a:prstGeom prst="rect">
            <a:avLst/>
          </a:prstGeom>
        </p:spPr>
        <p:txBody>
          <a:bodyPr wrap="square">
            <a:spAutoFit/>
          </a:bodyPr>
          <a:lstStyle/>
          <a:p>
            <a:pPr algn="ctr"/>
            <a:r>
              <a:rPr lang="en-US" sz="2000" b="1" kern="0" dirty="0">
                <a:solidFill>
                  <a:srgbClr val="A50021"/>
                </a:solidFill>
                <a:latin typeface="Arial"/>
                <a:ea typeface="+mj-ea"/>
                <a:cs typeface="Arial"/>
              </a:rPr>
              <a:t>Existing Data</a:t>
            </a:r>
            <a:endParaRPr lang="fa-IR" sz="2800" b="1" dirty="0" smtClean="0">
              <a:solidFill>
                <a:srgbClr val="A50021"/>
              </a:solidFill>
              <a:latin typeface="+mj-lt"/>
              <a:ea typeface="+mj-ea"/>
              <a:cs typeface="+mj-cs"/>
            </a:endParaRPr>
          </a:p>
          <a:p>
            <a:r>
              <a:rPr lang="en-US" sz="2800" b="1" dirty="0" smtClean="0">
                <a:solidFill>
                  <a:srgbClr val="A50021"/>
                </a:solidFill>
                <a:latin typeface="+mj-lt"/>
                <a:ea typeface="+mj-ea"/>
                <a:cs typeface="+mj-cs"/>
              </a:rPr>
              <a:t>2.strengths </a:t>
            </a:r>
            <a:r>
              <a:rPr lang="en-US" sz="2800" b="1" dirty="0">
                <a:solidFill>
                  <a:srgbClr val="A50021"/>
                </a:solidFill>
                <a:latin typeface="+mj-lt"/>
                <a:ea typeface="+mj-ea"/>
                <a:cs typeface="+mj-cs"/>
              </a:rPr>
              <a:t>and weaknesses of the dataset</a:t>
            </a:r>
            <a:r>
              <a:rPr lang="en-US" sz="1600" dirty="0" smtClean="0"/>
              <a:t>.</a:t>
            </a:r>
            <a:endParaRPr lang="fa-IR" sz="1600" dirty="0" smtClean="0"/>
          </a:p>
          <a:p>
            <a:pPr algn="ctr"/>
            <a:r>
              <a:rPr lang="fa-IR" sz="2800" b="1" dirty="0">
                <a:solidFill>
                  <a:srgbClr val="A50021"/>
                </a:solidFill>
                <a:latin typeface="+mj-lt"/>
                <a:ea typeface="+mj-ea"/>
                <a:cs typeface="+mj-cs"/>
              </a:rPr>
              <a:t>نقاط قوت و ضعف دیتای </a:t>
            </a:r>
            <a:r>
              <a:rPr lang="fa-IR" sz="2800" b="1" dirty="0" smtClean="0">
                <a:solidFill>
                  <a:srgbClr val="A50021"/>
                </a:solidFill>
                <a:latin typeface="+mj-lt"/>
                <a:ea typeface="+mj-ea"/>
                <a:cs typeface="+mj-cs"/>
              </a:rPr>
              <a:t>ثانویه را بدانید</a:t>
            </a:r>
            <a:r>
              <a:rPr lang="en-US" sz="2800" b="1" dirty="0" smtClean="0">
                <a:solidFill>
                  <a:srgbClr val="A50021"/>
                </a:solidFill>
                <a:latin typeface="+mj-lt"/>
                <a:ea typeface="+mj-ea"/>
                <a:cs typeface="+mj-cs"/>
              </a:rPr>
              <a:t> </a:t>
            </a:r>
            <a:endParaRPr lang="en-US" sz="2800" b="1" dirty="0">
              <a:solidFill>
                <a:srgbClr val="A50021"/>
              </a:solidFill>
              <a:latin typeface="+mj-lt"/>
              <a:ea typeface="+mj-ea"/>
              <a:cs typeface="+mj-cs"/>
            </a:endParaRPr>
          </a:p>
        </p:txBody>
      </p:sp>
    </p:spTree>
    <p:extLst>
      <p:ext uri="{BB962C8B-B14F-4D97-AF65-F5344CB8AC3E}">
        <p14:creationId xmlns:p14="http://schemas.microsoft.com/office/powerpoint/2010/main" val="25833867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20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20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20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blinds(horizontal)">
                                      <p:cBhvr>
                                        <p:cTn id="3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4"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752600"/>
            <a:ext cx="8305800" cy="5821363"/>
          </a:xfrm>
          <a:noFill/>
        </p:spPr>
        <p:txBody>
          <a:bodyPr>
            <a:normAutofit/>
          </a:bodyPr>
          <a:lstStyle/>
          <a:p>
            <a:pPr marL="0" indent="0" algn="l" rtl="0">
              <a:buNone/>
            </a:pPr>
            <a:r>
              <a:rPr lang="en-US" sz="2800" dirty="0" smtClean="0"/>
              <a:t>generate operational definitions of the</a:t>
            </a:r>
          </a:p>
          <a:p>
            <a:pPr marL="914400" lvl="1" indent="-514350" algn="l" rtl="0">
              <a:buFont typeface="Courier New" pitchFamily="49" charset="0"/>
              <a:buChar char="o"/>
            </a:pPr>
            <a:r>
              <a:rPr lang="en-US" sz="2400" dirty="0" smtClean="0"/>
              <a:t>exposure variable(s), </a:t>
            </a:r>
            <a:endParaRPr lang="en-US" sz="2400" dirty="0"/>
          </a:p>
          <a:p>
            <a:pPr marL="914400" lvl="1" indent="-514350" algn="l" rtl="0">
              <a:buFont typeface="Courier New" pitchFamily="49" charset="0"/>
              <a:buChar char="o"/>
            </a:pPr>
            <a:r>
              <a:rPr lang="en-US" sz="2400" dirty="0" smtClean="0"/>
              <a:t>outcome variable(s), </a:t>
            </a:r>
            <a:endParaRPr lang="en-US" sz="2400" dirty="0"/>
          </a:p>
          <a:p>
            <a:pPr marL="914400" lvl="1" indent="-514350" algn="l" rtl="0">
              <a:buFont typeface="Courier New" pitchFamily="49" charset="0"/>
              <a:buChar char="o"/>
            </a:pPr>
            <a:r>
              <a:rPr lang="en-US" sz="2400" dirty="0" smtClean="0"/>
              <a:t>Covariates</a:t>
            </a:r>
          </a:p>
          <a:p>
            <a:pPr marL="914400" lvl="1" indent="-514350" algn="l" rtl="0">
              <a:buFont typeface="Courier New" pitchFamily="49" charset="0"/>
              <a:buChar char="o"/>
            </a:pPr>
            <a:r>
              <a:rPr lang="en-US" sz="2400" dirty="0" smtClean="0"/>
              <a:t>confounding variables</a:t>
            </a:r>
          </a:p>
          <a:p>
            <a:pPr marL="914400" lvl="1" indent="-514350" algn="l" rtl="0">
              <a:buNone/>
            </a:pPr>
            <a:r>
              <a:rPr lang="en-US" sz="2400" dirty="0" smtClean="0"/>
              <a:t> that will be considered in the analysis.</a:t>
            </a:r>
          </a:p>
          <a:p>
            <a:pPr marL="914400" lvl="1" indent="-514350" algn="l" rtl="0">
              <a:buNone/>
            </a:pPr>
            <a:r>
              <a:rPr lang="en-US" sz="2400" dirty="0" smtClean="0"/>
              <a:t>So designed the study:</a:t>
            </a:r>
          </a:p>
          <a:p>
            <a:pPr marL="914400" lvl="1" indent="-514350" algn="l" rtl="0">
              <a:buFontTx/>
              <a:buChar char="-"/>
            </a:pPr>
            <a:r>
              <a:rPr lang="en-US" sz="2400" dirty="0" smtClean="0"/>
              <a:t>Cross section </a:t>
            </a:r>
          </a:p>
          <a:p>
            <a:pPr marL="914400" lvl="1" indent="-514350" algn="l" rtl="0">
              <a:buFontTx/>
              <a:buChar char="-"/>
            </a:pPr>
            <a:r>
              <a:rPr lang="en-US" sz="2400" dirty="0" smtClean="0"/>
              <a:t>Historical Cohort</a:t>
            </a:r>
          </a:p>
          <a:p>
            <a:pPr marL="914400" lvl="1" indent="-514350" algn="l" rtl="0">
              <a:buFontTx/>
              <a:buChar char="-"/>
            </a:pPr>
            <a:r>
              <a:rPr lang="en-US" sz="2400" dirty="0" smtClean="0"/>
              <a:t>Case Control</a:t>
            </a:r>
          </a:p>
          <a:p>
            <a:pPr marL="914400" lvl="1" indent="-514350" algn="l" rtl="0">
              <a:buFontTx/>
              <a:buChar char="-"/>
            </a:pPr>
            <a:r>
              <a:rPr lang="en-US" sz="2400" dirty="0" smtClean="0"/>
              <a:t>Nested Case Control</a:t>
            </a:r>
          </a:p>
          <a:p>
            <a:pPr marL="914400" lvl="1" indent="-514350" algn="l" rtl="0">
              <a:buFontTx/>
              <a:buChar char="-"/>
            </a:pPr>
            <a:endParaRPr lang="fa-IR" sz="2400" dirty="0"/>
          </a:p>
        </p:txBody>
      </p:sp>
      <p:sp>
        <p:nvSpPr>
          <p:cNvPr id="4" name="Rectangle 3"/>
          <p:cNvSpPr/>
          <p:nvPr/>
        </p:nvSpPr>
        <p:spPr>
          <a:xfrm>
            <a:off x="1238250" y="0"/>
            <a:ext cx="7658100" cy="954107"/>
          </a:xfrm>
          <a:prstGeom prst="rect">
            <a:avLst/>
          </a:prstGeom>
        </p:spPr>
        <p:txBody>
          <a:bodyPr wrap="square">
            <a:spAutoFit/>
          </a:bodyPr>
          <a:lstStyle/>
          <a:p>
            <a:pPr algn="ctr"/>
            <a:r>
              <a:rPr lang="en-US" sz="2400" b="1" kern="0" dirty="0">
                <a:solidFill>
                  <a:srgbClr val="A50021"/>
                </a:solidFill>
                <a:latin typeface="Arial"/>
                <a:ea typeface="+mj-ea"/>
                <a:cs typeface="Arial"/>
              </a:rPr>
              <a:t>Existing Data</a:t>
            </a:r>
            <a:endParaRPr lang="fa-IR" sz="3200" b="1" dirty="0" smtClean="0">
              <a:solidFill>
                <a:srgbClr val="A50021"/>
              </a:solidFill>
              <a:latin typeface="+mj-lt"/>
              <a:ea typeface="+mj-ea"/>
              <a:cs typeface="+mj-cs"/>
            </a:endParaRPr>
          </a:p>
          <a:p>
            <a:pPr algn="ctr"/>
            <a:r>
              <a:rPr lang="fa-IR" sz="3200" b="1" dirty="0" smtClean="0">
                <a:solidFill>
                  <a:srgbClr val="A50021"/>
                </a:solidFill>
                <a:latin typeface="+mj-lt"/>
                <a:ea typeface="+mj-ea"/>
                <a:cs typeface="+mj-cs"/>
              </a:rPr>
              <a:t>۳. مفهوم و تعریف متغیرها در دیتای ثانویه چیست؟ </a:t>
            </a:r>
            <a:endParaRPr lang="en-US" dirty="0"/>
          </a:p>
        </p:txBody>
      </p:sp>
    </p:spTree>
    <p:extLst>
      <p:ext uri="{BB962C8B-B14F-4D97-AF65-F5344CB8AC3E}">
        <p14:creationId xmlns:p14="http://schemas.microsoft.com/office/powerpoint/2010/main" val="38845749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p:spPr>
        <p:txBody>
          <a:bodyPr/>
          <a:lstStyle/>
          <a:p>
            <a:r>
              <a:rPr lang="fa-IR" sz="2800" dirty="0" smtClean="0"/>
              <a:t>۴. </a:t>
            </a:r>
            <a:r>
              <a:rPr lang="fa-IR" sz="2800" dirty="0" smtClean="0"/>
              <a:t>قبل از هر کاری دیتای ثانویه را خوب تماشا کنید!</a:t>
            </a:r>
            <a:br>
              <a:rPr lang="fa-IR" sz="2800" dirty="0" smtClean="0"/>
            </a:br>
            <a:r>
              <a:rPr lang="fa-IR" sz="2800" dirty="0" smtClean="0"/>
              <a:t>توصیف و نمایش داده ها در </a:t>
            </a:r>
            <a:br>
              <a:rPr lang="fa-IR" sz="2800" dirty="0" smtClean="0"/>
            </a:br>
            <a:r>
              <a:rPr lang="fa-IR" sz="2800" dirty="0" smtClean="0"/>
              <a:t>جداول و نمودارها</a:t>
            </a:r>
            <a:endParaRPr lang="fa-IR" sz="2800" dirty="0"/>
          </a:p>
        </p:txBody>
      </p:sp>
      <p:sp>
        <p:nvSpPr>
          <p:cNvPr id="3" name="Content Placeholder 2"/>
          <p:cNvSpPr>
            <a:spLocks noGrp="1"/>
          </p:cNvSpPr>
          <p:nvPr>
            <p:ph idx="1"/>
          </p:nvPr>
        </p:nvSpPr>
        <p:spPr>
          <a:xfrm>
            <a:off x="762000" y="1709737"/>
            <a:ext cx="8229600" cy="5135563"/>
          </a:xfrm>
        </p:spPr>
        <p:txBody>
          <a:bodyPr/>
          <a:lstStyle/>
          <a:p>
            <a:pPr marL="514350" indent="-514350" algn="l" rtl="0">
              <a:buFont typeface="+mj-lt"/>
              <a:buAutoNum type="alphaLcParenR" startAt="4"/>
            </a:pPr>
            <a:r>
              <a:rPr lang="en-US" dirty="0"/>
              <a:t>The first step in the analysis is to run frequency tables and cross-tabulations of all variables that will be included in the main analysis </a:t>
            </a:r>
          </a:p>
          <a:p>
            <a:pPr lvl="1" algn="l" rtl="0"/>
            <a:r>
              <a:rPr lang="en-US" dirty="0" smtClean="0"/>
              <a:t>missing </a:t>
            </a:r>
            <a:r>
              <a:rPr lang="en-US" dirty="0"/>
              <a:t>data for each </a:t>
            </a:r>
            <a:r>
              <a:rPr lang="en-US" dirty="0" smtClean="0"/>
              <a:t>variable</a:t>
            </a:r>
          </a:p>
          <a:p>
            <a:pPr lvl="1" algn="l" rtl="0"/>
            <a:r>
              <a:rPr lang="en-US" dirty="0" smtClean="0"/>
              <a:t>skip </a:t>
            </a:r>
            <a:r>
              <a:rPr lang="en-US" dirty="0"/>
              <a:t>patterns, </a:t>
            </a:r>
            <a:endParaRPr lang="en-US" dirty="0" smtClean="0"/>
          </a:p>
          <a:p>
            <a:pPr algn="ctr" rtl="0">
              <a:buNone/>
            </a:pPr>
            <a:r>
              <a:rPr lang="en-US" b="1" dirty="0" smtClean="0">
                <a:solidFill>
                  <a:srgbClr val="FF0000"/>
                </a:solidFill>
              </a:rPr>
              <a:t>Make a strategic </a:t>
            </a:r>
            <a:r>
              <a:rPr lang="en-US" b="1" dirty="0">
                <a:solidFill>
                  <a:srgbClr val="FF0000"/>
                </a:solidFill>
              </a:rPr>
              <a:t>judgment about the coding of these variables. </a:t>
            </a:r>
          </a:p>
          <a:p>
            <a:endParaRPr lang="fa-IR" dirty="0"/>
          </a:p>
          <a:p>
            <a:pPr lvl="1" algn="l" rtl="0"/>
            <a:endParaRPr lang="en-US" dirty="0"/>
          </a:p>
          <a:p>
            <a:endParaRPr lang="fa-IR" dirty="0"/>
          </a:p>
          <a:p>
            <a:pPr lvl="1" algn="l" rtl="0"/>
            <a:endParaRPr lang="en-US" dirty="0"/>
          </a:p>
          <a:p>
            <a:endParaRPr lang="fa-IR" dirty="0"/>
          </a:p>
          <a:p>
            <a:pPr lvl="1" algn="l" rtl="0"/>
            <a:endParaRPr lang="en-US" dirty="0"/>
          </a:p>
          <a:p>
            <a:pPr algn="l" rtl="0"/>
            <a:endParaRPr lang="fa-IR" dirty="0"/>
          </a:p>
          <a:p>
            <a:pPr algn="l" rtl="0"/>
            <a:endParaRPr lang="fa-IR" dirty="0"/>
          </a:p>
        </p:txBody>
      </p:sp>
    </p:spTree>
    <p:extLst>
      <p:ext uri="{BB962C8B-B14F-4D97-AF65-F5344CB8AC3E}">
        <p14:creationId xmlns:p14="http://schemas.microsoft.com/office/powerpoint/2010/main" val="1754136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dirty="0" smtClean="0"/>
              <a:t>دیتای ثانویه را برای خودتان شخصی کنید </a:t>
            </a:r>
            <a:endParaRPr lang="fa-IR" sz="3600" dirty="0"/>
          </a:p>
        </p:txBody>
      </p:sp>
      <p:sp>
        <p:nvSpPr>
          <p:cNvPr id="3" name="Content Placeholder 2"/>
          <p:cNvSpPr>
            <a:spLocks noGrp="1"/>
          </p:cNvSpPr>
          <p:nvPr>
            <p:ph idx="1"/>
          </p:nvPr>
        </p:nvSpPr>
        <p:spPr>
          <a:xfrm>
            <a:off x="838200" y="1828800"/>
            <a:ext cx="8229600" cy="4525963"/>
          </a:xfrm>
        </p:spPr>
        <p:txBody>
          <a:bodyPr>
            <a:normAutofit fontScale="92500" lnSpcReduction="10000"/>
          </a:bodyPr>
          <a:lstStyle/>
          <a:p>
            <a:pPr marL="514350" indent="-514350" algn="l" rtl="0">
              <a:buFont typeface="+mj-lt"/>
              <a:buAutoNum type="alphaLcParenR" startAt="5"/>
            </a:pPr>
            <a:r>
              <a:rPr lang="en-US" dirty="0" smtClean="0"/>
              <a:t>Recoding in new data set</a:t>
            </a:r>
          </a:p>
          <a:p>
            <a:pPr lvl="1" algn="l" rtl="0"/>
            <a:r>
              <a:rPr lang="en-US" dirty="0" smtClean="0"/>
              <a:t>Recoding for </a:t>
            </a:r>
          </a:p>
          <a:p>
            <a:pPr lvl="2" algn="l" rtl="0"/>
            <a:r>
              <a:rPr lang="en-US" dirty="0" smtClean="0"/>
              <a:t>to properly handle missing values ,</a:t>
            </a:r>
          </a:p>
          <a:p>
            <a:pPr lvl="2" algn="l" rtl="0"/>
            <a:r>
              <a:rPr lang="en-US" dirty="0" smtClean="0"/>
              <a:t>to transform the distribution of the variables so that they meet the assumptions of the statistical model to be used in the intended analysis</a:t>
            </a:r>
          </a:p>
          <a:p>
            <a:pPr lvl="1" algn="l" rtl="0"/>
            <a:r>
              <a:rPr lang="en-US" dirty="0" smtClean="0"/>
              <a:t>The </a:t>
            </a:r>
            <a:r>
              <a:rPr lang="en-US" dirty="0"/>
              <a:t>recoded variables should be stored in a new dataset and all syntax for the recoding of variables (and for the analysis itself) should be documented. The original dataset should NEVER be altered in any way. </a:t>
            </a:r>
          </a:p>
          <a:p>
            <a:pPr lvl="1" algn="l" rtl="0">
              <a:buNone/>
            </a:pPr>
            <a:endParaRPr lang="en-US" dirty="0"/>
          </a:p>
          <a:p>
            <a:pPr algn="l" rtl="0"/>
            <a:endParaRPr lang="fa-IR" dirty="0"/>
          </a:p>
          <a:p>
            <a:pPr algn="l" rtl="0"/>
            <a:endParaRPr lang="fa-IR" dirty="0"/>
          </a:p>
        </p:txBody>
      </p:sp>
    </p:spTree>
    <p:extLst>
      <p:ext uri="{BB962C8B-B14F-4D97-AF65-F5344CB8AC3E}">
        <p14:creationId xmlns:p14="http://schemas.microsoft.com/office/powerpoint/2010/main" val="39103357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1096962"/>
          </a:xfrm>
        </p:spPr>
        <p:txBody>
          <a:bodyPr/>
          <a:lstStyle/>
          <a:p>
            <a:r>
              <a:rPr lang="fa-IR" sz="3600" dirty="0" smtClean="0"/>
              <a:t>صحت اطلاعات در بانکهای مختلف در چه سطحی است؟</a:t>
            </a:r>
            <a:endParaRPr lang="fa-IR" sz="3600" dirty="0"/>
          </a:p>
        </p:txBody>
      </p:sp>
      <p:sp>
        <p:nvSpPr>
          <p:cNvPr id="3" name="Content Placeholder 2"/>
          <p:cNvSpPr>
            <a:spLocks noGrp="1"/>
          </p:cNvSpPr>
          <p:nvPr>
            <p:ph idx="1"/>
          </p:nvPr>
        </p:nvSpPr>
        <p:spPr>
          <a:xfrm>
            <a:off x="838200" y="1752600"/>
            <a:ext cx="8229600" cy="4525963"/>
          </a:xfrm>
        </p:spPr>
        <p:txBody>
          <a:bodyPr/>
          <a:lstStyle/>
          <a:p>
            <a:pPr marL="514350" indent="-514350" algn="l" rtl="0">
              <a:buFont typeface="+mj-lt"/>
              <a:buAutoNum type="alphaLcParenR" startAt="6"/>
            </a:pPr>
            <a:r>
              <a:rPr lang="en-US" dirty="0"/>
              <a:t>When using data from longitudinal surveys or when using data stored in different datasets, it is critical to check the accuracy of the identifier variable(s) to ensure that the data from different time periods or from </a:t>
            </a:r>
            <a:r>
              <a:rPr lang="en-US" u="sng" dirty="0"/>
              <a:t>different datasets is matched correctly </a:t>
            </a:r>
            <a:r>
              <a:rPr lang="en-US" dirty="0"/>
              <a:t>when merging the datasets. </a:t>
            </a:r>
          </a:p>
          <a:p>
            <a:pPr algn="r">
              <a:buNone/>
            </a:pPr>
            <a:r>
              <a:rPr lang="fa-IR" dirty="0" smtClean="0"/>
              <a:t>موقع </a:t>
            </a:r>
            <a:r>
              <a:rPr lang="fa-IR" dirty="0" smtClean="0"/>
              <a:t>مرج کردن </a:t>
            </a:r>
            <a:r>
              <a:rPr lang="fa-IR" dirty="0" smtClean="0"/>
              <a:t>دیتاهای دو یا چند بانک اطلاعاتی به کیفیت داده ها دقت کنید.</a:t>
            </a:r>
            <a:endParaRPr lang="fa-IR" dirty="0"/>
          </a:p>
          <a:p>
            <a:pPr algn="l" rtl="0"/>
            <a:endParaRPr lang="fa-IR" dirty="0"/>
          </a:p>
        </p:txBody>
      </p:sp>
    </p:spTree>
    <p:extLst>
      <p:ext uri="{BB962C8B-B14F-4D97-AF65-F5344CB8AC3E}">
        <p14:creationId xmlns:p14="http://schemas.microsoft.com/office/powerpoint/2010/main" val="31195252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مدیریت داده های مطب</a:t>
            </a:r>
            <a:endParaRPr lang="en-US" dirty="0"/>
          </a:p>
        </p:txBody>
      </p:sp>
      <p:sp>
        <p:nvSpPr>
          <p:cNvPr id="3" name="Content Placeholder 2"/>
          <p:cNvSpPr>
            <a:spLocks noGrp="1"/>
          </p:cNvSpPr>
          <p:nvPr>
            <p:ph idx="1"/>
          </p:nvPr>
        </p:nvSpPr>
        <p:spPr>
          <a:xfrm>
            <a:off x="685800" y="1600200"/>
            <a:ext cx="8001000" cy="4525963"/>
          </a:xfrm>
        </p:spPr>
        <p:txBody>
          <a:bodyPr/>
          <a:lstStyle/>
          <a:p>
            <a:pPr algn="r" rtl="1"/>
            <a:r>
              <a:rPr lang="fa-IR" dirty="0" smtClean="0"/>
              <a:t>در مطب بانک اطلاعاتی نداریم اما می توانیم جمع آوری کنیم، چگونه از انها استفاده کنیم؟</a:t>
            </a:r>
          </a:p>
          <a:p>
            <a:pPr algn="r" rtl="1"/>
            <a:r>
              <a:rPr lang="fa-IR" dirty="0" smtClean="0"/>
              <a:t>اطلاعات مطب محدود است اما امکان استفاده از سایر بانکهای اطلاعاتی مثل ‌بیمارستان ،‌پاراکلینک،‌سامانه تامین اجتماعی یا سلامت،.. داریم، روش بهینه جمع بندی از این اطلاعات چیست؟</a:t>
            </a:r>
          </a:p>
          <a:p>
            <a:pPr algn="r" rtl="1"/>
            <a:r>
              <a:rPr lang="fa-IR" dirty="0" smtClean="0"/>
              <a:t>می توانم بر اطلاعات موجود بیافزایم و یک تحقیق خوب انجام بدهم؟</a:t>
            </a:r>
          </a:p>
          <a:p>
            <a:pPr algn="r" rtl="1"/>
            <a:r>
              <a:rPr lang="fa-IR" dirty="0" smtClean="0"/>
              <a:t>قصد طراحی بانک اطلاعاتی در مطب داریم. چکنیم؟</a:t>
            </a:r>
          </a:p>
        </p:txBody>
      </p:sp>
    </p:spTree>
    <p:extLst>
      <p:ext uri="{BB962C8B-B14F-4D97-AF65-F5344CB8AC3E}">
        <p14:creationId xmlns:p14="http://schemas.microsoft.com/office/powerpoint/2010/main" val="1898436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696200" cy="1143000"/>
          </a:xfrm>
        </p:spPr>
        <p:txBody>
          <a:bodyPr/>
          <a:lstStyle/>
          <a:p>
            <a:r>
              <a:rPr lang="fa-IR" sz="2800" dirty="0" smtClean="0"/>
              <a:t>به تفاوت در کد گزاری متغیرها در بانکهای مختلف </a:t>
            </a:r>
            <a:br>
              <a:rPr lang="fa-IR" sz="2800" dirty="0" smtClean="0"/>
            </a:br>
            <a:r>
              <a:rPr lang="fa-IR" sz="2800" dirty="0" smtClean="0"/>
              <a:t>یا </a:t>
            </a:r>
            <a:r>
              <a:rPr lang="fa-IR" sz="2800" dirty="0" smtClean="0"/>
              <a:t>بازه های زمانی مختلف </a:t>
            </a:r>
            <a:br>
              <a:rPr lang="fa-IR" sz="2800" dirty="0" smtClean="0"/>
            </a:br>
            <a:r>
              <a:rPr lang="fa-IR" sz="2800" dirty="0" smtClean="0"/>
              <a:t>دقت کنید</a:t>
            </a:r>
            <a:endParaRPr lang="fa-IR" sz="2800" dirty="0" smtClean="0"/>
          </a:p>
        </p:txBody>
      </p:sp>
      <p:sp>
        <p:nvSpPr>
          <p:cNvPr id="3" name="Content Placeholder 2"/>
          <p:cNvSpPr>
            <a:spLocks noGrp="1"/>
          </p:cNvSpPr>
          <p:nvPr>
            <p:ph idx="1"/>
          </p:nvPr>
        </p:nvSpPr>
        <p:spPr>
          <a:xfrm>
            <a:off x="685800" y="1752600"/>
            <a:ext cx="8229600" cy="4525963"/>
          </a:xfrm>
        </p:spPr>
        <p:txBody>
          <a:bodyPr>
            <a:normAutofit fontScale="92500" lnSpcReduction="20000"/>
          </a:bodyPr>
          <a:lstStyle/>
          <a:p>
            <a:pPr marL="514350" indent="-514350" algn="l" rtl="0">
              <a:buFont typeface="+mj-lt"/>
              <a:buAutoNum type="alphaLcParenR" startAt="7"/>
            </a:pPr>
            <a:r>
              <a:rPr lang="en-US" dirty="0"/>
              <a:t>For longitudinal studies, the assessment methods and </a:t>
            </a:r>
            <a:r>
              <a:rPr lang="en-US" b="1" u="sng" dirty="0"/>
              <a:t>the coding methods for key variables can change over time</a:t>
            </a:r>
            <a:r>
              <a:rPr lang="en-US" dirty="0"/>
              <a:t>. </a:t>
            </a:r>
            <a:endParaRPr lang="fa-IR" dirty="0" smtClean="0"/>
          </a:p>
          <a:p>
            <a:pPr marL="400050" lvl="1" indent="0">
              <a:buNone/>
            </a:pPr>
            <a:endParaRPr lang="fa-IR" dirty="0"/>
          </a:p>
          <a:p>
            <a:pPr marL="400050" lvl="1" indent="0">
              <a:buNone/>
            </a:pPr>
            <a:r>
              <a:rPr lang="fa-IR" dirty="0" smtClean="0"/>
              <a:t>-</a:t>
            </a:r>
            <a:r>
              <a:rPr lang="en-US" dirty="0" smtClean="0"/>
              <a:t>each variable in the combined dataset has a uniform interpretation</a:t>
            </a:r>
            <a:endParaRPr lang="fa-IR" dirty="0" smtClean="0"/>
          </a:p>
          <a:p>
            <a:pPr marL="400050" lvl="1" indent="0">
              <a:buNone/>
            </a:pPr>
            <a:endParaRPr lang="fa-IR" dirty="0"/>
          </a:p>
          <a:p>
            <a:pPr marL="400050" lvl="1" indent="0">
              <a:buNone/>
            </a:pPr>
            <a:r>
              <a:rPr lang="fa-IR" dirty="0" smtClean="0"/>
              <a:t>-</a:t>
            </a:r>
            <a:r>
              <a:rPr lang="en-US" dirty="0" smtClean="0"/>
              <a:t>creation of separate uniform variables that are constructed in different ways at different points in time throughout the study, such as the crosswalks to convert diagnostic categories between DSM-III, DSM-IV, and DSM-5.</a:t>
            </a:r>
          </a:p>
          <a:p>
            <a:pPr algn="l" rtl="0"/>
            <a:endParaRPr lang="fa-IR" dirty="0"/>
          </a:p>
          <a:p>
            <a:pPr algn="l" rtl="0"/>
            <a:endParaRPr lang="fa-IR" dirty="0"/>
          </a:p>
        </p:txBody>
      </p:sp>
    </p:spTree>
    <p:extLst>
      <p:ext uri="{BB962C8B-B14F-4D97-AF65-F5344CB8AC3E}">
        <p14:creationId xmlns:p14="http://schemas.microsoft.com/office/powerpoint/2010/main" val="1877645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31800"/>
            <a:ext cx="8686800" cy="1143000"/>
          </a:xfrm>
        </p:spPr>
        <p:txBody>
          <a:bodyPr>
            <a:normAutofit fontScale="90000"/>
          </a:bodyPr>
          <a:lstStyle/>
          <a:p>
            <a:pPr rtl="0"/>
            <a:r>
              <a:rPr lang="fa-IR" dirty="0" smtClean="0"/>
              <a:t>روش آنالیز باید </a:t>
            </a:r>
            <a:br>
              <a:rPr lang="fa-IR" dirty="0" smtClean="0"/>
            </a:br>
            <a:r>
              <a:rPr lang="fa-IR" dirty="0" smtClean="0"/>
              <a:t>متناسب با روش نمونه گیری باشد</a:t>
            </a:r>
            <a:r>
              <a:rPr lang="en-US" b="1" dirty="0" smtClean="0"/>
              <a:t/>
            </a:r>
            <a:br>
              <a:rPr lang="en-US" b="1" dirty="0" smtClean="0"/>
            </a:br>
            <a:endParaRPr lang="fa-IR" dirty="0"/>
          </a:p>
        </p:txBody>
      </p:sp>
      <p:sp>
        <p:nvSpPr>
          <p:cNvPr id="3" name="Content Placeholder 2"/>
          <p:cNvSpPr>
            <a:spLocks noGrp="1"/>
          </p:cNvSpPr>
          <p:nvPr>
            <p:ph idx="1"/>
          </p:nvPr>
        </p:nvSpPr>
        <p:spPr>
          <a:xfrm>
            <a:off x="838200" y="1676400"/>
            <a:ext cx="8229600" cy="4525963"/>
          </a:xfrm>
        </p:spPr>
        <p:txBody>
          <a:bodyPr>
            <a:normAutofit fontScale="77500" lnSpcReduction="20000"/>
          </a:bodyPr>
          <a:lstStyle/>
          <a:p>
            <a:pPr algn="l" rtl="0"/>
            <a:r>
              <a:rPr lang="en-US" dirty="0" smtClean="0"/>
              <a:t>Many </a:t>
            </a:r>
            <a:r>
              <a:rPr lang="en-US" dirty="0"/>
              <a:t>population-based surveys, particularly those focused on assessing the prevalence of relatively uncommon conditions such as schizophrenia, employ multi-stage sampling strategies to enrich the sample. </a:t>
            </a:r>
            <a:endParaRPr lang="en-US" dirty="0" smtClean="0"/>
          </a:p>
          <a:p>
            <a:pPr algn="l" rtl="0"/>
            <a:r>
              <a:rPr lang="en-US" dirty="0" smtClean="0"/>
              <a:t>In </a:t>
            </a:r>
            <a:r>
              <a:rPr lang="en-US" dirty="0"/>
              <a:t>this case, the data set usually </a:t>
            </a:r>
            <a:r>
              <a:rPr lang="en-US" dirty="0" smtClean="0"/>
              <a:t>includes </a:t>
            </a:r>
            <a:r>
              <a:rPr lang="en-US" dirty="0"/>
              <a:t>design variables for each case (</a:t>
            </a:r>
            <a:r>
              <a:rPr lang="en-US" dirty="0" smtClean="0"/>
              <a:t>including </a:t>
            </a:r>
            <a:r>
              <a:rPr lang="en-US" u="sng" dirty="0" smtClean="0"/>
              <a:t>sampling weight</a:t>
            </a:r>
            <a:r>
              <a:rPr lang="en-US" dirty="0" smtClean="0"/>
              <a:t>, </a:t>
            </a:r>
            <a:r>
              <a:rPr lang="en-US" u="sng" dirty="0"/>
              <a:t>strata</a:t>
            </a:r>
            <a:r>
              <a:rPr lang="en-US" dirty="0"/>
              <a:t>, and </a:t>
            </a:r>
            <a:r>
              <a:rPr lang="en-US" u="sng" dirty="0"/>
              <a:t>primary sampling unit</a:t>
            </a:r>
            <a:r>
              <a:rPr lang="en-US" dirty="0"/>
              <a:t>) that are needed to adjust the analysis of interest (such as the prevalence of a condition, odds ratios, mean differences, etc.). </a:t>
            </a:r>
            <a:endParaRPr lang="en-US" dirty="0" smtClean="0"/>
          </a:p>
          <a:p>
            <a:pPr algn="l" rtl="0"/>
            <a:r>
              <a:rPr lang="en-US" dirty="0" smtClean="0"/>
              <a:t>Researchers </a:t>
            </a:r>
            <a:r>
              <a:rPr lang="en-US" dirty="0"/>
              <a:t>who conduct secondary analysis of existing data should consider the design variables used in the original study and apply these variables appropriately in their own analyses in order to generate less biased estimates.[</a:t>
            </a:r>
          </a:p>
          <a:p>
            <a:pPr algn="l" rtl="0"/>
            <a:endParaRPr lang="fa-IR" dirty="0"/>
          </a:p>
          <a:p>
            <a:pPr algn="l" rtl="0"/>
            <a:endParaRPr lang="en-US" dirty="0"/>
          </a:p>
          <a:p>
            <a:pPr algn="l" rtl="0"/>
            <a:endParaRPr lang="fa-IR" dirty="0"/>
          </a:p>
        </p:txBody>
      </p:sp>
    </p:spTree>
    <p:extLst>
      <p:ext uri="{BB962C8B-B14F-4D97-AF65-F5344CB8AC3E}">
        <p14:creationId xmlns:p14="http://schemas.microsoft.com/office/powerpoint/2010/main" val="15953777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848600" cy="1143000"/>
          </a:xfrm>
        </p:spPr>
        <p:txBody>
          <a:bodyPr>
            <a:noAutofit/>
          </a:bodyPr>
          <a:lstStyle/>
          <a:p>
            <a:pPr rtl="0"/>
            <a:r>
              <a:rPr lang="en-US" sz="3200" b="1" dirty="0"/>
              <a:t>Pros and cons of the secondary analysis of </a:t>
            </a:r>
            <a:br>
              <a:rPr lang="en-US" sz="3200" b="1" dirty="0"/>
            </a:br>
            <a:r>
              <a:rPr lang="en-US" sz="3200" b="1" dirty="0"/>
              <a:t>existing </a:t>
            </a:r>
            <a:r>
              <a:rPr lang="en-US" sz="3200" b="1" dirty="0" smtClean="0"/>
              <a:t>data</a:t>
            </a:r>
            <a:r>
              <a:rPr lang="en-US" sz="3200" b="1" dirty="0"/>
              <a:t/>
            </a:r>
            <a:br>
              <a:rPr lang="en-US" sz="3200" b="1" dirty="0"/>
            </a:br>
            <a:endParaRPr lang="fa-IR" sz="3200" dirty="0"/>
          </a:p>
        </p:txBody>
      </p:sp>
      <p:sp>
        <p:nvSpPr>
          <p:cNvPr id="3" name="Content Placeholder 2"/>
          <p:cNvSpPr>
            <a:spLocks noGrp="1"/>
          </p:cNvSpPr>
          <p:nvPr>
            <p:ph idx="1"/>
          </p:nvPr>
        </p:nvSpPr>
        <p:spPr/>
        <p:txBody>
          <a:bodyPr>
            <a:normAutofit fontScale="92500" lnSpcReduction="20000"/>
          </a:bodyPr>
          <a:lstStyle/>
          <a:p>
            <a:pPr algn="l" rtl="0"/>
            <a:r>
              <a:rPr lang="en-US" b="1" dirty="0"/>
              <a:t>Advantages </a:t>
            </a:r>
          </a:p>
          <a:p>
            <a:pPr marL="971550" lvl="1" indent="-514350" algn="l" rtl="0">
              <a:buFont typeface="+mj-lt"/>
              <a:buAutoNum type="arabicParenR"/>
            </a:pPr>
            <a:r>
              <a:rPr lang="en-US" b="1" dirty="0"/>
              <a:t>low </a:t>
            </a:r>
            <a:r>
              <a:rPr lang="en-US" b="1" dirty="0" smtClean="0"/>
              <a:t>cost</a:t>
            </a:r>
            <a:endParaRPr lang="en-US" dirty="0"/>
          </a:p>
          <a:p>
            <a:pPr marL="971550" lvl="1" indent="-514350" algn="l" rtl="0">
              <a:buFont typeface="+mj-lt"/>
              <a:buAutoNum type="arabicParenR"/>
            </a:pPr>
            <a:r>
              <a:rPr lang="en-US" b="1" dirty="0"/>
              <a:t>the data </a:t>
            </a:r>
            <a:r>
              <a:rPr lang="en-US" b="1" dirty="0" smtClean="0"/>
              <a:t>are </a:t>
            </a:r>
            <a:r>
              <a:rPr lang="en-US" b="1" dirty="0"/>
              <a:t>usually cleaned </a:t>
            </a:r>
            <a:r>
              <a:rPr lang="en-US" dirty="0"/>
              <a:t>by professional staff members who often provide detailed documentation about the data collection and data cleaning process. </a:t>
            </a:r>
            <a:endParaRPr lang="en-US" dirty="0" smtClean="0"/>
          </a:p>
          <a:p>
            <a:pPr marL="971550" lvl="1" indent="-514350" algn="l" rtl="0">
              <a:buFont typeface="+mj-lt"/>
              <a:buAutoNum type="arabicParenR"/>
            </a:pPr>
            <a:r>
              <a:rPr lang="en-US" b="1" dirty="0"/>
              <a:t>survey weights and design variables </a:t>
            </a:r>
            <a:r>
              <a:rPr lang="en-US" b="1" dirty="0" smtClean="0"/>
              <a:t>well determined </a:t>
            </a:r>
            <a:r>
              <a:rPr lang="en-US" dirty="0" smtClean="0"/>
              <a:t>so </a:t>
            </a:r>
            <a:r>
              <a:rPr lang="en-US" dirty="0"/>
              <a:t>this helps users make necessary adjustments to their estimates</a:t>
            </a:r>
            <a:r>
              <a:rPr lang="en-US" dirty="0" smtClean="0"/>
              <a:t>.</a:t>
            </a:r>
          </a:p>
          <a:p>
            <a:pPr marL="971550" lvl="1" indent="-514350" algn="l" rtl="0">
              <a:buFont typeface="+mj-lt"/>
              <a:buAutoNum type="arabicParenR"/>
            </a:pPr>
            <a:r>
              <a:rPr lang="en-US" b="1" dirty="0"/>
              <a:t>a great boon to graduate students </a:t>
            </a:r>
            <a:r>
              <a:rPr lang="en-US" dirty="0"/>
              <a:t>and others who have lots of good ideas but no money to conduct the studies that could test their ideas</a:t>
            </a:r>
            <a:r>
              <a:rPr lang="en-US" dirty="0" smtClean="0"/>
              <a:t>. </a:t>
            </a:r>
            <a:endParaRPr lang="en-US" dirty="0"/>
          </a:p>
          <a:p>
            <a:pPr lvl="1" algn="l" rtl="0"/>
            <a:endParaRPr lang="en-US" dirty="0"/>
          </a:p>
          <a:p>
            <a:pPr lvl="1" algn="l" rtl="0"/>
            <a:endParaRPr lang="fa-IR" dirty="0"/>
          </a:p>
        </p:txBody>
      </p:sp>
    </p:spTree>
    <p:extLst>
      <p:ext uri="{BB962C8B-B14F-4D97-AF65-F5344CB8AC3E}">
        <p14:creationId xmlns:p14="http://schemas.microsoft.com/office/powerpoint/2010/main" val="42807045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Advantages </a:t>
            </a:r>
            <a:br>
              <a:rPr lang="en-US" b="1" dirty="0" smtClean="0"/>
            </a:br>
            <a:endParaRPr lang="fa-IR" dirty="0"/>
          </a:p>
        </p:txBody>
      </p:sp>
      <p:sp>
        <p:nvSpPr>
          <p:cNvPr id="3" name="Content Placeholder 2"/>
          <p:cNvSpPr>
            <a:spLocks noGrp="1"/>
          </p:cNvSpPr>
          <p:nvPr>
            <p:ph idx="1"/>
          </p:nvPr>
        </p:nvSpPr>
        <p:spPr>
          <a:xfrm>
            <a:off x="838200" y="1752600"/>
            <a:ext cx="8534400" cy="4525963"/>
          </a:xfrm>
        </p:spPr>
        <p:txBody>
          <a:bodyPr/>
          <a:lstStyle/>
          <a:p>
            <a:pPr marL="514350" indent="-514350" algn="l" rtl="0">
              <a:buFont typeface="+mj-lt"/>
              <a:buAutoNum type="arabicParenR" startAt="5"/>
            </a:pPr>
            <a:r>
              <a:rPr lang="en-US" dirty="0"/>
              <a:t>better </a:t>
            </a:r>
            <a:r>
              <a:rPr lang="en-US" dirty="0" smtClean="0"/>
              <a:t>understanding of </a:t>
            </a:r>
            <a:r>
              <a:rPr lang="en-US" dirty="0"/>
              <a:t>the difference between efficacy and </a:t>
            </a:r>
            <a:r>
              <a:rPr lang="en-US" b="1" dirty="0"/>
              <a:t>effectiveness</a:t>
            </a:r>
            <a:r>
              <a:rPr lang="en-US" dirty="0"/>
              <a:t>.</a:t>
            </a:r>
          </a:p>
          <a:p>
            <a:pPr marL="514350" indent="-514350" algn="l" rtl="0">
              <a:buFont typeface="+mj-lt"/>
              <a:buAutoNum type="arabicParenR" startAt="5"/>
            </a:pPr>
            <a:r>
              <a:rPr lang="en-US" dirty="0" smtClean="0"/>
              <a:t>Understanding </a:t>
            </a:r>
            <a:r>
              <a:rPr lang="en-US" b="1" dirty="0" smtClean="0"/>
              <a:t>utilization rates,</a:t>
            </a:r>
            <a:r>
              <a:rPr lang="en-US" dirty="0" smtClean="0"/>
              <a:t> addressing regional variation and use in specific populations</a:t>
            </a:r>
          </a:p>
          <a:p>
            <a:pPr marL="514350" indent="-514350" algn="l" rtl="0">
              <a:buFont typeface="+mj-lt"/>
              <a:buAutoNum type="arabicParenR" startAt="5"/>
            </a:pPr>
            <a:r>
              <a:rPr lang="en-US" dirty="0" smtClean="0"/>
              <a:t>When individual data are not available, </a:t>
            </a:r>
            <a:r>
              <a:rPr lang="en-US" b="1" dirty="0" smtClean="0"/>
              <a:t>aggregate data</a:t>
            </a:r>
            <a:r>
              <a:rPr lang="en-US" dirty="0" smtClean="0"/>
              <a:t> sets can sometimes be useful.</a:t>
            </a:r>
          </a:p>
          <a:p>
            <a:pPr algn="l" rtl="0"/>
            <a:endParaRPr lang="en-US" dirty="0" smtClean="0"/>
          </a:p>
          <a:p>
            <a:pPr algn="l" rtl="0"/>
            <a:endParaRPr lang="fa-IR" dirty="0"/>
          </a:p>
        </p:txBody>
      </p:sp>
    </p:spTree>
    <p:extLst>
      <p:ext uri="{BB962C8B-B14F-4D97-AF65-F5344CB8AC3E}">
        <p14:creationId xmlns:p14="http://schemas.microsoft.com/office/powerpoint/2010/main" val="26431297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Disadvantages</a:t>
            </a:r>
            <a:br>
              <a:rPr lang="en-US" b="1" dirty="0"/>
            </a:br>
            <a:endParaRPr lang="fa-IR" dirty="0"/>
          </a:p>
        </p:txBody>
      </p:sp>
      <p:sp>
        <p:nvSpPr>
          <p:cNvPr id="3" name="Content Placeholder 2"/>
          <p:cNvSpPr>
            <a:spLocks noGrp="1"/>
          </p:cNvSpPr>
          <p:nvPr>
            <p:ph idx="1"/>
          </p:nvPr>
        </p:nvSpPr>
        <p:spPr>
          <a:xfrm>
            <a:off x="838200" y="1493837"/>
            <a:ext cx="8382000" cy="5364163"/>
          </a:xfrm>
        </p:spPr>
        <p:txBody>
          <a:bodyPr>
            <a:noAutofit/>
          </a:bodyPr>
          <a:lstStyle/>
          <a:p>
            <a:pPr marL="514350" indent="-514350" algn="l" rtl="0">
              <a:buFont typeface="+mj-lt"/>
              <a:buAutoNum type="arabicParenR"/>
            </a:pPr>
            <a:r>
              <a:rPr lang="en-US" sz="2800" dirty="0"/>
              <a:t>available data are not collected to address the particular research question or to test the particular </a:t>
            </a:r>
            <a:r>
              <a:rPr lang="en-US" sz="2800" dirty="0" smtClean="0"/>
              <a:t>hypothesis</a:t>
            </a:r>
          </a:p>
          <a:p>
            <a:pPr lvl="1" algn="ctr" rtl="1"/>
            <a:r>
              <a:rPr lang="fa-IR" sz="2400" b="1" dirty="0" smtClean="0">
                <a:solidFill>
                  <a:srgbClr val="FF0000"/>
                </a:solidFill>
              </a:rPr>
              <a:t>تا انجا که امکان دارد در طراحی بانکهای اطلاعاتی به کاربردها و استفاده های عملی این اطلاعات  در حال و اینده توجه نمایید و متغیرهای مناسب تعریف کنید. ( مثلا بجای تعریف شاخص شدت تروما اجزای انرا ثبت نمایید.)</a:t>
            </a:r>
            <a:r>
              <a:rPr lang="en-US" sz="2400" b="1" dirty="0" smtClean="0">
                <a:solidFill>
                  <a:srgbClr val="FF0000"/>
                </a:solidFill>
              </a:rPr>
              <a:t> </a:t>
            </a:r>
            <a:endParaRPr lang="en-US" sz="2400" dirty="0" smtClean="0"/>
          </a:p>
          <a:p>
            <a:pPr marL="514350" indent="-514350" algn="l" rtl="0">
              <a:buFont typeface="+mj-lt"/>
              <a:buAutoNum type="arabicParenR"/>
            </a:pPr>
            <a:r>
              <a:rPr lang="en-US" sz="2800" dirty="0" smtClean="0"/>
              <a:t>data </a:t>
            </a:r>
            <a:r>
              <a:rPr lang="en-US" sz="2800" dirty="0"/>
              <a:t>may not be collected for all population subgroups of interest or for all geographic regions of interest </a:t>
            </a:r>
            <a:endParaRPr lang="en-US" sz="2800" dirty="0" smtClean="0"/>
          </a:p>
          <a:p>
            <a:pPr lvl="1" algn="ctr" rtl="1"/>
            <a:r>
              <a:rPr lang="fa-IR" sz="2400" dirty="0" smtClean="0">
                <a:solidFill>
                  <a:srgbClr val="FF0000"/>
                </a:solidFill>
              </a:rPr>
              <a:t>جمعیت مورد مطالعه را تعریف نموده و ثبت نمایید. ملیت ، منطقه تحت پوشش کاشان یا مسافران نیز شامل می شوند؟ به اورلپ ها توجه داشته باشید ( ثبت چندباره در چند بیمارستان، ...)</a:t>
            </a:r>
            <a:endParaRPr lang="en-US" sz="2400" dirty="0">
              <a:solidFill>
                <a:srgbClr val="FF0000"/>
              </a:solidFill>
            </a:endParaRPr>
          </a:p>
          <a:p>
            <a:endParaRPr lang="fa-IR" sz="2800" dirty="0"/>
          </a:p>
        </p:txBody>
      </p:sp>
    </p:spTree>
    <p:extLst>
      <p:ext uri="{BB962C8B-B14F-4D97-AF65-F5344CB8AC3E}">
        <p14:creationId xmlns:p14="http://schemas.microsoft.com/office/powerpoint/2010/main" val="27357981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Disadvantages</a:t>
            </a:r>
            <a:endParaRPr lang="fa-IR" dirty="0"/>
          </a:p>
        </p:txBody>
      </p:sp>
      <p:sp>
        <p:nvSpPr>
          <p:cNvPr id="3" name="Content Placeholder 2"/>
          <p:cNvSpPr>
            <a:spLocks noGrp="1"/>
          </p:cNvSpPr>
          <p:nvPr>
            <p:ph idx="1"/>
          </p:nvPr>
        </p:nvSpPr>
        <p:spPr>
          <a:xfrm>
            <a:off x="838200" y="1905000"/>
            <a:ext cx="8229600" cy="4525963"/>
          </a:xfrm>
        </p:spPr>
        <p:txBody>
          <a:bodyPr/>
          <a:lstStyle/>
          <a:p>
            <a:pPr marL="514350" indent="-514350" algn="l" rtl="0">
              <a:buFont typeface="+mj-lt"/>
              <a:buAutoNum type="arabicParenR" startAt="3"/>
            </a:pPr>
            <a:r>
              <a:rPr lang="en-US" dirty="0" smtClean="0"/>
              <a:t>Omitted variables in data sets can create residual confounding when omitted variables are crucial covariates to control for in the secondary analysis</a:t>
            </a:r>
          </a:p>
          <a:p>
            <a:pPr lvl="1" algn="l" rtl="0"/>
            <a:r>
              <a:rPr lang="fa-IR" dirty="0" smtClean="0"/>
              <a:t>تعریف مخدوش کننده ها</a:t>
            </a:r>
          </a:p>
          <a:p>
            <a:pPr lvl="1" algn="l" rtl="0"/>
            <a:r>
              <a:rPr lang="fa-IR" dirty="0" smtClean="0"/>
              <a:t>تعریف اینتراکشن</a:t>
            </a:r>
            <a:endParaRPr lang="en-US" dirty="0" smtClean="0"/>
          </a:p>
          <a:p>
            <a:pPr algn="l" rtl="0"/>
            <a:endParaRPr lang="en-US" dirty="0" smtClean="0"/>
          </a:p>
          <a:p>
            <a:endParaRPr lang="fa-IR" dirty="0"/>
          </a:p>
        </p:txBody>
      </p:sp>
    </p:spTree>
    <p:extLst>
      <p:ext uri="{BB962C8B-B14F-4D97-AF65-F5344CB8AC3E}">
        <p14:creationId xmlns:p14="http://schemas.microsoft.com/office/powerpoint/2010/main" val="26834648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Disadvantages</a:t>
            </a:r>
            <a:endParaRPr lang="fa-IR" dirty="0"/>
          </a:p>
        </p:txBody>
      </p:sp>
      <p:sp>
        <p:nvSpPr>
          <p:cNvPr id="3" name="Content Placeholder 2"/>
          <p:cNvSpPr>
            <a:spLocks noGrp="1"/>
          </p:cNvSpPr>
          <p:nvPr>
            <p:ph idx="1"/>
          </p:nvPr>
        </p:nvSpPr>
        <p:spPr>
          <a:xfrm>
            <a:off x="685800" y="1905000"/>
            <a:ext cx="8229600" cy="4525963"/>
          </a:xfrm>
        </p:spPr>
        <p:txBody>
          <a:bodyPr>
            <a:normAutofit fontScale="92500" lnSpcReduction="20000"/>
          </a:bodyPr>
          <a:lstStyle/>
          <a:p>
            <a:pPr marL="514350" indent="-514350" algn="l" rtl="0">
              <a:buFont typeface="+mj-lt"/>
              <a:buAutoNum type="arabicParenR" startAt="4"/>
            </a:pPr>
            <a:r>
              <a:rPr lang="en-US" dirty="0"/>
              <a:t>they are probably unaware of study-specific </a:t>
            </a:r>
            <a:r>
              <a:rPr lang="en-US" u="sng" dirty="0"/>
              <a:t>nuances or glitches </a:t>
            </a:r>
            <a:r>
              <a:rPr lang="en-US" dirty="0"/>
              <a:t>in the data collection process that may be important to the interpretation of specific variables in the dataset. </a:t>
            </a:r>
          </a:p>
          <a:p>
            <a:pPr lvl="1" algn="l" rtl="0"/>
            <a:r>
              <a:rPr lang="en-US" dirty="0"/>
              <a:t>Succinct documentation of important information about the validity of the data (by the provider) and careful examination of all relevant documents (by the user) can mitigate this problem. </a:t>
            </a:r>
          </a:p>
          <a:p>
            <a:pPr lvl="1" algn="ctr" rtl="0">
              <a:buNone/>
            </a:pPr>
            <a:r>
              <a:rPr lang="fa-IR" b="1" dirty="0" smtClean="0">
                <a:solidFill>
                  <a:srgbClr val="FF0000"/>
                </a:solidFill>
              </a:rPr>
              <a:t>لطفا برای متغیرهای بانک اطلاعاتی یک شناسنامه تهیه بفرمایید و تعاریف اولیه و تغییرات انرا در طول زمان در این شناسنامه ثبت کنید </a:t>
            </a:r>
            <a:endParaRPr lang="fa-IR" b="1" dirty="0">
              <a:solidFill>
                <a:srgbClr val="FF0000"/>
              </a:solidFill>
            </a:endParaRPr>
          </a:p>
        </p:txBody>
      </p:sp>
    </p:spTree>
    <p:extLst>
      <p:ext uri="{BB962C8B-B14F-4D97-AF65-F5344CB8AC3E}">
        <p14:creationId xmlns:p14="http://schemas.microsoft.com/office/powerpoint/2010/main" val="20405592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Disadvantages</a:t>
            </a:r>
            <a:endParaRPr lang="fa-IR" dirty="0"/>
          </a:p>
        </p:txBody>
      </p:sp>
      <p:sp>
        <p:nvSpPr>
          <p:cNvPr id="3" name="Content Placeholder 2"/>
          <p:cNvSpPr>
            <a:spLocks noGrp="1"/>
          </p:cNvSpPr>
          <p:nvPr>
            <p:ph idx="1"/>
          </p:nvPr>
        </p:nvSpPr>
        <p:spPr>
          <a:xfrm>
            <a:off x="762000" y="1828800"/>
            <a:ext cx="8229600" cy="4525963"/>
          </a:xfrm>
        </p:spPr>
        <p:txBody>
          <a:bodyPr/>
          <a:lstStyle/>
          <a:p>
            <a:pPr marL="514350" indent="-514350" algn="l" rtl="0">
              <a:buFont typeface="+mj-lt"/>
              <a:buAutoNum type="arabicParenR" startAt="5"/>
            </a:pPr>
            <a:r>
              <a:rPr lang="en-US" b="1" dirty="0" smtClean="0"/>
              <a:t>permission </a:t>
            </a:r>
            <a:r>
              <a:rPr lang="en-US" b="1" dirty="0"/>
              <a:t>to use </a:t>
            </a:r>
            <a:r>
              <a:rPr lang="en-US" b="1" dirty="0" smtClean="0"/>
              <a:t>the data</a:t>
            </a:r>
          </a:p>
          <a:p>
            <a:pPr lvl="1" algn="l" rtl="0"/>
            <a:r>
              <a:rPr lang="en-US" dirty="0" smtClean="0"/>
              <a:t>Many </a:t>
            </a:r>
            <a:r>
              <a:rPr lang="en-US" dirty="0"/>
              <a:t>studies have guidelines for requesting data </a:t>
            </a:r>
            <a:endParaRPr lang="en-US" dirty="0" smtClean="0"/>
          </a:p>
          <a:p>
            <a:pPr lvl="1" algn="l" rtl="0"/>
            <a:r>
              <a:rPr lang="en-US" dirty="0" smtClean="0"/>
              <a:t> </a:t>
            </a:r>
            <a:r>
              <a:rPr lang="en-US" dirty="0"/>
              <a:t>specify what data </a:t>
            </a:r>
            <a:r>
              <a:rPr lang="en-US" dirty="0" smtClean="0"/>
              <a:t>are being requested</a:t>
            </a:r>
          </a:p>
          <a:p>
            <a:pPr lvl="1" algn="l" rtl="0"/>
            <a:r>
              <a:rPr lang="en-US" dirty="0" smtClean="0"/>
              <a:t>how </a:t>
            </a:r>
            <a:r>
              <a:rPr lang="en-US" dirty="0"/>
              <a:t>the analyses will be </a:t>
            </a:r>
            <a:r>
              <a:rPr lang="en-US" dirty="0" smtClean="0"/>
              <a:t>done</a:t>
            </a:r>
          </a:p>
          <a:p>
            <a:pPr lvl="1" algn="l" rtl="0"/>
            <a:r>
              <a:rPr lang="en-US" dirty="0" smtClean="0"/>
              <a:t>the </a:t>
            </a:r>
            <a:r>
              <a:rPr lang="en-US" dirty="0"/>
              <a:t>timelines for completing the </a:t>
            </a:r>
            <a:r>
              <a:rPr lang="en-US" dirty="0" smtClean="0"/>
              <a:t>work</a:t>
            </a:r>
          </a:p>
          <a:p>
            <a:pPr lvl="1" algn="l" rtl="0"/>
            <a:r>
              <a:rPr lang="en-US" dirty="0"/>
              <a:t>to pay the cost </a:t>
            </a:r>
            <a:r>
              <a:rPr lang="en-US" dirty="0" smtClean="0"/>
              <a:t>of preparing </a:t>
            </a:r>
            <a:r>
              <a:rPr lang="en-US" dirty="0"/>
              <a:t>the data</a:t>
            </a:r>
            <a:r>
              <a:rPr lang="en-US" dirty="0" smtClean="0"/>
              <a:t>.</a:t>
            </a:r>
          </a:p>
          <a:p>
            <a:pPr lvl="1" algn="l" rtl="0"/>
            <a:r>
              <a:rPr lang="en-US" dirty="0"/>
              <a:t>the investigator </a:t>
            </a:r>
            <a:r>
              <a:rPr lang="en-US" dirty="0" smtClean="0"/>
              <a:t>can suggest </a:t>
            </a:r>
            <a:r>
              <a:rPr lang="en-US" dirty="0"/>
              <a:t>a collaborative relationship</a:t>
            </a:r>
          </a:p>
          <a:p>
            <a:pPr lvl="1" algn="l" rtl="0"/>
            <a:endParaRPr lang="en-US" dirty="0"/>
          </a:p>
          <a:p>
            <a:pPr lvl="1" algn="l" rtl="0"/>
            <a:endParaRPr lang="en-US" dirty="0"/>
          </a:p>
          <a:p>
            <a:pPr lvl="1" algn="l" rtl="0"/>
            <a:endParaRPr lang="en-US" b="1" dirty="0"/>
          </a:p>
          <a:p>
            <a:endParaRPr lang="fa-IR" dirty="0"/>
          </a:p>
        </p:txBody>
      </p:sp>
    </p:spTree>
    <p:extLst>
      <p:ext uri="{BB962C8B-B14F-4D97-AF65-F5344CB8AC3E}">
        <p14:creationId xmlns:p14="http://schemas.microsoft.com/office/powerpoint/2010/main" val="12321957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229600" cy="1143000"/>
          </a:xfrm>
        </p:spPr>
        <p:txBody>
          <a:bodyPr>
            <a:noAutofit/>
          </a:bodyPr>
          <a:lstStyle/>
          <a:p>
            <a:r>
              <a:rPr lang="en-US" sz="3600" b="1" dirty="0"/>
              <a:t>Government support for secondary analysis of existing data</a:t>
            </a:r>
            <a:br>
              <a:rPr lang="en-US" sz="3600" b="1" dirty="0"/>
            </a:br>
            <a:endParaRPr lang="fa-IR" sz="3600" dirty="0"/>
          </a:p>
        </p:txBody>
      </p:sp>
      <p:sp>
        <p:nvSpPr>
          <p:cNvPr id="3" name="Content Placeholder 2"/>
          <p:cNvSpPr>
            <a:spLocks noGrp="1"/>
          </p:cNvSpPr>
          <p:nvPr>
            <p:ph idx="1"/>
          </p:nvPr>
        </p:nvSpPr>
        <p:spPr>
          <a:xfrm>
            <a:off x="838200" y="1600200"/>
            <a:ext cx="8229600" cy="4525963"/>
          </a:xfrm>
        </p:spPr>
        <p:txBody>
          <a:bodyPr/>
          <a:lstStyle/>
          <a:p>
            <a:pPr algn="r" rtl="1"/>
            <a:r>
              <a:rPr lang="fa-IR" dirty="0" smtClean="0"/>
              <a:t>علیرغم محدودیتها اما مهمترین مزیت ان این است که </a:t>
            </a:r>
          </a:p>
          <a:p>
            <a:pPr lvl="1" algn="r" rtl="1"/>
            <a:r>
              <a:rPr lang="fa-IR" dirty="0" smtClean="0"/>
              <a:t>افزایش اثربخشی تحقیقات </a:t>
            </a:r>
          </a:p>
          <a:p>
            <a:pPr lvl="1" algn="r" rtl="1"/>
            <a:r>
              <a:rPr lang="fa-IR" dirty="0" smtClean="0"/>
              <a:t>محققین جوان که فرصت یا بودجه کافی برای تست کردن فرضیاتشان ندارند امکان تحقیق پیدا می کنند.</a:t>
            </a:r>
          </a:p>
          <a:p>
            <a:pPr lvl="1" algn="r" rtl="1"/>
            <a:r>
              <a:rPr lang="fa-IR" dirty="0" smtClean="0"/>
              <a:t>افزایش سرعت ترجمان دانش به سمت تصمیم سازیهای مبتنی بر شواهد در سیاستگذاریهای سلامت</a:t>
            </a:r>
          </a:p>
          <a:p>
            <a:pPr lvl="1" algn="r" rtl="1"/>
            <a:r>
              <a:rPr lang="fa-IR" dirty="0" smtClean="0"/>
              <a:t>سایر محققین که در تحقیقات بزرگ کشوری نبوده اند امکان استفاده از این اطلاعات را پیدا می کنند تا هزینه اثربخشی بودجه های پژوهشی افزایش یابد</a:t>
            </a:r>
          </a:p>
          <a:p>
            <a:pPr lvl="1" algn="r" rtl="1"/>
            <a:endParaRPr lang="fa-IR" dirty="0"/>
          </a:p>
        </p:txBody>
      </p:sp>
    </p:spTree>
    <p:extLst>
      <p:ext uri="{BB962C8B-B14F-4D97-AF65-F5344CB8AC3E}">
        <p14:creationId xmlns:p14="http://schemas.microsoft.com/office/powerpoint/2010/main" val="40506414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z="4000" dirty="0" smtClean="0"/>
              <a:t>دیتای موجود خیلی ناقص است اما می توانم اطلاعات تکمیلی جمع آوری کنم</a:t>
            </a:r>
            <a:endParaRPr lang="en-US" sz="40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26021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smtClean="0"/>
              <a:t>چرا به بانکهای اطلاعاتی در مطب نیاز داریم؟</a:t>
            </a:r>
          </a:p>
          <a:p>
            <a:pPr algn="r" rtl="1"/>
            <a:r>
              <a:rPr lang="fa-IR" dirty="0" smtClean="0"/>
              <a:t>دیتای اولیه / دیتای ثانویه  و انالیز آنها </a:t>
            </a:r>
          </a:p>
          <a:p>
            <a:pPr algn="r" rtl="1"/>
            <a:r>
              <a:rPr lang="fa-IR" dirty="0" smtClean="0"/>
              <a:t>چگونه بر دیتای ثانویه تحقیق کنیم؟ </a:t>
            </a:r>
            <a:endParaRPr lang="en-US" dirty="0"/>
          </a:p>
        </p:txBody>
      </p:sp>
    </p:spTree>
    <p:extLst>
      <p:ext uri="{BB962C8B-B14F-4D97-AF65-F5344CB8AC3E}">
        <p14:creationId xmlns:p14="http://schemas.microsoft.com/office/powerpoint/2010/main" val="863477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ANCILLARY </a:t>
            </a:r>
            <a:r>
              <a:rPr lang="en-US" b="1" dirty="0" smtClean="0"/>
              <a:t>STUDIES</a:t>
            </a:r>
            <a:r>
              <a:rPr lang="en-US" b="1" dirty="0"/>
              <a:t/>
            </a:r>
            <a:br>
              <a:rPr lang="en-US" b="1" dirty="0"/>
            </a:br>
            <a:endParaRPr lang="fa-IR" dirty="0"/>
          </a:p>
        </p:txBody>
      </p:sp>
      <p:sp>
        <p:nvSpPr>
          <p:cNvPr id="3" name="Content Placeholder 2"/>
          <p:cNvSpPr>
            <a:spLocks noGrp="1"/>
          </p:cNvSpPr>
          <p:nvPr>
            <p:ph idx="1"/>
          </p:nvPr>
        </p:nvSpPr>
        <p:spPr>
          <a:xfrm>
            <a:off x="1066800" y="1722437"/>
            <a:ext cx="8229600" cy="4525963"/>
          </a:xfrm>
        </p:spPr>
        <p:txBody>
          <a:bodyPr>
            <a:normAutofit fontScale="92500"/>
          </a:bodyPr>
          <a:lstStyle/>
          <a:p>
            <a:pPr algn="l" rtl="0"/>
            <a:r>
              <a:rPr lang="en-US" dirty="0"/>
              <a:t>the investigator </a:t>
            </a:r>
            <a:r>
              <a:rPr lang="en-US" b="1" dirty="0" smtClean="0"/>
              <a:t>adds </a:t>
            </a:r>
            <a:r>
              <a:rPr lang="en-US" dirty="0" smtClean="0"/>
              <a:t>one </a:t>
            </a:r>
            <a:r>
              <a:rPr lang="en-US" dirty="0"/>
              <a:t>or several </a:t>
            </a:r>
            <a:r>
              <a:rPr lang="en-US" b="1" dirty="0"/>
              <a:t>measurements to an existing study to answer a different research question</a:t>
            </a:r>
          </a:p>
          <a:p>
            <a:pPr algn="l" rtl="0"/>
            <a:r>
              <a:rPr lang="en-US" dirty="0"/>
              <a:t>inexpensive and efficient</a:t>
            </a:r>
          </a:p>
          <a:p>
            <a:pPr algn="l" rtl="0"/>
            <a:r>
              <a:rPr lang="en-US" dirty="0"/>
              <a:t>can </a:t>
            </a:r>
            <a:r>
              <a:rPr lang="en-US" dirty="0" smtClean="0"/>
              <a:t>be added </a:t>
            </a:r>
            <a:r>
              <a:rPr lang="en-US" dirty="0"/>
              <a:t>to any type of study, including cross-sectional and case–control </a:t>
            </a:r>
            <a:r>
              <a:rPr lang="en-US" dirty="0" smtClean="0"/>
              <a:t>studies</a:t>
            </a:r>
          </a:p>
          <a:p>
            <a:pPr algn="l" rtl="0"/>
            <a:r>
              <a:rPr lang="en-US" dirty="0"/>
              <a:t>but large </a:t>
            </a:r>
            <a:r>
              <a:rPr lang="en-US" dirty="0" smtClean="0"/>
              <a:t>prospective cohort </a:t>
            </a:r>
            <a:r>
              <a:rPr lang="en-US" dirty="0"/>
              <a:t>studies and randomized trials are particularly well suited</a:t>
            </a:r>
          </a:p>
          <a:p>
            <a:pPr algn="l" rtl="0"/>
            <a:endParaRPr lang="en-US" dirty="0"/>
          </a:p>
          <a:p>
            <a:pPr algn="l" rtl="0"/>
            <a:endParaRPr lang="fa-IR" dirty="0"/>
          </a:p>
        </p:txBody>
      </p:sp>
    </p:spTree>
    <p:extLst>
      <p:ext uri="{BB962C8B-B14F-4D97-AF65-F5344CB8AC3E}">
        <p14:creationId xmlns:p14="http://schemas.microsoft.com/office/powerpoint/2010/main" val="20908283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ANCILLARY STUDIES</a:t>
            </a:r>
            <a:endParaRPr lang="fa-IR" dirty="0"/>
          </a:p>
        </p:txBody>
      </p:sp>
      <p:sp>
        <p:nvSpPr>
          <p:cNvPr id="3" name="Content Placeholder 2"/>
          <p:cNvSpPr>
            <a:spLocks noGrp="1"/>
          </p:cNvSpPr>
          <p:nvPr>
            <p:ph idx="1"/>
          </p:nvPr>
        </p:nvSpPr>
        <p:spPr>
          <a:xfrm>
            <a:off x="762000" y="1752600"/>
            <a:ext cx="8229600" cy="4525963"/>
          </a:xfrm>
        </p:spPr>
        <p:txBody>
          <a:bodyPr>
            <a:normAutofit fontScale="92500" lnSpcReduction="10000"/>
          </a:bodyPr>
          <a:lstStyle/>
          <a:p>
            <a:pPr algn="l" rtl="0"/>
            <a:r>
              <a:rPr lang="en-US" dirty="0"/>
              <a:t>Generally, </a:t>
            </a:r>
            <a:r>
              <a:rPr lang="en-US" u="sng" dirty="0"/>
              <a:t>formal permission </a:t>
            </a:r>
            <a:r>
              <a:rPr lang="en-US" dirty="0"/>
              <a:t>from the principal investigator or the appropriate study </a:t>
            </a:r>
            <a:r>
              <a:rPr lang="en-US" dirty="0" smtClean="0"/>
              <a:t>committee is </a:t>
            </a:r>
            <a:r>
              <a:rPr lang="en-US" dirty="0"/>
              <a:t>required to add an ancillary study.</a:t>
            </a:r>
          </a:p>
          <a:p>
            <a:pPr algn="l" rtl="0"/>
            <a:r>
              <a:rPr lang="en-US" dirty="0"/>
              <a:t>These </a:t>
            </a:r>
            <a:r>
              <a:rPr lang="en-US" dirty="0" smtClean="0"/>
              <a:t>issues, including </a:t>
            </a:r>
            <a:r>
              <a:rPr lang="en-US" dirty="0"/>
              <a:t>a clear understanding of authorship of scientific papers that result from the </a:t>
            </a:r>
            <a:r>
              <a:rPr lang="en-US" dirty="0" smtClean="0"/>
              <a:t>ancillary study </a:t>
            </a:r>
            <a:r>
              <a:rPr lang="en-US" dirty="0"/>
              <a:t>and the rules governing their preparation and submission, need to be clarified </a:t>
            </a:r>
            <a:r>
              <a:rPr lang="en-US" dirty="0" smtClean="0"/>
              <a:t>before starting </a:t>
            </a:r>
            <a:r>
              <a:rPr lang="en-US" dirty="0"/>
              <a:t>the study.</a:t>
            </a:r>
          </a:p>
          <a:p>
            <a:pPr algn="l" rtl="0"/>
            <a:endParaRPr lang="fa-IR" dirty="0"/>
          </a:p>
        </p:txBody>
      </p:sp>
    </p:spTree>
    <p:extLst>
      <p:ext uri="{BB962C8B-B14F-4D97-AF65-F5344CB8AC3E}">
        <p14:creationId xmlns:p14="http://schemas.microsoft.com/office/powerpoint/2010/main" val="13160306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905000" y="2057400"/>
            <a:ext cx="6586538" cy="1752600"/>
          </a:xfrm>
        </p:spPr>
        <p:txBody>
          <a:bodyPr/>
          <a:lstStyle/>
          <a:p>
            <a:pPr eaLnBrk="1" hangingPunct="1">
              <a:lnSpc>
                <a:spcPct val="200000"/>
              </a:lnSpc>
            </a:pPr>
            <a:r>
              <a:rPr lang="fa-IR" sz="4400" b="1" dirty="0" smtClean="0">
                <a:solidFill>
                  <a:srgbClr val="A50021"/>
                </a:solidFill>
              </a:rPr>
              <a:t>چگونه یک بانک اطلاعاتی خوب در مطب ایجاد کنیم؟</a:t>
            </a:r>
            <a:endParaRPr lang="en-US" dirty="0" smtClean="0">
              <a:solidFill>
                <a:srgbClr val="000090"/>
              </a:solidFill>
            </a:endParaRPr>
          </a:p>
        </p:txBody>
      </p:sp>
    </p:spTree>
    <p:extLst>
      <p:ext uri="{BB962C8B-B14F-4D97-AF65-F5344CB8AC3E}">
        <p14:creationId xmlns:p14="http://schemas.microsoft.com/office/powerpoint/2010/main" val="13994263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7" name="Chart 6"/>
          <p:cNvGraphicFramePr>
            <a:graphicFrameLocks/>
          </p:cNvGraphicFramePr>
          <p:nvPr>
            <p:extLst>
              <p:ext uri="{D42A27DB-BD31-4B8C-83A1-F6EECF244321}">
                <p14:modId xmlns:p14="http://schemas.microsoft.com/office/powerpoint/2010/main" val="2897973233"/>
              </p:ext>
            </p:extLst>
          </p:nvPr>
        </p:nvGraphicFramePr>
        <p:xfrm>
          <a:off x="1066800" y="2133600"/>
          <a:ext cx="6019800" cy="3581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6750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series studies </a:t>
            </a:r>
            <a:r>
              <a:rPr lang="en-US" dirty="0"/>
              <a:t/>
            </a:r>
            <a:br>
              <a:rPr lang="en-US" dirty="0"/>
            </a:br>
            <a:r>
              <a:rPr lang="en-US" dirty="0"/>
              <a:t>in last 5 years</a:t>
            </a:r>
          </a:p>
        </p:txBody>
      </p:sp>
      <p:graphicFrame>
        <p:nvGraphicFramePr>
          <p:cNvPr id="5" name="Chart 4"/>
          <p:cNvGraphicFramePr>
            <a:graphicFrameLocks/>
          </p:cNvGraphicFramePr>
          <p:nvPr>
            <p:extLst>
              <p:ext uri="{D42A27DB-BD31-4B8C-83A1-F6EECF244321}">
                <p14:modId xmlns:p14="http://schemas.microsoft.com/office/powerpoint/2010/main" val="1404136014"/>
              </p:ext>
            </p:extLst>
          </p:nvPr>
        </p:nvGraphicFramePr>
        <p:xfrm>
          <a:off x="5181600" y="1905000"/>
          <a:ext cx="3810000" cy="3530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2723245848"/>
              </p:ext>
            </p:extLst>
          </p:nvPr>
        </p:nvGraphicFramePr>
        <p:xfrm>
          <a:off x="609600" y="1676400"/>
          <a:ext cx="42672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9891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up studies </a:t>
            </a:r>
            <a:br>
              <a:rPr lang="en-US" dirty="0" smtClean="0"/>
            </a:br>
            <a:r>
              <a:rPr lang="en-US" dirty="0" smtClean="0"/>
              <a:t>in last 5 years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968779345"/>
              </p:ext>
            </p:extLst>
          </p:nvPr>
        </p:nvGraphicFramePr>
        <p:xfrm>
          <a:off x="-76200" y="1828800"/>
          <a:ext cx="4648200" cy="3352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2070422284"/>
              </p:ext>
            </p:extLst>
          </p:nvPr>
        </p:nvGraphicFramePr>
        <p:xfrm>
          <a:off x="4343400" y="1917700"/>
          <a:ext cx="4648200" cy="3276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50324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clinical and translational research (CTR)</a:t>
            </a:r>
            <a:endParaRPr lang="en-US" dirty="0"/>
          </a:p>
        </p:txBody>
      </p:sp>
      <p:sp>
        <p:nvSpPr>
          <p:cNvPr id="3" name="Content Placeholder 2"/>
          <p:cNvSpPr>
            <a:spLocks noGrp="1"/>
          </p:cNvSpPr>
          <p:nvPr>
            <p:ph idx="1"/>
          </p:nvPr>
        </p:nvSpPr>
        <p:spPr/>
        <p:txBody>
          <a:bodyPr/>
          <a:lstStyle/>
          <a:p>
            <a:pPr algn="r" rtl="1"/>
            <a:r>
              <a:rPr lang="fa-IR" dirty="0" smtClean="0"/>
              <a:t>مزایا</a:t>
            </a:r>
          </a:p>
          <a:p>
            <a:pPr lvl="1" algn="r" rtl="1"/>
            <a:r>
              <a:rPr lang="fa-IR" dirty="0" smtClean="0"/>
              <a:t>چون به صورت روتین جمع آوری می شوند قابلیت تعمیم بیتشری به جامعه دارند در مقایسه با گروه خاص وارد شده به مطالعات کارآزمایی بالینی</a:t>
            </a:r>
          </a:p>
          <a:p>
            <a:pPr marL="457200" lvl="1" indent="0" algn="r" rtl="1">
              <a:buNone/>
            </a:pPr>
            <a:endParaRPr lang="fa-IR" dirty="0" smtClean="0"/>
          </a:p>
          <a:p>
            <a:pPr marL="457200" lvl="1" indent="0" algn="r" rtl="1">
              <a:buNone/>
            </a:pPr>
            <a:r>
              <a:rPr lang="fa-IR" dirty="0" smtClean="0"/>
              <a:t>معایب</a:t>
            </a:r>
          </a:p>
          <a:p>
            <a:pPr lvl="1" algn="r" rtl="1">
              <a:buFontTx/>
              <a:buChar char="-"/>
            </a:pPr>
            <a:r>
              <a:rPr lang="fa-IR" dirty="0" smtClean="0"/>
              <a:t>اعتبارنتیجه نهایی این تحقیقات چالش برانگیز است</a:t>
            </a:r>
          </a:p>
          <a:p>
            <a:pPr lvl="1" algn="r" rtl="1">
              <a:buFontTx/>
              <a:buChar char="-"/>
            </a:pPr>
            <a:endParaRPr lang="fa-IR" dirty="0"/>
          </a:p>
          <a:p>
            <a:pPr marL="457200" lvl="1" indent="0" algn="r" rtl="1">
              <a:buNone/>
            </a:pPr>
            <a:r>
              <a:rPr lang="fa-IR" dirty="0" smtClean="0"/>
              <a:t>بسیاری از مطب ها و کلینیک ها ازین ظرفیت موجود و در دسترس</a:t>
            </a:r>
          </a:p>
          <a:p>
            <a:pPr lvl="1"/>
            <a:endParaRPr lang="en-US" dirty="0"/>
          </a:p>
        </p:txBody>
      </p:sp>
    </p:spTree>
    <p:extLst>
      <p:ext uri="{BB962C8B-B14F-4D97-AF65-F5344CB8AC3E}">
        <p14:creationId xmlns:p14="http://schemas.microsoft.com/office/powerpoint/2010/main" val="1287808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33450" y="228600"/>
            <a:ext cx="8229600" cy="1143000"/>
          </a:xfrm>
        </p:spPr>
        <p:txBody>
          <a:bodyPr/>
          <a:lstStyle/>
          <a:p>
            <a:r>
              <a:rPr lang="fa-IR" dirty="0" smtClean="0"/>
              <a:t>محدودیتها و قابلیتهای بانک اطلاعاتی مطب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6271617"/>
              </p:ext>
            </p:extLst>
          </p:nvPr>
        </p:nvGraphicFramePr>
        <p:xfrm>
          <a:off x="838200" y="1600201"/>
          <a:ext cx="8153401" cy="5097672"/>
        </p:xfrm>
        <a:graphic>
          <a:graphicData uri="http://schemas.openxmlformats.org/drawingml/2006/table">
            <a:tbl>
              <a:tblPr/>
              <a:tblGrid>
                <a:gridCol w="2335610">
                  <a:extLst>
                    <a:ext uri="{9D8B030D-6E8A-4147-A177-3AD203B41FA5}">
                      <a16:colId xmlns:a16="http://schemas.microsoft.com/office/drawing/2014/main" val="2485023512"/>
                    </a:ext>
                  </a:extLst>
                </a:gridCol>
                <a:gridCol w="2335610">
                  <a:extLst>
                    <a:ext uri="{9D8B030D-6E8A-4147-A177-3AD203B41FA5}">
                      <a16:colId xmlns:a16="http://schemas.microsoft.com/office/drawing/2014/main" val="526795284"/>
                    </a:ext>
                  </a:extLst>
                </a:gridCol>
                <a:gridCol w="3482181">
                  <a:extLst>
                    <a:ext uri="{9D8B030D-6E8A-4147-A177-3AD203B41FA5}">
                      <a16:colId xmlns:a16="http://schemas.microsoft.com/office/drawing/2014/main" val="3897637117"/>
                    </a:ext>
                  </a:extLst>
                </a:gridCol>
              </a:tblGrid>
              <a:tr h="383825">
                <a:tc>
                  <a:txBody>
                    <a:bodyPr/>
                    <a:lstStyle/>
                    <a:p>
                      <a:pPr algn="l" fontAlgn="t"/>
                      <a:r>
                        <a:rPr lang="en-US" sz="1100" b="1" dirty="0">
                          <a:solidFill>
                            <a:srgbClr val="000000"/>
                          </a:solidFill>
                          <a:effectLst/>
                        </a:rPr>
                        <a:t/>
                      </a:r>
                      <a:br>
                        <a:rPr lang="en-US" sz="1100" b="1" dirty="0">
                          <a:solidFill>
                            <a:srgbClr val="000000"/>
                          </a:solidFill>
                          <a:effectLst/>
                        </a:rPr>
                      </a:br>
                      <a:endParaRPr lang="en-US" sz="1100" b="1" dirty="0">
                        <a:solidFill>
                          <a:srgbClr val="000000"/>
                        </a:solidFill>
                        <a:effectLst/>
                      </a:endParaRPr>
                    </a:p>
                  </a:txBody>
                  <a:tcPr marL="23330" marR="23330" marT="23330" marB="23330">
                    <a:lnL w="4763" cap="flat" cmpd="sng" algn="ctr">
                      <a:solidFill>
                        <a:srgbClr val="B2B2B2"/>
                      </a:solidFill>
                      <a:prstDash val="solid"/>
                      <a:round/>
                      <a:headEnd type="none" w="med" len="med"/>
                      <a:tailEnd type="none" w="med" len="med"/>
                    </a:lnL>
                    <a:lnR w="4763" cap="flat" cmpd="sng" algn="ctr">
                      <a:solidFill>
                        <a:srgbClr val="B2B2B2"/>
                      </a:solidFill>
                      <a:prstDash val="solid"/>
                      <a:round/>
                      <a:headEnd type="none" w="med" len="med"/>
                      <a:tailEnd type="none" w="med" len="med"/>
                    </a:lnR>
                    <a:lnT>
                      <a:noFill/>
                    </a:lnT>
                    <a:lnB>
                      <a:noFill/>
                    </a:lnB>
                    <a:solidFill>
                      <a:srgbClr val="FFFF00"/>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400" b="1" dirty="0" smtClean="0">
                          <a:solidFill>
                            <a:srgbClr val="000000"/>
                          </a:solidFill>
                          <a:effectLst/>
                        </a:rPr>
                        <a:t>De-identified data</a:t>
                      </a:r>
                    </a:p>
                    <a:p>
                      <a:pPr algn="l" fontAlgn="t"/>
                      <a:endParaRPr lang="en-US" sz="1400" b="1" dirty="0">
                        <a:solidFill>
                          <a:srgbClr val="000000"/>
                        </a:solidFill>
                        <a:effectLst/>
                      </a:endParaRPr>
                    </a:p>
                  </a:txBody>
                  <a:tcPr marL="23330" marR="23330" marT="23330" marB="23330" anchor="ctr">
                    <a:lnL w="4763" cap="flat" cmpd="sng" algn="ctr">
                      <a:solidFill>
                        <a:srgbClr val="B2B2B2"/>
                      </a:solidFill>
                      <a:prstDash val="solid"/>
                      <a:round/>
                      <a:headEnd type="none" w="med" len="med"/>
                      <a:tailEnd type="none" w="med" len="med"/>
                    </a:lnL>
                    <a:lnR>
                      <a:noFill/>
                    </a:lnR>
                    <a:lnT>
                      <a:noFill/>
                    </a:lnT>
                    <a:lnB>
                      <a:noFill/>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00"/>
                          </a:solidFill>
                          <a:effectLst/>
                        </a:rPr>
                        <a:t>Identified data</a:t>
                      </a:r>
                    </a:p>
                    <a:p>
                      <a:pPr algn="ctr"/>
                      <a:endParaRPr lang="en-US" sz="1400" dirty="0"/>
                    </a:p>
                  </a:txBody>
                  <a:tcPr marL="55991" marR="55991" marT="27996" marB="27996" anchor="ctr">
                    <a:lnL>
                      <a:noFill/>
                    </a:lnL>
                    <a:solidFill>
                      <a:srgbClr val="FFFF00"/>
                    </a:solidFill>
                  </a:tcPr>
                </a:tc>
                <a:extLst>
                  <a:ext uri="{0D108BD9-81ED-4DB2-BD59-A6C34878D82A}">
                    <a16:rowId xmlns:a16="http://schemas.microsoft.com/office/drawing/2014/main" val="4254309415"/>
                  </a:ext>
                </a:extLst>
              </a:tr>
              <a:tr h="885677">
                <a:tc>
                  <a:txBody>
                    <a:bodyPr/>
                    <a:lstStyle/>
                    <a:p>
                      <a:pPr algn="l" fontAlgn="t"/>
                      <a:r>
                        <a:rPr lang="en-US" sz="1200" b="1" dirty="0">
                          <a:effectLst/>
                        </a:rPr>
                        <a:t>Volume</a:t>
                      </a:r>
                    </a:p>
                  </a:txBody>
                  <a:tcPr marL="34995" marR="34995" marT="34995" marB="27996" anchor="ctr">
                    <a:lnL>
                      <a:noFill/>
                    </a:lnL>
                    <a:lnR>
                      <a:noFill/>
                    </a:lnR>
                    <a:lnT>
                      <a:noFill/>
                    </a:lnT>
                    <a:lnB>
                      <a:noFill/>
                    </a:lnB>
                    <a:solidFill>
                      <a:schemeClr val="accent5"/>
                    </a:solidFill>
                  </a:tcPr>
                </a:tc>
                <a:tc>
                  <a:txBody>
                    <a:bodyPr/>
                    <a:lstStyle/>
                    <a:p>
                      <a:pPr algn="l" fontAlgn="t"/>
                      <a:r>
                        <a:rPr lang="en-US" sz="1200" b="1" dirty="0">
                          <a:effectLst/>
                        </a:rPr>
                        <a:t>Very large data sets aggregated from multiple </a:t>
                      </a:r>
                      <a:r>
                        <a:rPr lang="en-US" sz="1200" b="1" dirty="0" smtClean="0">
                          <a:effectLst/>
                        </a:rPr>
                        <a:t>situations</a:t>
                      </a:r>
                      <a:endParaRPr lang="en-US" sz="1200" b="1" dirty="0">
                        <a:effectLst/>
                      </a:endParaRPr>
                    </a:p>
                  </a:txBody>
                  <a:tcPr marL="34995" marR="34995" marT="34995" marB="27996" anchor="ctr">
                    <a:lnL>
                      <a:noFill/>
                    </a:lnL>
                    <a:lnR>
                      <a:noFill/>
                    </a:lnR>
                    <a:lnT>
                      <a:noFill/>
                    </a:lnT>
                    <a:lnB>
                      <a:noFill/>
                    </a:lnB>
                    <a:solidFill>
                      <a:schemeClr val="accent5"/>
                    </a:solidFill>
                  </a:tcPr>
                </a:tc>
                <a:tc>
                  <a:txBody>
                    <a:bodyPr/>
                    <a:lstStyle/>
                    <a:p>
                      <a:pPr algn="l" fontAlgn="t"/>
                      <a:r>
                        <a:rPr lang="en-US" sz="1200" b="1" dirty="0">
                          <a:effectLst/>
                        </a:rPr>
                        <a:t>Smaller data sets, usually limited to a particular </a:t>
                      </a:r>
                      <a:r>
                        <a:rPr lang="en-US" sz="1200" b="1" dirty="0" smtClean="0">
                          <a:effectLst/>
                        </a:rPr>
                        <a:t>study</a:t>
                      </a:r>
                      <a:endParaRPr lang="en-US" sz="1200" b="1" dirty="0">
                        <a:effectLst/>
                      </a:endParaRPr>
                    </a:p>
                  </a:txBody>
                  <a:tcPr marL="34995" marR="34995" marT="34995" marB="27996" anchor="ctr">
                    <a:lnL>
                      <a:noFill/>
                    </a:lnL>
                    <a:lnR>
                      <a:noFill/>
                    </a:lnR>
                    <a:lnB>
                      <a:noFill/>
                    </a:lnB>
                    <a:solidFill>
                      <a:schemeClr val="accent5"/>
                    </a:solidFill>
                  </a:tcPr>
                </a:tc>
                <a:extLst>
                  <a:ext uri="{0D108BD9-81ED-4DB2-BD59-A6C34878D82A}">
                    <a16:rowId xmlns:a16="http://schemas.microsoft.com/office/drawing/2014/main" val="1974526360"/>
                  </a:ext>
                </a:extLst>
              </a:tr>
              <a:tr h="475650">
                <a:tc>
                  <a:txBody>
                    <a:bodyPr/>
                    <a:lstStyle/>
                    <a:p>
                      <a:pPr algn="l" fontAlgn="t"/>
                      <a:r>
                        <a:rPr lang="en-US" sz="1200" b="1" dirty="0" smtClean="0">
                          <a:effectLst/>
                        </a:rPr>
                        <a:t>Population</a:t>
                      </a:r>
                      <a:endParaRPr lang="en-US" sz="1200" b="1" dirty="0">
                        <a:effectLst/>
                      </a:endParaRPr>
                    </a:p>
                  </a:txBody>
                  <a:tcPr marL="34995" marR="34995" marT="34995" marB="27996" anchor="ctr">
                    <a:lnL>
                      <a:noFill/>
                    </a:lnL>
                    <a:lnR>
                      <a:noFill/>
                    </a:lnR>
                    <a:lnT>
                      <a:noFill/>
                    </a:lnT>
                    <a:lnB>
                      <a:noFill/>
                    </a:lnB>
                    <a:solidFill>
                      <a:schemeClr val="accent5"/>
                    </a:solidFill>
                  </a:tcPr>
                </a:tc>
                <a:tc>
                  <a:txBody>
                    <a:bodyPr/>
                    <a:lstStyle/>
                    <a:p>
                      <a:pPr algn="l" fontAlgn="t"/>
                      <a:r>
                        <a:rPr lang="en-US" sz="1200" b="1" dirty="0" smtClean="0">
                          <a:effectLst/>
                        </a:rPr>
                        <a:t>Not representative and not defined</a:t>
                      </a:r>
                      <a:endParaRPr lang="en-US" sz="1200" b="1" dirty="0">
                        <a:effectLst/>
                      </a:endParaRPr>
                    </a:p>
                  </a:txBody>
                  <a:tcPr marL="34995" marR="34995" marT="34995" marB="27996" anchor="ctr">
                    <a:lnL>
                      <a:noFill/>
                    </a:lnL>
                    <a:lnR>
                      <a:noFill/>
                    </a:lnR>
                    <a:lnT>
                      <a:noFill/>
                    </a:lnT>
                    <a:lnB>
                      <a:noFill/>
                    </a:lnB>
                    <a:solidFill>
                      <a:schemeClr val="accent5"/>
                    </a:solidFill>
                  </a:tcPr>
                </a:tc>
                <a:tc>
                  <a:txBody>
                    <a:bodyPr/>
                    <a:lstStyle/>
                    <a:p>
                      <a:pPr algn="l" fontAlgn="t"/>
                      <a:r>
                        <a:rPr lang="en-US" sz="1200" b="1" dirty="0" smtClean="0">
                          <a:effectLst/>
                        </a:rPr>
                        <a:t>Defined and</a:t>
                      </a:r>
                      <a:r>
                        <a:rPr lang="en-US" sz="1200" b="1" baseline="0" dirty="0" smtClean="0">
                          <a:effectLst/>
                        </a:rPr>
                        <a:t> can be representative</a:t>
                      </a:r>
                      <a:endParaRPr lang="en-US" sz="1200" b="1" dirty="0">
                        <a:effectLst/>
                      </a:endParaRPr>
                    </a:p>
                  </a:txBody>
                  <a:tcPr marL="34995" marR="34995" marT="34995" marB="27996" anchor="ctr">
                    <a:lnL>
                      <a:noFill/>
                    </a:lnL>
                    <a:lnR>
                      <a:noFill/>
                    </a:lnR>
                    <a:lnT w="12700" cmpd="sng">
                      <a:noFill/>
                      <a:prstDash val="solid"/>
                    </a:lnT>
                    <a:lnB>
                      <a:noFill/>
                    </a:lnB>
                    <a:solidFill>
                      <a:schemeClr val="accent5"/>
                    </a:solidFill>
                  </a:tcPr>
                </a:tc>
                <a:extLst>
                  <a:ext uri="{0D108BD9-81ED-4DB2-BD59-A6C34878D82A}">
                    <a16:rowId xmlns:a16="http://schemas.microsoft.com/office/drawing/2014/main" val="983906577"/>
                  </a:ext>
                </a:extLst>
              </a:tr>
              <a:tr h="391345">
                <a:tc>
                  <a:txBody>
                    <a:bodyPr/>
                    <a:lstStyle/>
                    <a:p>
                      <a:pPr algn="l" fontAlgn="t"/>
                      <a:r>
                        <a:rPr lang="en-US" sz="1200" b="1" dirty="0">
                          <a:effectLst/>
                        </a:rPr>
                        <a:t>Analysis</a:t>
                      </a:r>
                    </a:p>
                  </a:txBody>
                  <a:tcPr marL="34995" marR="34995" marT="34995" marB="27996" anchor="ctr">
                    <a:lnL>
                      <a:noFill/>
                    </a:lnL>
                    <a:lnR>
                      <a:noFill/>
                    </a:lnR>
                    <a:lnT>
                      <a:noFill/>
                    </a:lnT>
                    <a:lnB>
                      <a:noFill/>
                    </a:lnB>
                    <a:solidFill>
                      <a:schemeClr val="accent5"/>
                    </a:solidFill>
                  </a:tcPr>
                </a:tc>
                <a:tc>
                  <a:txBody>
                    <a:bodyPr/>
                    <a:lstStyle/>
                    <a:p>
                      <a:pPr algn="l" fontAlgn="t"/>
                      <a:r>
                        <a:rPr lang="en-US" sz="1200" b="1" dirty="0" err="1">
                          <a:effectLst/>
                        </a:rPr>
                        <a:t>Deidentification</a:t>
                      </a:r>
                      <a:r>
                        <a:rPr lang="en-US" sz="1200" b="1" dirty="0">
                          <a:effectLst/>
                        </a:rPr>
                        <a:t> can affect analysis results</a:t>
                      </a:r>
                    </a:p>
                  </a:txBody>
                  <a:tcPr marL="34995" marR="34995" marT="34995" marB="27996" anchor="ctr">
                    <a:lnL>
                      <a:noFill/>
                    </a:lnL>
                    <a:lnR>
                      <a:noFill/>
                    </a:lnR>
                    <a:lnT>
                      <a:noFill/>
                    </a:lnT>
                    <a:lnB>
                      <a:noFill/>
                    </a:lnB>
                    <a:solidFill>
                      <a:schemeClr val="accent5"/>
                    </a:solidFill>
                  </a:tcPr>
                </a:tc>
                <a:tc>
                  <a:txBody>
                    <a:bodyPr/>
                    <a:lstStyle/>
                    <a:p>
                      <a:pPr algn="l" fontAlgn="t"/>
                      <a:r>
                        <a:rPr lang="en-US" sz="1200" b="1" dirty="0">
                          <a:effectLst/>
                        </a:rPr>
                        <a:t>Not affected by </a:t>
                      </a:r>
                      <a:r>
                        <a:rPr lang="en-US" sz="1200" b="1" dirty="0" err="1">
                          <a:effectLst/>
                        </a:rPr>
                        <a:t>deidentification</a:t>
                      </a:r>
                      <a:endParaRPr lang="en-US" sz="1200" b="1" dirty="0">
                        <a:effectLst/>
                      </a:endParaRPr>
                    </a:p>
                  </a:txBody>
                  <a:tcPr marL="34995" marR="34995" marT="34995" marB="27996" anchor="ctr">
                    <a:lnL>
                      <a:noFill/>
                    </a:lnL>
                    <a:lnR>
                      <a:noFill/>
                    </a:lnR>
                    <a:lnT>
                      <a:noFill/>
                    </a:lnT>
                    <a:lnB>
                      <a:noFill/>
                    </a:lnB>
                    <a:solidFill>
                      <a:schemeClr val="accent5"/>
                    </a:solidFill>
                  </a:tcPr>
                </a:tc>
                <a:extLst>
                  <a:ext uri="{0D108BD9-81ED-4DB2-BD59-A6C34878D82A}">
                    <a16:rowId xmlns:a16="http://schemas.microsoft.com/office/drawing/2014/main" val="2046290727"/>
                  </a:ext>
                </a:extLst>
              </a:tr>
              <a:tr h="556122">
                <a:tc>
                  <a:txBody>
                    <a:bodyPr/>
                    <a:lstStyle/>
                    <a:p>
                      <a:pPr algn="l" fontAlgn="t"/>
                      <a:r>
                        <a:rPr lang="en-US" sz="1200" b="1" dirty="0">
                          <a:effectLst/>
                        </a:rPr>
                        <a:t>Risk (required protections)</a:t>
                      </a:r>
                    </a:p>
                  </a:txBody>
                  <a:tcPr marL="34995" marR="34995" marT="34995" marB="27996" anchor="ctr">
                    <a:lnL>
                      <a:noFill/>
                    </a:lnL>
                    <a:lnR>
                      <a:noFill/>
                    </a:lnR>
                    <a:lnT>
                      <a:noFill/>
                    </a:lnT>
                    <a:lnB>
                      <a:noFill/>
                    </a:lnB>
                    <a:solidFill>
                      <a:schemeClr val="accent5"/>
                    </a:solidFill>
                  </a:tcPr>
                </a:tc>
                <a:tc>
                  <a:txBody>
                    <a:bodyPr/>
                    <a:lstStyle/>
                    <a:p>
                      <a:pPr algn="l" fontAlgn="t"/>
                      <a:r>
                        <a:rPr lang="en-US" sz="1200" b="1" dirty="0">
                          <a:effectLst/>
                        </a:rPr>
                        <a:t>Generally less sensitive</a:t>
                      </a:r>
                    </a:p>
                  </a:txBody>
                  <a:tcPr marL="34995" marR="34995" marT="34995" marB="27996" anchor="ctr">
                    <a:lnL>
                      <a:noFill/>
                    </a:lnL>
                    <a:lnR>
                      <a:noFill/>
                    </a:lnR>
                    <a:lnT>
                      <a:noFill/>
                    </a:lnT>
                    <a:lnB>
                      <a:noFill/>
                    </a:lnB>
                    <a:solidFill>
                      <a:schemeClr val="accent5"/>
                    </a:solidFill>
                  </a:tcPr>
                </a:tc>
                <a:tc>
                  <a:txBody>
                    <a:bodyPr/>
                    <a:lstStyle/>
                    <a:p>
                      <a:pPr algn="l" fontAlgn="t"/>
                      <a:r>
                        <a:rPr lang="en-US" sz="1200" b="1" dirty="0">
                          <a:effectLst/>
                        </a:rPr>
                        <a:t>Highly sensitive with large penalties for inappropriate release</a:t>
                      </a:r>
                    </a:p>
                  </a:txBody>
                  <a:tcPr marL="34995" marR="34995" marT="34995" marB="27996" anchor="ctr">
                    <a:lnL>
                      <a:noFill/>
                    </a:lnL>
                    <a:lnR>
                      <a:noFill/>
                    </a:lnR>
                    <a:lnT>
                      <a:noFill/>
                    </a:lnT>
                    <a:lnB>
                      <a:noFill/>
                    </a:lnB>
                    <a:solidFill>
                      <a:schemeClr val="accent5"/>
                    </a:solidFill>
                  </a:tcPr>
                </a:tc>
                <a:extLst>
                  <a:ext uri="{0D108BD9-81ED-4DB2-BD59-A6C34878D82A}">
                    <a16:rowId xmlns:a16="http://schemas.microsoft.com/office/drawing/2014/main" val="317892424"/>
                  </a:ext>
                </a:extLst>
              </a:tr>
              <a:tr h="391345">
                <a:tc>
                  <a:txBody>
                    <a:bodyPr/>
                    <a:lstStyle/>
                    <a:p>
                      <a:pPr algn="l" fontAlgn="t"/>
                      <a:r>
                        <a:rPr lang="en-US" sz="1200" b="1" dirty="0">
                          <a:effectLst/>
                        </a:rPr>
                        <a:t>Patient follow‐up</a:t>
                      </a:r>
                    </a:p>
                  </a:txBody>
                  <a:tcPr marL="34995" marR="34995" marT="34995" marB="27996" anchor="ctr">
                    <a:lnL>
                      <a:noFill/>
                    </a:lnL>
                    <a:lnR>
                      <a:noFill/>
                    </a:lnR>
                    <a:lnT>
                      <a:noFill/>
                    </a:lnT>
                    <a:lnB>
                      <a:noFill/>
                    </a:lnB>
                    <a:solidFill>
                      <a:schemeClr val="accent5"/>
                    </a:solidFill>
                  </a:tcPr>
                </a:tc>
                <a:tc>
                  <a:txBody>
                    <a:bodyPr/>
                    <a:lstStyle/>
                    <a:p>
                      <a:pPr algn="l" fontAlgn="t"/>
                      <a:r>
                        <a:rPr lang="en-US" sz="1200" b="1" dirty="0">
                          <a:effectLst/>
                        </a:rPr>
                        <a:t>Impossible unless data are </a:t>
                      </a:r>
                      <a:r>
                        <a:rPr lang="en-US" sz="1200" b="1" dirty="0" err="1">
                          <a:effectLst/>
                        </a:rPr>
                        <a:t>reidentifiable</a:t>
                      </a:r>
                      <a:endParaRPr lang="en-US" sz="1200" b="1" dirty="0">
                        <a:effectLst/>
                      </a:endParaRPr>
                    </a:p>
                  </a:txBody>
                  <a:tcPr marL="34995" marR="34995" marT="34995" marB="27996" anchor="ctr">
                    <a:lnL>
                      <a:noFill/>
                    </a:lnL>
                    <a:lnR>
                      <a:noFill/>
                    </a:lnR>
                    <a:lnT>
                      <a:noFill/>
                    </a:lnT>
                    <a:lnB>
                      <a:noFill/>
                    </a:lnB>
                    <a:solidFill>
                      <a:schemeClr val="accent5"/>
                    </a:solidFill>
                  </a:tcPr>
                </a:tc>
                <a:tc>
                  <a:txBody>
                    <a:bodyPr/>
                    <a:lstStyle/>
                    <a:p>
                      <a:pPr algn="l" fontAlgn="t"/>
                      <a:r>
                        <a:rPr lang="en-US" sz="1200" b="1" dirty="0">
                          <a:effectLst/>
                        </a:rPr>
                        <a:t>Possible</a:t>
                      </a:r>
                    </a:p>
                  </a:txBody>
                  <a:tcPr marL="34995" marR="34995" marT="34995" marB="27996" anchor="ctr">
                    <a:lnL>
                      <a:noFill/>
                    </a:lnL>
                    <a:lnR>
                      <a:noFill/>
                    </a:lnR>
                    <a:lnT>
                      <a:noFill/>
                    </a:lnT>
                    <a:lnB>
                      <a:noFill/>
                    </a:lnB>
                    <a:solidFill>
                      <a:schemeClr val="accent5"/>
                    </a:solidFill>
                  </a:tcPr>
                </a:tc>
                <a:extLst>
                  <a:ext uri="{0D108BD9-81ED-4DB2-BD59-A6C34878D82A}">
                    <a16:rowId xmlns:a16="http://schemas.microsoft.com/office/drawing/2014/main" val="3936087420"/>
                  </a:ext>
                </a:extLst>
              </a:tr>
              <a:tr h="556122">
                <a:tc>
                  <a:txBody>
                    <a:bodyPr/>
                    <a:lstStyle/>
                    <a:p>
                      <a:pPr algn="l" fontAlgn="t"/>
                      <a:r>
                        <a:rPr lang="en-US" sz="1200" b="1" dirty="0">
                          <a:effectLst/>
                        </a:rPr>
                        <a:t>Text (unstructured data)</a:t>
                      </a:r>
                    </a:p>
                  </a:txBody>
                  <a:tcPr marL="34995" marR="34995" marT="34995" marB="27996" anchor="ctr">
                    <a:lnL>
                      <a:noFill/>
                    </a:lnL>
                    <a:lnR>
                      <a:noFill/>
                    </a:lnR>
                    <a:lnT>
                      <a:noFill/>
                    </a:lnT>
                    <a:lnB>
                      <a:noFill/>
                    </a:lnB>
                    <a:solidFill>
                      <a:schemeClr val="accent5"/>
                    </a:solidFill>
                  </a:tcPr>
                </a:tc>
                <a:tc>
                  <a:txBody>
                    <a:bodyPr/>
                    <a:lstStyle/>
                    <a:p>
                      <a:pPr algn="l" fontAlgn="t"/>
                      <a:r>
                        <a:rPr lang="en-US" sz="1200" b="1" dirty="0">
                          <a:effectLst/>
                        </a:rPr>
                        <a:t>Difficult to </a:t>
                      </a:r>
                      <a:r>
                        <a:rPr lang="en-US" sz="1200" b="1" dirty="0" err="1">
                          <a:effectLst/>
                        </a:rPr>
                        <a:t>deidentify</a:t>
                      </a:r>
                      <a:r>
                        <a:rPr lang="en-US" sz="1200" b="1" dirty="0">
                          <a:effectLst/>
                        </a:rPr>
                        <a:t> and thus relatively difficult to share</a:t>
                      </a:r>
                    </a:p>
                  </a:txBody>
                  <a:tcPr marL="34995" marR="34995" marT="34995" marB="27996" anchor="ctr">
                    <a:lnL>
                      <a:noFill/>
                    </a:lnL>
                    <a:lnR>
                      <a:noFill/>
                    </a:lnR>
                    <a:lnT>
                      <a:noFill/>
                    </a:lnT>
                    <a:lnB>
                      <a:noFill/>
                    </a:lnB>
                    <a:solidFill>
                      <a:schemeClr val="accent5"/>
                    </a:solidFill>
                  </a:tcPr>
                </a:tc>
                <a:tc>
                  <a:txBody>
                    <a:bodyPr/>
                    <a:lstStyle/>
                    <a:p>
                      <a:pPr algn="l" fontAlgn="t"/>
                      <a:r>
                        <a:rPr lang="en-US" sz="1200" b="1" dirty="0">
                          <a:effectLst/>
                        </a:rPr>
                        <a:t>Can be included</a:t>
                      </a:r>
                    </a:p>
                  </a:txBody>
                  <a:tcPr marL="34995" marR="34995" marT="34995" marB="27996" anchor="ctr">
                    <a:lnL>
                      <a:noFill/>
                    </a:lnL>
                    <a:lnR>
                      <a:noFill/>
                    </a:lnR>
                    <a:lnT>
                      <a:noFill/>
                    </a:lnT>
                    <a:lnB>
                      <a:noFill/>
                    </a:lnB>
                    <a:solidFill>
                      <a:schemeClr val="accent5"/>
                    </a:solidFill>
                  </a:tcPr>
                </a:tc>
                <a:extLst>
                  <a:ext uri="{0D108BD9-81ED-4DB2-BD59-A6C34878D82A}">
                    <a16:rowId xmlns:a16="http://schemas.microsoft.com/office/drawing/2014/main" val="1319093148"/>
                  </a:ext>
                </a:extLst>
              </a:tr>
              <a:tr h="556122">
                <a:tc>
                  <a:txBody>
                    <a:bodyPr/>
                    <a:lstStyle/>
                    <a:p>
                      <a:pPr algn="l" fontAlgn="t"/>
                      <a:r>
                        <a:rPr lang="en-US" sz="1200" b="1" dirty="0">
                          <a:effectLst/>
                        </a:rPr>
                        <a:t>Rare data (e.g., rare diseases, unusual laboratory results)</a:t>
                      </a:r>
                    </a:p>
                  </a:txBody>
                  <a:tcPr marL="34995" marR="34995" marT="34995" marB="27996" anchor="ctr">
                    <a:lnL>
                      <a:noFill/>
                    </a:lnL>
                    <a:lnR>
                      <a:noFill/>
                    </a:lnR>
                    <a:lnT>
                      <a:noFill/>
                    </a:lnT>
                    <a:lnB>
                      <a:noFill/>
                    </a:lnB>
                    <a:solidFill>
                      <a:schemeClr val="accent5"/>
                    </a:solidFill>
                  </a:tcPr>
                </a:tc>
                <a:tc>
                  <a:txBody>
                    <a:bodyPr/>
                    <a:lstStyle/>
                    <a:p>
                      <a:pPr algn="l" fontAlgn="t"/>
                      <a:r>
                        <a:rPr lang="en-US" sz="1200" b="1" dirty="0">
                          <a:effectLst/>
                        </a:rPr>
                        <a:t>By definition highly identifying and thus usually censored</a:t>
                      </a:r>
                    </a:p>
                  </a:txBody>
                  <a:tcPr marL="34995" marR="34995" marT="34995" marB="27996" anchor="ctr">
                    <a:lnL>
                      <a:noFill/>
                    </a:lnL>
                    <a:lnR>
                      <a:noFill/>
                    </a:lnR>
                    <a:lnT>
                      <a:noFill/>
                    </a:lnT>
                    <a:lnB>
                      <a:noFill/>
                    </a:lnB>
                    <a:solidFill>
                      <a:schemeClr val="accent5"/>
                    </a:solidFill>
                  </a:tcPr>
                </a:tc>
                <a:tc>
                  <a:txBody>
                    <a:bodyPr/>
                    <a:lstStyle/>
                    <a:p>
                      <a:pPr algn="l" fontAlgn="t"/>
                      <a:r>
                        <a:rPr lang="en-US" sz="1200" b="1" dirty="0">
                          <a:effectLst/>
                        </a:rPr>
                        <a:t>Can be included</a:t>
                      </a:r>
                    </a:p>
                  </a:txBody>
                  <a:tcPr marL="34995" marR="34995" marT="34995" marB="27996" anchor="ctr">
                    <a:lnL>
                      <a:noFill/>
                    </a:lnL>
                    <a:lnR>
                      <a:noFill/>
                    </a:lnR>
                    <a:lnT>
                      <a:noFill/>
                    </a:lnT>
                    <a:lnB>
                      <a:noFill/>
                    </a:lnB>
                    <a:solidFill>
                      <a:schemeClr val="accent5"/>
                    </a:solidFill>
                  </a:tcPr>
                </a:tc>
                <a:extLst>
                  <a:ext uri="{0D108BD9-81ED-4DB2-BD59-A6C34878D82A}">
                    <a16:rowId xmlns:a16="http://schemas.microsoft.com/office/drawing/2014/main" val="3848424069"/>
                  </a:ext>
                </a:extLst>
              </a:tr>
              <a:tr h="727765">
                <a:tc>
                  <a:txBody>
                    <a:bodyPr/>
                    <a:lstStyle/>
                    <a:p>
                      <a:pPr algn="l" fontAlgn="t"/>
                      <a:r>
                        <a:rPr lang="en-US" sz="1200" b="1" dirty="0">
                          <a:effectLst/>
                        </a:rPr>
                        <a:t>Genetic/genomic data</a:t>
                      </a:r>
                    </a:p>
                  </a:txBody>
                  <a:tcPr marL="34995" marR="34995" marT="34995" marB="34995" anchor="ctr">
                    <a:lnL>
                      <a:noFill/>
                    </a:lnL>
                    <a:lnR>
                      <a:noFill/>
                    </a:lnR>
                    <a:lnT>
                      <a:noFill/>
                    </a:lnT>
                    <a:lnB>
                      <a:noFill/>
                    </a:lnB>
                    <a:solidFill>
                      <a:schemeClr val="accent5"/>
                    </a:solidFill>
                  </a:tcPr>
                </a:tc>
                <a:tc>
                  <a:txBody>
                    <a:bodyPr/>
                    <a:lstStyle/>
                    <a:p>
                      <a:pPr algn="l" fontAlgn="t"/>
                      <a:r>
                        <a:rPr lang="en-US" sz="1200" b="1" dirty="0">
                          <a:effectLst/>
                        </a:rPr>
                        <a:t>Nucleic acid sequence is difficult or impossible to </a:t>
                      </a:r>
                      <a:r>
                        <a:rPr lang="en-US" sz="1200" b="1" dirty="0" err="1">
                          <a:effectLst/>
                        </a:rPr>
                        <a:t>deidentify</a:t>
                      </a:r>
                      <a:endParaRPr lang="en-US" sz="1200" b="1" dirty="0">
                        <a:effectLst/>
                      </a:endParaRPr>
                    </a:p>
                  </a:txBody>
                  <a:tcPr marL="34995" marR="34995" marT="34995" marB="34995" anchor="ctr">
                    <a:lnL>
                      <a:noFill/>
                    </a:lnL>
                    <a:lnR>
                      <a:noFill/>
                    </a:lnR>
                    <a:lnT>
                      <a:noFill/>
                    </a:lnT>
                    <a:lnB>
                      <a:noFill/>
                    </a:lnB>
                    <a:solidFill>
                      <a:schemeClr val="accent5"/>
                    </a:solidFill>
                  </a:tcPr>
                </a:tc>
                <a:tc>
                  <a:txBody>
                    <a:bodyPr/>
                    <a:lstStyle/>
                    <a:p>
                      <a:pPr algn="l" fontAlgn="t"/>
                      <a:r>
                        <a:rPr lang="en-US" sz="1200" b="1" dirty="0">
                          <a:effectLst/>
                        </a:rPr>
                        <a:t>Can be included</a:t>
                      </a:r>
                    </a:p>
                  </a:txBody>
                  <a:tcPr marL="34995" marR="34995" marT="34995" marB="34995" anchor="ctr">
                    <a:lnL>
                      <a:noFill/>
                    </a:lnL>
                    <a:lnR>
                      <a:noFill/>
                    </a:lnR>
                    <a:lnT>
                      <a:noFill/>
                    </a:lnT>
                    <a:lnB>
                      <a:noFill/>
                    </a:lnB>
                    <a:solidFill>
                      <a:schemeClr val="accent5"/>
                    </a:solidFill>
                  </a:tcPr>
                </a:tc>
                <a:extLst>
                  <a:ext uri="{0D108BD9-81ED-4DB2-BD59-A6C34878D82A}">
                    <a16:rowId xmlns:a16="http://schemas.microsoft.com/office/drawing/2014/main" val="1822940812"/>
                  </a:ext>
                </a:extLst>
              </a:tr>
            </a:tbl>
          </a:graphicData>
        </a:graphic>
      </p:graphicFrame>
    </p:spTree>
    <p:extLst>
      <p:ext uri="{BB962C8B-B14F-4D97-AF65-F5344CB8AC3E}">
        <p14:creationId xmlns:p14="http://schemas.microsoft.com/office/powerpoint/2010/main" val="36670047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ChangeArrowheads="1"/>
          </p:cNvSpPr>
          <p:nvPr/>
        </p:nvSpPr>
        <p:spPr bwMode="auto">
          <a:xfrm>
            <a:off x="685800" y="274638"/>
            <a:ext cx="8229600" cy="1143000"/>
          </a:xfrm>
          <a:prstGeom prst="rect">
            <a:avLst/>
          </a:prstGeom>
          <a:noFill/>
          <a:ln w="9525">
            <a:noFill/>
            <a:miter lim="800000"/>
            <a:headEnd/>
            <a:tailEnd/>
          </a:ln>
        </p:spPr>
        <p:txBody>
          <a:bodyPr anchor="ctr"/>
          <a:lstStyle/>
          <a:p>
            <a:pPr algn="ctr"/>
            <a:r>
              <a:rPr lang="en-US" sz="4000" b="1" dirty="0" smtClean="0">
                <a:solidFill>
                  <a:srgbClr val="A50021"/>
                </a:solidFill>
              </a:rPr>
              <a:t>Which articles could be produce</a:t>
            </a:r>
          </a:p>
          <a:p>
            <a:pPr algn="ctr"/>
            <a:r>
              <a:rPr lang="en-US" sz="4000" b="1" dirty="0" smtClean="0">
                <a:solidFill>
                  <a:srgbClr val="A50021"/>
                </a:solidFill>
              </a:rPr>
              <a:t>In doctor’s surgeries?</a:t>
            </a:r>
            <a:endParaRPr lang="da-DK" sz="4000" b="1" dirty="0">
              <a:solidFill>
                <a:srgbClr val="A50021"/>
              </a:solidFill>
            </a:endParaRPr>
          </a:p>
        </p:txBody>
      </p:sp>
      <p:sp>
        <p:nvSpPr>
          <p:cNvPr id="7172" name="Rectangle 5"/>
          <p:cNvSpPr>
            <a:spLocks noChangeArrowheads="1"/>
          </p:cNvSpPr>
          <p:nvPr/>
        </p:nvSpPr>
        <p:spPr bwMode="auto">
          <a:xfrm>
            <a:off x="762000" y="1600200"/>
            <a:ext cx="8153400" cy="4525963"/>
          </a:xfrm>
          <a:prstGeom prst="rect">
            <a:avLst/>
          </a:prstGeom>
          <a:noFill/>
          <a:ln w="9525">
            <a:noFill/>
            <a:miter lim="800000"/>
            <a:headEnd/>
            <a:tailEnd/>
          </a:ln>
        </p:spPr>
        <p:txBody>
          <a:bodyPr/>
          <a:lstStyle/>
          <a:p>
            <a:pPr marL="457200" indent="-457200" algn="l">
              <a:spcBef>
                <a:spcPct val="20000"/>
              </a:spcBef>
              <a:buFontTx/>
              <a:buChar char="-"/>
            </a:pPr>
            <a:r>
              <a:rPr lang="en-US" sz="2800" dirty="0" smtClean="0">
                <a:solidFill>
                  <a:srgbClr val="000099"/>
                </a:solidFill>
              </a:rPr>
              <a:t>How many patients do you have?</a:t>
            </a:r>
          </a:p>
          <a:p>
            <a:pPr marL="457200" indent="-457200" algn="l">
              <a:spcBef>
                <a:spcPct val="20000"/>
              </a:spcBef>
              <a:buFontTx/>
              <a:buChar char="-"/>
            </a:pPr>
            <a:r>
              <a:rPr lang="en-US" sz="2800" b="1" dirty="0" smtClean="0">
                <a:solidFill>
                  <a:srgbClr val="000099"/>
                </a:solidFill>
              </a:rPr>
              <a:t>Which interventions do you work?</a:t>
            </a:r>
          </a:p>
          <a:p>
            <a:pPr marL="457200" indent="-457200" algn="l">
              <a:spcBef>
                <a:spcPct val="20000"/>
              </a:spcBef>
              <a:buFontTx/>
              <a:buChar char="-"/>
            </a:pPr>
            <a:r>
              <a:rPr lang="en-US" sz="2800" b="1" dirty="0" smtClean="0">
                <a:solidFill>
                  <a:srgbClr val="000099"/>
                </a:solidFill>
              </a:rPr>
              <a:t>Which one is special for research?!</a:t>
            </a:r>
          </a:p>
          <a:p>
            <a:pPr marL="914400" lvl="1" indent="-457200">
              <a:spcBef>
                <a:spcPct val="20000"/>
              </a:spcBef>
              <a:buFontTx/>
              <a:buChar char="-"/>
            </a:pPr>
            <a:r>
              <a:rPr lang="en-US" sz="2800" b="1" dirty="0" smtClean="0">
                <a:solidFill>
                  <a:srgbClr val="000099"/>
                </a:solidFill>
              </a:rPr>
              <a:t>Good practice ≠ good research</a:t>
            </a:r>
          </a:p>
          <a:p>
            <a:pPr marL="457200" indent="-457200">
              <a:spcBef>
                <a:spcPct val="20000"/>
              </a:spcBef>
              <a:buFontTx/>
              <a:buChar char="-"/>
            </a:pPr>
            <a:r>
              <a:rPr lang="en-US" sz="2800" b="1" dirty="0" smtClean="0">
                <a:solidFill>
                  <a:srgbClr val="000099"/>
                </a:solidFill>
              </a:rPr>
              <a:t>Special mean: rare or innovative or new in</a:t>
            </a:r>
          </a:p>
          <a:p>
            <a:pPr marL="914400" lvl="1" indent="-457200">
              <a:spcBef>
                <a:spcPct val="20000"/>
              </a:spcBef>
              <a:buFontTx/>
              <a:buChar char="-"/>
            </a:pPr>
            <a:r>
              <a:rPr lang="en-US" sz="2400" b="1" dirty="0" smtClean="0">
                <a:solidFill>
                  <a:srgbClr val="000099"/>
                </a:solidFill>
              </a:rPr>
              <a:t>Disease incidence</a:t>
            </a:r>
          </a:p>
          <a:p>
            <a:pPr marL="914400" lvl="1" indent="-457200">
              <a:spcBef>
                <a:spcPct val="20000"/>
              </a:spcBef>
              <a:buFontTx/>
              <a:buChar char="-"/>
            </a:pPr>
            <a:r>
              <a:rPr lang="en-US" sz="2400" b="1" dirty="0" smtClean="0">
                <a:solidFill>
                  <a:srgbClr val="000099"/>
                </a:solidFill>
              </a:rPr>
              <a:t>Risk factors of disease</a:t>
            </a:r>
          </a:p>
          <a:p>
            <a:pPr marL="914400" lvl="1" indent="-457200">
              <a:spcBef>
                <a:spcPct val="20000"/>
              </a:spcBef>
              <a:buFontTx/>
              <a:buChar char="-"/>
            </a:pPr>
            <a:r>
              <a:rPr lang="en-US" sz="2400" b="1" dirty="0" smtClean="0">
                <a:solidFill>
                  <a:srgbClr val="000099"/>
                </a:solidFill>
              </a:rPr>
              <a:t>Diagnosis methods</a:t>
            </a:r>
          </a:p>
          <a:p>
            <a:pPr marL="914400" lvl="1" indent="-457200">
              <a:spcBef>
                <a:spcPct val="20000"/>
              </a:spcBef>
              <a:buFontTx/>
              <a:buChar char="-"/>
            </a:pPr>
            <a:r>
              <a:rPr lang="en-US" sz="2400" b="1" dirty="0" smtClean="0">
                <a:solidFill>
                  <a:srgbClr val="000099"/>
                </a:solidFill>
              </a:rPr>
              <a:t>Treatment ( method of surgery, medication )</a:t>
            </a:r>
          </a:p>
          <a:p>
            <a:pPr marL="914400" lvl="1" indent="-457200">
              <a:spcBef>
                <a:spcPct val="20000"/>
              </a:spcBef>
              <a:buFontTx/>
              <a:buChar char="-"/>
            </a:pPr>
            <a:r>
              <a:rPr lang="en-US" sz="2400" b="1" dirty="0" smtClean="0">
                <a:solidFill>
                  <a:srgbClr val="000099"/>
                </a:solidFill>
              </a:rPr>
              <a:t>Follow up (short or long term)</a:t>
            </a:r>
          </a:p>
          <a:p>
            <a:pPr marL="914400" lvl="1" indent="-457200">
              <a:spcBef>
                <a:spcPct val="20000"/>
              </a:spcBef>
              <a:buFontTx/>
              <a:buChar char="-"/>
            </a:pPr>
            <a:endParaRPr lang="en-US" sz="2800" b="1" dirty="0" smtClean="0">
              <a:solidFill>
                <a:srgbClr val="000099"/>
              </a:solidFill>
            </a:endParaRPr>
          </a:p>
          <a:p>
            <a:pPr marL="914400" lvl="1" indent="-457200">
              <a:spcBef>
                <a:spcPct val="20000"/>
              </a:spcBef>
              <a:buFontTx/>
              <a:buChar char="-"/>
            </a:pPr>
            <a:endParaRPr lang="en-US" sz="2800" b="1" dirty="0" smtClean="0">
              <a:solidFill>
                <a:srgbClr val="000099"/>
              </a:solidFill>
            </a:endParaRPr>
          </a:p>
          <a:p>
            <a:pPr marL="914400" lvl="1" indent="-457200">
              <a:spcBef>
                <a:spcPct val="20000"/>
              </a:spcBef>
              <a:buFontTx/>
              <a:buChar char="-"/>
            </a:pPr>
            <a:endParaRPr lang="fa-IR" sz="2800" b="1" dirty="0" smtClean="0">
              <a:solidFill>
                <a:srgbClr val="000099"/>
              </a:solidFill>
            </a:endParaRPr>
          </a:p>
          <a:p>
            <a:pPr marL="914400" lvl="1" indent="-457200" algn="r" rtl="1">
              <a:spcBef>
                <a:spcPct val="20000"/>
              </a:spcBef>
              <a:buFontTx/>
              <a:buChar char="-"/>
            </a:pPr>
            <a:endParaRPr lang="da-DK" sz="2800" b="1" dirty="0">
              <a:solidFill>
                <a:srgbClr val="A5002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dirty="0"/>
              <a:t> </a:t>
            </a:r>
            <a:r>
              <a:rPr lang="fa-IR" dirty="0" smtClean="0"/>
              <a:t>ویژگی های بانک اطلاعاتی برای تولیدمقاله</a:t>
            </a:r>
            <a:endParaRPr lang="en-US" dirty="0"/>
          </a:p>
        </p:txBody>
      </p:sp>
      <p:sp>
        <p:nvSpPr>
          <p:cNvPr id="3" name="Content Placeholder 2"/>
          <p:cNvSpPr>
            <a:spLocks noGrp="1"/>
          </p:cNvSpPr>
          <p:nvPr>
            <p:ph idx="1"/>
          </p:nvPr>
        </p:nvSpPr>
        <p:spPr>
          <a:xfrm>
            <a:off x="762000" y="1600200"/>
            <a:ext cx="7924800" cy="4525963"/>
          </a:xfrm>
        </p:spPr>
        <p:txBody>
          <a:bodyPr/>
          <a:lstStyle/>
          <a:p>
            <a:pPr algn="l"/>
            <a:r>
              <a:rPr lang="en-US" dirty="0" smtClean="0"/>
              <a:t>Consistency of data and variables</a:t>
            </a:r>
          </a:p>
          <a:p>
            <a:pPr algn="l"/>
            <a:r>
              <a:rPr lang="en-US" dirty="0" smtClean="0"/>
              <a:t>Validity of data and questionnaire</a:t>
            </a:r>
          </a:p>
          <a:p>
            <a:pPr algn="l"/>
            <a:r>
              <a:rPr lang="en-US" dirty="0" smtClean="0"/>
              <a:t>Defined variables and indices</a:t>
            </a:r>
          </a:p>
          <a:p>
            <a:pPr algn="l"/>
            <a:r>
              <a:rPr lang="en-US" dirty="0" smtClean="0"/>
              <a:t>Defined protocols of study</a:t>
            </a:r>
          </a:p>
          <a:p>
            <a:pPr algn="l"/>
            <a:r>
              <a:rPr lang="en-US" dirty="0" smtClean="0"/>
              <a:t>Sample size</a:t>
            </a:r>
          </a:p>
          <a:p>
            <a:pPr algn="l"/>
            <a:r>
              <a:rPr lang="en-US" dirty="0" smtClean="0"/>
              <a:t>Representative population</a:t>
            </a:r>
          </a:p>
          <a:p>
            <a:pPr algn="l"/>
            <a:r>
              <a:rPr lang="en-US" dirty="0" smtClean="0"/>
              <a:t>Data entering</a:t>
            </a:r>
          </a:p>
          <a:p>
            <a:pPr algn="l"/>
            <a:r>
              <a:rPr lang="en-US" dirty="0" smtClean="0"/>
              <a:t>Exposure/ outcome</a:t>
            </a:r>
          </a:p>
          <a:p>
            <a:pPr algn="l"/>
            <a:r>
              <a:rPr lang="en-US" dirty="0" smtClean="0"/>
              <a:t>confounders</a:t>
            </a:r>
          </a:p>
          <a:p>
            <a:pPr algn="l"/>
            <a:endParaRPr lang="en-US" dirty="0" smtClean="0"/>
          </a:p>
          <a:p>
            <a:pPr algn="l"/>
            <a:endParaRPr lang="en-US" dirty="0" smtClean="0"/>
          </a:p>
          <a:p>
            <a:pPr algn="l"/>
            <a:endParaRPr lang="en-US" dirty="0" smtClean="0"/>
          </a:p>
          <a:p>
            <a:endParaRPr lang="en-US" dirty="0"/>
          </a:p>
        </p:txBody>
      </p:sp>
    </p:spTree>
    <p:extLst>
      <p:ext uri="{BB962C8B-B14F-4D97-AF65-F5344CB8AC3E}">
        <p14:creationId xmlns:p14="http://schemas.microsoft.com/office/powerpoint/2010/main" val="882077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Patient Registries </a:t>
            </a:r>
            <a:br>
              <a:rPr lang="en-US" b="1" dirty="0"/>
            </a:br>
            <a:endParaRPr lang="fa-IR" dirty="0"/>
          </a:p>
        </p:txBody>
      </p:sp>
      <p:sp>
        <p:nvSpPr>
          <p:cNvPr id="3" name="Content Placeholder 2"/>
          <p:cNvSpPr>
            <a:spLocks noGrp="1"/>
          </p:cNvSpPr>
          <p:nvPr>
            <p:ph idx="1"/>
          </p:nvPr>
        </p:nvSpPr>
        <p:spPr>
          <a:xfrm>
            <a:off x="685800" y="1600200"/>
            <a:ext cx="8229600" cy="4525963"/>
          </a:xfrm>
        </p:spPr>
        <p:txBody>
          <a:bodyPr>
            <a:normAutofit fontScale="92500" lnSpcReduction="20000"/>
          </a:bodyPr>
          <a:lstStyle/>
          <a:p>
            <a:pPr algn="l" rtl="0"/>
            <a:r>
              <a:rPr lang="en-US" sz="2800" dirty="0"/>
              <a:t>Patient registries have traditionally been researcher-generated. </a:t>
            </a:r>
            <a:endParaRPr lang="en-US" sz="2800" dirty="0" smtClean="0"/>
          </a:p>
          <a:p>
            <a:pPr lvl="1" algn="l" rtl="0"/>
            <a:r>
              <a:rPr lang="en-US" sz="2400" u="sng" dirty="0" smtClean="0"/>
              <a:t>Research </a:t>
            </a:r>
            <a:r>
              <a:rPr lang="en-US" sz="2400" u="sng" dirty="0"/>
              <a:t>institutions</a:t>
            </a:r>
            <a:r>
              <a:rPr lang="en-US" sz="2400" dirty="0"/>
              <a:t>, </a:t>
            </a:r>
            <a:r>
              <a:rPr lang="en-US" sz="2400" u="sng" dirty="0"/>
              <a:t>academic clinical institutions</a:t>
            </a:r>
            <a:r>
              <a:rPr lang="en-US" sz="2400" dirty="0"/>
              <a:t>, </a:t>
            </a:r>
            <a:r>
              <a:rPr lang="en-US" sz="2400" u="sng" dirty="0"/>
              <a:t>or individual research teams </a:t>
            </a:r>
            <a:r>
              <a:rPr lang="en-US" sz="2400" dirty="0"/>
              <a:t>establish a registry, </a:t>
            </a:r>
            <a:endParaRPr lang="en-US" sz="2400" dirty="0" smtClean="0"/>
          </a:p>
          <a:p>
            <a:pPr lvl="1" algn="l" rtl="0"/>
            <a:r>
              <a:rPr lang="en-US" sz="2400" dirty="0" smtClean="0"/>
              <a:t>using </a:t>
            </a:r>
            <a:r>
              <a:rPr lang="en-US" sz="2400" dirty="0"/>
              <a:t>private or Federal funds, </a:t>
            </a:r>
            <a:endParaRPr lang="en-US" sz="2400" dirty="0" smtClean="0"/>
          </a:p>
          <a:p>
            <a:pPr lvl="1" algn="l" rtl="0"/>
            <a:r>
              <a:rPr lang="en-US" sz="2400" dirty="0" smtClean="0"/>
              <a:t>for </a:t>
            </a:r>
            <a:r>
              <a:rPr lang="en-US" sz="2400" dirty="0"/>
              <a:t>the purpose of observational data collection that can be used for a specific research agenda. </a:t>
            </a:r>
            <a:endParaRPr lang="en-US" sz="2400" dirty="0" smtClean="0"/>
          </a:p>
          <a:p>
            <a:pPr algn="l" rtl="0"/>
            <a:r>
              <a:rPr lang="en-US" sz="2800" dirty="0" smtClean="0"/>
              <a:t>Formats:</a:t>
            </a:r>
          </a:p>
          <a:p>
            <a:pPr lvl="1" algn="l" rtl="0"/>
            <a:r>
              <a:rPr lang="en-US" sz="2400" dirty="0" smtClean="0"/>
              <a:t>single </a:t>
            </a:r>
            <a:r>
              <a:rPr lang="en-US" sz="2400" dirty="0"/>
              <a:t>institution </a:t>
            </a:r>
            <a:endParaRPr lang="en-US" sz="2400" dirty="0" smtClean="0"/>
          </a:p>
          <a:p>
            <a:pPr lvl="1" algn="l" rtl="0"/>
            <a:r>
              <a:rPr lang="en-US" sz="2400" dirty="0" smtClean="0"/>
              <a:t> </a:t>
            </a:r>
            <a:r>
              <a:rPr lang="en-US" sz="2400" dirty="0"/>
              <a:t>collaborative of multiple institutions or </a:t>
            </a:r>
            <a:r>
              <a:rPr lang="en-US" sz="2400" dirty="0" smtClean="0"/>
              <a:t>clinics</a:t>
            </a:r>
            <a:endParaRPr lang="en-US" sz="2400" dirty="0"/>
          </a:p>
          <a:p>
            <a:pPr algn="l" rtl="0"/>
            <a:r>
              <a:rPr lang="en-US" sz="2800" dirty="0"/>
              <a:t>wide range of chronic or rare conditions, including many forms of cancer, diabetes, cystic fibrosis, acute coronary syndrome, and arthritis. </a:t>
            </a:r>
          </a:p>
          <a:p>
            <a:pPr algn="l" rtl="0"/>
            <a:endParaRPr lang="en-US" sz="2800" dirty="0"/>
          </a:p>
          <a:p>
            <a:pPr algn="l" rtl="0"/>
            <a:endParaRPr lang="fa-IR" sz="2800" dirty="0"/>
          </a:p>
        </p:txBody>
      </p:sp>
    </p:spTree>
    <p:extLst>
      <p:ext uri="{BB962C8B-B14F-4D97-AF65-F5344CB8AC3E}">
        <p14:creationId xmlns:p14="http://schemas.microsoft.com/office/powerpoint/2010/main" val="28490425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5257800" y="0"/>
            <a:ext cx="3790950" cy="6858000"/>
          </a:xfrm>
          <a:prstGeom prst="rect">
            <a:avLst/>
          </a:prstGeom>
        </p:spPr>
      </p:pic>
      <p:pic>
        <p:nvPicPr>
          <p:cNvPr id="5" name="Picture 4"/>
          <p:cNvPicPr>
            <a:picLocks noChangeAspect="1"/>
          </p:cNvPicPr>
          <p:nvPr/>
        </p:nvPicPr>
        <p:blipFill>
          <a:blip r:embed="rId3"/>
          <a:stretch>
            <a:fillRect/>
          </a:stretch>
        </p:blipFill>
        <p:spPr>
          <a:xfrm>
            <a:off x="0" y="0"/>
            <a:ext cx="5257800" cy="6858000"/>
          </a:xfrm>
          <a:prstGeom prst="rect">
            <a:avLst/>
          </a:prstGeom>
        </p:spPr>
      </p:pic>
    </p:spTree>
    <p:extLst>
      <p:ext uri="{BB962C8B-B14F-4D97-AF65-F5344CB8AC3E}">
        <p14:creationId xmlns:p14="http://schemas.microsoft.com/office/powerpoint/2010/main" val="7036457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Rectangle 4"/>
          <p:cNvSpPr>
            <a:spLocks noChangeArrowheads="1"/>
          </p:cNvSpPr>
          <p:nvPr/>
        </p:nvSpPr>
        <p:spPr bwMode="auto">
          <a:xfrm>
            <a:off x="2743200" y="228600"/>
            <a:ext cx="2819400" cy="533400"/>
          </a:xfrm>
          <a:prstGeom prst="rect">
            <a:avLst/>
          </a:prstGeom>
          <a:solidFill>
            <a:srgbClr val="000090"/>
          </a:solidFill>
          <a:ln w="9525">
            <a:solidFill>
              <a:schemeClr val="tx1"/>
            </a:solidFill>
            <a:miter lim="800000"/>
            <a:headEnd/>
            <a:tailEnd/>
          </a:ln>
        </p:spPr>
        <p:txBody>
          <a:bodyPr wrap="none" anchor="ctr"/>
          <a:lstStyle/>
          <a:p>
            <a:pPr algn="ctr" rtl="1" eaLnBrk="0" hangingPunct="0"/>
            <a:r>
              <a:rPr lang="ar-SA" sz="4000">
                <a:solidFill>
                  <a:schemeClr val="bg1"/>
                </a:solidFill>
                <a:latin typeface="Times New Roman" pitchFamily="18" charset="0"/>
                <a:cs typeface="Yagut" pitchFamily="10" charset="-78"/>
              </a:rPr>
              <a:t>انواع مطالعات</a:t>
            </a:r>
          </a:p>
        </p:txBody>
      </p:sp>
      <p:sp>
        <p:nvSpPr>
          <p:cNvPr id="10244" name="Rectangle 5"/>
          <p:cNvSpPr>
            <a:spLocks noChangeArrowheads="1"/>
          </p:cNvSpPr>
          <p:nvPr/>
        </p:nvSpPr>
        <p:spPr bwMode="auto">
          <a:xfrm>
            <a:off x="1066800" y="1066800"/>
            <a:ext cx="1600200" cy="685800"/>
          </a:xfrm>
          <a:prstGeom prst="rect">
            <a:avLst/>
          </a:prstGeom>
          <a:solidFill>
            <a:srgbClr val="000090"/>
          </a:solidFill>
          <a:ln w="9525">
            <a:solidFill>
              <a:schemeClr val="tx1"/>
            </a:solidFill>
            <a:miter lim="800000"/>
            <a:headEnd/>
            <a:tailEnd/>
          </a:ln>
        </p:spPr>
        <p:txBody>
          <a:bodyPr wrap="none" anchor="ctr"/>
          <a:lstStyle/>
          <a:p>
            <a:pPr algn="ctr" rtl="1" eaLnBrk="0" hangingPunct="0"/>
            <a:r>
              <a:rPr lang="ar-SA" sz="3600">
                <a:solidFill>
                  <a:schemeClr val="bg1"/>
                </a:solidFill>
                <a:latin typeface="Times New Roman" pitchFamily="18" charset="0"/>
                <a:cs typeface="Yagut" pitchFamily="10" charset="-78"/>
              </a:rPr>
              <a:t>توصيفي</a:t>
            </a:r>
          </a:p>
        </p:txBody>
      </p:sp>
      <p:sp>
        <p:nvSpPr>
          <p:cNvPr id="10245" name="Rectangle 6"/>
          <p:cNvSpPr>
            <a:spLocks noChangeArrowheads="1"/>
          </p:cNvSpPr>
          <p:nvPr/>
        </p:nvSpPr>
        <p:spPr bwMode="auto">
          <a:xfrm>
            <a:off x="5638800" y="1219200"/>
            <a:ext cx="1905000" cy="685800"/>
          </a:xfrm>
          <a:prstGeom prst="rect">
            <a:avLst/>
          </a:prstGeom>
          <a:solidFill>
            <a:srgbClr val="000090"/>
          </a:solidFill>
          <a:ln w="9525">
            <a:solidFill>
              <a:schemeClr val="tx1"/>
            </a:solidFill>
            <a:miter lim="800000"/>
            <a:headEnd/>
            <a:tailEnd/>
          </a:ln>
        </p:spPr>
        <p:txBody>
          <a:bodyPr wrap="none" anchor="ctr"/>
          <a:lstStyle/>
          <a:p>
            <a:pPr algn="ctr" rtl="1" eaLnBrk="0" hangingPunct="0"/>
            <a:r>
              <a:rPr lang="ar-SA" sz="3600">
                <a:solidFill>
                  <a:schemeClr val="bg1"/>
                </a:solidFill>
                <a:latin typeface="Times New Roman" pitchFamily="18" charset="0"/>
                <a:cs typeface="Yagut" pitchFamily="10" charset="-78"/>
              </a:rPr>
              <a:t>تحليلي</a:t>
            </a:r>
          </a:p>
        </p:txBody>
      </p:sp>
      <p:sp>
        <p:nvSpPr>
          <p:cNvPr id="10246" name="Rectangle 7"/>
          <p:cNvSpPr>
            <a:spLocks noChangeArrowheads="1"/>
          </p:cNvSpPr>
          <p:nvPr/>
        </p:nvSpPr>
        <p:spPr bwMode="auto">
          <a:xfrm>
            <a:off x="7772400" y="2667000"/>
            <a:ext cx="990600" cy="838200"/>
          </a:xfrm>
          <a:prstGeom prst="rect">
            <a:avLst/>
          </a:prstGeom>
          <a:solidFill>
            <a:srgbClr val="000090"/>
          </a:solidFill>
          <a:ln w="9525">
            <a:solidFill>
              <a:schemeClr val="tx1"/>
            </a:solidFill>
            <a:miter lim="800000"/>
            <a:headEnd/>
            <a:tailEnd/>
          </a:ln>
        </p:spPr>
        <p:txBody>
          <a:bodyPr wrap="none" anchor="ctr"/>
          <a:lstStyle/>
          <a:p>
            <a:pPr algn="ctr" rtl="1" eaLnBrk="0" hangingPunct="0"/>
            <a:r>
              <a:rPr lang="ar-SA" sz="2000">
                <a:solidFill>
                  <a:schemeClr val="bg1"/>
                </a:solidFill>
                <a:latin typeface="Times New Roman" pitchFamily="18" charset="0"/>
                <a:cs typeface="Yagut" pitchFamily="10" charset="-78"/>
              </a:rPr>
              <a:t>مداخله</a:t>
            </a:r>
            <a:r>
              <a:rPr lang="en-US" sz="2000">
                <a:solidFill>
                  <a:schemeClr val="bg1"/>
                </a:solidFill>
                <a:latin typeface="Times New Roman" pitchFamily="18" charset="0"/>
                <a:cs typeface="Yagut" pitchFamily="10" charset="-78"/>
              </a:rPr>
              <a:t> </a:t>
            </a:r>
            <a:r>
              <a:rPr lang="ar-SA" sz="2000">
                <a:solidFill>
                  <a:schemeClr val="bg1"/>
                </a:solidFill>
                <a:latin typeface="Times New Roman" pitchFamily="18" charset="0"/>
                <a:cs typeface="Yagut" pitchFamily="10" charset="-78"/>
              </a:rPr>
              <a:t>اي</a:t>
            </a:r>
          </a:p>
        </p:txBody>
      </p:sp>
      <p:sp>
        <p:nvSpPr>
          <p:cNvPr id="10247" name="Rectangle 8"/>
          <p:cNvSpPr>
            <a:spLocks noChangeArrowheads="1"/>
          </p:cNvSpPr>
          <p:nvPr/>
        </p:nvSpPr>
        <p:spPr bwMode="auto">
          <a:xfrm>
            <a:off x="4876800" y="2667000"/>
            <a:ext cx="1295400" cy="914400"/>
          </a:xfrm>
          <a:prstGeom prst="rect">
            <a:avLst/>
          </a:prstGeom>
          <a:solidFill>
            <a:srgbClr val="000090"/>
          </a:solidFill>
          <a:ln w="9525">
            <a:solidFill>
              <a:schemeClr val="tx1"/>
            </a:solidFill>
            <a:miter lim="800000"/>
            <a:headEnd/>
            <a:tailEnd/>
          </a:ln>
        </p:spPr>
        <p:txBody>
          <a:bodyPr wrap="none" anchor="ctr"/>
          <a:lstStyle/>
          <a:p>
            <a:pPr algn="ctr" rtl="1" eaLnBrk="0" hangingPunct="0"/>
            <a:r>
              <a:rPr lang="ar-SA" sz="2400">
                <a:solidFill>
                  <a:schemeClr val="bg1"/>
                </a:solidFill>
                <a:latin typeface="Times New Roman" pitchFamily="18" charset="0"/>
                <a:cs typeface="Yagut" pitchFamily="10" charset="-78"/>
              </a:rPr>
              <a:t>مشاهده اي</a:t>
            </a:r>
          </a:p>
        </p:txBody>
      </p:sp>
      <p:sp>
        <p:nvSpPr>
          <p:cNvPr id="10248" name="Rectangle 9"/>
          <p:cNvSpPr>
            <a:spLocks noChangeArrowheads="1"/>
          </p:cNvSpPr>
          <p:nvPr/>
        </p:nvSpPr>
        <p:spPr bwMode="auto">
          <a:xfrm>
            <a:off x="6629400" y="4343400"/>
            <a:ext cx="1981200" cy="533400"/>
          </a:xfrm>
          <a:prstGeom prst="rect">
            <a:avLst/>
          </a:prstGeom>
          <a:solidFill>
            <a:srgbClr val="000090"/>
          </a:solidFill>
          <a:ln w="9525">
            <a:solidFill>
              <a:schemeClr val="tx1"/>
            </a:solidFill>
            <a:miter lim="800000"/>
            <a:headEnd/>
            <a:tailEnd/>
          </a:ln>
        </p:spPr>
        <p:txBody>
          <a:bodyPr wrap="none" anchor="ctr"/>
          <a:lstStyle/>
          <a:p>
            <a:pPr algn="ctr" rtl="1" eaLnBrk="0" hangingPunct="0"/>
            <a:r>
              <a:rPr lang="ar-SA" sz="2400">
                <a:solidFill>
                  <a:schemeClr val="bg1"/>
                </a:solidFill>
                <a:latin typeface="Times New Roman" pitchFamily="18" charset="0"/>
                <a:cs typeface="Yagut" pitchFamily="10" charset="-78"/>
              </a:rPr>
              <a:t>كارآزمايي باليني</a:t>
            </a:r>
          </a:p>
        </p:txBody>
      </p:sp>
      <p:sp>
        <p:nvSpPr>
          <p:cNvPr id="10249" name="Rectangle 10"/>
          <p:cNvSpPr>
            <a:spLocks noChangeArrowheads="1"/>
          </p:cNvSpPr>
          <p:nvPr/>
        </p:nvSpPr>
        <p:spPr bwMode="auto">
          <a:xfrm>
            <a:off x="6629400" y="6019800"/>
            <a:ext cx="1981200" cy="533400"/>
          </a:xfrm>
          <a:prstGeom prst="rect">
            <a:avLst/>
          </a:prstGeom>
          <a:solidFill>
            <a:srgbClr val="000090"/>
          </a:solidFill>
          <a:ln w="9525">
            <a:solidFill>
              <a:schemeClr val="tx1"/>
            </a:solidFill>
            <a:miter lim="800000"/>
            <a:headEnd/>
            <a:tailEnd/>
          </a:ln>
        </p:spPr>
        <p:txBody>
          <a:bodyPr wrap="none" anchor="ctr"/>
          <a:lstStyle/>
          <a:p>
            <a:pPr algn="ctr" rtl="1" eaLnBrk="0" hangingPunct="0"/>
            <a:r>
              <a:rPr lang="ar-SA" sz="2400">
                <a:solidFill>
                  <a:schemeClr val="bg1"/>
                </a:solidFill>
                <a:latin typeface="Times New Roman" pitchFamily="18" charset="0"/>
                <a:cs typeface="Yagut" pitchFamily="10" charset="-78"/>
              </a:rPr>
              <a:t>كارآزمايي اجتماعي</a:t>
            </a:r>
          </a:p>
        </p:txBody>
      </p:sp>
      <p:sp>
        <p:nvSpPr>
          <p:cNvPr id="10250" name="Rectangle 11"/>
          <p:cNvSpPr>
            <a:spLocks noChangeArrowheads="1"/>
          </p:cNvSpPr>
          <p:nvPr/>
        </p:nvSpPr>
        <p:spPr bwMode="auto">
          <a:xfrm>
            <a:off x="6629400" y="5181600"/>
            <a:ext cx="1981200" cy="533400"/>
          </a:xfrm>
          <a:prstGeom prst="rect">
            <a:avLst/>
          </a:prstGeom>
          <a:solidFill>
            <a:srgbClr val="000090"/>
          </a:solidFill>
          <a:ln w="9525">
            <a:solidFill>
              <a:schemeClr val="tx1"/>
            </a:solidFill>
            <a:miter lim="800000"/>
            <a:headEnd/>
            <a:tailEnd/>
          </a:ln>
        </p:spPr>
        <p:txBody>
          <a:bodyPr wrap="none" anchor="ctr"/>
          <a:lstStyle/>
          <a:p>
            <a:pPr algn="ctr" rtl="1" eaLnBrk="0" hangingPunct="0"/>
            <a:r>
              <a:rPr lang="ar-SA" sz="2400">
                <a:solidFill>
                  <a:schemeClr val="bg1"/>
                </a:solidFill>
                <a:latin typeface="Times New Roman" pitchFamily="18" charset="0"/>
                <a:cs typeface="Yagut" pitchFamily="10" charset="-78"/>
              </a:rPr>
              <a:t>كارآزمايي ميداني</a:t>
            </a:r>
          </a:p>
        </p:txBody>
      </p:sp>
      <p:sp>
        <p:nvSpPr>
          <p:cNvPr id="10251" name="Line 12"/>
          <p:cNvSpPr>
            <a:spLocks noChangeShapeType="1"/>
          </p:cNvSpPr>
          <p:nvPr/>
        </p:nvSpPr>
        <p:spPr bwMode="auto">
          <a:xfrm flipV="1">
            <a:off x="8763000" y="3124200"/>
            <a:ext cx="152400" cy="0"/>
          </a:xfrm>
          <a:prstGeom prst="line">
            <a:avLst/>
          </a:prstGeom>
          <a:noFill/>
          <a:ln w="28575">
            <a:solidFill>
              <a:schemeClr val="tx1"/>
            </a:solidFill>
            <a:round/>
            <a:headEnd/>
            <a:tailEnd/>
          </a:ln>
        </p:spPr>
        <p:txBody>
          <a:bodyPr wrap="none" anchor="ctr"/>
          <a:lstStyle/>
          <a:p>
            <a:endParaRPr lang="en-US"/>
          </a:p>
        </p:txBody>
      </p:sp>
      <p:sp>
        <p:nvSpPr>
          <p:cNvPr id="10252" name="Line 13"/>
          <p:cNvSpPr>
            <a:spLocks noChangeShapeType="1"/>
          </p:cNvSpPr>
          <p:nvPr/>
        </p:nvSpPr>
        <p:spPr bwMode="auto">
          <a:xfrm>
            <a:off x="8915400" y="3124200"/>
            <a:ext cx="0" cy="3124200"/>
          </a:xfrm>
          <a:prstGeom prst="line">
            <a:avLst/>
          </a:prstGeom>
          <a:noFill/>
          <a:ln w="28575">
            <a:solidFill>
              <a:schemeClr val="tx1"/>
            </a:solidFill>
            <a:round/>
            <a:headEnd/>
            <a:tailEnd/>
          </a:ln>
        </p:spPr>
        <p:txBody>
          <a:bodyPr wrap="none" anchor="ctr"/>
          <a:lstStyle/>
          <a:p>
            <a:endParaRPr lang="en-US"/>
          </a:p>
        </p:txBody>
      </p:sp>
      <p:sp>
        <p:nvSpPr>
          <p:cNvPr id="10253" name="Line 14"/>
          <p:cNvSpPr>
            <a:spLocks noChangeShapeType="1"/>
          </p:cNvSpPr>
          <p:nvPr/>
        </p:nvSpPr>
        <p:spPr bwMode="auto">
          <a:xfrm flipH="1">
            <a:off x="8686800" y="6248400"/>
            <a:ext cx="228600" cy="0"/>
          </a:xfrm>
          <a:prstGeom prst="line">
            <a:avLst/>
          </a:prstGeom>
          <a:noFill/>
          <a:ln w="28575">
            <a:solidFill>
              <a:schemeClr val="tx1"/>
            </a:solidFill>
            <a:round/>
            <a:headEnd/>
            <a:tailEnd type="triangle" w="med" len="med"/>
          </a:ln>
        </p:spPr>
        <p:txBody>
          <a:bodyPr wrap="none" anchor="ctr"/>
          <a:lstStyle/>
          <a:p>
            <a:endParaRPr lang="en-US"/>
          </a:p>
        </p:txBody>
      </p:sp>
      <p:sp>
        <p:nvSpPr>
          <p:cNvPr id="10254" name="Line 15"/>
          <p:cNvSpPr>
            <a:spLocks noChangeShapeType="1"/>
          </p:cNvSpPr>
          <p:nvPr/>
        </p:nvSpPr>
        <p:spPr bwMode="auto">
          <a:xfrm flipH="1">
            <a:off x="8686800" y="5410200"/>
            <a:ext cx="228600" cy="0"/>
          </a:xfrm>
          <a:prstGeom prst="line">
            <a:avLst/>
          </a:prstGeom>
          <a:noFill/>
          <a:ln w="28575">
            <a:solidFill>
              <a:schemeClr val="tx1"/>
            </a:solidFill>
            <a:round/>
            <a:headEnd/>
            <a:tailEnd type="triangle" w="med" len="med"/>
          </a:ln>
        </p:spPr>
        <p:txBody>
          <a:bodyPr wrap="none" anchor="ctr"/>
          <a:lstStyle/>
          <a:p>
            <a:endParaRPr lang="en-US"/>
          </a:p>
        </p:txBody>
      </p:sp>
      <p:sp>
        <p:nvSpPr>
          <p:cNvPr id="10255" name="Line 16"/>
          <p:cNvSpPr>
            <a:spLocks noChangeShapeType="1"/>
          </p:cNvSpPr>
          <p:nvPr/>
        </p:nvSpPr>
        <p:spPr bwMode="auto">
          <a:xfrm flipH="1">
            <a:off x="8686800" y="4572000"/>
            <a:ext cx="228600" cy="0"/>
          </a:xfrm>
          <a:prstGeom prst="line">
            <a:avLst/>
          </a:prstGeom>
          <a:noFill/>
          <a:ln w="28575">
            <a:solidFill>
              <a:schemeClr val="tx1"/>
            </a:solidFill>
            <a:round/>
            <a:headEnd/>
            <a:tailEnd type="triangle" w="med" len="med"/>
          </a:ln>
        </p:spPr>
        <p:txBody>
          <a:bodyPr wrap="none" anchor="ctr"/>
          <a:lstStyle/>
          <a:p>
            <a:endParaRPr lang="en-US"/>
          </a:p>
        </p:txBody>
      </p:sp>
      <p:sp>
        <p:nvSpPr>
          <p:cNvPr id="10256" name="Rectangle 17"/>
          <p:cNvSpPr>
            <a:spLocks noChangeArrowheads="1"/>
          </p:cNvSpPr>
          <p:nvPr/>
        </p:nvSpPr>
        <p:spPr bwMode="auto">
          <a:xfrm>
            <a:off x="3048000" y="6019800"/>
            <a:ext cx="1447800" cy="533400"/>
          </a:xfrm>
          <a:prstGeom prst="rect">
            <a:avLst/>
          </a:prstGeom>
          <a:solidFill>
            <a:srgbClr val="000090"/>
          </a:solidFill>
          <a:ln w="9525">
            <a:solidFill>
              <a:schemeClr val="tx1"/>
            </a:solidFill>
            <a:miter lim="800000"/>
            <a:headEnd/>
            <a:tailEnd/>
          </a:ln>
        </p:spPr>
        <p:txBody>
          <a:bodyPr wrap="none" anchor="ctr"/>
          <a:lstStyle/>
          <a:p>
            <a:pPr algn="ctr" rtl="1" eaLnBrk="0" hangingPunct="0"/>
            <a:r>
              <a:rPr lang="ar-SA" sz="2400">
                <a:solidFill>
                  <a:schemeClr val="bg1"/>
                </a:solidFill>
                <a:latin typeface="Times New Roman" pitchFamily="18" charset="0"/>
                <a:cs typeface="Yagut" pitchFamily="10" charset="-78"/>
              </a:rPr>
              <a:t>مقطعي</a:t>
            </a:r>
          </a:p>
        </p:txBody>
      </p:sp>
      <p:sp>
        <p:nvSpPr>
          <p:cNvPr id="10257" name="Rectangle 18"/>
          <p:cNvSpPr>
            <a:spLocks noChangeArrowheads="1"/>
          </p:cNvSpPr>
          <p:nvPr/>
        </p:nvSpPr>
        <p:spPr bwMode="auto">
          <a:xfrm>
            <a:off x="4572000" y="5181600"/>
            <a:ext cx="1447800" cy="533400"/>
          </a:xfrm>
          <a:prstGeom prst="rect">
            <a:avLst/>
          </a:prstGeom>
          <a:solidFill>
            <a:srgbClr val="000090"/>
          </a:solidFill>
          <a:ln w="9525">
            <a:solidFill>
              <a:schemeClr val="tx1"/>
            </a:solidFill>
            <a:miter lim="800000"/>
            <a:headEnd/>
            <a:tailEnd/>
          </a:ln>
        </p:spPr>
        <p:txBody>
          <a:bodyPr wrap="none" anchor="ctr"/>
          <a:lstStyle/>
          <a:p>
            <a:pPr algn="ctr" rtl="1" eaLnBrk="0" hangingPunct="0"/>
            <a:r>
              <a:rPr lang="ar-SA" sz="2400">
                <a:solidFill>
                  <a:schemeClr val="bg1"/>
                </a:solidFill>
                <a:latin typeface="Times New Roman" pitchFamily="18" charset="0"/>
                <a:cs typeface="Yagut" pitchFamily="10" charset="-78"/>
              </a:rPr>
              <a:t>مورد شاهدي</a:t>
            </a:r>
          </a:p>
        </p:txBody>
      </p:sp>
      <p:sp>
        <p:nvSpPr>
          <p:cNvPr id="10258" name="Rectangle 19"/>
          <p:cNvSpPr>
            <a:spLocks noChangeArrowheads="1"/>
          </p:cNvSpPr>
          <p:nvPr/>
        </p:nvSpPr>
        <p:spPr bwMode="auto">
          <a:xfrm>
            <a:off x="4572000" y="4343400"/>
            <a:ext cx="1447800" cy="533400"/>
          </a:xfrm>
          <a:prstGeom prst="rect">
            <a:avLst/>
          </a:prstGeom>
          <a:solidFill>
            <a:srgbClr val="000090"/>
          </a:solidFill>
          <a:ln w="9525">
            <a:solidFill>
              <a:schemeClr val="tx1"/>
            </a:solidFill>
            <a:miter lim="800000"/>
            <a:headEnd/>
            <a:tailEnd/>
          </a:ln>
        </p:spPr>
        <p:txBody>
          <a:bodyPr wrap="none" anchor="ctr"/>
          <a:lstStyle/>
          <a:p>
            <a:pPr algn="ctr" rtl="1" eaLnBrk="0" hangingPunct="0"/>
            <a:r>
              <a:rPr lang="ar-SA" sz="2400">
                <a:solidFill>
                  <a:schemeClr val="bg1"/>
                </a:solidFill>
                <a:latin typeface="Times New Roman" pitchFamily="18" charset="0"/>
                <a:cs typeface="Yagut" pitchFamily="10" charset="-78"/>
              </a:rPr>
              <a:t>كوهورت</a:t>
            </a:r>
          </a:p>
        </p:txBody>
      </p:sp>
      <p:sp>
        <p:nvSpPr>
          <p:cNvPr id="10259" name="Rectangle 20"/>
          <p:cNvSpPr>
            <a:spLocks noChangeArrowheads="1"/>
          </p:cNvSpPr>
          <p:nvPr/>
        </p:nvSpPr>
        <p:spPr bwMode="auto">
          <a:xfrm>
            <a:off x="1447800" y="5181600"/>
            <a:ext cx="1447800" cy="533400"/>
          </a:xfrm>
          <a:prstGeom prst="rect">
            <a:avLst/>
          </a:prstGeom>
          <a:solidFill>
            <a:srgbClr val="000090"/>
          </a:solidFill>
          <a:ln w="9525">
            <a:solidFill>
              <a:schemeClr val="tx1"/>
            </a:solidFill>
            <a:miter lim="800000"/>
            <a:headEnd/>
            <a:tailEnd/>
          </a:ln>
        </p:spPr>
        <p:txBody>
          <a:bodyPr wrap="none" anchor="ctr"/>
          <a:lstStyle/>
          <a:p>
            <a:pPr algn="ctr" rtl="1" eaLnBrk="0" hangingPunct="0"/>
            <a:r>
              <a:rPr lang="ar-SA" sz="2400">
                <a:solidFill>
                  <a:schemeClr val="bg1"/>
                </a:solidFill>
                <a:latin typeface="Times New Roman" pitchFamily="18" charset="0"/>
                <a:cs typeface="Yagut" pitchFamily="10" charset="-78"/>
              </a:rPr>
              <a:t>اكولوژيك</a:t>
            </a:r>
          </a:p>
        </p:txBody>
      </p:sp>
      <p:sp>
        <p:nvSpPr>
          <p:cNvPr id="10260" name="Rectangle 21"/>
          <p:cNvSpPr>
            <a:spLocks noChangeArrowheads="1"/>
          </p:cNvSpPr>
          <p:nvPr/>
        </p:nvSpPr>
        <p:spPr bwMode="auto">
          <a:xfrm>
            <a:off x="1447800" y="3429000"/>
            <a:ext cx="1447800" cy="533400"/>
          </a:xfrm>
          <a:prstGeom prst="rect">
            <a:avLst/>
          </a:prstGeom>
          <a:solidFill>
            <a:srgbClr val="000090"/>
          </a:solidFill>
          <a:ln w="9525">
            <a:solidFill>
              <a:schemeClr val="tx1"/>
            </a:solidFill>
            <a:miter lim="800000"/>
            <a:headEnd/>
            <a:tailEnd/>
          </a:ln>
        </p:spPr>
        <p:txBody>
          <a:bodyPr wrap="none" anchor="ctr"/>
          <a:lstStyle/>
          <a:p>
            <a:pPr algn="ctr" rtl="1" eaLnBrk="0" hangingPunct="0"/>
            <a:r>
              <a:rPr lang="ar-SA" sz="2400">
                <a:solidFill>
                  <a:schemeClr val="bg1"/>
                </a:solidFill>
                <a:latin typeface="Times New Roman" pitchFamily="18" charset="0"/>
                <a:cs typeface="Yagut" pitchFamily="10" charset="-78"/>
              </a:rPr>
              <a:t>گزارش مورد</a:t>
            </a:r>
          </a:p>
        </p:txBody>
      </p:sp>
      <p:sp>
        <p:nvSpPr>
          <p:cNvPr id="10261" name="Rectangle 22"/>
          <p:cNvSpPr>
            <a:spLocks noChangeArrowheads="1"/>
          </p:cNvSpPr>
          <p:nvPr/>
        </p:nvSpPr>
        <p:spPr bwMode="auto">
          <a:xfrm>
            <a:off x="1447800" y="4343400"/>
            <a:ext cx="1447800" cy="533400"/>
          </a:xfrm>
          <a:prstGeom prst="rect">
            <a:avLst/>
          </a:prstGeom>
          <a:solidFill>
            <a:srgbClr val="000090"/>
          </a:solidFill>
          <a:ln w="9525">
            <a:solidFill>
              <a:schemeClr val="tx1"/>
            </a:solidFill>
            <a:miter lim="800000"/>
            <a:headEnd/>
            <a:tailEnd/>
          </a:ln>
        </p:spPr>
        <p:txBody>
          <a:bodyPr wrap="none" anchor="ctr"/>
          <a:lstStyle/>
          <a:p>
            <a:pPr algn="ctr" rtl="1" eaLnBrk="0" hangingPunct="0"/>
            <a:r>
              <a:rPr lang="ar-SA" sz="2400">
                <a:solidFill>
                  <a:schemeClr val="bg1"/>
                </a:solidFill>
                <a:latin typeface="Times New Roman" pitchFamily="18" charset="0"/>
                <a:cs typeface="Yagut" pitchFamily="10" charset="-78"/>
              </a:rPr>
              <a:t>گزارش موارد</a:t>
            </a:r>
          </a:p>
        </p:txBody>
      </p:sp>
      <p:sp>
        <p:nvSpPr>
          <p:cNvPr id="10262" name="Line 23"/>
          <p:cNvSpPr>
            <a:spLocks noChangeShapeType="1"/>
          </p:cNvSpPr>
          <p:nvPr/>
        </p:nvSpPr>
        <p:spPr bwMode="auto">
          <a:xfrm flipV="1">
            <a:off x="6172200" y="3124200"/>
            <a:ext cx="152400" cy="0"/>
          </a:xfrm>
          <a:prstGeom prst="line">
            <a:avLst/>
          </a:prstGeom>
          <a:noFill/>
          <a:ln w="28575">
            <a:solidFill>
              <a:schemeClr val="tx1"/>
            </a:solidFill>
            <a:round/>
            <a:headEnd/>
            <a:tailEnd/>
          </a:ln>
        </p:spPr>
        <p:txBody>
          <a:bodyPr wrap="none" anchor="ctr"/>
          <a:lstStyle/>
          <a:p>
            <a:endParaRPr lang="en-US"/>
          </a:p>
        </p:txBody>
      </p:sp>
      <p:sp>
        <p:nvSpPr>
          <p:cNvPr id="10263" name="Line 24"/>
          <p:cNvSpPr>
            <a:spLocks noChangeShapeType="1"/>
          </p:cNvSpPr>
          <p:nvPr/>
        </p:nvSpPr>
        <p:spPr bwMode="auto">
          <a:xfrm>
            <a:off x="6324600" y="3124200"/>
            <a:ext cx="0" cy="3200400"/>
          </a:xfrm>
          <a:prstGeom prst="line">
            <a:avLst/>
          </a:prstGeom>
          <a:noFill/>
          <a:ln w="28575">
            <a:solidFill>
              <a:schemeClr val="tx1"/>
            </a:solidFill>
            <a:round/>
            <a:headEnd/>
            <a:tailEnd/>
          </a:ln>
        </p:spPr>
        <p:txBody>
          <a:bodyPr wrap="none" anchor="ctr"/>
          <a:lstStyle/>
          <a:p>
            <a:endParaRPr lang="en-US"/>
          </a:p>
        </p:txBody>
      </p:sp>
      <p:sp>
        <p:nvSpPr>
          <p:cNvPr id="10264" name="Line 25"/>
          <p:cNvSpPr>
            <a:spLocks noChangeShapeType="1"/>
          </p:cNvSpPr>
          <p:nvPr/>
        </p:nvSpPr>
        <p:spPr bwMode="auto">
          <a:xfrm flipH="1">
            <a:off x="4572000" y="6324600"/>
            <a:ext cx="1752600" cy="0"/>
          </a:xfrm>
          <a:prstGeom prst="line">
            <a:avLst/>
          </a:prstGeom>
          <a:noFill/>
          <a:ln w="28575">
            <a:solidFill>
              <a:schemeClr val="tx1"/>
            </a:solidFill>
            <a:round/>
            <a:headEnd/>
            <a:tailEnd type="triangle" w="med" len="med"/>
          </a:ln>
        </p:spPr>
        <p:txBody>
          <a:bodyPr wrap="none" anchor="ctr"/>
          <a:lstStyle/>
          <a:p>
            <a:endParaRPr lang="en-US"/>
          </a:p>
        </p:txBody>
      </p:sp>
      <p:sp>
        <p:nvSpPr>
          <p:cNvPr id="10265" name="Line 26"/>
          <p:cNvSpPr>
            <a:spLocks noChangeShapeType="1"/>
          </p:cNvSpPr>
          <p:nvPr/>
        </p:nvSpPr>
        <p:spPr bwMode="auto">
          <a:xfrm flipH="1">
            <a:off x="6096000" y="5410200"/>
            <a:ext cx="228600" cy="0"/>
          </a:xfrm>
          <a:prstGeom prst="line">
            <a:avLst/>
          </a:prstGeom>
          <a:noFill/>
          <a:ln w="28575">
            <a:solidFill>
              <a:schemeClr val="tx1"/>
            </a:solidFill>
            <a:round/>
            <a:headEnd/>
            <a:tailEnd type="triangle" w="med" len="med"/>
          </a:ln>
        </p:spPr>
        <p:txBody>
          <a:bodyPr wrap="none" anchor="ctr"/>
          <a:lstStyle/>
          <a:p>
            <a:endParaRPr lang="en-US"/>
          </a:p>
        </p:txBody>
      </p:sp>
      <p:sp>
        <p:nvSpPr>
          <p:cNvPr id="10266" name="Line 27"/>
          <p:cNvSpPr>
            <a:spLocks noChangeShapeType="1"/>
          </p:cNvSpPr>
          <p:nvPr/>
        </p:nvSpPr>
        <p:spPr bwMode="auto">
          <a:xfrm flipH="1">
            <a:off x="6096000" y="4572000"/>
            <a:ext cx="228600" cy="0"/>
          </a:xfrm>
          <a:prstGeom prst="line">
            <a:avLst/>
          </a:prstGeom>
          <a:noFill/>
          <a:ln w="28575">
            <a:solidFill>
              <a:schemeClr val="tx1"/>
            </a:solidFill>
            <a:round/>
            <a:headEnd/>
            <a:tailEnd type="triangle" w="med" len="med"/>
          </a:ln>
        </p:spPr>
        <p:txBody>
          <a:bodyPr wrap="none" anchor="ctr"/>
          <a:lstStyle/>
          <a:p>
            <a:endParaRPr lang="en-US"/>
          </a:p>
        </p:txBody>
      </p:sp>
      <p:sp>
        <p:nvSpPr>
          <p:cNvPr id="10267" name="Line 28"/>
          <p:cNvSpPr>
            <a:spLocks noChangeShapeType="1"/>
          </p:cNvSpPr>
          <p:nvPr/>
        </p:nvSpPr>
        <p:spPr bwMode="auto">
          <a:xfrm flipH="1">
            <a:off x="914400" y="1447800"/>
            <a:ext cx="152400" cy="0"/>
          </a:xfrm>
          <a:prstGeom prst="line">
            <a:avLst/>
          </a:prstGeom>
          <a:noFill/>
          <a:ln w="28575">
            <a:solidFill>
              <a:schemeClr val="tx1"/>
            </a:solidFill>
            <a:round/>
            <a:headEnd/>
            <a:tailEnd/>
          </a:ln>
        </p:spPr>
        <p:txBody>
          <a:bodyPr wrap="none" anchor="ctr"/>
          <a:lstStyle/>
          <a:p>
            <a:endParaRPr lang="en-US"/>
          </a:p>
        </p:txBody>
      </p:sp>
      <p:sp>
        <p:nvSpPr>
          <p:cNvPr id="10268" name="Line 29"/>
          <p:cNvSpPr>
            <a:spLocks noChangeShapeType="1"/>
          </p:cNvSpPr>
          <p:nvPr/>
        </p:nvSpPr>
        <p:spPr bwMode="auto">
          <a:xfrm>
            <a:off x="914400" y="1447800"/>
            <a:ext cx="0" cy="4876800"/>
          </a:xfrm>
          <a:prstGeom prst="line">
            <a:avLst/>
          </a:prstGeom>
          <a:noFill/>
          <a:ln w="28575">
            <a:solidFill>
              <a:schemeClr val="tx1"/>
            </a:solidFill>
            <a:round/>
            <a:headEnd/>
            <a:tailEnd/>
          </a:ln>
        </p:spPr>
        <p:txBody>
          <a:bodyPr wrap="none" anchor="ctr"/>
          <a:lstStyle/>
          <a:p>
            <a:endParaRPr lang="en-US"/>
          </a:p>
        </p:txBody>
      </p:sp>
      <p:sp>
        <p:nvSpPr>
          <p:cNvPr id="10269" name="Line 30"/>
          <p:cNvSpPr>
            <a:spLocks noChangeShapeType="1"/>
          </p:cNvSpPr>
          <p:nvPr/>
        </p:nvSpPr>
        <p:spPr bwMode="auto">
          <a:xfrm>
            <a:off x="914400" y="3733800"/>
            <a:ext cx="457200" cy="0"/>
          </a:xfrm>
          <a:prstGeom prst="line">
            <a:avLst/>
          </a:prstGeom>
          <a:noFill/>
          <a:ln w="28575">
            <a:solidFill>
              <a:schemeClr val="tx1"/>
            </a:solidFill>
            <a:round/>
            <a:headEnd/>
            <a:tailEnd type="triangle" w="med" len="med"/>
          </a:ln>
        </p:spPr>
        <p:txBody>
          <a:bodyPr wrap="none" anchor="ctr"/>
          <a:lstStyle/>
          <a:p>
            <a:endParaRPr lang="en-US"/>
          </a:p>
        </p:txBody>
      </p:sp>
      <p:sp>
        <p:nvSpPr>
          <p:cNvPr id="10270" name="Line 31"/>
          <p:cNvSpPr>
            <a:spLocks noChangeShapeType="1"/>
          </p:cNvSpPr>
          <p:nvPr/>
        </p:nvSpPr>
        <p:spPr bwMode="auto">
          <a:xfrm>
            <a:off x="914400" y="4572000"/>
            <a:ext cx="457200" cy="0"/>
          </a:xfrm>
          <a:prstGeom prst="line">
            <a:avLst/>
          </a:prstGeom>
          <a:noFill/>
          <a:ln w="28575">
            <a:solidFill>
              <a:schemeClr val="tx1"/>
            </a:solidFill>
            <a:round/>
            <a:headEnd/>
            <a:tailEnd type="triangle" w="med" len="med"/>
          </a:ln>
        </p:spPr>
        <p:txBody>
          <a:bodyPr wrap="none" anchor="ctr"/>
          <a:lstStyle/>
          <a:p>
            <a:endParaRPr lang="en-US"/>
          </a:p>
        </p:txBody>
      </p:sp>
      <p:sp>
        <p:nvSpPr>
          <p:cNvPr id="10271" name="Line 32"/>
          <p:cNvSpPr>
            <a:spLocks noChangeShapeType="1"/>
          </p:cNvSpPr>
          <p:nvPr/>
        </p:nvSpPr>
        <p:spPr bwMode="auto">
          <a:xfrm>
            <a:off x="914400" y="5410200"/>
            <a:ext cx="457200" cy="0"/>
          </a:xfrm>
          <a:prstGeom prst="line">
            <a:avLst/>
          </a:prstGeom>
          <a:noFill/>
          <a:ln w="28575">
            <a:solidFill>
              <a:schemeClr val="tx1"/>
            </a:solidFill>
            <a:round/>
            <a:headEnd/>
            <a:tailEnd type="triangle" w="med" len="med"/>
          </a:ln>
        </p:spPr>
        <p:txBody>
          <a:bodyPr wrap="none" anchor="ctr"/>
          <a:lstStyle/>
          <a:p>
            <a:endParaRPr lang="en-US"/>
          </a:p>
        </p:txBody>
      </p:sp>
      <p:sp>
        <p:nvSpPr>
          <p:cNvPr id="10272" name="Line 33"/>
          <p:cNvSpPr>
            <a:spLocks noChangeShapeType="1"/>
          </p:cNvSpPr>
          <p:nvPr/>
        </p:nvSpPr>
        <p:spPr bwMode="auto">
          <a:xfrm>
            <a:off x="914400" y="6324600"/>
            <a:ext cx="2057400" cy="0"/>
          </a:xfrm>
          <a:prstGeom prst="line">
            <a:avLst/>
          </a:prstGeom>
          <a:noFill/>
          <a:ln w="28575">
            <a:solidFill>
              <a:schemeClr val="tx1"/>
            </a:solidFill>
            <a:round/>
            <a:headEnd/>
            <a:tailEnd type="triangle" w="med" len="med"/>
          </a:ln>
        </p:spPr>
        <p:txBody>
          <a:bodyPr wrap="none" anchor="ctr"/>
          <a:lstStyle/>
          <a:p>
            <a:endParaRPr lang="en-US"/>
          </a:p>
        </p:txBody>
      </p:sp>
      <p:sp>
        <p:nvSpPr>
          <p:cNvPr id="10273" name="Line 34"/>
          <p:cNvSpPr>
            <a:spLocks noChangeShapeType="1"/>
          </p:cNvSpPr>
          <p:nvPr/>
        </p:nvSpPr>
        <p:spPr bwMode="auto">
          <a:xfrm>
            <a:off x="4191000" y="762000"/>
            <a:ext cx="1371600" cy="838200"/>
          </a:xfrm>
          <a:prstGeom prst="line">
            <a:avLst/>
          </a:prstGeom>
          <a:noFill/>
          <a:ln w="28575">
            <a:solidFill>
              <a:schemeClr val="tx1"/>
            </a:solidFill>
            <a:round/>
            <a:headEnd/>
            <a:tailEnd type="triangle" w="med" len="med"/>
          </a:ln>
        </p:spPr>
        <p:txBody>
          <a:bodyPr wrap="none" anchor="ctr"/>
          <a:lstStyle/>
          <a:p>
            <a:endParaRPr lang="en-US"/>
          </a:p>
        </p:txBody>
      </p:sp>
      <p:sp>
        <p:nvSpPr>
          <p:cNvPr id="10274" name="Line 35"/>
          <p:cNvSpPr>
            <a:spLocks noChangeShapeType="1"/>
          </p:cNvSpPr>
          <p:nvPr/>
        </p:nvSpPr>
        <p:spPr bwMode="auto">
          <a:xfrm flipH="1">
            <a:off x="2743200" y="762000"/>
            <a:ext cx="1447800" cy="685800"/>
          </a:xfrm>
          <a:prstGeom prst="line">
            <a:avLst/>
          </a:prstGeom>
          <a:noFill/>
          <a:ln w="28575">
            <a:solidFill>
              <a:schemeClr val="tx1"/>
            </a:solidFill>
            <a:round/>
            <a:headEnd/>
            <a:tailEnd type="triangle" w="med" len="med"/>
          </a:ln>
        </p:spPr>
        <p:txBody>
          <a:bodyPr wrap="none" anchor="ctr"/>
          <a:lstStyle/>
          <a:p>
            <a:endParaRPr lang="en-US"/>
          </a:p>
        </p:txBody>
      </p:sp>
      <p:sp>
        <p:nvSpPr>
          <p:cNvPr id="10275" name="Line 36"/>
          <p:cNvSpPr>
            <a:spLocks noChangeShapeType="1"/>
          </p:cNvSpPr>
          <p:nvPr/>
        </p:nvSpPr>
        <p:spPr bwMode="auto">
          <a:xfrm flipH="1">
            <a:off x="5715000" y="1905000"/>
            <a:ext cx="914400" cy="762000"/>
          </a:xfrm>
          <a:prstGeom prst="line">
            <a:avLst/>
          </a:prstGeom>
          <a:noFill/>
          <a:ln w="28575">
            <a:solidFill>
              <a:schemeClr val="tx1"/>
            </a:solidFill>
            <a:round/>
            <a:headEnd/>
            <a:tailEnd type="triangle" w="med" len="med"/>
          </a:ln>
        </p:spPr>
        <p:txBody>
          <a:bodyPr wrap="none" anchor="ctr"/>
          <a:lstStyle/>
          <a:p>
            <a:endParaRPr lang="en-US"/>
          </a:p>
        </p:txBody>
      </p:sp>
      <p:sp>
        <p:nvSpPr>
          <p:cNvPr id="10276" name="Line 37"/>
          <p:cNvSpPr>
            <a:spLocks noChangeShapeType="1"/>
          </p:cNvSpPr>
          <p:nvPr/>
        </p:nvSpPr>
        <p:spPr bwMode="auto">
          <a:xfrm>
            <a:off x="6629400" y="1905000"/>
            <a:ext cx="1143000" cy="762000"/>
          </a:xfrm>
          <a:prstGeom prst="line">
            <a:avLst/>
          </a:prstGeom>
          <a:noFill/>
          <a:ln w="28575">
            <a:solidFill>
              <a:schemeClr val="tx1"/>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چه نوع مطالعاتی قابل اجرا هستند؟</a:t>
            </a:r>
            <a:endParaRPr lang="en-US" dirty="0"/>
          </a:p>
        </p:txBody>
      </p:sp>
      <p:sp>
        <p:nvSpPr>
          <p:cNvPr id="3" name="Content Placeholder 2"/>
          <p:cNvSpPr>
            <a:spLocks noGrp="1"/>
          </p:cNvSpPr>
          <p:nvPr>
            <p:ph idx="1"/>
          </p:nvPr>
        </p:nvSpPr>
        <p:spPr>
          <a:xfrm>
            <a:off x="762000" y="1600200"/>
            <a:ext cx="7924800" cy="4525963"/>
          </a:xfrm>
        </p:spPr>
        <p:txBody>
          <a:bodyPr/>
          <a:lstStyle/>
          <a:p>
            <a:r>
              <a:rPr lang="en-US" dirty="0" smtClean="0"/>
              <a:t>Case report</a:t>
            </a:r>
          </a:p>
          <a:p>
            <a:r>
              <a:rPr lang="en-US" dirty="0" smtClean="0"/>
              <a:t>Case series</a:t>
            </a:r>
          </a:p>
          <a:p>
            <a:r>
              <a:rPr lang="en-US" dirty="0" smtClean="0"/>
              <a:t>Follow up study or cohorts</a:t>
            </a:r>
          </a:p>
          <a:p>
            <a:pPr lvl="1"/>
            <a:r>
              <a:rPr lang="en-US" dirty="0" smtClean="0"/>
              <a:t>Historical Cohort!</a:t>
            </a:r>
          </a:p>
          <a:p>
            <a:r>
              <a:rPr lang="en-US" dirty="0" smtClean="0"/>
              <a:t>Case control</a:t>
            </a:r>
          </a:p>
          <a:p>
            <a:pPr marL="0" indent="0">
              <a:buNone/>
            </a:pPr>
            <a:r>
              <a:rPr lang="en-US" dirty="0" smtClean="0"/>
              <a:t>be attention about:</a:t>
            </a:r>
          </a:p>
          <a:p>
            <a:pPr lvl="1"/>
            <a:r>
              <a:rPr lang="en-US" dirty="0" smtClean="0"/>
              <a:t>Randomized Clinical Trial</a:t>
            </a:r>
          </a:p>
          <a:p>
            <a:endParaRPr lang="en-US" dirty="0" smtClean="0"/>
          </a:p>
          <a:p>
            <a:endParaRPr lang="en-US" dirty="0"/>
          </a:p>
        </p:txBody>
      </p:sp>
    </p:spTree>
    <p:extLst>
      <p:ext uri="{BB962C8B-B14F-4D97-AF65-F5344CB8AC3E}">
        <p14:creationId xmlns:p14="http://schemas.microsoft.com/office/powerpoint/2010/main" val="1013266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body" sz="half" idx="1"/>
          </p:nvPr>
        </p:nvSpPr>
        <p:spPr/>
        <p:txBody>
          <a:bodyPr/>
          <a:lstStyle/>
          <a:p>
            <a:pPr marL="350838" indent="-350838" eaLnBrk="1" hangingPunct="1">
              <a:spcBef>
                <a:spcPct val="40000"/>
              </a:spcBef>
              <a:buFontTx/>
              <a:buNone/>
            </a:pPr>
            <a:r>
              <a:rPr lang="en-US" sz="2600" smtClean="0">
                <a:solidFill>
                  <a:srgbClr val="003366"/>
                </a:solidFill>
              </a:rPr>
              <a:t> </a:t>
            </a:r>
          </a:p>
        </p:txBody>
      </p:sp>
      <p:sp>
        <p:nvSpPr>
          <p:cNvPr id="9219" name="Rectangle 3"/>
          <p:cNvSpPr>
            <a:spLocks noChangeArrowheads="1"/>
          </p:cNvSpPr>
          <p:nvPr/>
        </p:nvSpPr>
        <p:spPr bwMode="auto">
          <a:xfrm>
            <a:off x="12700" y="0"/>
            <a:ext cx="9144000" cy="701675"/>
          </a:xfrm>
          <a:prstGeom prst="rect">
            <a:avLst/>
          </a:prstGeom>
          <a:gradFill rotWithShape="0">
            <a:gsLst>
              <a:gs pos="0">
                <a:srgbClr val="98A7B0"/>
              </a:gs>
              <a:gs pos="50000">
                <a:srgbClr val="FFFFFF"/>
              </a:gs>
              <a:gs pos="100000">
                <a:srgbClr val="98A7B0"/>
              </a:gs>
            </a:gsLst>
            <a:lin ang="5400000" scaled="1"/>
          </a:gradFill>
          <a:ln w="9525">
            <a:noFill/>
            <a:miter lim="800000"/>
            <a:headEnd/>
            <a:tailEnd/>
          </a:ln>
        </p:spPr>
        <p:txBody>
          <a:bodyPr anchor="b">
            <a:spAutoFit/>
          </a:bodyPr>
          <a:lstStyle/>
          <a:p>
            <a:pPr algn="ctr" defTabSz="401638" rtl="0" fontAlgn="base">
              <a:spcBef>
                <a:spcPct val="0"/>
              </a:spcBef>
              <a:spcAft>
                <a:spcPct val="0"/>
              </a:spcAft>
            </a:pPr>
            <a:r>
              <a:rPr lang="en-US" sz="3200" kern="1200">
                <a:solidFill>
                  <a:srgbClr val="000000"/>
                </a:solidFill>
                <a:latin typeface="Arial" pitchFamily="34" charset="0"/>
                <a:ea typeface="+mn-ea"/>
                <a:cs typeface="+mn-cs"/>
              </a:rPr>
              <a:t>What is evidence? – A reminder</a:t>
            </a:r>
          </a:p>
        </p:txBody>
      </p:sp>
      <p:grpSp>
        <p:nvGrpSpPr>
          <p:cNvPr id="2" name="Group 4"/>
          <p:cNvGrpSpPr>
            <a:grpSpLocks/>
          </p:cNvGrpSpPr>
          <p:nvPr/>
        </p:nvGrpSpPr>
        <p:grpSpPr bwMode="auto">
          <a:xfrm>
            <a:off x="38101" y="702326"/>
            <a:ext cx="9105899" cy="5261787"/>
            <a:chOff x="-75" y="-141"/>
            <a:chExt cx="5736" cy="3345"/>
          </a:xfrm>
        </p:grpSpPr>
        <p:sp>
          <p:nvSpPr>
            <p:cNvPr id="9223" name="Rectangle 5"/>
            <p:cNvSpPr>
              <a:spLocks noChangeArrowheads="1"/>
            </p:cNvSpPr>
            <p:nvPr/>
          </p:nvSpPr>
          <p:spPr bwMode="auto">
            <a:xfrm>
              <a:off x="-75" y="-141"/>
              <a:ext cx="2496" cy="3284"/>
            </a:xfrm>
            <a:prstGeom prst="rect">
              <a:avLst/>
            </a:prstGeom>
            <a:solidFill>
              <a:srgbClr val="006699"/>
            </a:solidFill>
            <a:ln w="9525">
              <a:solidFill>
                <a:srgbClr val="EBF5FF"/>
              </a:solidFill>
              <a:miter lim="800000"/>
              <a:headEnd/>
              <a:tailEnd/>
            </a:ln>
          </p:spPr>
          <p:txBody>
            <a:bodyPr/>
            <a:lstStyle/>
            <a:p>
              <a:pPr marL="228600" indent="-228600" algn="ctr" rtl="0" fontAlgn="base">
                <a:lnSpc>
                  <a:spcPct val="80000"/>
                </a:lnSpc>
                <a:spcBef>
                  <a:spcPct val="20000"/>
                </a:spcBef>
                <a:spcAft>
                  <a:spcPct val="0"/>
                </a:spcAft>
                <a:buClr>
                  <a:srgbClr val="FFFFFF"/>
                </a:buClr>
                <a:buSzPct val="75000"/>
              </a:pPr>
              <a:r>
                <a:rPr lang="en-US" sz="2800" b="1" kern="1200" dirty="0">
                  <a:solidFill>
                    <a:srgbClr val="FFFFFF"/>
                  </a:solidFill>
                  <a:latin typeface="Arial" pitchFamily="34" charset="0"/>
                  <a:ea typeface="+mn-ea"/>
                  <a:cs typeface="+mn-cs"/>
                </a:rPr>
                <a:t>Evidence</a:t>
              </a:r>
            </a:p>
            <a:p>
              <a:pPr marL="228600" indent="-228600" algn="l" rtl="0" fontAlgn="base">
                <a:lnSpc>
                  <a:spcPct val="80000"/>
                </a:lnSpc>
                <a:spcBef>
                  <a:spcPct val="30000"/>
                </a:spcBef>
                <a:spcAft>
                  <a:spcPct val="0"/>
                </a:spcAft>
                <a:buClr>
                  <a:srgbClr val="FFFFFF"/>
                </a:buClr>
                <a:buSzPct val="75000"/>
                <a:buFont typeface="Wingdings" pitchFamily="2" charset="2"/>
                <a:buAutoNum type="arabicParenR"/>
              </a:pPr>
              <a:r>
                <a:rPr lang="en-US" sz="2000" kern="1200" dirty="0">
                  <a:solidFill>
                    <a:srgbClr val="FFFFFF"/>
                  </a:solidFill>
                  <a:latin typeface="Arial" pitchFamily="34" charset="0"/>
                  <a:ea typeface="+mn-ea"/>
                  <a:cs typeface="+mn-cs"/>
                </a:rPr>
                <a:t>Systematic reviews and meta-analyses </a:t>
              </a:r>
            </a:p>
            <a:p>
              <a:pPr marL="228600" indent="-228600" algn="l" rtl="0" fontAlgn="base">
                <a:lnSpc>
                  <a:spcPct val="80000"/>
                </a:lnSpc>
                <a:spcBef>
                  <a:spcPct val="30000"/>
                </a:spcBef>
                <a:spcAft>
                  <a:spcPct val="0"/>
                </a:spcAft>
                <a:buClr>
                  <a:srgbClr val="FFFFFF"/>
                </a:buClr>
                <a:buSzPct val="75000"/>
                <a:buFont typeface="Wingdings" pitchFamily="2" charset="2"/>
                <a:buAutoNum type="arabicParenR"/>
              </a:pPr>
              <a:r>
                <a:rPr lang="en-US" sz="2000" kern="1200" dirty="0" err="1">
                  <a:solidFill>
                    <a:srgbClr val="FFFFFF"/>
                  </a:solidFill>
                  <a:latin typeface="Arial" pitchFamily="34" charset="0"/>
                  <a:ea typeface="+mn-ea"/>
                  <a:cs typeface="+mn-cs"/>
                </a:rPr>
                <a:t>Randomised</a:t>
              </a:r>
              <a:r>
                <a:rPr lang="en-US" sz="2000" kern="1200" dirty="0">
                  <a:solidFill>
                    <a:srgbClr val="FFFFFF"/>
                  </a:solidFill>
                  <a:latin typeface="Arial" pitchFamily="34" charset="0"/>
                  <a:ea typeface="+mn-ea"/>
                  <a:cs typeface="+mn-cs"/>
                </a:rPr>
                <a:t> controlled trials with definitive results </a:t>
              </a:r>
            </a:p>
            <a:p>
              <a:pPr marL="228600" indent="-228600" algn="l" rtl="0" fontAlgn="base">
                <a:lnSpc>
                  <a:spcPct val="80000"/>
                </a:lnSpc>
                <a:spcBef>
                  <a:spcPct val="30000"/>
                </a:spcBef>
                <a:spcAft>
                  <a:spcPct val="0"/>
                </a:spcAft>
                <a:buClr>
                  <a:srgbClr val="FFFFFF"/>
                </a:buClr>
                <a:buSzPct val="75000"/>
                <a:buFont typeface="Wingdings" pitchFamily="2" charset="2"/>
                <a:buAutoNum type="arabicParenR"/>
              </a:pPr>
              <a:r>
                <a:rPr lang="en-US" sz="2000" kern="1200" dirty="0" err="1">
                  <a:solidFill>
                    <a:srgbClr val="FFFFFF"/>
                  </a:solidFill>
                  <a:latin typeface="Arial" pitchFamily="34" charset="0"/>
                  <a:ea typeface="+mn-ea"/>
                  <a:cs typeface="+mn-cs"/>
                </a:rPr>
                <a:t>Randomised</a:t>
              </a:r>
              <a:r>
                <a:rPr lang="en-US" sz="2000" kern="1200" dirty="0">
                  <a:solidFill>
                    <a:srgbClr val="FFFFFF"/>
                  </a:solidFill>
                  <a:latin typeface="Arial" pitchFamily="34" charset="0"/>
                  <a:ea typeface="+mn-ea"/>
                  <a:cs typeface="+mn-cs"/>
                </a:rPr>
                <a:t> controlled trials with non-definitive results </a:t>
              </a:r>
            </a:p>
            <a:p>
              <a:pPr marL="228600" indent="-228600" algn="l" rtl="0" fontAlgn="base">
                <a:lnSpc>
                  <a:spcPct val="80000"/>
                </a:lnSpc>
                <a:spcBef>
                  <a:spcPct val="30000"/>
                </a:spcBef>
                <a:spcAft>
                  <a:spcPct val="0"/>
                </a:spcAft>
                <a:buClr>
                  <a:srgbClr val="FFFFFF"/>
                </a:buClr>
                <a:buSzPct val="75000"/>
                <a:buFont typeface="Wingdings" pitchFamily="2" charset="2"/>
                <a:buAutoNum type="arabicParenR"/>
              </a:pPr>
              <a:r>
                <a:rPr lang="en-US" sz="2000" kern="1200" dirty="0">
                  <a:solidFill>
                    <a:srgbClr val="FFFFFF"/>
                  </a:solidFill>
                  <a:latin typeface="Arial" pitchFamily="34" charset="0"/>
                  <a:ea typeface="+mn-ea"/>
                  <a:cs typeface="+mn-cs"/>
                </a:rPr>
                <a:t>Cohort studies </a:t>
              </a:r>
            </a:p>
            <a:p>
              <a:pPr marL="228600" indent="-228600" algn="l" rtl="0" fontAlgn="base">
                <a:lnSpc>
                  <a:spcPct val="80000"/>
                </a:lnSpc>
                <a:spcBef>
                  <a:spcPct val="30000"/>
                </a:spcBef>
                <a:spcAft>
                  <a:spcPct val="0"/>
                </a:spcAft>
                <a:buClr>
                  <a:srgbClr val="FFFFFF"/>
                </a:buClr>
                <a:buSzPct val="75000"/>
                <a:buFont typeface="Wingdings" pitchFamily="2" charset="2"/>
                <a:buAutoNum type="arabicParenR"/>
              </a:pPr>
              <a:r>
                <a:rPr lang="en-US" sz="2000" kern="1200" dirty="0">
                  <a:solidFill>
                    <a:srgbClr val="FFFFFF"/>
                  </a:solidFill>
                  <a:latin typeface="Arial" pitchFamily="34" charset="0"/>
                  <a:ea typeface="+mn-ea"/>
                  <a:cs typeface="+mn-cs"/>
                </a:rPr>
                <a:t>Case-control studies </a:t>
              </a:r>
            </a:p>
            <a:p>
              <a:pPr marL="228600" indent="-228600" algn="l" rtl="0" fontAlgn="base">
                <a:lnSpc>
                  <a:spcPct val="80000"/>
                </a:lnSpc>
                <a:spcBef>
                  <a:spcPct val="30000"/>
                </a:spcBef>
                <a:spcAft>
                  <a:spcPct val="0"/>
                </a:spcAft>
                <a:buClr>
                  <a:srgbClr val="FFFFFF"/>
                </a:buClr>
                <a:buSzPct val="75000"/>
                <a:buFont typeface="Wingdings" pitchFamily="2" charset="2"/>
                <a:buAutoNum type="arabicParenR"/>
              </a:pPr>
              <a:r>
                <a:rPr lang="en-US" sz="2000" kern="1200" dirty="0">
                  <a:solidFill>
                    <a:srgbClr val="FFFFFF"/>
                  </a:solidFill>
                  <a:latin typeface="Arial" pitchFamily="34" charset="0"/>
                  <a:ea typeface="+mn-ea"/>
                  <a:cs typeface="+mn-cs"/>
                </a:rPr>
                <a:t>Cross sectional surveys </a:t>
              </a:r>
            </a:p>
            <a:p>
              <a:pPr marL="228600" indent="-228600" algn="l" rtl="0" fontAlgn="base">
                <a:lnSpc>
                  <a:spcPct val="80000"/>
                </a:lnSpc>
                <a:spcBef>
                  <a:spcPct val="30000"/>
                </a:spcBef>
                <a:spcAft>
                  <a:spcPct val="0"/>
                </a:spcAft>
                <a:buClr>
                  <a:srgbClr val="FFFFFF"/>
                </a:buClr>
                <a:buSzPct val="75000"/>
                <a:buFont typeface="Wingdings" pitchFamily="2" charset="2"/>
                <a:buAutoNum type="arabicParenR"/>
              </a:pPr>
              <a:r>
                <a:rPr lang="en-US" sz="2000" kern="1200" dirty="0">
                  <a:solidFill>
                    <a:srgbClr val="FFFFFF"/>
                  </a:solidFill>
                  <a:latin typeface="Arial" pitchFamily="34" charset="0"/>
                  <a:ea typeface="+mn-ea"/>
                  <a:cs typeface="+mn-cs"/>
                </a:rPr>
                <a:t>Case reports </a:t>
              </a:r>
            </a:p>
            <a:p>
              <a:pPr marL="228600" indent="-228600" algn="l" rtl="0" fontAlgn="base">
                <a:lnSpc>
                  <a:spcPct val="80000"/>
                </a:lnSpc>
                <a:spcBef>
                  <a:spcPct val="30000"/>
                </a:spcBef>
                <a:spcAft>
                  <a:spcPct val="0"/>
                </a:spcAft>
                <a:buClr>
                  <a:srgbClr val="FFFFFF"/>
                </a:buClr>
                <a:buSzPct val="75000"/>
                <a:buFont typeface="Wingdings" pitchFamily="2" charset="2"/>
                <a:buNone/>
              </a:pPr>
              <a:r>
                <a:rPr lang="en-US" sz="2000" kern="1200" dirty="0">
                  <a:solidFill>
                    <a:srgbClr val="FFFFFF"/>
                  </a:solidFill>
                  <a:latin typeface="Arial" pitchFamily="34" charset="0"/>
                  <a:ea typeface="+mn-ea"/>
                  <a:cs typeface="+mn-cs"/>
                </a:rPr>
                <a:t>(Pettigrew and Roberts 2003, 527). </a:t>
              </a:r>
            </a:p>
            <a:p>
              <a:pPr marL="228600" indent="-228600" algn="l" rtl="0" fontAlgn="base">
                <a:lnSpc>
                  <a:spcPct val="80000"/>
                </a:lnSpc>
                <a:spcBef>
                  <a:spcPct val="0"/>
                </a:spcBef>
                <a:spcAft>
                  <a:spcPts val="300"/>
                </a:spcAft>
                <a:buClr>
                  <a:srgbClr val="000066"/>
                </a:buClr>
                <a:buSzPct val="75000"/>
              </a:pPr>
              <a:endParaRPr lang="en-US" sz="2000" kern="1200" dirty="0">
                <a:solidFill>
                  <a:srgbClr val="FFFFFF"/>
                </a:solidFill>
                <a:latin typeface="Arial" pitchFamily="34" charset="0"/>
                <a:ea typeface="+mn-ea"/>
                <a:cs typeface="+mn-cs"/>
              </a:endParaRPr>
            </a:p>
          </p:txBody>
        </p:sp>
        <p:pic>
          <p:nvPicPr>
            <p:cNvPr id="9224" name="Picture 6" descr="4"/>
            <p:cNvPicPr>
              <a:picLocks noChangeAspect="1" noChangeArrowheads="1"/>
            </p:cNvPicPr>
            <p:nvPr/>
          </p:nvPicPr>
          <p:blipFill>
            <a:blip r:embed="rId3"/>
            <a:srcRect/>
            <a:stretch>
              <a:fillRect/>
            </a:stretch>
          </p:blipFill>
          <p:spPr bwMode="auto">
            <a:xfrm>
              <a:off x="2688" y="1056"/>
              <a:ext cx="2973" cy="2148"/>
            </a:xfrm>
            <a:prstGeom prst="rect">
              <a:avLst/>
            </a:prstGeom>
            <a:noFill/>
            <a:ln w="9525">
              <a:noFill/>
              <a:miter lim="800000"/>
              <a:headEnd/>
              <a:tailEnd/>
            </a:ln>
          </p:spPr>
        </p:pic>
      </p:grpSp>
      <p:sp>
        <p:nvSpPr>
          <p:cNvPr id="9221" name="Text Box 7"/>
          <p:cNvSpPr txBox="1">
            <a:spLocks noChangeArrowheads="1"/>
          </p:cNvSpPr>
          <p:nvPr/>
        </p:nvSpPr>
        <p:spPr bwMode="auto">
          <a:xfrm>
            <a:off x="304800" y="2438400"/>
            <a:ext cx="8839200" cy="366713"/>
          </a:xfrm>
          <a:prstGeom prst="rect">
            <a:avLst/>
          </a:prstGeom>
          <a:noFill/>
          <a:ln w="9525">
            <a:noFill/>
            <a:miter lim="800000"/>
            <a:headEnd/>
            <a:tailEnd/>
          </a:ln>
        </p:spPr>
        <p:txBody>
          <a:bodyPr>
            <a:spAutoFit/>
          </a:bodyPr>
          <a:lstStyle/>
          <a:p>
            <a:pPr algn="l" rtl="0" fontAlgn="base">
              <a:spcBef>
                <a:spcPct val="50000"/>
              </a:spcBef>
              <a:spcAft>
                <a:spcPct val="0"/>
              </a:spcAft>
            </a:pPr>
            <a:endParaRPr lang="en-CA" kern="1200">
              <a:solidFill>
                <a:srgbClr val="FFFFCC"/>
              </a:solidFill>
              <a:latin typeface="Arial" pitchFamily="34" charset="0"/>
              <a:ea typeface="+mn-ea"/>
              <a:cs typeface="+mn-cs"/>
            </a:endParaRPr>
          </a:p>
        </p:txBody>
      </p:sp>
      <p:sp>
        <p:nvSpPr>
          <p:cNvPr id="9222" name="Text Box 8"/>
          <p:cNvSpPr txBox="1">
            <a:spLocks noChangeArrowheads="1"/>
          </p:cNvSpPr>
          <p:nvPr/>
        </p:nvSpPr>
        <p:spPr bwMode="auto">
          <a:xfrm>
            <a:off x="4343400" y="1905000"/>
            <a:ext cx="4724400" cy="825500"/>
          </a:xfrm>
          <a:prstGeom prst="rect">
            <a:avLst/>
          </a:prstGeom>
          <a:noFill/>
          <a:ln w="9525">
            <a:noFill/>
            <a:miter lim="800000"/>
            <a:headEnd/>
            <a:tailEnd/>
          </a:ln>
        </p:spPr>
        <p:txBody>
          <a:bodyPr>
            <a:spAutoFit/>
          </a:bodyPr>
          <a:lstStyle/>
          <a:p>
            <a:pPr algn="l" rtl="0" fontAlgn="base">
              <a:spcBef>
                <a:spcPct val="50000"/>
              </a:spcBef>
              <a:spcAft>
                <a:spcPct val="0"/>
              </a:spcAft>
            </a:pPr>
            <a:r>
              <a:rPr lang="en-US" sz="1600" kern="1200">
                <a:solidFill>
                  <a:srgbClr val="000000"/>
                </a:solidFill>
                <a:latin typeface="Arial" pitchFamily="34" charset="0"/>
                <a:ea typeface="+mn-ea"/>
                <a:cs typeface="+mn-cs"/>
              </a:rPr>
              <a:t>Evidence is “anything that establishes a fact or gives reason for believing something” (Oxford American Dictionary, 1980)</a:t>
            </a:r>
          </a:p>
        </p:txBody>
      </p:sp>
    </p:spTree>
    <p:extLst>
      <p:ext uri="{BB962C8B-B14F-4D97-AF65-F5344CB8AC3E}">
        <p14:creationId xmlns:p14="http://schemas.microsoft.com/office/powerpoint/2010/main" val="19435107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report</a:t>
            </a:r>
            <a:endParaRPr lang="en-US" dirty="0"/>
          </a:p>
        </p:txBody>
      </p:sp>
      <p:sp>
        <p:nvSpPr>
          <p:cNvPr id="3" name="Content Placeholder 2"/>
          <p:cNvSpPr>
            <a:spLocks noGrp="1"/>
          </p:cNvSpPr>
          <p:nvPr>
            <p:ph idx="1"/>
          </p:nvPr>
        </p:nvSpPr>
        <p:spPr/>
        <p:txBody>
          <a:bodyPr/>
          <a:lstStyle/>
          <a:p>
            <a:r>
              <a:rPr lang="en-US" b="1" dirty="0"/>
              <a:t>Definition</a:t>
            </a:r>
            <a:r>
              <a:rPr lang="en-US" dirty="0"/>
              <a:t> - a case report consists of a description of an </a:t>
            </a:r>
            <a:r>
              <a:rPr lang="en-US" dirty="0">
                <a:solidFill>
                  <a:srgbClr val="FF0000"/>
                </a:solidFill>
              </a:rPr>
              <a:t>outcome</a:t>
            </a:r>
            <a:r>
              <a:rPr lang="en-US" dirty="0"/>
              <a:t> or the </a:t>
            </a:r>
            <a:r>
              <a:rPr lang="en-US" dirty="0">
                <a:solidFill>
                  <a:srgbClr val="FF0000"/>
                </a:solidFill>
              </a:rPr>
              <a:t>condition</a:t>
            </a:r>
            <a:r>
              <a:rPr lang="en-US" dirty="0"/>
              <a:t> of a patient who may be classified into a definite case category based on </a:t>
            </a:r>
            <a:r>
              <a:rPr lang="en-US" dirty="0">
                <a:solidFill>
                  <a:srgbClr val="FF0000"/>
                </a:solidFill>
              </a:rPr>
              <a:t>symptoms</a:t>
            </a:r>
            <a:r>
              <a:rPr lang="en-US" dirty="0"/>
              <a:t>, </a:t>
            </a:r>
            <a:r>
              <a:rPr lang="en-US" dirty="0">
                <a:solidFill>
                  <a:srgbClr val="FF0000"/>
                </a:solidFill>
              </a:rPr>
              <a:t>signs</a:t>
            </a:r>
            <a:r>
              <a:rPr lang="en-US" dirty="0"/>
              <a:t> or </a:t>
            </a:r>
            <a:r>
              <a:rPr lang="en-US" dirty="0">
                <a:solidFill>
                  <a:srgbClr val="FF0000"/>
                </a:solidFill>
              </a:rPr>
              <a:t>laboratory</a:t>
            </a:r>
            <a:r>
              <a:rPr lang="en-US" dirty="0"/>
              <a:t> findings.</a:t>
            </a:r>
            <a:endParaRPr lang="en-US" b="1" dirty="0"/>
          </a:p>
          <a:p>
            <a:endParaRPr lang="en-US" dirty="0"/>
          </a:p>
        </p:txBody>
      </p:sp>
    </p:spTree>
    <p:extLst>
      <p:ext uri="{BB962C8B-B14F-4D97-AF65-F5344CB8AC3E}">
        <p14:creationId xmlns:p14="http://schemas.microsoft.com/office/powerpoint/2010/main" val="30312791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a:t>
            </a:r>
            <a:r>
              <a:rPr lang="en-US" dirty="0" err="1" smtClean="0"/>
              <a:t>ceries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09600" y="1463181"/>
            <a:ext cx="7771428" cy="4800000"/>
          </a:xfrm>
          <a:prstGeom prst="rect">
            <a:avLst/>
          </a:prstGeom>
        </p:spPr>
      </p:pic>
    </p:spTree>
    <p:extLst>
      <p:ext uri="{BB962C8B-B14F-4D97-AF65-F5344CB8AC3E}">
        <p14:creationId xmlns:p14="http://schemas.microsoft.com/office/powerpoint/2010/main" val="38557130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82600"/>
            <a:ext cx="8229600" cy="1143000"/>
          </a:xfrm>
        </p:spPr>
        <p:txBody>
          <a:bodyPr/>
          <a:lstStyle/>
          <a:p>
            <a:r>
              <a:rPr lang="en-US" b="0" dirty="0"/>
              <a:t>Purposes of Case Reports and Case Series Studies</a:t>
            </a:r>
            <a:br>
              <a:rPr lang="en-US" b="0" dirty="0"/>
            </a:br>
            <a:endParaRPr lang="en-US" dirty="0"/>
          </a:p>
        </p:txBody>
      </p:sp>
      <p:sp>
        <p:nvSpPr>
          <p:cNvPr id="3" name="Content Placeholder 2"/>
          <p:cNvSpPr>
            <a:spLocks noGrp="1"/>
          </p:cNvSpPr>
          <p:nvPr>
            <p:ph idx="1"/>
          </p:nvPr>
        </p:nvSpPr>
        <p:spPr/>
        <p:txBody>
          <a:bodyPr/>
          <a:lstStyle/>
          <a:p>
            <a:r>
              <a:rPr lang="en-US" dirty="0"/>
              <a:t>To describe the occurrence of new disease entities.</a:t>
            </a:r>
          </a:p>
          <a:p>
            <a:r>
              <a:rPr lang="en-US" dirty="0"/>
              <a:t>To describe the outcome of a patient or patients with specific diseases.</a:t>
            </a:r>
          </a:p>
          <a:p>
            <a:r>
              <a:rPr lang="en-US" dirty="0"/>
              <a:t>To formulate hypotheses of the association between various exposures or risk factors and the occurrence of an outcome or disease.</a:t>
            </a:r>
          </a:p>
          <a:p>
            <a:endParaRPr lang="en-US" dirty="0"/>
          </a:p>
        </p:txBody>
      </p:sp>
    </p:spTree>
    <p:extLst>
      <p:ext uri="{BB962C8B-B14F-4D97-AF65-F5344CB8AC3E}">
        <p14:creationId xmlns:p14="http://schemas.microsoft.com/office/powerpoint/2010/main" val="19881652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229600" cy="1143000"/>
          </a:xfrm>
        </p:spPr>
        <p:txBody>
          <a:bodyPr/>
          <a:lstStyle/>
          <a:p>
            <a:pPr rtl="1"/>
            <a:r>
              <a:rPr lang="fa-IR" sz="3600" dirty="0"/>
              <a:t>معایب و محدودیتهای </a:t>
            </a:r>
            <a:r>
              <a:rPr lang="fa-IR" sz="3600" dirty="0" smtClean="0"/>
              <a:t>مطالعات</a:t>
            </a:r>
            <a:r>
              <a:rPr lang="en-US" sz="3600" dirty="0" smtClean="0"/>
              <a:t/>
            </a:r>
            <a:br>
              <a:rPr lang="en-US" sz="3600" dirty="0" smtClean="0"/>
            </a:br>
            <a:r>
              <a:rPr lang="fa-IR" sz="3600" dirty="0" smtClean="0"/>
              <a:t> </a:t>
            </a:r>
            <a:r>
              <a:rPr lang="en-US" sz="3600" dirty="0"/>
              <a:t>Case Report</a:t>
            </a:r>
            <a:r>
              <a:rPr lang="fa-IR" sz="3600" dirty="0"/>
              <a:t> و </a:t>
            </a:r>
            <a:r>
              <a:rPr lang="en-US" sz="3600" dirty="0"/>
              <a:t>Case Series</a:t>
            </a:r>
            <a:br>
              <a:rPr lang="en-US" sz="3600" dirty="0"/>
            </a:br>
            <a:endParaRPr lang="en-US" sz="3600" dirty="0"/>
          </a:p>
        </p:txBody>
      </p:sp>
      <p:sp>
        <p:nvSpPr>
          <p:cNvPr id="3" name="Content Placeholder 2"/>
          <p:cNvSpPr>
            <a:spLocks noGrp="1"/>
          </p:cNvSpPr>
          <p:nvPr>
            <p:ph idx="1"/>
          </p:nvPr>
        </p:nvSpPr>
        <p:spPr/>
        <p:txBody>
          <a:bodyPr/>
          <a:lstStyle/>
          <a:p>
            <a:pPr algn="r" rtl="1"/>
            <a:r>
              <a:rPr lang="fa-IR" dirty="0"/>
              <a:t>تعیین فراوانی وقوع بیماری، ممکن نیست.</a:t>
            </a:r>
            <a:endParaRPr lang="en-US" dirty="0"/>
          </a:p>
          <a:p>
            <a:pPr algn="r" rtl="1"/>
            <a:r>
              <a:rPr lang="fa-IR" dirty="0"/>
              <a:t>نباید مبنای تغییر در روش طبابت قرار گیرند.</a:t>
            </a:r>
            <a:r>
              <a:rPr lang="en-US" dirty="0"/>
              <a:t> </a:t>
            </a:r>
            <a:r>
              <a:rPr lang="fa-IR" dirty="0"/>
              <a:t>چون حتی وقایع نادر نیز به حکم شانس ممکن است باهم روی دهند.</a:t>
            </a:r>
          </a:p>
          <a:p>
            <a:pPr algn="r" rtl="1"/>
            <a:r>
              <a:rPr lang="fa-IR" dirty="0"/>
              <a:t>نمی تواند رابطه علیتی بین مواجهه (ریسک فاکتور) و پیامد (یا بیماری) را بررسی کند. به عبارت دیگر امکان آزمون فرضیه وجود ندارد. </a:t>
            </a:r>
            <a:endParaRPr lang="en-US" dirty="0"/>
          </a:p>
          <a:p>
            <a:pPr algn="r"/>
            <a:endParaRPr lang="en-US" dirty="0"/>
          </a:p>
        </p:txBody>
      </p:sp>
    </p:spTree>
    <p:extLst>
      <p:ext uri="{BB962C8B-B14F-4D97-AF65-F5344CB8AC3E}">
        <p14:creationId xmlns:p14="http://schemas.microsoft.com/office/powerpoint/2010/main" val="41891958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685800" y="228600"/>
            <a:ext cx="7772400" cy="1143000"/>
          </a:xfrm>
          <a:prstGeom prst="rect">
            <a:avLst/>
          </a:prstGeom>
          <a:noFill/>
          <a:ln w="9525">
            <a:noFill/>
            <a:miter lim="800000"/>
            <a:headEnd/>
            <a:tailEnd/>
          </a:ln>
        </p:spPr>
        <p:txBody>
          <a:bodyPr lIns="92075" tIns="46038" rIns="92075" bIns="46038" anchor="ctr" anchorCtr="1"/>
          <a:lstStyle/>
          <a:p>
            <a:pPr algn="ctr"/>
            <a:r>
              <a:rPr lang="en-US" sz="4000" b="1">
                <a:solidFill>
                  <a:srgbClr val="A50021"/>
                </a:solidFill>
              </a:rPr>
              <a:t>Cohort / Follow-up Studies</a:t>
            </a:r>
          </a:p>
        </p:txBody>
      </p:sp>
      <p:grpSp>
        <p:nvGrpSpPr>
          <p:cNvPr id="26628" name="Group 5"/>
          <p:cNvGrpSpPr>
            <a:grpSpLocks/>
          </p:cNvGrpSpPr>
          <p:nvPr/>
        </p:nvGrpSpPr>
        <p:grpSpPr bwMode="auto">
          <a:xfrm>
            <a:off x="731838" y="1731962"/>
            <a:ext cx="8183562" cy="3602038"/>
            <a:chOff x="249" y="856"/>
            <a:chExt cx="5155" cy="2269"/>
          </a:xfrm>
        </p:grpSpPr>
        <p:sp>
          <p:nvSpPr>
            <p:cNvPr id="26629" name="Oval 6"/>
            <p:cNvSpPr>
              <a:spLocks noChangeArrowheads="1"/>
            </p:cNvSpPr>
            <p:nvPr/>
          </p:nvSpPr>
          <p:spPr bwMode="auto">
            <a:xfrm>
              <a:off x="249" y="1570"/>
              <a:ext cx="1678" cy="771"/>
            </a:xfrm>
            <a:prstGeom prst="ellipse">
              <a:avLst/>
            </a:prstGeom>
            <a:noFill/>
            <a:ln w="9525">
              <a:solidFill>
                <a:srgbClr val="000090"/>
              </a:solidFill>
              <a:round/>
              <a:headEnd/>
              <a:tailEnd/>
            </a:ln>
          </p:spPr>
          <p:txBody>
            <a:bodyPr wrap="none" anchor="ctr"/>
            <a:lstStyle/>
            <a:p>
              <a:pPr algn="ctr"/>
              <a:r>
                <a:rPr lang="en-GB" sz="2400" b="1">
                  <a:solidFill>
                    <a:srgbClr val="000099"/>
                  </a:solidFill>
                </a:rPr>
                <a:t>Study population</a:t>
              </a:r>
            </a:p>
            <a:p>
              <a:pPr algn="ctr"/>
              <a:r>
                <a:rPr lang="en-GB" sz="2400" b="1">
                  <a:solidFill>
                    <a:srgbClr val="000099"/>
                  </a:solidFill>
                </a:rPr>
                <a:t>(Non-diseased)</a:t>
              </a:r>
            </a:p>
          </p:txBody>
        </p:sp>
        <p:sp>
          <p:nvSpPr>
            <p:cNvPr id="26630" name="Text Box 7"/>
            <p:cNvSpPr txBox="1">
              <a:spLocks noChangeArrowheads="1"/>
            </p:cNvSpPr>
            <p:nvPr/>
          </p:nvSpPr>
          <p:spPr bwMode="auto">
            <a:xfrm>
              <a:off x="2550" y="1192"/>
              <a:ext cx="870" cy="294"/>
            </a:xfrm>
            <a:prstGeom prst="rect">
              <a:avLst/>
            </a:prstGeom>
            <a:noFill/>
            <a:ln w="9525">
              <a:solidFill>
                <a:srgbClr val="000090"/>
              </a:solidFill>
              <a:miter lim="800000"/>
              <a:headEnd/>
              <a:tailEnd/>
            </a:ln>
          </p:spPr>
          <p:txBody>
            <a:bodyPr wrap="none">
              <a:spAutoFit/>
            </a:bodyPr>
            <a:lstStyle/>
            <a:p>
              <a:r>
                <a:rPr lang="en-GB" sz="2400">
                  <a:solidFill>
                    <a:srgbClr val="000099"/>
                  </a:solidFill>
                </a:rPr>
                <a:t>Exposed</a:t>
              </a:r>
            </a:p>
          </p:txBody>
        </p:sp>
        <p:sp>
          <p:nvSpPr>
            <p:cNvPr id="26631" name="Text Box 8"/>
            <p:cNvSpPr txBox="1">
              <a:spLocks noChangeArrowheads="1"/>
            </p:cNvSpPr>
            <p:nvPr/>
          </p:nvSpPr>
          <p:spPr bwMode="auto">
            <a:xfrm>
              <a:off x="2562" y="2462"/>
              <a:ext cx="1266" cy="294"/>
            </a:xfrm>
            <a:prstGeom prst="rect">
              <a:avLst/>
            </a:prstGeom>
            <a:noFill/>
            <a:ln w="9525">
              <a:solidFill>
                <a:srgbClr val="000090"/>
              </a:solidFill>
              <a:miter lim="800000"/>
              <a:headEnd/>
              <a:tailEnd/>
            </a:ln>
          </p:spPr>
          <p:txBody>
            <a:bodyPr wrap="none">
              <a:spAutoFit/>
            </a:bodyPr>
            <a:lstStyle/>
            <a:p>
              <a:r>
                <a:rPr lang="en-GB" sz="2400" dirty="0">
                  <a:solidFill>
                    <a:srgbClr val="000099"/>
                  </a:solidFill>
                </a:rPr>
                <a:t>Non-exposed</a:t>
              </a:r>
            </a:p>
          </p:txBody>
        </p:sp>
        <p:sp>
          <p:nvSpPr>
            <p:cNvPr id="26632" name="Text Box 9"/>
            <p:cNvSpPr txBox="1">
              <a:spLocks noChangeArrowheads="1"/>
            </p:cNvSpPr>
            <p:nvPr/>
          </p:nvSpPr>
          <p:spPr bwMode="auto">
            <a:xfrm>
              <a:off x="4410" y="856"/>
              <a:ext cx="982" cy="294"/>
            </a:xfrm>
            <a:prstGeom prst="rect">
              <a:avLst/>
            </a:prstGeom>
            <a:noFill/>
            <a:ln w="9525">
              <a:solidFill>
                <a:srgbClr val="000090"/>
              </a:solidFill>
              <a:miter lim="800000"/>
              <a:headEnd/>
              <a:tailEnd/>
            </a:ln>
          </p:spPr>
          <p:txBody>
            <a:bodyPr wrap="none">
              <a:spAutoFit/>
            </a:bodyPr>
            <a:lstStyle/>
            <a:p>
              <a:r>
                <a:rPr lang="en-GB" sz="2400">
                  <a:solidFill>
                    <a:srgbClr val="000099"/>
                  </a:solidFill>
                </a:rPr>
                <a:t>Disease +</a:t>
              </a:r>
            </a:p>
          </p:txBody>
        </p:sp>
        <p:sp>
          <p:nvSpPr>
            <p:cNvPr id="26633" name="Text Box 10"/>
            <p:cNvSpPr txBox="1">
              <a:spLocks noChangeArrowheads="1"/>
            </p:cNvSpPr>
            <p:nvPr/>
          </p:nvSpPr>
          <p:spPr bwMode="auto">
            <a:xfrm>
              <a:off x="4422" y="2160"/>
              <a:ext cx="982" cy="294"/>
            </a:xfrm>
            <a:prstGeom prst="rect">
              <a:avLst/>
            </a:prstGeom>
            <a:noFill/>
            <a:ln w="9525">
              <a:solidFill>
                <a:srgbClr val="000090"/>
              </a:solidFill>
              <a:miter lim="800000"/>
              <a:headEnd/>
              <a:tailEnd/>
            </a:ln>
          </p:spPr>
          <p:txBody>
            <a:bodyPr wrap="none">
              <a:spAutoFit/>
            </a:bodyPr>
            <a:lstStyle/>
            <a:p>
              <a:r>
                <a:rPr lang="en-GB" sz="2400">
                  <a:solidFill>
                    <a:srgbClr val="000099"/>
                  </a:solidFill>
                </a:rPr>
                <a:t>Disease +</a:t>
              </a:r>
            </a:p>
          </p:txBody>
        </p:sp>
        <p:sp>
          <p:nvSpPr>
            <p:cNvPr id="26634" name="Text Box 11"/>
            <p:cNvSpPr txBox="1">
              <a:spLocks noChangeArrowheads="1"/>
            </p:cNvSpPr>
            <p:nvPr/>
          </p:nvSpPr>
          <p:spPr bwMode="auto">
            <a:xfrm>
              <a:off x="4422" y="1509"/>
              <a:ext cx="934" cy="294"/>
            </a:xfrm>
            <a:prstGeom prst="rect">
              <a:avLst/>
            </a:prstGeom>
            <a:noFill/>
            <a:ln w="9525">
              <a:solidFill>
                <a:srgbClr val="000090"/>
              </a:solidFill>
              <a:miter lim="800000"/>
              <a:headEnd/>
              <a:tailEnd/>
            </a:ln>
          </p:spPr>
          <p:txBody>
            <a:bodyPr wrap="none">
              <a:spAutoFit/>
            </a:bodyPr>
            <a:lstStyle/>
            <a:p>
              <a:r>
                <a:rPr lang="en-GB" sz="2400">
                  <a:solidFill>
                    <a:srgbClr val="000099"/>
                  </a:solidFill>
                </a:rPr>
                <a:t>Disease -</a:t>
              </a:r>
            </a:p>
          </p:txBody>
        </p:sp>
        <p:sp>
          <p:nvSpPr>
            <p:cNvPr id="26635" name="Text Box 12"/>
            <p:cNvSpPr txBox="1">
              <a:spLocks noChangeArrowheads="1"/>
            </p:cNvSpPr>
            <p:nvPr/>
          </p:nvSpPr>
          <p:spPr bwMode="auto">
            <a:xfrm>
              <a:off x="4422" y="2831"/>
              <a:ext cx="934" cy="294"/>
            </a:xfrm>
            <a:prstGeom prst="rect">
              <a:avLst/>
            </a:prstGeom>
            <a:noFill/>
            <a:ln w="9525">
              <a:solidFill>
                <a:srgbClr val="000090"/>
              </a:solidFill>
              <a:miter lim="800000"/>
              <a:headEnd/>
              <a:tailEnd/>
            </a:ln>
          </p:spPr>
          <p:txBody>
            <a:bodyPr wrap="none">
              <a:spAutoFit/>
            </a:bodyPr>
            <a:lstStyle/>
            <a:p>
              <a:r>
                <a:rPr lang="en-GB" sz="2400">
                  <a:solidFill>
                    <a:srgbClr val="000099"/>
                  </a:solidFill>
                </a:rPr>
                <a:t>Disease -</a:t>
              </a:r>
            </a:p>
          </p:txBody>
        </p:sp>
        <p:sp>
          <p:nvSpPr>
            <p:cNvPr id="26636" name="Line 13"/>
            <p:cNvSpPr>
              <a:spLocks noChangeShapeType="1"/>
            </p:cNvSpPr>
            <p:nvPr/>
          </p:nvSpPr>
          <p:spPr bwMode="auto">
            <a:xfrm flipV="1">
              <a:off x="1927" y="1389"/>
              <a:ext cx="590" cy="272"/>
            </a:xfrm>
            <a:prstGeom prst="line">
              <a:avLst/>
            </a:prstGeom>
            <a:noFill/>
            <a:ln w="47625">
              <a:solidFill>
                <a:srgbClr val="000090"/>
              </a:solidFill>
              <a:round/>
              <a:headEnd/>
              <a:tailEnd type="triangle" w="med" len="med"/>
            </a:ln>
          </p:spPr>
          <p:txBody>
            <a:bodyPr/>
            <a:lstStyle/>
            <a:p>
              <a:endParaRPr lang="en-US">
                <a:solidFill>
                  <a:srgbClr val="000099"/>
                </a:solidFill>
              </a:endParaRPr>
            </a:p>
          </p:txBody>
        </p:sp>
        <p:sp>
          <p:nvSpPr>
            <p:cNvPr id="26637" name="Line 14"/>
            <p:cNvSpPr>
              <a:spLocks noChangeShapeType="1"/>
            </p:cNvSpPr>
            <p:nvPr/>
          </p:nvSpPr>
          <p:spPr bwMode="auto">
            <a:xfrm>
              <a:off x="1936" y="2205"/>
              <a:ext cx="626" cy="318"/>
            </a:xfrm>
            <a:prstGeom prst="line">
              <a:avLst/>
            </a:prstGeom>
            <a:noFill/>
            <a:ln w="47625">
              <a:solidFill>
                <a:srgbClr val="000090"/>
              </a:solidFill>
              <a:round/>
              <a:headEnd/>
              <a:tailEnd type="triangle" w="med" len="med"/>
            </a:ln>
          </p:spPr>
          <p:txBody>
            <a:bodyPr/>
            <a:lstStyle/>
            <a:p>
              <a:endParaRPr lang="en-US">
                <a:solidFill>
                  <a:srgbClr val="000099"/>
                </a:solidFill>
              </a:endParaRPr>
            </a:p>
          </p:txBody>
        </p:sp>
        <p:sp>
          <p:nvSpPr>
            <p:cNvPr id="26638" name="Line 15"/>
            <p:cNvSpPr>
              <a:spLocks noChangeShapeType="1"/>
            </p:cNvSpPr>
            <p:nvPr/>
          </p:nvSpPr>
          <p:spPr bwMode="auto">
            <a:xfrm flipV="1">
              <a:off x="3787" y="1026"/>
              <a:ext cx="590" cy="272"/>
            </a:xfrm>
            <a:prstGeom prst="line">
              <a:avLst/>
            </a:prstGeom>
            <a:noFill/>
            <a:ln w="47625">
              <a:solidFill>
                <a:srgbClr val="000090"/>
              </a:solidFill>
              <a:round/>
              <a:headEnd/>
              <a:tailEnd type="triangle" w="med" len="med"/>
            </a:ln>
          </p:spPr>
          <p:txBody>
            <a:bodyPr/>
            <a:lstStyle/>
            <a:p>
              <a:endParaRPr lang="en-US">
                <a:solidFill>
                  <a:srgbClr val="000099"/>
                </a:solidFill>
              </a:endParaRPr>
            </a:p>
          </p:txBody>
        </p:sp>
        <p:sp>
          <p:nvSpPr>
            <p:cNvPr id="26639" name="Line 16"/>
            <p:cNvSpPr>
              <a:spLocks noChangeShapeType="1"/>
            </p:cNvSpPr>
            <p:nvPr/>
          </p:nvSpPr>
          <p:spPr bwMode="auto">
            <a:xfrm flipV="1">
              <a:off x="3832" y="2342"/>
              <a:ext cx="590" cy="272"/>
            </a:xfrm>
            <a:prstGeom prst="line">
              <a:avLst/>
            </a:prstGeom>
            <a:noFill/>
            <a:ln w="47625">
              <a:solidFill>
                <a:srgbClr val="000090"/>
              </a:solidFill>
              <a:round/>
              <a:headEnd/>
              <a:tailEnd type="triangle" w="med" len="med"/>
            </a:ln>
          </p:spPr>
          <p:txBody>
            <a:bodyPr/>
            <a:lstStyle/>
            <a:p>
              <a:endParaRPr lang="en-US">
                <a:solidFill>
                  <a:srgbClr val="000099"/>
                </a:solidFill>
              </a:endParaRPr>
            </a:p>
          </p:txBody>
        </p:sp>
        <p:sp>
          <p:nvSpPr>
            <p:cNvPr id="26640" name="Line 17"/>
            <p:cNvSpPr>
              <a:spLocks noChangeShapeType="1"/>
            </p:cNvSpPr>
            <p:nvPr/>
          </p:nvSpPr>
          <p:spPr bwMode="auto">
            <a:xfrm>
              <a:off x="3833" y="2659"/>
              <a:ext cx="626" cy="318"/>
            </a:xfrm>
            <a:prstGeom prst="line">
              <a:avLst/>
            </a:prstGeom>
            <a:noFill/>
            <a:ln w="47625">
              <a:solidFill>
                <a:srgbClr val="000090"/>
              </a:solidFill>
              <a:round/>
              <a:headEnd/>
              <a:tailEnd type="triangle" w="med" len="med"/>
            </a:ln>
          </p:spPr>
          <p:txBody>
            <a:bodyPr/>
            <a:lstStyle/>
            <a:p>
              <a:endParaRPr lang="en-US">
                <a:solidFill>
                  <a:srgbClr val="000099"/>
                </a:solidFill>
              </a:endParaRPr>
            </a:p>
          </p:txBody>
        </p:sp>
        <p:sp>
          <p:nvSpPr>
            <p:cNvPr id="26641" name="Line 18"/>
            <p:cNvSpPr>
              <a:spLocks noChangeShapeType="1"/>
            </p:cNvSpPr>
            <p:nvPr/>
          </p:nvSpPr>
          <p:spPr bwMode="auto">
            <a:xfrm>
              <a:off x="3787" y="1344"/>
              <a:ext cx="626" cy="318"/>
            </a:xfrm>
            <a:prstGeom prst="line">
              <a:avLst/>
            </a:prstGeom>
            <a:noFill/>
            <a:ln w="47625">
              <a:solidFill>
                <a:srgbClr val="000090"/>
              </a:solidFill>
              <a:round/>
              <a:headEnd/>
              <a:tailEnd type="triangle" w="med" len="med"/>
            </a:ln>
          </p:spPr>
          <p:txBody>
            <a:bodyPr/>
            <a:lstStyle/>
            <a:p>
              <a:endParaRPr lang="en-US">
                <a:solidFill>
                  <a:srgbClr val="000099"/>
                </a:solidFill>
              </a:endParaRPr>
            </a:p>
          </p:txBody>
        </p:sp>
      </p:grpSp>
    </p:spTree>
    <p:extLst>
      <p:ext uri="{BB962C8B-B14F-4D97-AF65-F5344CB8AC3E}">
        <p14:creationId xmlns:p14="http://schemas.microsoft.com/office/powerpoint/2010/main" val="29516311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
          <p:cNvSpPr>
            <a:spLocks noChangeArrowheads="1"/>
          </p:cNvSpPr>
          <p:nvPr/>
        </p:nvSpPr>
        <p:spPr bwMode="auto">
          <a:xfrm>
            <a:off x="4724400" y="2743200"/>
            <a:ext cx="1066800" cy="457200"/>
          </a:xfrm>
          <a:prstGeom prst="rect">
            <a:avLst/>
          </a:prstGeom>
          <a:solidFill>
            <a:srgbClr val="000090"/>
          </a:solidFill>
          <a:ln w="9525">
            <a:solidFill>
              <a:schemeClr val="tx1"/>
            </a:solidFill>
            <a:miter lim="800000"/>
            <a:headEnd/>
            <a:tailEnd/>
          </a:ln>
        </p:spPr>
        <p:txBody>
          <a:bodyPr wrap="none" anchor="ctr"/>
          <a:lstStyle/>
          <a:p>
            <a:pPr algn="ctr" rtl="1" eaLnBrk="0" hangingPunct="0"/>
            <a:r>
              <a:rPr lang="ar-SA" sz="2400" b="1">
                <a:solidFill>
                  <a:schemeClr val="bg1"/>
                </a:solidFill>
                <a:latin typeface="Times New Roman" pitchFamily="18" charset="0"/>
                <a:cs typeface="Yagut" pitchFamily="10" charset="-78"/>
              </a:rPr>
              <a:t>مواجهه</a:t>
            </a:r>
          </a:p>
        </p:txBody>
      </p:sp>
      <p:sp>
        <p:nvSpPr>
          <p:cNvPr id="27652" name="Rectangle 5"/>
          <p:cNvSpPr>
            <a:spLocks noChangeArrowheads="1"/>
          </p:cNvSpPr>
          <p:nvPr/>
        </p:nvSpPr>
        <p:spPr bwMode="auto">
          <a:xfrm>
            <a:off x="7315200" y="2743200"/>
            <a:ext cx="1066800" cy="457200"/>
          </a:xfrm>
          <a:prstGeom prst="rect">
            <a:avLst/>
          </a:prstGeom>
          <a:solidFill>
            <a:srgbClr val="000090"/>
          </a:solidFill>
          <a:ln w="9525">
            <a:solidFill>
              <a:schemeClr val="tx1"/>
            </a:solidFill>
            <a:miter lim="800000"/>
            <a:headEnd/>
            <a:tailEnd/>
          </a:ln>
        </p:spPr>
        <p:txBody>
          <a:bodyPr wrap="none" anchor="ctr"/>
          <a:lstStyle/>
          <a:p>
            <a:pPr algn="ctr" rtl="1" eaLnBrk="0" hangingPunct="0"/>
            <a:r>
              <a:rPr lang="ar-SA" sz="2400" b="1">
                <a:solidFill>
                  <a:schemeClr val="bg1"/>
                </a:solidFill>
                <a:latin typeface="Times New Roman" pitchFamily="18" charset="0"/>
                <a:cs typeface="Yagut" pitchFamily="10" charset="-78"/>
              </a:rPr>
              <a:t>پي آمد</a:t>
            </a:r>
          </a:p>
        </p:txBody>
      </p:sp>
      <p:sp>
        <p:nvSpPr>
          <p:cNvPr id="27653" name="Line 6"/>
          <p:cNvSpPr>
            <a:spLocks noChangeShapeType="1"/>
          </p:cNvSpPr>
          <p:nvPr/>
        </p:nvSpPr>
        <p:spPr bwMode="auto">
          <a:xfrm>
            <a:off x="5791200" y="2971800"/>
            <a:ext cx="1524000" cy="0"/>
          </a:xfrm>
          <a:prstGeom prst="line">
            <a:avLst/>
          </a:prstGeom>
          <a:noFill/>
          <a:ln w="57150">
            <a:solidFill>
              <a:schemeClr val="tx1"/>
            </a:solidFill>
            <a:round/>
            <a:headEnd/>
            <a:tailEnd type="triangle" w="med" len="med"/>
          </a:ln>
        </p:spPr>
        <p:txBody>
          <a:bodyPr wrap="none" anchor="ctr"/>
          <a:lstStyle/>
          <a:p>
            <a:endParaRPr lang="en-US"/>
          </a:p>
        </p:txBody>
      </p:sp>
      <p:sp>
        <p:nvSpPr>
          <p:cNvPr id="27654" name="Rectangle 7"/>
          <p:cNvSpPr>
            <a:spLocks noChangeArrowheads="1"/>
          </p:cNvSpPr>
          <p:nvPr/>
        </p:nvSpPr>
        <p:spPr bwMode="auto">
          <a:xfrm>
            <a:off x="838200" y="4038600"/>
            <a:ext cx="1066800" cy="457200"/>
          </a:xfrm>
          <a:prstGeom prst="rect">
            <a:avLst/>
          </a:prstGeom>
          <a:solidFill>
            <a:srgbClr val="000090"/>
          </a:solidFill>
          <a:ln w="9525">
            <a:solidFill>
              <a:schemeClr val="tx1"/>
            </a:solidFill>
            <a:miter lim="800000"/>
            <a:headEnd/>
            <a:tailEnd/>
          </a:ln>
        </p:spPr>
        <p:txBody>
          <a:bodyPr wrap="none" anchor="ctr"/>
          <a:lstStyle/>
          <a:p>
            <a:pPr algn="ctr" rtl="1" eaLnBrk="0" hangingPunct="0"/>
            <a:r>
              <a:rPr lang="ar-SA" sz="2400" b="1">
                <a:solidFill>
                  <a:schemeClr val="bg1"/>
                </a:solidFill>
                <a:latin typeface="Times New Roman" pitchFamily="18" charset="0"/>
                <a:cs typeface="Yagut" pitchFamily="10" charset="-78"/>
              </a:rPr>
              <a:t>مواجهه</a:t>
            </a:r>
          </a:p>
        </p:txBody>
      </p:sp>
      <p:sp>
        <p:nvSpPr>
          <p:cNvPr id="27655" name="Rectangle 8"/>
          <p:cNvSpPr>
            <a:spLocks noChangeArrowheads="1"/>
          </p:cNvSpPr>
          <p:nvPr/>
        </p:nvSpPr>
        <p:spPr bwMode="auto">
          <a:xfrm>
            <a:off x="3505200" y="4038600"/>
            <a:ext cx="1066800" cy="457200"/>
          </a:xfrm>
          <a:prstGeom prst="rect">
            <a:avLst/>
          </a:prstGeom>
          <a:solidFill>
            <a:srgbClr val="000090"/>
          </a:solidFill>
          <a:ln w="9525">
            <a:solidFill>
              <a:schemeClr val="tx1"/>
            </a:solidFill>
            <a:miter lim="800000"/>
            <a:headEnd/>
            <a:tailEnd/>
          </a:ln>
        </p:spPr>
        <p:txBody>
          <a:bodyPr wrap="none" anchor="ctr"/>
          <a:lstStyle/>
          <a:p>
            <a:pPr algn="ctr" rtl="1" eaLnBrk="0" hangingPunct="0"/>
            <a:r>
              <a:rPr lang="ar-SA" sz="2400" b="1">
                <a:solidFill>
                  <a:schemeClr val="bg1"/>
                </a:solidFill>
                <a:latin typeface="Times New Roman" pitchFamily="18" charset="0"/>
                <a:cs typeface="Yagut" pitchFamily="10" charset="-78"/>
              </a:rPr>
              <a:t>پي آمد</a:t>
            </a:r>
          </a:p>
        </p:txBody>
      </p:sp>
      <p:sp>
        <p:nvSpPr>
          <p:cNvPr id="27656" name="Line 9"/>
          <p:cNvSpPr>
            <a:spLocks noChangeShapeType="1"/>
          </p:cNvSpPr>
          <p:nvPr/>
        </p:nvSpPr>
        <p:spPr bwMode="auto">
          <a:xfrm>
            <a:off x="1981200" y="4267200"/>
            <a:ext cx="1524000" cy="0"/>
          </a:xfrm>
          <a:prstGeom prst="line">
            <a:avLst/>
          </a:prstGeom>
          <a:noFill/>
          <a:ln w="57150">
            <a:solidFill>
              <a:schemeClr val="tx1"/>
            </a:solidFill>
            <a:round/>
            <a:headEnd/>
            <a:tailEnd type="triangle" w="med" len="med"/>
          </a:ln>
        </p:spPr>
        <p:txBody>
          <a:bodyPr wrap="none" anchor="ctr"/>
          <a:lstStyle/>
          <a:p>
            <a:endParaRPr lang="en-US"/>
          </a:p>
        </p:txBody>
      </p:sp>
      <p:sp>
        <p:nvSpPr>
          <p:cNvPr id="27657" name="Rectangle 10"/>
          <p:cNvSpPr>
            <a:spLocks noChangeArrowheads="1"/>
          </p:cNvSpPr>
          <p:nvPr/>
        </p:nvSpPr>
        <p:spPr bwMode="auto">
          <a:xfrm>
            <a:off x="2743200" y="5257800"/>
            <a:ext cx="1066800" cy="457200"/>
          </a:xfrm>
          <a:prstGeom prst="rect">
            <a:avLst/>
          </a:prstGeom>
          <a:solidFill>
            <a:srgbClr val="000090"/>
          </a:solidFill>
          <a:ln w="9525">
            <a:solidFill>
              <a:schemeClr val="tx1"/>
            </a:solidFill>
            <a:miter lim="800000"/>
            <a:headEnd/>
            <a:tailEnd/>
          </a:ln>
        </p:spPr>
        <p:txBody>
          <a:bodyPr wrap="none" anchor="ctr"/>
          <a:lstStyle/>
          <a:p>
            <a:pPr algn="ctr" rtl="1" eaLnBrk="0" hangingPunct="0"/>
            <a:r>
              <a:rPr lang="ar-SA" sz="2400" b="1">
                <a:solidFill>
                  <a:schemeClr val="bg1"/>
                </a:solidFill>
                <a:latin typeface="Times New Roman" pitchFamily="18" charset="0"/>
                <a:cs typeface="Yagut" pitchFamily="10" charset="-78"/>
              </a:rPr>
              <a:t>مواجهه</a:t>
            </a:r>
          </a:p>
        </p:txBody>
      </p:sp>
      <p:sp>
        <p:nvSpPr>
          <p:cNvPr id="27658" name="Rectangle 11"/>
          <p:cNvSpPr>
            <a:spLocks noChangeArrowheads="1"/>
          </p:cNvSpPr>
          <p:nvPr/>
        </p:nvSpPr>
        <p:spPr bwMode="auto">
          <a:xfrm>
            <a:off x="5410200" y="5257800"/>
            <a:ext cx="1066800" cy="457200"/>
          </a:xfrm>
          <a:prstGeom prst="rect">
            <a:avLst/>
          </a:prstGeom>
          <a:solidFill>
            <a:srgbClr val="000090"/>
          </a:solidFill>
          <a:ln w="9525">
            <a:solidFill>
              <a:schemeClr val="tx1"/>
            </a:solidFill>
            <a:miter lim="800000"/>
            <a:headEnd/>
            <a:tailEnd/>
          </a:ln>
        </p:spPr>
        <p:txBody>
          <a:bodyPr wrap="none" anchor="ctr"/>
          <a:lstStyle/>
          <a:p>
            <a:pPr algn="ctr" rtl="1" eaLnBrk="0" hangingPunct="0"/>
            <a:r>
              <a:rPr lang="ar-SA" sz="2400" b="1">
                <a:solidFill>
                  <a:schemeClr val="bg1"/>
                </a:solidFill>
                <a:latin typeface="Times New Roman" pitchFamily="18" charset="0"/>
                <a:cs typeface="Yagut" pitchFamily="10" charset="-78"/>
              </a:rPr>
              <a:t>پي آمد</a:t>
            </a:r>
          </a:p>
        </p:txBody>
      </p:sp>
      <p:sp>
        <p:nvSpPr>
          <p:cNvPr id="27659" name="Line 12"/>
          <p:cNvSpPr>
            <a:spLocks noChangeShapeType="1"/>
          </p:cNvSpPr>
          <p:nvPr/>
        </p:nvSpPr>
        <p:spPr bwMode="auto">
          <a:xfrm>
            <a:off x="3886200" y="5486400"/>
            <a:ext cx="1524000" cy="0"/>
          </a:xfrm>
          <a:prstGeom prst="line">
            <a:avLst/>
          </a:prstGeom>
          <a:noFill/>
          <a:ln w="57150">
            <a:solidFill>
              <a:schemeClr val="tx1"/>
            </a:solidFill>
            <a:round/>
            <a:headEnd/>
            <a:tailEnd type="triangle" w="med" len="med"/>
          </a:ln>
        </p:spPr>
        <p:txBody>
          <a:bodyPr wrap="none" anchor="ctr"/>
          <a:lstStyle/>
          <a:p>
            <a:endParaRPr lang="en-US"/>
          </a:p>
        </p:txBody>
      </p:sp>
      <p:sp>
        <p:nvSpPr>
          <p:cNvPr id="27660" name="Line 13"/>
          <p:cNvSpPr>
            <a:spLocks noChangeShapeType="1"/>
          </p:cNvSpPr>
          <p:nvPr/>
        </p:nvSpPr>
        <p:spPr bwMode="auto">
          <a:xfrm>
            <a:off x="4648200" y="2514600"/>
            <a:ext cx="0" cy="3352800"/>
          </a:xfrm>
          <a:prstGeom prst="line">
            <a:avLst/>
          </a:prstGeom>
          <a:noFill/>
          <a:ln w="38100">
            <a:solidFill>
              <a:schemeClr val="tx1"/>
            </a:solidFill>
            <a:round/>
            <a:headEnd/>
            <a:tailEnd/>
          </a:ln>
        </p:spPr>
        <p:txBody>
          <a:bodyPr wrap="none" anchor="ctr"/>
          <a:lstStyle/>
          <a:p>
            <a:endParaRPr lang="en-US"/>
          </a:p>
        </p:txBody>
      </p:sp>
      <p:sp>
        <p:nvSpPr>
          <p:cNvPr id="27661" name="Oval 14"/>
          <p:cNvSpPr>
            <a:spLocks noChangeArrowheads="1"/>
          </p:cNvSpPr>
          <p:nvPr/>
        </p:nvSpPr>
        <p:spPr bwMode="auto">
          <a:xfrm>
            <a:off x="3657600" y="1752600"/>
            <a:ext cx="1905000" cy="609600"/>
          </a:xfrm>
          <a:prstGeom prst="ellipse">
            <a:avLst/>
          </a:prstGeom>
          <a:noFill/>
          <a:ln w="9525">
            <a:solidFill>
              <a:schemeClr val="tx1"/>
            </a:solidFill>
            <a:round/>
            <a:headEnd/>
            <a:tailEnd/>
          </a:ln>
        </p:spPr>
        <p:txBody>
          <a:bodyPr wrap="none" anchor="ctr"/>
          <a:lstStyle/>
          <a:p>
            <a:pPr algn="ctr" rtl="1" eaLnBrk="0" hangingPunct="0"/>
            <a:r>
              <a:rPr lang="ar-SA" sz="2400" b="1">
                <a:solidFill>
                  <a:srgbClr val="FFCC66"/>
                </a:solidFill>
                <a:latin typeface="Times New Roman" pitchFamily="18" charset="0"/>
                <a:cs typeface="Yagut" pitchFamily="10" charset="-78"/>
              </a:rPr>
              <a:t>زمان حال</a:t>
            </a:r>
          </a:p>
        </p:txBody>
      </p:sp>
      <p:sp>
        <p:nvSpPr>
          <p:cNvPr id="27662" name="Rectangle 15"/>
          <p:cNvSpPr>
            <a:spLocks noChangeArrowheads="1"/>
          </p:cNvSpPr>
          <p:nvPr/>
        </p:nvSpPr>
        <p:spPr bwMode="auto">
          <a:xfrm>
            <a:off x="1066800" y="304800"/>
            <a:ext cx="7543800" cy="954088"/>
          </a:xfrm>
          <a:prstGeom prst="rect">
            <a:avLst/>
          </a:prstGeom>
          <a:noFill/>
          <a:ln w="9525">
            <a:noFill/>
            <a:miter lim="800000"/>
            <a:headEnd/>
            <a:tailEnd/>
          </a:ln>
        </p:spPr>
        <p:txBody>
          <a:bodyPr anchor="ctr"/>
          <a:lstStyle/>
          <a:p>
            <a:pPr algn="ctr" rtl="1"/>
            <a:r>
              <a:rPr lang="ar-SA" sz="4400" b="1">
                <a:solidFill>
                  <a:srgbClr val="A50021"/>
                </a:solidFill>
                <a:cs typeface="Yagut" pitchFamily="10" charset="-78"/>
              </a:rPr>
              <a:t>مطالعه كوهورت ـ انواع</a:t>
            </a:r>
          </a:p>
        </p:txBody>
      </p:sp>
    </p:spTree>
    <p:extLst>
      <p:ext uri="{BB962C8B-B14F-4D97-AF65-F5344CB8AC3E}">
        <p14:creationId xmlns:p14="http://schemas.microsoft.com/office/powerpoint/2010/main" val="45484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purposes for patient registries </a:t>
            </a:r>
            <a:br>
              <a:rPr lang="en-US" dirty="0"/>
            </a:br>
            <a:endParaRPr lang="fa-IR" dirty="0"/>
          </a:p>
        </p:txBody>
      </p:sp>
      <p:sp>
        <p:nvSpPr>
          <p:cNvPr id="3" name="Content Placeholder 2"/>
          <p:cNvSpPr>
            <a:spLocks noGrp="1"/>
          </p:cNvSpPr>
          <p:nvPr>
            <p:ph idx="1"/>
          </p:nvPr>
        </p:nvSpPr>
        <p:spPr>
          <a:xfrm>
            <a:off x="838200" y="1600200"/>
            <a:ext cx="8229600" cy="4525963"/>
          </a:xfrm>
        </p:spPr>
        <p:txBody>
          <a:bodyPr>
            <a:normAutofit/>
          </a:bodyPr>
          <a:lstStyle/>
          <a:p>
            <a:pPr algn="l" rtl="0"/>
            <a:r>
              <a:rPr lang="en-US" sz="2800" dirty="0"/>
              <a:t>recruit patients for clinical trials to learn about a particular disease or </a:t>
            </a:r>
            <a:r>
              <a:rPr lang="en-US" sz="2800" dirty="0" smtClean="0"/>
              <a:t>condition</a:t>
            </a:r>
          </a:p>
          <a:p>
            <a:pPr algn="l" rtl="0"/>
            <a:r>
              <a:rPr lang="en-US" sz="2800" dirty="0" smtClean="0"/>
              <a:t> </a:t>
            </a:r>
            <a:r>
              <a:rPr lang="en-US" sz="2800" dirty="0"/>
              <a:t>to develop therapeutics or to learn about population behavior patterns </a:t>
            </a:r>
          </a:p>
          <a:p>
            <a:pPr algn="l" rtl="0"/>
            <a:r>
              <a:rPr lang="en-US" sz="2800" dirty="0"/>
              <a:t>developing research </a:t>
            </a:r>
            <a:r>
              <a:rPr lang="en-US" sz="2800" dirty="0" smtClean="0"/>
              <a:t>hypotheses</a:t>
            </a:r>
          </a:p>
          <a:p>
            <a:pPr algn="l" rtl="0"/>
            <a:r>
              <a:rPr lang="en-US" sz="2800" dirty="0" smtClean="0"/>
              <a:t>improving </a:t>
            </a:r>
            <a:r>
              <a:rPr lang="en-US" sz="2800" dirty="0"/>
              <a:t>and monitoring the quality of health </a:t>
            </a:r>
            <a:r>
              <a:rPr lang="en-US" sz="2800" dirty="0" smtClean="0"/>
              <a:t>care</a:t>
            </a:r>
          </a:p>
          <a:p>
            <a:pPr algn="l" rtl="0"/>
            <a:r>
              <a:rPr lang="en-US" sz="2800" dirty="0"/>
              <a:t>monitor outcomes and study best practices in care or treatment</a:t>
            </a:r>
          </a:p>
          <a:p>
            <a:pPr algn="l" rtl="0"/>
            <a:endParaRPr lang="en-US" sz="2800" dirty="0"/>
          </a:p>
          <a:p>
            <a:pPr algn="l" rtl="0"/>
            <a:endParaRPr lang="en-US" sz="2800" dirty="0"/>
          </a:p>
          <a:p>
            <a:pPr algn="l" rtl="0"/>
            <a:endParaRPr lang="fa-IR" sz="2800" dirty="0"/>
          </a:p>
        </p:txBody>
      </p:sp>
    </p:spTree>
    <p:extLst>
      <p:ext uri="{BB962C8B-B14F-4D97-AF65-F5344CB8AC3E}">
        <p14:creationId xmlns:p14="http://schemas.microsoft.com/office/powerpoint/2010/main" val="260175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control</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6200" y="1676400"/>
            <a:ext cx="8686800" cy="5143500"/>
          </a:xfrm>
          <a:prstGeom prst="rect">
            <a:avLst/>
          </a:prstGeom>
        </p:spPr>
      </p:pic>
    </p:spTree>
    <p:extLst>
      <p:ext uri="{BB962C8B-B14F-4D97-AF65-F5344CB8AC3E}">
        <p14:creationId xmlns:p14="http://schemas.microsoft.com/office/powerpoint/2010/main" val="27565653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Case-cohort studies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62000" y="1714500"/>
            <a:ext cx="6858000" cy="5143500"/>
          </a:xfrm>
          <a:prstGeom prst="rect">
            <a:avLst/>
          </a:prstGeom>
        </p:spPr>
      </p:pic>
    </p:spTree>
    <p:extLst>
      <p:ext uri="{BB962C8B-B14F-4D97-AF65-F5344CB8AC3E}">
        <p14:creationId xmlns:p14="http://schemas.microsoft.com/office/powerpoint/2010/main" val="24883269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Nested case-control studies</a:t>
            </a:r>
            <a:endParaRPr lang="en-US" dirty="0"/>
          </a:p>
        </p:txBody>
      </p:sp>
      <p:sp>
        <p:nvSpPr>
          <p:cNvPr id="3" name="Content Placeholder 2"/>
          <p:cNvSpPr>
            <a:spLocks noGrp="1"/>
          </p:cNvSpPr>
          <p:nvPr>
            <p:ph idx="1"/>
          </p:nvPr>
        </p:nvSpPr>
        <p:spPr>
          <a:xfrm>
            <a:off x="457200" y="1600200"/>
            <a:ext cx="8534400" cy="5029200"/>
          </a:xfrm>
        </p:spPr>
        <p:txBody>
          <a:bodyPr/>
          <a:lstStyle/>
          <a:p>
            <a:endParaRPr lang="en-US" dirty="0"/>
          </a:p>
        </p:txBody>
      </p:sp>
      <p:pic>
        <p:nvPicPr>
          <p:cNvPr id="4" name="Picture 3"/>
          <p:cNvPicPr>
            <a:picLocks noChangeAspect="1"/>
          </p:cNvPicPr>
          <p:nvPr/>
        </p:nvPicPr>
        <p:blipFill>
          <a:blip r:embed="rId2"/>
          <a:stretch>
            <a:fillRect/>
          </a:stretch>
        </p:blipFill>
        <p:spPr>
          <a:xfrm>
            <a:off x="533400" y="1676400"/>
            <a:ext cx="6858000" cy="5143500"/>
          </a:xfrm>
          <a:prstGeom prst="rect">
            <a:avLst/>
          </a:prstGeom>
        </p:spPr>
      </p:pic>
    </p:spTree>
    <p:extLst>
      <p:ext uri="{BB962C8B-B14F-4D97-AF65-F5344CB8AC3E}">
        <p14:creationId xmlns:p14="http://schemas.microsoft.com/office/powerpoint/2010/main" val="1457003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1371600" y="609600"/>
            <a:ext cx="7058025" cy="762000"/>
          </a:xfrm>
          <a:prstGeom prst="rect">
            <a:avLst/>
          </a:prstGeom>
          <a:noFill/>
          <a:ln w="9525">
            <a:noFill/>
            <a:miter lim="800000"/>
            <a:headEnd/>
            <a:tailEnd/>
          </a:ln>
        </p:spPr>
        <p:txBody>
          <a:bodyPr anchor="ctr"/>
          <a:lstStyle/>
          <a:p>
            <a:pPr algn="ctr" rtl="0"/>
            <a:r>
              <a:rPr lang="fa-IR" sz="4000" dirty="0" smtClean="0">
                <a:solidFill>
                  <a:srgbClr val="660066"/>
                </a:solidFill>
                <a:latin typeface="Times New Roman" pitchFamily="18" charset="0"/>
                <a:cs typeface="B Titr" pitchFamily="2" charset="-78"/>
              </a:rPr>
              <a:t>کارآزمایی </a:t>
            </a:r>
            <a:r>
              <a:rPr lang="fa-IR" sz="4000" dirty="0">
                <a:solidFill>
                  <a:srgbClr val="660066"/>
                </a:solidFill>
                <a:latin typeface="Times New Roman" pitchFamily="18" charset="0"/>
                <a:cs typeface="B Titr" pitchFamily="2" charset="-78"/>
              </a:rPr>
              <a:t>بالینی</a:t>
            </a:r>
            <a:endParaRPr lang="en-US" sz="4400" dirty="0">
              <a:solidFill>
                <a:srgbClr val="660066"/>
              </a:solidFill>
              <a:latin typeface="Times New Roman" pitchFamily="18" charset="0"/>
              <a:cs typeface="B Titr" pitchFamily="2" charset="-78"/>
            </a:endParaRPr>
          </a:p>
        </p:txBody>
      </p:sp>
      <p:grpSp>
        <p:nvGrpSpPr>
          <p:cNvPr id="2" name="Group 3"/>
          <p:cNvGrpSpPr>
            <a:grpSpLocks/>
          </p:cNvGrpSpPr>
          <p:nvPr/>
        </p:nvGrpSpPr>
        <p:grpSpPr bwMode="auto">
          <a:xfrm>
            <a:off x="990600" y="3505200"/>
            <a:ext cx="990600" cy="685800"/>
            <a:chOff x="288" y="2112"/>
            <a:chExt cx="624" cy="432"/>
          </a:xfrm>
        </p:grpSpPr>
        <p:sp>
          <p:nvSpPr>
            <p:cNvPr id="149537" name="Text Box 4"/>
            <p:cNvSpPr txBox="1">
              <a:spLocks noChangeArrowheads="1"/>
            </p:cNvSpPr>
            <p:nvPr/>
          </p:nvSpPr>
          <p:spPr bwMode="auto">
            <a:xfrm>
              <a:off x="443" y="2159"/>
              <a:ext cx="372" cy="288"/>
            </a:xfrm>
            <a:prstGeom prst="rect">
              <a:avLst/>
            </a:prstGeom>
            <a:noFill/>
            <a:ln w="9525">
              <a:noFill/>
              <a:miter lim="800000"/>
              <a:headEnd/>
              <a:tailEnd/>
            </a:ln>
          </p:spPr>
          <p:txBody>
            <a:bodyPr wrap="none">
              <a:spAutoFit/>
            </a:bodyPr>
            <a:lstStyle/>
            <a:p>
              <a:pPr algn="ctr" rtl="0" eaLnBrk="0" hangingPunct="0"/>
              <a:r>
                <a:rPr lang="en-US" sz="2400"/>
                <a:t>SP</a:t>
              </a:r>
              <a:endParaRPr lang="en-US" sz="2400">
                <a:latin typeface="Times New Roman" pitchFamily="18" charset="0"/>
              </a:endParaRPr>
            </a:p>
          </p:txBody>
        </p:sp>
        <p:sp>
          <p:nvSpPr>
            <p:cNvPr id="149538" name="Rectangle 5"/>
            <p:cNvSpPr>
              <a:spLocks noChangeArrowheads="1"/>
            </p:cNvSpPr>
            <p:nvPr/>
          </p:nvSpPr>
          <p:spPr bwMode="auto">
            <a:xfrm>
              <a:off x="288" y="2112"/>
              <a:ext cx="624" cy="432"/>
            </a:xfrm>
            <a:prstGeom prst="rect">
              <a:avLst/>
            </a:prstGeom>
            <a:noFill/>
            <a:ln w="9525">
              <a:solidFill>
                <a:schemeClr val="tx1"/>
              </a:solidFill>
              <a:miter lim="800000"/>
              <a:headEnd/>
              <a:tailEnd/>
            </a:ln>
          </p:spPr>
          <p:txBody>
            <a:bodyPr wrap="none" anchor="ctr"/>
            <a:lstStyle/>
            <a:p>
              <a:endParaRPr lang="fa-IR"/>
            </a:p>
          </p:txBody>
        </p:sp>
      </p:grpSp>
      <p:sp>
        <p:nvSpPr>
          <p:cNvPr id="149508" name="Text Box 6"/>
          <p:cNvSpPr txBox="1">
            <a:spLocks noChangeArrowheads="1"/>
          </p:cNvSpPr>
          <p:nvPr/>
        </p:nvSpPr>
        <p:spPr bwMode="auto">
          <a:xfrm>
            <a:off x="1138238" y="2584450"/>
            <a:ext cx="608012" cy="457200"/>
          </a:xfrm>
          <a:prstGeom prst="rect">
            <a:avLst/>
          </a:prstGeom>
          <a:noFill/>
          <a:ln w="9525">
            <a:noFill/>
            <a:miter lim="800000"/>
            <a:headEnd/>
            <a:tailEnd/>
          </a:ln>
        </p:spPr>
        <p:txBody>
          <a:bodyPr wrap="none">
            <a:spAutoFit/>
          </a:bodyPr>
          <a:lstStyle/>
          <a:p>
            <a:pPr algn="l" rtl="0" eaLnBrk="0" hangingPunct="0"/>
            <a:r>
              <a:rPr lang="en-US" sz="2400"/>
              <a:t>EC</a:t>
            </a:r>
            <a:endParaRPr lang="en-US" sz="2400">
              <a:latin typeface="Times New Roman" pitchFamily="18" charset="0"/>
            </a:endParaRPr>
          </a:p>
        </p:txBody>
      </p:sp>
      <p:sp>
        <p:nvSpPr>
          <p:cNvPr id="149509" name="Oval 7"/>
          <p:cNvSpPr>
            <a:spLocks noChangeArrowheads="1"/>
          </p:cNvSpPr>
          <p:nvPr/>
        </p:nvSpPr>
        <p:spPr bwMode="auto">
          <a:xfrm>
            <a:off x="1190625" y="2514600"/>
            <a:ext cx="504825" cy="552450"/>
          </a:xfrm>
          <a:prstGeom prst="ellipse">
            <a:avLst/>
          </a:prstGeom>
          <a:noFill/>
          <a:ln w="9525">
            <a:solidFill>
              <a:schemeClr val="tx1"/>
            </a:solidFill>
            <a:round/>
            <a:headEnd/>
            <a:tailEnd/>
          </a:ln>
        </p:spPr>
        <p:txBody>
          <a:bodyPr wrap="none" anchor="ctr"/>
          <a:lstStyle/>
          <a:p>
            <a:endParaRPr lang="fa-IR"/>
          </a:p>
        </p:txBody>
      </p:sp>
      <p:grpSp>
        <p:nvGrpSpPr>
          <p:cNvPr id="3" name="Group 8"/>
          <p:cNvGrpSpPr>
            <a:grpSpLocks/>
          </p:cNvGrpSpPr>
          <p:nvPr/>
        </p:nvGrpSpPr>
        <p:grpSpPr bwMode="auto">
          <a:xfrm>
            <a:off x="1933575" y="2362200"/>
            <a:ext cx="1076325" cy="935038"/>
            <a:chOff x="1422" y="2033"/>
            <a:chExt cx="678" cy="589"/>
          </a:xfrm>
        </p:grpSpPr>
        <p:sp>
          <p:nvSpPr>
            <p:cNvPr id="149535" name="Text Box 9"/>
            <p:cNvSpPr txBox="1">
              <a:spLocks noChangeArrowheads="1"/>
            </p:cNvSpPr>
            <p:nvPr/>
          </p:nvSpPr>
          <p:spPr bwMode="auto">
            <a:xfrm>
              <a:off x="1440" y="2063"/>
              <a:ext cx="660" cy="518"/>
            </a:xfrm>
            <a:prstGeom prst="rect">
              <a:avLst/>
            </a:prstGeom>
            <a:noFill/>
            <a:ln w="9525">
              <a:noFill/>
              <a:miter lim="800000"/>
              <a:headEnd/>
              <a:tailEnd/>
            </a:ln>
          </p:spPr>
          <p:txBody>
            <a:bodyPr wrap="none">
              <a:spAutoFit/>
            </a:bodyPr>
            <a:lstStyle/>
            <a:p>
              <a:pPr algn="l" rtl="0" eaLnBrk="0" hangingPunct="0"/>
              <a:r>
                <a:rPr lang="en-US" sz="2400"/>
                <a:t>Study </a:t>
              </a:r>
            </a:p>
            <a:p>
              <a:pPr algn="l" rtl="0" eaLnBrk="0" hangingPunct="0"/>
              <a:r>
                <a:rPr lang="en-US" sz="2400"/>
                <a:t>Group</a:t>
              </a:r>
              <a:endParaRPr lang="en-US" sz="2400">
                <a:latin typeface="Times New Roman" pitchFamily="18" charset="0"/>
              </a:endParaRPr>
            </a:p>
          </p:txBody>
        </p:sp>
        <p:sp>
          <p:nvSpPr>
            <p:cNvPr id="149536" name="Rectangle 10"/>
            <p:cNvSpPr>
              <a:spLocks noChangeArrowheads="1"/>
            </p:cNvSpPr>
            <p:nvPr/>
          </p:nvSpPr>
          <p:spPr bwMode="auto">
            <a:xfrm>
              <a:off x="1422" y="2033"/>
              <a:ext cx="623" cy="589"/>
            </a:xfrm>
            <a:prstGeom prst="rect">
              <a:avLst/>
            </a:prstGeom>
            <a:noFill/>
            <a:ln w="9525">
              <a:solidFill>
                <a:schemeClr val="tx1"/>
              </a:solidFill>
              <a:miter lim="800000"/>
              <a:headEnd/>
              <a:tailEnd/>
            </a:ln>
          </p:spPr>
          <p:txBody>
            <a:bodyPr wrap="none" anchor="ctr"/>
            <a:lstStyle/>
            <a:p>
              <a:endParaRPr lang="fa-IR"/>
            </a:p>
          </p:txBody>
        </p:sp>
      </p:grpSp>
      <p:grpSp>
        <p:nvGrpSpPr>
          <p:cNvPr id="4" name="Group 11"/>
          <p:cNvGrpSpPr>
            <a:grpSpLocks/>
          </p:cNvGrpSpPr>
          <p:nvPr/>
        </p:nvGrpSpPr>
        <p:grpSpPr bwMode="auto">
          <a:xfrm>
            <a:off x="5591175" y="2133600"/>
            <a:ext cx="2927350" cy="1651000"/>
            <a:chOff x="2832" y="2048"/>
            <a:chExt cx="1822" cy="1040"/>
          </a:xfrm>
        </p:grpSpPr>
        <p:grpSp>
          <p:nvGrpSpPr>
            <p:cNvPr id="5" name="Group 12"/>
            <p:cNvGrpSpPr>
              <a:grpSpLocks/>
            </p:cNvGrpSpPr>
            <p:nvPr/>
          </p:nvGrpSpPr>
          <p:grpSpPr bwMode="auto">
            <a:xfrm>
              <a:off x="2832" y="2112"/>
              <a:ext cx="912" cy="864"/>
              <a:chOff x="3744" y="1968"/>
              <a:chExt cx="912" cy="864"/>
            </a:xfrm>
          </p:grpSpPr>
          <p:sp>
            <p:nvSpPr>
              <p:cNvPr id="149529" name="AutoShape 13"/>
              <p:cNvSpPr>
                <a:spLocks/>
              </p:cNvSpPr>
              <p:nvPr/>
            </p:nvSpPr>
            <p:spPr bwMode="auto">
              <a:xfrm>
                <a:off x="3744" y="1968"/>
                <a:ext cx="144" cy="864"/>
              </a:xfrm>
              <a:prstGeom prst="rightBrace">
                <a:avLst>
                  <a:gd name="adj1" fmla="val 50000"/>
                  <a:gd name="adj2" fmla="val 50000"/>
                </a:avLst>
              </a:prstGeom>
              <a:noFill/>
              <a:ln w="9525">
                <a:solidFill>
                  <a:schemeClr val="tx1"/>
                </a:solidFill>
                <a:round/>
                <a:headEnd/>
                <a:tailEnd/>
              </a:ln>
            </p:spPr>
            <p:txBody>
              <a:bodyPr wrap="none" anchor="ctr"/>
              <a:lstStyle/>
              <a:p>
                <a:pPr algn="ctr" rtl="0" eaLnBrk="0" hangingPunct="0"/>
                <a:r>
                  <a:rPr lang="en-US" sz="2400">
                    <a:latin typeface="Times New Roman" pitchFamily="18" charset="0"/>
                  </a:rPr>
                  <a:t> </a:t>
                </a:r>
              </a:p>
            </p:txBody>
          </p:sp>
          <p:grpSp>
            <p:nvGrpSpPr>
              <p:cNvPr id="6" name="Group 14"/>
              <p:cNvGrpSpPr>
                <a:grpSpLocks/>
              </p:cNvGrpSpPr>
              <p:nvPr/>
            </p:nvGrpSpPr>
            <p:grpSpPr bwMode="auto">
              <a:xfrm>
                <a:off x="3936" y="2112"/>
                <a:ext cx="720" cy="576"/>
                <a:chOff x="3695" y="3367"/>
                <a:chExt cx="720" cy="576"/>
              </a:xfrm>
            </p:grpSpPr>
            <p:sp>
              <p:nvSpPr>
                <p:cNvPr id="149531" name="Line 15"/>
                <p:cNvSpPr>
                  <a:spLocks noChangeShapeType="1"/>
                </p:cNvSpPr>
                <p:nvPr/>
              </p:nvSpPr>
              <p:spPr bwMode="auto">
                <a:xfrm>
                  <a:off x="3887" y="3655"/>
                  <a:ext cx="144" cy="0"/>
                </a:xfrm>
                <a:prstGeom prst="line">
                  <a:avLst/>
                </a:prstGeom>
                <a:noFill/>
                <a:ln w="9525">
                  <a:solidFill>
                    <a:schemeClr val="tx1"/>
                  </a:solidFill>
                  <a:round/>
                  <a:headEnd/>
                  <a:tailEnd/>
                </a:ln>
              </p:spPr>
              <p:txBody>
                <a:bodyPr wrap="none" anchor="ctr"/>
                <a:lstStyle/>
                <a:p>
                  <a:endParaRPr lang="en-US"/>
                </a:p>
              </p:txBody>
            </p:sp>
            <p:sp>
              <p:nvSpPr>
                <p:cNvPr id="149532" name="Line 16"/>
                <p:cNvSpPr>
                  <a:spLocks noChangeShapeType="1"/>
                </p:cNvSpPr>
                <p:nvPr/>
              </p:nvSpPr>
              <p:spPr bwMode="auto">
                <a:xfrm>
                  <a:off x="3695" y="3655"/>
                  <a:ext cx="144" cy="0"/>
                </a:xfrm>
                <a:prstGeom prst="line">
                  <a:avLst/>
                </a:prstGeom>
                <a:noFill/>
                <a:ln w="9525">
                  <a:solidFill>
                    <a:schemeClr val="tx1"/>
                  </a:solidFill>
                  <a:round/>
                  <a:headEnd/>
                  <a:tailEnd/>
                </a:ln>
              </p:spPr>
              <p:txBody>
                <a:bodyPr wrap="none" anchor="ctr"/>
                <a:lstStyle/>
                <a:p>
                  <a:endParaRPr lang="en-US"/>
                </a:p>
              </p:txBody>
            </p:sp>
            <p:sp>
              <p:nvSpPr>
                <p:cNvPr id="149533" name="Line 17"/>
                <p:cNvSpPr>
                  <a:spLocks noChangeShapeType="1"/>
                </p:cNvSpPr>
                <p:nvPr/>
              </p:nvSpPr>
              <p:spPr bwMode="auto">
                <a:xfrm flipV="1">
                  <a:off x="4031" y="3367"/>
                  <a:ext cx="384" cy="288"/>
                </a:xfrm>
                <a:prstGeom prst="line">
                  <a:avLst/>
                </a:prstGeom>
                <a:noFill/>
                <a:ln w="9525">
                  <a:solidFill>
                    <a:schemeClr val="tx1"/>
                  </a:solidFill>
                  <a:round/>
                  <a:headEnd/>
                  <a:tailEnd type="triangle" w="med" len="med"/>
                </a:ln>
              </p:spPr>
              <p:txBody>
                <a:bodyPr wrap="none" anchor="ctr"/>
                <a:lstStyle/>
                <a:p>
                  <a:endParaRPr lang="en-US"/>
                </a:p>
              </p:txBody>
            </p:sp>
            <p:sp>
              <p:nvSpPr>
                <p:cNvPr id="149534" name="Line 18"/>
                <p:cNvSpPr>
                  <a:spLocks noChangeShapeType="1"/>
                </p:cNvSpPr>
                <p:nvPr/>
              </p:nvSpPr>
              <p:spPr bwMode="auto">
                <a:xfrm>
                  <a:off x="4031" y="3655"/>
                  <a:ext cx="384" cy="288"/>
                </a:xfrm>
                <a:prstGeom prst="line">
                  <a:avLst/>
                </a:prstGeom>
                <a:noFill/>
                <a:ln w="9525">
                  <a:solidFill>
                    <a:schemeClr val="tx1"/>
                  </a:solidFill>
                  <a:round/>
                  <a:headEnd/>
                  <a:tailEnd type="triangle" w="med" len="med"/>
                </a:ln>
              </p:spPr>
              <p:txBody>
                <a:bodyPr wrap="none" anchor="ctr"/>
                <a:lstStyle/>
                <a:p>
                  <a:endParaRPr lang="en-US"/>
                </a:p>
              </p:txBody>
            </p:sp>
          </p:grpSp>
        </p:grpSp>
        <p:grpSp>
          <p:nvGrpSpPr>
            <p:cNvPr id="7" name="Group 19"/>
            <p:cNvGrpSpPr>
              <a:grpSpLocks/>
            </p:cNvGrpSpPr>
            <p:nvPr/>
          </p:nvGrpSpPr>
          <p:grpSpPr bwMode="auto">
            <a:xfrm>
              <a:off x="3744" y="2048"/>
              <a:ext cx="907" cy="400"/>
              <a:chOff x="4489" y="1833"/>
              <a:chExt cx="907" cy="400"/>
            </a:xfrm>
          </p:grpSpPr>
          <p:sp>
            <p:nvSpPr>
              <p:cNvPr id="149527" name="Text Box 20"/>
              <p:cNvSpPr txBox="1">
                <a:spLocks noChangeArrowheads="1"/>
              </p:cNvSpPr>
              <p:nvPr/>
            </p:nvSpPr>
            <p:spPr bwMode="auto">
              <a:xfrm>
                <a:off x="4512" y="1871"/>
                <a:ext cx="884" cy="288"/>
              </a:xfrm>
              <a:prstGeom prst="rect">
                <a:avLst/>
              </a:prstGeom>
              <a:noFill/>
              <a:ln w="9525">
                <a:noFill/>
                <a:miter lim="800000"/>
                <a:headEnd/>
                <a:tailEnd/>
              </a:ln>
            </p:spPr>
            <p:txBody>
              <a:bodyPr wrap="none">
                <a:spAutoFit/>
              </a:bodyPr>
              <a:lstStyle/>
              <a:p>
                <a:pPr algn="l" rtl="0" eaLnBrk="0" hangingPunct="0"/>
                <a:r>
                  <a:rPr lang="en-US" sz="2400"/>
                  <a:t>Outcome</a:t>
                </a:r>
              </a:p>
            </p:txBody>
          </p:sp>
          <p:sp>
            <p:nvSpPr>
              <p:cNvPr id="149528" name="Rectangle 21"/>
              <p:cNvSpPr>
                <a:spLocks noChangeArrowheads="1"/>
              </p:cNvSpPr>
              <p:nvPr/>
            </p:nvSpPr>
            <p:spPr bwMode="auto">
              <a:xfrm>
                <a:off x="4489" y="1833"/>
                <a:ext cx="856" cy="400"/>
              </a:xfrm>
              <a:prstGeom prst="rect">
                <a:avLst/>
              </a:prstGeom>
              <a:noFill/>
              <a:ln w="9525">
                <a:solidFill>
                  <a:schemeClr val="tx1"/>
                </a:solidFill>
                <a:miter lim="800000"/>
                <a:headEnd/>
                <a:tailEnd/>
              </a:ln>
            </p:spPr>
            <p:txBody>
              <a:bodyPr wrap="none" anchor="ctr"/>
              <a:lstStyle/>
              <a:p>
                <a:endParaRPr lang="fa-IR"/>
              </a:p>
            </p:txBody>
          </p:sp>
        </p:grpSp>
        <p:grpSp>
          <p:nvGrpSpPr>
            <p:cNvPr id="8" name="Group 22"/>
            <p:cNvGrpSpPr>
              <a:grpSpLocks/>
            </p:cNvGrpSpPr>
            <p:nvPr/>
          </p:nvGrpSpPr>
          <p:grpSpPr bwMode="auto">
            <a:xfrm>
              <a:off x="3744" y="2543"/>
              <a:ext cx="910" cy="545"/>
              <a:chOff x="4534" y="2399"/>
              <a:chExt cx="910" cy="545"/>
            </a:xfrm>
          </p:grpSpPr>
          <p:sp>
            <p:nvSpPr>
              <p:cNvPr id="149525" name="Text Box 23"/>
              <p:cNvSpPr txBox="1">
                <a:spLocks noChangeArrowheads="1"/>
              </p:cNvSpPr>
              <p:nvPr/>
            </p:nvSpPr>
            <p:spPr bwMode="auto">
              <a:xfrm>
                <a:off x="4560" y="2399"/>
                <a:ext cx="884" cy="518"/>
              </a:xfrm>
              <a:prstGeom prst="rect">
                <a:avLst/>
              </a:prstGeom>
              <a:noFill/>
              <a:ln w="9525">
                <a:noFill/>
                <a:miter lim="800000"/>
                <a:headEnd/>
                <a:tailEnd/>
              </a:ln>
            </p:spPr>
            <p:txBody>
              <a:bodyPr wrap="none">
                <a:spAutoFit/>
              </a:bodyPr>
              <a:lstStyle/>
              <a:p>
                <a:pPr algn="l" rtl="0" eaLnBrk="0" hangingPunct="0"/>
                <a:r>
                  <a:rPr lang="en-US" sz="2400"/>
                  <a:t>No</a:t>
                </a:r>
              </a:p>
              <a:p>
                <a:pPr algn="l" rtl="0" eaLnBrk="0" hangingPunct="0"/>
                <a:r>
                  <a:rPr lang="en-US" sz="2400"/>
                  <a:t>Outcome</a:t>
                </a:r>
                <a:endParaRPr lang="en-US" sz="2400">
                  <a:latin typeface="Times New Roman" pitchFamily="18" charset="0"/>
                </a:endParaRPr>
              </a:p>
            </p:txBody>
          </p:sp>
          <p:sp>
            <p:nvSpPr>
              <p:cNvPr id="149526" name="Rectangle 24"/>
              <p:cNvSpPr>
                <a:spLocks noChangeArrowheads="1"/>
              </p:cNvSpPr>
              <p:nvPr/>
            </p:nvSpPr>
            <p:spPr bwMode="auto">
              <a:xfrm>
                <a:off x="4534" y="2411"/>
                <a:ext cx="856" cy="533"/>
              </a:xfrm>
              <a:prstGeom prst="rect">
                <a:avLst/>
              </a:prstGeom>
              <a:noFill/>
              <a:ln w="9525">
                <a:solidFill>
                  <a:schemeClr val="tx1"/>
                </a:solidFill>
                <a:miter lim="800000"/>
                <a:headEnd/>
                <a:tailEnd/>
              </a:ln>
            </p:spPr>
            <p:txBody>
              <a:bodyPr wrap="none" anchor="ctr"/>
              <a:lstStyle/>
              <a:p>
                <a:endParaRPr lang="fa-IR"/>
              </a:p>
            </p:txBody>
          </p:sp>
        </p:grpSp>
      </p:grpSp>
      <p:sp>
        <p:nvSpPr>
          <p:cNvPr id="149512" name="Line 25"/>
          <p:cNvSpPr>
            <a:spLocks noChangeShapeType="1"/>
          </p:cNvSpPr>
          <p:nvPr/>
        </p:nvSpPr>
        <p:spPr bwMode="auto">
          <a:xfrm flipV="1">
            <a:off x="1476375" y="3062288"/>
            <a:ext cx="0" cy="457200"/>
          </a:xfrm>
          <a:prstGeom prst="line">
            <a:avLst/>
          </a:prstGeom>
          <a:noFill/>
          <a:ln w="9525">
            <a:solidFill>
              <a:schemeClr val="tx1"/>
            </a:solidFill>
            <a:round/>
            <a:headEnd/>
            <a:tailEnd type="triangle" w="med" len="med"/>
          </a:ln>
        </p:spPr>
        <p:txBody>
          <a:bodyPr wrap="none" anchor="ctr"/>
          <a:lstStyle/>
          <a:p>
            <a:endParaRPr lang="en-US"/>
          </a:p>
        </p:txBody>
      </p:sp>
      <p:sp>
        <p:nvSpPr>
          <p:cNvPr id="149513" name="Line 26"/>
          <p:cNvSpPr>
            <a:spLocks noChangeShapeType="1"/>
          </p:cNvSpPr>
          <p:nvPr/>
        </p:nvSpPr>
        <p:spPr bwMode="auto">
          <a:xfrm>
            <a:off x="2924175" y="2819400"/>
            <a:ext cx="228600" cy="0"/>
          </a:xfrm>
          <a:prstGeom prst="line">
            <a:avLst/>
          </a:prstGeom>
          <a:noFill/>
          <a:ln w="9525">
            <a:solidFill>
              <a:schemeClr val="tx1"/>
            </a:solidFill>
            <a:round/>
            <a:headEnd/>
            <a:tailEnd type="triangle" w="med" len="med"/>
          </a:ln>
        </p:spPr>
        <p:txBody>
          <a:bodyPr wrap="none" anchor="ctr"/>
          <a:lstStyle/>
          <a:p>
            <a:endParaRPr lang="en-US"/>
          </a:p>
        </p:txBody>
      </p:sp>
      <p:sp>
        <p:nvSpPr>
          <p:cNvPr id="149514" name="Line 27"/>
          <p:cNvSpPr>
            <a:spLocks noChangeShapeType="1"/>
          </p:cNvSpPr>
          <p:nvPr/>
        </p:nvSpPr>
        <p:spPr bwMode="auto">
          <a:xfrm>
            <a:off x="1704975" y="2819400"/>
            <a:ext cx="228600" cy="0"/>
          </a:xfrm>
          <a:prstGeom prst="line">
            <a:avLst/>
          </a:prstGeom>
          <a:noFill/>
          <a:ln w="9525">
            <a:solidFill>
              <a:schemeClr val="tx1"/>
            </a:solidFill>
            <a:round/>
            <a:headEnd/>
            <a:tailEnd type="triangle" w="med" len="med"/>
          </a:ln>
        </p:spPr>
        <p:txBody>
          <a:bodyPr wrap="none" anchor="ctr"/>
          <a:lstStyle/>
          <a:p>
            <a:endParaRPr lang="en-US"/>
          </a:p>
        </p:txBody>
      </p:sp>
      <p:sp>
        <p:nvSpPr>
          <p:cNvPr id="149515" name="Text Box 28"/>
          <p:cNvSpPr txBox="1">
            <a:spLocks noChangeArrowheads="1"/>
          </p:cNvSpPr>
          <p:nvPr/>
        </p:nvSpPr>
        <p:spPr bwMode="auto">
          <a:xfrm>
            <a:off x="1946275" y="4238625"/>
            <a:ext cx="4876800" cy="1552575"/>
          </a:xfrm>
          <a:prstGeom prst="rect">
            <a:avLst/>
          </a:prstGeom>
          <a:noFill/>
          <a:ln w="9525">
            <a:noFill/>
            <a:miter lim="800000"/>
            <a:headEnd/>
            <a:tailEnd/>
          </a:ln>
        </p:spPr>
        <p:txBody>
          <a:bodyPr wrap="none">
            <a:spAutoFit/>
          </a:bodyPr>
          <a:lstStyle/>
          <a:p>
            <a:pPr algn="l" defTabSz="742950" rtl="0" eaLnBrk="0" hangingPunct="0"/>
            <a:r>
              <a:rPr lang="en-US" sz="2400"/>
              <a:t>SP   = 	Study Population</a:t>
            </a:r>
          </a:p>
          <a:p>
            <a:pPr algn="l" defTabSz="742950" rtl="0" eaLnBrk="0" hangingPunct="0"/>
            <a:r>
              <a:rPr lang="en-US" sz="2400"/>
              <a:t>EC    = 	Eligibility Criteria</a:t>
            </a:r>
          </a:p>
          <a:p>
            <a:pPr algn="l" defTabSz="742950" rtl="0" eaLnBrk="0" hangingPunct="0"/>
            <a:r>
              <a:rPr lang="en-US" sz="2400"/>
              <a:t>R     = 	Randomize intervention</a:t>
            </a:r>
          </a:p>
          <a:p>
            <a:pPr algn="l" defTabSz="742950" rtl="0" eaLnBrk="0" hangingPunct="0"/>
            <a:r>
              <a:rPr lang="en-US" sz="2400"/>
              <a:t>T      =  	Elapsed time</a:t>
            </a:r>
          </a:p>
        </p:txBody>
      </p:sp>
      <p:sp>
        <p:nvSpPr>
          <p:cNvPr id="149516" name="Text Box 29"/>
          <p:cNvSpPr txBox="1">
            <a:spLocks noChangeArrowheads="1"/>
          </p:cNvSpPr>
          <p:nvPr/>
        </p:nvSpPr>
        <p:spPr bwMode="auto">
          <a:xfrm>
            <a:off x="5948363" y="2513013"/>
            <a:ext cx="369887" cy="457200"/>
          </a:xfrm>
          <a:prstGeom prst="rect">
            <a:avLst/>
          </a:prstGeom>
          <a:noFill/>
          <a:ln w="9525">
            <a:noFill/>
            <a:miter lim="800000"/>
            <a:headEnd/>
            <a:tailEnd/>
          </a:ln>
        </p:spPr>
        <p:txBody>
          <a:bodyPr wrap="none">
            <a:spAutoFit/>
          </a:bodyPr>
          <a:lstStyle/>
          <a:p>
            <a:pPr algn="l" rtl="0" eaLnBrk="0" hangingPunct="0"/>
            <a:r>
              <a:rPr lang="en-US" sz="2400"/>
              <a:t>T</a:t>
            </a:r>
            <a:endParaRPr lang="en-US" sz="2400">
              <a:latin typeface="Times New Roman" pitchFamily="18" charset="0"/>
            </a:endParaRPr>
          </a:p>
        </p:txBody>
      </p:sp>
      <p:sp>
        <p:nvSpPr>
          <p:cNvPr id="177182" name="AutoShape 30"/>
          <p:cNvSpPr>
            <a:spLocks noChangeArrowheads="1"/>
          </p:cNvSpPr>
          <p:nvPr/>
        </p:nvSpPr>
        <p:spPr bwMode="auto">
          <a:xfrm>
            <a:off x="3124200" y="2667000"/>
            <a:ext cx="457200" cy="457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noFill/>
          <a:ln w="25400" cap="sq">
            <a:solidFill>
              <a:srgbClr val="FF0000"/>
            </a:solidFill>
            <a:miter lim="800000"/>
            <a:headEnd type="none" w="sm" len="sm"/>
            <a:tailEnd type="none" w="sm" len="sm"/>
          </a:ln>
        </p:spPr>
        <p:txBody>
          <a:bodyPr wrap="none" anchor="ctr"/>
          <a:lstStyle/>
          <a:p>
            <a:pPr algn="ctr" rtl="0"/>
            <a:r>
              <a:rPr lang="en-US" sz="2400">
                <a:latin typeface="Garamond" pitchFamily="18" charset="0"/>
              </a:rPr>
              <a:t>R</a:t>
            </a:r>
          </a:p>
        </p:txBody>
      </p:sp>
      <p:sp>
        <p:nvSpPr>
          <p:cNvPr id="149518" name="Rectangle 31"/>
          <p:cNvSpPr>
            <a:spLocks noChangeArrowheads="1"/>
          </p:cNvSpPr>
          <p:nvPr/>
        </p:nvSpPr>
        <p:spPr bwMode="auto">
          <a:xfrm>
            <a:off x="3886200" y="2133600"/>
            <a:ext cx="1676400" cy="533400"/>
          </a:xfrm>
          <a:prstGeom prst="rect">
            <a:avLst/>
          </a:prstGeom>
          <a:noFill/>
          <a:ln w="12700" cap="sq">
            <a:solidFill>
              <a:schemeClr val="tx1"/>
            </a:solidFill>
            <a:miter lim="800000"/>
            <a:headEnd type="none" w="sm" len="sm"/>
            <a:tailEnd type="none" w="sm" len="sm"/>
          </a:ln>
        </p:spPr>
        <p:txBody>
          <a:bodyPr wrap="none" anchor="ctr"/>
          <a:lstStyle/>
          <a:p>
            <a:pPr algn="ctr" rtl="0"/>
            <a:r>
              <a:rPr lang="en-US" sz="2400"/>
              <a:t>Intervention</a:t>
            </a:r>
          </a:p>
        </p:txBody>
      </p:sp>
      <p:cxnSp>
        <p:nvCxnSpPr>
          <p:cNvPr id="149519" name="AutoShape 32"/>
          <p:cNvCxnSpPr>
            <a:cxnSpLocks noChangeShapeType="1"/>
            <a:stCxn id="177182" idx="3"/>
            <a:endCxn id="149518" idx="1"/>
          </p:cNvCxnSpPr>
          <p:nvPr/>
        </p:nvCxnSpPr>
        <p:spPr bwMode="auto">
          <a:xfrm flipV="1">
            <a:off x="3532188" y="2400300"/>
            <a:ext cx="354012" cy="495300"/>
          </a:xfrm>
          <a:prstGeom prst="straightConnector1">
            <a:avLst/>
          </a:prstGeom>
          <a:noFill/>
          <a:ln w="19050" cap="sq">
            <a:solidFill>
              <a:schemeClr val="tx1"/>
            </a:solidFill>
            <a:round/>
            <a:headEnd type="none" w="sm" len="sm"/>
            <a:tailEnd type="triangle" w="med" len="med"/>
          </a:ln>
        </p:spPr>
      </p:cxnSp>
      <p:cxnSp>
        <p:nvCxnSpPr>
          <p:cNvPr id="149520" name="AutoShape 33"/>
          <p:cNvCxnSpPr>
            <a:cxnSpLocks noChangeShapeType="1"/>
            <a:stCxn id="177182" idx="3"/>
            <a:endCxn id="149521" idx="1"/>
          </p:cNvCxnSpPr>
          <p:nvPr/>
        </p:nvCxnSpPr>
        <p:spPr bwMode="auto">
          <a:xfrm>
            <a:off x="3532188" y="2895600"/>
            <a:ext cx="320675" cy="571500"/>
          </a:xfrm>
          <a:prstGeom prst="straightConnector1">
            <a:avLst/>
          </a:prstGeom>
          <a:noFill/>
          <a:ln w="19050" cap="sq">
            <a:solidFill>
              <a:schemeClr val="tx1"/>
            </a:solidFill>
            <a:round/>
            <a:headEnd type="none" w="sm" len="sm"/>
            <a:tailEnd type="triangle" w="med" len="med"/>
          </a:ln>
        </p:spPr>
      </p:cxnSp>
      <p:sp>
        <p:nvSpPr>
          <p:cNvPr id="149521" name="Rectangle 34"/>
          <p:cNvSpPr>
            <a:spLocks noChangeArrowheads="1"/>
          </p:cNvSpPr>
          <p:nvPr/>
        </p:nvSpPr>
        <p:spPr bwMode="auto">
          <a:xfrm>
            <a:off x="3852863" y="3048000"/>
            <a:ext cx="1676400" cy="838200"/>
          </a:xfrm>
          <a:prstGeom prst="rect">
            <a:avLst/>
          </a:prstGeom>
          <a:noFill/>
          <a:ln w="12700" cap="sq">
            <a:solidFill>
              <a:schemeClr val="tx1"/>
            </a:solidFill>
            <a:miter lim="800000"/>
            <a:headEnd type="none" w="sm" len="sm"/>
            <a:tailEnd type="none" w="sm" len="sm"/>
          </a:ln>
        </p:spPr>
        <p:txBody>
          <a:bodyPr wrap="none" anchor="ctr"/>
          <a:lstStyle/>
          <a:p>
            <a:pPr algn="ctr" rtl="0"/>
            <a:r>
              <a:rPr lang="en-US" sz="2400"/>
              <a:t>No</a:t>
            </a:r>
          </a:p>
          <a:p>
            <a:pPr algn="ctr" rtl="0"/>
            <a:r>
              <a:rPr lang="en-US" sz="2400"/>
              <a:t>Intervention</a:t>
            </a:r>
          </a:p>
        </p:txBody>
      </p:sp>
    </p:spTree>
    <p:extLst>
      <p:ext uri="{BB962C8B-B14F-4D97-AF65-F5344CB8AC3E}">
        <p14:creationId xmlns:p14="http://schemas.microsoft.com/office/powerpoint/2010/main" val="34045776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7718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8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229600" cy="1143000"/>
          </a:xfrm>
        </p:spPr>
        <p:txBody>
          <a:bodyPr/>
          <a:lstStyle/>
          <a:p>
            <a:r>
              <a:rPr lang="fa-IR" dirty="0" smtClean="0"/>
              <a:t>اخلاق در جمع آوری اطلاعات و تحقیق</a:t>
            </a:r>
            <a:endParaRPr lang="en-US" dirty="0"/>
          </a:p>
        </p:txBody>
      </p:sp>
      <p:sp>
        <p:nvSpPr>
          <p:cNvPr id="3" name="Content Placeholder 2"/>
          <p:cNvSpPr>
            <a:spLocks noGrp="1"/>
          </p:cNvSpPr>
          <p:nvPr>
            <p:ph idx="1"/>
          </p:nvPr>
        </p:nvSpPr>
        <p:spPr>
          <a:xfrm>
            <a:off x="838200" y="1600200"/>
            <a:ext cx="8229600" cy="4525963"/>
          </a:xfrm>
        </p:spPr>
        <p:txBody>
          <a:bodyPr/>
          <a:lstStyle/>
          <a:p>
            <a:pPr algn="r" rtl="1"/>
            <a:r>
              <a:rPr lang="fa-IR" dirty="0" smtClean="0"/>
              <a:t>کدهای اخلاق در تحقیقات بالینی</a:t>
            </a:r>
            <a:endParaRPr lang="en-US" dirty="0" smtClean="0"/>
          </a:p>
          <a:p>
            <a:pPr lvl="1" algn="r" rtl="1"/>
            <a:r>
              <a:rPr lang="en-US" dirty="0" smtClean="0"/>
              <a:t>RCTs</a:t>
            </a:r>
            <a:r>
              <a:rPr lang="fa-IR" dirty="0" smtClean="0"/>
              <a:t> و ضرورت اخذ کد اخلاق قبل از شروع</a:t>
            </a:r>
            <a:endParaRPr lang="en-US" dirty="0" smtClean="0"/>
          </a:p>
          <a:p>
            <a:pPr lvl="1" algn="r" rtl="1"/>
            <a:r>
              <a:rPr lang="fa-IR" dirty="0" smtClean="0"/>
              <a:t>نحوه گرفتن رضایت آگاهانه	</a:t>
            </a:r>
            <a:endParaRPr lang="en-US" dirty="0" smtClean="0"/>
          </a:p>
          <a:p>
            <a:pPr lvl="1" algn="r" rtl="1"/>
            <a:r>
              <a:rPr lang="fa-IR" dirty="0" smtClean="0"/>
              <a:t>تحمیل هزینه</a:t>
            </a:r>
            <a:endParaRPr lang="en-US" dirty="0" smtClean="0"/>
          </a:p>
          <a:p>
            <a:pPr lvl="1" algn="r" rtl="1"/>
            <a:r>
              <a:rPr lang="fa-IR" dirty="0" smtClean="0"/>
              <a:t>راز داری</a:t>
            </a:r>
            <a:endParaRPr lang="en-US" dirty="0" smtClean="0"/>
          </a:p>
          <a:p>
            <a:pPr lvl="1" algn="r" rtl="1"/>
            <a:r>
              <a:rPr lang="fa-IR" dirty="0" smtClean="0"/>
              <a:t>مداخلات بی اثر یا آسیب رسان</a:t>
            </a:r>
            <a:endParaRPr lang="en-US" dirty="0" smtClean="0"/>
          </a:p>
          <a:p>
            <a:pPr lvl="1" algn="r" rtl="1"/>
            <a:endParaRPr lang="en-US" dirty="0" smtClean="0"/>
          </a:p>
          <a:p>
            <a:pPr algn="r" rtl="1"/>
            <a:r>
              <a:rPr lang="fa-IR" dirty="0" smtClean="0"/>
              <a:t>محدودیتهای اخلاقی کمتر در مطالعات </a:t>
            </a:r>
            <a:r>
              <a:rPr lang="en-US" dirty="0" smtClean="0"/>
              <a:t>case/report </a:t>
            </a:r>
            <a:r>
              <a:rPr lang="fa-IR" dirty="0" smtClean="0"/>
              <a:t>و </a:t>
            </a:r>
            <a:r>
              <a:rPr lang="en-US" dirty="0" smtClean="0"/>
              <a:t>case series</a:t>
            </a:r>
          </a:p>
        </p:txBody>
      </p:sp>
    </p:spTree>
    <p:extLst>
      <p:ext uri="{BB962C8B-B14F-4D97-AF65-F5344CB8AC3E}">
        <p14:creationId xmlns:p14="http://schemas.microsoft.com/office/powerpoint/2010/main" val="34843603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8229600" cy="1143000"/>
          </a:xfrm>
        </p:spPr>
        <p:txBody>
          <a:bodyPr/>
          <a:lstStyle/>
          <a:p>
            <a:r>
              <a:rPr lang="en-US" sz="4000" b="0" dirty="0"/>
              <a:t>clinical and translational research (CTR)</a:t>
            </a:r>
            <a:r>
              <a:rPr lang="en-US" sz="4000" dirty="0"/>
              <a:t/>
            </a:r>
            <a:br>
              <a:rPr lang="en-US" sz="4000" dirty="0"/>
            </a:br>
            <a:endParaRPr lang="en-US" sz="4000" dirty="0"/>
          </a:p>
        </p:txBody>
      </p:sp>
      <p:sp>
        <p:nvSpPr>
          <p:cNvPr id="3" name="Content Placeholder 2"/>
          <p:cNvSpPr>
            <a:spLocks noGrp="1"/>
          </p:cNvSpPr>
          <p:nvPr>
            <p:ph idx="1"/>
          </p:nvPr>
        </p:nvSpPr>
        <p:spPr>
          <a:xfrm>
            <a:off x="838200" y="1600200"/>
            <a:ext cx="8153400" cy="4525963"/>
          </a:xfrm>
        </p:spPr>
        <p:txBody>
          <a:bodyPr/>
          <a:lstStyle/>
          <a:p>
            <a:pPr marL="0" indent="0" algn="r" rtl="1">
              <a:buNone/>
            </a:pPr>
            <a:r>
              <a:rPr lang="fa-IR" sz="2800" dirty="0" smtClean="0"/>
              <a:t>تحقیق را آسان تر می کند؟</a:t>
            </a:r>
            <a:endParaRPr lang="en-US" sz="2800" dirty="0" smtClean="0"/>
          </a:p>
          <a:p>
            <a:pPr algn="r" rtl="1"/>
            <a:r>
              <a:rPr lang="fa-IR" sz="2800" dirty="0" smtClean="0"/>
              <a:t>می تواند بر بیماریهای مشخص متمرکز شود</a:t>
            </a:r>
          </a:p>
          <a:p>
            <a:pPr algn="r" rtl="1"/>
            <a:r>
              <a:rPr lang="fa-IR" sz="2800" dirty="0" smtClean="0"/>
              <a:t>هزینه انجام تحقیق بشدت کاهش می یابد</a:t>
            </a:r>
          </a:p>
          <a:p>
            <a:pPr algn="r" rtl="1"/>
            <a:r>
              <a:rPr lang="fa-IR" sz="2800" dirty="0" smtClean="0"/>
              <a:t>از پروتکل استاندارد و یکسان بین متخصصین استفاده می کند</a:t>
            </a:r>
          </a:p>
          <a:p>
            <a:pPr algn="r" rtl="1"/>
            <a:r>
              <a:rPr lang="fa-IR" sz="2800" dirty="0" smtClean="0"/>
              <a:t>حجم نمونه را به صورت قابل توجهی افزایش می دهد و نتایج معنی دار را بیشتر می کند</a:t>
            </a:r>
          </a:p>
          <a:p>
            <a:pPr algn="r" rtl="1"/>
            <a:r>
              <a:rPr lang="fa-IR" sz="2800" dirty="0" smtClean="0"/>
              <a:t>امکان انجام مطالعات طولی، کوهورت یا حتی کارآزمایی بالینی را فراهم می کند</a:t>
            </a:r>
          </a:p>
          <a:p>
            <a:pPr algn="r" rtl="1"/>
            <a:r>
              <a:rPr lang="fa-IR" sz="2800" dirty="0" smtClean="0"/>
              <a:t>بیماران به پزشک و انجام تحقیق اطمینان بیشتر می کنند و همراهی انها به شدت افزایش می یابد</a:t>
            </a:r>
          </a:p>
        </p:txBody>
      </p:sp>
    </p:spTree>
    <p:extLst>
      <p:ext uri="{BB962C8B-B14F-4D97-AF65-F5344CB8AC3E}">
        <p14:creationId xmlns:p14="http://schemas.microsoft.com/office/powerpoint/2010/main" val="25085123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clinical and translational research (CTR</a:t>
            </a:r>
            <a:r>
              <a:rPr lang="en-US" b="0" dirty="0" smtClean="0"/>
              <a:t>)</a:t>
            </a:r>
            <a:r>
              <a:rPr lang="fa-IR" b="0" dirty="0" smtClean="0"/>
              <a:t> </a:t>
            </a:r>
            <a:endParaRPr lang="en-US" dirty="0"/>
          </a:p>
        </p:txBody>
      </p:sp>
      <p:sp>
        <p:nvSpPr>
          <p:cNvPr id="3" name="Content Placeholder 2"/>
          <p:cNvSpPr>
            <a:spLocks noGrp="1"/>
          </p:cNvSpPr>
          <p:nvPr>
            <p:ph idx="1"/>
          </p:nvPr>
        </p:nvSpPr>
        <p:spPr>
          <a:xfrm>
            <a:off x="838200" y="1600200"/>
            <a:ext cx="8001000" cy="4525963"/>
          </a:xfrm>
        </p:spPr>
        <p:txBody>
          <a:bodyPr/>
          <a:lstStyle/>
          <a:p>
            <a:pPr marL="0" indent="0" algn="r" rtl="1">
              <a:buNone/>
            </a:pPr>
            <a:r>
              <a:rPr lang="fa-IR" sz="2000" b="1" dirty="0" smtClean="0"/>
              <a:t>از چه ابزار یا تکنولوژي متفاوت یا برتری استفاده می کند؟</a:t>
            </a:r>
          </a:p>
          <a:p>
            <a:pPr algn="r" rtl="1">
              <a:buFont typeface="Wingdings" panose="05000000000000000000" pitchFamily="2" charset="2"/>
              <a:buChar char="q"/>
            </a:pPr>
            <a:r>
              <a:rPr lang="fa-IR" sz="2000" dirty="0"/>
              <a:t> پروتکل جمع اوری اطلاعات استاندارد قابل ارایه درسطح بین المللی است</a:t>
            </a:r>
          </a:p>
          <a:p>
            <a:pPr algn="r" rtl="1">
              <a:buFont typeface="Wingdings" panose="05000000000000000000" pitchFamily="2" charset="2"/>
              <a:buChar char="q"/>
            </a:pPr>
            <a:r>
              <a:rPr lang="fa-IR" sz="2000" dirty="0" smtClean="0"/>
              <a:t>احتمال بایاس ها به حداقل می رسد </a:t>
            </a:r>
          </a:p>
          <a:p>
            <a:pPr algn="r" rtl="1">
              <a:buFont typeface="Wingdings" panose="05000000000000000000" pitchFamily="2" charset="2"/>
              <a:buChar char="q"/>
            </a:pPr>
            <a:r>
              <a:rPr lang="fa-IR" sz="2000" dirty="0" smtClean="0"/>
              <a:t>تعمیم پذیری مطالعه مشخص می شود</a:t>
            </a:r>
          </a:p>
          <a:p>
            <a:pPr algn="r" rtl="1">
              <a:buFont typeface="Wingdings" panose="05000000000000000000" pitchFamily="2" charset="2"/>
              <a:buChar char="q"/>
            </a:pPr>
            <a:r>
              <a:rPr lang="fa-IR" sz="2000" dirty="0" smtClean="0"/>
              <a:t>ورود اطلاعات به صورت استاندارد انجام می شود</a:t>
            </a:r>
          </a:p>
          <a:p>
            <a:pPr algn="r" rtl="1">
              <a:buFont typeface="Wingdings" panose="05000000000000000000" pitchFamily="2" charset="2"/>
              <a:buChar char="q"/>
            </a:pPr>
            <a:r>
              <a:rPr lang="fa-IR" sz="2000" dirty="0" smtClean="0"/>
              <a:t>احتمال راندومیزیشن در مداخلات فراهم می گردد.</a:t>
            </a:r>
          </a:p>
          <a:p>
            <a:pPr algn="r" rtl="1">
              <a:buFont typeface="Wingdings" panose="05000000000000000000" pitchFamily="2" charset="2"/>
              <a:buChar char="q"/>
            </a:pPr>
            <a:r>
              <a:rPr lang="fa-IR" sz="2000" dirty="0" smtClean="0"/>
              <a:t>امکان ثبت عوارض و پیامدها به صورت یکنواخت و معتبر فراهم می شود</a:t>
            </a:r>
          </a:p>
          <a:p>
            <a:pPr algn="r" rtl="1">
              <a:buFont typeface="Wingdings" panose="05000000000000000000" pitchFamily="2" charset="2"/>
              <a:buChar char="q"/>
            </a:pPr>
            <a:r>
              <a:rPr lang="fa-IR" sz="2000" dirty="0" smtClean="0"/>
              <a:t>نقص اطلاعات و </a:t>
            </a:r>
            <a:r>
              <a:rPr lang="en-US" sz="2000" dirty="0" smtClean="0"/>
              <a:t>Information bias </a:t>
            </a:r>
            <a:r>
              <a:rPr lang="fa-IR" sz="2000" dirty="0" smtClean="0"/>
              <a:t> به حداقل می رسد</a:t>
            </a:r>
          </a:p>
          <a:p>
            <a:pPr algn="r" rtl="1">
              <a:buFont typeface="Wingdings" panose="05000000000000000000" pitchFamily="2" charset="2"/>
              <a:buChar char="q"/>
            </a:pPr>
            <a:r>
              <a:rPr lang="fa-IR" sz="2000" dirty="0" smtClean="0"/>
              <a:t>عملکرد معتبر ، یکسان و پایا در پرسنل مختلف تکمیل کننده اطلاعات ایجاد می شود</a:t>
            </a:r>
          </a:p>
          <a:p>
            <a:pPr algn="r" rtl="1">
              <a:buFont typeface="Wingdings" panose="05000000000000000000" pitchFamily="2" charset="2"/>
              <a:buChar char="q"/>
            </a:pPr>
            <a:r>
              <a:rPr lang="fa-IR" sz="2000" dirty="0" smtClean="0"/>
              <a:t>اطلاعات خصوصی ، مستقل و معتبر متعلق به یک پزشک ایجاد می شود </a:t>
            </a:r>
          </a:p>
          <a:p>
            <a:pPr algn="r" rtl="1">
              <a:buFont typeface="Wingdings" panose="05000000000000000000" pitchFamily="2" charset="2"/>
              <a:buChar char="q"/>
            </a:pPr>
            <a:endParaRPr lang="fa-IR" sz="2000" dirty="0" smtClean="0"/>
          </a:p>
          <a:p>
            <a:pPr algn="r" rtl="1">
              <a:buFont typeface="Wingdings" panose="05000000000000000000" pitchFamily="2" charset="2"/>
              <a:buChar char="q"/>
            </a:pPr>
            <a:endParaRPr lang="fa-IR" sz="2000" dirty="0" smtClean="0"/>
          </a:p>
          <a:p>
            <a:pPr marL="0" indent="0" algn="r" rtl="1">
              <a:buNone/>
            </a:pPr>
            <a:endParaRPr lang="fa-IR" sz="2000" dirty="0" smtClean="0"/>
          </a:p>
        </p:txBody>
      </p:sp>
    </p:spTree>
    <p:extLst>
      <p:ext uri="{BB962C8B-B14F-4D97-AF65-F5344CB8AC3E}">
        <p14:creationId xmlns:p14="http://schemas.microsoft.com/office/powerpoint/2010/main" val="26096821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چه متغیرهایی</a:t>
            </a:r>
            <a:endParaRPr lang="en-US" dirty="0"/>
          </a:p>
        </p:txBody>
      </p:sp>
      <p:sp>
        <p:nvSpPr>
          <p:cNvPr id="3" name="Content Placeholder 2"/>
          <p:cNvSpPr>
            <a:spLocks noGrp="1"/>
          </p:cNvSpPr>
          <p:nvPr>
            <p:ph idx="1"/>
          </p:nvPr>
        </p:nvSpPr>
        <p:spPr/>
        <p:txBody>
          <a:bodyPr/>
          <a:lstStyle/>
          <a:p>
            <a:pPr algn="r" rtl="1"/>
            <a:r>
              <a:rPr lang="fa-IR" sz="2400" dirty="0" smtClean="0"/>
              <a:t>اطلاعات دموگرافیک بیمار</a:t>
            </a:r>
          </a:p>
          <a:p>
            <a:pPr algn="r" rtl="1"/>
            <a:r>
              <a:rPr lang="fa-IR" sz="2400" dirty="0" smtClean="0"/>
              <a:t>مواجهه اصلی </a:t>
            </a:r>
          </a:p>
          <a:p>
            <a:pPr algn="r" rtl="1"/>
            <a:r>
              <a:rPr lang="fa-IR" sz="2400" dirty="0" smtClean="0"/>
              <a:t>ریسک فاکتورها یا مواجه های فرعی</a:t>
            </a:r>
          </a:p>
          <a:p>
            <a:pPr algn="r" rtl="1"/>
            <a:r>
              <a:rPr lang="fa-IR" sz="2400" dirty="0" smtClean="0"/>
              <a:t>پیامد اصلی </a:t>
            </a:r>
          </a:p>
          <a:p>
            <a:pPr algn="r" rtl="1"/>
            <a:r>
              <a:rPr lang="fa-IR" sz="2400" dirty="0" smtClean="0"/>
              <a:t>پیامدهای فرعی</a:t>
            </a:r>
          </a:p>
          <a:p>
            <a:pPr algn="r" rtl="1"/>
            <a:r>
              <a:rPr lang="fa-IR" sz="2400" dirty="0" smtClean="0"/>
              <a:t>متغیرهای مخدوش کننده</a:t>
            </a:r>
          </a:p>
          <a:p>
            <a:pPr algn="r" rtl="1"/>
            <a:r>
              <a:rPr lang="fa-IR" sz="2400" dirty="0" smtClean="0"/>
              <a:t>پرسشنامه های مرتبط ( کیفیت زندگی، اختلالات شناختی ، بازگشت به کار ، ناتوانی ،....)</a:t>
            </a:r>
          </a:p>
          <a:p>
            <a:pPr algn="r" rtl="1"/>
            <a:r>
              <a:rPr lang="fa-IR" sz="2400" dirty="0" smtClean="0"/>
              <a:t>نوع مداخله یا مداخلات درمانی ،‌ مدت زمان ، دوز و توالی درمان</a:t>
            </a:r>
            <a:endParaRPr lang="en-US" sz="2400" dirty="0" smtClean="0"/>
          </a:p>
          <a:p>
            <a:pPr algn="r" rtl="1"/>
            <a:r>
              <a:rPr lang="en-US" sz="2400" dirty="0"/>
              <a:t> </a:t>
            </a:r>
            <a:r>
              <a:rPr lang="fa-IR" sz="2400" dirty="0" smtClean="0"/>
              <a:t>مشخصات فرد جمع آوری کننده اطلاعات</a:t>
            </a:r>
          </a:p>
          <a:p>
            <a:pPr algn="r" rtl="1"/>
            <a:r>
              <a:rPr lang="fa-IR" sz="2400" dirty="0" smtClean="0"/>
              <a:t>شاید اطلاعات مالی</a:t>
            </a:r>
          </a:p>
          <a:p>
            <a:pPr algn="r" rtl="1"/>
            <a:endParaRPr lang="en-US" sz="2400" dirty="0"/>
          </a:p>
        </p:txBody>
      </p:sp>
    </p:spTree>
    <p:extLst>
      <p:ext uri="{BB962C8B-B14F-4D97-AF65-F5344CB8AC3E}">
        <p14:creationId xmlns:p14="http://schemas.microsoft.com/office/powerpoint/2010/main" val="23019525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اکنون لیست کنید </a:t>
            </a:r>
            <a:br>
              <a:rPr lang="fa-IR" dirty="0" smtClean="0"/>
            </a:br>
            <a:endParaRPr lang="en-US" dirty="0"/>
          </a:p>
        </p:txBody>
      </p:sp>
      <p:sp>
        <p:nvSpPr>
          <p:cNvPr id="3" name="Content Placeholder 2"/>
          <p:cNvSpPr>
            <a:spLocks noGrp="1"/>
          </p:cNvSpPr>
          <p:nvPr>
            <p:ph idx="1"/>
          </p:nvPr>
        </p:nvSpPr>
        <p:spPr/>
        <p:txBody>
          <a:bodyPr/>
          <a:lstStyle/>
          <a:p>
            <a:pPr algn="r" rtl="1"/>
            <a:r>
              <a:rPr lang="fa-IR" sz="2800" dirty="0" smtClean="0"/>
              <a:t>در چه حوزه کاری بیشتر علاقه یا تخصص دارید؟</a:t>
            </a:r>
          </a:p>
          <a:p>
            <a:pPr lvl="1" algn="r" rtl="1"/>
            <a:r>
              <a:rPr lang="fa-IR" sz="2400" dirty="0" smtClean="0"/>
              <a:t>منحصر به فرد باشید</a:t>
            </a:r>
          </a:p>
          <a:p>
            <a:pPr lvl="1" algn="r" rtl="1"/>
            <a:r>
              <a:rPr lang="fa-IR" sz="2400" dirty="0" smtClean="0"/>
              <a:t>تعداد بیماران زیادتری داشته باشید</a:t>
            </a:r>
          </a:p>
          <a:p>
            <a:pPr lvl="1" algn="r" rtl="1"/>
            <a:r>
              <a:rPr lang="fa-IR" sz="2400" dirty="0" smtClean="0"/>
              <a:t>سبک ویژه ای دارید</a:t>
            </a:r>
          </a:p>
          <a:p>
            <a:pPr lvl="1" algn="r" rtl="1"/>
            <a:r>
              <a:rPr lang="fa-IR" sz="2400" dirty="0" smtClean="0"/>
              <a:t>امکانات خاصی در دسترس دارید</a:t>
            </a:r>
          </a:p>
          <a:p>
            <a:pPr lvl="1" algn="r" rtl="1"/>
            <a:r>
              <a:rPr lang="fa-IR" sz="2400" dirty="0" smtClean="0"/>
              <a:t>بیماران همراهی دارید</a:t>
            </a:r>
          </a:p>
          <a:p>
            <a:pPr algn="r" rtl="1"/>
            <a:r>
              <a:rPr lang="fa-IR" sz="2800" dirty="0" smtClean="0"/>
              <a:t>مقالات مرتبط با این حوزه را مطالعه کنید تامتغیرهای روز مرتبط با انرا لیست کنید. </a:t>
            </a:r>
            <a:r>
              <a:rPr lang="fa-IR" sz="1800" dirty="0" smtClean="0"/>
              <a:t>(‌مواجهه- پیامد- مخدوش کننده-زمینه ای) </a:t>
            </a:r>
          </a:p>
          <a:p>
            <a:pPr algn="r" rtl="1"/>
            <a:r>
              <a:rPr lang="fa-IR" sz="2800" dirty="0" smtClean="0"/>
              <a:t>اهداف و پلن کار خود را مشخص نمایید</a:t>
            </a:r>
          </a:p>
          <a:p>
            <a:pPr algn="r" rtl="1"/>
            <a:r>
              <a:rPr lang="fa-IR" sz="2800" dirty="0" smtClean="0"/>
              <a:t>از اهداف و متغیرها پرسشنامه بسازید</a:t>
            </a:r>
          </a:p>
          <a:p>
            <a:pPr algn="r" rtl="1"/>
            <a:r>
              <a:rPr lang="fa-IR" sz="2800" dirty="0" smtClean="0"/>
              <a:t>پایای و روایی پرسشنامه را معلوم کنید</a:t>
            </a:r>
            <a:endParaRPr lang="fa-IR" sz="2800" dirty="0"/>
          </a:p>
          <a:p>
            <a:pPr lvl="1" algn="r" rtl="1"/>
            <a:endParaRPr lang="en-US" sz="2400" dirty="0"/>
          </a:p>
        </p:txBody>
      </p:sp>
    </p:spTree>
    <p:extLst>
      <p:ext uri="{BB962C8B-B14F-4D97-AF65-F5344CB8AC3E}">
        <p14:creationId xmlns:p14="http://schemas.microsoft.com/office/powerpoint/2010/main" val="2521056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نحوه جمع آوری اطلاعات</a:t>
            </a:r>
            <a:endParaRPr lang="en-US" dirty="0"/>
          </a:p>
        </p:txBody>
      </p:sp>
      <p:sp>
        <p:nvSpPr>
          <p:cNvPr id="3" name="Content Placeholder 2"/>
          <p:cNvSpPr>
            <a:spLocks noGrp="1"/>
          </p:cNvSpPr>
          <p:nvPr>
            <p:ph idx="1"/>
          </p:nvPr>
        </p:nvSpPr>
        <p:spPr>
          <a:xfrm>
            <a:off x="457200" y="1600200"/>
            <a:ext cx="8534400" cy="4525963"/>
          </a:xfrm>
        </p:spPr>
        <p:txBody>
          <a:bodyPr/>
          <a:lstStyle/>
          <a:p>
            <a:pPr algn="r" rtl="1"/>
            <a:r>
              <a:rPr lang="fa-IR" sz="2800" dirty="0" smtClean="0"/>
              <a:t>پرسشنامه که توسط بیمار یا همراه وی تکمیل می شود.</a:t>
            </a:r>
          </a:p>
          <a:p>
            <a:pPr algn="r" rtl="1"/>
            <a:r>
              <a:rPr lang="fa-IR" sz="2800" dirty="0" smtClean="0"/>
              <a:t>پرسشنامه که توسط منشی ، پرستار یا پزشک تکمیل می شود.</a:t>
            </a:r>
          </a:p>
          <a:p>
            <a:pPr algn="r" rtl="1"/>
            <a:r>
              <a:rPr lang="fa-IR" sz="2800" dirty="0" smtClean="0"/>
              <a:t>مصاحبه با بیمار یا بستگان وی </a:t>
            </a:r>
          </a:p>
          <a:p>
            <a:pPr algn="r" rtl="1"/>
            <a:r>
              <a:rPr lang="fa-IR" sz="2800" dirty="0" smtClean="0"/>
              <a:t>ثبت یا اسکن نتایج آزمایشات و گرافی های  (فقط ‌بر اساس تعریف)</a:t>
            </a:r>
          </a:p>
          <a:p>
            <a:pPr algn="r" rtl="1"/>
            <a:r>
              <a:rPr lang="fa-IR" sz="2800" dirty="0" smtClean="0"/>
              <a:t>پرسشگری تلفنی جهت ارزیابی برخی پیامدها</a:t>
            </a:r>
          </a:p>
          <a:p>
            <a:pPr algn="r" rtl="1"/>
            <a:r>
              <a:rPr lang="fa-IR" sz="2800" dirty="0" smtClean="0"/>
              <a:t>معاینه و شرح حال پزشک</a:t>
            </a:r>
          </a:p>
          <a:p>
            <a:pPr algn="r" rtl="1"/>
            <a:r>
              <a:rPr lang="fa-IR" sz="2800" dirty="0" smtClean="0"/>
              <a:t>اطلاعات پرونده بیمار در بیمارستان </a:t>
            </a:r>
          </a:p>
          <a:p>
            <a:pPr algn="r" rtl="1"/>
            <a:r>
              <a:rPr lang="fa-IR" sz="2800" dirty="0" smtClean="0"/>
              <a:t>اطلاعات مربوط به مداخلات جراحی بیمار </a:t>
            </a:r>
          </a:p>
          <a:p>
            <a:pPr algn="r" rtl="1"/>
            <a:endParaRPr lang="fa-IR" sz="2800" dirty="0" smtClean="0"/>
          </a:p>
          <a:p>
            <a:pPr algn="r" rtl="1"/>
            <a:endParaRPr lang="fa-IR" sz="2800" dirty="0" smtClean="0"/>
          </a:p>
          <a:p>
            <a:pPr algn="r" rtl="1"/>
            <a:endParaRPr lang="fa-IR" sz="2800" dirty="0" smtClean="0"/>
          </a:p>
          <a:p>
            <a:pPr algn="r" rtl="1"/>
            <a:endParaRPr lang="fa-IR" sz="2800" dirty="0" smtClean="0"/>
          </a:p>
          <a:p>
            <a:pPr algn="r" rtl="1"/>
            <a:endParaRPr lang="fa-IR" sz="2800" dirty="0" smtClean="0"/>
          </a:p>
          <a:p>
            <a:pPr algn="r" rtl="1"/>
            <a:endParaRPr lang="fa-IR" sz="2800" dirty="0" smtClean="0"/>
          </a:p>
          <a:p>
            <a:pPr algn="r" rtl="1"/>
            <a:endParaRPr lang="en-US" sz="2800" dirty="0"/>
          </a:p>
        </p:txBody>
      </p:sp>
    </p:spTree>
    <p:extLst>
      <p:ext uri="{BB962C8B-B14F-4D97-AF65-F5344CB8AC3E}">
        <p14:creationId xmlns:p14="http://schemas.microsoft.com/office/powerpoint/2010/main" val="4076466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1845" y="228600"/>
            <a:ext cx="8229600" cy="1143000"/>
          </a:xfrm>
        </p:spPr>
        <p:txBody>
          <a:bodyPr>
            <a:normAutofit fontScale="90000"/>
          </a:bodyPr>
          <a:lstStyle/>
          <a:p>
            <a:r>
              <a:rPr lang="en-US" b="1" dirty="0" smtClean="0"/>
              <a:t>‘Primary data’, ‘secondary data’, or ‘existing data’?</a:t>
            </a:r>
            <a:endParaRPr lang="en-US" b="1" dirty="0"/>
          </a:p>
        </p:txBody>
      </p:sp>
      <p:sp>
        <p:nvSpPr>
          <p:cNvPr id="2" name="Content Placeholder 1"/>
          <p:cNvSpPr>
            <a:spLocks noGrp="1"/>
          </p:cNvSpPr>
          <p:nvPr>
            <p:ph idx="1"/>
          </p:nvPr>
        </p:nvSpPr>
        <p:spPr>
          <a:xfrm>
            <a:off x="990600" y="1752600"/>
            <a:ext cx="8229600" cy="4876800"/>
          </a:xfrm>
        </p:spPr>
        <p:txBody>
          <a:bodyPr>
            <a:normAutofit fontScale="70000" lnSpcReduction="20000"/>
          </a:bodyPr>
          <a:lstStyle/>
          <a:p>
            <a:pPr algn="r" rtl="1"/>
            <a:r>
              <a:rPr lang="en-US" dirty="0" smtClean="0"/>
              <a:t>‘primary data analysis’</a:t>
            </a:r>
            <a:r>
              <a:rPr lang="fa-IR" dirty="0" smtClean="0"/>
              <a:t> </a:t>
            </a:r>
            <a:endParaRPr lang="fa-IR" dirty="0" smtClean="0"/>
          </a:p>
          <a:p>
            <a:pPr algn="r" rtl="1"/>
            <a:endParaRPr lang="fa-IR" dirty="0"/>
          </a:p>
          <a:p>
            <a:pPr lvl="1" algn="r" rtl="1"/>
            <a:r>
              <a:rPr lang="fa-IR" dirty="0" smtClean="0"/>
              <a:t> </a:t>
            </a:r>
            <a:r>
              <a:rPr lang="fa-IR" dirty="0" smtClean="0"/>
              <a:t>آنالیز اطلاعات با هدف پاسخ گویی به فرضیاتی که مطالعه بر اساس ان طراحی شده  و توسط اعضای تیم تحقیقاتی که اطلاعات را جمع اوری نموده اند</a:t>
            </a:r>
          </a:p>
          <a:p>
            <a:pPr algn="r" rtl="1"/>
            <a:r>
              <a:rPr lang="en-US" dirty="0" smtClean="0"/>
              <a:t> </a:t>
            </a:r>
            <a:r>
              <a:rPr lang="en-US" sz="2900" dirty="0" smtClean="0"/>
              <a:t>‘primary data analysis’ is limited to the analysis of data by members of the research team that collected the data, which are conducted to answer the original hypotheses proposed in the study</a:t>
            </a:r>
            <a:endParaRPr lang="fa-IR" dirty="0" smtClean="0"/>
          </a:p>
          <a:p>
            <a:pPr algn="r" rtl="1"/>
            <a:r>
              <a:rPr lang="en-US" dirty="0" smtClean="0"/>
              <a:t>‘secondary analyses of existing data’</a:t>
            </a:r>
            <a:r>
              <a:rPr lang="fa-IR" dirty="0" smtClean="0"/>
              <a:t> </a:t>
            </a:r>
            <a:endParaRPr lang="fa-IR" dirty="0" smtClean="0"/>
          </a:p>
          <a:p>
            <a:pPr lvl="1" algn="r" rtl="1"/>
            <a:r>
              <a:rPr lang="fa-IR" dirty="0" smtClean="0"/>
              <a:t>سایر </a:t>
            </a:r>
            <a:r>
              <a:rPr lang="fa-IR" dirty="0" smtClean="0"/>
              <a:t>انالیزهایی که بر روی یافته های یک تحقیق انجام می شود که هدفی بجز فرضیات اولیه تحقیق دارند و احتمالا به اهداف متفاوتی تهیه شده اند ( مانند رجیستری ها ) و این انالیز می تواند توسط اعضای همان تیم تحقیق و یا سایر افراد انجام شود</a:t>
            </a:r>
          </a:p>
          <a:p>
            <a:pPr algn="r" rtl="1"/>
            <a:r>
              <a:rPr lang="fa-IR" dirty="0" smtClean="0"/>
              <a:t> </a:t>
            </a:r>
            <a:r>
              <a:rPr lang="en-US" sz="2600" dirty="0" smtClean="0"/>
              <a:t>All other analyses of data collected for specific research studies or analyses of data collected for other purposes (including registry data) are considered ‘secondary analyses of existing data’, whether or not the persons conducting the analyses participated in the collection of the data</a:t>
            </a:r>
            <a:endParaRPr lang="fa-IR" dirty="0" smtClean="0"/>
          </a:p>
        </p:txBody>
      </p:sp>
    </p:spTree>
    <p:extLst>
      <p:ext uri="{BB962C8B-B14F-4D97-AF65-F5344CB8AC3E}">
        <p14:creationId xmlns:p14="http://schemas.microsoft.com/office/powerpoint/2010/main" val="33357265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 کار...</a:t>
            </a:r>
            <a:endParaRPr lang="en-US" dirty="0"/>
          </a:p>
        </p:txBody>
      </p:sp>
      <p:sp>
        <p:nvSpPr>
          <p:cNvPr id="3" name="Content Placeholder 2"/>
          <p:cNvSpPr>
            <a:spLocks noGrp="1"/>
          </p:cNvSpPr>
          <p:nvPr>
            <p:ph idx="1"/>
          </p:nvPr>
        </p:nvSpPr>
        <p:spPr>
          <a:xfrm>
            <a:off x="533400" y="1524000"/>
            <a:ext cx="8458200" cy="4525963"/>
          </a:xfrm>
        </p:spPr>
        <p:txBody>
          <a:bodyPr/>
          <a:lstStyle/>
          <a:p>
            <a:pPr algn="r" rtl="1"/>
            <a:r>
              <a:rPr lang="fa-IR" sz="2800" dirty="0" smtClean="0"/>
              <a:t>بعد از تهیه پرسشنامه معتبر و پایا</a:t>
            </a:r>
          </a:p>
          <a:p>
            <a:pPr algn="r" rtl="1"/>
            <a:r>
              <a:rPr lang="fa-IR" sz="2800" dirty="0" smtClean="0"/>
              <a:t>تعریف متغیرهای پرسشنامه و تهیه دستور العمل تکمیل ان</a:t>
            </a:r>
          </a:p>
          <a:p>
            <a:pPr algn="r" rtl="1"/>
            <a:r>
              <a:rPr lang="fa-IR" sz="2800" dirty="0" smtClean="0"/>
              <a:t>بخش بندی پرسشنامه بین منشی ، پرستار و پزشک بر اساس دستورالعمل</a:t>
            </a:r>
          </a:p>
          <a:p>
            <a:pPr algn="r" rtl="1"/>
            <a:r>
              <a:rPr lang="fa-IR" sz="2800" dirty="0" smtClean="0"/>
              <a:t>تکمیل به صورت کاغذی ،‌ کامپیوتری یا ترکیبی</a:t>
            </a:r>
          </a:p>
          <a:p>
            <a:pPr algn="r" rtl="1"/>
            <a:r>
              <a:rPr lang="fa-IR" sz="2800" dirty="0" smtClean="0"/>
              <a:t>چک پرسشنامه توسط منشی از نظر نقص اطلاعات</a:t>
            </a:r>
            <a:r>
              <a:rPr lang="en-US" sz="2800" dirty="0" smtClean="0"/>
              <a:t> </a:t>
            </a:r>
            <a:r>
              <a:rPr lang="fa-IR" sz="2800" dirty="0" smtClean="0"/>
              <a:t>قبل خروج بیمار</a:t>
            </a:r>
          </a:p>
          <a:p>
            <a:pPr algn="r" rtl="1"/>
            <a:r>
              <a:rPr lang="fa-IR" sz="2800" dirty="0" smtClean="0"/>
              <a:t>ورود اطلاعات به نرم افزار </a:t>
            </a:r>
          </a:p>
          <a:p>
            <a:pPr algn="r" rtl="1"/>
            <a:r>
              <a:rPr lang="fa-IR" sz="2800" dirty="0" smtClean="0"/>
              <a:t>اخذ اطلاعات تکمیلی در </a:t>
            </a:r>
            <a:r>
              <a:rPr lang="fa-IR" sz="2800" dirty="0"/>
              <a:t>مراجعات </a:t>
            </a:r>
            <a:r>
              <a:rPr lang="fa-IR" sz="2800" dirty="0" smtClean="0"/>
              <a:t>بعدی،‌تماس با بیمار یا بیمارستان </a:t>
            </a:r>
          </a:p>
          <a:p>
            <a:pPr algn="r" rtl="1"/>
            <a:r>
              <a:rPr lang="fa-IR" sz="2800" dirty="0" smtClean="0"/>
              <a:t>انالیز اطلاعات در صورت حجم نمونه کافی</a:t>
            </a:r>
          </a:p>
          <a:p>
            <a:pPr lvl="1" algn="r" rtl="1"/>
            <a:r>
              <a:rPr lang="fa-IR" sz="2400" dirty="0" smtClean="0"/>
              <a:t>انالیز تایم سری برای مراجعات مکرر بیمار به مطب</a:t>
            </a:r>
          </a:p>
          <a:p>
            <a:pPr lvl="1" algn="r" rtl="1"/>
            <a:r>
              <a:rPr lang="fa-IR" sz="2400" dirty="0" smtClean="0"/>
              <a:t>انالیز بقا در ارزیابی زمان تا بهبودی یا مرگ یا عارضه</a:t>
            </a:r>
          </a:p>
          <a:p>
            <a:pPr algn="r" rtl="1"/>
            <a:endParaRPr lang="fa-IR" sz="2800" dirty="0" smtClean="0"/>
          </a:p>
          <a:p>
            <a:pPr algn="r" rtl="1"/>
            <a:endParaRPr lang="en-US" sz="2800" dirty="0"/>
          </a:p>
        </p:txBody>
      </p:sp>
    </p:spTree>
    <p:extLst>
      <p:ext uri="{BB962C8B-B14F-4D97-AF65-F5344CB8AC3E}">
        <p14:creationId xmlns:p14="http://schemas.microsoft.com/office/powerpoint/2010/main" val="30438067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موفق باشید</a:t>
            </a:r>
            <a:r>
              <a:rPr lang="en-US" dirty="0"/>
              <a:t/>
            </a:r>
            <a:br>
              <a:rPr lang="en-US" dirty="0"/>
            </a:br>
            <a:endParaRPr lang="en-US" dirty="0"/>
          </a:p>
        </p:txBody>
      </p:sp>
      <p:sp>
        <p:nvSpPr>
          <p:cNvPr id="3" name="Content Placeholder 2"/>
          <p:cNvSpPr>
            <a:spLocks noGrp="1"/>
          </p:cNvSpPr>
          <p:nvPr>
            <p:ph idx="1"/>
          </p:nvPr>
        </p:nvSpPr>
        <p:spPr>
          <a:xfrm>
            <a:off x="5029200" y="1600200"/>
            <a:ext cx="3657600" cy="4525963"/>
          </a:xfrm>
        </p:spPr>
        <p:txBody>
          <a:bodyPr/>
          <a:lstStyle/>
          <a:p>
            <a:r>
              <a:rPr lang="en-US" sz="2400" dirty="0" smtClean="0"/>
              <a:t>E-mail:</a:t>
            </a:r>
          </a:p>
          <a:p>
            <a:pPr marL="0" indent="0">
              <a:buNone/>
            </a:pPr>
            <a:r>
              <a:rPr lang="en-US" sz="2000" dirty="0" smtClean="0">
                <a:hlinkClick r:id="rId2"/>
              </a:rPr>
              <a:t>Mojtaba.sehat@gmail.com</a:t>
            </a:r>
            <a:endParaRPr lang="en-US" sz="2000" dirty="0" smtClean="0"/>
          </a:p>
          <a:p>
            <a:pPr marL="0" indent="0">
              <a:buNone/>
            </a:pPr>
            <a:r>
              <a:rPr lang="en-US" sz="2000" dirty="0" smtClean="0"/>
              <a:t>09131622007</a:t>
            </a:r>
          </a:p>
          <a:p>
            <a:pPr marL="0" indent="0">
              <a:buNone/>
            </a:pPr>
            <a:r>
              <a:rPr lang="en-US" sz="2000" dirty="0" smtClean="0"/>
              <a:t>03155620634</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524000"/>
            <a:ext cx="4848820" cy="5334000"/>
          </a:xfrm>
          <a:prstGeom prst="rect">
            <a:avLst/>
          </a:prstGeom>
        </p:spPr>
      </p:pic>
    </p:spTree>
    <p:extLst>
      <p:ext uri="{BB962C8B-B14F-4D97-AF65-F5344CB8AC3E}">
        <p14:creationId xmlns:p14="http://schemas.microsoft.com/office/powerpoint/2010/main" val="491494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229600" cy="1143000"/>
          </a:xfrm>
        </p:spPr>
        <p:txBody>
          <a:bodyPr/>
          <a:lstStyle/>
          <a:p>
            <a:endParaRPr lang="fa-IR"/>
          </a:p>
        </p:txBody>
      </p:sp>
      <p:sp>
        <p:nvSpPr>
          <p:cNvPr id="3" name="Content Placeholder 2"/>
          <p:cNvSpPr>
            <a:spLocks noGrp="1"/>
          </p:cNvSpPr>
          <p:nvPr>
            <p:ph idx="1"/>
          </p:nvPr>
        </p:nvSpPr>
        <p:spPr>
          <a:xfrm>
            <a:off x="762000" y="1752600"/>
            <a:ext cx="8229600" cy="4525963"/>
          </a:xfrm>
        </p:spPr>
        <p:txBody>
          <a:bodyPr>
            <a:normAutofit fontScale="92500" lnSpcReduction="10000"/>
          </a:bodyPr>
          <a:lstStyle/>
          <a:p>
            <a:pPr algn="r" rtl="1"/>
            <a:r>
              <a:rPr lang="en-US" dirty="0"/>
              <a:t>‘secondary data analysis’. </a:t>
            </a:r>
            <a:endParaRPr lang="fa-IR" dirty="0" smtClean="0"/>
          </a:p>
          <a:p>
            <a:pPr lvl="1" algn="r" rtl="1"/>
            <a:r>
              <a:rPr lang="fa-IR" dirty="0" smtClean="0"/>
              <a:t>انجام </a:t>
            </a:r>
            <a:r>
              <a:rPr lang="fa-IR" dirty="0" smtClean="0"/>
              <a:t>مطالعه بر روی اطلاعات جمع اوری شده به هدف خلاصه کردن یا تحلیل و نقد انها  </a:t>
            </a:r>
          </a:p>
          <a:p>
            <a:pPr algn="r" rtl="1">
              <a:buNone/>
            </a:pPr>
            <a:r>
              <a:rPr lang="fa-IR" dirty="0" smtClean="0"/>
              <a:t>موارد زیر طبق </a:t>
            </a:r>
            <a:r>
              <a:rPr lang="en-US" dirty="0"/>
              <a:t>National Institute of Health (NIH) </a:t>
            </a:r>
          </a:p>
          <a:p>
            <a:pPr algn="r" rtl="1">
              <a:buNone/>
            </a:pPr>
            <a:r>
              <a:rPr lang="fa-IR" dirty="0" smtClean="0"/>
              <a:t>شامل </a:t>
            </a:r>
            <a:r>
              <a:rPr lang="en-US" dirty="0"/>
              <a:t>secondary analysis of existing data </a:t>
            </a:r>
            <a:r>
              <a:rPr lang="fa-IR" dirty="0"/>
              <a:t> </a:t>
            </a:r>
            <a:r>
              <a:rPr lang="fa-IR" dirty="0" smtClean="0"/>
              <a:t>می شوند:</a:t>
            </a:r>
          </a:p>
          <a:p>
            <a:pPr algn="r" rtl="1">
              <a:buFontTx/>
              <a:buChar char="-"/>
            </a:pPr>
            <a:r>
              <a:rPr lang="fa-IR" dirty="0" smtClean="0"/>
              <a:t>انالیزهای متعدد بر روی سروی های بزرگ و بانک های اطلاعاتی وسیع توسط تیم محققین همان مطالعه</a:t>
            </a:r>
          </a:p>
          <a:p>
            <a:pPr algn="r" rtl="1">
              <a:buFontTx/>
              <a:buChar char="-"/>
            </a:pPr>
            <a:r>
              <a:rPr lang="fa-IR" dirty="0" smtClean="0"/>
              <a:t>انالیز اطلاعات یک مطالعه به منظور اینکه نشان بدهند یک سوال پژوهشی با فرضیات این مطالعه اورلپ داشته است </a:t>
            </a:r>
            <a:endParaRPr lang="en-US" dirty="0"/>
          </a:p>
        </p:txBody>
      </p:sp>
    </p:spTree>
    <p:extLst>
      <p:ext uri="{BB962C8B-B14F-4D97-AF65-F5344CB8AC3E}">
        <p14:creationId xmlns:p14="http://schemas.microsoft.com/office/powerpoint/2010/main" val="8956439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Sources of existing data </a:t>
            </a:r>
            <a:br>
              <a:rPr lang="en-US" b="1" dirty="0"/>
            </a:br>
            <a:endParaRPr lang="fa-IR" dirty="0"/>
          </a:p>
        </p:txBody>
      </p:sp>
      <p:sp>
        <p:nvSpPr>
          <p:cNvPr id="3" name="Content Placeholder 2"/>
          <p:cNvSpPr>
            <a:spLocks noGrp="1"/>
          </p:cNvSpPr>
          <p:nvPr>
            <p:ph idx="1"/>
          </p:nvPr>
        </p:nvSpPr>
        <p:spPr/>
        <p:txBody>
          <a:bodyPr>
            <a:normAutofit/>
          </a:bodyPr>
          <a:lstStyle/>
          <a:p>
            <a:pPr algn="r" rtl="1"/>
            <a:r>
              <a:rPr lang="en-US" dirty="0"/>
              <a:t>private or public </a:t>
            </a:r>
          </a:p>
          <a:p>
            <a:pPr lvl="1" algn="r" rtl="1"/>
            <a:r>
              <a:rPr lang="fa-IR" dirty="0" smtClean="0"/>
              <a:t>تعداد متغیرهای موجود بیش از فرضیاتی است که محقق برای تحقیقش دنبال می کند و خیلی از متغیرهای مطالعه اصلی در اختیار وی قرار نمی گیرد</a:t>
            </a:r>
          </a:p>
          <a:p>
            <a:pPr lvl="1" algn="r" rtl="1"/>
            <a:r>
              <a:rPr lang="fa-IR" dirty="0" smtClean="0"/>
              <a:t>متاسفانه بسیاری از این اطلاعات در اختیار سایر افراد قرار داده نمی شود</a:t>
            </a:r>
          </a:p>
          <a:p>
            <a:pPr lvl="1" algn="r" rtl="1"/>
            <a:r>
              <a:rPr lang="fa-IR" dirty="0" smtClean="0"/>
              <a:t>به اشتراک گذاشتن اطلاعات تحقیقات بزرگ با پروتوکلهای روشن و مشخص کمک به پروداکتیویتی بانک اطلاعاتی می کند. </a:t>
            </a:r>
            <a:endParaRPr lang="fa-IR" dirty="0"/>
          </a:p>
        </p:txBody>
      </p:sp>
    </p:spTree>
    <p:extLst>
      <p:ext uri="{BB962C8B-B14F-4D97-AF65-F5344CB8AC3E}">
        <p14:creationId xmlns:p14="http://schemas.microsoft.com/office/powerpoint/2010/main" val="15219288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8229600" cy="1143000"/>
          </a:xfrm>
        </p:spPr>
        <p:txBody>
          <a:bodyPr/>
          <a:lstStyle/>
          <a:p>
            <a:r>
              <a:rPr lang="fa-IR" sz="4000" dirty="0"/>
              <a:t>نمونه هایی از </a:t>
            </a:r>
            <a:r>
              <a:rPr lang="fa-IR" sz="4000" dirty="0" smtClean="0"/>
              <a:t>بانک </a:t>
            </a:r>
            <a:r>
              <a:rPr lang="fa-IR" sz="4000" dirty="0"/>
              <a:t>های اطلاعاتی شامل:</a:t>
            </a:r>
            <a:br>
              <a:rPr lang="fa-IR" sz="4000" dirty="0"/>
            </a:br>
            <a:endParaRPr lang="fa-IR" sz="4000" dirty="0"/>
          </a:p>
        </p:txBody>
      </p:sp>
      <p:sp>
        <p:nvSpPr>
          <p:cNvPr id="3" name="Content Placeholder 2"/>
          <p:cNvSpPr>
            <a:spLocks noGrp="1"/>
          </p:cNvSpPr>
          <p:nvPr>
            <p:ph idx="1"/>
          </p:nvPr>
        </p:nvSpPr>
        <p:spPr>
          <a:xfrm>
            <a:off x="1066800" y="1828800"/>
            <a:ext cx="8229600" cy="4525963"/>
          </a:xfrm>
        </p:spPr>
        <p:txBody>
          <a:bodyPr>
            <a:normAutofit fontScale="85000" lnSpcReduction="10000"/>
          </a:bodyPr>
          <a:lstStyle/>
          <a:p>
            <a:pPr algn="l" rtl="0"/>
            <a:r>
              <a:rPr lang="en-US" dirty="0"/>
              <a:t>The World Health Organization (WHO) Global Health Observatory Data Repository (</a:t>
            </a:r>
            <a:r>
              <a:rPr lang="en-US" dirty="0">
                <a:solidFill>
                  <a:srgbClr val="0070C0"/>
                </a:solidFill>
              </a:rPr>
              <a:t>http://apps.who.int/gho/data/?theme=main</a:t>
            </a:r>
            <a:r>
              <a:rPr lang="en-US" dirty="0"/>
              <a:t>) provides statistics on an array of health-related topics for countries around the world</a:t>
            </a:r>
            <a:r>
              <a:rPr lang="en-US" dirty="0" smtClean="0"/>
              <a:t>.</a:t>
            </a:r>
            <a:endParaRPr lang="fa-IR" dirty="0" smtClean="0"/>
          </a:p>
          <a:p>
            <a:pPr marL="0" indent="0" algn="l" rtl="0">
              <a:buNone/>
            </a:pPr>
            <a:r>
              <a:rPr lang="en-US" dirty="0" smtClean="0"/>
              <a:t> </a:t>
            </a:r>
            <a:endParaRPr lang="en-US" dirty="0"/>
          </a:p>
          <a:p>
            <a:pPr algn="l" rtl="0"/>
            <a:r>
              <a:rPr lang="en-US" dirty="0"/>
              <a:t>Institute of Health Metrics and Evaluation at the University of Washington in the United States (</a:t>
            </a:r>
            <a:r>
              <a:rPr lang="en-US" dirty="0">
                <a:solidFill>
                  <a:srgbClr val="0070C0"/>
                </a:solidFill>
              </a:rPr>
              <a:t>http://www.healthdata.org </a:t>
            </a:r>
            <a:r>
              <a:rPr lang="en-US" dirty="0" smtClean="0"/>
              <a:t>)</a:t>
            </a:r>
          </a:p>
          <a:p>
            <a:pPr lvl="1" algn="l" rtl="0"/>
            <a:r>
              <a:rPr lang="en-US" dirty="0"/>
              <a:t>Global Burden of Disease (GBD) </a:t>
            </a:r>
          </a:p>
          <a:p>
            <a:pPr lvl="1" algn="l" rtl="0"/>
            <a:r>
              <a:rPr lang="en-US" dirty="0"/>
              <a:t>(</a:t>
            </a:r>
            <a:r>
              <a:rPr lang="en-US" dirty="0">
                <a:solidFill>
                  <a:srgbClr val="0070C0"/>
                </a:solidFill>
              </a:rPr>
              <a:t>http://www.healthdata.org/gbd/data-visualizations</a:t>
            </a:r>
            <a:r>
              <a:rPr lang="en-US" dirty="0"/>
              <a:t>)</a:t>
            </a:r>
          </a:p>
          <a:p>
            <a:pPr lvl="1" algn="l" rtl="0"/>
            <a:endParaRPr lang="en-US" dirty="0"/>
          </a:p>
          <a:p>
            <a:pPr algn="l" rtl="0"/>
            <a:endParaRPr lang="fa-IR" dirty="0"/>
          </a:p>
        </p:txBody>
      </p:sp>
    </p:spTree>
    <p:extLst>
      <p:ext uri="{BB962C8B-B14F-4D97-AF65-F5344CB8AC3E}">
        <p14:creationId xmlns:p14="http://schemas.microsoft.com/office/powerpoint/2010/main" val="37334994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8265</TotalTime>
  <Words>3333</Words>
  <Application>Microsoft Office PowerPoint</Application>
  <PresentationFormat>On-screen Show (4:3)</PresentationFormat>
  <Paragraphs>430</Paragraphs>
  <Slides>61</Slides>
  <Notes>8</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Arial</vt:lpstr>
      <vt:lpstr>B Titr</vt:lpstr>
      <vt:lpstr>Calibri</vt:lpstr>
      <vt:lpstr>Courier New</vt:lpstr>
      <vt:lpstr>Garamond</vt:lpstr>
      <vt:lpstr>Times New Roman</vt:lpstr>
      <vt:lpstr>Wingdings</vt:lpstr>
      <vt:lpstr>Yagut</vt:lpstr>
      <vt:lpstr>Default Design</vt:lpstr>
      <vt:lpstr>تولید مستندات علمی از اطلاعات مطب clinical and translational research (CTR)</vt:lpstr>
      <vt:lpstr>مدیریت داده های مطب</vt:lpstr>
      <vt:lpstr>PowerPoint Presentation</vt:lpstr>
      <vt:lpstr>Patient Registries  </vt:lpstr>
      <vt:lpstr>The purposes for patient registries  </vt:lpstr>
      <vt:lpstr>‘Primary data’, ‘secondary data’, or ‘existing data’?</vt:lpstr>
      <vt:lpstr>PowerPoint Presentation</vt:lpstr>
      <vt:lpstr>Sources of existing data  </vt:lpstr>
      <vt:lpstr>نمونه هایی از بانک های اطلاعاتی شامل: </vt:lpstr>
      <vt:lpstr>PowerPoint Presentation</vt:lpstr>
      <vt:lpstr>PowerPoint Presentation</vt:lpstr>
      <vt:lpstr>Conducting a secondary analysis of existing data چگونه بر دیتای ثانویه تحقیق کنیم؟ </vt:lpstr>
      <vt:lpstr>نحوه استفاده از دیتای ثانویه </vt:lpstr>
      <vt:lpstr>Existing Data  ۱- دنبال انالیز ویژه ای هستید؟</vt:lpstr>
      <vt:lpstr>PowerPoint Presentation</vt:lpstr>
      <vt:lpstr>PowerPoint Presentation</vt:lpstr>
      <vt:lpstr>۴. قبل از هر کاری دیتای ثانویه را خوب تماشا کنید! توصیف و نمایش داده ها در  جداول و نمودارها</vt:lpstr>
      <vt:lpstr>دیتای ثانویه را برای خودتان شخصی کنید </vt:lpstr>
      <vt:lpstr>صحت اطلاعات در بانکهای مختلف در چه سطحی است؟</vt:lpstr>
      <vt:lpstr>به تفاوت در کد گزاری متغیرها در بانکهای مختلف  یا بازه های زمانی مختلف  دقت کنید</vt:lpstr>
      <vt:lpstr>روش آنالیز باید  متناسب با روش نمونه گیری باشد </vt:lpstr>
      <vt:lpstr>Pros and cons of the secondary analysis of  existing data </vt:lpstr>
      <vt:lpstr>Advantages  </vt:lpstr>
      <vt:lpstr>Disadvantages </vt:lpstr>
      <vt:lpstr>Disadvantages</vt:lpstr>
      <vt:lpstr>Disadvantages</vt:lpstr>
      <vt:lpstr>Disadvantages</vt:lpstr>
      <vt:lpstr>Government support for secondary analysis of existing data </vt:lpstr>
      <vt:lpstr>دیتای موجود خیلی ناقص است اما می توانم اطلاعات تکمیلی جمع آوری کنم</vt:lpstr>
      <vt:lpstr>ANCILLARY STUDIES </vt:lpstr>
      <vt:lpstr>ANCILLARY STUDIES</vt:lpstr>
      <vt:lpstr>PowerPoint Presentation</vt:lpstr>
      <vt:lpstr>PowerPoint Presentation</vt:lpstr>
      <vt:lpstr>Case series studies  in last 5 years</vt:lpstr>
      <vt:lpstr>Follow up studies  in last 5 years</vt:lpstr>
      <vt:lpstr>clinical and translational research (CTR)</vt:lpstr>
      <vt:lpstr>محدودیتها و قابلیتهای بانک اطلاعاتی مطب </vt:lpstr>
      <vt:lpstr>PowerPoint Presentation</vt:lpstr>
      <vt:lpstr> ویژگی های بانک اطلاعاتی برای تولیدمقاله</vt:lpstr>
      <vt:lpstr>PowerPoint Presentation</vt:lpstr>
      <vt:lpstr>PowerPoint Presentation</vt:lpstr>
      <vt:lpstr>چه نوع مطالعاتی قابل اجرا هستند؟</vt:lpstr>
      <vt:lpstr>PowerPoint Presentation</vt:lpstr>
      <vt:lpstr>Case report</vt:lpstr>
      <vt:lpstr>Case ceries</vt:lpstr>
      <vt:lpstr>Purposes of Case Reports and Case Series Studies </vt:lpstr>
      <vt:lpstr>معایب و محدودیتهای مطالعات  Case Report و Case Series </vt:lpstr>
      <vt:lpstr>PowerPoint Presentation</vt:lpstr>
      <vt:lpstr>PowerPoint Presentation</vt:lpstr>
      <vt:lpstr>Case control</vt:lpstr>
      <vt:lpstr>Case-cohort studies</vt:lpstr>
      <vt:lpstr>Nested case-control studies</vt:lpstr>
      <vt:lpstr>PowerPoint Presentation</vt:lpstr>
      <vt:lpstr>اخلاق در جمع آوری اطلاعات و تحقیق</vt:lpstr>
      <vt:lpstr>clinical and translational research (CTR) </vt:lpstr>
      <vt:lpstr>clinical and translational research (CTR) </vt:lpstr>
      <vt:lpstr>چه متغیرهایی</vt:lpstr>
      <vt:lpstr>اکنون لیست کنید  </vt:lpstr>
      <vt:lpstr>نحوه جمع آوری اطلاعات</vt:lpstr>
      <vt:lpstr>ادامه کار...</vt:lpstr>
      <vt:lpstr>موفق باشید </vt:lpstr>
    </vt:vector>
  </TitlesOfParts>
  <Company>sph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amar20</dc:creator>
  <cp:lastModifiedBy>Dr. Mojtaba Sehat</cp:lastModifiedBy>
  <cp:revision>168</cp:revision>
  <dcterms:created xsi:type="dcterms:W3CDTF">2006-02-19T13:33:50Z</dcterms:created>
  <dcterms:modified xsi:type="dcterms:W3CDTF">2021-05-15T22:19:20Z</dcterms:modified>
</cp:coreProperties>
</file>