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4"/>
  </p:notesMasterIdLst>
  <p:sldIdLst>
    <p:sldId id="385" r:id="rId2"/>
    <p:sldId id="443" r:id="rId3"/>
    <p:sldId id="449" r:id="rId4"/>
    <p:sldId id="387" r:id="rId5"/>
    <p:sldId id="390" r:id="rId6"/>
    <p:sldId id="392" r:id="rId7"/>
    <p:sldId id="398" r:id="rId8"/>
    <p:sldId id="478" r:id="rId9"/>
    <p:sldId id="426" r:id="rId10"/>
    <p:sldId id="468" r:id="rId11"/>
    <p:sldId id="469" r:id="rId12"/>
    <p:sldId id="470" r:id="rId13"/>
    <p:sldId id="471" r:id="rId14"/>
    <p:sldId id="473" r:id="rId15"/>
    <p:sldId id="474" r:id="rId16"/>
    <p:sldId id="416" r:id="rId17"/>
    <p:sldId id="476" r:id="rId18"/>
    <p:sldId id="477" r:id="rId19"/>
    <p:sldId id="434" r:id="rId20"/>
    <p:sldId id="429" r:id="rId21"/>
    <p:sldId id="453" r:id="rId22"/>
    <p:sldId id="433" r:id="rId23"/>
    <p:sldId id="432" r:id="rId24"/>
    <p:sldId id="427" r:id="rId25"/>
    <p:sldId id="431" r:id="rId26"/>
    <p:sldId id="454" r:id="rId27"/>
    <p:sldId id="455" r:id="rId28"/>
    <p:sldId id="456" r:id="rId29"/>
    <p:sldId id="457" r:id="rId30"/>
    <p:sldId id="438" r:id="rId31"/>
    <p:sldId id="435" r:id="rId32"/>
    <p:sldId id="436" r:id="rId33"/>
    <p:sldId id="458" r:id="rId34"/>
    <p:sldId id="459" r:id="rId35"/>
    <p:sldId id="461" r:id="rId36"/>
    <p:sldId id="462" r:id="rId37"/>
    <p:sldId id="463" r:id="rId38"/>
    <p:sldId id="464" r:id="rId39"/>
    <p:sldId id="465" r:id="rId40"/>
    <p:sldId id="466" r:id="rId41"/>
    <p:sldId id="467" r:id="rId42"/>
    <p:sldId id="47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494" autoAdjust="0"/>
  </p:normalViewPr>
  <p:slideViewPr>
    <p:cSldViewPr snapToGrid="0">
      <p:cViewPr>
        <p:scale>
          <a:sx n="77" d="100"/>
          <a:sy n="77" d="100"/>
        </p:scale>
        <p:origin x="-4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44CF6-7929-4F38-ADD7-F322F3648C48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1ADFB-3658-4CF2-9037-D41B52D8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1ADFB-3658-4CF2-9037-D41B52D85B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61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1ADFB-3658-4CF2-9037-D41B52D85B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5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49F2331-73A9-44BB-BC24-C58F27A063BD}" type="datetime1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لیلا مسعودی یکتا عضوهیئت علمی دانشگاه علوم پزشکی دزفول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E9C-D139-46F3-8A4B-286F2F070B7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809346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CB59-990A-45DC-A33B-658C0A9A10E0}" type="datetime1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لیلا مسعودی یکتا عضوهیئت علمی دانشگاه علوم پزشکی دزفول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E9C-D139-46F3-8A4B-286F2F07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116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E7C8-9620-41B6-AF93-108C79617AC4}" type="datetime1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لیلا مسعودی یکتا عضوهیئت علمی دانشگاه علوم پزشکی دزفول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E9C-D139-46F3-8A4B-286F2F070B7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94851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7137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FD5F-88D5-420D-8F5F-3E1C4D006E99}" type="datetime1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لیلا مسعودی یکتا عضوهیئت علمی دانشگاه علوم پزشکی دزفول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E9C-D139-46F3-8A4B-286F2F070B7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99328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FED7-8912-4E08-B472-0F114621B1BD}" type="datetime1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لیلا مسعودی یکتا عضوهیئت علمی دانشگاه علوم پزشکی دزفول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E9C-D139-46F3-8A4B-286F2F07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844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A8FC-7D24-4520-ADEB-3F02F32C09CC}" type="datetime1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لیلا مسعودی یکتا عضوهیئت علمی دانشگاه علوم پزشکی دزفول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E9C-D139-46F3-8A4B-286F2F07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0836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CDE3-DD81-481F-B756-1D98F704770D}" type="datetime1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لیلا مسعودی یکتا عضوهیئت علمی دانشگاه علوم پزشکی دزفول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E9C-D139-46F3-8A4B-286F2F07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2357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3ABF-0502-4677-9BC8-1B42E8F06376}" type="datetime1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لیلا مسعودی یکتا عضوهیئت علمی دانشگاه علوم پزشکی دزفول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E9C-D139-46F3-8A4B-286F2F07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010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DE75-84E8-4844-BA90-FB1D8BD9E571}" type="datetime1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لیلا مسعودی یکتا عضوهیئت علمی دانشگاه علوم پزشکی دزفول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E9C-D139-46F3-8A4B-286F2F07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9102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87E1-B76A-4BFE-8280-51B4D1E2628C}" type="datetime1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لیلا مسعودی یکتا عضوهیئت علمی دانشگاه علوم پزشکی دزفول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E9C-D139-46F3-8A4B-286F2F070B7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39355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EA4701F-B8C3-4DC3-BAE7-68503500BCE8}" type="datetime1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a-IR"/>
              <a:t>لیلا مسعودی یکتا عضوهیئت علمی دانشگاه علوم پزشکی دزفول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4D4EE9C-D139-46F3-8A4B-286F2F070B7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74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/>
  </p:transition>
  <p:hf hdr="0" dt="0"/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4C231B-0F31-47BC-8536-562F93C16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77"/>
            <a:ext cx="9144000" cy="91139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 rtl="1"/>
            <a:endParaRPr lang="en-US" sz="4000" dirty="0">
              <a:cs typeface="B Nazanin" panose="000004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93E4179-B922-42B9-8753-BC1080548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94" y="18577"/>
            <a:ext cx="1062806" cy="93276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BD7C77AD-0C25-4CBA-B2D6-97777785929F}"/>
              </a:ext>
            </a:extLst>
          </p:cNvPr>
          <p:cNvSpPr txBox="1">
            <a:spLocks/>
          </p:cNvSpPr>
          <p:nvPr/>
        </p:nvSpPr>
        <p:spPr>
          <a:xfrm>
            <a:off x="0" y="6578353"/>
            <a:ext cx="9144000" cy="2610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en-US" sz="4000" dirty="0">
              <a:cs typeface="B Nazanin" panose="00000400000000000000" pitchFamily="2" charset="-78"/>
            </a:endParaRPr>
          </a:p>
        </p:txBody>
      </p:sp>
      <p:sp useBgFill="1">
        <p:nvSpPr>
          <p:cNvPr id="10" name="TextBox 9">
            <a:extLst>
              <a:ext uri="{FF2B5EF4-FFF2-40B4-BE49-F238E27FC236}">
                <a16:creationId xmlns:a16="http://schemas.microsoft.com/office/drawing/2014/main" xmlns="" id="{A33159F6-DB4B-4E31-8159-B3FF851BB41D}"/>
              </a:ext>
            </a:extLst>
          </p:cNvPr>
          <p:cNvSpPr txBox="1"/>
          <p:nvPr/>
        </p:nvSpPr>
        <p:spPr>
          <a:xfrm>
            <a:off x="1462300" y="1760888"/>
            <a:ext cx="7010556" cy="267765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fa-IR" sz="4000" dirty="0">
                <a:solidFill>
                  <a:srgbClr val="FFC000"/>
                </a:solidFill>
                <a:cs typeface="B Nazanin" panose="00000400000000000000" pitchFamily="2" charset="-78"/>
              </a:rPr>
              <a:t>هموگلوبینوپاتی ها، تشخیص و تفسیر ازمایشگاهی انها</a:t>
            </a:r>
          </a:p>
          <a:p>
            <a:endParaRPr lang="fa-IR" sz="3200" dirty="0">
              <a:cs typeface="B Nazanin" panose="00000400000000000000" pitchFamily="2" charset="-78"/>
            </a:endParaRPr>
          </a:p>
          <a:p>
            <a:pPr algn="ctr"/>
            <a:r>
              <a:rPr lang="fa-IR" sz="3200" dirty="0">
                <a:cs typeface="B Nazanin" panose="00000400000000000000" pitchFamily="2" charset="-78"/>
              </a:rPr>
              <a:t>نام مدرس:دکتر مهین بهزادی فرد</a:t>
            </a:r>
          </a:p>
          <a:p>
            <a:pPr algn="ctr"/>
            <a:r>
              <a:rPr lang="fa-IR" sz="3200" dirty="0">
                <a:cs typeface="B Nazanin" panose="00000400000000000000" pitchFamily="2" charset="-78"/>
              </a:rPr>
              <a:t>دکتری خونشناسی ازمایشگاهی و بانک خون</a:t>
            </a:r>
          </a:p>
          <a:p>
            <a:endParaRPr lang="fa-IR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0888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51AA49-E8EB-484A-A64C-21F5B691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C000"/>
                </a:solidFill>
                <a:cs typeface="2  Titr" pitchFamily="2" charset="-78"/>
              </a:rPr>
              <a:t>ژنتيك تالاسمي</a:t>
            </a:r>
            <a:endParaRPr lang="fa-IR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F17363-EA4E-4BDF-AF29-8F6E11758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just" rtl="1">
              <a:buClr>
                <a:schemeClr val="accent3"/>
              </a:buClr>
              <a:buFont typeface="Wingdings 2"/>
              <a:buChar char=""/>
              <a:defRPr/>
            </a:pPr>
            <a:r>
              <a:rPr lang="fa-IR" dirty="0">
                <a:cs typeface="2  Mitra" pitchFamily="2" charset="-78"/>
              </a:rPr>
              <a:t>فرم هتروزیگوت یا صفت تالاسمی یاتالاسمی مینوریا ناقل تالاسمی گفته می شود</a:t>
            </a:r>
          </a:p>
          <a:p>
            <a:pPr marL="274320" indent="-274320" algn="just" rtl="1">
              <a:buClr>
                <a:schemeClr val="accent3"/>
              </a:buClr>
              <a:buFont typeface="Wingdings 2"/>
              <a:buChar char=""/>
              <a:defRPr/>
            </a:pPr>
            <a:r>
              <a:rPr lang="fa-IR" dirty="0">
                <a:cs typeface="2  Mitra" pitchFamily="2" charset="-78"/>
              </a:rPr>
              <a:t>الفا تالاسمی ناقل تالاسمي به علت حذف بخش های از ژن الفا رخ میدهد</a:t>
            </a:r>
          </a:p>
          <a:p>
            <a:pPr marL="274320" indent="-274320" algn="just" rtl="1">
              <a:buClr>
                <a:schemeClr val="accent3"/>
              </a:buClr>
              <a:buFont typeface="Wingdings 2"/>
              <a:buChar char=""/>
              <a:defRPr/>
            </a:pPr>
            <a:r>
              <a:rPr lang="fa-IR" dirty="0">
                <a:cs typeface="2  Mitra" pitchFamily="2" charset="-78"/>
              </a:rPr>
              <a:t>بتا تالاسمي به علت جهش نقطه ای در ژنهای بتا است </a:t>
            </a:r>
            <a:r>
              <a:rPr lang="en-US" dirty="0">
                <a:cs typeface="2  Mitra" pitchFamily="2" charset="-78"/>
              </a:rPr>
              <a:t>B0</a:t>
            </a:r>
            <a:r>
              <a:rPr lang="fa-IR" dirty="0">
                <a:cs typeface="2  Mitra" pitchFamily="2" charset="-78"/>
              </a:rPr>
              <a:t> یهنی ژن بتا بدون محصول بتا مثبت یعنی 5-30% ژن نرمال تولید دارد</a:t>
            </a:r>
          </a:p>
          <a:p>
            <a:pPr marL="274320" indent="-274320" algn="just" rtl="1">
              <a:buClr>
                <a:schemeClr val="accent3"/>
              </a:buClr>
              <a:buFont typeface="Wingdings 2"/>
              <a:buChar char=""/>
              <a:defRPr/>
            </a:pPr>
            <a:r>
              <a:rPr lang="fa-IR" dirty="0">
                <a:cs typeface="2  Mitra" pitchFamily="2" charset="-78"/>
              </a:rPr>
              <a:t>. </a:t>
            </a:r>
            <a:r>
              <a:rPr lang="en-US" dirty="0">
                <a:cs typeface="2  Mitra" pitchFamily="2" charset="-78"/>
              </a:rPr>
              <a:t>B0/B0</a:t>
            </a:r>
            <a:r>
              <a:rPr lang="fa-IR" dirty="0">
                <a:cs typeface="2  Mitra" pitchFamily="2" charset="-78"/>
              </a:rPr>
              <a:t> یا </a:t>
            </a:r>
            <a:r>
              <a:rPr lang="en-US" dirty="0">
                <a:cs typeface="2  Mitra" pitchFamily="2" charset="-78"/>
              </a:rPr>
              <a:t>B+/B+</a:t>
            </a:r>
            <a:r>
              <a:rPr lang="fa-IR" dirty="0">
                <a:cs typeface="2  Mitra" pitchFamily="2" charset="-78"/>
              </a:rPr>
              <a:t>، بيمار تالاسمي ماژور</a:t>
            </a:r>
          </a:p>
          <a:p>
            <a:pPr marL="274320" indent="-274320" algn="just" rtl="1">
              <a:buClr>
                <a:schemeClr val="accent3"/>
              </a:buClr>
              <a:buFont typeface="Wingdings 2"/>
              <a:buChar char=""/>
              <a:defRPr/>
            </a:pPr>
            <a:r>
              <a:rPr lang="fa-IR" dirty="0">
                <a:cs typeface="2  Mitra" pitchFamily="2" charset="-78"/>
              </a:rPr>
              <a:t>فرم هتروزيگوت بتا تالاسمی یا صفت تالاسمیی یا ناقل صفت تالاسمي (تالاسمي مينور) </a:t>
            </a:r>
            <a:r>
              <a:rPr lang="en-US" b="1" dirty="0">
                <a:solidFill>
                  <a:srgbClr val="C00000"/>
                </a:solidFill>
                <a:cs typeface="2  Mitra" pitchFamily="2" charset="-78"/>
              </a:rPr>
              <a:t>B0/B</a:t>
            </a:r>
            <a:r>
              <a:rPr lang="fa-IR" b="1" dirty="0">
                <a:solidFill>
                  <a:srgbClr val="C00000"/>
                </a:solidFill>
                <a:cs typeface="2  Mitra" pitchFamily="2" charset="-78"/>
              </a:rPr>
              <a:t> یا </a:t>
            </a:r>
            <a:r>
              <a:rPr lang="en-US" b="1" dirty="0">
                <a:solidFill>
                  <a:srgbClr val="C00000"/>
                </a:solidFill>
                <a:cs typeface="2  Mitra" pitchFamily="2" charset="-78"/>
              </a:rPr>
              <a:t>B+/B</a:t>
            </a:r>
            <a:r>
              <a:rPr lang="fa-IR" dirty="0">
                <a:cs typeface="2  Mitra" pitchFamily="2" charset="-78"/>
              </a:rPr>
              <a:t>خوانده مي شود.</a:t>
            </a:r>
            <a:r>
              <a:rPr lang="en-US" b="1" dirty="0">
                <a:solidFill>
                  <a:srgbClr val="C00000"/>
                </a:solidFill>
                <a:cs typeface="2  Mitra" pitchFamily="2" charset="-78"/>
              </a:rPr>
              <a:t> </a:t>
            </a:r>
            <a:endParaRPr lang="fa-IR" b="1" dirty="0">
              <a:solidFill>
                <a:srgbClr val="C00000"/>
              </a:solidFill>
              <a:cs typeface="2  Mitra" pitchFamily="2" charset="-78"/>
            </a:endParaRPr>
          </a:p>
          <a:p>
            <a:pPr marL="274320" indent="-274320" algn="just" rtl="1">
              <a:buClr>
                <a:schemeClr val="accent3"/>
              </a:buClr>
              <a:buFont typeface="Wingdings 2"/>
              <a:buChar char=""/>
              <a:defRPr/>
            </a:pPr>
            <a:endParaRPr lang="fa-IR" dirty="0">
              <a:cs typeface="2  Mitra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88658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 rtlCol="0">
            <a:normAutofit fontScale="90000"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dirty="0">
                <a:solidFill>
                  <a:srgbClr val="FF0000"/>
                </a:solidFill>
                <a:cs typeface="2  Titr" pitchFamily="2" charset="-78"/>
              </a:rPr>
              <a:t>اشكال باليني تالاسمي </a:t>
            </a:r>
            <a:r>
              <a:rPr lang="el-GR" b="1" dirty="0">
                <a:solidFill>
                  <a:srgbClr val="FF0000"/>
                </a:solidFill>
                <a:latin typeface="Arial"/>
                <a:cs typeface="Arial"/>
              </a:rPr>
              <a:t>β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334000"/>
          </a:xfrm>
        </p:spPr>
        <p:txBody>
          <a:bodyPr rtlCol="0">
            <a:normAutofit/>
          </a:bodyPr>
          <a:lstStyle/>
          <a:p>
            <a:pPr marL="274320" indent="-27432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a-IR" b="1" dirty="0">
                <a:solidFill>
                  <a:srgbClr val="0033CC"/>
                </a:solidFill>
                <a:cs typeface="2  Mitra" pitchFamily="2" charset="-78"/>
              </a:rPr>
              <a:t>1- تالاسمي ماژور</a:t>
            </a:r>
          </a:p>
          <a:p>
            <a:pPr marL="274320" indent="-274320" algn="just" rtl="1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fa-IR" sz="2200" dirty="0">
                <a:cs typeface="2  Mitra" pitchFamily="2" charset="-78"/>
              </a:rPr>
              <a:t>شديدترين فرم تالاسمي بتا بوده و با كم خوني شديد و تغييرات استخواني وسيع بويژه در صورت همراه مي باشد.</a:t>
            </a:r>
          </a:p>
          <a:p>
            <a:pPr marL="274320" indent="-274320" algn="just" rtl="1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2200" dirty="0" err="1">
                <a:solidFill>
                  <a:srgbClr val="00B050"/>
                </a:solidFill>
                <a:cs typeface="2  Mitra" pitchFamily="2" charset="-78"/>
              </a:rPr>
              <a:t>Fesus</a:t>
            </a:r>
            <a:r>
              <a:rPr lang="en-US" sz="2200" dirty="0">
                <a:solidFill>
                  <a:srgbClr val="00B050"/>
                </a:solidFill>
                <a:cs typeface="2  Mitra" pitchFamily="2" charset="-78"/>
              </a:rPr>
              <a:t> body</a:t>
            </a:r>
            <a:r>
              <a:rPr lang="fa-IR" sz="2200" dirty="0">
                <a:solidFill>
                  <a:srgbClr val="00B050"/>
                </a:solidFill>
                <a:cs typeface="2  Mitra" pitchFamily="2" charset="-78"/>
              </a:rPr>
              <a:t>(تترامرهای زنجیره الفا)</a:t>
            </a:r>
          </a:p>
          <a:p>
            <a:pPr marL="274320" indent="-274320" algn="just" rtl="1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fa-IR" sz="2200" dirty="0">
                <a:cs typeface="2  Mitra" pitchFamily="2" charset="-78"/>
              </a:rPr>
              <a:t>درصورت عدم درمان ، به دليل رسوب آهن در اعضاي حياتي بدن ، نارسايي قلبي و كبدي زودرس ، اختلالات غدد داخلي بويژه ديابت و .. سبب مرگ زود هنگام بيماران خواهد شد.</a:t>
            </a:r>
          </a:p>
          <a:p>
            <a:pPr marL="274320" indent="-274320" algn="just" rtl="1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fa-IR" sz="2200" dirty="0">
                <a:cs typeface="2  Mitra" pitchFamily="2" charset="-78"/>
              </a:rPr>
              <a:t>تزريق مستمر و دائمي خون (هر 20 روز يكبار) و مصرف داروهاي دافع آهن ، مهمترين درمان اين بيماري است.</a:t>
            </a:r>
          </a:p>
          <a:p>
            <a:pPr marL="274320" indent="-274320" algn="just" rtl="1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fa-IR" sz="2200" dirty="0">
                <a:cs typeface="2  Mitra" pitchFamily="2" charset="-78"/>
              </a:rPr>
              <a:t>در برخي موارد ، پيوند مغز استخوان به درمان دائم اين بيماري منجر گرديده است.</a:t>
            </a:r>
          </a:p>
          <a:p>
            <a:pPr marL="274320" indent="-274320" algn="just" rtl="1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None/>
              <a:defRPr/>
            </a:pPr>
            <a:endParaRPr lang="fa-IR" sz="2400" dirty="0">
              <a:cs typeface="2  Mitra" pitchFamily="2" charset="-78"/>
            </a:endParaRPr>
          </a:p>
          <a:p>
            <a:pPr marL="274320" indent="-274320" algn="just" rtl="1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None/>
              <a:defRPr/>
            </a:pPr>
            <a:r>
              <a:rPr lang="fa-IR" sz="2800" b="1" dirty="0">
                <a:solidFill>
                  <a:srgbClr val="0033CC"/>
                </a:solidFill>
                <a:cs typeface="2  Mitra" pitchFamily="2" charset="-78"/>
              </a:rPr>
              <a:t>2- تالاسمي بتا اينترمديا</a:t>
            </a:r>
          </a:p>
          <a:p>
            <a:pPr marL="274320" indent="-274320" algn="r" rtl="1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fa-IR" sz="2200" dirty="0">
                <a:cs typeface="2  Mitra" pitchFamily="2" charset="-78"/>
              </a:rPr>
              <a:t>فرم خفيف بيماري بتا تالاسمي بوده و با كم خوني خفيف تا متوسط و تغييرات استخواني خفيف همراه است.</a:t>
            </a:r>
          </a:p>
          <a:p>
            <a:pPr marL="274320" indent="-274320" algn="r" rtl="1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fa-IR" sz="2200" dirty="0">
                <a:cs typeface="2  Mitra" pitchFamily="2" charset="-78"/>
              </a:rPr>
              <a:t>تزريق خون گاه گاه (حداكثر چند بار در سال) و مصرف داروهاي دافع آهن مهمترين درمان اين بيماران است.</a:t>
            </a:r>
          </a:p>
          <a:p>
            <a:pPr marL="274320" indent="-27432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>
              <a:cs typeface="2 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7210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بتا تالاسمی ماژور</a:t>
            </a:r>
          </a:p>
        </p:txBody>
      </p:sp>
      <p:pic>
        <p:nvPicPr>
          <p:cNvPr id="19459" name="Picture 2" descr="C:\Users\Administrato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0963" y="1710295"/>
            <a:ext cx="5943600" cy="4343400"/>
          </a:xfrm>
          <a:noFill/>
        </p:spPr>
      </p:pic>
    </p:spTree>
    <p:extLst>
      <p:ext uri="{BB962C8B-B14F-4D97-AF65-F5344CB8AC3E}">
        <p14:creationId xmlns:p14="http://schemas.microsoft.com/office/powerpoint/2010/main" val="2528081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solidFill>
                  <a:srgbClr val="FF0000"/>
                </a:solidFill>
                <a:cs typeface="2  Titr" pitchFamily="2" charset="-78"/>
              </a:rPr>
              <a:t>اشكال الفا تالاسمي</a:t>
            </a:r>
            <a:endParaRPr lang="en-US" b="1" dirty="0">
              <a:solidFill>
                <a:srgbClr val="FF0000"/>
              </a:solidFill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754563"/>
          </a:xfrm>
        </p:spPr>
        <p:txBody>
          <a:bodyPr>
            <a:normAutofit fontScale="70000" lnSpcReduction="20000"/>
          </a:bodyPr>
          <a:lstStyle/>
          <a:p>
            <a:pPr algn="r" rtl="1">
              <a:buNone/>
            </a:pPr>
            <a:r>
              <a:rPr lang="fa-IR" sz="2800" b="1" dirty="0">
                <a:solidFill>
                  <a:srgbClr val="0033CC"/>
                </a:solidFill>
                <a:cs typeface="2  Mitra" pitchFamily="2" charset="-78"/>
              </a:rPr>
              <a:t>نکته:1</a:t>
            </a:r>
            <a:r>
              <a:rPr lang="fa-IR" b="1" dirty="0">
                <a:solidFill>
                  <a:srgbClr val="FF0000"/>
                </a:solidFill>
                <a:cs typeface="2  Titr" pitchFamily="2" charset="-78"/>
              </a:rPr>
              <a:t>در یک فرد نرمال </a:t>
            </a:r>
            <a:r>
              <a:rPr lang="fa-IR" b="1" dirty="0">
                <a:solidFill>
                  <a:srgbClr val="C00000"/>
                </a:solidFill>
                <a:cs typeface="2  Titr" pitchFamily="2" charset="-78"/>
              </a:rPr>
              <a:t>زنوتیپ الفا</a:t>
            </a:r>
            <a:r>
              <a:rPr lang="el-GR" b="1" dirty="0">
                <a:solidFill>
                  <a:srgbClr val="C00000"/>
                </a:solidFill>
                <a:cs typeface="2  Mitra" pitchFamily="2" charset="-78"/>
              </a:rPr>
              <a:t> α α </a:t>
            </a:r>
            <a:r>
              <a:rPr lang="fa-IR" b="1" dirty="0">
                <a:solidFill>
                  <a:srgbClr val="C00000"/>
                </a:solidFill>
                <a:cs typeface="2  Mitra" pitchFamily="2" charset="-78"/>
              </a:rPr>
              <a:t>/</a:t>
            </a:r>
            <a:r>
              <a:rPr lang="el-GR" b="1" dirty="0">
                <a:solidFill>
                  <a:srgbClr val="C00000"/>
                </a:solidFill>
                <a:cs typeface="2  Mitra" pitchFamily="2" charset="-78"/>
              </a:rPr>
              <a:t>α α</a:t>
            </a:r>
            <a:r>
              <a:rPr lang="fa-IR" b="1" dirty="0">
                <a:solidFill>
                  <a:srgbClr val="C00000"/>
                </a:solidFill>
                <a:cs typeface="2  Mitra" pitchFamily="2" charset="-78"/>
              </a:rPr>
              <a:t> است یعنی فرد 4 زن الفا دارد که دوتا را از یک والد و دو تا دیگر را از والد دیگر می گیرد</a:t>
            </a:r>
            <a:endParaRPr lang="fa-IR" sz="2800" b="1" dirty="0">
              <a:solidFill>
                <a:srgbClr val="C00000"/>
              </a:solidFill>
              <a:cs typeface="2  Mitra" pitchFamily="2" charset="-78"/>
            </a:endParaRPr>
          </a:p>
          <a:p>
            <a:pPr algn="r" rtl="1" eaLnBrk="1" hangingPunct="1">
              <a:buFont typeface="Wingdings 2" pitchFamily="18" charset="2"/>
              <a:buNone/>
            </a:pPr>
            <a:r>
              <a:rPr lang="fa-IR" sz="2800" b="1" dirty="0">
                <a:solidFill>
                  <a:srgbClr val="0033CC"/>
                </a:solidFill>
                <a:cs typeface="2  Mitra" pitchFamily="2" charset="-78"/>
              </a:rPr>
              <a:t>1- هموگلوبين بارت</a:t>
            </a:r>
            <a:r>
              <a:rPr lang="en-US" sz="2800" b="1" dirty="0">
                <a:solidFill>
                  <a:srgbClr val="0033CC"/>
                </a:solidFill>
                <a:cs typeface="2  Mitra" pitchFamily="2" charset="-78"/>
              </a:rPr>
              <a:t>γ4)</a:t>
            </a:r>
            <a:r>
              <a:rPr lang="fa-IR" sz="2800" b="1" dirty="0">
                <a:solidFill>
                  <a:srgbClr val="0033CC"/>
                </a:solidFill>
                <a:cs typeface="2  Mitra" pitchFamily="2" charset="-78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cs typeface="2  Mitra" pitchFamily="2" charset="-78"/>
              </a:rPr>
              <a:t>Hb</a:t>
            </a:r>
            <a:r>
              <a:rPr lang="fa-IR" sz="2800" b="1" dirty="0">
                <a:solidFill>
                  <a:srgbClr val="0033CC"/>
                </a:solidFill>
                <a:cs typeface="2  Mitra" pitchFamily="2" charset="-78"/>
              </a:rPr>
              <a:t>)</a:t>
            </a:r>
            <a:r>
              <a:rPr lang="en-GB" sz="2800" b="1" dirty="0">
                <a:solidFill>
                  <a:srgbClr val="0033CC"/>
                </a:solidFill>
                <a:cs typeface="2  Mitra" pitchFamily="2" charset="-78"/>
              </a:rPr>
              <a:t> (Bart </a:t>
            </a:r>
            <a:r>
              <a:rPr lang="en-GB" sz="2800" b="1" dirty="0" err="1">
                <a:solidFill>
                  <a:srgbClr val="0033CC"/>
                </a:solidFill>
                <a:cs typeface="2  Mitra" pitchFamily="2" charset="-78"/>
              </a:rPr>
              <a:t>Hb</a:t>
            </a:r>
            <a:r>
              <a:rPr lang="en-GB" sz="2800" b="1" dirty="0">
                <a:solidFill>
                  <a:srgbClr val="0033CC"/>
                </a:solidFill>
                <a:cs typeface="2  Mitra" pitchFamily="2" charset="-78"/>
              </a:rPr>
              <a:t>)</a:t>
            </a:r>
            <a:r>
              <a:rPr lang="fa-IR" sz="2800" b="1" dirty="0">
                <a:solidFill>
                  <a:srgbClr val="0033CC"/>
                </a:solidFill>
                <a:cs typeface="2  Mitra" pitchFamily="2" charset="-78"/>
              </a:rPr>
              <a:t> ژنوتیپ  </a:t>
            </a:r>
            <a:r>
              <a:rPr lang="en-GB" sz="2800" b="1" dirty="0">
                <a:solidFill>
                  <a:srgbClr val="0033CC"/>
                </a:solidFill>
                <a:cs typeface="2  Mitra" pitchFamily="2" charset="-78"/>
              </a:rPr>
              <a:t>--/--</a:t>
            </a:r>
          </a:p>
          <a:p>
            <a:pPr algn="r" rtl="1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fa-IR" sz="2400" dirty="0">
                <a:cs typeface="2  Mitra" pitchFamily="2" charset="-78"/>
              </a:rPr>
              <a:t>شديد ترين شكل باليني الفا تالاسمي بوده و در آن فقدان كامل زنجيره </a:t>
            </a:r>
            <a:r>
              <a:rPr lang="el-GR" sz="2400" dirty="0">
                <a:cs typeface="2  Mitra" pitchFamily="2" charset="-78"/>
              </a:rPr>
              <a:t>α</a:t>
            </a:r>
            <a:r>
              <a:rPr lang="fa-IR" sz="2400" dirty="0">
                <a:cs typeface="2  Mitra" pitchFamily="2" charset="-78"/>
              </a:rPr>
              <a:t> وجود دارد. </a:t>
            </a:r>
          </a:p>
          <a:p>
            <a:pPr algn="r" rtl="1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fa-IR" sz="2400" dirty="0">
                <a:cs typeface="2  Mitra" pitchFamily="2" charset="-78"/>
              </a:rPr>
              <a:t>هيدروپس فتاليس (ادم و آسيت شديد جنين همراه با هيدروسفالي) و متعاقب آن مرگ در اواخر دوره جنيني يا بدو تولد ، مهمترين علائم باليني اين بيماري است.</a:t>
            </a:r>
          </a:p>
          <a:p>
            <a:pPr algn="r" rtl="1" eaLnBrk="1" hangingPunct="1"/>
            <a:endParaRPr lang="fa-IR" sz="2400" dirty="0">
              <a:cs typeface="2  Mitra" pitchFamily="2" charset="-78"/>
            </a:endParaRPr>
          </a:p>
          <a:p>
            <a:pPr algn="r" rtl="1" eaLnBrk="1" hangingPunct="1">
              <a:buFont typeface="Wingdings 2" pitchFamily="18" charset="2"/>
              <a:buNone/>
            </a:pPr>
            <a:r>
              <a:rPr lang="fa-IR" sz="2400" b="1" dirty="0">
                <a:solidFill>
                  <a:srgbClr val="0033CC"/>
                </a:solidFill>
                <a:cs typeface="2  Mitra" pitchFamily="2" charset="-78"/>
              </a:rPr>
              <a:t>2- هموگلوبين </a:t>
            </a:r>
            <a:r>
              <a:rPr lang="en-GB" sz="2400" b="1" dirty="0">
                <a:solidFill>
                  <a:srgbClr val="0033CC"/>
                </a:solidFill>
                <a:cs typeface="2  Mitra" pitchFamily="2" charset="-78"/>
              </a:rPr>
              <a:t>H</a:t>
            </a:r>
          </a:p>
          <a:p>
            <a:pPr algn="r" rtl="1" eaLnBrk="1" hangingPunct="1">
              <a:buFont typeface="Wingdings" pitchFamily="2" charset="2"/>
              <a:buChar char="ü"/>
            </a:pPr>
            <a:r>
              <a:rPr lang="fa-IR" sz="2400" dirty="0">
                <a:cs typeface="2  Mitra" pitchFamily="2" charset="-78"/>
              </a:rPr>
              <a:t>به علت فقدان سه آلل از چهار آلل كد كننده زنجيره </a:t>
            </a:r>
            <a:r>
              <a:rPr lang="el-GR" sz="2400" dirty="0">
                <a:cs typeface="2  Mitra" pitchFamily="2" charset="-78"/>
              </a:rPr>
              <a:t>α</a:t>
            </a:r>
            <a:r>
              <a:rPr lang="fa-IR" sz="2400" dirty="0">
                <a:cs typeface="2  Mitra" pitchFamily="2" charset="-78"/>
              </a:rPr>
              <a:t> رخ مي دهد.α-/--</a:t>
            </a:r>
          </a:p>
          <a:p>
            <a:pPr algn="r" rtl="1" eaLnBrk="1" hangingPunct="1">
              <a:buFont typeface="Wingdings" pitchFamily="2" charset="2"/>
              <a:buChar char="ü"/>
            </a:pPr>
            <a:r>
              <a:rPr lang="fa-IR" sz="2400" dirty="0">
                <a:cs typeface="2  Mitra" pitchFamily="2" charset="-78"/>
              </a:rPr>
              <a:t>كم خوني خفيف تا متوسط همراه با تغييرات استخواني خفيف از علائم مهم اين بيماري است.</a:t>
            </a:r>
          </a:p>
          <a:p>
            <a:pPr algn="r" rtl="1" eaLnBrk="1" hangingPunct="1">
              <a:buFont typeface="Wingdings" pitchFamily="2" charset="2"/>
              <a:buChar char="ü"/>
            </a:pPr>
            <a:r>
              <a:rPr lang="fa-IR" sz="2400" dirty="0">
                <a:cs typeface="2  Mitra" pitchFamily="2" charset="-78"/>
              </a:rPr>
              <a:t>تزريق گاه گاه خون در حملات شديد آنمي و مصرف داروهاي دافع آهن ، مهمترين درمان اين بيماري است.</a:t>
            </a:r>
            <a:endParaRPr lang="en-US" sz="2400" dirty="0">
              <a:cs typeface="2  Mitra" pitchFamily="2" charset="-78"/>
            </a:endParaRPr>
          </a:p>
          <a:p>
            <a:pPr algn="r" rtl="1" eaLnBrk="1" hangingPunct="1">
              <a:buFont typeface="Wingdings" pitchFamily="2" charset="2"/>
              <a:buChar char="ü"/>
            </a:pPr>
            <a:r>
              <a:rPr lang="fa-IR" sz="2400" dirty="0">
                <a:cs typeface="2  Mitra" pitchFamily="2" charset="-78"/>
              </a:rPr>
              <a:t>رنگ امیزی با نیومتیلن بلو و مشاهده گلف بادی</a:t>
            </a:r>
          </a:p>
          <a:p>
            <a:pPr algn="r" rtl="1">
              <a:buNone/>
            </a:pPr>
            <a:r>
              <a:rPr lang="fa-IR" sz="3000" b="1" dirty="0">
                <a:solidFill>
                  <a:srgbClr val="0033CC"/>
                </a:solidFill>
                <a:cs typeface="2  Mitra" pitchFamily="2" charset="-78"/>
              </a:rPr>
              <a:t>3-الفا تالاسمی مینور یا صفت تالاسمی مینور یا هتروزیگوت الفا</a:t>
            </a:r>
            <a:r>
              <a:rPr lang="en-GB" sz="3000" b="1" dirty="0">
                <a:solidFill>
                  <a:srgbClr val="0033CC"/>
                </a:solidFill>
                <a:cs typeface="2  Mitra" pitchFamily="2" charset="-78"/>
              </a:rPr>
              <a:t>--/</a:t>
            </a:r>
            <a:r>
              <a:rPr lang="el-GR" sz="3000" b="1" dirty="0">
                <a:solidFill>
                  <a:srgbClr val="0033CC"/>
                </a:solidFill>
                <a:cs typeface="2  Mitra" pitchFamily="2" charset="-78"/>
              </a:rPr>
              <a:t>α α</a:t>
            </a:r>
            <a:r>
              <a:rPr lang="en-GB" sz="3000" b="1" dirty="0">
                <a:solidFill>
                  <a:srgbClr val="0033CC"/>
                </a:solidFill>
                <a:cs typeface="2  Mitra" pitchFamily="2" charset="-78"/>
              </a:rPr>
              <a:t> or</a:t>
            </a:r>
            <a:r>
              <a:rPr lang="el-GR" sz="3000" b="1" dirty="0">
                <a:solidFill>
                  <a:srgbClr val="0033CC"/>
                </a:solidFill>
                <a:cs typeface="2  Mitra" pitchFamily="2" charset="-78"/>
              </a:rPr>
              <a:t> α</a:t>
            </a:r>
            <a:r>
              <a:rPr lang="en-GB" sz="3000" b="1" dirty="0">
                <a:solidFill>
                  <a:srgbClr val="0033CC"/>
                </a:solidFill>
                <a:cs typeface="2  Mitra" pitchFamily="2" charset="-78"/>
              </a:rPr>
              <a:t>-/</a:t>
            </a:r>
            <a:r>
              <a:rPr lang="el-GR" sz="3000" b="1" dirty="0">
                <a:solidFill>
                  <a:srgbClr val="0033CC"/>
                </a:solidFill>
                <a:cs typeface="2  Mitra" pitchFamily="2" charset="-78"/>
              </a:rPr>
              <a:t> α</a:t>
            </a:r>
            <a:r>
              <a:rPr lang="en-GB" sz="3000" b="1" dirty="0">
                <a:solidFill>
                  <a:srgbClr val="0033CC"/>
                </a:solidFill>
                <a:cs typeface="2  Mitra" pitchFamily="2" charset="-78"/>
              </a:rPr>
              <a:t>- </a:t>
            </a:r>
            <a:endParaRPr lang="fa-IR" sz="3000" b="1" dirty="0">
              <a:solidFill>
                <a:srgbClr val="0033CC"/>
              </a:solidFill>
              <a:cs typeface="2  Mitra" pitchFamily="2" charset="-78"/>
            </a:endParaRPr>
          </a:p>
          <a:p>
            <a:pPr algn="r" rtl="1">
              <a:buNone/>
            </a:pPr>
            <a:r>
              <a:rPr lang="fa-IR" sz="3000" b="1" dirty="0">
                <a:solidFill>
                  <a:srgbClr val="0033CC"/>
                </a:solidFill>
                <a:cs typeface="2  Mitra" pitchFamily="2" charset="-78"/>
              </a:rPr>
              <a:t>4-الفا تالاسمی مینیمال </a:t>
            </a:r>
            <a:r>
              <a:rPr lang="el-GR" sz="3000" b="1" dirty="0">
                <a:solidFill>
                  <a:srgbClr val="0033CC"/>
                </a:solidFill>
                <a:cs typeface="2  Mitra" pitchFamily="2" charset="-78"/>
              </a:rPr>
              <a:t>α α </a:t>
            </a:r>
            <a:r>
              <a:rPr lang="fa-IR" sz="3000" b="1" dirty="0">
                <a:solidFill>
                  <a:srgbClr val="0033CC"/>
                </a:solidFill>
                <a:cs typeface="2  Mitra" pitchFamily="2" charset="-78"/>
              </a:rPr>
              <a:t>/- </a:t>
            </a:r>
            <a:r>
              <a:rPr lang="el-GR" sz="3000" b="1" dirty="0">
                <a:solidFill>
                  <a:srgbClr val="0033CC"/>
                </a:solidFill>
                <a:cs typeface="2  Mitra" pitchFamily="2" charset="-78"/>
              </a:rPr>
              <a:t>α</a:t>
            </a:r>
            <a:endParaRPr lang="fa-IR" sz="3000" b="1" dirty="0">
              <a:solidFill>
                <a:srgbClr val="0033CC"/>
              </a:solidFill>
              <a:cs typeface="2  Mitra" pitchFamily="2" charset="-78"/>
            </a:endParaRPr>
          </a:p>
          <a:p>
            <a:pPr marL="0" indent="0" algn="r" rtl="1" eaLnBrk="1" hangingPunct="1">
              <a:buNone/>
            </a:pPr>
            <a:endParaRPr lang="fa-IR" sz="2400" dirty="0">
              <a:cs typeface="2  Mitra" pitchFamily="2" charset="-78"/>
            </a:endParaRPr>
          </a:p>
          <a:p>
            <a:pPr algn="r" rtl="1" eaLnBrk="1" hangingPunct="1"/>
            <a:endParaRPr lang="en-GB" sz="2800" dirty="0">
              <a:cs typeface="2 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6818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47092E-C4C0-4C53-94A9-71AE4180B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39" y="0"/>
            <a:ext cx="7290054" cy="1499616"/>
          </a:xfrm>
        </p:spPr>
        <p:txBody>
          <a:bodyPr/>
          <a:lstStyle/>
          <a:p>
            <a:pPr algn="r" rtl="0"/>
            <a:r>
              <a:rPr lang="fa-IR" dirty="0">
                <a:highlight>
                  <a:srgbClr val="FFFF00"/>
                </a:highlight>
              </a:rPr>
              <a:t>نکات مهم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60BAA7-66BD-440F-A909-4D62A3B44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879" y="1408670"/>
            <a:ext cx="7290055" cy="40233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fa-IR" sz="2400" dirty="0">
                <a:solidFill>
                  <a:srgbClr val="000000"/>
                </a:solidFill>
                <a:latin typeface="Calibri" panose="020F0502020204030204" pitchFamily="34" charset="0"/>
              </a:rPr>
              <a:t>صرفا با یک تست ازمایشگاهی نمیتوان ادعای هموگلوبینوپاتی کرد و باید از یک روش تاییدی بهره برد و اطلاعات بالینی-نژاد بیمار-والدین  بیمار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cbc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Calibri" panose="020F0502020204030204" pitchFamily="34" charset="0"/>
              </a:rPr>
              <a:t> بررسی مرفولوژی خون محیطی و سابقه فامیلی بیمار مهم است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fa-IR" sz="2400" dirty="0">
                <a:solidFill>
                  <a:srgbClr val="000000"/>
                </a:solidFill>
                <a:latin typeface="Calibri" panose="020F0502020204030204" pitchFamily="34" charset="0"/>
              </a:rPr>
              <a:t>-تست های شمارش </a:t>
            </a:r>
            <a:r>
              <a:rPr lang="fa-I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رتیک- </a:t>
            </a:r>
            <a:r>
              <a:rPr lang="fa-IR" sz="2400" dirty="0">
                <a:solidFill>
                  <a:srgbClr val="000000"/>
                </a:solidFill>
                <a:latin typeface="Calibri" panose="020F0502020204030204" pitchFamily="34" charset="0"/>
              </a:rPr>
              <a:t>هموگلوبین </a:t>
            </a:r>
            <a:r>
              <a:rPr lang="fa-I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ناپایدار-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HbH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Calibri" panose="020F0502020204030204" pitchFamily="34" charset="0"/>
              </a:rPr>
              <a:t>(گلف بادی) انکوباسیون 30- 45 نمونه خون با نیومتیلن بلو و مشاهده گلفت بادی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fa-IR" sz="2400" dirty="0">
                <a:solidFill>
                  <a:srgbClr val="000000"/>
                </a:solidFill>
                <a:latin typeface="Calibri" panose="020F0502020204030204" pitchFamily="34" charset="0"/>
              </a:rPr>
              <a:t>  بررسی لام خون محیطی و پلی کرومازیا ، نتیجه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Rpi</a:t>
            </a:r>
            <a:endParaRPr lang="fa-I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spcBef>
                <a:spcPts val="0"/>
              </a:spcBef>
              <a:spcAft>
                <a:spcPts val="800"/>
              </a:spcAft>
            </a:pPr>
            <a:endParaRPr lang="fa-I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fa-IR" sz="2400" dirty="0">
                <a:solidFill>
                  <a:srgbClr val="000000"/>
                </a:solidFill>
                <a:latin typeface="Calibri" panose="020F0502020204030204" pitchFamily="34" charset="0"/>
              </a:rPr>
              <a:t>نمونه خون خون وریدی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EDTA </a:t>
            </a:r>
            <a:r>
              <a:rPr lang="fa-IR" sz="2400" dirty="0">
                <a:solidFill>
                  <a:srgbClr val="000000"/>
                </a:solidFill>
                <a:latin typeface="Calibri" panose="020F0502020204030204" pitchFamily="34" charset="0"/>
              </a:rPr>
              <a:t>و یا خون مویرگی نوزادخون بند ناف</a:t>
            </a:r>
          </a:p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fa-IR" sz="2400" dirty="0">
                <a:solidFill>
                  <a:srgbClr val="000000"/>
                </a:solidFill>
                <a:latin typeface="Calibri" panose="020F0502020204030204" pitchFamily="34" charset="0"/>
              </a:rPr>
              <a:t>نمونه ها در یخچال و ظرف 1 هفته بررسی شوند</a:t>
            </a:r>
          </a:p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fa-IR" sz="2400" dirty="0">
                <a:solidFill>
                  <a:srgbClr val="000000"/>
                </a:solidFill>
                <a:latin typeface="Calibri" panose="020F0502020204030204" pitchFamily="34" charset="0"/>
              </a:rPr>
              <a:t> نگهداری طولانی تغییر ماهیت هموگلوبین خطا در الکتروفورزباند ها کمرنگ و از وضوح انها کم می شود</a:t>
            </a:r>
          </a:p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fa-IR" sz="2400" dirty="0">
                <a:solidFill>
                  <a:srgbClr val="000000"/>
                </a:solidFill>
                <a:latin typeface="Calibri" panose="020F0502020204030204" pitchFamily="34" charset="0"/>
              </a:rPr>
              <a:t>ولی همولیزات را در ازت برای سالها می توان نگه داشت</a:t>
            </a:r>
          </a:p>
        </p:txBody>
      </p:sp>
    </p:spTree>
    <p:extLst>
      <p:ext uri="{BB962C8B-B14F-4D97-AF65-F5344CB8AC3E}">
        <p14:creationId xmlns:p14="http://schemas.microsoft.com/office/powerpoint/2010/main" val="3177253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1BCB00-2CA9-439D-A33A-8F3EBCDE7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</a:rPr>
              <a:t>تستهای اصلی تشخیصی هموگلوبینوپاتی ها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0F75C8-A1DE-4015-A3F5-CA8FF9EC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5" y="1335024"/>
            <a:ext cx="7290055" cy="4023360"/>
          </a:xfrm>
        </p:spPr>
        <p:txBody>
          <a:bodyPr>
            <a:noAutofit/>
          </a:bodyPr>
          <a:lstStyle/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fa-IR" sz="2800" dirty="0">
                <a:solidFill>
                  <a:srgbClr val="000000"/>
                </a:solidFill>
                <a:latin typeface="Calibri" panose="020F0502020204030204" pitchFamily="34" charset="0"/>
              </a:rPr>
              <a:t>الکتروفورزیس قلیایی روی استات سلولز 8.6</a:t>
            </a:r>
            <a:r>
              <a:rPr lang="fa-IR" sz="2800" b="0" dirty="0">
                <a:effectLst/>
              </a:rPr>
              <a:t/>
            </a:r>
            <a:br>
              <a:rPr lang="fa-IR" sz="2800" b="0" dirty="0">
                <a:effectLst/>
              </a:rPr>
            </a:br>
            <a:r>
              <a:rPr lang="fa-IR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-الکتروفورزیس اسیدی روی سیترات اگار 6-6.2</a:t>
            </a:r>
            <a:endParaRPr lang="fa-IR" sz="2800" b="0" dirty="0">
              <a:effectLst/>
            </a:endParaRPr>
          </a:p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fa-IR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-کروماتوگرافی میکروستون با دی اتیل امینواتیل سلولز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DEAE </a:t>
            </a:r>
            <a:r>
              <a:rPr lang="fa-IR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جهت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HbA2</a:t>
            </a:r>
            <a:endParaRPr lang="en-US" sz="2800" b="0" dirty="0">
              <a:effectLst/>
            </a:endParaRPr>
          </a:p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r>
              <a:rPr lang="fa-IR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تست ترسیب شیمیایی کلایهاور بتکه و تست جونگیس برای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hBf</a:t>
            </a:r>
            <a:endParaRPr lang="en-US" sz="2800" b="0" dirty="0">
              <a:effectLst/>
            </a:endParaRPr>
          </a:p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en-US" sz="2800" b="0" i="0" u="none" strike="noStrike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HPLC</a:t>
            </a:r>
          </a:p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en-US" sz="2800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IEF</a:t>
            </a:r>
            <a:endParaRPr lang="en-US" sz="2800" b="0" dirty="0">
              <a:effectLst/>
            </a:endParaRPr>
          </a:p>
          <a:p>
            <a:pPr marL="0" indent="0" algn="r" rtl="1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r>
              <a:rPr lang="fa-IR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الکتروفورز زنجیره گلوبین</a:t>
            </a:r>
            <a:endParaRPr lang="fa-IR" sz="2800" b="0" dirty="0">
              <a:effectLst/>
            </a:endParaRPr>
          </a:p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fa-IR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انالیز میزان ساخت زنجیره های گلوبین نسبت الفا به بتا</a:t>
            </a:r>
            <a:endParaRPr lang="fa-IR" sz="2800" b="0" dirty="0">
              <a:effectLst/>
            </a:endParaRPr>
          </a:p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fa-IR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اسپکتروفتومتری جرمی</a:t>
            </a:r>
            <a:endParaRPr lang="fa-IR" sz="2800" b="0" dirty="0">
              <a:effectLst/>
            </a:endParaRPr>
          </a:p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fa-IR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انالیز توالی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DNA </a:t>
            </a:r>
            <a:r>
              <a:rPr lang="fa-IR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با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PCR-RFLP-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GAP-PCR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,PCR,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ARMS</a:t>
            </a:r>
            <a:endParaRPr lang="en-US" sz="2800" b="0" dirty="0">
              <a:solidFill>
                <a:srgbClr val="FF0000"/>
              </a:solidFill>
              <a:effectLst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1928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</a:rPr>
              <a:t>تست های فرعی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573619"/>
            <a:ext cx="7290055" cy="4023360"/>
          </a:xfrm>
        </p:spPr>
        <p:txBody>
          <a:bodyPr>
            <a:noAutofit/>
          </a:bodyPr>
          <a:lstStyle/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fa-IR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-تست داسی </a:t>
            </a:r>
            <a:endParaRPr lang="fa-IR" sz="2400" b="0" dirty="0">
              <a:effectLst/>
            </a:endParaRPr>
          </a:p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fa-IR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تست ناپایداری هموگلوبین،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OFT،DAT,IDAT</a:t>
            </a:r>
            <a:endParaRPr lang="en-US" sz="2400" b="0" dirty="0">
              <a:effectLst/>
            </a:endParaRPr>
          </a:p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fa-IR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رنگ حیاتی برای گلف بادی هاینز بادی و میزات رتیک</a:t>
            </a:r>
            <a:endParaRPr lang="fa-IR" sz="2400" b="0" dirty="0">
              <a:effectLst/>
            </a:endParaRPr>
          </a:p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fa-IR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تست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CBC </a:t>
            </a:r>
            <a:r>
              <a:rPr lang="en-US" sz="2400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(RBC,HB,HCT,MCV,MCH,MCHC,CHCM,RDW-</a:t>
            </a:r>
            <a:r>
              <a:rPr lang="en-US" sz="2400" b="0" i="0" u="none" strike="noStrike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cv,sd</a:t>
            </a:r>
            <a:endParaRPr lang="en-US" sz="2400" b="0" dirty="0">
              <a:effectLst/>
            </a:endParaRPr>
          </a:p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fa-IR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بررسی مرفولوژی مانند تارگت،بایت،کریستالهای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HB، </a:t>
            </a:r>
            <a:r>
              <a:rPr lang="fa-IR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انیزوپویکیلو،هاول ژولی،کابوت رینگ</a:t>
            </a:r>
            <a:endParaRPr lang="fa-IR" sz="2400" b="0" dirty="0">
              <a:effectLst/>
            </a:endParaRPr>
          </a:p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fa-IR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تست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ABG,P50</a:t>
            </a:r>
            <a:endParaRPr lang="en-US" sz="2400" b="0" dirty="0">
              <a:effectLst/>
            </a:endParaRPr>
          </a:p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fa-IR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تست های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SIRON,T-SAT,</a:t>
            </a:r>
          </a:p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a-IR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مجموعه فرمولهای محاسباتی برای تفکیک تالاسمی از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IDA(</a:t>
            </a:r>
            <a:r>
              <a:rPr lang="fa-IR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مانند کرمن،گرینگ-کینگ،منتزنر،شین-لال،سریواستا،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DF،MCHD </a:t>
            </a:r>
            <a:r>
              <a:rPr lang="fa-IR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و....</a:t>
            </a:r>
            <a:endParaRPr lang="fa-IR" sz="2400" b="0" dirty="0">
              <a:effectLst/>
            </a:endParaRPr>
          </a:p>
          <a:p>
            <a:pPr marL="0" indent="0">
              <a:buNone/>
            </a:pPr>
            <a:r>
              <a:rPr lang="fa-IR" sz="2400" dirty="0"/>
              <a:t/>
            </a:r>
            <a:br>
              <a:rPr lang="fa-IR" sz="2400" dirty="0"/>
            </a:br>
            <a:endParaRPr lang="fa-IR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0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82693-95AE-4C2E-827C-3160E457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نکات مهم در تست الکتروفورز  </a:t>
            </a:r>
            <a:r>
              <a:rPr lang="en-GB" dirty="0" err="1"/>
              <a:t>Hb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D5BF39-0534-4787-BA37-97F2857B5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011255"/>
            <a:ext cx="7290055" cy="4023360"/>
          </a:xfrm>
        </p:spPr>
        <p:txBody>
          <a:bodyPr>
            <a:normAutofit/>
          </a:bodyPr>
          <a:lstStyle/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fa-I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-شستشوی خون سه بار و تهیه غلظت 10 گرم از پکسل</a:t>
            </a:r>
            <a:endParaRPr lang="fa-IR" b="0" dirty="0">
              <a:effectLst/>
            </a:endParaRPr>
          </a:p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fa-I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بعد تهیه همولیزانت و اضافه کردن  حلالهایی مانند تتراکلرورکربن و تولوین موجب حل شدن غشاها شده سپس سانتریفیوژ کردن نمونه و رسوب لاشه های سلولی رخ می دهد</a:t>
            </a:r>
            <a:endParaRPr lang="fa-IR" b="0" dirty="0">
              <a:effectLst/>
            </a:endParaRPr>
          </a:p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fa-I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-برای تهیه همولیزات اگر از خون کامل استفاده می شود پاراپروتیین ها و ایمنوگلوبولین ها می تواند باعث تولید باند اضافه و تداخل در تفسیر شود</a:t>
            </a:r>
            <a:endParaRPr lang="fa-IR" b="0" dirty="0">
              <a:effectLst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IEF </a:t>
            </a:r>
            <a:r>
              <a:rPr lang="fa-IR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دقیق تر </a:t>
            </a:r>
            <a:r>
              <a:rPr lang="fa-I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از الکتروفورز استات سلولز باند ها را جدا می کند برخی از واریانتهای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D,G </a:t>
            </a:r>
            <a:r>
              <a:rPr lang="fa-I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مانند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 </a:t>
            </a:r>
            <a:r>
              <a:rPr lang="fa-I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فیلادلفیا و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 </a:t>
            </a:r>
            <a:r>
              <a:rPr lang="fa-I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پنجاب یا لسانجلس را از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 </a:t>
            </a:r>
            <a:r>
              <a:rPr lang="fa-I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جدا می کند که روی استات سلولز جدا نمی </a:t>
            </a: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</a:rPr>
              <a:t>شوددر این روش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A1C  M-HB  </a:t>
            </a: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</a:rPr>
              <a:t>نیز جدا می شوند</a:t>
            </a:r>
            <a:endParaRPr lang="fa-IR" dirty="0"/>
          </a:p>
          <a:p>
            <a:pPr algn="r" rtl="1">
              <a:spcBef>
                <a:spcPts val="0"/>
              </a:spcBef>
              <a:spcAft>
                <a:spcPts val="800"/>
              </a:spcAft>
            </a:pPr>
            <a:endParaRPr lang="fa-IR" b="0" dirty="0">
              <a:effectLst/>
            </a:endParaRPr>
          </a:p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fa-I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اندازهگیری باندها روی استات سلولز یا با دانسیتومتری یا برش باند و تعیین مقدار هموگلوبین با روش سیان متهموگلوبین قابل انجام است</a:t>
            </a:r>
            <a:endParaRPr lang="fa-IR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868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7D3530-D02E-49BB-A835-21FCCFC2F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نکات مهم در تست الکتروفورز </a:t>
            </a:r>
            <a:r>
              <a:rPr lang="en-GB" dirty="0" err="1"/>
              <a:t>Hb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155D37-FACD-49E0-8BD7-9C1DD1D91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fa-IR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گرفتن باندهای شارپ و بدون همپوشانی به قدرت یونی و پ اچ بافر، ولتاز و امپر برق،غلظت هموگلوبین(بهترین حالت ست هموگلوبین روی 10 است) برای جلوگیری از تولید باندهای ضعیف  و مقدار بالای ان موجب همپوشانی باندها می شودخالص بودن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HB </a:t>
            </a:r>
            <a:r>
              <a:rPr lang="fa-IR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اندازه شکل و بار الکتریکی نوع هموگلوبین میزان تخلخل ژل یا بستر الکتروفورز نوع الکتروفورز(افقی یا عمودی) سرعت الکتروفورز بستگی دارد</a:t>
            </a:r>
            <a:endParaRPr lang="fa-IR" sz="2400" b="0" dirty="0">
              <a:effectLst/>
            </a:endParaRPr>
          </a:p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fa-IR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اندازه شکل و بار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 </a:t>
            </a:r>
            <a:r>
              <a:rPr lang="fa-IR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ایزوالکتریک و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MW </a:t>
            </a:r>
            <a:r>
              <a:rPr lang="fa-IR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هموگلوبین نیز به نوع هموگلوبین میزان گلیکوزیلاسیون و استیلاسیون ان و مقدار اسید امینه های قطبی و باردار موجود در ان میزان مت هموگلوبینو واریانت های مختلف بستگی دارد</a:t>
            </a:r>
            <a:endParaRPr lang="fa-IR" sz="24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6901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53BBE-247F-465A-8FC3-26E6DDFBE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B9A7751E-8ADC-4D71-8CC2-201555FB8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5" y="512466"/>
            <a:ext cx="8378456" cy="5898967"/>
          </a:xfrm>
        </p:spPr>
      </p:pic>
    </p:spTree>
    <p:extLst>
      <p:ext uri="{BB962C8B-B14F-4D97-AF65-F5344CB8AC3E}">
        <p14:creationId xmlns:p14="http://schemas.microsoft.com/office/powerpoint/2010/main" val="2712738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rgbClr val="FFC000"/>
                </a:solidFill>
              </a:rPr>
              <a:t>هموگلوبینوپاتی ها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573619"/>
            <a:ext cx="7290055" cy="4735741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/>
              <a:t>تعریف</a:t>
            </a:r>
          </a:p>
          <a:p>
            <a:pPr algn="r" rtl="1"/>
            <a:r>
              <a:rPr lang="fa-IR" sz="2800" dirty="0"/>
              <a:t>انواع</a:t>
            </a:r>
          </a:p>
          <a:p>
            <a:pPr marL="0" indent="0" algn="r" rtl="1">
              <a:buNone/>
            </a:pPr>
            <a:r>
              <a:rPr lang="fa-IR" sz="2800" dirty="0"/>
              <a:t>-کمی:کاهش ساخت زنجیره های گلوبین(تالاسمی ها)</a:t>
            </a:r>
          </a:p>
          <a:p>
            <a:pPr marL="0" indent="0" algn="r" rtl="1">
              <a:buNone/>
            </a:pPr>
            <a:r>
              <a:rPr lang="fa-IR" sz="2800" dirty="0"/>
              <a:t>-کیفی :اختلالات عملکردی،ساختاری(ناپایداری و رسوب در سلولهای قرمز و تخریب انها،تغییر مرفولوژی سلولهای قرمز(علایم و عورض بالینی از جمله بزرگی کبد و طحال،ترمبوز،چسبندگی به جدار عروق،رتینوپاتی،نفروپاتیو.... </a:t>
            </a:r>
            <a:r>
              <a:rPr lang="en-GB" sz="2800" dirty="0"/>
              <a:t>C، S ، D ،</a:t>
            </a:r>
            <a:r>
              <a:rPr lang="fa-IR" sz="2800" dirty="0"/>
              <a:t>لپور، سـتیف، </a:t>
            </a:r>
            <a:r>
              <a:rPr lang="en-GB" sz="2800" dirty="0"/>
              <a:t>J، Q، CS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857203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D3996-E56B-4F59-86DA-F9E74ACE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Figure 1: Isoelectric focusing analysis of red blood cells lysates containing different Hb variants, technical details are available in Ref. 5. Line 1: β thalassaemia trait; Line 2: Normal adult; Line 3: Homozygous β + thal; Line 4: HbA/Hb Korle Bu; Line 5: HbA/HbD-Punjab; Line 6: HbA/HbO-Arab; Line 7: Normal newborn; Line 8: HbA/HbE; Line 9: HbA/HbC; Line 10: HbA/HbS; Line 11: HbS/HbC.">
            <a:extLst>
              <a:ext uri="{FF2B5EF4-FFF2-40B4-BE49-F238E27FC236}">
                <a16:creationId xmlns:a16="http://schemas.microsoft.com/office/drawing/2014/main" xmlns="" id="{0E6C264A-82BF-47B4-A772-5F0A5F9CA8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3" y="1259094"/>
            <a:ext cx="7886700" cy="303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896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تستهای تکمیلی تالاسمی 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11842"/>
            <a:ext cx="7290055" cy="4023360"/>
          </a:xfrm>
        </p:spPr>
        <p:txBody>
          <a:bodyPr>
            <a:noAutofit/>
          </a:bodyPr>
          <a:lstStyle/>
          <a:p>
            <a:pPr algn="r" rtl="1"/>
            <a:r>
              <a:rPr lang="ar-SA" sz="2800" dirty="0"/>
              <a:t>سنتز زنجيره هاي گلوبين و آناليز </a:t>
            </a:r>
            <a:r>
              <a:rPr lang="en-GB" sz="2800" dirty="0"/>
              <a:t>DNA، </a:t>
            </a:r>
            <a:r>
              <a:rPr lang="ar-SA" sz="2800" dirty="0"/>
              <a:t>آزمايش هاي تكميلي در زمينه تشخيص تالاسمي مي باشند. در حال حاضر آناليز </a:t>
            </a:r>
            <a:r>
              <a:rPr lang="en-GB" sz="2800" dirty="0"/>
              <a:t>DNA </a:t>
            </a:r>
            <a:r>
              <a:rPr lang="ar-SA" sz="2800" dirty="0"/>
              <a:t>به عنوان معتبرترين آزمايش تشخيص بيماري هاي ژنتيكي از جمله تالاسمي محسوب مي شود.</a:t>
            </a:r>
            <a:endParaRPr lang="fa-IR" sz="2800" dirty="0"/>
          </a:p>
          <a:p>
            <a:pPr algn="r" rtl="1"/>
            <a:r>
              <a:rPr lang="ar-SA" sz="2800" dirty="0"/>
              <a:t> اما با توجه به پيچيدگي اين بيماري هتروژن، كه مي تواند مربوط به وجود موتاسيون هاي ناشناخته و يا وجود موتاسيون در نقاط تنظيمي دوردست ژن باشد، سنتز زنجيره هاي گلوبين جايگاه خاصي در زمينه تشخيص افتراقي انواع تالاسمي حفظ كرده است. </a:t>
            </a:r>
            <a:endParaRPr lang="fa-IR" sz="2800" dirty="0"/>
          </a:p>
          <a:p>
            <a:pPr algn="r" rtl="1"/>
            <a:r>
              <a:rPr lang="fa-IR" sz="2800" dirty="0"/>
              <a:t>نرمال الفا به بتا 1 به 1 است در الفا تالاسمی کاهش و در بتا تالاسمی افزایش دارد</a:t>
            </a:r>
          </a:p>
        </p:txBody>
      </p:sp>
    </p:spTree>
    <p:extLst>
      <p:ext uri="{BB962C8B-B14F-4D97-AF65-F5344CB8AC3E}">
        <p14:creationId xmlns:p14="http://schemas.microsoft.com/office/powerpoint/2010/main" val="1311860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F43E37-DA52-4FC0-9F71-D44D2A9A2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E5E6D81-6D8B-49CB-852B-ED391DAD9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" y="1027907"/>
            <a:ext cx="7803247" cy="1900656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A9727A2D-F876-41E8-BAB5-DD3EABD5E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71" y="2812312"/>
            <a:ext cx="7591646" cy="262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32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1A03CA-CF1A-408E-A1C6-40A18086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تمایز فقر اهن و تالاسمی مینور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GB" sz="3200" dirty="0" smtClean="0"/>
              <a:t>MCV&lt;80fl,MCH&lt;27pg</a:t>
            </a:r>
            <a:endParaRPr lang="fa-IR" sz="3200" dirty="0" smtClean="0"/>
          </a:p>
          <a:p>
            <a:pPr algn="r" rtl="1"/>
            <a:r>
              <a:rPr lang="en-GB" sz="3200" dirty="0" smtClean="0"/>
              <a:t>RBC </a:t>
            </a:r>
            <a:r>
              <a:rPr lang="en-US" sz="3200" dirty="0" smtClean="0"/>
              <a:t>count</a:t>
            </a:r>
            <a:endParaRPr lang="en-GB" sz="3200" dirty="0"/>
          </a:p>
          <a:p>
            <a:pPr algn="r" rtl="1"/>
            <a:r>
              <a:rPr lang="fa-IR" sz="3200" dirty="0"/>
              <a:t>مرز </a:t>
            </a:r>
            <a:r>
              <a:rPr lang="en-GB" sz="3200" dirty="0"/>
              <a:t>MCV</a:t>
            </a:r>
            <a:r>
              <a:rPr lang="en-US" sz="3200" dirty="0"/>
              <a:t> </a:t>
            </a:r>
            <a:r>
              <a:rPr lang="fa-IR" sz="3200" dirty="0"/>
              <a:t> در فقر اهن و تالاسمی</a:t>
            </a:r>
          </a:p>
          <a:p>
            <a:pPr marL="0" indent="0" algn="r" rtl="1">
              <a:buNone/>
            </a:pPr>
            <a:r>
              <a:rPr lang="fa-IR" sz="3200" dirty="0"/>
              <a:t>-بیشتر مطالعات </a:t>
            </a:r>
            <a:r>
              <a:rPr lang="en-GB" sz="3200" dirty="0"/>
              <a:t>&lt;72 </a:t>
            </a:r>
            <a:r>
              <a:rPr lang="fa-IR" sz="3200" dirty="0"/>
              <a:t> را برای تالاسمی ارزشمند می دانند</a:t>
            </a:r>
          </a:p>
          <a:p>
            <a:pPr marL="0" indent="0" algn="r" rtl="1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20079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D0A55C-A5E4-405D-A20F-BDC6B6A5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10" y="-398084"/>
            <a:ext cx="7290054" cy="1499616"/>
          </a:xfrm>
        </p:spPr>
        <p:txBody>
          <a:bodyPr/>
          <a:lstStyle/>
          <a:p>
            <a:pPr algn="r"/>
            <a:r>
              <a:rPr lang="fa-IR" dirty="0"/>
              <a:t>سندروم های تالاسمی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244009"/>
            <a:ext cx="7290055" cy="5065351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sz="2800" dirty="0"/>
              <a:t>-بعضی موارد بتا مینور با پارامترهای هماتولوژیک نرمال و افزایش </a:t>
            </a:r>
            <a:r>
              <a:rPr lang="en-GB" sz="2800" dirty="0"/>
              <a:t>A2</a:t>
            </a:r>
            <a:r>
              <a:rPr lang="fa-IR" sz="2800" dirty="0"/>
              <a:t> همراهند </a:t>
            </a:r>
          </a:p>
          <a:p>
            <a:pPr marL="0" indent="0" algn="r" rtl="1">
              <a:buNone/>
            </a:pPr>
            <a:r>
              <a:rPr lang="fa-IR" sz="2800" dirty="0">
                <a:highlight>
                  <a:srgbClr val="FFFF00"/>
                </a:highlight>
              </a:rPr>
              <a:t>افزایش </a:t>
            </a:r>
            <a:r>
              <a:rPr lang="en-GB" sz="2800" dirty="0">
                <a:highlight>
                  <a:srgbClr val="FFFF00"/>
                </a:highlight>
              </a:rPr>
              <a:t>A2</a:t>
            </a:r>
            <a:r>
              <a:rPr lang="fa-IR" sz="2800" dirty="0">
                <a:highlight>
                  <a:srgbClr val="FFFF00"/>
                </a:highlight>
              </a:rPr>
              <a:t> در صورت عدم تالاسمی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800" dirty="0"/>
              <a:t>-در پرکاری تیرویید،هموگلوبین های ناپایدار،کم خونی های دیس اریتروپویتیک، کم خونی مگالوبلاستیک، بیماری ویلسون،مصرف داروهای ضدویروسی</a:t>
            </a:r>
          </a:p>
          <a:p>
            <a:pPr algn="r" rtl="1"/>
            <a:r>
              <a:rPr lang="fa-IR" sz="2800" dirty="0">
                <a:highlight>
                  <a:srgbClr val="FFFF00"/>
                </a:highlight>
              </a:rPr>
              <a:t>همراهی تالاسمی و انمی مگالوبلاستیک یا بیماری کبدی با نرمال شدن پارامترهای هماتولوژیک همراه است</a:t>
            </a:r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20330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453224-B511-4CE4-8A2F-706CDBD5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19" y="0"/>
            <a:ext cx="7290054" cy="1499616"/>
          </a:xfrm>
        </p:spPr>
        <p:txBody>
          <a:bodyPr/>
          <a:lstStyle/>
          <a:p>
            <a:pPr algn="r"/>
            <a:r>
              <a:rPr lang="fa-IR" dirty="0"/>
              <a:t>یک نکته مهم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67" y="1318437"/>
            <a:ext cx="7290055" cy="611159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/>
              <a:t>نرمال بودن </a:t>
            </a:r>
            <a:r>
              <a:rPr lang="en-GB" sz="2800" dirty="0"/>
              <a:t>A2</a:t>
            </a:r>
            <a:r>
              <a:rPr lang="fa-IR" sz="2800" dirty="0"/>
              <a:t> رد کننده بتا تالاسمی مینور نیست</a:t>
            </a:r>
          </a:p>
          <a:p>
            <a:r>
              <a:rPr lang="fa-IR" sz="2800" dirty="0"/>
              <a:t>-همراهی با دلتا تالاسمی(دلتا+ یا دلتا صفر)</a:t>
            </a:r>
          </a:p>
          <a:p>
            <a:pPr marL="0" indent="0" algn="r" rtl="1">
              <a:buNone/>
            </a:pPr>
            <a:r>
              <a:rPr lang="fa-IR" sz="2800" dirty="0"/>
              <a:t>-در دلتا بتا،گاما دلتا بتا تالاسمی ها و هتروزیگوت لپور و الفا تالاسمی های </a:t>
            </a:r>
            <a:r>
              <a:rPr lang="en-GB" sz="2800" dirty="0"/>
              <a:t>A2</a:t>
            </a:r>
            <a:r>
              <a:rPr lang="en-US" sz="2800" dirty="0"/>
              <a:t> </a:t>
            </a:r>
            <a:r>
              <a:rPr lang="fa-IR" sz="2800" dirty="0"/>
              <a:t> کاهش می یابد</a:t>
            </a:r>
          </a:p>
          <a:p>
            <a:pPr marL="0" indent="0" algn="r" rtl="1">
              <a:buNone/>
            </a:pPr>
            <a:r>
              <a:rPr lang="fa-IR" sz="2800" dirty="0"/>
              <a:t>-</a:t>
            </a:r>
            <a:r>
              <a:rPr lang="en-GB" sz="2800" dirty="0"/>
              <a:t>A2</a:t>
            </a:r>
            <a:r>
              <a:rPr lang="fa-IR" sz="2800" dirty="0"/>
              <a:t>کمتر از 2% به شرط عدم فقراهن مطرح کننده الفا مینور است</a:t>
            </a:r>
          </a:p>
          <a:p>
            <a:pPr marL="0" indent="0" algn="r" rtl="1">
              <a:buNone/>
            </a:pPr>
            <a:r>
              <a:rPr lang="fa-IR" sz="2800" dirty="0"/>
              <a:t>تست </a:t>
            </a:r>
            <a:r>
              <a:rPr lang="en-GB" sz="2800" dirty="0"/>
              <a:t>H</a:t>
            </a:r>
            <a:r>
              <a:rPr lang="fa-IR" sz="2800" dirty="0"/>
              <a:t>بادی در بیماری </a:t>
            </a:r>
            <a:r>
              <a:rPr lang="en-GB" sz="2800" dirty="0"/>
              <a:t>HBH</a:t>
            </a:r>
            <a:r>
              <a:rPr lang="fa-IR" sz="2800" dirty="0"/>
              <a:t> مثبت ودر الفا مینورممکن است مثبت شود</a:t>
            </a:r>
          </a:p>
        </p:txBody>
      </p:sp>
    </p:spTree>
    <p:extLst>
      <p:ext uri="{BB962C8B-B14F-4D97-AF65-F5344CB8AC3E}">
        <p14:creationId xmlns:p14="http://schemas.microsoft.com/office/powerpoint/2010/main" val="1288637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نکته مهم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800" dirty="0"/>
              <a:t>به علت وارانتهای الفا و دلتا می تواند هموگلوبین </a:t>
            </a:r>
            <a:r>
              <a:rPr lang="en-GB" sz="2800" dirty="0"/>
              <a:t>A2</a:t>
            </a:r>
            <a:r>
              <a:rPr lang="fa-IR" sz="2800" dirty="0"/>
              <a:t> دو قسمتی ایجاد کند</a:t>
            </a:r>
          </a:p>
          <a:p>
            <a:pPr marL="0" indent="0" algn="r" rtl="1">
              <a:buNone/>
            </a:pPr>
            <a:r>
              <a:rPr lang="fa-IR" sz="2800" dirty="0"/>
              <a:t>-مثال هموگلوبین </a:t>
            </a:r>
            <a:r>
              <a:rPr lang="en-GB" sz="2800" dirty="0"/>
              <a:t>G</a:t>
            </a:r>
            <a:r>
              <a:rPr lang="fa-IR" sz="2800" dirty="0"/>
              <a:t> و اریا (وارانتهای الفا) با دلتا نرمال</a:t>
            </a:r>
          </a:p>
          <a:p>
            <a:pPr marL="0" indent="0" algn="r" rtl="1">
              <a:buNone/>
            </a:pPr>
            <a:r>
              <a:rPr lang="fa-IR" sz="2800" dirty="0"/>
              <a:t>-</a:t>
            </a:r>
            <a:r>
              <a:rPr lang="en-GB" sz="2800" dirty="0"/>
              <a:t>HbB2(HbA2’(</a:t>
            </a:r>
            <a:r>
              <a:rPr lang="fa-IR" sz="2800" dirty="0"/>
              <a:t> (یک ژن دلتا سالم و یک دلتا جهش یافته) دو نوع </a:t>
            </a:r>
            <a:r>
              <a:rPr lang="en-GB" sz="2800" dirty="0"/>
              <a:t>A2</a:t>
            </a:r>
          </a:p>
          <a:p>
            <a:pPr marL="0" indent="0" algn="r" rtl="1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30560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100138"/>
            <a:ext cx="7290055" cy="5209222"/>
          </a:xfrm>
        </p:spPr>
        <p:txBody>
          <a:bodyPr/>
          <a:lstStyle/>
          <a:p>
            <a:pPr algn="r" rtl="1"/>
            <a:r>
              <a:rPr lang="en-GB" sz="3200" dirty="0"/>
              <a:t>A2</a:t>
            </a:r>
            <a:r>
              <a:rPr lang="fa-IR" sz="3200" dirty="0"/>
              <a:t> در بتا مینور بین </a:t>
            </a:r>
            <a:r>
              <a:rPr lang="en-GB" sz="3200" dirty="0"/>
              <a:t>% </a:t>
            </a:r>
            <a:r>
              <a:rPr lang="fa-IR" sz="3200" dirty="0"/>
              <a:t>3.5 تا 7% است </a:t>
            </a:r>
          </a:p>
          <a:p>
            <a:pPr algn="r" rtl="1"/>
            <a:r>
              <a:rPr lang="fa-IR" sz="3200" dirty="0"/>
              <a:t> </a:t>
            </a:r>
            <a:r>
              <a:rPr lang="en-US" sz="3200" dirty="0"/>
              <a:t>A2</a:t>
            </a:r>
            <a:r>
              <a:rPr lang="fa-IR" sz="3200" dirty="0"/>
              <a:t> بیش  از 8 تا  9درصد در حذف پروموتورهای بتا دیده می شود که با افزایش </a:t>
            </a:r>
            <a:r>
              <a:rPr lang="en-GB" sz="3200" dirty="0"/>
              <a:t>F</a:t>
            </a:r>
            <a:r>
              <a:rPr lang="fa-IR" sz="3200" dirty="0"/>
              <a:t>همراه است</a:t>
            </a:r>
          </a:p>
          <a:p>
            <a:pPr algn="r" rtl="1"/>
            <a:r>
              <a:rPr lang="fa-IR" sz="3200" dirty="0"/>
              <a:t>افزایش بیش از 7% </a:t>
            </a:r>
            <a:r>
              <a:rPr lang="en-GB" sz="3200" dirty="0"/>
              <a:t>A2</a:t>
            </a:r>
            <a:r>
              <a:rPr lang="fa-IR" sz="3200" dirty="0"/>
              <a:t> ممکن است مطرح کننده دیگر هموگلوبینوپاتی ها مانند </a:t>
            </a:r>
            <a:r>
              <a:rPr lang="en-GB" sz="3200" dirty="0"/>
              <a:t>S</a:t>
            </a:r>
            <a:r>
              <a:rPr lang="fa-IR" sz="3200" dirty="0"/>
              <a:t> یا هموگلوبینهای همشارژ </a:t>
            </a:r>
            <a:r>
              <a:rPr lang="en-GB" sz="3200" dirty="0"/>
              <a:t>A2</a:t>
            </a:r>
            <a:r>
              <a:rPr lang="en-US" sz="3200" dirty="0"/>
              <a:t> </a:t>
            </a:r>
            <a:r>
              <a:rPr lang="fa-IR" sz="3200" dirty="0"/>
              <a:t> باشد</a:t>
            </a:r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40816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972" y="749809"/>
            <a:ext cx="7290055" cy="5293804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4800" dirty="0"/>
              <a:t>اندکسهای تالاسمی و باند ناحیه </a:t>
            </a:r>
            <a:r>
              <a:rPr lang="en-GB" sz="4800" dirty="0"/>
              <a:t>S</a:t>
            </a:r>
            <a:r>
              <a:rPr lang="fa-IR" sz="4800" dirty="0"/>
              <a:t> کمتر از 15%با ازمون  حلالیت منفی  و</a:t>
            </a:r>
            <a:r>
              <a:rPr lang="en-US" sz="4800" dirty="0"/>
              <a:t>Hb</a:t>
            </a:r>
            <a:r>
              <a:rPr lang="en-GB" sz="4800" dirty="0"/>
              <a:t>F</a:t>
            </a:r>
            <a:r>
              <a:rPr lang="fa-IR" sz="4800" dirty="0"/>
              <a:t> بین 1-3%مطرح کننده </a:t>
            </a:r>
            <a:r>
              <a:rPr lang="fa-IR" sz="4800" dirty="0">
                <a:highlight>
                  <a:srgbClr val="FFFF00"/>
                </a:highlight>
              </a:rPr>
              <a:t>هموگلوبین لپور </a:t>
            </a:r>
            <a:r>
              <a:rPr lang="fa-IR" sz="4800" dirty="0"/>
              <a:t>است</a:t>
            </a:r>
          </a:p>
          <a:p>
            <a:pPr algn="r" rtl="1"/>
            <a:r>
              <a:rPr lang="fa-IR" sz="4800" dirty="0"/>
              <a:t>اندکسهای تالاسمی و</a:t>
            </a:r>
            <a:r>
              <a:rPr lang="en-GB" sz="4800" dirty="0"/>
              <a:t>F5-20%</a:t>
            </a:r>
            <a:r>
              <a:rPr lang="fa-IR" sz="4800" dirty="0"/>
              <a:t> با مقدار نرمال یا کاهش یافته </a:t>
            </a:r>
            <a:r>
              <a:rPr lang="en-GB" sz="4800" dirty="0"/>
              <a:t>A2</a:t>
            </a:r>
            <a:r>
              <a:rPr lang="fa-IR" sz="4800" dirty="0"/>
              <a:t>مطرح کننده دلتا بتا تالاسمی است</a:t>
            </a:r>
          </a:p>
          <a:p>
            <a:pPr marL="0" indent="0" algn="r" rtl="1">
              <a:buNone/>
            </a:pPr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00860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02" y="128016"/>
            <a:ext cx="7290054" cy="1499616"/>
          </a:xfrm>
        </p:spPr>
        <p:txBody>
          <a:bodyPr/>
          <a:lstStyle/>
          <a:p>
            <a:pPr algn="r"/>
            <a:r>
              <a:rPr lang="fa-IR" dirty="0" smtClean="0"/>
              <a:t>نکات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1516203"/>
            <a:ext cx="7290055" cy="5341797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A2</a:t>
            </a:r>
            <a:r>
              <a:rPr lang="fa-IR" sz="2800" dirty="0"/>
              <a:t>کمتر از 2% با پارامترهای تالاسمی میتواند مطرح کننده </a:t>
            </a:r>
            <a:r>
              <a:rPr lang="en-GB" sz="2800" dirty="0"/>
              <a:t>HBH</a:t>
            </a:r>
            <a:r>
              <a:rPr lang="fa-IR" sz="2800" dirty="0"/>
              <a:t> باشد(رنگ امزی نیومتیلن بلو)-همولیزات تازه باشد؟؟؟؟؟؟ </a:t>
            </a:r>
          </a:p>
          <a:p>
            <a:r>
              <a:rPr lang="fa-IR" sz="2800" dirty="0"/>
              <a:t>سانتریفیوژ نمونه برداشت از لایه رتیک و رنگ امیزی زنجیره های بتا4 در رتیک هنوز هضم نشده و  شناسایی می شوند</a:t>
            </a:r>
          </a:p>
          <a:p>
            <a:pPr algn="r" rtl="1"/>
            <a:endParaRPr lang="fa-IR" sz="2800" dirty="0"/>
          </a:p>
          <a:p>
            <a:pPr algn="r" rtl="1"/>
            <a:r>
              <a:rPr lang="fa-IR" sz="2800" dirty="0"/>
              <a:t>تترامر بتا4</a:t>
            </a:r>
            <a:r>
              <a:rPr lang="en-US" sz="2800" dirty="0"/>
              <a:t>(</a:t>
            </a:r>
            <a:r>
              <a:rPr lang="en-US" sz="2800" dirty="0" err="1"/>
              <a:t>HbH</a:t>
            </a:r>
            <a:r>
              <a:rPr lang="en-US" sz="2800" dirty="0"/>
              <a:t>)</a:t>
            </a:r>
            <a:r>
              <a:rPr lang="fa-IR" sz="2800" dirty="0"/>
              <a:t> با زنجیره های نرمال تولید می شود </a:t>
            </a:r>
            <a:r>
              <a:rPr lang="en-GB" sz="2800" dirty="0"/>
              <a:t>BS</a:t>
            </a:r>
            <a:r>
              <a:rPr lang="fa-IR" sz="2800" dirty="0"/>
              <a:t> نمیتواند بتا4 تولید کند</a:t>
            </a:r>
          </a:p>
          <a:p>
            <a:pPr algn="r" rtl="1"/>
            <a:r>
              <a:rPr lang="fa-IR" sz="2800" dirty="0"/>
              <a:t>همراهی هموگلوبین </a:t>
            </a:r>
            <a:r>
              <a:rPr lang="en-GB" sz="2800" dirty="0"/>
              <a:t>H</a:t>
            </a:r>
            <a:r>
              <a:rPr lang="en-US" sz="2800" dirty="0"/>
              <a:t> </a:t>
            </a:r>
            <a:r>
              <a:rPr lang="fa-IR" sz="2800" dirty="0"/>
              <a:t> و بتا تالاسمی مینور به علت محدود شدن زنجیره های بتا ممکن است </a:t>
            </a:r>
            <a:r>
              <a:rPr lang="fa-IR" sz="2800" dirty="0" smtClean="0"/>
              <a:t>گلف بادی دیده </a:t>
            </a:r>
            <a:r>
              <a:rPr lang="fa-IR" sz="2800" dirty="0"/>
              <a:t>نشود </a:t>
            </a:r>
            <a:r>
              <a:rPr lang="fa-IR" sz="2800" dirty="0" smtClean="0"/>
              <a:t>و </a:t>
            </a:r>
            <a:r>
              <a:rPr lang="fa-IR" sz="2800" dirty="0"/>
              <a:t>کم خونی شدید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83238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42" y="117383"/>
            <a:ext cx="7290054" cy="1499616"/>
          </a:xfrm>
        </p:spPr>
        <p:txBody>
          <a:bodyPr/>
          <a:lstStyle/>
          <a:p>
            <a:pPr algn="r"/>
            <a:r>
              <a:rPr lang="fa-IR" dirty="0">
                <a:solidFill>
                  <a:srgbClr val="FFC000"/>
                </a:solidFill>
              </a:rPr>
              <a:t>اختلالات هموگلوبین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42" y="1417319"/>
            <a:ext cx="8495413" cy="5111071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/>
              <a:t>طبـق آمـار هـای سـازمان بهداشـت</a:t>
            </a:r>
          </a:p>
          <a:p>
            <a:pPr algn="r" rtl="1"/>
            <a:r>
              <a:rPr lang="fa-IR" sz="2800" dirty="0"/>
              <a:t>جهانـی حداقـل 5/2% جمعیـت جهـان ناقـل بیماری </a:t>
            </a:r>
            <a:r>
              <a:rPr lang="en-GB" sz="2800" dirty="0" err="1"/>
              <a:t>Hb</a:t>
            </a:r>
            <a:r>
              <a:rPr lang="en-GB" sz="2800" dirty="0"/>
              <a:t> </a:t>
            </a:r>
            <a:r>
              <a:rPr lang="fa-IR" sz="2800" dirty="0"/>
              <a:t>هسـتند</a:t>
            </a:r>
          </a:p>
          <a:p>
            <a:pPr algn="r" rtl="1"/>
            <a:r>
              <a:rPr lang="fa-IR" sz="2800" dirty="0"/>
              <a:t> فراوانـی هموگلوبینوپاتـی هـا با منطقه جغرافیایـی و گروه های</a:t>
            </a:r>
          </a:p>
          <a:p>
            <a:pPr algn="r" rtl="1"/>
            <a:r>
              <a:rPr lang="fa-IR" sz="2800" dirty="0"/>
              <a:t>نـژادی متفـاوت اسـت</a:t>
            </a:r>
          </a:p>
          <a:p>
            <a:pPr algn="r" rtl="1"/>
            <a:r>
              <a:rPr lang="fa-IR" sz="2800" dirty="0"/>
              <a:t>در ایـران نیـز بـا توجـه بـه تنـوع وسـیع نـژادی و موقعیـت هـای جغرافیایـی شمال و جنـوب، دارای انـواع مختلفـی از هموگلوبیـن هـا اسـت.</a:t>
            </a:r>
          </a:p>
          <a:p>
            <a:pPr algn="r" rtl="1"/>
            <a:r>
              <a:rPr lang="fa-IR" sz="2800" dirty="0"/>
              <a:t> نزدیـک 5 ٪جمعیـت ایـران ناقل ژن تالاسـمی و 0/5 تـا 1 ٪ ناقـل ژن هـای غیـر طبیعـی دیگـری ازجملـه </a:t>
            </a:r>
            <a:r>
              <a:rPr lang="en-GB" sz="2800" dirty="0"/>
              <a:t>G، S ، D </a:t>
            </a:r>
            <a:r>
              <a:rPr lang="fa-IR" sz="2800" dirty="0"/>
              <a:t>و </a:t>
            </a:r>
            <a:r>
              <a:rPr lang="en-GB" sz="2800" dirty="0"/>
              <a:t>E </a:t>
            </a:r>
            <a:r>
              <a:rPr lang="fa-IR" sz="2800" dirty="0"/>
              <a:t>هسـتند</a:t>
            </a:r>
          </a:p>
        </p:txBody>
      </p:sp>
    </p:spTree>
    <p:extLst>
      <p:ext uri="{BB962C8B-B14F-4D97-AF65-F5344CB8AC3E}">
        <p14:creationId xmlns:p14="http://schemas.microsoft.com/office/powerpoint/2010/main" val="7628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D9718D-375B-451B-B67F-7E7A1FE5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6894" y="3554834"/>
            <a:ext cx="7886700" cy="1325563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1800" dirty="0"/>
              <a:t>در رنگ آميزي حياتي به صورت نقطه </a:t>
            </a:r>
            <a:r>
              <a:rPr lang="en-US" sz="1800" dirty="0"/>
              <a:t>H </a:t>
            </a:r>
            <a:r>
              <a:rPr lang="fa-IR" sz="1800" dirty="0"/>
              <a:t>اجسام </a:t>
            </a:r>
            <a:br>
              <a:rPr lang="fa-IR" sz="1800" dirty="0"/>
            </a:br>
            <a:r>
              <a:rPr lang="fa-IR" sz="1800" dirty="0"/>
              <a:t>نقطه اي قبل از برداشتن طحال )سمت راست( و به</a:t>
            </a:r>
            <a:br>
              <a:rPr lang="fa-IR" sz="1800" dirty="0"/>
            </a:br>
            <a:r>
              <a:rPr lang="fa-IR" sz="1800" dirty="0"/>
              <a:t>صورت جسم هاينز بزرگ )سمت چپ( بعد از بيرون</a:t>
            </a:r>
            <a:br>
              <a:rPr lang="fa-IR" sz="1800" dirty="0"/>
            </a:br>
            <a:r>
              <a:rPr lang="fa-IR" sz="1800" dirty="0"/>
              <a:t>آوردن طحال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650CDEF-ECCB-449D-A87E-3FE515797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3" y="255010"/>
            <a:ext cx="7182219" cy="3048157"/>
          </a:xfrm>
        </p:spPr>
      </p:pic>
    </p:spTree>
    <p:extLst>
      <p:ext uri="{BB962C8B-B14F-4D97-AF65-F5344CB8AC3E}">
        <p14:creationId xmlns:p14="http://schemas.microsoft.com/office/powerpoint/2010/main" val="2253397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FFF22-DBA1-44DF-90D3-937868C7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59AA4C3-7725-40D8-8BB5-FA5AA35BF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42" y="999460"/>
            <a:ext cx="7260708" cy="5667154"/>
          </a:xfrm>
        </p:spPr>
      </p:pic>
    </p:spTree>
    <p:extLst>
      <p:ext uri="{BB962C8B-B14F-4D97-AF65-F5344CB8AC3E}">
        <p14:creationId xmlns:p14="http://schemas.microsoft.com/office/powerpoint/2010/main" val="3152606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3F968-6BD5-4860-8B1F-37A8EC15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D50DC35-05D1-447C-A231-68EE1702D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1" y="1339703"/>
            <a:ext cx="6496493" cy="4989462"/>
          </a:xfrm>
        </p:spPr>
      </p:pic>
    </p:spTree>
    <p:extLst>
      <p:ext uri="{BB962C8B-B14F-4D97-AF65-F5344CB8AC3E}">
        <p14:creationId xmlns:p14="http://schemas.microsoft.com/office/powerpoint/2010/main" val="2251056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هموگلوبین بارت </a:t>
            </a:r>
            <a:r>
              <a:rPr lang="en-US" dirty="0"/>
              <a:t>(y4)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8046295" cy="4023360"/>
          </a:xfrm>
        </p:spPr>
        <p:txBody>
          <a:bodyPr>
            <a:normAutofit/>
          </a:bodyPr>
          <a:lstStyle/>
          <a:p>
            <a:pPr algn="r" rtl="1"/>
            <a:r>
              <a:rPr lang="fa-IR" sz="4800" dirty="0"/>
              <a:t>الفا تالاسمی تا 6 ماهگی</a:t>
            </a:r>
          </a:p>
          <a:p>
            <a:pPr algn="r" rtl="1"/>
            <a:r>
              <a:rPr lang="fa-IR" sz="4800" dirty="0"/>
              <a:t>در بزرگسالان در بیماری هموگلوبین </a:t>
            </a:r>
            <a:r>
              <a:rPr lang="en-GB" sz="4800" dirty="0"/>
              <a:t>H</a:t>
            </a:r>
            <a:endParaRPr lang="fa-IR" sz="4800" dirty="0"/>
          </a:p>
          <a:p>
            <a:pPr algn="r" rtl="1"/>
            <a:r>
              <a:rPr lang="fa-IR" sz="4800" dirty="0"/>
              <a:t>هموزیگوت کانستنت اسپرینگ و همراهی </a:t>
            </a:r>
            <a:r>
              <a:rPr lang="en-GB" sz="4800" dirty="0" err="1"/>
              <a:t>HbH</a:t>
            </a:r>
            <a:r>
              <a:rPr lang="fa-IR" sz="4800" dirty="0"/>
              <a:t> و </a:t>
            </a:r>
            <a:r>
              <a:rPr lang="en-GB" sz="4800" dirty="0"/>
              <a:t>HPHF</a:t>
            </a:r>
            <a:r>
              <a:rPr lang="fa-IR" sz="4800" dirty="0"/>
              <a:t> دیده می شود</a:t>
            </a:r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51310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4000" dirty="0"/>
              <a:t>سوار شدن سیکل روی بتا مینور </a:t>
            </a:r>
            <a:r>
              <a:rPr lang="en-US" sz="4000" dirty="0"/>
              <a:t>(</a:t>
            </a:r>
            <a:r>
              <a:rPr lang="en-US" sz="4000" dirty="0" smtClean="0"/>
              <a:t>B+s)</a:t>
            </a:r>
            <a:r>
              <a:rPr lang="fa-IR" sz="4000" dirty="0"/>
              <a:t>هموگلوبین </a:t>
            </a:r>
            <a:r>
              <a:rPr lang="en-US" sz="4000" dirty="0"/>
              <a:t>S</a:t>
            </a:r>
            <a:r>
              <a:rPr lang="en-GB" sz="4000" dirty="0"/>
              <a:t>10%</a:t>
            </a:r>
            <a:r>
              <a:rPr lang="fa-IR" sz="4000" dirty="0"/>
              <a:t> و افزایش </a:t>
            </a:r>
            <a:r>
              <a:rPr lang="en-GB" sz="4000" dirty="0"/>
              <a:t>A2</a:t>
            </a:r>
          </a:p>
          <a:p>
            <a:pPr marL="0" indent="0" algn="r" rtl="1">
              <a:buNone/>
            </a:pPr>
            <a:r>
              <a:rPr lang="fa-IR" sz="4000" dirty="0"/>
              <a:t>می دهد که باید از لپور تشخیص داده شود؟؟؟؟</a:t>
            </a:r>
          </a:p>
          <a:p>
            <a:pPr marL="0" indent="0" algn="r" rtl="1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43510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3600" dirty="0"/>
              <a:t>بیماری کبدی،کم خونی مگالوبلاستیک میتواند اندکسهای تالاسمی را نرمال کند</a:t>
            </a:r>
          </a:p>
          <a:p>
            <a:pPr algn="r" rtl="1"/>
            <a:r>
              <a:rPr lang="fa-IR" sz="3600" dirty="0"/>
              <a:t>قند بالای 400 هیپرناترمی اورمی </a:t>
            </a:r>
          </a:p>
          <a:p>
            <a:pPr algn="r" rtl="1"/>
            <a:r>
              <a:rPr lang="fa-IR" sz="3600" dirty="0"/>
              <a:t>بیماری </a:t>
            </a:r>
            <a:r>
              <a:rPr lang="en-GB" sz="3600" dirty="0"/>
              <a:t>HBH</a:t>
            </a:r>
            <a:r>
              <a:rPr lang="fa-IR" sz="3600" dirty="0"/>
              <a:t> به پلاکت ممکن است در حدملیون گزارش شود؟؟؟؟</a:t>
            </a:r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99226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همراهی حالتهای سه تایی یا 4 تایی الفا با بتا مینور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4000" dirty="0"/>
              <a:t>حالتی  شبیه تالاسمی اینترمدیا ایجاد می کند در این حالت ظرفیت انزیمی سلولها برای هضم الفاهای اضافی کافی نیست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91332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تالاسمی با وجود ژنهای گلوبین سالم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GB" sz="4800" dirty="0">
                <a:highlight>
                  <a:srgbClr val="FFFF00"/>
                </a:highlight>
              </a:rPr>
              <a:t>GATA1</a:t>
            </a:r>
          </a:p>
          <a:p>
            <a:pPr algn="r" rtl="1"/>
            <a:r>
              <a:rPr lang="en-GB" sz="4800" dirty="0">
                <a:highlight>
                  <a:srgbClr val="FFFF00"/>
                </a:highlight>
              </a:rPr>
              <a:t>ATXR</a:t>
            </a:r>
            <a:endParaRPr lang="fa-IR" sz="4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1117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585216"/>
            <a:ext cx="7290055" cy="5724144"/>
          </a:xfrm>
        </p:spPr>
        <p:txBody>
          <a:bodyPr/>
          <a:lstStyle/>
          <a:p>
            <a:pPr algn="r" rtl="1"/>
            <a:endParaRPr lang="fa-IR" sz="2800" dirty="0"/>
          </a:p>
          <a:p>
            <a:pPr algn="r" rtl="1"/>
            <a:r>
              <a:rPr lang="fa-IR" sz="5400" dirty="0">
                <a:highlight>
                  <a:srgbClr val="FFFF00"/>
                </a:highlight>
              </a:rPr>
              <a:t>نکات دیگر</a:t>
            </a:r>
          </a:p>
          <a:p>
            <a:pPr algn="r" rtl="1"/>
            <a:r>
              <a:rPr lang="fa-IR" sz="2800" dirty="0"/>
              <a:t>در بارداری فرد سالم بدون کم خونی </a:t>
            </a:r>
            <a:r>
              <a:rPr lang="en-GB" sz="2800" dirty="0"/>
              <a:t>MCV</a:t>
            </a:r>
            <a:r>
              <a:rPr lang="fa-IR" sz="2800" dirty="0"/>
              <a:t> تا 4 و در مینور تا 2 </a:t>
            </a:r>
            <a:r>
              <a:rPr lang="en-GB" sz="2800" dirty="0"/>
              <a:t>FL</a:t>
            </a:r>
            <a:r>
              <a:rPr lang="fa-IR" sz="2800" dirty="0"/>
              <a:t> افزایش دارد نگهداری خون در </a:t>
            </a:r>
            <a:r>
              <a:rPr lang="en-GB" sz="2800" dirty="0"/>
              <a:t>RT</a:t>
            </a:r>
            <a:r>
              <a:rPr lang="fa-IR" sz="2800" dirty="0"/>
              <a:t> بعد 24</a:t>
            </a:r>
            <a:r>
              <a:rPr lang="en-GB" sz="2800" dirty="0"/>
              <a:t>H</a:t>
            </a:r>
            <a:r>
              <a:rPr lang="fa-IR" sz="2800" dirty="0"/>
              <a:t> </a:t>
            </a:r>
            <a:r>
              <a:rPr lang="en-GB" sz="2800" dirty="0"/>
              <a:t>MCV</a:t>
            </a:r>
            <a:r>
              <a:rPr lang="fa-IR" sz="2800" dirty="0"/>
              <a:t> را 6 واحد بالا می برد</a:t>
            </a:r>
          </a:p>
          <a:p>
            <a:pPr algn="r" rtl="1"/>
            <a:r>
              <a:rPr lang="fa-IR" sz="2800" dirty="0"/>
              <a:t>در صورت ازدواج فرد مینور الفا سیس با فرد سالم امکان تولد فرزند </a:t>
            </a:r>
            <a:r>
              <a:rPr lang="en-GB" sz="2800" dirty="0"/>
              <a:t>HBH</a:t>
            </a:r>
            <a:r>
              <a:rPr lang="fa-IR" sz="2800" dirty="0"/>
              <a:t> وجود دارد؟؟؟</a:t>
            </a:r>
          </a:p>
          <a:p>
            <a:pPr algn="r" rtl="1"/>
            <a:r>
              <a:rPr lang="fa-IR" sz="2800" dirty="0"/>
              <a:t>تالاسمی اینترمدیا یا </a:t>
            </a:r>
            <a:r>
              <a:rPr lang="en-GB" sz="2800" dirty="0"/>
              <a:t>HBH</a:t>
            </a:r>
            <a:r>
              <a:rPr lang="fa-IR" sz="2800" dirty="0"/>
              <a:t> معمولا بعد متولد شدن نوزاد گویای تالاسمی خاموش در والدین است </a:t>
            </a:r>
          </a:p>
          <a:p>
            <a:pPr algn="r" rt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349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فرمولهای محاسبه ای افتراق فقر اهن و تالاسمی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80072"/>
                <a:ext cx="9144000" cy="4592712"/>
              </a:xfrm>
            </p:spPr>
            <p:txBody>
              <a:bodyPr>
                <a:noAutofit/>
              </a:bodyPr>
              <a:lstStyle/>
              <a:p>
                <a:pPr algn="r" rtl="1"/>
                <a:r>
                  <a:rPr lang="en-GB" sz="3200" dirty="0"/>
                  <a:t>RBC</a:t>
                </a:r>
                <a:r>
                  <a:rPr lang="fa-IR" sz="3200" dirty="0"/>
                  <a:t> بیش از 5.5 و </a:t>
                </a:r>
                <a:r>
                  <a:rPr lang="en-GB" sz="3200" dirty="0"/>
                  <a:t>RDW</a:t>
                </a:r>
                <a:r>
                  <a:rPr lang="fa-IR" sz="3200" dirty="0"/>
                  <a:t> نرمال در تالاسمی</a:t>
                </a:r>
              </a:p>
              <a:p>
                <a:pPr algn="r" rtl="1"/>
                <a:r>
                  <a:rPr lang="fa-IR" sz="3200" dirty="0">
                    <a:highlight>
                      <a:srgbClr val="FFFF00"/>
                    </a:highlight>
                  </a:rPr>
                  <a:t>سه فرمول معروف تمایز فقر اهن و تالاسمی</a:t>
                </a:r>
              </a:p>
              <a:p>
                <a:pPr algn="r" rtl="1"/>
                <a:r>
                  <a:rPr lang="en-US" sz="3200" dirty="0"/>
                  <a:t> DF=MCV-RBC-5×3.4</a:t>
                </a:r>
                <a:r>
                  <a:rPr lang="fa-IR" sz="3200" dirty="0"/>
                  <a:t>(کمتر صفر مینور بالای صفر فقراهن</a:t>
                </a:r>
              </a:p>
              <a:p>
                <a:pPr algn="l" rtl="1"/>
                <a:r>
                  <a:rPr lang="en-US" sz="3200" dirty="0"/>
                  <a:t>GREEN AND KING=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dirty="0"/>
                          <m:t>MCV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a-IR" sz="3200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𝑅𝐷𝑊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𝐻𝐵</m:t>
                        </m:r>
                      </m:e>
                      <m:sup>
                        <m:r>
                          <a:rPr lang="fa-IR" sz="3200" b="0" i="1" dirty="0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algn="r" rtl="1"/>
                <a:r>
                  <a:rPr lang="fa-IR" sz="3200" dirty="0"/>
                  <a:t>کمتر از 65 تالاسمی و بیش از ان فقر اهن</a:t>
                </a:r>
              </a:p>
              <a:p>
                <a:pPr algn="r" rtl="1"/>
                <a:r>
                  <a:rPr lang="en-US" sz="3200" dirty="0"/>
                  <a:t>MENTZNER INDEX=MCV:RBC</a:t>
                </a:r>
                <a:endParaRPr lang="fa-IR" sz="3200" dirty="0"/>
              </a:p>
              <a:p>
                <a:pPr marL="0" indent="0" algn="r" rtl="1">
                  <a:buNone/>
                </a:pPr>
                <a:r>
                  <a:rPr lang="fa-IR" sz="3200" dirty="0"/>
                  <a:t>کمتر از 12 تالاسمی بیش از 12 فقر اهن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80072"/>
                <a:ext cx="9144000" cy="4592712"/>
              </a:xfrm>
              <a:blipFill>
                <a:blip r:embed="rId2"/>
                <a:stretch>
                  <a:fillRect l="-2133" t="-3054" r="-22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876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0826D47-565E-414F-B89B-DD32276E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4063"/>
          </a:xfrm>
        </p:spPr>
        <p:txBody>
          <a:bodyPr/>
          <a:lstStyle/>
          <a:p>
            <a:pPr algn="r"/>
            <a:r>
              <a:rPr lang="fa-IR" dirty="0">
                <a:highlight>
                  <a:srgbClr val="FFFF00"/>
                </a:highlight>
                <a:ea typeface="Majalla UI"/>
              </a:rPr>
              <a:t>تالاسمی</a:t>
            </a:r>
            <a:endParaRPr lang="fa-IR" dirty="0">
              <a:highlight>
                <a:srgbClr val="FFFF00"/>
              </a:highlight>
            </a:endParaRP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437581" y="1361601"/>
            <a:ext cx="7886700" cy="4351338"/>
          </a:xfrm>
        </p:spPr>
        <p:txBody>
          <a:bodyPr>
            <a:noAutofit/>
          </a:bodyPr>
          <a:lstStyle/>
          <a:p>
            <a:pPr algn="justLow" rtl="1" eaLnBrk="1" hangingPunct="1"/>
            <a:r>
              <a:rPr lang="fa-IR" sz="2400" dirty="0">
                <a:ea typeface="Majalla UI"/>
              </a:rPr>
              <a:t>شایعترین بیماری ژنتیک میباشد</a:t>
            </a:r>
          </a:p>
          <a:p>
            <a:pPr algn="justLow" rtl="1" eaLnBrk="1" hangingPunct="1"/>
            <a:r>
              <a:rPr lang="fa-IR" sz="2400" dirty="0">
                <a:ea typeface="Majalla UI"/>
              </a:rPr>
              <a:t>این بیماری ازحالت کاملا بدون علامت تا وضعیتی بسیارشدید بروزمی کند.</a:t>
            </a:r>
          </a:p>
          <a:p>
            <a:pPr algn="justLow" rtl="1" eaLnBrk="1" hangingPunct="1"/>
            <a:r>
              <a:rPr lang="fa-IR" sz="2400" dirty="0">
                <a:ea typeface="Majalla UI"/>
              </a:rPr>
              <a:t>ژن معیوب به صورت مغلوب وغیروابسته به جنس ازنسلی به نسل دیگرمنتقل میشود..</a:t>
            </a:r>
          </a:p>
          <a:p>
            <a:pPr algn="r" rtl="1">
              <a:buNone/>
              <a:defRPr/>
            </a:pPr>
            <a:r>
              <a:rPr lang="fa-IR" sz="2400" dirty="0">
                <a:ea typeface="Majalla UI"/>
              </a:rPr>
              <a:t>        </a:t>
            </a:r>
            <a:r>
              <a:rPr lang="fa-IR" sz="2400" dirty="0">
                <a:solidFill>
                  <a:srgbClr val="0033CC"/>
                </a:solidFill>
                <a:ea typeface="Majalla UI"/>
              </a:rPr>
              <a:t>تالاسمی ازدوواژه  </a:t>
            </a:r>
            <a:r>
              <a:rPr lang="en-US" sz="2400" dirty="0">
                <a:solidFill>
                  <a:srgbClr val="FF0000"/>
                </a:solidFill>
                <a:ea typeface="Majalla UI"/>
              </a:rPr>
              <a:t>Thalassa</a:t>
            </a:r>
            <a:r>
              <a:rPr lang="fa-IR" sz="2400" dirty="0">
                <a:solidFill>
                  <a:srgbClr val="FF0000"/>
                </a:solidFill>
                <a:ea typeface="Majalla UI"/>
              </a:rPr>
              <a:t> </a:t>
            </a:r>
            <a:r>
              <a:rPr lang="fa-IR" sz="2400" dirty="0">
                <a:solidFill>
                  <a:srgbClr val="0033CC"/>
                </a:solidFill>
                <a:ea typeface="Majalla UI"/>
              </a:rPr>
              <a:t>به معنی دریا و</a:t>
            </a:r>
            <a:r>
              <a:rPr lang="en-US" sz="2400" dirty="0" err="1">
                <a:solidFill>
                  <a:srgbClr val="FF0000"/>
                </a:solidFill>
                <a:ea typeface="Majalla UI"/>
              </a:rPr>
              <a:t>hemia</a:t>
            </a:r>
            <a:r>
              <a:rPr lang="en-US" sz="2400" dirty="0">
                <a:solidFill>
                  <a:srgbClr val="0033CC"/>
                </a:solidFill>
                <a:ea typeface="Majalla UI"/>
              </a:rPr>
              <a:t> </a:t>
            </a:r>
            <a:r>
              <a:rPr lang="fa-IR" sz="2400" dirty="0">
                <a:solidFill>
                  <a:srgbClr val="0033CC"/>
                </a:solidFill>
                <a:ea typeface="Majalla UI"/>
              </a:rPr>
              <a:t> به معنی خون است</a:t>
            </a:r>
            <a:endParaRPr lang="en-US" sz="2400" dirty="0">
              <a:solidFill>
                <a:srgbClr val="0033CC"/>
              </a:solidFill>
              <a:ea typeface="Majalla UI"/>
            </a:endParaRPr>
          </a:p>
          <a:p>
            <a:pPr algn="r" rtl="1">
              <a:buNone/>
              <a:defRPr/>
            </a:pPr>
            <a:r>
              <a:rPr lang="fa-IR" sz="2400" dirty="0">
                <a:solidFill>
                  <a:srgbClr val="0033CC"/>
                </a:solidFill>
                <a:cs typeface="2  Titr" pitchFamily="2" charset="-78"/>
              </a:rPr>
              <a:t>ارتباط تالاسمی  و مالاریا؟؟؟؟</a:t>
            </a:r>
          </a:p>
          <a:p>
            <a:pPr algn="justLow" rtl="1" eaLnBrk="1" hangingPunct="1"/>
            <a:r>
              <a:rPr lang="fa-IR" sz="2400" dirty="0">
                <a:ea typeface="Majalla UI"/>
              </a:rPr>
              <a:t>                                   </a:t>
            </a:r>
            <a:endParaRPr lang="en-US" sz="2400" dirty="0">
              <a:ea typeface="Majalla UI"/>
              <a:cs typeface="Arial" pitchFamily="34" charset="0"/>
            </a:endParaRPr>
          </a:p>
        </p:txBody>
      </p:sp>
      <p:pic>
        <p:nvPicPr>
          <p:cNvPr id="7" name="Picture 4" descr="H:\Genetics\pictures\thal. pictures\index.png">
            <a:extLst>
              <a:ext uri="{FF2B5EF4-FFF2-40B4-BE49-F238E27FC236}">
                <a16:creationId xmlns:a16="http://schemas.microsoft.com/office/drawing/2014/main" xmlns="" id="{3A72EA22-7908-46BE-BB39-4A2D2ED2F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" y="-23811"/>
            <a:ext cx="13573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325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19A1E-3F32-4A23-8E51-531FB028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F48FB5-ED96-417E-A815-73F297E01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871870"/>
            <a:ext cx="7290055" cy="5437490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>
                <a:highlight>
                  <a:srgbClr val="FFFF00"/>
                </a:highlight>
              </a:rPr>
              <a:t>در صورتی که طرف ازدواج مینور و طرف دوم سالم است باید الکتروفورز </a:t>
            </a:r>
            <a:r>
              <a:rPr lang="en-US" sz="2800" dirty="0">
                <a:highlight>
                  <a:srgbClr val="FFFF00"/>
                </a:highlight>
              </a:rPr>
              <a:t>HB</a:t>
            </a:r>
            <a:r>
              <a:rPr lang="fa-IR" sz="2800" dirty="0">
                <a:highlight>
                  <a:srgbClr val="FFFF00"/>
                </a:highlight>
              </a:rPr>
              <a:t> انجام شود زیرا ناقل تالاسمی پارامترهای نرمال دارد</a:t>
            </a:r>
          </a:p>
          <a:p>
            <a:r>
              <a:rPr lang="fa-IR" sz="2800" dirty="0"/>
              <a:t>در </a:t>
            </a:r>
            <a:r>
              <a:rPr lang="en-US" sz="2800" dirty="0"/>
              <a:t>S</a:t>
            </a:r>
            <a:r>
              <a:rPr lang="fa-IR" sz="2800" dirty="0"/>
              <a:t> هتروزیگوت </a:t>
            </a:r>
            <a:r>
              <a:rPr lang="en-US" sz="2800" dirty="0"/>
              <a:t> 40%(HBS)</a:t>
            </a:r>
            <a:r>
              <a:rPr lang="fa-IR" sz="2800" dirty="0"/>
              <a:t>پارامترها نرمال است ؟؟؟</a:t>
            </a:r>
          </a:p>
          <a:p>
            <a:pPr algn="r" rtl="1"/>
            <a:r>
              <a:rPr lang="fa-IR" sz="2800" dirty="0" smtClean="0"/>
              <a:t>الفا </a:t>
            </a:r>
            <a:r>
              <a:rPr lang="fa-IR" sz="2800" dirty="0"/>
              <a:t>سه تایی و 4 تایی ممکن است مشکل ساز باشد--/ɑ</a:t>
            </a:r>
            <a:r>
              <a:rPr lang="en-US" sz="2800" dirty="0" err="1"/>
              <a:t>ɑɑ</a:t>
            </a:r>
            <a:r>
              <a:rPr lang="fa-IR" sz="2800" dirty="0"/>
              <a:t> ممکن است اندکسها کاملا نرمال باشد و در ازدواج با ناقل سالم ɑ-/</a:t>
            </a:r>
            <a:r>
              <a:rPr lang="en-US" sz="2800" dirty="0" err="1"/>
              <a:t>ɑɑ</a:t>
            </a:r>
            <a:r>
              <a:rPr lang="fa-IR" sz="2800" dirty="0"/>
              <a:t> میتواند باعث تولد نوزاد </a:t>
            </a:r>
            <a:r>
              <a:rPr lang="en-US" sz="2800" dirty="0" err="1"/>
              <a:t>HbH</a:t>
            </a:r>
            <a:r>
              <a:rPr lang="fa-IR" sz="2800" dirty="0"/>
              <a:t> ودر ازدواج با  مینور سیس-- /</a:t>
            </a:r>
            <a:r>
              <a:rPr lang="en-US" sz="2800" dirty="0" err="1"/>
              <a:t>ɑɑ</a:t>
            </a:r>
            <a:r>
              <a:rPr lang="fa-IR" sz="2800" dirty="0"/>
              <a:t> نوزاد هیدروپس فتالیس میدهد</a:t>
            </a:r>
          </a:p>
          <a:p>
            <a:pPr algn="r" rtl="1"/>
            <a:r>
              <a:rPr lang="fa-IR" sz="2800" dirty="0">
                <a:highlight>
                  <a:srgbClr val="FFFF00"/>
                </a:highlight>
              </a:rPr>
              <a:t>الفای زیادی با مینور بتا مشکل ساز است؟؟؟؟</a:t>
            </a:r>
          </a:p>
          <a:p>
            <a:pPr algn="r" rtl="1"/>
            <a:r>
              <a:rPr lang="fa-IR" sz="2800" dirty="0" smtClean="0"/>
              <a:t>بتا </a:t>
            </a:r>
            <a:r>
              <a:rPr lang="en-US" sz="2800" dirty="0"/>
              <a:t>S</a:t>
            </a:r>
            <a:r>
              <a:rPr lang="fa-IR" sz="2800" dirty="0"/>
              <a:t> با حذف ژن های الفا: یک (35%) دو (28%) یا سه ژن الفا (20%) با افت هموگلوبین  و کاهش اندکسها همراه است</a:t>
            </a:r>
          </a:p>
        </p:txBody>
      </p:sp>
    </p:spTree>
    <p:extLst>
      <p:ext uri="{BB962C8B-B14F-4D97-AF65-F5344CB8AC3E}">
        <p14:creationId xmlns:p14="http://schemas.microsoft.com/office/powerpoint/2010/main" val="4089997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1DFF6A-41D9-4880-92F7-AA217467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361" y="207973"/>
            <a:ext cx="7290054" cy="1499616"/>
          </a:xfrm>
        </p:spPr>
        <p:txBody>
          <a:bodyPr/>
          <a:lstStyle/>
          <a:p>
            <a:pPr algn="r"/>
            <a:r>
              <a:rPr lang="fa-IR" dirty="0"/>
              <a:t>نکته مهم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2C6F84-DD14-4C63-B40F-7FDA2DA1A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12" y="1743740"/>
            <a:ext cx="8474148" cy="4565620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fa-IR" sz="4400" dirty="0"/>
              <a:t>در کنار </a:t>
            </a:r>
            <a:r>
              <a:rPr lang="en-US" sz="4400" dirty="0"/>
              <a:t>CBC</a:t>
            </a:r>
            <a:r>
              <a:rPr lang="fa-IR" sz="4400" dirty="0"/>
              <a:t> و اندازه گیری </a:t>
            </a:r>
            <a:r>
              <a:rPr lang="en-US" sz="4400" dirty="0"/>
              <a:t>HBA2</a:t>
            </a:r>
            <a:r>
              <a:rPr lang="fa-IR" sz="4400" dirty="0"/>
              <a:t> </a:t>
            </a:r>
          </a:p>
          <a:p>
            <a:pPr algn="just" rtl="1"/>
            <a:r>
              <a:rPr lang="fa-IR" sz="4400" dirty="0"/>
              <a:t>نسبت سنتز زنجیره ها در صورت  عدم مشاهده افزایش </a:t>
            </a:r>
            <a:r>
              <a:rPr lang="en-US" sz="4400" dirty="0"/>
              <a:t>HbA2</a:t>
            </a:r>
            <a:r>
              <a:rPr lang="fa-IR" sz="4400" dirty="0"/>
              <a:t> برای تشخیص لازم است</a:t>
            </a:r>
          </a:p>
          <a:p>
            <a:pPr algn="just" rtl="1"/>
            <a:r>
              <a:rPr lang="fa-IR" sz="4400" dirty="0"/>
              <a:t>-در صورت نرمال بودن یک طرف ازدواج الکتروفورز هموگلوبین برای تشخیص هموگلوبینوپاتی ها لازم است تا از تولد هتروزیگوتهای تالاسمی هموگلوبینوپاتی جلوگیری شود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34213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31D4D-F900-4043-8DDC-9C641AE5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2F382F-37B9-485B-BE01-A59D4BCA3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8B4F2EE-A70C-4A9E-9FB2-F91489A1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42</a:t>
            </a:fld>
            <a:endParaRPr lang="en-US" dirty="0"/>
          </a:p>
        </p:txBody>
      </p:sp>
      <p:pic>
        <p:nvPicPr>
          <p:cNvPr id="2050" name="Picture 2" descr="Hb elect">
            <a:extLst>
              <a:ext uri="{FF2B5EF4-FFF2-40B4-BE49-F238E27FC236}">
                <a16:creationId xmlns:a16="http://schemas.microsoft.com/office/drawing/2014/main" xmlns="" id="{29771B36-68C8-40D6-92C2-0110288868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6" y="112976"/>
            <a:ext cx="8581803" cy="66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889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dirty="0">
              <a:ea typeface="Majalla UI"/>
            </a:endParaRPr>
          </a:p>
        </p:txBody>
      </p:sp>
      <p:pic>
        <p:nvPicPr>
          <p:cNvPr id="6148" name="Picture 4" descr="Alpha Thal[1]. Geo. Dis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" y="-130630"/>
            <a:ext cx="8450664" cy="698862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75054" y="1949380"/>
            <a:ext cx="3352800" cy="457200"/>
          </a:xfrm>
          <a:prstGeom prst="rect">
            <a:avLst/>
          </a:prstGeom>
          <a:solidFill>
            <a:srgbClr val="F6BB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cs typeface="2  Titr" pitchFamily="2" charset="-78"/>
              </a:rPr>
              <a:t>كمربند تالاسمي در جهان</a:t>
            </a:r>
            <a:endParaRPr lang="en-US" sz="2400" dirty="0">
              <a:cs typeface="2  Tit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36712F-4118-4E52-BF1E-80C2CE4CB6F6}"/>
              </a:ext>
            </a:extLst>
          </p:cNvPr>
          <p:cNvSpPr txBox="1"/>
          <p:nvPr/>
        </p:nvSpPr>
        <p:spPr>
          <a:xfrm>
            <a:off x="2049864" y="3868639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1" hangingPunct="1">
              <a:buFont typeface="Wingdings" pitchFamily="2" charset="2"/>
              <a:buChar char="ü"/>
            </a:pPr>
            <a:r>
              <a:rPr lang="fa-IR" b="1" dirty="0">
                <a:solidFill>
                  <a:schemeClr val="bg1"/>
                </a:solidFill>
                <a:latin typeface="Arial" pitchFamily="34" charset="0"/>
              </a:rPr>
              <a:t>تالاسمی در تمام جهان و در میان همه نژادها وجود دارد.</a:t>
            </a:r>
          </a:p>
          <a:p>
            <a:pPr algn="r" rtl="1" eaLnBrk="1" hangingPunct="1">
              <a:buFont typeface="Wingdings" pitchFamily="2" charset="2"/>
              <a:buChar char="ü"/>
            </a:pPr>
            <a:r>
              <a:rPr lang="fa-IR" b="1" dirty="0">
                <a:solidFill>
                  <a:schemeClr val="bg1"/>
                </a:solidFill>
                <a:latin typeface="Arial" pitchFamily="34" charset="0"/>
              </a:rPr>
              <a:t>شیوع تالاسمی ، در مناطق زیر از جهان بیشتر است:</a:t>
            </a:r>
          </a:p>
          <a:p>
            <a:pPr algn="ctr" rtl="1" eaLnBrk="1" hangingPunct="1">
              <a:buFont typeface="Wingdings" pitchFamily="2" charset="2"/>
              <a:buNone/>
            </a:pPr>
            <a:r>
              <a:rPr lang="fa-IR" b="1" dirty="0">
                <a:solidFill>
                  <a:srgbClr val="FF0000"/>
                </a:solidFill>
                <a:latin typeface="Arial" pitchFamily="34" charset="0"/>
              </a:rPr>
              <a:t>   </a:t>
            </a:r>
          </a:p>
          <a:p>
            <a:pPr algn="ctr" rtl="1" eaLnBrk="1" hangingPunct="1">
              <a:buFontTx/>
              <a:buNone/>
            </a:pPr>
            <a:r>
              <a:rPr lang="fa-IR" b="1" dirty="0">
                <a:solidFill>
                  <a:srgbClr val="FF0000"/>
                </a:solidFill>
                <a:latin typeface="Arial" pitchFamily="34" charset="0"/>
              </a:rPr>
              <a:t>     </a:t>
            </a:r>
            <a:r>
              <a:rPr lang="fa-IR" b="1" dirty="0">
                <a:solidFill>
                  <a:srgbClr val="FFFF66"/>
                </a:solidFill>
                <a:latin typeface="Arial" pitchFamily="34" charset="0"/>
              </a:rPr>
              <a:t>اطراف مدیترانه ( یونان، قبرس و ایتالیا )</a:t>
            </a:r>
          </a:p>
          <a:p>
            <a:pPr algn="ctr" rtl="1" eaLnBrk="1" hangingPunct="1">
              <a:buFontTx/>
              <a:buNone/>
            </a:pPr>
            <a:r>
              <a:rPr lang="fa-IR" b="1" dirty="0">
                <a:solidFill>
                  <a:srgbClr val="FFFF66"/>
                </a:solidFill>
                <a:latin typeface="Arial" pitchFamily="34" charset="0"/>
              </a:rPr>
              <a:t>خاور میانه (ایران ، ترکیه و سوریه )</a:t>
            </a:r>
          </a:p>
          <a:p>
            <a:pPr algn="ctr" rtl="1" eaLnBrk="1" hangingPunct="1">
              <a:buFontTx/>
              <a:buNone/>
            </a:pPr>
            <a:r>
              <a:rPr lang="fa-IR" b="1" dirty="0">
                <a:solidFill>
                  <a:srgbClr val="FFFF66"/>
                </a:solidFill>
                <a:latin typeface="Arial" pitchFamily="34" charset="0"/>
              </a:rPr>
              <a:t>                 آسیا ( هندوستان ، پاکستان و ناحیه جنوب شرقی )   </a:t>
            </a:r>
            <a:endParaRPr lang="en-US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146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143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C00000"/>
                </a:solidFill>
                <a:highlight>
                  <a:srgbClr val="FFFF00"/>
                </a:highlight>
                <a:cs typeface="2  Titr" pitchFamily="2" charset="-78"/>
              </a:rPr>
              <a:t>پراکندگی تالاسمی در ايران</a:t>
            </a:r>
            <a:endParaRPr lang="en-US" dirty="0">
              <a:solidFill>
                <a:srgbClr val="C00000"/>
              </a:solidFill>
              <a:highlight>
                <a:srgbClr val="FFFF00"/>
              </a:highlight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828800"/>
            <a:ext cx="8504238" cy="4270375"/>
          </a:xfrm>
        </p:spPr>
        <p:txBody>
          <a:bodyPr>
            <a:normAutofit/>
          </a:bodyPr>
          <a:lstStyle/>
          <a:p>
            <a:pPr algn="just" rtl="1" eaLnBrk="1" hangingPunct="1">
              <a:lnSpc>
                <a:spcPct val="80000"/>
              </a:lnSpc>
            </a:pPr>
            <a:r>
              <a:rPr lang="fa-IR" sz="2800" dirty="0">
                <a:cs typeface="2  Mitra" pitchFamily="2" charset="-78"/>
              </a:rPr>
              <a:t>پراكندگي ژن بيماري در مناطق مختلف كشور يكسان نيست ، در حاشيه درياي </a:t>
            </a:r>
            <a:r>
              <a:rPr lang="fa-IR" sz="2800" dirty="0">
                <a:highlight>
                  <a:srgbClr val="FFFF00"/>
                </a:highlight>
                <a:cs typeface="2  Mitra" pitchFamily="2" charset="-78"/>
              </a:rPr>
              <a:t>خزر ( شمال كشور </a:t>
            </a:r>
            <a:r>
              <a:rPr lang="fa-IR" sz="2800" dirty="0">
                <a:cs typeface="2  Mitra" pitchFamily="2" charset="-78"/>
              </a:rPr>
              <a:t>)  و سواحل خليج فارس و درياي عمان ( </a:t>
            </a:r>
            <a:r>
              <a:rPr lang="fa-IR" sz="2800" dirty="0">
                <a:highlight>
                  <a:srgbClr val="FFFF00"/>
                </a:highlight>
                <a:cs typeface="2  Mitra" pitchFamily="2" charset="-78"/>
              </a:rPr>
              <a:t>جنوب كشور </a:t>
            </a:r>
            <a:r>
              <a:rPr lang="fa-IR" sz="2800" dirty="0">
                <a:cs typeface="2  Mitra" pitchFamily="2" charset="-78"/>
              </a:rPr>
              <a:t>) شايع تر است. 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fa-IR" sz="2800" dirty="0">
                <a:highlight>
                  <a:srgbClr val="FFFF00"/>
                </a:highlight>
                <a:cs typeface="2  Mitra" pitchFamily="2" charset="-78"/>
              </a:rPr>
              <a:t>ميزان شيوع تالاسمي مينور در استان هاي گيلان ، مازندران ، خوزستان ، بوشهر ، هرمزگان ، سيستان بلوچستان و كرمان حدود 10%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fa-IR" sz="2800" dirty="0">
                <a:highlight>
                  <a:srgbClr val="FFFF00"/>
                </a:highlight>
                <a:cs typeface="2  Mitra" pitchFamily="2" charset="-78"/>
              </a:rPr>
              <a:t>مازندران خوزستان و هرمزگان مقام های اول تا 3 را دارند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fa-IR" sz="2800" dirty="0">
                <a:cs typeface="2  Mitra" pitchFamily="2" charset="-78"/>
              </a:rPr>
              <a:t>شيوع در بقيه نقاط </a:t>
            </a:r>
            <a:r>
              <a:rPr lang="fa-IR" sz="2800" dirty="0">
                <a:highlight>
                  <a:srgbClr val="FFFF00"/>
                </a:highlight>
                <a:cs typeface="2  Mitra" pitchFamily="2" charset="-78"/>
              </a:rPr>
              <a:t>كشور 4 – 8 </a:t>
            </a:r>
            <a:r>
              <a:rPr lang="fa-IR" sz="2800" dirty="0">
                <a:cs typeface="2  Mitra" pitchFamily="2" charset="-78"/>
              </a:rPr>
              <a:t>%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fa-IR" sz="2800" dirty="0">
                <a:cs typeface="2  Mitra" pitchFamily="2" charset="-78"/>
              </a:rPr>
              <a:t>همدان کمترین امار را دارد</a:t>
            </a:r>
          </a:p>
          <a:p>
            <a:pPr algn="just" rtl="1" eaLnBrk="1" hangingPunct="1">
              <a:lnSpc>
                <a:spcPct val="80000"/>
              </a:lnSpc>
            </a:pPr>
            <a:r>
              <a:rPr lang="fa-IR" sz="2800" dirty="0">
                <a:cs typeface="2  Mitra" pitchFamily="2" charset="-78"/>
              </a:rPr>
              <a:t>دليل شيوع بالاي بيماري در ايران در بعضي از اقوام ازدواج هاي درون گروهي و فاميلي است.</a:t>
            </a:r>
            <a:endParaRPr lang="en-US" sz="2800" dirty="0">
              <a:cs typeface="2  Mitra" pitchFamily="2" charset="-78"/>
            </a:endParaRPr>
          </a:p>
          <a:p>
            <a:pPr algn="just" rtl="1" eaLnBrk="1" hangingPunct="1">
              <a:buFont typeface="Wingdings 2" pitchFamily="18" charset="2"/>
              <a:buNone/>
            </a:pPr>
            <a:endParaRPr lang="en-US" sz="2800" dirty="0">
              <a:cs typeface="2 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1844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autosomal recessive 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5613"/>
            <a:ext cx="60198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286250" y="142875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fa-IR" sz="2800">
                <a:solidFill>
                  <a:srgbClr val="800080"/>
                </a:solidFill>
                <a:latin typeface="Constantia" pitchFamily="18" charset="0"/>
                <a:cs typeface="B Jadid" pitchFamily="2" charset="-78"/>
              </a:rPr>
              <a:t>الگوي انتقال ژن تالاسمي</a:t>
            </a:r>
            <a:endParaRPr lang="en-US" sz="2800">
              <a:solidFill>
                <a:srgbClr val="800080"/>
              </a:solidFill>
              <a:latin typeface="Constantia" pitchFamily="18" charset="0"/>
              <a:cs typeface="B Jad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3214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EF175B3-238D-4F82-A9AF-560154ED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E9C-D139-46F3-8A4B-286F2F070B7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E3721E-A48F-4542-99D0-B9406B742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27" y="0"/>
            <a:ext cx="9314120" cy="67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57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CE0C41-015B-4E12-811F-247EB528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DADCCCD-DF8C-4965-B46B-3CA4E9BCA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590"/>
            <a:ext cx="9048306" cy="6804837"/>
          </a:xfrm>
        </p:spPr>
      </p:pic>
    </p:spTree>
    <p:extLst>
      <p:ext uri="{BB962C8B-B14F-4D97-AF65-F5344CB8AC3E}">
        <p14:creationId xmlns:p14="http://schemas.microsoft.com/office/powerpoint/2010/main" val="372516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6072017</TotalTime>
  <Words>1822</Words>
  <Application>Microsoft Office PowerPoint</Application>
  <PresentationFormat>On-screen Show (4:3)</PresentationFormat>
  <Paragraphs>188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Integral</vt:lpstr>
      <vt:lpstr>PowerPoint Presentation</vt:lpstr>
      <vt:lpstr>هموگلوبینوپاتی ها </vt:lpstr>
      <vt:lpstr>اختلالات هموگلوبین</vt:lpstr>
      <vt:lpstr>تالاسمی</vt:lpstr>
      <vt:lpstr>PowerPoint Presentation</vt:lpstr>
      <vt:lpstr>پراکندگی تالاسمی در ايران</vt:lpstr>
      <vt:lpstr>PowerPoint Presentation</vt:lpstr>
      <vt:lpstr>PowerPoint Presentation</vt:lpstr>
      <vt:lpstr>PowerPoint Presentation</vt:lpstr>
      <vt:lpstr>ژنتيك تالاسمي</vt:lpstr>
      <vt:lpstr>اشكال باليني تالاسمي β</vt:lpstr>
      <vt:lpstr>بتا تالاسمی ماژور</vt:lpstr>
      <vt:lpstr>اشكال الفا تالاسمي</vt:lpstr>
      <vt:lpstr>نکات مهم</vt:lpstr>
      <vt:lpstr>تستهای اصلی تشخیصی هموگلوبینوپاتی ها </vt:lpstr>
      <vt:lpstr>تست های فرعی </vt:lpstr>
      <vt:lpstr>نکات مهم در تست الکتروفورز  Hb</vt:lpstr>
      <vt:lpstr>نکات مهم در تست الکتروفورز Hb</vt:lpstr>
      <vt:lpstr>PowerPoint Presentation</vt:lpstr>
      <vt:lpstr>PowerPoint Presentation</vt:lpstr>
      <vt:lpstr>تستهای تکمیلی تالاسمی ها</vt:lpstr>
      <vt:lpstr>PowerPoint Presentation</vt:lpstr>
      <vt:lpstr>تمایز فقر اهن و تالاسمی مینور</vt:lpstr>
      <vt:lpstr>سندروم های تالاسمی</vt:lpstr>
      <vt:lpstr>یک نکته مهم</vt:lpstr>
      <vt:lpstr>نکته مهم</vt:lpstr>
      <vt:lpstr>PowerPoint Presentation</vt:lpstr>
      <vt:lpstr>PowerPoint Presentation</vt:lpstr>
      <vt:lpstr>نکات</vt:lpstr>
      <vt:lpstr>در رنگ آميزي حياتي به صورت نقطه H اجسام  نقطه اي قبل از برداشتن طحال )سمت راست( و به صورت جسم هاينز بزرگ )سمت چپ( بعد از بيرون آوردن طحال </vt:lpstr>
      <vt:lpstr>PowerPoint Presentation</vt:lpstr>
      <vt:lpstr>PowerPoint Presentation</vt:lpstr>
      <vt:lpstr>هموگلوبین بارت (y4)</vt:lpstr>
      <vt:lpstr>PowerPoint Presentation</vt:lpstr>
      <vt:lpstr>PowerPoint Presentation</vt:lpstr>
      <vt:lpstr>همراهی حالتهای سه تایی یا 4 تایی الفا با بتا مینور </vt:lpstr>
      <vt:lpstr>تالاسمی با وجود ژنهای گلوبین سالم</vt:lpstr>
      <vt:lpstr> </vt:lpstr>
      <vt:lpstr>فرمولهای محاسبه ای افتراق فقر اهن و تالاسمی</vt:lpstr>
      <vt:lpstr>PowerPoint Presentation</vt:lpstr>
      <vt:lpstr>نکته مهم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Galaxy</dc:creator>
  <cp:lastModifiedBy>11</cp:lastModifiedBy>
  <cp:revision>280</cp:revision>
  <dcterms:created xsi:type="dcterms:W3CDTF">2020-02-24T17:25:17Z</dcterms:created>
  <dcterms:modified xsi:type="dcterms:W3CDTF">2021-07-13T15:14:20Z</dcterms:modified>
</cp:coreProperties>
</file>