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78" r:id="rId10"/>
    <p:sldId id="264" r:id="rId11"/>
    <p:sldId id="297" r:id="rId12"/>
    <p:sldId id="298" r:id="rId13"/>
    <p:sldId id="299" r:id="rId14"/>
    <p:sldId id="265" r:id="rId15"/>
    <p:sldId id="266" r:id="rId16"/>
    <p:sldId id="267" r:id="rId17"/>
    <p:sldId id="268" r:id="rId18"/>
    <p:sldId id="269" r:id="rId19"/>
    <p:sldId id="270" r:id="rId20"/>
    <p:sldId id="271" r:id="rId21"/>
    <p:sldId id="272" r:id="rId22"/>
    <p:sldId id="273" r:id="rId23"/>
    <p:sldId id="274" r:id="rId24"/>
    <p:sldId id="277" r:id="rId25"/>
    <p:sldId id="275" r:id="rId26"/>
    <p:sldId id="276"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19900" dirty="0" smtClean="0"/>
              <a:t>بنام خدا</a:t>
            </a:r>
            <a:endParaRPr lang="en-US" sz="199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334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lstStyle/>
          <a:p>
            <a:pPr marL="0" indent="0" algn="r" rtl="1">
              <a:buNone/>
            </a:pPr>
            <a:r>
              <a:rPr lang="fa-IR" dirty="0" smtClean="0"/>
              <a:t>مهمترین سلول ها در انقباض حاد برونش </a:t>
            </a:r>
            <a:r>
              <a:rPr lang="fa-IR" dirty="0" smtClean="0">
                <a:solidFill>
                  <a:srgbClr val="00B050"/>
                </a:solidFill>
              </a:rPr>
              <a:t>ماست سل </a:t>
            </a:r>
            <a:r>
              <a:rPr lang="fa-IR" dirty="0" smtClean="0"/>
              <a:t>ها هستند که در پاسخ به آلرژن ها با واسطه ی </a:t>
            </a:r>
            <a:r>
              <a:rPr lang="en-US" dirty="0" err="1" smtClean="0"/>
              <a:t>IgE</a:t>
            </a:r>
            <a:r>
              <a:rPr lang="fa-IR" dirty="0" smtClean="0"/>
              <a:t> یا در پاسخ به ورزش و هایپر ونتیلاسیون با تغییر در اسمولالیته راه هوایی که منجر به آزاد سازی هیستامین میشود، موجب </a:t>
            </a:r>
            <a:r>
              <a:rPr lang="fa-IR" dirty="0" smtClean="0">
                <a:solidFill>
                  <a:srgbClr val="00B050"/>
                </a:solidFill>
              </a:rPr>
              <a:t>انقباض حاد </a:t>
            </a:r>
            <a:r>
              <a:rPr lang="fa-IR" dirty="0" smtClean="0"/>
              <a:t>می گردد.</a:t>
            </a:r>
          </a:p>
          <a:p>
            <a:pPr marL="0" indent="0" algn="r" rtl="1">
              <a:buNone/>
            </a:pPr>
            <a:r>
              <a:rPr lang="fa-IR" dirty="0" smtClean="0"/>
              <a:t>سلول اصلی در </a:t>
            </a:r>
            <a:r>
              <a:rPr lang="fa-IR" dirty="0" smtClean="0">
                <a:solidFill>
                  <a:srgbClr val="FF0000"/>
                </a:solidFill>
              </a:rPr>
              <a:t>واکنش تاخیری </a:t>
            </a:r>
            <a:r>
              <a:rPr lang="fa-IR" dirty="0" smtClean="0"/>
              <a:t>در پاسخ به آلرژن ها </a:t>
            </a:r>
            <a:r>
              <a:rPr lang="fa-IR" dirty="0" smtClean="0">
                <a:solidFill>
                  <a:srgbClr val="FF0000"/>
                </a:solidFill>
              </a:rPr>
              <a:t>ائوزینوفیل</a:t>
            </a:r>
            <a:r>
              <a:rPr lang="fa-IR" dirty="0" smtClean="0"/>
              <a:t> ها هستند.</a:t>
            </a:r>
            <a:endParaRPr lang="en-US" dirty="0"/>
          </a:p>
        </p:txBody>
      </p:sp>
    </p:spTree>
    <p:extLst>
      <p:ext uri="{BB962C8B-B14F-4D97-AF65-F5344CB8AC3E}">
        <p14:creationId xmlns:p14="http://schemas.microsoft.com/office/powerpoint/2010/main" val="1784007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2201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3388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
            <a:ext cx="86106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6870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295400"/>
            <a:ext cx="36576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986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فیزیولوژی</a:t>
            </a:r>
            <a:endParaRPr lang="en-US" dirty="0"/>
          </a:p>
        </p:txBody>
      </p:sp>
      <p:sp>
        <p:nvSpPr>
          <p:cNvPr id="3" name="Content Placeholder 2"/>
          <p:cNvSpPr>
            <a:spLocks noGrp="1"/>
          </p:cNvSpPr>
          <p:nvPr>
            <p:ph idx="1"/>
          </p:nvPr>
        </p:nvSpPr>
        <p:spPr/>
        <p:txBody>
          <a:bodyPr>
            <a:normAutofit fontScale="92500" lnSpcReduction="10000"/>
          </a:bodyPr>
          <a:lstStyle/>
          <a:p>
            <a:pPr algn="r" rtl="1">
              <a:buFontTx/>
              <a:buChar char="-"/>
            </a:pPr>
            <a:r>
              <a:rPr lang="fa-IR" dirty="0" smtClean="0"/>
              <a:t>کاهش </a:t>
            </a:r>
            <a:r>
              <a:rPr lang="en-US" dirty="0" smtClean="0"/>
              <a:t>FEV1</a:t>
            </a:r>
          </a:p>
          <a:p>
            <a:pPr algn="r" rtl="1">
              <a:buFontTx/>
              <a:buChar char="-"/>
            </a:pPr>
            <a:r>
              <a:rPr lang="fa-IR" dirty="0" smtClean="0"/>
              <a:t>کاهش </a:t>
            </a:r>
            <a:r>
              <a:rPr lang="en-US" dirty="0" smtClean="0"/>
              <a:t>FEV1/FVC </a:t>
            </a:r>
          </a:p>
          <a:p>
            <a:pPr algn="r" rtl="1">
              <a:buFontTx/>
              <a:buChar char="-"/>
            </a:pPr>
            <a:r>
              <a:rPr lang="en-US" dirty="0" smtClean="0"/>
              <a:t>TLC </a:t>
            </a:r>
            <a:r>
              <a:rPr lang="fa-IR" dirty="0" smtClean="0"/>
              <a:t> نرمال یا افزایش یافته</a:t>
            </a:r>
          </a:p>
          <a:p>
            <a:pPr algn="r" rtl="1">
              <a:buFontTx/>
              <a:buChar char="-"/>
            </a:pPr>
            <a:r>
              <a:rPr lang="en-US" dirty="0" smtClean="0"/>
              <a:t>DLCO</a:t>
            </a:r>
            <a:r>
              <a:rPr lang="fa-IR" dirty="0" smtClean="0"/>
              <a:t> نرمال یا افزایش یافته</a:t>
            </a:r>
          </a:p>
          <a:p>
            <a:pPr algn="r" rtl="1">
              <a:buFontTx/>
              <a:buChar char="-"/>
            </a:pPr>
            <a:r>
              <a:rPr lang="en-US" dirty="0" smtClean="0"/>
              <a:t>RV </a:t>
            </a:r>
            <a:r>
              <a:rPr lang="fa-IR" dirty="0" smtClean="0"/>
              <a:t> افزایش یافته</a:t>
            </a:r>
          </a:p>
          <a:p>
            <a:pPr algn="r" rtl="1">
              <a:buFontTx/>
              <a:buChar char="-"/>
            </a:pPr>
            <a:r>
              <a:rPr lang="en-US" dirty="0" smtClean="0"/>
              <a:t>Air trapping </a:t>
            </a:r>
            <a:r>
              <a:rPr lang="fa-IR" dirty="0"/>
              <a:t> </a:t>
            </a:r>
            <a:r>
              <a:rPr lang="fa-IR" dirty="0" smtClean="0"/>
              <a:t>به ویژه در طی حملات</a:t>
            </a:r>
          </a:p>
          <a:p>
            <a:pPr algn="r" rtl="1">
              <a:buFontTx/>
              <a:buChar char="-"/>
            </a:pPr>
            <a:r>
              <a:rPr lang="fa-IR" dirty="0" smtClean="0"/>
              <a:t>هایپوکسی (</a:t>
            </a:r>
            <a:r>
              <a:rPr lang="en-US" dirty="0" smtClean="0"/>
              <a:t>(V/Q mismatch</a:t>
            </a:r>
          </a:p>
          <a:p>
            <a:pPr algn="r" rtl="1">
              <a:buFontTx/>
              <a:buChar char="-"/>
            </a:pPr>
            <a:r>
              <a:rPr lang="fa-IR" dirty="0" smtClean="0"/>
              <a:t>نارسایی تهویه به ندرت اتفاق می افتد ولی در موارد شدید </a:t>
            </a:r>
            <a:r>
              <a:rPr lang="en-US" dirty="0" smtClean="0"/>
              <a:t>PCO2</a:t>
            </a:r>
            <a:r>
              <a:rPr lang="fa-IR" dirty="0" smtClean="0"/>
              <a:t> میتواند نرمال یا حتی افزایش یابد</a:t>
            </a:r>
          </a:p>
          <a:p>
            <a:pPr algn="r" rtl="1">
              <a:buFontTx/>
              <a:buChar char="-"/>
            </a:pPr>
            <a:endParaRPr lang="en-US" dirty="0" smtClean="0"/>
          </a:p>
        </p:txBody>
      </p:sp>
    </p:spTree>
    <p:extLst>
      <p:ext uri="{BB962C8B-B14F-4D97-AF65-F5344CB8AC3E}">
        <p14:creationId xmlns:p14="http://schemas.microsoft.com/office/powerpoint/2010/main" val="2073843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علائم بالینی</a:t>
            </a:r>
            <a:endParaRPr lang="en-US" dirty="0"/>
          </a:p>
        </p:txBody>
      </p:sp>
      <p:sp>
        <p:nvSpPr>
          <p:cNvPr id="3" name="Content Placeholder 2"/>
          <p:cNvSpPr>
            <a:spLocks noGrp="1"/>
          </p:cNvSpPr>
          <p:nvPr>
            <p:ph idx="1"/>
          </p:nvPr>
        </p:nvSpPr>
        <p:spPr/>
        <p:txBody>
          <a:bodyPr/>
          <a:lstStyle/>
          <a:p>
            <a:pPr algn="r" rtl="1">
              <a:buFontTx/>
              <a:buChar char="-"/>
            </a:pPr>
            <a:r>
              <a:rPr lang="fa-IR" dirty="0" smtClean="0"/>
              <a:t>ویزینگ ، تنگی نفس و سرفه</a:t>
            </a:r>
          </a:p>
          <a:p>
            <a:pPr marL="0" indent="0" algn="r" rtl="1">
              <a:buNone/>
            </a:pPr>
            <a:r>
              <a:rPr lang="fa-IR" dirty="0" smtClean="0"/>
              <a:t>این علائم میتواند در شب تشدید شود و موجب بیداری بیمار در نزدیک صبح شود.</a:t>
            </a:r>
          </a:p>
          <a:p>
            <a:pPr algn="r" rtl="1">
              <a:buFontTx/>
              <a:buChar char="-"/>
            </a:pPr>
            <a:r>
              <a:rPr lang="fa-IR" dirty="0" smtClean="0"/>
              <a:t>خلط چسبناک و غلیظ </a:t>
            </a:r>
          </a:p>
          <a:p>
            <a:pPr algn="r" rtl="1">
              <a:buFontTx/>
              <a:buChar char="-"/>
            </a:pPr>
            <a:r>
              <a:rPr lang="fa-IR" dirty="0" smtClean="0"/>
              <a:t>تهویه افزایش یابد</a:t>
            </a:r>
          </a:p>
          <a:p>
            <a:pPr algn="r" rtl="1">
              <a:buFontTx/>
              <a:buChar char="-"/>
            </a:pPr>
            <a:r>
              <a:rPr lang="fa-IR" dirty="0" smtClean="0"/>
              <a:t>علائم پیش مقدماتی : خارش زیر چانه، ناخوشی بین دو کتف و ترسیدن بدون علت</a:t>
            </a:r>
          </a:p>
          <a:p>
            <a:pPr marL="0" indent="0" algn="r" rtl="1">
              <a:buNone/>
            </a:pPr>
            <a:endParaRPr lang="en-US" dirty="0"/>
          </a:p>
        </p:txBody>
      </p:sp>
    </p:spTree>
    <p:extLst>
      <p:ext uri="{BB962C8B-B14F-4D97-AF65-F5344CB8AC3E}">
        <p14:creationId xmlns:p14="http://schemas.microsoft.com/office/powerpoint/2010/main" val="3219937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r" rtl="1">
              <a:buNone/>
            </a:pPr>
            <a:r>
              <a:rPr lang="fa-IR" dirty="0" smtClean="0"/>
              <a:t>یکی از ویژگی های آسم برگشت پذیری راه های هوایی است بدین معنا :</a:t>
            </a:r>
          </a:p>
          <a:p>
            <a:pPr marL="0" indent="0" algn="r" rtl="1">
              <a:buNone/>
            </a:pPr>
            <a:r>
              <a:rPr lang="fa-IR" dirty="0" smtClean="0"/>
              <a:t>برگشت پذیری&gt; 12% و </a:t>
            </a:r>
            <a:r>
              <a:rPr lang="en-US" dirty="0" smtClean="0"/>
              <a:t>ml 200</a:t>
            </a:r>
            <a:r>
              <a:rPr lang="fa-IR" dirty="0" smtClean="0"/>
              <a:t> در </a:t>
            </a:r>
            <a:r>
              <a:rPr lang="en-US" dirty="0" smtClean="0"/>
              <a:t>FEV1</a:t>
            </a:r>
            <a:r>
              <a:rPr lang="fa-IR" dirty="0"/>
              <a:t> </a:t>
            </a:r>
            <a:r>
              <a:rPr lang="fa-IR" dirty="0" smtClean="0"/>
              <a:t>، 15 دقیه بعد از دادن سالبوتامول</a:t>
            </a:r>
          </a:p>
          <a:p>
            <a:pPr marL="0" indent="0" algn="r" rtl="1">
              <a:buNone/>
            </a:pPr>
            <a:r>
              <a:rPr lang="en-US" dirty="0" smtClean="0"/>
              <a:t> </a:t>
            </a:r>
            <a:endParaRPr lang="fa-IR" dirty="0" smtClean="0"/>
          </a:p>
          <a:p>
            <a:pPr marL="0" indent="0" algn="r" rtl="1">
              <a:buNone/>
            </a:pPr>
            <a:r>
              <a:rPr lang="fa-IR" dirty="0" smtClean="0"/>
              <a:t>واکنش پذیری راه های هوایی با محاسبه غلظتی از مواد محرک نظیر متاکولین یا هیستامین که موجب کاهش 20% در</a:t>
            </a:r>
            <a:r>
              <a:rPr lang="en-US" dirty="0" smtClean="0"/>
              <a:t>FEV1</a:t>
            </a:r>
            <a:r>
              <a:rPr lang="fa-IR" dirty="0" smtClean="0"/>
              <a:t> میشود </a:t>
            </a:r>
            <a:r>
              <a:rPr lang="en-US" dirty="0" smtClean="0"/>
              <a:t>(Airway </a:t>
            </a:r>
            <a:r>
              <a:rPr lang="en-US" dirty="0" err="1" smtClean="0"/>
              <a:t>hyperresponsiveness</a:t>
            </a:r>
            <a:r>
              <a:rPr lang="en-US" dirty="0" smtClean="0"/>
              <a:t>) </a:t>
            </a:r>
            <a:endParaRPr lang="fa-IR" dirty="0" smtClean="0"/>
          </a:p>
          <a:p>
            <a:pPr marL="0" indent="0" algn="r" rtl="1">
              <a:buNone/>
            </a:pPr>
            <a:r>
              <a:rPr lang="fa-IR" dirty="0" smtClean="0"/>
              <a:t>کابرد تست فوق زمانی است که بیمار با سرفه مزمن  و مشکوک به آسم که </a:t>
            </a:r>
            <a:r>
              <a:rPr lang="en-US" dirty="0" smtClean="0"/>
              <a:t>PFT</a:t>
            </a:r>
            <a:r>
              <a:rPr lang="fa-IR" dirty="0"/>
              <a:t> </a:t>
            </a:r>
            <a:r>
              <a:rPr lang="fa-IR" dirty="0" smtClean="0"/>
              <a:t>نرمال یا نزدیک به نرمال دارد.</a:t>
            </a:r>
            <a:endParaRPr lang="en-US" dirty="0" smtClean="0"/>
          </a:p>
          <a:p>
            <a:pPr marL="0" indent="0" algn="r" rtl="1">
              <a:buNone/>
            </a:pPr>
            <a:endParaRPr lang="en-US" dirty="0"/>
          </a:p>
          <a:p>
            <a:pPr marL="0" indent="0" algn="r" rtl="1">
              <a:buNone/>
            </a:pPr>
            <a:endParaRPr lang="en-US" dirty="0" smtClean="0"/>
          </a:p>
          <a:p>
            <a:pPr marL="0" indent="0" algn="r" rtl="1">
              <a:buNone/>
            </a:pPr>
            <a:endParaRPr lang="fa-IR" dirty="0" smtClean="0"/>
          </a:p>
        </p:txBody>
      </p:sp>
    </p:spTree>
    <p:extLst>
      <p:ext uri="{BB962C8B-B14F-4D97-AF65-F5344CB8AC3E}">
        <p14:creationId xmlns:p14="http://schemas.microsoft.com/office/powerpoint/2010/main" val="4259703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525963"/>
          </a:xfrm>
        </p:spPr>
        <p:txBody>
          <a:bodyPr/>
          <a:lstStyle/>
          <a:p>
            <a:pPr marL="0" indent="0" algn="r" rtl="1">
              <a:buNone/>
            </a:pPr>
            <a:r>
              <a:rPr lang="fa-IR" dirty="0" smtClean="0"/>
              <a:t>آزمایش خون معمولا مفید نیست.</a:t>
            </a:r>
          </a:p>
          <a:p>
            <a:pPr marL="0" indent="0" algn="r" rtl="1">
              <a:buNone/>
            </a:pPr>
            <a:r>
              <a:rPr lang="en-US" dirty="0" smtClean="0"/>
              <a:t>CXR</a:t>
            </a:r>
            <a:r>
              <a:rPr lang="fa-IR" dirty="0" smtClean="0"/>
              <a:t> معمولا نرمال است ، در حملات پر هوایی دیده میشود.</a:t>
            </a:r>
          </a:p>
          <a:p>
            <a:pPr marL="0" indent="0" algn="r" rtl="1">
              <a:buNone/>
            </a:pPr>
            <a:endParaRPr lang="en-US" dirty="0"/>
          </a:p>
        </p:txBody>
      </p:sp>
    </p:spTree>
    <p:extLst>
      <p:ext uri="{BB962C8B-B14F-4D97-AF65-F5344CB8AC3E}">
        <p14:creationId xmlns:p14="http://schemas.microsoft.com/office/powerpoint/2010/main" val="1187717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DDX</a:t>
            </a:r>
            <a:endParaRPr lang="en-US" dirty="0"/>
          </a:p>
        </p:txBody>
      </p:sp>
      <p:sp>
        <p:nvSpPr>
          <p:cNvPr id="3" name="Content Placeholder 2"/>
          <p:cNvSpPr>
            <a:spLocks noGrp="1"/>
          </p:cNvSpPr>
          <p:nvPr>
            <p:ph idx="1"/>
          </p:nvPr>
        </p:nvSpPr>
        <p:spPr/>
        <p:txBody>
          <a:bodyPr/>
          <a:lstStyle/>
          <a:p>
            <a:pPr marL="0" indent="0" algn="r" rtl="1">
              <a:buNone/>
            </a:pPr>
            <a:r>
              <a:rPr lang="fa-IR" dirty="0" smtClean="0"/>
              <a:t>- انسداد راه هوایی ( تومور، ادم حنجره)</a:t>
            </a:r>
          </a:p>
          <a:p>
            <a:pPr algn="r" rtl="1">
              <a:buFontTx/>
              <a:buChar char="-"/>
            </a:pPr>
            <a:r>
              <a:rPr lang="fa-IR" dirty="0" smtClean="0"/>
              <a:t>ویزینگ لوکالیزه</a:t>
            </a:r>
            <a:r>
              <a:rPr lang="fa-IR" dirty="0"/>
              <a:t> </a:t>
            </a:r>
            <a:r>
              <a:rPr lang="fa-IR" dirty="0" smtClean="0"/>
              <a:t>(تومور یا جسم خارجی)</a:t>
            </a:r>
          </a:p>
          <a:p>
            <a:pPr algn="r" rtl="1">
              <a:buFontTx/>
              <a:buChar char="-"/>
            </a:pPr>
            <a:r>
              <a:rPr lang="fa-IR" dirty="0" smtClean="0"/>
              <a:t>آسم قلبی (ویزینگ+کراکل در قواعد هر دو ریه)</a:t>
            </a:r>
          </a:p>
          <a:p>
            <a:pPr algn="r" rtl="1">
              <a:buFontTx/>
              <a:buChar char="-"/>
            </a:pPr>
            <a:r>
              <a:rPr lang="fa-IR" dirty="0" smtClean="0"/>
              <a:t>پونومونی ائوزینوفیلیک ،</a:t>
            </a:r>
            <a:r>
              <a:rPr lang="en-US" dirty="0" smtClean="0"/>
              <a:t>PAN</a:t>
            </a:r>
            <a:r>
              <a:rPr lang="fa-IR" dirty="0" smtClean="0"/>
              <a:t> ،چرچ اشتراوس   که همگی میتوانند ویزینگ بدهند</a:t>
            </a:r>
          </a:p>
          <a:p>
            <a:pPr algn="r" rtl="1">
              <a:buFontTx/>
              <a:buChar char="-"/>
            </a:pPr>
            <a:r>
              <a:rPr lang="fa-IR" dirty="0" smtClean="0"/>
              <a:t>10% افراد </a:t>
            </a:r>
            <a:r>
              <a:rPr lang="en-US" dirty="0" smtClean="0"/>
              <a:t>COPD</a:t>
            </a:r>
            <a:r>
              <a:rPr lang="fa-IR" dirty="0" smtClean="0"/>
              <a:t> تظاهرات آسم دارند .مواردی مثل افزایش ائوزینوفیل در خلط و پاسخ به کورتون، اینها احتمالا هر دو بیماری را باهم دارند.</a:t>
            </a:r>
          </a:p>
        </p:txBody>
      </p:sp>
    </p:spTree>
    <p:extLst>
      <p:ext uri="{BB962C8B-B14F-4D97-AF65-F5344CB8AC3E}">
        <p14:creationId xmlns:p14="http://schemas.microsoft.com/office/powerpoint/2010/main" val="3941450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درمان</a:t>
            </a:r>
            <a:endParaRPr lang="en-US" dirty="0"/>
          </a:p>
        </p:txBody>
      </p:sp>
      <p:sp>
        <p:nvSpPr>
          <p:cNvPr id="3" name="Content Placeholder 2"/>
          <p:cNvSpPr>
            <a:spLocks noGrp="1"/>
          </p:cNvSpPr>
          <p:nvPr>
            <p:ph idx="1"/>
          </p:nvPr>
        </p:nvSpPr>
        <p:spPr/>
        <p:txBody>
          <a:bodyPr/>
          <a:lstStyle/>
          <a:p>
            <a:pPr marL="0" indent="0" algn="r" rtl="1">
              <a:buNone/>
            </a:pPr>
            <a:r>
              <a:rPr lang="fa-IR" dirty="0" smtClean="0"/>
              <a:t>دارو های مورد استفاده در آسم دو دسته کلی هستند:</a:t>
            </a:r>
          </a:p>
          <a:p>
            <a:pPr marL="0" indent="0" algn="r" rtl="1">
              <a:buNone/>
            </a:pPr>
            <a:r>
              <a:rPr lang="fa-IR" dirty="0" smtClean="0"/>
              <a:t>1- برونکودیلاتور ها (بتا دو آگونیست ها، آنتی کولینرژیک و تئوفیلین) که هیچ تاثیری بر التهاب زمینه ای ندارند.</a:t>
            </a:r>
          </a:p>
          <a:p>
            <a:pPr marL="0" indent="0" algn="r" rtl="1">
              <a:buNone/>
            </a:pPr>
            <a:endParaRPr lang="fa-IR" dirty="0"/>
          </a:p>
          <a:p>
            <a:pPr marL="0" indent="0" algn="r" rtl="1">
              <a:buNone/>
            </a:pPr>
            <a:r>
              <a:rPr lang="fa-IR" dirty="0" smtClean="0"/>
              <a:t>2-</a:t>
            </a:r>
            <a:r>
              <a:rPr lang="en-US" dirty="0" err="1" smtClean="0"/>
              <a:t>Contoroller</a:t>
            </a:r>
            <a:r>
              <a:rPr lang="en-US" dirty="0" smtClean="0"/>
              <a:t> </a:t>
            </a:r>
            <a:r>
              <a:rPr lang="fa-IR" dirty="0" smtClean="0"/>
              <a:t>ها </a:t>
            </a:r>
            <a:endParaRPr lang="en-US" dirty="0"/>
          </a:p>
        </p:txBody>
      </p:sp>
    </p:spTree>
    <p:extLst>
      <p:ext uri="{BB962C8B-B14F-4D97-AF65-F5344CB8AC3E}">
        <p14:creationId xmlns:p14="http://schemas.microsoft.com/office/powerpoint/2010/main" val="2742824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lgn="ctr" rtl="1">
              <a:buNone/>
            </a:pPr>
            <a:r>
              <a:rPr lang="en-US" sz="23900" dirty="0" smtClean="0"/>
              <a:t>ASTHMA</a:t>
            </a:r>
            <a:endParaRPr lang="en-US" sz="23900" dirty="0"/>
          </a:p>
        </p:txBody>
      </p:sp>
    </p:spTree>
    <p:extLst>
      <p:ext uri="{BB962C8B-B14F-4D97-AF65-F5344CB8AC3E}">
        <p14:creationId xmlns:p14="http://schemas.microsoft.com/office/powerpoint/2010/main" val="2810707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بتا دو آگونیست ها</a:t>
            </a:r>
            <a:endParaRPr lang="en-US"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fa-IR" dirty="0" smtClean="0"/>
              <a:t>بتا دو آگونیست ها از طریق </a:t>
            </a:r>
            <a:r>
              <a:rPr lang="en-US" dirty="0" smtClean="0"/>
              <a:t>c AMP </a:t>
            </a:r>
            <a:r>
              <a:rPr lang="fa-IR" dirty="0"/>
              <a:t> </a:t>
            </a:r>
            <a:r>
              <a:rPr lang="fa-IR" dirty="0" smtClean="0"/>
              <a:t>داخل سلولی اثر میکنند که اثرات زیر را سبب میشوند:</a:t>
            </a:r>
          </a:p>
          <a:p>
            <a:pPr algn="r" rtl="1">
              <a:buFontTx/>
              <a:buChar char="-"/>
            </a:pPr>
            <a:r>
              <a:rPr lang="fa-IR" dirty="0" smtClean="0"/>
              <a:t>شل شدن عضلات صاف</a:t>
            </a:r>
          </a:p>
          <a:p>
            <a:pPr algn="r" rtl="1">
              <a:buFontTx/>
              <a:buChar char="-"/>
            </a:pPr>
            <a:r>
              <a:rPr lang="fa-IR" dirty="0" smtClean="0"/>
              <a:t>مهار فعال شدن اعصاب حسی راه هوایی</a:t>
            </a:r>
          </a:p>
          <a:p>
            <a:pPr algn="r" rtl="1">
              <a:buFontTx/>
              <a:buChar char="-"/>
            </a:pPr>
            <a:r>
              <a:rPr lang="fa-IR" dirty="0" smtClean="0"/>
              <a:t>مهار ازاد سازی میدیاتورهای ماست سل ها</a:t>
            </a:r>
          </a:p>
          <a:p>
            <a:pPr algn="r" rtl="1">
              <a:buFontTx/>
              <a:buChar char="-"/>
            </a:pPr>
            <a:r>
              <a:rPr lang="fa-IR" dirty="0" smtClean="0"/>
              <a:t>کاهش اگزودای پلاسما و کاهش ادم راه هوایی</a:t>
            </a:r>
          </a:p>
          <a:p>
            <a:pPr marL="0" indent="0" algn="r" rtl="1">
              <a:buNone/>
            </a:pPr>
            <a:r>
              <a:rPr lang="fa-IR" dirty="0"/>
              <a:t> </a:t>
            </a:r>
            <a:endParaRPr lang="fa-IR" dirty="0" smtClean="0"/>
          </a:p>
          <a:p>
            <a:pPr marL="0" indent="0" algn="r" rtl="1">
              <a:buNone/>
            </a:pPr>
            <a:r>
              <a:rPr lang="fa-IR" dirty="0" smtClean="0"/>
              <a:t>این گروه هیچ اثری روی التهاب مزمن و در نتیجه هیچ اثری روی واکنش پذیری راه های هوایی ندارند.</a:t>
            </a:r>
          </a:p>
          <a:p>
            <a:pPr marL="0" indent="0" algn="r" rtl="1">
              <a:buNone/>
            </a:pPr>
            <a:r>
              <a:rPr lang="fa-IR" dirty="0" smtClean="0"/>
              <a:t>این گروه از داروها به دو دسته تقسیم میشوند:</a:t>
            </a:r>
          </a:p>
          <a:p>
            <a:pPr marL="0" indent="0" algn="r" rtl="1">
              <a:buNone/>
            </a:pPr>
            <a:r>
              <a:rPr lang="fa-IR" dirty="0" smtClean="0"/>
              <a:t>1- کوتاه اثر (3-6 ساعت) مثل سالبوتامول</a:t>
            </a:r>
          </a:p>
          <a:p>
            <a:pPr marL="0" indent="0" algn="r" rtl="1">
              <a:buNone/>
            </a:pPr>
            <a:r>
              <a:rPr lang="fa-IR" dirty="0" smtClean="0"/>
              <a:t>    استفاده زیاد از این گروه نشانه عدم کنترل بیماریست</a:t>
            </a:r>
          </a:p>
          <a:p>
            <a:pPr marL="0" indent="0" algn="r" rtl="1">
              <a:buNone/>
            </a:pPr>
            <a:r>
              <a:rPr lang="en-US" dirty="0" smtClean="0"/>
              <a:t>  </a:t>
            </a:r>
            <a:r>
              <a:rPr lang="fa-IR" dirty="0" smtClean="0"/>
              <a:t>2-</a:t>
            </a:r>
            <a:r>
              <a:rPr lang="en-US" dirty="0" smtClean="0"/>
              <a:t> </a:t>
            </a:r>
            <a:r>
              <a:rPr lang="fa-IR" dirty="0" smtClean="0"/>
              <a:t>طولانی اثر (بیشتر از 12 ساعت) مثل سالمترول و فورمترول</a:t>
            </a:r>
          </a:p>
          <a:p>
            <a:pPr marL="0" indent="0" algn="r" rtl="1">
              <a:buNone/>
            </a:pPr>
            <a:r>
              <a:rPr lang="fa-IR" dirty="0"/>
              <a:t> </a:t>
            </a:r>
            <a:r>
              <a:rPr lang="fa-IR" dirty="0" smtClean="0"/>
              <a:t>    این گروه از دارو ها را نباید در بیماران آسمی به تنهایی استفاده کرد و باید همیشه همراه با    کورتون استنشاقی باشد</a:t>
            </a:r>
            <a:endParaRPr lang="en-US" dirty="0"/>
          </a:p>
        </p:txBody>
      </p:sp>
    </p:spTree>
    <p:extLst>
      <p:ext uri="{BB962C8B-B14F-4D97-AF65-F5344CB8AC3E}">
        <p14:creationId xmlns:p14="http://schemas.microsoft.com/office/powerpoint/2010/main" val="496864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آنتی کولینرژیک ها</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dirty="0" smtClean="0"/>
              <a:t>از طریق مهار گیرنده موسکارینی عمل میکند که موجب کاهش ترشح مخاط  و کاهش انقباض برونش میشود.</a:t>
            </a:r>
          </a:p>
          <a:p>
            <a:pPr marL="0" indent="0" algn="r" rtl="1">
              <a:buNone/>
            </a:pPr>
            <a:r>
              <a:rPr lang="fa-IR" dirty="0" smtClean="0"/>
              <a:t>از گروه قبلی ضعیف تر و به عنوان درمان کمکی به </a:t>
            </a:r>
            <a:r>
              <a:rPr lang="en-US" dirty="0" smtClean="0"/>
              <a:t>ICS+LABA</a:t>
            </a:r>
            <a:r>
              <a:rPr lang="fa-IR" dirty="0" smtClean="0"/>
              <a:t> اضافه میگردد.</a:t>
            </a:r>
          </a:p>
          <a:p>
            <a:pPr marL="0" indent="0" algn="r" rtl="1">
              <a:buNone/>
            </a:pPr>
            <a:r>
              <a:rPr lang="fa-IR" dirty="0" smtClean="0"/>
              <a:t>این دسته به دو گروه کوتاه اثر(آتروونت) و طولانی اثر(تیوتروپیوم بروماید ) تقسیم میشود.</a:t>
            </a:r>
          </a:p>
          <a:p>
            <a:pPr marL="0" indent="0" algn="r" rtl="1">
              <a:buNone/>
            </a:pPr>
            <a:r>
              <a:rPr lang="fa-IR" smtClean="0"/>
              <a:t>در حمله ی آسم دادن دوز بالا کوتاه اثر با نبولایزر تنها پس از درمان با بتا دو آگونیست ها توصیه میشود زیرا اثر آنها کندتر میشود؛ خشکی دهان مهمترین عارضه جانبی آن است.</a:t>
            </a:r>
            <a:endParaRPr lang="fa-IR" dirty="0" smtClean="0"/>
          </a:p>
        </p:txBody>
      </p:sp>
    </p:spTree>
    <p:extLst>
      <p:ext uri="{BB962C8B-B14F-4D97-AF65-F5344CB8AC3E}">
        <p14:creationId xmlns:p14="http://schemas.microsoft.com/office/powerpoint/2010/main" val="2203532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تئوفیلین </a:t>
            </a:r>
            <a:endParaRPr lang="en-US" dirty="0"/>
          </a:p>
        </p:txBody>
      </p:sp>
      <p:sp>
        <p:nvSpPr>
          <p:cNvPr id="3" name="Content Placeholder 2"/>
          <p:cNvSpPr>
            <a:spLocks noGrp="1"/>
          </p:cNvSpPr>
          <p:nvPr>
            <p:ph idx="1"/>
          </p:nvPr>
        </p:nvSpPr>
        <p:spPr/>
        <p:txBody>
          <a:bodyPr/>
          <a:lstStyle/>
          <a:p>
            <a:pPr marL="0" indent="0" algn="r" rtl="1">
              <a:buNone/>
            </a:pPr>
            <a:r>
              <a:rPr lang="fa-IR" dirty="0" smtClean="0"/>
              <a:t>از طریق مهار آنزیم فسفو دی استراز در عضلات صاف تنفس عمل میکند.</a:t>
            </a:r>
          </a:p>
          <a:p>
            <a:pPr marL="0" indent="0" algn="r" rtl="1">
              <a:buNone/>
            </a:pPr>
            <a:r>
              <a:rPr lang="fa-IR" dirty="0" smtClean="0"/>
              <a:t> در دوز پایین اثر ضد التهاب دارد.</a:t>
            </a:r>
          </a:p>
          <a:p>
            <a:pPr marL="0" indent="0" algn="r" rtl="1">
              <a:buNone/>
            </a:pPr>
            <a:r>
              <a:rPr lang="fa-IR" dirty="0" smtClean="0"/>
              <a:t>نوع وریدی آن (آمینوفیلین) درحمله آسم که با دوز بالای سالبوتامول جواب نمیدهد داده میشود.</a:t>
            </a:r>
            <a:endParaRPr lang="en-US" dirty="0"/>
          </a:p>
        </p:txBody>
      </p:sp>
    </p:spTree>
    <p:extLst>
      <p:ext uri="{BB962C8B-B14F-4D97-AF65-F5344CB8AC3E}">
        <p14:creationId xmlns:p14="http://schemas.microsoft.com/office/powerpoint/2010/main" val="643487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smtClean="0"/>
              <a:t>ICS)</a:t>
            </a:r>
            <a:r>
              <a:rPr lang="fa-IR" dirty="0" smtClean="0"/>
              <a:t>کورتون استنشاقی</a:t>
            </a:r>
            <a:endParaRPr lang="en-US"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fa-IR" dirty="0" smtClean="0"/>
              <a:t>موثر ترین داروی ضد التهاب و کنترل کننده آسم است.</a:t>
            </a:r>
          </a:p>
          <a:p>
            <a:pPr marL="0" indent="0" algn="r" rtl="1">
              <a:buNone/>
            </a:pPr>
            <a:r>
              <a:rPr lang="fa-IR" dirty="0" smtClean="0"/>
              <a:t>تعداد و فعالیت سلول های التهابی را در مجاری هوایی کاهش میدهد (کاهش ائوزینوفیل، کاهش لنفوسیت </a:t>
            </a:r>
            <a:r>
              <a:rPr lang="en-US" dirty="0" smtClean="0"/>
              <a:t>T</a:t>
            </a:r>
            <a:r>
              <a:rPr lang="fa-IR" dirty="0" smtClean="0"/>
              <a:t> و ماست سل و کاهش </a:t>
            </a:r>
            <a:r>
              <a:rPr lang="en-US" dirty="0" smtClean="0"/>
              <a:t>AHR</a:t>
            </a:r>
            <a:r>
              <a:rPr lang="fa-IR" dirty="0" smtClean="0"/>
              <a:t>)</a:t>
            </a:r>
          </a:p>
          <a:p>
            <a:pPr marL="0" indent="0" algn="r" rtl="1">
              <a:buNone/>
            </a:pPr>
            <a:r>
              <a:rPr lang="fa-IR" dirty="0" smtClean="0"/>
              <a:t>در درمان آسم با هر شدت و هر سنی کفید است، معمولا 2 بار در روز، عملکرد ریه را ظرف چند روز بهبود میدهد.</a:t>
            </a:r>
          </a:p>
          <a:p>
            <a:pPr marL="0" indent="0" algn="r" rtl="1">
              <a:buNone/>
            </a:pPr>
            <a:endParaRPr lang="fa-IR" dirty="0"/>
          </a:p>
          <a:p>
            <a:pPr marL="0" indent="0" algn="r" rtl="1">
              <a:buNone/>
            </a:pPr>
            <a:r>
              <a:rPr lang="fa-IR" dirty="0" smtClean="0"/>
              <a:t>عوارض </a:t>
            </a:r>
            <a:r>
              <a:rPr lang="en-US" dirty="0" smtClean="0"/>
              <a:t>ICS</a:t>
            </a:r>
            <a:r>
              <a:rPr lang="fa-IR" dirty="0"/>
              <a:t> </a:t>
            </a:r>
            <a:r>
              <a:rPr lang="fa-IR" dirty="0" smtClean="0"/>
              <a:t>: </a:t>
            </a:r>
          </a:p>
          <a:p>
            <a:pPr marL="0" indent="0" algn="r" rtl="1">
              <a:buNone/>
            </a:pPr>
            <a:r>
              <a:rPr lang="fa-IR" dirty="0" smtClean="0"/>
              <a:t>شامل گرفتگی صدا و کاندیدیاز دهانی است که با </a:t>
            </a:r>
            <a:r>
              <a:rPr lang="en-US" dirty="0" smtClean="0"/>
              <a:t>spacer</a:t>
            </a:r>
            <a:r>
              <a:rPr lang="fa-IR" dirty="0" smtClean="0"/>
              <a:t> کاهش میابد.</a:t>
            </a:r>
          </a:p>
          <a:p>
            <a:pPr marL="0" indent="0" algn="r" rtl="1">
              <a:buNone/>
            </a:pPr>
            <a:r>
              <a:rPr lang="fa-IR" dirty="0" smtClean="0"/>
              <a:t>کورتون وریدی و خوراکی در درمان </a:t>
            </a:r>
          </a:p>
          <a:p>
            <a:pPr marL="0" indent="0" algn="r" rtl="1">
              <a:buNone/>
            </a:pPr>
            <a:r>
              <a:rPr lang="fa-IR" dirty="0"/>
              <a:t>آ</a:t>
            </a:r>
            <a:r>
              <a:rPr lang="fa-IR" dirty="0" smtClean="0"/>
              <a:t>سم شدید وحاد به کار میرود.</a:t>
            </a:r>
          </a:p>
        </p:txBody>
      </p:sp>
    </p:spTree>
    <p:extLst>
      <p:ext uri="{BB962C8B-B14F-4D97-AF65-F5344CB8AC3E}">
        <p14:creationId xmlns:p14="http://schemas.microsoft.com/office/powerpoint/2010/main" val="1622452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4209" t="837" r="2559" b="13407"/>
          <a:stretch/>
        </p:blipFill>
        <p:spPr>
          <a:xfrm>
            <a:off x="0" y="-304800"/>
            <a:ext cx="9144000" cy="7315200"/>
          </a:xfrm>
        </p:spPr>
      </p:pic>
    </p:spTree>
    <p:extLst>
      <p:ext uri="{BB962C8B-B14F-4D97-AF65-F5344CB8AC3E}">
        <p14:creationId xmlns:p14="http://schemas.microsoft.com/office/powerpoint/2010/main" val="1397835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دارو های دیگر</a:t>
            </a:r>
            <a:endParaRPr lang="en-US" dirty="0"/>
          </a:p>
        </p:txBody>
      </p:sp>
      <p:sp>
        <p:nvSpPr>
          <p:cNvPr id="3" name="Content Placeholder 2"/>
          <p:cNvSpPr>
            <a:spLocks noGrp="1"/>
          </p:cNvSpPr>
          <p:nvPr>
            <p:ph idx="1"/>
          </p:nvPr>
        </p:nvSpPr>
        <p:spPr/>
        <p:txBody>
          <a:bodyPr/>
          <a:lstStyle/>
          <a:p>
            <a:pPr algn="r" rtl="1">
              <a:buFontTx/>
              <a:buChar char="-"/>
            </a:pPr>
            <a:r>
              <a:rPr lang="fa-IR" dirty="0" smtClean="0"/>
              <a:t>مونته لوکاست</a:t>
            </a:r>
          </a:p>
          <a:p>
            <a:pPr algn="r" rtl="1">
              <a:buFontTx/>
              <a:buChar char="-"/>
            </a:pPr>
            <a:r>
              <a:rPr lang="fa-IR" dirty="0" smtClean="0"/>
              <a:t>کرومولین سدیم</a:t>
            </a:r>
          </a:p>
          <a:p>
            <a:pPr marL="0" indent="0" algn="r" rtl="1">
              <a:buNone/>
            </a:pPr>
            <a:endParaRPr lang="en-US" dirty="0" smtClean="0"/>
          </a:p>
          <a:p>
            <a:pPr marL="0" indent="0" algn="r" rtl="1">
              <a:buNone/>
            </a:pPr>
            <a:r>
              <a:rPr lang="fa-IR" dirty="0" smtClean="0"/>
              <a:t>این دارو ها اثرات کمی دارند.</a:t>
            </a:r>
            <a:endParaRPr lang="en-US" dirty="0"/>
          </a:p>
        </p:txBody>
      </p:sp>
    </p:spTree>
    <p:extLst>
      <p:ext uri="{BB962C8B-B14F-4D97-AF65-F5344CB8AC3E}">
        <p14:creationId xmlns:p14="http://schemas.microsoft.com/office/powerpoint/2010/main" val="10585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درمان آسم مزمن</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384" y="1524000"/>
            <a:ext cx="9026873"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5748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dikcxfbxe09d8wy6w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896461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0151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1551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5057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r">
              <a:buNone/>
            </a:pPr>
            <a:r>
              <a:rPr lang="fa-IR" dirty="0" smtClean="0"/>
              <a:t>به انسداد متغیرراههای هوایی اطلاق میشود.</a:t>
            </a:r>
          </a:p>
          <a:p>
            <a:pPr marL="0" indent="0" algn="r">
              <a:buNone/>
            </a:pPr>
            <a:r>
              <a:rPr lang="fa-IR" dirty="0" smtClean="0"/>
              <a:t>تنگی راههای هوایی معمولا برگشت پذیرند ، در آسم مزمن درجاتی از انسداد غیر برگشت پذیر دیده میشود. </a:t>
            </a:r>
          </a:p>
          <a:p>
            <a:pPr marL="0" indent="0" algn="r">
              <a:buNone/>
            </a:pPr>
            <a:r>
              <a:rPr lang="fa-IR" dirty="0" smtClean="0"/>
              <a:t>شیوع در کشورهای پیشرفته بیشتر است.این افراد اغلب مبتلا به آتوپی هستند.</a:t>
            </a:r>
          </a:p>
          <a:p>
            <a:pPr marL="0" indent="0" algn="r">
              <a:buNone/>
            </a:pPr>
            <a:r>
              <a:rPr lang="fa-IR" dirty="0" smtClean="0"/>
              <a:t>اوج سن آسم سه سالگی است.در کودکی پسرها دوبرابربیشتر</a:t>
            </a:r>
            <a:endParaRPr lang="fa-IR" dirty="0"/>
          </a:p>
          <a:p>
            <a:pPr marL="0" indent="0" algn="r">
              <a:buNone/>
            </a:pPr>
            <a:r>
              <a:rPr lang="fa-IR" dirty="0" smtClean="0"/>
              <a:t>از دخترها هست ولی دربزرگسالی شیوع برابری دارند.دربچه ها باافزایش سن شدت بیماری کاهش می یابد ودر دوره بلوغ بسیاری از آنها بی علامت می شوند ، این بر خلاف بزرگسالان هست.</a:t>
            </a:r>
          </a:p>
          <a:p>
            <a:pPr marL="0" indent="0" algn="r">
              <a:buNone/>
            </a:pPr>
            <a:endParaRPr lang="en-US" dirty="0"/>
          </a:p>
        </p:txBody>
      </p:sp>
    </p:spTree>
    <p:extLst>
      <p:ext uri="{BB962C8B-B14F-4D97-AF65-F5344CB8AC3E}">
        <p14:creationId xmlns:p14="http://schemas.microsoft.com/office/powerpoint/2010/main" val="2318278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986240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1855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5994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8356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5567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1548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5808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2018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0290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766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a:buNone/>
            </a:pPr>
            <a:r>
              <a:rPr lang="fa-IR" dirty="0" smtClean="0"/>
              <a:t>شدت آسم در بزرگسالان با گذشت زمان معمولا تغییر نمیکند.</a:t>
            </a:r>
          </a:p>
          <a:p>
            <a:pPr marL="0" indent="0" algn="r" rtl="1">
              <a:buNone/>
            </a:pPr>
            <a:r>
              <a:rPr lang="fa-IR" dirty="0" smtClean="0"/>
              <a:t> </a:t>
            </a:r>
          </a:p>
          <a:p>
            <a:pPr marL="0" indent="0" algn="r" rtl="1">
              <a:buNone/>
            </a:pPr>
            <a:endParaRPr lang="en-US" dirty="0"/>
          </a:p>
        </p:txBody>
      </p:sp>
    </p:spTree>
    <p:extLst>
      <p:ext uri="{BB962C8B-B14F-4D97-AF65-F5344CB8AC3E}">
        <p14:creationId xmlns:p14="http://schemas.microsoft.com/office/powerpoint/2010/main" val="2229113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3862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10823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0164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50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ریسک فاکتورها و تریگرها</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fa-IR" dirty="0" smtClean="0"/>
              <a:t>1-آتوپی</a:t>
            </a:r>
          </a:p>
          <a:p>
            <a:pPr marL="0" indent="0" algn="r" rtl="1">
              <a:buNone/>
            </a:pPr>
            <a:r>
              <a:rPr lang="fa-IR" dirty="0" smtClean="0"/>
              <a:t>2-علل عفونی</a:t>
            </a:r>
          </a:p>
          <a:p>
            <a:pPr marL="0" indent="0" algn="r" rtl="1">
              <a:buNone/>
            </a:pPr>
            <a:r>
              <a:rPr lang="fa-IR" dirty="0" smtClean="0"/>
              <a:t>3-مسائل ژنتیکی</a:t>
            </a:r>
          </a:p>
          <a:p>
            <a:pPr marL="0" indent="0" algn="r" rtl="1">
              <a:buNone/>
            </a:pPr>
            <a:r>
              <a:rPr lang="fa-IR" dirty="0" smtClean="0"/>
              <a:t>4-رژیم غذایی</a:t>
            </a:r>
          </a:p>
          <a:p>
            <a:pPr marL="0" indent="0" algn="r" rtl="1">
              <a:buNone/>
            </a:pPr>
            <a:r>
              <a:rPr lang="fa-IR" dirty="0" smtClean="0"/>
              <a:t>5-آلودگی هوا</a:t>
            </a:r>
          </a:p>
          <a:p>
            <a:pPr marL="0" indent="0" algn="r" rtl="1">
              <a:buNone/>
            </a:pPr>
            <a:r>
              <a:rPr lang="fa-IR" dirty="0" smtClean="0"/>
              <a:t>6-آلرژن ها</a:t>
            </a:r>
          </a:p>
          <a:p>
            <a:pPr marL="0" indent="0" algn="r" rtl="1">
              <a:buNone/>
            </a:pPr>
            <a:r>
              <a:rPr lang="fa-IR" dirty="0" smtClean="0"/>
              <a:t>7-مسائل شغلی</a:t>
            </a:r>
          </a:p>
          <a:p>
            <a:pPr marL="0" indent="0" algn="r" rtl="1">
              <a:buNone/>
            </a:pPr>
            <a:r>
              <a:rPr lang="fa-IR" dirty="0" smtClean="0"/>
              <a:t>8-چاقی</a:t>
            </a:r>
            <a:endParaRPr lang="en-US" dirty="0" smtClean="0"/>
          </a:p>
          <a:p>
            <a:pPr marL="0" indent="0" algn="r" rtl="1">
              <a:buNone/>
            </a:pPr>
            <a:r>
              <a:rPr lang="en-US" dirty="0" smtClean="0"/>
              <a:t>-9</a:t>
            </a:r>
            <a:r>
              <a:rPr lang="fa-IR" dirty="0" smtClean="0"/>
              <a:t>فرضیه بهداشت</a:t>
            </a:r>
            <a:endParaRPr lang="en-US" dirty="0"/>
          </a:p>
        </p:txBody>
      </p:sp>
    </p:spTree>
    <p:extLst>
      <p:ext uri="{BB962C8B-B14F-4D97-AF65-F5344CB8AC3E}">
        <p14:creationId xmlns:p14="http://schemas.microsoft.com/office/powerpoint/2010/main" val="447857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تریگرها (محرک ها)</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fa-IR" dirty="0" smtClean="0"/>
              <a:t>- آلرژن ها </a:t>
            </a:r>
          </a:p>
          <a:p>
            <a:pPr algn="r" rtl="1">
              <a:buFontTx/>
              <a:buChar char="-"/>
            </a:pPr>
            <a:r>
              <a:rPr lang="fa-IR" dirty="0" smtClean="0"/>
              <a:t>عفونت های ویروسی</a:t>
            </a:r>
          </a:p>
          <a:p>
            <a:pPr algn="r" rtl="1">
              <a:buFontTx/>
              <a:buChar char="-"/>
            </a:pPr>
            <a:r>
              <a:rPr lang="fa-IR" dirty="0" smtClean="0"/>
              <a:t>داروها</a:t>
            </a:r>
          </a:p>
          <a:p>
            <a:pPr algn="r" rtl="1">
              <a:buFontTx/>
              <a:buChar char="-"/>
            </a:pPr>
            <a:r>
              <a:rPr lang="fa-IR" dirty="0" smtClean="0"/>
              <a:t>ورزش</a:t>
            </a:r>
          </a:p>
          <a:p>
            <a:pPr algn="r" rtl="1">
              <a:buFontTx/>
              <a:buChar char="-"/>
            </a:pPr>
            <a:r>
              <a:rPr lang="fa-IR" dirty="0" smtClean="0"/>
              <a:t>عوامل فیزیکی</a:t>
            </a:r>
          </a:p>
          <a:p>
            <a:pPr algn="r" rtl="1">
              <a:buFontTx/>
              <a:buChar char="-"/>
            </a:pPr>
            <a:r>
              <a:rPr lang="fa-IR" dirty="0" smtClean="0"/>
              <a:t>غذا</a:t>
            </a:r>
          </a:p>
          <a:p>
            <a:pPr algn="r" rtl="1">
              <a:buFontTx/>
              <a:buChar char="-"/>
            </a:pPr>
            <a:r>
              <a:rPr lang="fa-IR" dirty="0" smtClean="0"/>
              <a:t>آلودگی هوا</a:t>
            </a:r>
          </a:p>
          <a:p>
            <a:pPr algn="r" rtl="1">
              <a:buFontTx/>
              <a:buChar char="-"/>
            </a:pPr>
            <a:r>
              <a:rPr lang="fa-IR" dirty="0" smtClean="0"/>
              <a:t>عوامل شغلی</a:t>
            </a:r>
          </a:p>
          <a:p>
            <a:pPr algn="r" rtl="1">
              <a:buFontTx/>
              <a:buChar char="-"/>
            </a:pPr>
            <a:r>
              <a:rPr lang="fa-IR" dirty="0" smtClean="0"/>
              <a:t>عوامل هورمونی</a:t>
            </a:r>
          </a:p>
          <a:p>
            <a:pPr algn="r" rtl="1">
              <a:buFontTx/>
              <a:buChar char="-"/>
            </a:pPr>
            <a:r>
              <a:rPr lang="fa-IR" dirty="0" smtClean="0"/>
              <a:t>ریفلاکس</a:t>
            </a:r>
          </a:p>
          <a:p>
            <a:pPr algn="r" rtl="1">
              <a:buFontTx/>
              <a:buChar char="-"/>
            </a:pPr>
            <a:r>
              <a:rPr lang="fa-IR" dirty="0" smtClean="0"/>
              <a:t>استرس</a:t>
            </a:r>
            <a:endParaRPr lang="en-US" dirty="0"/>
          </a:p>
        </p:txBody>
      </p:sp>
    </p:spTree>
    <p:extLst>
      <p:ext uri="{BB962C8B-B14F-4D97-AF65-F5344CB8AC3E}">
        <p14:creationId xmlns:p14="http://schemas.microsoft.com/office/powerpoint/2010/main" val="259603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آسم آتوپیک و آسم غیر آتوپیک</a:t>
            </a:r>
            <a:br>
              <a:rPr lang="fa-IR" dirty="0"/>
            </a:b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dirty="0" smtClean="0"/>
              <a:t>مشخصات آسم غیر آتوپیک:</a:t>
            </a:r>
          </a:p>
          <a:p>
            <a:pPr algn="r" rtl="1">
              <a:buFontTx/>
              <a:buChar char="-"/>
            </a:pPr>
            <a:r>
              <a:rPr lang="fa-IR" dirty="0" smtClean="0"/>
              <a:t>شیوع 10%</a:t>
            </a:r>
          </a:p>
          <a:p>
            <a:pPr algn="r" rtl="1">
              <a:buFontTx/>
              <a:buChar char="-"/>
            </a:pPr>
            <a:r>
              <a:rPr lang="fa-IR" dirty="0" smtClean="0"/>
              <a:t>تست پوستی منفی</a:t>
            </a:r>
          </a:p>
          <a:p>
            <a:pPr algn="r" rtl="1">
              <a:buFontTx/>
              <a:buChar char="-"/>
            </a:pPr>
            <a:r>
              <a:rPr lang="fa-IR" dirty="0" smtClean="0"/>
              <a:t>سطح </a:t>
            </a:r>
            <a:r>
              <a:rPr lang="en-US" dirty="0" err="1" smtClean="0"/>
              <a:t>IgE</a:t>
            </a:r>
            <a:r>
              <a:rPr lang="fa-IR" dirty="0" smtClean="0"/>
              <a:t> پایین است (در راه هوایی افزایش سطح دارد)</a:t>
            </a:r>
          </a:p>
          <a:p>
            <a:pPr algn="r" rtl="1">
              <a:buFontTx/>
              <a:buChar char="-"/>
            </a:pPr>
            <a:r>
              <a:rPr lang="fa-IR" dirty="0" smtClean="0"/>
              <a:t>شروع در سنین بالاتر</a:t>
            </a:r>
          </a:p>
          <a:p>
            <a:pPr algn="r" rtl="1">
              <a:buFontTx/>
              <a:buChar char="-"/>
            </a:pPr>
            <a:r>
              <a:rPr lang="fa-IR" dirty="0" smtClean="0"/>
              <a:t>همراه با پولیپ بینی و حساسیت به آسپرین</a:t>
            </a:r>
          </a:p>
          <a:p>
            <a:pPr algn="r" rtl="1">
              <a:buFontTx/>
              <a:buChar char="-"/>
            </a:pPr>
            <a:r>
              <a:rPr lang="fa-IR" dirty="0" smtClean="0"/>
              <a:t>اغلب شدید </a:t>
            </a:r>
          </a:p>
          <a:p>
            <a:pPr algn="r" rtl="1">
              <a:buFontTx/>
              <a:buChar char="-"/>
            </a:pPr>
            <a:r>
              <a:rPr lang="fa-IR" dirty="0" smtClean="0"/>
              <a:t>مکانیسم نامشخص</a:t>
            </a:r>
          </a:p>
        </p:txBody>
      </p:sp>
    </p:spTree>
    <p:extLst>
      <p:ext uri="{BB962C8B-B14F-4D97-AF65-F5344CB8AC3E}">
        <p14:creationId xmlns:p14="http://schemas.microsoft.com/office/powerpoint/2010/main" val="204192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fa-IR" dirty="0" smtClean="0"/>
              <a:t>پاتولوژی آسم</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dirty="0" smtClean="0"/>
              <a:t>التهاب مجاری هوایی            پلاک موکوسی           متاپلازی           ارتشاح سلول های التهابی           افزایش ضخامت غشاء پایه           هیپرتروفی عضلات صاف راه هوایی  </a:t>
            </a:r>
          </a:p>
          <a:p>
            <a:pPr marL="0" indent="0" algn="r" rtl="1">
              <a:buNone/>
            </a:pPr>
            <a:endParaRPr lang="fa-IR" dirty="0"/>
          </a:p>
          <a:p>
            <a:pPr marL="0" indent="0" algn="r" rtl="1">
              <a:buNone/>
            </a:pPr>
            <a:endParaRPr lang="fa-IR" dirty="0" smtClean="0"/>
          </a:p>
          <a:p>
            <a:pPr marL="0" indent="0" algn="r" rtl="1">
              <a:buNone/>
            </a:pPr>
            <a:r>
              <a:rPr lang="fa-IR" dirty="0" smtClean="0"/>
              <a:t>التهاب از تراشه تا برونشیول انتهایی دیده میشود ، ولی اغلب در راه هوایی غضروفی (برونش ها) است. این مسئله منجر به واکنش پذیری راه های هوایی میگردد.</a:t>
            </a:r>
            <a:endParaRPr lang="en-US" dirty="0"/>
          </a:p>
        </p:txBody>
      </p:sp>
      <p:sp>
        <p:nvSpPr>
          <p:cNvPr id="5" name="Left Arrow 4"/>
          <p:cNvSpPr/>
          <p:nvPr/>
        </p:nvSpPr>
        <p:spPr>
          <a:xfrm>
            <a:off x="4648200" y="1870365"/>
            <a:ext cx="978408" cy="1870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 name="Left Arrow 7"/>
          <p:cNvSpPr/>
          <p:nvPr/>
        </p:nvSpPr>
        <p:spPr>
          <a:xfrm>
            <a:off x="1371600" y="1880756"/>
            <a:ext cx="978408" cy="1870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9" name="Left Arrow 8"/>
          <p:cNvSpPr/>
          <p:nvPr/>
        </p:nvSpPr>
        <p:spPr>
          <a:xfrm>
            <a:off x="6400800" y="2362200"/>
            <a:ext cx="978408" cy="1870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10" name="Left Arrow 9"/>
          <p:cNvSpPr/>
          <p:nvPr/>
        </p:nvSpPr>
        <p:spPr>
          <a:xfrm>
            <a:off x="1752600" y="2362200"/>
            <a:ext cx="978408" cy="1870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00" dirty="0" smtClean="0"/>
              <a:t>                               </a:t>
            </a:r>
            <a:endParaRPr lang="en-US" sz="700" dirty="0"/>
          </a:p>
        </p:txBody>
      </p:sp>
      <p:sp>
        <p:nvSpPr>
          <p:cNvPr id="11" name="Left Arrow 10"/>
          <p:cNvSpPr/>
          <p:nvPr/>
        </p:nvSpPr>
        <p:spPr>
          <a:xfrm>
            <a:off x="5042085" y="2819400"/>
            <a:ext cx="978408" cy="1870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Tree>
    <p:extLst>
      <p:ext uri="{BB962C8B-B14F-4D97-AF65-F5344CB8AC3E}">
        <p14:creationId xmlns:p14="http://schemas.microsoft.com/office/powerpoint/2010/main" val="1381923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7489" t="4209" r="14643" b="2068"/>
          <a:stretch/>
        </p:blipFill>
        <p:spPr>
          <a:xfrm>
            <a:off x="0" y="0"/>
            <a:ext cx="9144000" cy="6858000"/>
          </a:xfrm>
        </p:spPr>
      </p:pic>
    </p:spTree>
    <p:extLst>
      <p:ext uri="{BB962C8B-B14F-4D97-AF65-F5344CB8AC3E}">
        <p14:creationId xmlns:p14="http://schemas.microsoft.com/office/powerpoint/2010/main" val="3038904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TotalTime>
  <Words>986</Words>
  <Application>Microsoft Office PowerPoint</Application>
  <PresentationFormat>On-screen Show (4:3)</PresentationFormat>
  <Paragraphs>119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بنام خدا</vt:lpstr>
      <vt:lpstr>PowerPoint Presentation</vt:lpstr>
      <vt:lpstr>PowerPoint Presentation</vt:lpstr>
      <vt:lpstr>PowerPoint Presentation</vt:lpstr>
      <vt:lpstr>ریسک فاکتورها و تریگرها</vt:lpstr>
      <vt:lpstr>تریگرها (محرک ها)</vt:lpstr>
      <vt:lpstr>آسم آتوپیک و آسم غیر آتوپیک </vt:lpstr>
      <vt:lpstr>پاتولوژی آسم</vt:lpstr>
      <vt:lpstr>PowerPoint Presentation</vt:lpstr>
      <vt:lpstr>PowerPoint Presentation</vt:lpstr>
      <vt:lpstr>PowerPoint Presentation</vt:lpstr>
      <vt:lpstr>PowerPoint Presentation</vt:lpstr>
      <vt:lpstr>PowerPoint Presentation</vt:lpstr>
      <vt:lpstr>فیزیولوژی</vt:lpstr>
      <vt:lpstr>علائم بالینی</vt:lpstr>
      <vt:lpstr>PowerPoint Presentation</vt:lpstr>
      <vt:lpstr>PowerPoint Presentation</vt:lpstr>
      <vt:lpstr>DDX</vt:lpstr>
      <vt:lpstr>درمان</vt:lpstr>
      <vt:lpstr>بتا دو آگونیست ها</vt:lpstr>
      <vt:lpstr>آنتی کولینرژیک ها</vt:lpstr>
      <vt:lpstr>تئوفیلین </vt:lpstr>
      <vt:lpstr>(ICS)کورتون استنشاقی</vt:lpstr>
      <vt:lpstr>PowerPoint Presentation</vt:lpstr>
      <vt:lpstr>دارو های دیگر</vt:lpstr>
      <vt:lpstr>درمان آسم مزمن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بنام خدا</dc:title>
  <dc:creator>Sepid</dc:creator>
  <cp:lastModifiedBy>Sepid</cp:lastModifiedBy>
  <cp:revision>31</cp:revision>
  <dcterms:created xsi:type="dcterms:W3CDTF">2006-08-16T00:00:00Z</dcterms:created>
  <dcterms:modified xsi:type="dcterms:W3CDTF">2021-07-06T23:26:51Z</dcterms:modified>
</cp:coreProperties>
</file>