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7" r:id="rId25"/>
    <p:sldId id="279" r:id="rId26"/>
    <p:sldId id="280" r:id="rId27"/>
    <p:sldId id="281" r:id="rId28"/>
    <p:sldId id="282" r:id="rId29"/>
    <p:sldId id="283" r:id="rId30"/>
    <p:sldId id="284"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E1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D6EFF4-EC99-488E-9C3D-E1774ED25D1C}"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6EFF4-EC99-488E-9C3D-E1774ED25D1C}"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6EFF4-EC99-488E-9C3D-E1774ED25D1C}"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6EFF4-EC99-488E-9C3D-E1774ED25D1C}"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D6EFF4-EC99-488E-9C3D-E1774ED25D1C}" type="datetimeFigureOut">
              <a:rPr lang="en-US" smtClean="0"/>
              <a:pPr/>
              <a:t>6/21/2021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D6EFF4-EC99-488E-9C3D-E1774ED25D1C}" type="datetimeFigureOut">
              <a:rPr lang="en-US" smtClean="0"/>
              <a:pPr/>
              <a:t>6/21/2021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D6EFF4-EC99-488E-9C3D-E1774ED25D1C}" type="datetimeFigureOut">
              <a:rPr lang="en-US" smtClean="0"/>
              <a:pPr/>
              <a:t>6/21/2021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D6EFF4-EC99-488E-9C3D-E1774ED25D1C}" type="datetimeFigureOut">
              <a:rPr lang="en-US" smtClean="0"/>
              <a:pPr/>
              <a:t>6/21/2021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6EFF4-EC99-488E-9C3D-E1774ED25D1C}" type="datetimeFigureOut">
              <a:rPr lang="en-US" smtClean="0"/>
              <a:pPr/>
              <a:t>6/21/2021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6EFF4-EC99-488E-9C3D-E1774ED25D1C}" type="datetimeFigureOut">
              <a:rPr lang="en-US" smtClean="0"/>
              <a:pPr/>
              <a:t>6/21/2021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6EFF4-EC99-488E-9C3D-E1774ED25D1C}" type="datetimeFigureOut">
              <a:rPr lang="en-US" smtClean="0"/>
              <a:pPr/>
              <a:t>6/21/2021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1A939-67C2-455F-A347-F79CB9B4A5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6EFF4-EC99-488E-9C3D-E1774ED25D1C}" type="datetimeFigureOut">
              <a:rPr lang="en-US" smtClean="0"/>
              <a:pPr/>
              <a:t>6/21/2021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1A939-67C2-455F-A347-F79CB9B4A5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b="1" dirty="0" smtClean="0">
                <a:solidFill>
                  <a:schemeClr val="tx1"/>
                </a:solidFill>
                <a:cs typeface="B Nazanin" pitchFamily="2" charset="-78"/>
              </a:rPr>
              <a:t>BY:DR Zahra </a:t>
            </a:r>
            <a:r>
              <a:rPr lang="en-US" sz="2800" b="1" dirty="0" err="1" smtClean="0">
                <a:solidFill>
                  <a:schemeClr val="tx1"/>
                </a:solidFill>
                <a:cs typeface="B Nazanin" pitchFamily="2" charset="-78"/>
              </a:rPr>
              <a:t>Sargashteh</a:t>
            </a:r>
            <a:r>
              <a:rPr lang="en-US" sz="2800" b="1" dirty="0" smtClean="0">
                <a:solidFill>
                  <a:schemeClr val="tx1"/>
                </a:solidFill>
                <a:cs typeface="B Nazanin" pitchFamily="2" charset="-78"/>
              </a:rPr>
              <a:t> </a:t>
            </a:r>
            <a:endParaRPr lang="en-US" sz="2800" b="1" dirty="0">
              <a:solidFill>
                <a:schemeClr val="tx1"/>
              </a:solidFill>
              <a:cs typeface="B Nazanin" pitchFamily="2" charset="-78"/>
            </a:endParaRPr>
          </a:p>
        </p:txBody>
      </p:sp>
      <p:sp>
        <p:nvSpPr>
          <p:cNvPr id="4" name="Oval 3"/>
          <p:cNvSpPr/>
          <p:nvPr/>
        </p:nvSpPr>
        <p:spPr>
          <a:xfrm>
            <a:off x="1752600" y="1752600"/>
            <a:ext cx="5791200" cy="1828800"/>
          </a:xfrm>
          <a:prstGeom prst="ellipse">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rgbClr val="7030A0"/>
                </a:solidFill>
                <a:cs typeface="B Nazanin" pitchFamily="2" charset="-78"/>
              </a:rPr>
              <a:t>Nephrolithiasis</a:t>
            </a:r>
            <a:endParaRPr lang="en-US" sz="3600" b="1" dirty="0" smtClean="0">
              <a:solidFill>
                <a:srgbClr val="7030A0"/>
              </a:solidFill>
              <a:cs typeface="B Nazanin" pitchFamily="2" charset="-78"/>
            </a:endParaRP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a:bodyPr>
          <a:lstStyle/>
          <a:p>
            <a:pPr>
              <a:lnSpc>
                <a:spcPct val="150000"/>
              </a:lnSpc>
              <a:buNone/>
            </a:pPr>
            <a:r>
              <a:rPr lang="en-US" sz="2400" b="1" dirty="0" err="1" smtClean="0"/>
              <a:t>Hematuria</a:t>
            </a:r>
            <a:r>
              <a:rPr lang="en-US" sz="2400" b="1" dirty="0" smtClean="0"/>
              <a:t> </a:t>
            </a:r>
          </a:p>
          <a:p>
            <a:pPr>
              <a:lnSpc>
                <a:spcPct val="150000"/>
              </a:lnSpc>
              <a:buNone/>
            </a:pPr>
            <a:r>
              <a:rPr lang="en-US" sz="2000" dirty="0" smtClean="0"/>
              <a:t> </a:t>
            </a:r>
            <a:r>
              <a:rPr lang="en-US" sz="2000" b="1" dirty="0" smtClean="0"/>
              <a:t>Gross or microscopic </a:t>
            </a:r>
            <a:r>
              <a:rPr lang="en-US" sz="2000" b="1" dirty="0" err="1" smtClean="0"/>
              <a:t>hematuria</a:t>
            </a:r>
            <a:r>
              <a:rPr lang="en-US" sz="2000" b="1" dirty="0" smtClean="0"/>
              <a:t> </a:t>
            </a:r>
            <a:r>
              <a:rPr lang="en-US" sz="2000" dirty="0" smtClean="0"/>
              <a:t>occurs in the majority of patients presenting with symptomatic </a:t>
            </a:r>
            <a:r>
              <a:rPr lang="en-US" sz="2000" dirty="0" err="1" smtClean="0"/>
              <a:t>nephrolithiasis</a:t>
            </a:r>
            <a:r>
              <a:rPr lang="en-US" sz="2000" dirty="0" smtClean="0"/>
              <a:t> (but is also often present in asymptomatic patients). On the other hand, the absence of </a:t>
            </a:r>
            <a:r>
              <a:rPr lang="en-US" sz="2000" dirty="0" err="1" smtClean="0"/>
              <a:t>hematuria</a:t>
            </a:r>
            <a:r>
              <a:rPr lang="en-US" sz="2000" dirty="0" smtClean="0"/>
              <a:t> in the setting of acute flank pain does not exclude the presence of </a:t>
            </a:r>
            <a:r>
              <a:rPr lang="en-US" sz="2000" dirty="0" err="1" smtClean="0"/>
              <a:t>nephrolithiasis</a:t>
            </a:r>
            <a:r>
              <a:rPr lang="en-US" sz="2000" dirty="0" smtClean="0"/>
              <a:t> .</a:t>
            </a:r>
            <a:r>
              <a:rPr lang="en-US" sz="2000" b="1" dirty="0" err="1" smtClean="0"/>
              <a:t>Hematuria</a:t>
            </a:r>
            <a:r>
              <a:rPr lang="en-US" sz="2000" b="1" dirty="0" smtClean="0"/>
              <a:t> is not detected in approximately 10 to 30 percent </a:t>
            </a:r>
            <a:r>
              <a:rPr lang="en-US" sz="2000" dirty="0" smtClean="0"/>
              <a:t>of patients with documented </a:t>
            </a:r>
            <a:r>
              <a:rPr lang="en-US" sz="2000" dirty="0" err="1" smtClean="0"/>
              <a:t>nephrolithiasis</a:t>
            </a:r>
            <a:endParaRPr lang="en-US" sz="2000" dirty="0" smtClean="0"/>
          </a:p>
          <a:p>
            <a:pPr>
              <a:lnSpc>
                <a:spcPct val="150000"/>
              </a:lnSpc>
              <a:buNone/>
            </a:pPr>
            <a:r>
              <a:rPr lang="en-US" sz="2000" dirty="0" smtClean="0"/>
              <a:t> </a:t>
            </a:r>
            <a:endParaRPr lang="en-US" sz="2000" dirty="0" smtClean="0">
              <a:solidFill>
                <a:srgbClr val="FF0000"/>
              </a:solidFill>
            </a:endParaRPr>
          </a:p>
          <a:p>
            <a:pPr algn="ctr">
              <a:lnSpc>
                <a:spcPct val="150000"/>
              </a:lnSpc>
              <a:buNone/>
            </a:pPr>
            <a:r>
              <a:rPr lang="en-US" sz="2000" b="1" dirty="0" smtClean="0">
                <a:solidFill>
                  <a:srgbClr val="FF0000"/>
                </a:solidFill>
              </a:rPr>
              <a:t>Other symptoms that are commonly seen include nausea, vomiting, </a:t>
            </a:r>
            <a:r>
              <a:rPr lang="en-US" sz="2000" b="1" dirty="0" err="1" smtClean="0">
                <a:solidFill>
                  <a:srgbClr val="FF0000"/>
                </a:solidFill>
              </a:rPr>
              <a:t>dysuria</a:t>
            </a:r>
            <a:r>
              <a:rPr lang="en-US" sz="2000" b="1" dirty="0" smtClean="0">
                <a:solidFill>
                  <a:srgbClr val="FF0000"/>
                </a:solidFill>
              </a:rPr>
              <a:t>, and urgency. The last two complaints typically occur when the stone is located in the distal </a:t>
            </a:r>
            <a:r>
              <a:rPr lang="en-US" sz="2000" b="1" dirty="0" err="1" smtClean="0">
                <a:solidFill>
                  <a:srgbClr val="FF0000"/>
                </a:solidFill>
              </a:rPr>
              <a:t>ureter</a:t>
            </a:r>
            <a:r>
              <a:rPr lang="en-US" sz="2000" b="1" dirty="0" smtClean="0">
                <a:solidFill>
                  <a:srgbClr val="FF0000"/>
                </a:solidFill>
              </a:rPr>
              <a:t>.</a:t>
            </a:r>
            <a:endParaRPr lang="en-US" sz="2000"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172200"/>
          </a:xfrm>
        </p:spPr>
        <p:txBody>
          <a:bodyPr>
            <a:normAutofit/>
          </a:bodyPr>
          <a:lstStyle/>
          <a:p>
            <a:pPr algn="ctr">
              <a:lnSpc>
                <a:spcPct val="150000"/>
              </a:lnSpc>
              <a:buNone/>
            </a:pPr>
            <a:r>
              <a:rPr lang="en-US" sz="2400" b="1" dirty="0" smtClean="0">
                <a:solidFill>
                  <a:srgbClr val="FF0000"/>
                </a:solidFill>
              </a:rPr>
              <a:t>DIAGNOSTIC IMAGING </a:t>
            </a:r>
          </a:p>
          <a:p>
            <a:pPr>
              <a:lnSpc>
                <a:spcPct val="150000"/>
              </a:lnSpc>
              <a:buNone/>
            </a:pPr>
            <a:r>
              <a:rPr lang="en-US" sz="2000" dirty="0" smtClean="0"/>
              <a:t> When a diagnosis of </a:t>
            </a:r>
            <a:r>
              <a:rPr lang="en-US" sz="2000" dirty="0" err="1" smtClean="0"/>
              <a:t>nephrolithiasis</a:t>
            </a:r>
            <a:r>
              <a:rPr lang="en-US" sz="2000" dirty="0" smtClean="0"/>
              <a:t> is clinically suspected, imaging of the kidneys, </a:t>
            </a:r>
            <a:r>
              <a:rPr lang="en-US" sz="2000" dirty="0" err="1" smtClean="0"/>
              <a:t>ureters</a:t>
            </a:r>
            <a:r>
              <a:rPr lang="en-US" sz="2000" dirty="0" smtClean="0"/>
              <a:t>, and bladder should be performed to confirm the presence of a stone and assess for signs of urinary obstruction. the density and appearance of a stone on computed tomography </a:t>
            </a:r>
            <a:r>
              <a:rPr lang="en-US" sz="2000" b="1" dirty="0" smtClean="0">
                <a:solidFill>
                  <a:srgbClr val="00B050"/>
                </a:solidFill>
              </a:rPr>
              <a:t>(CT)</a:t>
            </a:r>
            <a:r>
              <a:rPr lang="en-US" sz="2000" dirty="0" smtClean="0"/>
              <a:t> can sometimes be used to predict its mineral composition, which is important in informing treatment.</a:t>
            </a:r>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172200"/>
          </a:xfrm>
        </p:spPr>
        <p:txBody>
          <a:bodyPr>
            <a:normAutofit/>
          </a:bodyPr>
          <a:lstStyle/>
          <a:p>
            <a:pPr>
              <a:lnSpc>
                <a:spcPct val="150000"/>
              </a:lnSpc>
              <a:buNone/>
            </a:pPr>
            <a:r>
              <a:rPr lang="en-US" sz="2000" b="1" dirty="0" smtClean="0">
                <a:solidFill>
                  <a:srgbClr val="FF0000"/>
                </a:solidFill>
              </a:rPr>
              <a:t>CT of the abdomen and pelvis without contrast performed using low-radiation-dose</a:t>
            </a:r>
            <a:r>
              <a:rPr lang="en-US" sz="2000" dirty="0" smtClean="0">
                <a:solidFill>
                  <a:srgbClr val="FF0000"/>
                </a:solidFill>
              </a:rPr>
              <a:t> </a:t>
            </a:r>
            <a:r>
              <a:rPr lang="en-US" sz="2000" dirty="0" smtClean="0"/>
              <a:t>scanning technology is the preferred exam for most adults as it reliably detects </a:t>
            </a:r>
            <a:r>
              <a:rPr lang="en-US" sz="2000" dirty="0" err="1" smtClean="0"/>
              <a:t>hydronephrosis</a:t>
            </a:r>
            <a:r>
              <a:rPr lang="en-US" sz="2000" dirty="0" smtClean="0"/>
              <a:t> and demonstrates the </a:t>
            </a:r>
            <a:r>
              <a:rPr lang="en-US" sz="2000" b="1" dirty="0" smtClean="0"/>
              <a:t>highest diagnostic accuracy </a:t>
            </a:r>
            <a:r>
              <a:rPr lang="en-US" sz="2000" dirty="0" smtClean="0"/>
              <a:t>for </a:t>
            </a:r>
            <a:r>
              <a:rPr lang="en-US" sz="2000" dirty="0" err="1" smtClean="0"/>
              <a:t>nephrolithiasis</a:t>
            </a:r>
            <a:r>
              <a:rPr lang="en-US" sz="2000" dirty="0" smtClean="0"/>
              <a:t>. This exam is available at most sites. If positive, </a:t>
            </a:r>
            <a:r>
              <a:rPr lang="en-US" sz="2000" b="1" dirty="0" smtClean="0">
                <a:solidFill>
                  <a:srgbClr val="00B050"/>
                </a:solidFill>
              </a:rPr>
              <a:t>CT also accurately describes stone size and location for treatment planning. It also provides accurate information on the size and number of other stones in the kidneys. </a:t>
            </a:r>
          </a:p>
          <a:p>
            <a:pPr>
              <a:lnSpc>
                <a:spcPct val="150000"/>
              </a:lnSpc>
              <a:buNone/>
            </a:pPr>
            <a:r>
              <a:rPr lang="en-US" sz="2000" dirty="0" smtClean="0"/>
              <a:t>Reasons not to perform a low-dose CT, even if available, are as follows:</a:t>
            </a:r>
          </a:p>
          <a:p>
            <a:pPr algn="ctr">
              <a:lnSpc>
                <a:spcPct val="150000"/>
              </a:lnSpc>
              <a:buNone/>
            </a:pPr>
            <a:r>
              <a:rPr lang="en-US" sz="2000" b="1" dirty="0" smtClean="0">
                <a:solidFill>
                  <a:srgbClr val="FF0000"/>
                </a:solidFill>
              </a:rPr>
              <a:t>If the patient is pregnant, an ultrasound is the preferred modality.</a:t>
            </a:r>
          </a:p>
          <a:p>
            <a:pPr algn="ctr">
              <a:lnSpc>
                <a:spcPct val="150000"/>
              </a:lnSpc>
              <a:buNone/>
            </a:pPr>
            <a:r>
              <a:rPr lang="en-US" sz="2000" b="1" dirty="0" smtClean="0">
                <a:solidFill>
                  <a:srgbClr val="FF0000"/>
                </a:solidFill>
              </a:rPr>
              <a:t>If the patient has a body mass index (BMI) &gt;30 kg/m2, or weighs more than 130 kg (male) or 115 kg (female), then a standard-dose CT is performed.</a:t>
            </a:r>
            <a:endParaRPr lang="en-US" sz="2000"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normAutofit fontScale="85000" lnSpcReduction="10000"/>
          </a:bodyPr>
          <a:lstStyle/>
          <a:p>
            <a:pPr>
              <a:lnSpc>
                <a:spcPct val="170000"/>
              </a:lnSpc>
              <a:buNone/>
            </a:pPr>
            <a:r>
              <a:rPr lang="en-US" sz="2400" dirty="0" smtClean="0"/>
              <a:t>If low-radiation-dose CT is not available, </a:t>
            </a:r>
            <a:r>
              <a:rPr lang="en-US" sz="2400" b="1" dirty="0" smtClean="0"/>
              <a:t>ultrasound</a:t>
            </a:r>
            <a:r>
              <a:rPr lang="en-US" sz="2400" dirty="0" smtClean="0"/>
              <a:t> of the kidneys and bladder, is the second-line alternative. It is the preferred initial imaging modality in </a:t>
            </a:r>
            <a:r>
              <a:rPr lang="en-US" sz="2400" b="1" dirty="0" smtClean="0">
                <a:solidFill>
                  <a:srgbClr val="FF0000"/>
                </a:solidFill>
              </a:rPr>
              <a:t>pregnant </a:t>
            </a:r>
            <a:r>
              <a:rPr lang="en-US" sz="2400" dirty="0" smtClean="0"/>
              <a:t>patients. In practice settings where low radiation-dose CT scan technology is not available, ultrasound may represent a reasonable alternative to standard-dose CT of the abdomen and pelvis without contrast.</a:t>
            </a:r>
          </a:p>
          <a:p>
            <a:pPr>
              <a:lnSpc>
                <a:spcPct val="150000"/>
              </a:lnSpc>
              <a:buNone/>
            </a:pPr>
            <a:endParaRPr lang="en-US" sz="2000" b="1" dirty="0">
              <a:solidFill>
                <a:srgbClr val="00B050"/>
              </a:solidFill>
            </a:endParaRPr>
          </a:p>
          <a:p>
            <a:pPr algn="ctr">
              <a:lnSpc>
                <a:spcPct val="160000"/>
              </a:lnSpc>
              <a:buNone/>
            </a:pPr>
            <a:r>
              <a:rPr lang="en-US" sz="2400" b="1" dirty="0" smtClean="0"/>
              <a:t>The appearance, density, and location of a stone on CT may suggest its composition. In general, uric acid, </a:t>
            </a:r>
            <a:r>
              <a:rPr lang="en-US" sz="2400" b="1" dirty="0" err="1" smtClean="0"/>
              <a:t>cystine</a:t>
            </a:r>
            <a:r>
              <a:rPr lang="en-US" sz="2400" b="1" dirty="0" smtClean="0"/>
              <a:t>, and </a:t>
            </a:r>
            <a:r>
              <a:rPr lang="en-US" sz="2400" b="1" dirty="0" err="1" smtClean="0"/>
              <a:t>struvite</a:t>
            </a:r>
            <a:r>
              <a:rPr lang="en-US" sz="2400" b="1" dirty="0" smtClean="0"/>
              <a:t> stones can usually be distinguished from calcium oxalate calculi. Density is measured in </a:t>
            </a:r>
            <a:r>
              <a:rPr lang="en-US" sz="2400" b="1" dirty="0" err="1" smtClean="0"/>
              <a:t>Hounsfeld</a:t>
            </a:r>
            <a:r>
              <a:rPr lang="en-US" sz="2400" b="1" dirty="0" smtClean="0"/>
              <a:t> units by drawing regions of interest on CT images. However, CT cannot </a:t>
            </a:r>
            <a:r>
              <a:rPr lang="en-US" sz="2400" b="1" dirty="0" err="1" smtClean="0"/>
              <a:t>diferentiate</a:t>
            </a:r>
            <a:r>
              <a:rPr lang="en-US" sz="2400" b="1" dirty="0" smtClean="0"/>
              <a:t> the various forms of calcium oxalate</a:t>
            </a:r>
            <a:endParaRPr lang="en-US" sz="2400" b="1" dirty="0">
              <a:solidFill>
                <a:srgbClr val="00B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nSpc>
                <a:spcPct val="150000"/>
              </a:lnSpc>
              <a:buNone/>
            </a:pPr>
            <a:endParaRPr lang="en-US" sz="2000" dirty="0" smtClean="0"/>
          </a:p>
          <a:p>
            <a:pPr algn="ctr">
              <a:lnSpc>
                <a:spcPct val="150000"/>
              </a:lnSpc>
              <a:buNone/>
            </a:pPr>
            <a:r>
              <a:rPr lang="en-US" sz="2400" b="1" dirty="0" smtClean="0">
                <a:solidFill>
                  <a:srgbClr val="00B050"/>
                </a:solidFill>
              </a:rPr>
              <a:t>compared with CT, ultrasound is less sensitive for detecting stones.</a:t>
            </a:r>
            <a:endParaRPr lang="en-US" sz="2400" b="1" dirty="0">
              <a:solidFill>
                <a:srgbClr val="00B050"/>
              </a:solidFill>
            </a:endParaRPr>
          </a:p>
          <a:p>
            <a:pPr algn="ctr">
              <a:lnSpc>
                <a:spcPct val="150000"/>
              </a:lnSpc>
              <a:buNone/>
            </a:pPr>
            <a:endParaRPr lang="en-US" sz="2400" b="1" u="sng" dirty="0" smtClean="0">
              <a:solidFill>
                <a:schemeClr val="accent6">
                  <a:lumMod val="75000"/>
                </a:schemeClr>
              </a:solidFill>
            </a:endParaRPr>
          </a:p>
          <a:p>
            <a:pPr algn="ctr">
              <a:lnSpc>
                <a:spcPct val="150000"/>
              </a:lnSpc>
              <a:buNone/>
            </a:pPr>
            <a:r>
              <a:rPr lang="en-US" sz="2400" b="1" u="sng" dirty="0" smtClean="0">
                <a:solidFill>
                  <a:schemeClr val="accent6">
                    <a:lumMod val="75000"/>
                  </a:schemeClr>
                </a:solidFill>
              </a:rPr>
              <a:t>Less frequently used tests </a:t>
            </a:r>
          </a:p>
          <a:p>
            <a:pPr algn="ctr">
              <a:lnSpc>
                <a:spcPct val="150000"/>
              </a:lnSpc>
              <a:buNone/>
            </a:pPr>
            <a:r>
              <a:rPr lang="en-US" sz="2000" b="1" dirty="0" smtClean="0">
                <a:solidFill>
                  <a:schemeClr val="accent2">
                    <a:lumMod val="75000"/>
                  </a:schemeClr>
                </a:solidFill>
              </a:rPr>
              <a:t>Abdominal radiography</a:t>
            </a:r>
            <a:r>
              <a:rPr lang="en-US" sz="2000" b="1" dirty="0" smtClean="0">
                <a:solidFill>
                  <a:schemeClr val="accent6">
                    <a:lumMod val="75000"/>
                  </a:schemeClr>
                </a:solidFill>
              </a:rPr>
              <a:t>, </a:t>
            </a:r>
            <a:r>
              <a:rPr lang="en-US" sz="2000" b="1" dirty="0" smtClean="0">
                <a:solidFill>
                  <a:schemeClr val="accent2">
                    <a:lumMod val="75000"/>
                  </a:schemeClr>
                </a:solidFill>
              </a:rPr>
              <a:t>IVP, and MRI </a:t>
            </a:r>
            <a:r>
              <a:rPr lang="en-US" sz="2000" b="1" dirty="0" smtClean="0">
                <a:solidFill>
                  <a:schemeClr val="accent6">
                    <a:lumMod val="75000"/>
                  </a:schemeClr>
                </a:solidFill>
              </a:rPr>
              <a:t>are used as adjunct or follow-up exams. They are rarely used in the initial diagnosis of </a:t>
            </a:r>
            <a:r>
              <a:rPr lang="en-US" sz="2000" b="1" dirty="0" err="1" smtClean="0">
                <a:solidFill>
                  <a:schemeClr val="accent6">
                    <a:lumMod val="75000"/>
                  </a:schemeClr>
                </a:solidFill>
              </a:rPr>
              <a:t>nephrolithiasis</a:t>
            </a:r>
            <a:r>
              <a:rPr lang="en-US" sz="2000" b="1" dirty="0" smtClean="0">
                <a:solidFill>
                  <a:schemeClr val="accent6">
                    <a:lumMod val="75000"/>
                  </a:schemeClr>
                </a:solidFill>
              </a:rPr>
              <a:t>.</a:t>
            </a:r>
            <a:endParaRPr lang="en-US" sz="2000" b="1" dirty="0">
              <a:solidFill>
                <a:schemeClr val="accent6">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normAutofit/>
          </a:bodyPr>
          <a:lstStyle/>
          <a:p>
            <a:pPr algn="ctr">
              <a:buNone/>
            </a:pPr>
            <a:r>
              <a:rPr lang="en-US" sz="2800" b="1" dirty="0" smtClean="0">
                <a:solidFill>
                  <a:srgbClr val="7030A0"/>
                </a:solidFill>
              </a:rPr>
              <a:t>ACUTE THERAPY</a:t>
            </a:r>
          </a:p>
          <a:p>
            <a:pPr algn="ctr">
              <a:lnSpc>
                <a:spcPct val="120000"/>
              </a:lnSpc>
              <a:buNone/>
            </a:pPr>
            <a:r>
              <a:rPr lang="en-US" sz="2200" b="1" dirty="0" smtClean="0"/>
              <a:t>Pain control </a:t>
            </a:r>
          </a:p>
          <a:p>
            <a:pPr>
              <a:lnSpc>
                <a:spcPct val="150000"/>
              </a:lnSpc>
              <a:buNone/>
            </a:pPr>
            <a:r>
              <a:rPr lang="en-US" sz="2200" dirty="0" smtClean="0"/>
              <a:t> </a:t>
            </a:r>
            <a:r>
              <a:rPr lang="en-US" sz="2000" dirty="0" smtClean="0"/>
              <a:t>Patients can be managed at home if they are able to take oral medications and fluids. Hospitalization is required for those who cannot tolerate oral intake or who have uncontrollable pain or fever.</a:t>
            </a:r>
          </a:p>
          <a:p>
            <a:pPr>
              <a:lnSpc>
                <a:spcPct val="150000"/>
              </a:lnSpc>
              <a:buNone/>
            </a:pPr>
            <a:r>
              <a:rPr lang="en-US" sz="2000" b="1" dirty="0" smtClean="0"/>
              <a:t>NSAIDs and </a:t>
            </a:r>
            <a:r>
              <a:rPr lang="en-US" sz="2000" b="1" dirty="0" err="1" smtClean="0"/>
              <a:t>opioids</a:t>
            </a:r>
            <a:r>
              <a:rPr lang="en-US" sz="2000" b="1" dirty="0" smtClean="0"/>
              <a:t> </a:t>
            </a:r>
            <a:r>
              <a:rPr lang="en-US" sz="2000" dirty="0" smtClean="0"/>
              <a:t>: Both NSAIDs and </a:t>
            </a:r>
            <a:r>
              <a:rPr lang="en-US" sz="2000" dirty="0" err="1" smtClean="0"/>
              <a:t>opioids</a:t>
            </a:r>
            <a:r>
              <a:rPr lang="en-US" sz="2000" dirty="0" smtClean="0"/>
              <a:t> have traditionally been used for pain control in patients with acute renal colic. NSAIDs have the possible advantage of decreasing </a:t>
            </a:r>
            <a:r>
              <a:rPr lang="en-US" sz="2000" dirty="0" err="1" smtClean="0"/>
              <a:t>ureteral</a:t>
            </a:r>
            <a:r>
              <a:rPr lang="en-US" sz="2000" dirty="0" smtClean="0"/>
              <a:t> smooth muscle tone, thereby directly treating the mechanism by which pain is thought to occur (</a:t>
            </a:r>
            <a:r>
              <a:rPr lang="en-US" sz="2000" dirty="0" err="1" smtClean="0"/>
              <a:t>ureteral</a:t>
            </a:r>
            <a:r>
              <a:rPr lang="en-US" sz="2000" dirty="0" smtClean="0"/>
              <a:t> spasm) .</a:t>
            </a:r>
          </a:p>
          <a:p>
            <a:pPr>
              <a:lnSpc>
                <a:spcPct val="150000"/>
              </a:lnSpc>
              <a:buNone/>
            </a:pPr>
            <a:r>
              <a:rPr lang="en-US" sz="2000" dirty="0" smtClean="0"/>
              <a:t>Prospective, randomized, controlled studies suggest that </a:t>
            </a:r>
            <a:r>
              <a:rPr lang="en-US" sz="2000" b="1" dirty="0" smtClean="0"/>
              <a:t>NSAIDs are at least as </a:t>
            </a:r>
            <a:r>
              <a:rPr lang="en-US" sz="2000" b="1" dirty="0" err="1" smtClean="0"/>
              <a:t>efective</a:t>
            </a:r>
            <a:r>
              <a:rPr lang="en-US" sz="2000" b="1" dirty="0" smtClean="0"/>
              <a:t> as opiates .</a:t>
            </a:r>
            <a:endParaRPr lang="en-US" sz="2000" b="1" dirty="0">
              <a:solidFill>
                <a:srgbClr val="7030A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nSpc>
                <a:spcPct val="150000"/>
              </a:lnSpc>
              <a:buNone/>
            </a:pPr>
            <a:r>
              <a:rPr lang="en-US" sz="2000" dirty="0" smtClean="0"/>
              <a:t>To better assess the relative efficacy of NSAIDs or </a:t>
            </a:r>
            <a:r>
              <a:rPr lang="en-US" sz="2000" dirty="0" err="1" smtClean="0"/>
              <a:t>opioids</a:t>
            </a:r>
            <a:r>
              <a:rPr lang="en-US" sz="2000" dirty="0" smtClean="0"/>
              <a:t> in the treatment of renal colic, a systematic review of 20 trials with 1613 participants was published in 2004 .Both NSAIDs and </a:t>
            </a:r>
            <a:r>
              <a:rPr lang="en-US" sz="2000" dirty="0" err="1" smtClean="0"/>
              <a:t>opioids</a:t>
            </a:r>
            <a:r>
              <a:rPr lang="en-US" sz="2000" dirty="0" smtClean="0"/>
              <a:t> had clinically significant analgesic benefits, including the ability to achieve complete short-term pain relief.</a:t>
            </a:r>
          </a:p>
          <a:p>
            <a:pPr>
              <a:lnSpc>
                <a:spcPct val="150000"/>
              </a:lnSpc>
              <a:buNone/>
            </a:pPr>
            <a:r>
              <a:rPr lang="en-US" sz="2000" dirty="0" smtClean="0"/>
              <a:t>A randomized trial suggested that </a:t>
            </a:r>
            <a:r>
              <a:rPr lang="en-US" sz="2000" b="1" dirty="0" smtClean="0"/>
              <a:t>NSAIDs and </a:t>
            </a:r>
            <a:r>
              <a:rPr lang="en-US" sz="2000" b="1" dirty="0" err="1" smtClean="0"/>
              <a:t>opioids</a:t>
            </a:r>
            <a:r>
              <a:rPr lang="en-US" sz="2000" b="1" dirty="0" smtClean="0"/>
              <a:t> may be superior to either agent alone.</a:t>
            </a:r>
            <a:r>
              <a:rPr lang="en-US" sz="2000" dirty="0" smtClean="0"/>
              <a:t> Among 130 patients with renal colic, combination therapy with intravenous morphine (5 mg) and </a:t>
            </a:r>
            <a:r>
              <a:rPr lang="en-US" sz="2000" dirty="0" err="1" smtClean="0"/>
              <a:t>ketorolac</a:t>
            </a:r>
            <a:r>
              <a:rPr lang="en-US" sz="2000" dirty="0" smtClean="0"/>
              <a:t> (15 mg) was associated with a greater reduction in pain at 40 minutes compared with either agent alone .</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5867400"/>
          </a:xfrm>
        </p:spPr>
        <p:txBody>
          <a:bodyPr>
            <a:normAutofit/>
          </a:bodyPr>
          <a:lstStyle/>
          <a:p>
            <a:pPr>
              <a:lnSpc>
                <a:spcPct val="150000"/>
              </a:lnSpc>
              <a:buNone/>
            </a:pPr>
            <a:r>
              <a:rPr lang="en-US" sz="2000" b="1" dirty="0" smtClean="0">
                <a:solidFill>
                  <a:srgbClr val="00B050"/>
                </a:solidFill>
              </a:rPr>
              <a:t>NSAIDs should be stopped </a:t>
            </a:r>
            <a:r>
              <a:rPr lang="en-US" sz="2000" b="1" dirty="0" smtClean="0"/>
              <a:t>three days before anticipated shock wave lithotripsy (SWL) to </a:t>
            </a:r>
            <a:r>
              <a:rPr lang="en-US" sz="2000" b="1" dirty="0" smtClean="0">
                <a:solidFill>
                  <a:srgbClr val="00B050"/>
                </a:solidFill>
              </a:rPr>
              <a:t>minimize the risk of bleeding</a:t>
            </a:r>
            <a:r>
              <a:rPr lang="en-US" sz="2000" b="1" dirty="0" smtClean="0"/>
              <a:t>. Standard doses of opiates will relieve pain in those who do not respond to NSAIDs.</a:t>
            </a:r>
          </a:p>
          <a:p>
            <a:pPr>
              <a:lnSpc>
                <a:spcPct val="150000"/>
              </a:lnSpc>
              <a:buNone/>
            </a:pPr>
            <a:endParaRPr lang="en-US" sz="2000" b="1" dirty="0" smtClean="0"/>
          </a:p>
          <a:p>
            <a:pPr algn="ctr">
              <a:lnSpc>
                <a:spcPct val="150000"/>
              </a:lnSpc>
              <a:buNone/>
            </a:pPr>
            <a:r>
              <a:rPr lang="en-US" sz="2400" b="1" dirty="0" smtClean="0">
                <a:solidFill>
                  <a:srgbClr val="FF0000"/>
                </a:solidFill>
              </a:rPr>
              <a:t>Facilitating stone passage </a:t>
            </a:r>
            <a:endParaRPr lang="en-US" sz="2400" b="1" dirty="0">
              <a:solidFill>
                <a:srgbClr val="FF0000"/>
              </a:solidFill>
            </a:endParaRPr>
          </a:p>
          <a:p>
            <a:pPr>
              <a:lnSpc>
                <a:spcPct val="150000"/>
              </a:lnSpc>
              <a:buNone/>
            </a:pPr>
            <a:r>
              <a:rPr lang="en-US" sz="2000" dirty="0" smtClean="0"/>
              <a:t>Several different medical interventions increase the passage rate of </a:t>
            </a:r>
            <a:r>
              <a:rPr lang="en-US" sz="2000" dirty="0" err="1" smtClean="0"/>
              <a:t>ureteral</a:t>
            </a:r>
            <a:r>
              <a:rPr lang="en-US" sz="2000" dirty="0" smtClean="0"/>
              <a:t> stones, including </a:t>
            </a:r>
            <a:r>
              <a:rPr lang="en-US" sz="2000" b="1" dirty="0" smtClean="0"/>
              <a:t>alpha blockers, calcium channel blockers, and antispasmodic agents,</a:t>
            </a:r>
            <a:r>
              <a:rPr lang="en-US" sz="2000" dirty="0" smtClean="0"/>
              <a:t> which have been used in combination with or without </a:t>
            </a:r>
            <a:r>
              <a:rPr lang="en-US" sz="2000" dirty="0" err="1" smtClean="0"/>
              <a:t>glucocorticoids</a:t>
            </a:r>
            <a:r>
              <a:rPr lang="en-US" sz="2000" dirty="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nSpc>
                <a:spcPct val="150000"/>
              </a:lnSpc>
              <a:buNone/>
            </a:pPr>
            <a:r>
              <a:rPr lang="en-US" sz="2000" dirty="0" smtClean="0"/>
              <a:t>we initiate treatment with the </a:t>
            </a:r>
            <a:r>
              <a:rPr lang="en-US" sz="2000" b="1" dirty="0" smtClean="0"/>
              <a:t>alpha blocker </a:t>
            </a:r>
            <a:r>
              <a:rPr lang="en-US" sz="2000" b="1" dirty="0" err="1" smtClean="0"/>
              <a:t>tamsulosin</a:t>
            </a:r>
            <a:r>
              <a:rPr lang="en-US" sz="2000" b="1" dirty="0" smtClean="0"/>
              <a:t> (0.4 mg once daily) </a:t>
            </a:r>
            <a:r>
              <a:rPr lang="en-US" sz="2000" dirty="0" smtClean="0"/>
              <a:t>for up to </a:t>
            </a:r>
            <a:r>
              <a:rPr lang="en-US" sz="2000" b="1" dirty="0" smtClean="0"/>
              <a:t>four weeks</a:t>
            </a:r>
            <a:r>
              <a:rPr lang="en-US" sz="2000" dirty="0" smtClean="0"/>
              <a:t> to facilitate spontaneous stone passage in patients with </a:t>
            </a:r>
            <a:r>
              <a:rPr lang="en-US" sz="2000" dirty="0" err="1" smtClean="0"/>
              <a:t>ureteral</a:t>
            </a:r>
            <a:r>
              <a:rPr lang="en-US" sz="2000" dirty="0" smtClean="0"/>
              <a:t> stones &gt;5 mm and ≤10 mm in diameter.</a:t>
            </a:r>
          </a:p>
          <a:p>
            <a:pPr>
              <a:lnSpc>
                <a:spcPct val="150000"/>
              </a:lnSpc>
              <a:buNone/>
            </a:pPr>
            <a:r>
              <a:rPr lang="en-US" sz="2000" dirty="0" smtClean="0"/>
              <a:t>Although the </a:t>
            </a:r>
            <a:r>
              <a:rPr lang="en-US" sz="2000" b="1" dirty="0" smtClean="0"/>
              <a:t>calcium channel blocker </a:t>
            </a:r>
            <a:r>
              <a:rPr lang="en-US" sz="2000" b="1" dirty="0" err="1" smtClean="0"/>
              <a:t>nifedipine</a:t>
            </a:r>
            <a:r>
              <a:rPr lang="en-US" sz="2000" b="1" dirty="0" smtClean="0"/>
              <a:t> </a:t>
            </a:r>
            <a:r>
              <a:rPr lang="en-US" sz="2000" dirty="0" smtClean="0"/>
              <a:t>has also been shown to be </a:t>
            </a:r>
            <a:r>
              <a:rPr lang="en-US" sz="2000" dirty="0" smtClean="0"/>
              <a:t>effective </a:t>
            </a:r>
            <a:r>
              <a:rPr lang="en-US" sz="2000" dirty="0" smtClean="0"/>
              <a:t>at facilitating stone passage, we prefer alpha blockers, given data that suggest faster stone passage with an alpha blocker versus calcium channel blockers</a:t>
            </a:r>
            <a:r>
              <a:rPr lang="en-US" sz="2000" dirty="0" smtClean="0"/>
              <a:t>.</a:t>
            </a:r>
          </a:p>
          <a:p>
            <a:pPr>
              <a:lnSpc>
                <a:spcPct val="150000"/>
              </a:lnSpc>
              <a:buNone/>
            </a:pPr>
            <a:endParaRPr lang="en-US" sz="2000" dirty="0" smtClean="0"/>
          </a:p>
          <a:p>
            <a:pPr algn="ctr">
              <a:lnSpc>
                <a:spcPct val="150000"/>
              </a:lnSpc>
              <a:buNone/>
            </a:pPr>
            <a:r>
              <a:rPr lang="en-US" sz="2000" dirty="0" smtClean="0"/>
              <a:t>Routine use of other medical expulsive therapies (MET), such as</a:t>
            </a:r>
            <a:r>
              <a:rPr lang="en-US" sz="2000" b="1" dirty="0" smtClean="0">
                <a:solidFill>
                  <a:srgbClr val="FF0000"/>
                </a:solidFill>
              </a:rPr>
              <a:t> </a:t>
            </a:r>
            <a:r>
              <a:rPr lang="en-US" sz="2000" b="1" dirty="0" err="1" smtClean="0">
                <a:solidFill>
                  <a:srgbClr val="FF0000"/>
                </a:solidFill>
              </a:rPr>
              <a:t>tadalafil</a:t>
            </a:r>
            <a:r>
              <a:rPr lang="en-US" sz="2000" b="1" dirty="0" smtClean="0">
                <a:solidFill>
                  <a:srgbClr val="FF0000"/>
                </a:solidFill>
              </a:rPr>
              <a:t> </a:t>
            </a:r>
            <a:r>
              <a:rPr lang="en-US" sz="2000" dirty="0" smtClean="0"/>
              <a:t>(a </a:t>
            </a:r>
            <a:r>
              <a:rPr lang="en-US" sz="2000" dirty="0" err="1" smtClean="0"/>
              <a:t>phosphodiesterase</a:t>
            </a:r>
            <a:r>
              <a:rPr lang="en-US" sz="2000" dirty="0" smtClean="0"/>
              <a:t> type 5 inhibitor), </a:t>
            </a:r>
            <a:r>
              <a:rPr lang="en-US" sz="2000" b="1" dirty="0" err="1" smtClean="0">
                <a:solidFill>
                  <a:srgbClr val="FF0000"/>
                </a:solidFill>
              </a:rPr>
              <a:t>silodosin</a:t>
            </a:r>
            <a:r>
              <a:rPr lang="en-US" sz="2000" dirty="0" smtClean="0"/>
              <a:t> (a selective alpha-1A receptor blocker), and </a:t>
            </a:r>
            <a:r>
              <a:rPr lang="en-US" sz="2000" b="1" dirty="0" err="1" smtClean="0">
                <a:solidFill>
                  <a:srgbClr val="FF0000"/>
                </a:solidFill>
              </a:rPr>
              <a:t>glucocorticoids</a:t>
            </a:r>
            <a:r>
              <a:rPr lang="en-US" sz="2000" b="1" dirty="0" smtClean="0">
                <a:solidFill>
                  <a:srgbClr val="FF0000"/>
                </a:solidFill>
              </a:rPr>
              <a:t>,</a:t>
            </a:r>
            <a:r>
              <a:rPr lang="en-US" sz="2000" dirty="0" smtClean="0"/>
              <a:t> is </a:t>
            </a:r>
            <a:r>
              <a:rPr lang="en-US" sz="2000" b="1" dirty="0" smtClean="0"/>
              <a:t>not recommended.</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nSpc>
                <a:spcPct val="150000"/>
              </a:lnSpc>
              <a:buNone/>
            </a:pPr>
            <a:r>
              <a:rPr lang="en-US" sz="2000" dirty="0" err="1" smtClean="0"/>
              <a:t>Nifedipine</a:t>
            </a:r>
            <a:r>
              <a:rPr lang="en-US" sz="2000" dirty="0" smtClean="0"/>
              <a:t> has also been shown to facilitate stone passage but is used less commonly. Studies directly comparing </a:t>
            </a:r>
            <a:r>
              <a:rPr lang="en-US" sz="2000" dirty="0" err="1" smtClean="0"/>
              <a:t>nifedipine</a:t>
            </a:r>
            <a:r>
              <a:rPr lang="en-US" sz="2000" dirty="0" smtClean="0"/>
              <a:t> with </a:t>
            </a:r>
            <a:r>
              <a:rPr lang="en-US" sz="2000" dirty="0" err="1" smtClean="0"/>
              <a:t>tamsulosin</a:t>
            </a:r>
            <a:r>
              <a:rPr lang="en-US" sz="2000" dirty="0" smtClean="0"/>
              <a:t> have reported similar rates of stone passage, although rates were slightly higher with </a:t>
            </a:r>
            <a:r>
              <a:rPr lang="en-US" sz="2000" dirty="0" err="1" smtClean="0"/>
              <a:t>tamsulosin</a:t>
            </a:r>
            <a:r>
              <a:rPr lang="en-US" sz="2000" dirty="0" smtClean="0"/>
              <a:t> .A potential </a:t>
            </a:r>
            <a:r>
              <a:rPr lang="en-US" sz="2000" b="1" dirty="0" smtClean="0"/>
              <a:t>advantage of </a:t>
            </a:r>
            <a:r>
              <a:rPr lang="en-US" sz="2000" b="1" dirty="0" err="1" smtClean="0"/>
              <a:t>tamsulosin</a:t>
            </a:r>
            <a:r>
              <a:rPr lang="en-US" sz="2000" b="1" dirty="0" smtClean="0"/>
              <a:t> is somewhat faster stone passage and fewer hospitalizations and procedures</a:t>
            </a:r>
            <a:r>
              <a:rPr lang="en-US" sz="2000" dirty="0" smtClean="0"/>
              <a:t>.</a:t>
            </a:r>
          </a:p>
          <a:p>
            <a:pPr>
              <a:lnSpc>
                <a:spcPct val="150000"/>
              </a:lnSpc>
              <a:buNone/>
            </a:pPr>
            <a:endParaRPr lang="en-US" sz="2000" dirty="0"/>
          </a:p>
          <a:p>
            <a:pPr>
              <a:lnSpc>
                <a:spcPct val="150000"/>
              </a:lnSpc>
              <a:buNone/>
            </a:pPr>
            <a:r>
              <a:rPr lang="en-US" sz="2000" dirty="0" smtClean="0"/>
              <a:t>In addition to </a:t>
            </a:r>
            <a:r>
              <a:rPr lang="en-US" sz="2000" dirty="0" err="1" smtClean="0"/>
              <a:t>tamsulosin</a:t>
            </a:r>
            <a:r>
              <a:rPr lang="en-US" sz="2000" dirty="0" smtClean="0"/>
              <a:t> and </a:t>
            </a:r>
            <a:r>
              <a:rPr lang="en-US" sz="2000" dirty="0" err="1" smtClean="0"/>
              <a:t>nifedipine</a:t>
            </a:r>
            <a:r>
              <a:rPr lang="en-US" sz="2000" dirty="0" smtClean="0"/>
              <a:t>, </a:t>
            </a:r>
            <a:r>
              <a:rPr lang="en-US" sz="2000" dirty="0" err="1" smtClean="0"/>
              <a:t>tadalafil</a:t>
            </a:r>
            <a:r>
              <a:rPr lang="en-US" sz="2000" dirty="0" smtClean="0"/>
              <a:t> and </a:t>
            </a:r>
            <a:r>
              <a:rPr lang="en-US" sz="2000" dirty="0" err="1" smtClean="0"/>
              <a:t>silodosin</a:t>
            </a:r>
            <a:r>
              <a:rPr lang="en-US" sz="2000" dirty="0" smtClean="0"/>
              <a:t> can be used as MET . In a trial, 285 patients with distal </a:t>
            </a:r>
            <a:r>
              <a:rPr lang="en-US" sz="2000" dirty="0" err="1" smtClean="0"/>
              <a:t>ureteral</a:t>
            </a:r>
            <a:r>
              <a:rPr lang="en-US" sz="2000" dirty="0" smtClean="0"/>
              <a:t> stones sized 5 to 10 mm in diameter were randomly assigned to </a:t>
            </a:r>
            <a:r>
              <a:rPr lang="en-US" sz="2000" b="1" dirty="0" err="1" smtClean="0"/>
              <a:t>tamsulosin</a:t>
            </a:r>
            <a:r>
              <a:rPr lang="en-US" sz="2000" b="1" dirty="0" smtClean="0"/>
              <a:t> (0.4 mg/day), </a:t>
            </a:r>
            <a:r>
              <a:rPr lang="en-US" sz="2000" b="1" dirty="0" err="1" smtClean="0"/>
              <a:t>silodosin</a:t>
            </a:r>
            <a:r>
              <a:rPr lang="en-US" sz="2000" b="1" dirty="0" smtClean="0"/>
              <a:t> (8 mg/day), or </a:t>
            </a:r>
            <a:r>
              <a:rPr lang="en-US" sz="2000" b="1" dirty="0" err="1" smtClean="0"/>
              <a:t>tadalafil</a:t>
            </a:r>
            <a:r>
              <a:rPr lang="en-US" sz="2000" b="1" dirty="0" smtClean="0"/>
              <a:t> (10 mg/day) </a:t>
            </a:r>
            <a:r>
              <a:rPr lang="en-US" sz="2000" dirty="0" smtClean="0"/>
              <a:t>until stone passage or for a maximum of </a:t>
            </a:r>
            <a:r>
              <a:rPr lang="en-US" sz="2000" b="1" dirty="0" smtClean="0"/>
              <a:t>four weeks </a:t>
            </a:r>
            <a:r>
              <a:rPr lang="en-US" sz="2000" dirty="0" smtClean="0"/>
              <a:t>.</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943600"/>
          </a:xfrm>
        </p:spPr>
        <p:txBody>
          <a:bodyPr>
            <a:normAutofit/>
          </a:bodyPr>
          <a:lstStyle/>
          <a:p>
            <a:pPr>
              <a:lnSpc>
                <a:spcPct val="150000"/>
              </a:lnSpc>
              <a:buNone/>
            </a:pPr>
            <a:endParaRPr lang="en-US" sz="2000" b="1" dirty="0" smtClean="0"/>
          </a:p>
          <a:p>
            <a:pPr>
              <a:lnSpc>
                <a:spcPct val="150000"/>
              </a:lnSpc>
              <a:buNone/>
            </a:pPr>
            <a:endParaRPr lang="en-US" sz="2000" b="1" dirty="0"/>
          </a:p>
          <a:p>
            <a:pPr>
              <a:lnSpc>
                <a:spcPct val="150000"/>
              </a:lnSpc>
              <a:buNone/>
            </a:pPr>
            <a:r>
              <a:rPr lang="en-US" sz="2000" b="1" dirty="0" smtClean="0"/>
              <a:t>Kidney and </a:t>
            </a:r>
            <a:r>
              <a:rPr lang="en-US" sz="2000" b="1" dirty="0" err="1" smtClean="0"/>
              <a:t>ureteral</a:t>
            </a:r>
            <a:r>
              <a:rPr lang="en-US" sz="2000" b="1" dirty="0" smtClean="0"/>
              <a:t> stones are a common problem in primary care practice .Patients may present with the </a:t>
            </a:r>
            <a:r>
              <a:rPr lang="en-US" sz="2000" b="1" dirty="0" smtClean="0">
                <a:solidFill>
                  <a:srgbClr val="C00000"/>
                </a:solidFill>
              </a:rPr>
              <a:t>classic symptoms of renal colic and </a:t>
            </a:r>
            <a:r>
              <a:rPr lang="en-US" sz="2000" b="1" dirty="0" err="1" smtClean="0">
                <a:solidFill>
                  <a:srgbClr val="C00000"/>
                </a:solidFill>
              </a:rPr>
              <a:t>hematuria</a:t>
            </a:r>
            <a:r>
              <a:rPr lang="en-US" sz="2000" b="1" dirty="0" smtClean="0"/>
              <a:t>. Others may be </a:t>
            </a:r>
            <a:r>
              <a:rPr lang="en-US" sz="2000" b="1" dirty="0" smtClean="0">
                <a:solidFill>
                  <a:srgbClr val="C00000"/>
                </a:solidFill>
              </a:rPr>
              <a:t>asymptomatic or have atypical symptoms </a:t>
            </a:r>
            <a:r>
              <a:rPr lang="en-US" sz="2000" b="1" dirty="0" smtClean="0"/>
              <a:t>such as vague </a:t>
            </a:r>
            <a:r>
              <a:rPr lang="en-US" sz="2000" b="1" dirty="0" smtClean="0">
                <a:solidFill>
                  <a:srgbClr val="C00000"/>
                </a:solidFill>
              </a:rPr>
              <a:t>abdominal pain</a:t>
            </a:r>
            <a:r>
              <a:rPr lang="en-US" sz="2000" b="1" dirty="0" smtClean="0"/>
              <a:t>, acute abdominal or </a:t>
            </a:r>
            <a:r>
              <a:rPr lang="en-US" sz="2000" b="1" dirty="0" smtClean="0">
                <a:solidFill>
                  <a:srgbClr val="C00000"/>
                </a:solidFill>
              </a:rPr>
              <a:t>flank pain, nausea, urinary urgency or frequency, difficulty urinating, penile pain, or testicular pain</a:t>
            </a:r>
            <a:r>
              <a:rPr lang="en-US" sz="2000" b="1"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096000"/>
          </a:xfrm>
        </p:spPr>
        <p:txBody>
          <a:bodyPr>
            <a:normAutofit/>
          </a:bodyPr>
          <a:lstStyle/>
          <a:p>
            <a:pPr>
              <a:lnSpc>
                <a:spcPct val="150000"/>
              </a:lnSpc>
              <a:buNone/>
            </a:pPr>
            <a:r>
              <a:rPr lang="en-US" sz="2000" b="1" dirty="0" smtClean="0"/>
              <a:t>Concurrent </a:t>
            </a:r>
            <a:r>
              <a:rPr lang="en-US" sz="2000" b="1" dirty="0" smtClean="0">
                <a:solidFill>
                  <a:srgbClr val="FF0000"/>
                </a:solidFill>
              </a:rPr>
              <a:t>antibiotics</a:t>
            </a:r>
            <a:r>
              <a:rPr lang="en-US" sz="2000" b="1" dirty="0" smtClean="0"/>
              <a:t> are used by some groups but have not been studied to determine their value in the setting of a patient receiving MET.</a:t>
            </a:r>
          </a:p>
          <a:p>
            <a:pPr>
              <a:lnSpc>
                <a:spcPct val="150000"/>
              </a:lnSpc>
              <a:buNone/>
            </a:pPr>
            <a:endParaRPr lang="en-US" sz="2000" b="1" dirty="0" smtClean="0"/>
          </a:p>
          <a:p>
            <a:pPr algn="ctr">
              <a:lnSpc>
                <a:spcPct val="150000"/>
              </a:lnSpc>
              <a:buNone/>
            </a:pPr>
            <a:r>
              <a:rPr lang="en-US" sz="2400" b="1" dirty="0" smtClean="0">
                <a:solidFill>
                  <a:srgbClr val="FF0000"/>
                </a:solidFill>
                <a:effectLst>
                  <a:outerShdw blurRad="38100" dist="38100" dir="2700000" algn="tl">
                    <a:srgbClr val="000000">
                      <a:alpha val="43137"/>
                    </a:srgbClr>
                  </a:outerShdw>
                </a:effectLst>
              </a:rPr>
              <a:t>To prevent new stone formation is required</a:t>
            </a:r>
          </a:p>
          <a:p>
            <a:pPr algn="ctr">
              <a:lnSpc>
                <a:spcPct val="150000"/>
              </a:lnSpc>
              <a:buNone/>
            </a:pPr>
            <a:r>
              <a:rPr lang="en-US" sz="2000" dirty="0" smtClean="0"/>
              <a:t>Most patients require </a:t>
            </a:r>
            <a:r>
              <a:rPr lang="en-US" sz="2000" b="1" dirty="0" smtClean="0"/>
              <a:t>increased fluid intake</a:t>
            </a:r>
          </a:p>
          <a:p>
            <a:pPr algn="ctr">
              <a:lnSpc>
                <a:spcPct val="150000"/>
              </a:lnSpc>
              <a:buNone/>
            </a:pPr>
            <a:r>
              <a:rPr lang="en-US" sz="2000" dirty="0" smtClean="0"/>
              <a:t>patients with </a:t>
            </a:r>
            <a:r>
              <a:rPr lang="en-US" sz="2000" b="1" dirty="0" smtClean="0"/>
              <a:t>calcium stones </a:t>
            </a:r>
            <a:r>
              <a:rPr lang="en-US" sz="2000" dirty="0" smtClean="0"/>
              <a:t>who cannot be solely managed with dietary </a:t>
            </a:r>
            <a:r>
              <a:rPr lang="en-US" sz="2000" dirty="0" err="1" smtClean="0"/>
              <a:t>modifcations</a:t>
            </a:r>
            <a:r>
              <a:rPr lang="en-US" sz="2000" dirty="0" smtClean="0"/>
              <a:t> can be treated with a </a:t>
            </a:r>
            <a:r>
              <a:rPr lang="en-US" sz="2000" b="1" dirty="0" err="1" smtClean="0"/>
              <a:t>thiazide</a:t>
            </a:r>
            <a:r>
              <a:rPr lang="en-US" sz="2000" b="1" dirty="0" smtClean="0"/>
              <a:t> diuretic and low-sodium diet.</a:t>
            </a:r>
          </a:p>
          <a:p>
            <a:pPr algn="ctr">
              <a:lnSpc>
                <a:spcPct val="150000"/>
              </a:lnSpc>
              <a:buNone/>
            </a:pPr>
            <a:r>
              <a:rPr lang="en-US" sz="2000" dirty="0" smtClean="0"/>
              <a:t>Patients with </a:t>
            </a:r>
            <a:r>
              <a:rPr lang="en-US" sz="2000" b="1" dirty="0" smtClean="0"/>
              <a:t>uric acid stones</a:t>
            </a:r>
            <a:r>
              <a:rPr lang="en-US" sz="2000" dirty="0" smtClean="0"/>
              <a:t> can be treated with </a:t>
            </a:r>
            <a:r>
              <a:rPr lang="en-US" sz="2000" b="1" dirty="0" smtClean="0"/>
              <a:t>potassium citrate or potassium bicarbonate</a:t>
            </a:r>
            <a:r>
              <a:rPr lang="en-US" sz="2000" dirty="0" smtClean="0"/>
              <a:t> to alkalinize the urine and occasionally </a:t>
            </a:r>
            <a:r>
              <a:rPr lang="en-US" sz="2000" b="1" dirty="0" err="1" smtClean="0"/>
              <a:t>allopurinol</a:t>
            </a:r>
            <a:endParaRPr lang="en-US" sz="2000" b="1" dirty="0" smtClean="0"/>
          </a:p>
          <a:p>
            <a:pPr algn="ctr">
              <a:lnSpc>
                <a:spcPct val="150000"/>
              </a:lnSpc>
              <a:buNone/>
            </a:pPr>
            <a:r>
              <a:rPr lang="en-US" sz="2000" dirty="0" smtClean="0"/>
              <a:t>Patients with </a:t>
            </a:r>
            <a:r>
              <a:rPr lang="en-US" sz="2000" b="1" dirty="0" err="1" smtClean="0"/>
              <a:t>cystine</a:t>
            </a:r>
            <a:r>
              <a:rPr lang="en-US" sz="2000" b="1" dirty="0" smtClean="0"/>
              <a:t> stones </a:t>
            </a:r>
            <a:r>
              <a:rPr lang="en-US" sz="2000" dirty="0" smtClean="0"/>
              <a:t>can be treated with a high fluid intake, urinary </a:t>
            </a:r>
            <a:r>
              <a:rPr lang="en-US" sz="2000" dirty="0" err="1" smtClean="0"/>
              <a:t>alkalinization</a:t>
            </a:r>
            <a:r>
              <a:rPr lang="en-US" sz="2000" dirty="0" smtClean="0"/>
              <a:t>, and drugs such as </a:t>
            </a:r>
            <a:r>
              <a:rPr lang="en-US" sz="2000" b="1" dirty="0" err="1" smtClean="0"/>
              <a:t>tiopronin</a:t>
            </a:r>
            <a:endParaRPr lang="en-US" sz="2000"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ctr">
              <a:lnSpc>
                <a:spcPct val="150000"/>
              </a:lnSpc>
              <a:buNone/>
            </a:pPr>
            <a:r>
              <a:rPr lang="en-US" sz="2400" b="1" dirty="0" smtClean="0">
                <a:solidFill>
                  <a:srgbClr val="FF0000"/>
                </a:solidFill>
              </a:rPr>
              <a:t>UROLOGY CONSULTATION </a:t>
            </a:r>
          </a:p>
          <a:p>
            <a:pPr>
              <a:lnSpc>
                <a:spcPct val="150000"/>
              </a:lnSpc>
              <a:buNone/>
            </a:pPr>
            <a:r>
              <a:rPr lang="en-US" sz="2000" dirty="0" smtClean="0"/>
              <a:t> Urgent urologic consultation is warranted in patients with </a:t>
            </a:r>
            <a:r>
              <a:rPr lang="en-US" sz="2000" b="1" dirty="0" err="1" smtClean="0"/>
              <a:t>urosepsis</a:t>
            </a:r>
            <a:r>
              <a:rPr lang="en-US" sz="2000" b="1" dirty="0" smtClean="0"/>
              <a:t>, acute kidney injury, </a:t>
            </a:r>
            <a:r>
              <a:rPr lang="en-US" sz="2000" b="1" dirty="0" err="1" smtClean="0"/>
              <a:t>anuria</a:t>
            </a:r>
            <a:r>
              <a:rPr lang="en-US" sz="2000" b="1" dirty="0" smtClean="0"/>
              <a:t>, and/or unyielding pain, nausea, or vomiting </a:t>
            </a:r>
            <a:r>
              <a:rPr lang="en-US" sz="2000" dirty="0" smtClean="0"/>
              <a:t>.Outpatient urology referral is indicated in patients with a </a:t>
            </a:r>
            <a:r>
              <a:rPr lang="en-US" sz="2000" b="1" dirty="0" smtClean="0"/>
              <a:t>stone &gt;10 mm</a:t>
            </a:r>
            <a:r>
              <a:rPr lang="en-US" sz="2000" dirty="0" smtClean="0"/>
              <a:t> in diameter and </a:t>
            </a:r>
            <a:r>
              <a:rPr lang="en-US" sz="2000" b="1" dirty="0" smtClean="0"/>
              <a:t>in patients who fail </a:t>
            </a:r>
            <a:r>
              <a:rPr lang="en-US" sz="2000" dirty="0" smtClean="0"/>
              <a:t>to pass the stone after a trial of </a:t>
            </a:r>
            <a:r>
              <a:rPr lang="en-US" sz="2000" b="1" dirty="0" smtClean="0"/>
              <a:t>conservative management</a:t>
            </a:r>
            <a:r>
              <a:rPr lang="en-US" sz="2000" dirty="0" smtClean="0"/>
              <a:t> </a:t>
            </a:r>
            <a:r>
              <a:rPr lang="en-US" sz="2000" b="1" dirty="0" smtClean="0"/>
              <a:t>after four to six weeks</a:t>
            </a:r>
            <a:r>
              <a:rPr lang="en-US" sz="2000" dirty="0" smtClean="0"/>
              <a:t>,</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ctr">
              <a:buNone/>
            </a:pPr>
            <a:r>
              <a:rPr lang="en-US" sz="2800" b="1" dirty="0" smtClean="0"/>
              <a:t>NSAIDs: Acute kidney injury (acute renal failure)</a:t>
            </a:r>
          </a:p>
          <a:p>
            <a:pPr algn="ctr">
              <a:buNone/>
            </a:pPr>
            <a:endParaRPr lang="en-US" sz="2800" b="1" dirty="0" smtClean="0"/>
          </a:p>
          <a:p>
            <a:pPr>
              <a:lnSpc>
                <a:spcPct val="150000"/>
              </a:lnSpc>
              <a:buNone/>
            </a:pPr>
            <a:r>
              <a:rPr lang="en-US" sz="2000" b="1" dirty="0" smtClean="0">
                <a:solidFill>
                  <a:srgbClr val="00B050"/>
                </a:solidFill>
              </a:rPr>
              <a:t>Non- steroidal anti-inflammatory drugs (NSAIDs) are a class of medications used for analgesic and anti-inflammatory benefits. NSAIDs can induce several </a:t>
            </a:r>
            <a:r>
              <a:rPr lang="en-US" sz="2000" b="1" dirty="0" smtClean="0">
                <a:solidFill>
                  <a:srgbClr val="00B050"/>
                </a:solidFill>
              </a:rPr>
              <a:t>different </a:t>
            </a:r>
            <a:r>
              <a:rPr lang="en-US" sz="2000" b="1" dirty="0" smtClean="0">
                <a:solidFill>
                  <a:srgbClr val="00B050"/>
                </a:solidFill>
              </a:rPr>
              <a:t>forms of kidney injury including hemodynamic ally mediated acute kidney injury </a:t>
            </a:r>
            <a:r>
              <a:rPr lang="en-US" sz="2000" b="1" dirty="0" smtClean="0">
                <a:solidFill>
                  <a:srgbClr val="C00000"/>
                </a:solidFill>
              </a:rPr>
              <a:t>(AKI); electrolyte and acid-base disorders;</a:t>
            </a:r>
            <a:r>
              <a:rPr lang="en-US" sz="2000" b="1" dirty="0" smtClean="0">
                <a:solidFill>
                  <a:srgbClr val="00B050"/>
                </a:solidFill>
              </a:rPr>
              <a:t> </a:t>
            </a:r>
            <a:r>
              <a:rPr lang="en-US" sz="2000" b="1" dirty="0" smtClean="0">
                <a:solidFill>
                  <a:srgbClr val="C00000"/>
                </a:solidFill>
              </a:rPr>
              <a:t>acute interstitial nephritis (AIN)</a:t>
            </a:r>
            <a:r>
              <a:rPr lang="en-US" sz="2000" b="1" dirty="0" smtClean="0">
                <a:solidFill>
                  <a:srgbClr val="00B050"/>
                </a:solidFill>
              </a:rPr>
              <a:t>, which may be accompanied by the </a:t>
            </a:r>
            <a:r>
              <a:rPr lang="en-US" sz="2000" b="1" dirty="0" err="1" smtClean="0">
                <a:solidFill>
                  <a:srgbClr val="00B050"/>
                </a:solidFill>
              </a:rPr>
              <a:t>nephrotic</a:t>
            </a:r>
            <a:r>
              <a:rPr lang="en-US" sz="2000" b="1" dirty="0" smtClean="0">
                <a:solidFill>
                  <a:srgbClr val="00B050"/>
                </a:solidFill>
              </a:rPr>
              <a:t> syndrome; and papillary necrosis</a:t>
            </a:r>
          </a:p>
          <a:p>
            <a:pPr>
              <a:lnSpc>
                <a:spcPct val="150000"/>
              </a:lnSpc>
              <a:buNone/>
            </a:pPr>
            <a:endParaRPr lang="en-US" sz="2000" b="1" dirty="0" smtClean="0">
              <a:solidFill>
                <a:srgbClr val="00B050"/>
              </a:solidFill>
            </a:endParaRPr>
          </a:p>
          <a:p>
            <a:pPr algn="ctr">
              <a:lnSpc>
                <a:spcPct val="150000"/>
              </a:lnSpc>
              <a:buNone/>
            </a:pPr>
            <a:r>
              <a:rPr lang="en-US" sz="2000" b="1" dirty="0" smtClean="0"/>
              <a:t>Adverse renal events occur in approximately 1 to 5 percent of all patients using </a:t>
            </a:r>
            <a:r>
              <a:rPr lang="en-US" sz="2000" b="1" dirty="0" err="1" smtClean="0"/>
              <a:t>nonsteroidal</a:t>
            </a:r>
            <a:r>
              <a:rPr lang="en-US" sz="2000" b="1" dirty="0" smtClean="0"/>
              <a:t> </a:t>
            </a:r>
            <a:r>
              <a:rPr lang="en-US" sz="2000" b="1" dirty="0" err="1" smtClean="0"/>
              <a:t>antiinfammatory</a:t>
            </a:r>
            <a:r>
              <a:rPr lang="en-US" sz="2000" b="1" dirty="0" smtClean="0"/>
              <a:t> drugs (NSAIDs)</a:t>
            </a:r>
            <a:endParaRPr lang="en-US" sz="2000" b="1" dirty="0">
              <a:solidFill>
                <a:srgbClr val="00B05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592763"/>
          </a:xfrm>
        </p:spPr>
        <p:txBody>
          <a:bodyPr>
            <a:normAutofit/>
          </a:bodyPr>
          <a:lstStyle/>
          <a:p>
            <a:pPr>
              <a:lnSpc>
                <a:spcPct val="150000"/>
              </a:lnSpc>
              <a:buNone/>
            </a:pPr>
            <a:r>
              <a:rPr lang="en-US" sz="2000" dirty="0" smtClean="0"/>
              <a:t>Use of NSAIDs increases the risk of AKI by nearly twofold </a:t>
            </a:r>
            <a:r>
              <a:rPr lang="en-US" sz="2000" dirty="0" smtClean="0"/>
              <a:t>and </a:t>
            </a:r>
            <a:r>
              <a:rPr lang="en-US" sz="2000" dirty="0" smtClean="0"/>
              <a:t>the risk diminishes after cessation of the drug </a:t>
            </a:r>
            <a:r>
              <a:rPr lang="en-US" sz="2000" dirty="0" smtClean="0"/>
              <a:t>.AKI </a:t>
            </a:r>
            <a:r>
              <a:rPr lang="en-US" sz="2000" dirty="0" smtClean="0"/>
              <a:t>can occur with any class of traditional, nonselective NSAID or cyclooxygenase-2 (COX-2)-specific NSAIDs.</a:t>
            </a:r>
          </a:p>
          <a:p>
            <a:pPr algn="ctr">
              <a:lnSpc>
                <a:spcPct val="150000"/>
              </a:lnSpc>
              <a:buNone/>
            </a:pPr>
            <a:r>
              <a:rPr lang="en-US" sz="2000" b="1" dirty="0" smtClean="0">
                <a:solidFill>
                  <a:srgbClr val="00B050"/>
                </a:solidFill>
              </a:rPr>
              <a:t>Case reports and case series also show that the selective COX-2 inhibitors have a </a:t>
            </a:r>
            <a:r>
              <a:rPr lang="en-US" sz="2000" b="1" dirty="0" err="1" smtClean="0">
                <a:solidFill>
                  <a:srgbClr val="00B050"/>
                </a:solidFill>
              </a:rPr>
              <a:t>nephrotoxicity</a:t>
            </a:r>
            <a:r>
              <a:rPr lang="en-US" sz="2000" b="1" dirty="0" smtClean="0">
                <a:solidFill>
                  <a:srgbClr val="00B050"/>
                </a:solidFill>
              </a:rPr>
              <a:t> profile</a:t>
            </a:r>
            <a:r>
              <a:rPr lang="en-US" sz="2000" b="1" dirty="0" smtClean="0">
                <a:solidFill>
                  <a:srgbClr val="FF0000"/>
                </a:solidFill>
              </a:rPr>
              <a:t> similar </a:t>
            </a:r>
            <a:r>
              <a:rPr lang="en-US" sz="2000" b="1" dirty="0" smtClean="0">
                <a:solidFill>
                  <a:srgbClr val="00B050"/>
                </a:solidFill>
              </a:rPr>
              <a:t>to traditional NSAIDs, causing AKI, edema, and electrolyte disorders</a:t>
            </a:r>
          </a:p>
          <a:p>
            <a:pPr algn="ctr">
              <a:lnSpc>
                <a:spcPct val="150000"/>
              </a:lnSpc>
              <a:buNone/>
            </a:pPr>
            <a:endParaRPr lang="en-US" sz="2000" b="1" dirty="0">
              <a:solidFill>
                <a:srgbClr val="00B05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ctr">
              <a:buNone/>
            </a:pPr>
            <a:endParaRPr lang="en-US" sz="2400" dirty="0" smtClean="0">
              <a:solidFill>
                <a:srgbClr val="FF0000"/>
              </a:solidFill>
            </a:endParaRPr>
          </a:p>
          <a:p>
            <a:pPr algn="ctr">
              <a:buNone/>
            </a:pPr>
            <a:r>
              <a:rPr lang="en-US" sz="2400" dirty="0" smtClean="0">
                <a:solidFill>
                  <a:srgbClr val="FF0000"/>
                </a:solidFill>
              </a:rPr>
              <a:t>MECHANISM OF ACUTE KIDNEY INJURY</a:t>
            </a:r>
          </a:p>
          <a:p>
            <a:pPr algn="ctr">
              <a:lnSpc>
                <a:spcPct val="150000"/>
              </a:lnSpc>
              <a:buNone/>
            </a:pPr>
            <a:r>
              <a:rPr lang="en-US" sz="2400" dirty="0" smtClean="0"/>
              <a:t>NSAID-induced inhibition of PG-mediated </a:t>
            </a:r>
            <a:r>
              <a:rPr lang="en-US" sz="2400" dirty="0" smtClean="0"/>
              <a:t>afferent </a:t>
            </a:r>
            <a:r>
              <a:rPr lang="en-US" sz="2400" dirty="0" err="1" smtClean="0"/>
              <a:t>vasodilation</a:t>
            </a:r>
            <a:r>
              <a:rPr lang="en-US" sz="2400" dirty="0" smtClean="0"/>
              <a:t> and reduction in </a:t>
            </a:r>
            <a:r>
              <a:rPr lang="en-US" sz="2400" dirty="0" err="1" smtClean="0"/>
              <a:t>peritubular</a:t>
            </a:r>
            <a:r>
              <a:rPr lang="en-US" sz="2400" dirty="0" smtClean="0"/>
              <a:t> blood </a:t>
            </a:r>
            <a:r>
              <a:rPr lang="en-US" sz="2400" dirty="0" smtClean="0"/>
              <a:t>flow </a:t>
            </a:r>
            <a:r>
              <a:rPr lang="en-US" sz="2400" dirty="0" smtClean="0"/>
              <a:t>may also increase the risk of ischemic acute tubular necrosis (ATN) or other </a:t>
            </a:r>
            <a:r>
              <a:rPr lang="en-US" sz="2400" dirty="0" err="1" smtClean="0"/>
              <a:t>nephrotoxin</a:t>
            </a:r>
            <a:r>
              <a:rPr lang="en-US" sz="2400" dirty="0" smtClean="0"/>
              <a:t>-induced tubular injury from drugs such as </a:t>
            </a:r>
            <a:r>
              <a:rPr lang="en-US" sz="2400" dirty="0" err="1" smtClean="0"/>
              <a:t>aminoglycosides</a:t>
            </a:r>
            <a:r>
              <a:rPr lang="en-US" sz="2400" dirty="0" smtClean="0"/>
              <a:t>, </a:t>
            </a:r>
            <a:r>
              <a:rPr lang="en-US" sz="2400" dirty="0" err="1" smtClean="0"/>
              <a:t>amphotericin</a:t>
            </a:r>
            <a:r>
              <a:rPr lang="en-US" sz="2400" dirty="0" smtClean="0"/>
              <a:t> B, </a:t>
            </a:r>
            <a:r>
              <a:rPr lang="en-US" sz="2400" dirty="0" err="1" smtClean="0"/>
              <a:t>hydroxyethyl</a:t>
            </a:r>
            <a:r>
              <a:rPr lang="en-US" sz="2400" dirty="0" smtClean="0"/>
              <a:t> starch, and </a:t>
            </a:r>
            <a:r>
              <a:rPr lang="en-US" sz="2400" dirty="0" err="1" smtClean="0"/>
              <a:t>radiocontrast</a:t>
            </a:r>
            <a:r>
              <a:rPr lang="en-US" sz="2400" dirty="0" smtClean="0"/>
              <a:t> material</a:t>
            </a:r>
            <a:endParaRPr lang="en-US" sz="24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19800"/>
          </a:xfrm>
        </p:spPr>
        <p:txBody>
          <a:bodyPr>
            <a:normAutofit fontScale="92500"/>
          </a:bodyPr>
          <a:lstStyle/>
          <a:p>
            <a:pPr algn="ctr">
              <a:buNone/>
            </a:pPr>
            <a:r>
              <a:rPr lang="en-US" sz="2400" b="1" dirty="0" smtClean="0"/>
              <a:t>RISK </a:t>
            </a:r>
            <a:r>
              <a:rPr lang="en-US" sz="2400" b="1" dirty="0" smtClean="0"/>
              <a:t> FACTORS </a:t>
            </a:r>
            <a:endParaRPr lang="en-US" sz="2400" b="1" dirty="0" smtClean="0"/>
          </a:p>
          <a:p>
            <a:pPr algn="ctr">
              <a:buNone/>
            </a:pPr>
            <a:endParaRPr lang="en-US" sz="2400" dirty="0" smtClean="0"/>
          </a:p>
          <a:p>
            <a:pPr>
              <a:buNone/>
            </a:pPr>
            <a:r>
              <a:rPr lang="en-US" sz="2400" dirty="0" smtClean="0"/>
              <a:t> Risk factors for </a:t>
            </a:r>
            <a:r>
              <a:rPr lang="en-US" sz="2400" dirty="0" err="1" smtClean="0"/>
              <a:t>nonsteroidal</a:t>
            </a:r>
            <a:r>
              <a:rPr lang="en-US" sz="2400" dirty="0" smtClean="0"/>
              <a:t> </a:t>
            </a:r>
            <a:r>
              <a:rPr lang="en-US" sz="2400" dirty="0" err="1" smtClean="0"/>
              <a:t>antiinflammatory</a:t>
            </a:r>
            <a:r>
              <a:rPr lang="en-US" sz="2400" dirty="0" smtClean="0"/>
              <a:t> </a:t>
            </a:r>
            <a:r>
              <a:rPr lang="en-US" sz="2400" dirty="0" smtClean="0"/>
              <a:t>drug (NSAID)-induced AKI include</a:t>
            </a:r>
          </a:p>
          <a:p>
            <a:pPr>
              <a:buNone/>
            </a:pPr>
            <a:endParaRPr lang="en-US" sz="2400" dirty="0" smtClean="0"/>
          </a:p>
          <a:p>
            <a:pPr>
              <a:buNone/>
            </a:pPr>
            <a:r>
              <a:rPr lang="en-US" sz="2400" dirty="0" smtClean="0"/>
              <a:t> </a:t>
            </a:r>
            <a:r>
              <a:rPr lang="en-US" sz="2400" b="1" dirty="0" smtClean="0">
                <a:solidFill>
                  <a:srgbClr val="0070C0"/>
                </a:solidFill>
              </a:rPr>
              <a:t>chronic kidney disease (CKD)</a:t>
            </a:r>
          </a:p>
          <a:p>
            <a:pPr>
              <a:buNone/>
            </a:pPr>
            <a:endParaRPr lang="en-US" sz="2400" b="1" dirty="0" smtClean="0">
              <a:solidFill>
                <a:srgbClr val="0070C0"/>
              </a:solidFill>
            </a:endParaRPr>
          </a:p>
          <a:p>
            <a:pPr>
              <a:buNone/>
            </a:pPr>
            <a:r>
              <a:rPr lang="en-US" sz="2400" b="1" dirty="0" smtClean="0">
                <a:solidFill>
                  <a:srgbClr val="0070C0"/>
                </a:solidFill>
              </a:rPr>
              <a:t> volume depletion from aggressive </a:t>
            </a:r>
            <a:r>
              <a:rPr lang="en-US" sz="2400" b="1" dirty="0" err="1" smtClean="0">
                <a:solidFill>
                  <a:srgbClr val="0070C0"/>
                </a:solidFill>
              </a:rPr>
              <a:t>diuresis</a:t>
            </a:r>
            <a:r>
              <a:rPr lang="en-US" sz="2400" b="1" dirty="0" smtClean="0">
                <a:solidFill>
                  <a:srgbClr val="0070C0"/>
                </a:solidFill>
              </a:rPr>
              <a:t>, vomiting or </a:t>
            </a:r>
            <a:r>
              <a:rPr lang="en-US" sz="2400" b="1" dirty="0" err="1" smtClean="0">
                <a:solidFill>
                  <a:srgbClr val="0070C0"/>
                </a:solidFill>
              </a:rPr>
              <a:t>diarrhea,or</a:t>
            </a:r>
            <a:r>
              <a:rPr lang="en-US" sz="2400" b="1" dirty="0" smtClean="0">
                <a:solidFill>
                  <a:srgbClr val="0070C0"/>
                </a:solidFill>
              </a:rPr>
              <a:t> effective arterial volume depletion due to heart failure</a:t>
            </a:r>
          </a:p>
          <a:p>
            <a:pPr>
              <a:buNone/>
            </a:pPr>
            <a:endParaRPr lang="en-US" sz="2400" b="1" dirty="0" smtClean="0">
              <a:solidFill>
                <a:srgbClr val="0070C0"/>
              </a:solidFill>
            </a:endParaRPr>
          </a:p>
          <a:p>
            <a:pPr>
              <a:buNone/>
            </a:pPr>
            <a:r>
              <a:rPr lang="en-US" sz="2400" b="1" dirty="0" err="1" smtClean="0">
                <a:solidFill>
                  <a:srgbClr val="0070C0"/>
                </a:solidFill>
              </a:rPr>
              <a:t>nephrotic</a:t>
            </a:r>
            <a:r>
              <a:rPr lang="en-US" sz="2400" b="1" dirty="0" smtClean="0">
                <a:solidFill>
                  <a:srgbClr val="0070C0"/>
                </a:solidFill>
              </a:rPr>
              <a:t> syndrome</a:t>
            </a:r>
          </a:p>
          <a:p>
            <a:pPr>
              <a:buNone/>
            </a:pPr>
            <a:endParaRPr lang="en-US" sz="2400" b="1" dirty="0" smtClean="0">
              <a:solidFill>
                <a:srgbClr val="0070C0"/>
              </a:solidFill>
            </a:endParaRPr>
          </a:p>
          <a:p>
            <a:pPr>
              <a:buNone/>
            </a:pPr>
            <a:r>
              <a:rPr lang="en-US" sz="2400" b="1" dirty="0" smtClean="0">
                <a:solidFill>
                  <a:srgbClr val="0070C0"/>
                </a:solidFill>
              </a:rPr>
              <a:t>or cirrhosis</a:t>
            </a:r>
          </a:p>
          <a:p>
            <a:pPr>
              <a:buNone/>
            </a:pPr>
            <a:endParaRPr lang="en-US" sz="2400" b="1" dirty="0" smtClean="0">
              <a:solidFill>
                <a:srgbClr val="0070C0"/>
              </a:solidFill>
            </a:endParaRPr>
          </a:p>
          <a:p>
            <a:pPr>
              <a:buNone/>
            </a:pPr>
            <a:r>
              <a:rPr lang="en-US" sz="2400" b="1" dirty="0" smtClean="0">
                <a:solidFill>
                  <a:srgbClr val="0070C0"/>
                </a:solidFill>
              </a:rPr>
              <a:t>severe </a:t>
            </a:r>
            <a:r>
              <a:rPr lang="en-US" sz="2400" b="1" dirty="0" err="1" smtClean="0">
                <a:solidFill>
                  <a:srgbClr val="0070C0"/>
                </a:solidFill>
              </a:rPr>
              <a:t>hypercalcemia</a:t>
            </a:r>
            <a:endParaRPr lang="en-US" sz="2400" b="1" dirty="0">
              <a:solidFill>
                <a:srgbClr val="0070C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19800"/>
          </a:xfrm>
        </p:spPr>
        <p:txBody>
          <a:bodyPr>
            <a:normAutofit/>
          </a:bodyPr>
          <a:lstStyle/>
          <a:p>
            <a:pPr>
              <a:lnSpc>
                <a:spcPct val="150000"/>
              </a:lnSpc>
              <a:buNone/>
            </a:pPr>
            <a:r>
              <a:rPr lang="en-US" sz="2000" b="1" dirty="0" smtClean="0"/>
              <a:t>Certain medications, including </a:t>
            </a:r>
            <a:r>
              <a:rPr lang="en-US" sz="2000" b="1" dirty="0" smtClean="0">
                <a:solidFill>
                  <a:srgbClr val="0070C0"/>
                </a:solidFill>
              </a:rPr>
              <a:t>diuretics</a:t>
            </a:r>
            <a:r>
              <a:rPr lang="en-US" sz="2000" b="1" dirty="0" smtClean="0"/>
              <a:t>, </a:t>
            </a:r>
            <a:r>
              <a:rPr lang="en-US" sz="2000" b="1" dirty="0" err="1" smtClean="0"/>
              <a:t>angiotensin</a:t>
            </a:r>
            <a:r>
              <a:rPr lang="en-US" sz="2000" b="1" dirty="0" smtClean="0"/>
              <a:t>-converting enzyme </a:t>
            </a:r>
            <a:r>
              <a:rPr lang="en-US" sz="2000" b="1" dirty="0" smtClean="0">
                <a:solidFill>
                  <a:srgbClr val="0070C0"/>
                </a:solidFill>
              </a:rPr>
              <a:t>(ACE) inhibitors </a:t>
            </a:r>
            <a:r>
              <a:rPr lang="en-US" sz="2000" b="1" dirty="0" smtClean="0"/>
              <a:t>or </a:t>
            </a:r>
            <a:r>
              <a:rPr lang="en-US" sz="2000" b="1" dirty="0" err="1" smtClean="0"/>
              <a:t>angiotensin</a:t>
            </a:r>
            <a:r>
              <a:rPr lang="en-US" sz="2000" b="1" dirty="0" smtClean="0"/>
              <a:t> receptor blockers (</a:t>
            </a:r>
            <a:r>
              <a:rPr lang="en-US" sz="2000" b="1" dirty="0" smtClean="0">
                <a:solidFill>
                  <a:srgbClr val="0070C0"/>
                </a:solidFill>
              </a:rPr>
              <a:t>ARBs</a:t>
            </a:r>
            <a:r>
              <a:rPr lang="en-US" sz="2000" b="1" dirty="0" smtClean="0"/>
              <a:t>), and </a:t>
            </a:r>
            <a:r>
              <a:rPr lang="en-US" sz="2000" b="1" dirty="0" err="1" smtClean="0"/>
              <a:t>calcineurin</a:t>
            </a:r>
            <a:r>
              <a:rPr lang="en-US" sz="2000" b="1" dirty="0" smtClean="0"/>
              <a:t> inhibitors (</a:t>
            </a:r>
            <a:r>
              <a:rPr lang="en-US" sz="2000" b="1" dirty="0" smtClean="0">
                <a:solidFill>
                  <a:srgbClr val="0070C0"/>
                </a:solidFill>
              </a:rPr>
              <a:t>CNIs), </a:t>
            </a:r>
            <a:r>
              <a:rPr lang="en-US" sz="2000" b="1" dirty="0" smtClean="0"/>
              <a:t>may </a:t>
            </a:r>
            <a:r>
              <a:rPr lang="en-US" sz="2000" b="1" dirty="0" smtClean="0">
                <a:solidFill>
                  <a:srgbClr val="0070C0"/>
                </a:solidFill>
              </a:rPr>
              <a:t>increase </a:t>
            </a:r>
            <a:r>
              <a:rPr lang="en-US" sz="2000" b="1" dirty="0" smtClean="0"/>
              <a:t>the risk of </a:t>
            </a:r>
            <a:r>
              <a:rPr lang="en-US" sz="2000" b="1" dirty="0" smtClean="0">
                <a:solidFill>
                  <a:srgbClr val="0070C0"/>
                </a:solidFill>
              </a:rPr>
              <a:t>NSAID-induced AKI</a:t>
            </a:r>
            <a:r>
              <a:rPr lang="en-US" sz="2000" b="1" dirty="0" smtClean="0"/>
              <a:t>.</a:t>
            </a:r>
          </a:p>
          <a:p>
            <a:pPr>
              <a:lnSpc>
                <a:spcPct val="150000"/>
              </a:lnSpc>
              <a:buNone/>
            </a:pPr>
            <a:endParaRPr lang="en-US" sz="2000" b="1" dirty="0" smtClean="0"/>
          </a:p>
          <a:p>
            <a:pPr>
              <a:lnSpc>
                <a:spcPct val="150000"/>
              </a:lnSpc>
              <a:buNone/>
            </a:pPr>
            <a:r>
              <a:rPr lang="en-US" sz="2000" b="1" dirty="0" smtClean="0"/>
              <a:t>Among </a:t>
            </a:r>
            <a:r>
              <a:rPr lang="en-US" sz="2000" b="1" dirty="0" smtClean="0">
                <a:solidFill>
                  <a:srgbClr val="0070C0"/>
                </a:solidFill>
              </a:rPr>
              <a:t>older patients </a:t>
            </a:r>
            <a:r>
              <a:rPr lang="en-US" sz="2000" b="1" dirty="0" smtClean="0"/>
              <a:t>with CKD, NSAID users are more likely to have deterioration of kidney function over time compared with patients who do not use NSAIDs chronically, and </a:t>
            </a:r>
            <a:r>
              <a:rPr lang="en-US" sz="2000" b="1" dirty="0" smtClean="0">
                <a:solidFill>
                  <a:srgbClr val="0070C0"/>
                </a:solidFill>
              </a:rPr>
              <a:t>higher doses of NSAIDs </a:t>
            </a:r>
            <a:r>
              <a:rPr lang="en-US" sz="2000" b="1" dirty="0" smtClean="0"/>
              <a:t>are associated with a greater risk of a decline in kidney function.</a:t>
            </a:r>
          </a:p>
          <a:p>
            <a:pPr>
              <a:lnSpc>
                <a:spcPct val="150000"/>
              </a:lnSpc>
              <a:buNone/>
            </a:pPr>
            <a:endParaRPr lang="en-US" sz="2000" b="1" dirty="0" smtClean="0"/>
          </a:p>
          <a:p>
            <a:pPr algn="ctr">
              <a:lnSpc>
                <a:spcPct val="150000"/>
              </a:lnSpc>
              <a:buNone/>
            </a:pPr>
            <a:r>
              <a:rPr lang="en-US" sz="2000" b="1" dirty="0" smtClean="0">
                <a:solidFill>
                  <a:srgbClr val="FF0000"/>
                </a:solidFill>
              </a:rPr>
              <a:t>An observational study reported an increase in mean estimated </a:t>
            </a:r>
            <a:r>
              <a:rPr lang="en-US" sz="2000" b="1" dirty="0" err="1" smtClean="0">
                <a:solidFill>
                  <a:srgbClr val="FF0000"/>
                </a:solidFill>
              </a:rPr>
              <a:t>glomerular</a:t>
            </a:r>
            <a:r>
              <a:rPr lang="en-US" sz="2000" b="1" dirty="0" smtClean="0">
                <a:solidFill>
                  <a:srgbClr val="FF0000"/>
                </a:solidFill>
              </a:rPr>
              <a:t> </a:t>
            </a:r>
            <a:r>
              <a:rPr lang="en-US" sz="2000" b="1" dirty="0" err="1" smtClean="0">
                <a:solidFill>
                  <a:srgbClr val="FF0000"/>
                </a:solidFill>
              </a:rPr>
              <a:t>fltration</a:t>
            </a:r>
            <a:r>
              <a:rPr lang="en-US" sz="2000" b="1" dirty="0" smtClean="0">
                <a:solidFill>
                  <a:srgbClr val="FF0000"/>
                </a:solidFill>
              </a:rPr>
              <a:t> rate (</a:t>
            </a:r>
            <a:r>
              <a:rPr lang="en-US" sz="2000" b="1" dirty="0" err="1" smtClean="0">
                <a:solidFill>
                  <a:srgbClr val="FF0000"/>
                </a:solidFill>
              </a:rPr>
              <a:t>eGFR</a:t>
            </a:r>
            <a:r>
              <a:rPr lang="en-US" sz="2000" b="1" dirty="0" smtClean="0">
                <a:solidFill>
                  <a:srgbClr val="FF0000"/>
                </a:solidFill>
              </a:rPr>
              <a:t>) among 1522 patients who had NSAIDs discontinued</a:t>
            </a:r>
            <a:endParaRPr lang="en-US" sz="2000" b="1"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ctr">
              <a:buNone/>
            </a:pPr>
            <a:r>
              <a:rPr lang="en-US" sz="2400" dirty="0" smtClean="0"/>
              <a:t>PREVENTION</a:t>
            </a:r>
          </a:p>
          <a:p>
            <a:pPr algn="ctr">
              <a:buNone/>
            </a:pPr>
            <a:endParaRPr lang="en-US" sz="2400" dirty="0" smtClean="0"/>
          </a:p>
          <a:p>
            <a:pPr>
              <a:lnSpc>
                <a:spcPct val="150000"/>
              </a:lnSpc>
              <a:buNone/>
            </a:pPr>
            <a:r>
              <a:rPr lang="en-US" sz="2000" b="1" dirty="0" smtClean="0">
                <a:solidFill>
                  <a:srgbClr val="00B050"/>
                </a:solidFill>
              </a:rPr>
              <a:t>NSAID use should be limited among patients at high risk for NSAID-induced AKI, including those with reduced estimated </a:t>
            </a:r>
            <a:r>
              <a:rPr lang="en-US" sz="2000" b="1" dirty="0" err="1" smtClean="0">
                <a:solidFill>
                  <a:srgbClr val="00B050"/>
                </a:solidFill>
              </a:rPr>
              <a:t>glomerular</a:t>
            </a:r>
            <a:r>
              <a:rPr lang="en-US" sz="2000" b="1" dirty="0" smtClean="0">
                <a:solidFill>
                  <a:srgbClr val="00B050"/>
                </a:solidFill>
              </a:rPr>
              <a:t> </a:t>
            </a:r>
            <a:r>
              <a:rPr lang="en-US" sz="2000" b="1" dirty="0" err="1" smtClean="0">
                <a:solidFill>
                  <a:srgbClr val="00B050"/>
                </a:solidFill>
              </a:rPr>
              <a:t>fltration</a:t>
            </a:r>
            <a:r>
              <a:rPr lang="en-US" sz="2000" b="1" dirty="0" smtClean="0">
                <a:solidFill>
                  <a:srgbClr val="00B050"/>
                </a:solidFill>
              </a:rPr>
              <a:t> rate (</a:t>
            </a:r>
            <a:r>
              <a:rPr lang="en-US" sz="2000" b="1" dirty="0" err="1" smtClean="0">
                <a:solidFill>
                  <a:srgbClr val="00B050"/>
                </a:solidFill>
              </a:rPr>
              <a:t>eGFR</a:t>
            </a:r>
            <a:r>
              <a:rPr lang="en-US" sz="2000" b="1" dirty="0" smtClean="0">
                <a:solidFill>
                  <a:srgbClr val="00B050"/>
                </a:solidFill>
              </a:rPr>
              <a:t>), volume depletion, heart failure, </a:t>
            </a:r>
            <a:r>
              <a:rPr lang="en-US" sz="2000" b="1" dirty="0" err="1" smtClean="0">
                <a:solidFill>
                  <a:srgbClr val="00B050"/>
                </a:solidFill>
              </a:rPr>
              <a:t>nephrotic</a:t>
            </a:r>
            <a:r>
              <a:rPr lang="en-US" sz="2000" b="1" dirty="0" smtClean="0">
                <a:solidFill>
                  <a:srgbClr val="00B050"/>
                </a:solidFill>
              </a:rPr>
              <a:t> syndrome, cirrhosis, and </a:t>
            </a:r>
            <a:r>
              <a:rPr lang="en-US" sz="2000" b="1" dirty="0" err="1" smtClean="0">
                <a:solidFill>
                  <a:srgbClr val="00B050"/>
                </a:solidFill>
              </a:rPr>
              <a:t>hypercalcemia</a:t>
            </a:r>
            <a:r>
              <a:rPr lang="en-US" sz="2000" b="1" dirty="0" smtClean="0">
                <a:solidFill>
                  <a:srgbClr val="00B050"/>
                </a:solidFill>
              </a:rPr>
              <a:t>. We suggest that the chronic use of NSAIDs be avoided, if at all possible, among all patients with a reduced </a:t>
            </a:r>
            <a:r>
              <a:rPr lang="en-US" sz="2000" b="1" dirty="0" err="1" smtClean="0">
                <a:solidFill>
                  <a:srgbClr val="00B050"/>
                </a:solidFill>
              </a:rPr>
              <a:t>eGFR</a:t>
            </a:r>
            <a:r>
              <a:rPr lang="en-US" sz="2000" b="1" dirty="0" smtClean="0">
                <a:solidFill>
                  <a:srgbClr val="00B050"/>
                </a:solidFill>
              </a:rPr>
              <a:t> and suggest cautious use in patients with even mild reduction (</a:t>
            </a:r>
            <a:r>
              <a:rPr lang="en-US" sz="2000" b="1" dirty="0" err="1" smtClean="0">
                <a:solidFill>
                  <a:srgbClr val="00B050"/>
                </a:solidFill>
              </a:rPr>
              <a:t>ie</a:t>
            </a:r>
            <a:r>
              <a:rPr lang="en-US" sz="2000" b="1" dirty="0" smtClean="0">
                <a:solidFill>
                  <a:srgbClr val="00B050"/>
                </a:solidFill>
              </a:rPr>
              <a:t>, </a:t>
            </a:r>
            <a:r>
              <a:rPr lang="en-US" sz="2000" b="1" dirty="0" err="1" smtClean="0">
                <a:solidFill>
                  <a:srgbClr val="00B050"/>
                </a:solidFill>
              </a:rPr>
              <a:t>eGFR</a:t>
            </a:r>
            <a:r>
              <a:rPr lang="en-US" sz="2000" b="1" dirty="0" smtClean="0">
                <a:solidFill>
                  <a:srgbClr val="00B050"/>
                </a:solidFill>
              </a:rPr>
              <a:t> 60 to 89 </a:t>
            </a:r>
            <a:r>
              <a:rPr lang="en-US" sz="2000" b="1" dirty="0" err="1" smtClean="0">
                <a:solidFill>
                  <a:srgbClr val="00B050"/>
                </a:solidFill>
              </a:rPr>
              <a:t>mL</a:t>
            </a:r>
            <a:r>
              <a:rPr lang="en-US" sz="2000" b="1" dirty="0" smtClean="0">
                <a:solidFill>
                  <a:srgbClr val="00B050"/>
                </a:solidFill>
              </a:rPr>
              <a:t>/min/1.73 m2) and other </a:t>
            </a:r>
            <a:r>
              <a:rPr lang="en-US" sz="2000" b="1" dirty="0" err="1" smtClean="0">
                <a:solidFill>
                  <a:srgbClr val="00B050"/>
                </a:solidFill>
              </a:rPr>
              <a:t>comorbid</a:t>
            </a:r>
            <a:r>
              <a:rPr lang="en-US" sz="2000" b="1" dirty="0" smtClean="0">
                <a:solidFill>
                  <a:srgbClr val="00B050"/>
                </a:solidFill>
              </a:rPr>
              <a:t> conditions or risk factors, including heart failure, cirrhosis, or </a:t>
            </a:r>
            <a:r>
              <a:rPr lang="en-US" sz="2000" b="1" dirty="0" err="1" smtClean="0">
                <a:solidFill>
                  <a:srgbClr val="00B050"/>
                </a:solidFill>
              </a:rPr>
              <a:t>nephrotic</a:t>
            </a:r>
            <a:r>
              <a:rPr lang="en-US" sz="2000" b="1" dirty="0" smtClean="0">
                <a:solidFill>
                  <a:srgbClr val="00B050"/>
                </a:solidFill>
              </a:rPr>
              <a:t> syndrome</a:t>
            </a:r>
            <a:endParaRPr lang="en-US" sz="2000" b="1" dirty="0">
              <a:solidFill>
                <a:srgbClr val="00B05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10600" cy="5943600"/>
          </a:xfrm>
        </p:spPr>
        <p:txBody>
          <a:bodyPr>
            <a:normAutofit/>
          </a:bodyPr>
          <a:lstStyle/>
          <a:p>
            <a:pPr>
              <a:lnSpc>
                <a:spcPct val="150000"/>
              </a:lnSpc>
              <a:buNone/>
            </a:pPr>
            <a:r>
              <a:rPr lang="en-US" sz="2000" dirty="0" smtClean="0"/>
              <a:t>Patients should not receive </a:t>
            </a:r>
            <a:r>
              <a:rPr lang="en-US" sz="2000" b="1" dirty="0" smtClean="0"/>
              <a:t>NSAIDs prior to procedures involving </a:t>
            </a:r>
            <a:r>
              <a:rPr lang="en-US" sz="2000" b="1" dirty="0" err="1" smtClean="0"/>
              <a:t>radiocontrast</a:t>
            </a:r>
            <a:r>
              <a:rPr lang="en-US" sz="2000" b="1" dirty="0" smtClean="0"/>
              <a:t> </a:t>
            </a:r>
            <a:r>
              <a:rPr lang="en-US" sz="2000" dirty="0" smtClean="0"/>
              <a:t>or other </a:t>
            </a:r>
            <a:r>
              <a:rPr lang="en-US" sz="2000" dirty="0" err="1" smtClean="0"/>
              <a:t>nephrotoxic</a:t>
            </a:r>
            <a:r>
              <a:rPr lang="en-US" sz="2000" dirty="0" smtClean="0"/>
              <a:t> drug administration.</a:t>
            </a:r>
          </a:p>
          <a:p>
            <a:pPr>
              <a:lnSpc>
                <a:spcPct val="150000"/>
              </a:lnSpc>
              <a:buNone/>
            </a:pPr>
            <a:endParaRPr lang="en-US" sz="2000" dirty="0" smtClean="0"/>
          </a:p>
          <a:p>
            <a:pPr algn="ctr">
              <a:lnSpc>
                <a:spcPct val="150000"/>
              </a:lnSpc>
              <a:buNone/>
            </a:pPr>
            <a:r>
              <a:rPr lang="en-US" sz="2000" b="1" u="sng" dirty="0" smtClean="0">
                <a:solidFill>
                  <a:srgbClr val="00B050"/>
                </a:solidFill>
              </a:rPr>
              <a:t>CLINICAL MANIFESTATIONS</a:t>
            </a:r>
          </a:p>
          <a:p>
            <a:pPr>
              <a:lnSpc>
                <a:spcPct val="150000"/>
              </a:lnSpc>
              <a:buNone/>
            </a:pPr>
            <a:r>
              <a:rPr lang="en-US" sz="2000" dirty="0" smtClean="0"/>
              <a:t>Patients generally present with </a:t>
            </a:r>
            <a:r>
              <a:rPr lang="en-US" sz="2000" b="1" dirty="0" smtClean="0"/>
              <a:t>an increase in the plasma </a:t>
            </a:r>
            <a:r>
              <a:rPr lang="en-US" sz="2000" b="1" dirty="0" err="1" smtClean="0"/>
              <a:t>creatinine</a:t>
            </a:r>
            <a:r>
              <a:rPr lang="en-US" sz="2000" b="1" dirty="0" smtClean="0"/>
              <a:t> </a:t>
            </a:r>
            <a:r>
              <a:rPr lang="en-US" sz="2000" dirty="0" smtClean="0"/>
              <a:t>that is usually detected incidentally during an evaluation of an unrelated problem. The increase in the plasma </a:t>
            </a:r>
            <a:r>
              <a:rPr lang="en-US" sz="2000" dirty="0" err="1" smtClean="0"/>
              <a:t>creatinine</a:t>
            </a:r>
            <a:r>
              <a:rPr lang="en-US" sz="2000" dirty="0" smtClean="0"/>
              <a:t> concentration usually occurs within the </a:t>
            </a:r>
            <a:r>
              <a:rPr lang="en-US" sz="2000" b="1" dirty="0" smtClean="0"/>
              <a:t>first </a:t>
            </a:r>
            <a:r>
              <a:rPr lang="en-US" sz="2000" b="1" dirty="0" smtClean="0"/>
              <a:t>three to seven days of therapy.</a:t>
            </a:r>
          </a:p>
          <a:p>
            <a:pPr>
              <a:lnSpc>
                <a:spcPct val="150000"/>
              </a:lnSpc>
              <a:buNone/>
            </a:pPr>
            <a:endParaRPr lang="en-US" sz="2000" dirty="0" smtClean="0"/>
          </a:p>
          <a:p>
            <a:pPr>
              <a:lnSpc>
                <a:spcPct val="150000"/>
              </a:lnSpc>
              <a:buNone/>
            </a:pPr>
            <a:r>
              <a:rPr lang="en-US" sz="2000" dirty="0" smtClean="0"/>
              <a:t>Urinalysis is usually negative for </a:t>
            </a:r>
            <a:r>
              <a:rPr lang="en-US" sz="2000" b="1" dirty="0" err="1" smtClean="0"/>
              <a:t>hematuria</a:t>
            </a:r>
            <a:r>
              <a:rPr lang="en-US" sz="2000" b="1" dirty="0" smtClean="0"/>
              <a:t> and </a:t>
            </a:r>
            <a:r>
              <a:rPr lang="en-US" sz="2000" b="1" dirty="0" err="1" smtClean="0"/>
              <a:t>proteinuria</a:t>
            </a:r>
            <a:r>
              <a:rPr lang="en-US" sz="2000" dirty="0" smtClean="0"/>
              <a:t>. Although low-level </a:t>
            </a:r>
            <a:r>
              <a:rPr lang="en-US" sz="2000" dirty="0" err="1" smtClean="0"/>
              <a:t>proteinuria</a:t>
            </a:r>
            <a:r>
              <a:rPr lang="en-US" sz="2000" dirty="0" smtClean="0"/>
              <a:t> (1 g/day) is uncommon</a:t>
            </a:r>
            <a:endParaRPr lang="en-US" sz="2000" b="1" u="sng" dirty="0">
              <a:solidFill>
                <a:srgbClr val="00B05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096000"/>
          </a:xfrm>
        </p:spPr>
        <p:txBody>
          <a:bodyPr>
            <a:normAutofit fontScale="92500"/>
          </a:bodyPr>
          <a:lstStyle/>
          <a:p>
            <a:pPr>
              <a:lnSpc>
                <a:spcPct val="150000"/>
              </a:lnSpc>
              <a:buNone/>
            </a:pPr>
            <a:r>
              <a:rPr lang="en-US" sz="2000" b="1" dirty="0" smtClean="0">
                <a:solidFill>
                  <a:srgbClr val="00B0F0"/>
                </a:solidFill>
              </a:rPr>
              <a:t>The urine sediment may contain </a:t>
            </a:r>
            <a:r>
              <a:rPr lang="en-US" sz="2000" b="1" dirty="0" smtClean="0">
                <a:solidFill>
                  <a:srgbClr val="C00000"/>
                </a:solidFill>
              </a:rPr>
              <a:t>hyaline casts </a:t>
            </a:r>
            <a:r>
              <a:rPr lang="en-US" sz="2000" b="1" dirty="0" smtClean="0">
                <a:solidFill>
                  <a:srgbClr val="00B0F0"/>
                </a:solidFill>
              </a:rPr>
              <a:t>and, </a:t>
            </a:r>
            <a:r>
              <a:rPr lang="en-US" sz="2000" b="1" dirty="0" smtClean="0">
                <a:solidFill>
                  <a:srgbClr val="C00000"/>
                </a:solidFill>
              </a:rPr>
              <a:t>if</a:t>
            </a:r>
            <a:r>
              <a:rPr lang="en-US" sz="2000" b="1" dirty="0" smtClean="0">
                <a:solidFill>
                  <a:srgbClr val="00B0F0"/>
                </a:solidFill>
              </a:rPr>
              <a:t> acute tubular necrosis </a:t>
            </a:r>
            <a:r>
              <a:rPr lang="en-US" sz="2000" b="1" dirty="0" smtClean="0">
                <a:solidFill>
                  <a:srgbClr val="C00000"/>
                </a:solidFill>
              </a:rPr>
              <a:t>(ATN) </a:t>
            </a:r>
            <a:r>
              <a:rPr lang="en-US" sz="2000" b="1" dirty="0" smtClean="0">
                <a:solidFill>
                  <a:srgbClr val="00B0F0"/>
                </a:solidFill>
              </a:rPr>
              <a:t>has developed, renal tubular epithelial cell casts, renal tubular epithelial cells, or granular casts. White blood cells (WBCs) and </a:t>
            </a:r>
            <a:r>
              <a:rPr lang="en-US" sz="2000" b="1" dirty="0" err="1" smtClean="0">
                <a:solidFill>
                  <a:srgbClr val="00B0F0"/>
                </a:solidFill>
              </a:rPr>
              <a:t>n</a:t>
            </a:r>
            <a:r>
              <a:rPr lang="en-US" sz="2000" b="1" dirty="0" err="1" smtClean="0">
                <a:solidFill>
                  <a:srgbClr val="C00000"/>
                </a:solidFill>
              </a:rPr>
              <a:t>WBC</a:t>
            </a:r>
            <a:r>
              <a:rPr lang="en-US" sz="2000" b="1" dirty="0" smtClean="0">
                <a:solidFill>
                  <a:srgbClr val="C00000"/>
                </a:solidFill>
              </a:rPr>
              <a:t> </a:t>
            </a:r>
            <a:r>
              <a:rPr lang="en-US" sz="2000" b="1" dirty="0" smtClean="0">
                <a:solidFill>
                  <a:srgbClr val="C00000"/>
                </a:solidFill>
              </a:rPr>
              <a:t>casts are </a:t>
            </a:r>
            <a:r>
              <a:rPr lang="en-US" sz="2000" b="1" dirty="0" smtClean="0">
                <a:solidFill>
                  <a:srgbClr val="C00000"/>
                </a:solidFill>
              </a:rPr>
              <a:t>n</a:t>
            </a:r>
            <a:r>
              <a:rPr lang="en-US" sz="2000" b="1" dirty="0" smtClean="0">
                <a:solidFill>
                  <a:srgbClr val="C00000"/>
                </a:solidFill>
              </a:rPr>
              <a:t>ot </a:t>
            </a:r>
            <a:r>
              <a:rPr lang="en-US" sz="2000" b="1" dirty="0" smtClean="0">
                <a:solidFill>
                  <a:srgbClr val="C00000"/>
                </a:solidFill>
              </a:rPr>
              <a:t>seen </a:t>
            </a:r>
            <a:r>
              <a:rPr lang="en-US" sz="2000" b="1" dirty="0" smtClean="0">
                <a:solidFill>
                  <a:srgbClr val="00B0F0"/>
                </a:solidFill>
              </a:rPr>
              <a:t>in </a:t>
            </a:r>
            <a:r>
              <a:rPr lang="en-US" sz="2000" b="1" dirty="0" err="1" smtClean="0">
                <a:solidFill>
                  <a:srgbClr val="00B0F0"/>
                </a:solidFill>
              </a:rPr>
              <a:t>hemodynamically</a:t>
            </a:r>
            <a:r>
              <a:rPr lang="en-US" sz="2000" b="1" dirty="0" smtClean="0">
                <a:solidFill>
                  <a:srgbClr val="00B0F0"/>
                </a:solidFill>
              </a:rPr>
              <a:t> mediated AKI and suggest acute interstitial nephritis</a:t>
            </a:r>
          </a:p>
          <a:p>
            <a:pPr algn="ctr">
              <a:lnSpc>
                <a:spcPct val="150000"/>
              </a:lnSpc>
              <a:buNone/>
            </a:pPr>
            <a:r>
              <a:rPr lang="en-US" sz="2000" dirty="0" smtClean="0">
                <a:solidFill>
                  <a:srgbClr val="00B050"/>
                </a:solidFill>
              </a:rPr>
              <a:t>TREATMENT </a:t>
            </a:r>
          </a:p>
          <a:p>
            <a:pPr algn="ctr">
              <a:lnSpc>
                <a:spcPct val="150000"/>
              </a:lnSpc>
              <a:buNone/>
            </a:pPr>
            <a:r>
              <a:rPr lang="en-US" sz="2000" dirty="0" smtClean="0">
                <a:solidFill>
                  <a:srgbClr val="00B050"/>
                </a:solidFill>
              </a:rPr>
              <a:t> Treatment of </a:t>
            </a:r>
            <a:r>
              <a:rPr lang="en-US" sz="2000" dirty="0" err="1" smtClean="0">
                <a:solidFill>
                  <a:srgbClr val="00B050"/>
                </a:solidFill>
              </a:rPr>
              <a:t>nonsteroidal</a:t>
            </a:r>
            <a:r>
              <a:rPr lang="en-US" sz="2000" dirty="0" smtClean="0">
                <a:solidFill>
                  <a:srgbClr val="00B050"/>
                </a:solidFill>
              </a:rPr>
              <a:t> </a:t>
            </a:r>
            <a:r>
              <a:rPr lang="en-US" sz="2000" dirty="0" err="1" smtClean="0">
                <a:solidFill>
                  <a:srgbClr val="00B050"/>
                </a:solidFill>
              </a:rPr>
              <a:t>antiinfammatory</a:t>
            </a:r>
            <a:r>
              <a:rPr lang="en-US" sz="2000" dirty="0" smtClean="0">
                <a:solidFill>
                  <a:srgbClr val="00B050"/>
                </a:solidFill>
              </a:rPr>
              <a:t> drug (NSAID)-associated </a:t>
            </a:r>
            <a:r>
              <a:rPr lang="en-US" sz="2000" dirty="0" err="1" smtClean="0">
                <a:solidFill>
                  <a:srgbClr val="00B050"/>
                </a:solidFill>
              </a:rPr>
              <a:t>hemodynamically</a:t>
            </a:r>
            <a:r>
              <a:rPr lang="en-US" sz="2000" dirty="0" smtClean="0">
                <a:solidFill>
                  <a:srgbClr val="00B050"/>
                </a:solidFill>
              </a:rPr>
              <a:t> mediated AKI is no different than other forms of AKI. The </a:t>
            </a:r>
            <a:r>
              <a:rPr lang="en-US" sz="2000" dirty="0" err="1" smtClean="0">
                <a:solidFill>
                  <a:srgbClr val="00B050"/>
                </a:solidFill>
              </a:rPr>
              <a:t>ofending</a:t>
            </a:r>
            <a:r>
              <a:rPr lang="en-US" sz="2000" dirty="0" smtClean="0">
                <a:solidFill>
                  <a:srgbClr val="00B050"/>
                </a:solidFill>
              </a:rPr>
              <a:t> agent needs </a:t>
            </a:r>
            <a:r>
              <a:rPr lang="en-US" sz="2000" b="1" dirty="0" smtClean="0">
                <a:solidFill>
                  <a:srgbClr val="00B050"/>
                </a:solidFill>
              </a:rPr>
              <a:t>to be stopped immediately</a:t>
            </a:r>
            <a:r>
              <a:rPr lang="en-US" sz="2000" dirty="0" smtClean="0">
                <a:solidFill>
                  <a:srgbClr val="00B050"/>
                </a:solidFill>
              </a:rPr>
              <a:t>. </a:t>
            </a:r>
            <a:r>
              <a:rPr lang="en-US" sz="2000" b="1" dirty="0" smtClean="0">
                <a:solidFill>
                  <a:srgbClr val="00B050"/>
                </a:solidFill>
              </a:rPr>
              <a:t>Volume resuscitation should</a:t>
            </a:r>
            <a:r>
              <a:rPr lang="en-US" sz="2000" dirty="0" smtClean="0">
                <a:solidFill>
                  <a:srgbClr val="00B050"/>
                </a:solidFill>
              </a:rPr>
              <a:t> be provided in states of </a:t>
            </a:r>
            <a:r>
              <a:rPr lang="en-US" sz="2000" dirty="0" err="1" smtClean="0">
                <a:solidFill>
                  <a:srgbClr val="00B050"/>
                </a:solidFill>
              </a:rPr>
              <a:t>hypovolemia</a:t>
            </a:r>
            <a:r>
              <a:rPr lang="en-US" sz="2000" dirty="0" smtClean="0">
                <a:solidFill>
                  <a:srgbClr val="00B050"/>
                </a:solidFill>
              </a:rPr>
              <a:t> and continued based on reassessment of volume status including blood pressure/pulse, urine output, and other parameters. </a:t>
            </a:r>
            <a:r>
              <a:rPr lang="en-US" sz="2000" b="1" dirty="0" smtClean="0">
                <a:solidFill>
                  <a:srgbClr val="00B050"/>
                </a:solidFill>
              </a:rPr>
              <a:t>Renal replacement therapy </a:t>
            </a:r>
            <a:r>
              <a:rPr lang="en-US" sz="2000" dirty="0" smtClean="0">
                <a:solidFill>
                  <a:srgbClr val="00B050"/>
                </a:solidFill>
              </a:rPr>
              <a:t>is rarely required but may be needed initially when severe AKI has occurred and there are serious electrolyte and acid-base disturbances present.</a:t>
            </a:r>
            <a:endParaRPr lang="en-US" sz="2000" b="1"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ctr">
              <a:lnSpc>
                <a:spcPct val="150000"/>
              </a:lnSpc>
              <a:buNone/>
            </a:pPr>
            <a:r>
              <a:rPr lang="en-US" sz="3500" b="1" dirty="0" smtClean="0">
                <a:solidFill>
                  <a:schemeClr val="accent6">
                    <a:lumMod val="75000"/>
                  </a:schemeClr>
                </a:solidFill>
                <a:effectLst>
                  <a:outerShdw blurRad="38100" dist="38100" dir="2700000" algn="tl">
                    <a:srgbClr val="000000">
                      <a:alpha val="43137"/>
                    </a:srgbClr>
                  </a:outerShdw>
                </a:effectLst>
              </a:rPr>
              <a:t>Types of stones</a:t>
            </a:r>
          </a:p>
          <a:p>
            <a:pPr>
              <a:lnSpc>
                <a:spcPct val="150000"/>
              </a:lnSpc>
              <a:buNone/>
            </a:pPr>
            <a:r>
              <a:rPr lang="en-US" sz="2000" b="1" dirty="0" smtClean="0">
                <a:solidFill>
                  <a:srgbClr val="FF0000"/>
                </a:solidFill>
              </a:rPr>
              <a:t>Eighty percent </a:t>
            </a:r>
            <a:r>
              <a:rPr lang="en-US" sz="2000" b="1" dirty="0" smtClean="0"/>
              <a:t>of patients with </a:t>
            </a:r>
            <a:r>
              <a:rPr lang="en-US" sz="2000" b="1" dirty="0" err="1" smtClean="0"/>
              <a:t>nephrolithiasis</a:t>
            </a:r>
            <a:r>
              <a:rPr lang="en-US" sz="2000" b="1" dirty="0" smtClean="0"/>
              <a:t> form calcium stones, most of which are composed primarily of </a:t>
            </a:r>
            <a:r>
              <a:rPr lang="en-US" sz="2000" b="1" dirty="0" smtClean="0">
                <a:solidFill>
                  <a:srgbClr val="FF0000"/>
                </a:solidFill>
              </a:rPr>
              <a:t>calcium oxalate </a:t>
            </a:r>
            <a:r>
              <a:rPr lang="en-US" sz="2000" b="1" dirty="0" smtClean="0"/>
              <a:t>or, less often, calcium </a:t>
            </a:r>
            <a:r>
              <a:rPr lang="en-US" sz="2000" b="1" dirty="0" smtClean="0">
                <a:solidFill>
                  <a:srgbClr val="FF0000"/>
                </a:solidFill>
              </a:rPr>
              <a:t>phosphate</a:t>
            </a:r>
            <a:r>
              <a:rPr lang="en-US" sz="2000" b="1" dirty="0" smtClean="0"/>
              <a:t> .The other main types include uric acid, </a:t>
            </a:r>
            <a:r>
              <a:rPr lang="en-US" sz="2000" b="1" dirty="0" err="1" smtClean="0"/>
              <a:t>struvite</a:t>
            </a:r>
            <a:r>
              <a:rPr lang="en-US" sz="2000" b="1" dirty="0" smtClean="0"/>
              <a:t> (magnesium ammonium phosphate), and </a:t>
            </a:r>
            <a:r>
              <a:rPr lang="en-US" sz="2000" b="1" dirty="0" err="1" smtClean="0"/>
              <a:t>cystine</a:t>
            </a:r>
            <a:r>
              <a:rPr lang="en-US" sz="2000" b="1" dirty="0" smtClean="0"/>
              <a:t> stones.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nSpc>
                <a:spcPct val="150000"/>
              </a:lnSpc>
              <a:buNone/>
            </a:pPr>
            <a:r>
              <a:rPr lang="en-US" sz="2000" b="1" dirty="0" smtClean="0"/>
              <a:t>In addition to </a:t>
            </a:r>
            <a:r>
              <a:rPr lang="en-US" sz="2000" b="1" dirty="0" err="1" smtClean="0"/>
              <a:t>hemodynamically</a:t>
            </a:r>
            <a:r>
              <a:rPr lang="en-US" sz="2000" b="1" dirty="0" smtClean="0"/>
              <a:t> mediated AKI, it has been proposed that daily </a:t>
            </a:r>
            <a:r>
              <a:rPr lang="en-US" sz="2000" b="1" dirty="0" err="1" smtClean="0"/>
              <a:t>nonsteroidal</a:t>
            </a:r>
            <a:r>
              <a:rPr lang="en-US" sz="2000" b="1" dirty="0" smtClean="0"/>
              <a:t> </a:t>
            </a:r>
            <a:r>
              <a:rPr lang="en-US" sz="2000" b="1" dirty="0" err="1" smtClean="0"/>
              <a:t>antiinfammatory</a:t>
            </a:r>
            <a:r>
              <a:rPr lang="en-US" sz="2000" b="1" dirty="0" smtClean="0"/>
              <a:t> drug (NSAID) use for a prolonged period of time may be associated with an increased risk of chronic kidney disease (CKD), perhaps due to papillary necrosis or chronic interstitial nephritis similar to that seen with other analgesics.</a:t>
            </a:r>
            <a:endParaRPr lang="en-US" sz="20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ctr">
              <a:buNone/>
            </a:pPr>
            <a:endParaRPr lang="en-US" dirty="0" smtClean="0"/>
          </a:p>
          <a:p>
            <a:pPr algn="ctr">
              <a:buNone/>
            </a:pPr>
            <a:endParaRPr lang="en-US" dirty="0" smtClean="0"/>
          </a:p>
          <a:p>
            <a:pPr algn="ctr">
              <a:buNone/>
            </a:pPr>
            <a:endParaRPr lang="en-US" sz="4000" dirty="0" smtClean="0">
              <a:solidFill>
                <a:schemeClr val="accent6">
                  <a:lumMod val="75000"/>
                </a:schemeClr>
              </a:solidFill>
              <a:effectLst>
                <a:outerShdw blurRad="38100" dist="38100" dir="2700000" algn="tl">
                  <a:srgbClr val="000000">
                    <a:alpha val="43137"/>
                  </a:srgbClr>
                </a:outerShdw>
              </a:effectLst>
            </a:endParaRPr>
          </a:p>
          <a:p>
            <a:pPr>
              <a:buNone/>
            </a:pPr>
            <a:endParaRPr lang="en-US" dirty="0"/>
          </a:p>
        </p:txBody>
      </p:sp>
      <p:sp>
        <p:nvSpPr>
          <p:cNvPr id="5" name="Horizontal Scroll 4"/>
          <p:cNvSpPr/>
          <p:nvPr/>
        </p:nvSpPr>
        <p:spPr>
          <a:xfrm>
            <a:off x="1600200" y="1981200"/>
            <a:ext cx="6477000" cy="2209800"/>
          </a:xfrm>
          <a:prstGeom prst="horizontalScroll">
            <a:avLst/>
          </a:prstGeom>
          <a:blipFill>
            <a:blip r:embed="rId2" cstate="print"/>
            <a:tile tx="0" ty="0" sx="100000" sy="100000" flip="none" algn="tl"/>
          </a:blipFill>
          <a:ln>
            <a:solidFill>
              <a:srgbClr val="0DE1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pc="600" dirty="0" smtClean="0">
                <a:solidFill>
                  <a:srgbClr val="FF0000"/>
                </a:solidFill>
                <a:effectLst>
                  <a:outerShdw blurRad="38100" dist="38100" dir="2700000" algn="tl">
                    <a:srgbClr val="000000">
                      <a:alpha val="43137"/>
                    </a:srgbClr>
                  </a:outerShdw>
                </a:effectLst>
              </a:rPr>
              <a:t>Thanks  Attention</a:t>
            </a:r>
            <a:r>
              <a:rPr lang="en-US" sz="4000" spc="600" dirty="0" smtClean="0">
                <a:solidFill>
                  <a:srgbClr val="00B050"/>
                </a:solidFill>
                <a:effectLst>
                  <a:outerShdw blurRad="38100" dist="38100" dir="2700000" algn="tl">
                    <a:srgbClr val="000000">
                      <a:alpha val="43137"/>
                    </a:srgbClr>
                  </a:outerShdw>
                </a:effectLst>
              </a:rPr>
              <a:t> </a:t>
            </a:r>
          </a:p>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Risk factors</a:t>
            </a:r>
          </a:p>
          <a:p>
            <a:pPr>
              <a:lnSpc>
                <a:spcPct val="150000"/>
              </a:lnSpc>
              <a:buNone/>
            </a:pPr>
            <a:r>
              <a:rPr lang="en-US" sz="2000" b="1" dirty="0" smtClean="0"/>
              <a:t>For </a:t>
            </a:r>
            <a:r>
              <a:rPr lang="en-US" sz="2000" b="1" dirty="0" smtClean="0">
                <a:solidFill>
                  <a:srgbClr val="FF0000"/>
                </a:solidFill>
              </a:rPr>
              <a:t>calcium oxalate stones</a:t>
            </a:r>
            <a:r>
              <a:rPr lang="en-US" sz="2000" b="1" dirty="0" smtClean="0"/>
              <a:t>, urinary risk factors include </a:t>
            </a:r>
            <a:r>
              <a:rPr lang="en-US" sz="2000" b="1" dirty="0" smtClean="0">
                <a:solidFill>
                  <a:srgbClr val="FF0000"/>
                </a:solidFill>
              </a:rPr>
              <a:t>higher urine calcium</a:t>
            </a:r>
            <a:r>
              <a:rPr lang="en-US" sz="2000" b="1" dirty="0" smtClean="0"/>
              <a:t>, </a:t>
            </a:r>
            <a:r>
              <a:rPr lang="en-US" sz="2000" b="1" dirty="0" smtClean="0">
                <a:solidFill>
                  <a:srgbClr val="FF0000"/>
                </a:solidFill>
              </a:rPr>
              <a:t>higher urine oxalate</a:t>
            </a:r>
            <a:r>
              <a:rPr lang="en-US" sz="2000" b="1" dirty="0" smtClean="0"/>
              <a:t>, and </a:t>
            </a:r>
            <a:r>
              <a:rPr lang="en-US" sz="2000" b="1" dirty="0" smtClean="0">
                <a:solidFill>
                  <a:srgbClr val="FF0000"/>
                </a:solidFill>
              </a:rPr>
              <a:t>lower urine citrate </a:t>
            </a:r>
            <a:r>
              <a:rPr lang="en-US" sz="2000" b="1" dirty="0" smtClean="0"/>
              <a:t>and dietary risk factors such as a </a:t>
            </a:r>
            <a:r>
              <a:rPr lang="en-US" sz="2000" b="1" dirty="0" smtClean="0"/>
              <a:t>higher  </a:t>
            </a:r>
            <a:r>
              <a:rPr lang="en-US" sz="2000" b="1" dirty="0" smtClean="0"/>
              <a:t>calcium intake, higher oxalate intake, higher animal protein intake, lower potassium intake, higher sodium intake, or lower </a:t>
            </a:r>
            <a:r>
              <a:rPr lang="en-US" sz="2000" b="1" dirty="0" smtClean="0"/>
              <a:t>fluid </a:t>
            </a:r>
            <a:r>
              <a:rPr lang="en-US" sz="2000" b="1" dirty="0" smtClean="0"/>
              <a:t>intake.</a:t>
            </a:r>
          </a:p>
          <a:p>
            <a:pPr>
              <a:lnSpc>
                <a:spcPct val="150000"/>
              </a:lnSpc>
              <a:buNone/>
            </a:pPr>
            <a:endParaRPr lang="en-US" sz="2000" b="1" dirty="0" smtClean="0"/>
          </a:p>
          <a:p>
            <a:pPr algn="ctr">
              <a:lnSpc>
                <a:spcPct val="150000"/>
              </a:lnSpc>
              <a:buNone/>
            </a:pPr>
            <a:r>
              <a:rPr lang="en-US" sz="2000" b="1" dirty="0" smtClean="0">
                <a:solidFill>
                  <a:srgbClr val="002060"/>
                </a:solidFill>
                <a:effectLst>
                  <a:outerShdw blurRad="38100" dist="38100" dir="2700000" algn="tl">
                    <a:srgbClr val="000000">
                      <a:alpha val="43137"/>
                    </a:srgbClr>
                  </a:outerShdw>
                </a:effectLst>
              </a:rPr>
              <a:t>High intake of vitamin C has been associated with a higher risk of stones in men but not women</a:t>
            </a:r>
            <a:endParaRPr lang="en-US" sz="2000" b="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534400" cy="5791200"/>
          </a:xfrm>
        </p:spPr>
        <p:txBody>
          <a:bodyPr>
            <a:normAutofit/>
          </a:bodyPr>
          <a:lstStyle/>
          <a:p>
            <a:pPr>
              <a:lnSpc>
                <a:spcPct val="150000"/>
              </a:lnSpc>
              <a:buNone/>
            </a:pPr>
            <a:r>
              <a:rPr lang="en-US" sz="2000" b="1" dirty="0" smtClean="0">
                <a:solidFill>
                  <a:srgbClr val="002060"/>
                </a:solidFill>
              </a:rPr>
              <a:t>A history of prior </a:t>
            </a:r>
            <a:r>
              <a:rPr lang="en-US" sz="2000" b="1" dirty="0" err="1" smtClean="0">
                <a:solidFill>
                  <a:srgbClr val="002060"/>
                </a:solidFill>
              </a:rPr>
              <a:t>nephrolithiasis</a:t>
            </a:r>
            <a:r>
              <a:rPr lang="en-US" sz="2000" b="1" dirty="0" smtClean="0">
                <a:solidFill>
                  <a:schemeClr val="accent5">
                    <a:lumMod val="75000"/>
                  </a:schemeClr>
                </a:solidFill>
              </a:rPr>
              <a:t>. The rate of stone recurrence is </a:t>
            </a:r>
            <a:r>
              <a:rPr lang="en-US" sz="2000" b="1" dirty="0" smtClean="0">
                <a:solidFill>
                  <a:srgbClr val="FF0000"/>
                </a:solidFill>
              </a:rPr>
              <a:t>10 to 30 percent at three to five years </a:t>
            </a:r>
            <a:r>
              <a:rPr lang="en-US" sz="2000" b="1" dirty="0" smtClean="0">
                <a:solidFill>
                  <a:schemeClr val="accent5">
                    <a:lumMod val="75000"/>
                  </a:schemeClr>
                </a:solidFill>
              </a:rPr>
              <a:t>among patients with idiopathic </a:t>
            </a:r>
            <a:r>
              <a:rPr lang="en-US" sz="2000" b="1" dirty="0" smtClean="0">
                <a:solidFill>
                  <a:srgbClr val="FF0000"/>
                </a:solidFill>
              </a:rPr>
              <a:t>calcium oxalate stones</a:t>
            </a:r>
            <a:r>
              <a:rPr lang="en-US" sz="2000" b="1" dirty="0" smtClean="0">
                <a:solidFill>
                  <a:schemeClr val="accent5">
                    <a:lumMod val="75000"/>
                  </a:schemeClr>
                </a:solidFill>
              </a:rPr>
              <a:t> .A higher recurrence rate of approximately 15 percent at one year, 35 to 40 percent at five years, and 50 percent at 10 years was found in another study and was </a:t>
            </a:r>
            <a:r>
              <a:rPr lang="en-US" sz="2000" b="1" dirty="0" smtClean="0">
                <a:solidFill>
                  <a:srgbClr val="FF0000"/>
                </a:solidFill>
              </a:rPr>
              <a:t>higher in men than women.</a:t>
            </a:r>
          </a:p>
          <a:p>
            <a:pPr>
              <a:lnSpc>
                <a:spcPct val="150000"/>
              </a:lnSpc>
              <a:buNone/>
            </a:pPr>
            <a:endParaRPr lang="en-US" sz="2000" b="1" dirty="0" smtClean="0">
              <a:solidFill>
                <a:schemeClr val="accent5">
                  <a:lumMod val="75000"/>
                </a:schemeClr>
              </a:solidFill>
            </a:endParaRPr>
          </a:p>
          <a:p>
            <a:pPr>
              <a:lnSpc>
                <a:spcPct val="150000"/>
              </a:lnSpc>
              <a:buNone/>
            </a:pPr>
            <a:r>
              <a:rPr lang="en-US" sz="2000" b="1" dirty="0" smtClean="0">
                <a:solidFill>
                  <a:srgbClr val="00B050"/>
                </a:solidFill>
              </a:rPr>
              <a:t>Patients with a family history of stones </a:t>
            </a:r>
            <a:r>
              <a:rPr lang="en-US" sz="2000" b="1" dirty="0" smtClean="0"/>
              <a:t>have an increased risk of </a:t>
            </a:r>
            <a:r>
              <a:rPr lang="en-US" sz="2000" b="1" dirty="0" err="1" smtClean="0"/>
              <a:t>nephrolithiasis</a:t>
            </a:r>
            <a:r>
              <a:rPr lang="en-US" sz="2000" b="1" dirty="0" smtClean="0"/>
              <a:t>. This was demonstrated in a report from the Health Professionals Follow-up Study, which found a greater than </a:t>
            </a:r>
            <a:r>
              <a:rPr lang="en-US" sz="2000" b="1" dirty="0" smtClean="0">
                <a:solidFill>
                  <a:srgbClr val="FF0000"/>
                </a:solidFill>
              </a:rPr>
              <a:t>twofold</a:t>
            </a:r>
            <a:r>
              <a:rPr lang="en-US" sz="2000" b="1" dirty="0" smtClean="0"/>
              <a:t> increased risk of stones among individuals with a positive family history compared with those without such a history</a:t>
            </a:r>
            <a:endParaRPr lang="en-US" sz="2000" b="1" dirty="0" smtClean="0">
              <a:solidFill>
                <a:schemeClr val="accent5">
                  <a:lumMod val="75000"/>
                </a:schemeClr>
              </a:solidFill>
            </a:endParaRPr>
          </a:p>
          <a:p>
            <a:pPr>
              <a:lnSpc>
                <a:spcPct val="150000"/>
              </a:lnSpc>
              <a:buNone/>
            </a:pPr>
            <a:endParaRPr lang="en-US" sz="2000" b="1" dirty="0">
              <a:solidFill>
                <a:schemeClr val="accent5">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172200"/>
          </a:xfrm>
        </p:spPr>
        <p:txBody>
          <a:bodyPr>
            <a:normAutofit fontScale="92500"/>
          </a:bodyPr>
          <a:lstStyle/>
          <a:p>
            <a:pPr>
              <a:lnSpc>
                <a:spcPct val="150000"/>
              </a:lnSpc>
              <a:buNone/>
            </a:pPr>
            <a:r>
              <a:rPr lang="en-US" sz="2000" b="1" dirty="0" smtClean="0"/>
              <a:t>The risk of stones increases in individuals with enhanced enteric oxalate absorption, often in the setting of </a:t>
            </a:r>
            <a:r>
              <a:rPr lang="en-US" sz="2000" b="1" dirty="0" err="1" smtClean="0">
                <a:solidFill>
                  <a:srgbClr val="FF0000"/>
                </a:solidFill>
              </a:rPr>
              <a:t>malabsorption</a:t>
            </a:r>
            <a:r>
              <a:rPr lang="en-US" sz="2000" b="1" dirty="0" smtClean="0">
                <a:solidFill>
                  <a:srgbClr val="FF0000"/>
                </a:solidFill>
              </a:rPr>
              <a:t> (</a:t>
            </a:r>
            <a:r>
              <a:rPr lang="en-US" sz="2000" b="1" dirty="0" err="1" smtClean="0">
                <a:solidFill>
                  <a:srgbClr val="FF0000"/>
                </a:solidFill>
              </a:rPr>
              <a:t>eg</a:t>
            </a:r>
            <a:r>
              <a:rPr lang="en-US" sz="2000" b="1" dirty="0" smtClean="0">
                <a:solidFill>
                  <a:srgbClr val="FF0000"/>
                </a:solidFill>
              </a:rPr>
              <a:t>, gastric bypass procedures, bariatric surgery, short bowel syndrome).</a:t>
            </a:r>
          </a:p>
          <a:p>
            <a:pPr>
              <a:lnSpc>
                <a:spcPct val="150000"/>
              </a:lnSpc>
              <a:buNone/>
            </a:pPr>
            <a:endParaRPr lang="en-US" sz="2000" b="1" dirty="0" smtClean="0"/>
          </a:p>
          <a:p>
            <a:pPr>
              <a:lnSpc>
                <a:spcPct val="150000"/>
              </a:lnSpc>
              <a:buNone/>
            </a:pPr>
            <a:r>
              <a:rPr lang="en-US" sz="2000" b="1" dirty="0" smtClean="0"/>
              <a:t>Less common causes include frequent upper </a:t>
            </a:r>
            <a:r>
              <a:rPr lang="en-US" sz="2000" b="1" dirty="0" smtClean="0">
                <a:solidFill>
                  <a:srgbClr val="00B050"/>
                </a:solidFill>
              </a:rPr>
              <a:t>urinary tract infections </a:t>
            </a:r>
            <a:r>
              <a:rPr lang="en-US" sz="2000" b="1" dirty="0" smtClean="0"/>
              <a:t>(</a:t>
            </a:r>
            <a:r>
              <a:rPr lang="en-US" sz="2000" b="1" dirty="0" err="1" smtClean="0"/>
              <a:t>eg</a:t>
            </a:r>
            <a:r>
              <a:rPr lang="en-US" sz="2000" b="1" dirty="0" smtClean="0"/>
              <a:t>, as a result of spinal cord injuries) and use of medications that may crystallize in the urine such </a:t>
            </a:r>
            <a:r>
              <a:rPr lang="en-US" sz="2000" b="1" dirty="0" smtClean="0">
                <a:solidFill>
                  <a:srgbClr val="00B050"/>
                </a:solidFill>
              </a:rPr>
              <a:t>as </a:t>
            </a:r>
            <a:r>
              <a:rPr lang="en-US" sz="2000" b="1" dirty="0" err="1" smtClean="0">
                <a:solidFill>
                  <a:srgbClr val="00B050"/>
                </a:solidFill>
              </a:rPr>
              <a:t>indinavir</a:t>
            </a:r>
            <a:r>
              <a:rPr lang="en-US" sz="2000" b="1" dirty="0" smtClean="0">
                <a:solidFill>
                  <a:srgbClr val="00B050"/>
                </a:solidFill>
              </a:rPr>
              <a:t>, acyclovir, sulfadiazine, and </a:t>
            </a:r>
            <a:r>
              <a:rPr lang="en-US" sz="2000" b="1" dirty="0" err="1" smtClean="0">
                <a:solidFill>
                  <a:srgbClr val="00B050"/>
                </a:solidFill>
              </a:rPr>
              <a:t>triamterene</a:t>
            </a:r>
            <a:r>
              <a:rPr lang="en-US" sz="2000" b="1" dirty="0" smtClean="0"/>
              <a:t> Drug-related </a:t>
            </a:r>
            <a:r>
              <a:rPr lang="en-US" sz="2000" b="1" dirty="0" err="1" smtClean="0"/>
              <a:t>nephrolithiasis</a:t>
            </a:r>
            <a:r>
              <a:rPr lang="en-US" sz="2000" b="1" dirty="0" smtClean="0"/>
              <a:t> has also been reported in </a:t>
            </a:r>
            <a:r>
              <a:rPr lang="en-US" sz="2000" b="1" dirty="0" smtClean="0">
                <a:solidFill>
                  <a:srgbClr val="00B050"/>
                </a:solidFill>
              </a:rPr>
              <a:t>children</a:t>
            </a:r>
            <a:r>
              <a:rPr lang="en-US" sz="2000" b="1" dirty="0" smtClean="0"/>
              <a:t> receiving </a:t>
            </a:r>
            <a:r>
              <a:rPr lang="en-US" sz="2000" b="1" dirty="0" smtClean="0">
                <a:solidFill>
                  <a:srgbClr val="00B050"/>
                </a:solidFill>
              </a:rPr>
              <a:t>prolonged </a:t>
            </a:r>
            <a:r>
              <a:rPr lang="en-US" sz="2000" b="1" dirty="0" err="1" smtClean="0">
                <a:solidFill>
                  <a:srgbClr val="00B050"/>
                </a:solidFill>
              </a:rPr>
              <a:t>ceftriaxone</a:t>
            </a:r>
            <a:r>
              <a:rPr lang="en-US" sz="2000" b="1" dirty="0" smtClean="0">
                <a:solidFill>
                  <a:srgbClr val="00B050"/>
                </a:solidFill>
              </a:rPr>
              <a:t> </a:t>
            </a:r>
            <a:r>
              <a:rPr lang="en-US" sz="2000" b="1" dirty="0" smtClean="0"/>
              <a:t>therapy.</a:t>
            </a:r>
          </a:p>
          <a:p>
            <a:pPr>
              <a:lnSpc>
                <a:spcPct val="150000"/>
              </a:lnSpc>
              <a:buNone/>
            </a:pPr>
            <a:endParaRPr lang="en-US" sz="2000" b="1" dirty="0" smtClean="0"/>
          </a:p>
          <a:p>
            <a:pPr>
              <a:lnSpc>
                <a:spcPct val="150000"/>
              </a:lnSpc>
              <a:buNone/>
            </a:pPr>
            <a:r>
              <a:rPr lang="en-US" sz="2000" b="1" dirty="0" smtClean="0"/>
              <a:t>Stone disease is more common in individuals with </a:t>
            </a:r>
            <a:r>
              <a:rPr lang="en-US" sz="2000" b="1" dirty="0" smtClean="0">
                <a:solidFill>
                  <a:srgbClr val="7030A0"/>
                </a:solidFill>
              </a:rPr>
              <a:t>diabetes, obesity, gout, and hypertension. Excessive physical exercise</a:t>
            </a:r>
            <a:r>
              <a:rPr lang="en-US" sz="2000" b="1" dirty="0" smtClean="0"/>
              <a:t> (including marathon running) may increase </a:t>
            </a:r>
            <a:r>
              <a:rPr lang="en-US" sz="2000" b="1" dirty="0" err="1" smtClean="0"/>
              <a:t>crystalluria</a:t>
            </a:r>
            <a:r>
              <a:rPr lang="en-US" sz="2000" b="1" dirty="0" smtClean="0"/>
              <a:t> and, possibly, the risk of stones in predisposed individuals ,but more </a:t>
            </a:r>
            <a:r>
              <a:rPr lang="en-US" sz="2000" b="1" dirty="0" smtClean="0">
                <a:solidFill>
                  <a:srgbClr val="7030A0"/>
                </a:solidFill>
              </a:rPr>
              <a:t>typical physical activity is not </a:t>
            </a:r>
            <a:r>
              <a:rPr lang="en-US" sz="2000" b="1" dirty="0" smtClean="0"/>
              <a:t>associated with higher risk</a:t>
            </a:r>
            <a:endParaRPr lang="en-US"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5897563"/>
          </a:xfrm>
        </p:spPr>
        <p:txBody>
          <a:bodyPr>
            <a:normAutofit/>
          </a:bodyPr>
          <a:lstStyle/>
          <a:p>
            <a:pPr>
              <a:lnSpc>
                <a:spcPct val="150000"/>
              </a:lnSpc>
              <a:buNone/>
            </a:pPr>
            <a:r>
              <a:rPr lang="en-US" sz="2000" b="1" dirty="0" smtClean="0">
                <a:solidFill>
                  <a:srgbClr val="7030A0"/>
                </a:solidFill>
              </a:rPr>
              <a:t>Low fluid intake is associated with increased stone risk</a:t>
            </a:r>
            <a:r>
              <a:rPr lang="en-US" sz="2000" b="1" dirty="0" smtClean="0"/>
              <a:t>. The type of fluid taken in may be important, although data are sometimes conflicting.</a:t>
            </a:r>
          </a:p>
          <a:p>
            <a:pPr>
              <a:lnSpc>
                <a:spcPct val="150000"/>
              </a:lnSpc>
              <a:buNone/>
            </a:pPr>
            <a:endParaRPr lang="en-US" sz="2000" b="1" dirty="0" smtClean="0"/>
          </a:p>
          <a:p>
            <a:pPr>
              <a:lnSpc>
                <a:spcPct val="150000"/>
              </a:lnSpc>
              <a:buNone/>
            </a:pPr>
            <a:r>
              <a:rPr lang="en-US" sz="2000" b="1" dirty="0" smtClean="0"/>
              <a:t>A persistently </a:t>
            </a:r>
            <a:r>
              <a:rPr lang="en-US" sz="2000" b="1" dirty="0" smtClean="0">
                <a:solidFill>
                  <a:srgbClr val="FF0000"/>
                </a:solidFill>
              </a:rPr>
              <a:t>acidic urine (pH ≤5.5) </a:t>
            </a:r>
            <a:r>
              <a:rPr lang="en-US" sz="2000" b="1" dirty="0" smtClean="0"/>
              <a:t>promotes uric acid precipitation and leads to the formation </a:t>
            </a:r>
            <a:r>
              <a:rPr lang="en-US" sz="2000" b="1" dirty="0" smtClean="0">
                <a:solidFill>
                  <a:srgbClr val="FF0000"/>
                </a:solidFill>
              </a:rPr>
              <a:t>of uric acid stones</a:t>
            </a:r>
            <a:r>
              <a:rPr lang="en-US" sz="2000" b="1" dirty="0" smtClean="0"/>
              <a:t>. An acidic urine is seen in chronic </a:t>
            </a:r>
            <a:r>
              <a:rPr lang="en-US" sz="2000" b="1" dirty="0" smtClean="0">
                <a:solidFill>
                  <a:srgbClr val="FF0000"/>
                </a:solidFill>
              </a:rPr>
              <a:t>diarrheal states</a:t>
            </a:r>
            <a:r>
              <a:rPr lang="en-US" sz="2000" b="1" dirty="0" smtClean="0"/>
              <a:t> in which bicarbonate loss and volume depletion lead to a concentrated acid urine or with other metabolic defects, including </a:t>
            </a:r>
            <a:r>
              <a:rPr lang="en-US" sz="2000" b="1" dirty="0" smtClean="0">
                <a:solidFill>
                  <a:srgbClr val="FF0000"/>
                </a:solidFill>
              </a:rPr>
              <a:t>gout, diabetes, insulin resistance, and obesity.</a:t>
            </a:r>
          </a:p>
          <a:p>
            <a:pPr>
              <a:lnSpc>
                <a:spcPct val="150000"/>
              </a:lnSpc>
              <a:buNone/>
            </a:pPr>
            <a:endParaRPr 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nSpc>
                <a:spcPct val="150000"/>
              </a:lnSpc>
              <a:buNone/>
            </a:pPr>
            <a:endParaRPr lang="en-US" sz="2000" b="1" dirty="0" smtClean="0"/>
          </a:p>
          <a:p>
            <a:pPr>
              <a:lnSpc>
                <a:spcPct val="150000"/>
              </a:lnSpc>
              <a:buNone/>
            </a:pPr>
            <a:endParaRPr lang="en-US" sz="2000" b="1" dirty="0" smtClean="0"/>
          </a:p>
          <a:p>
            <a:pPr algn="ctr">
              <a:lnSpc>
                <a:spcPct val="200000"/>
              </a:lnSpc>
              <a:buNone/>
            </a:pPr>
            <a:r>
              <a:rPr lang="en-US" sz="2000" b="1" dirty="0" err="1" smtClean="0">
                <a:effectLst>
                  <a:outerShdw blurRad="38100" dist="38100" dir="2700000" algn="tl">
                    <a:srgbClr val="000000">
                      <a:alpha val="43137"/>
                    </a:srgbClr>
                  </a:outerShdw>
                </a:effectLst>
              </a:rPr>
              <a:t>Struvite</a:t>
            </a:r>
            <a:r>
              <a:rPr lang="en-US" sz="2000" b="1" dirty="0" smtClean="0">
                <a:effectLst>
                  <a:outerShdw blurRad="38100" dist="38100" dir="2700000" algn="tl">
                    <a:srgbClr val="000000">
                      <a:alpha val="43137"/>
                    </a:srgbClr>
                  </a:outerShdw>
                </a:effectLst>
              </a:rPr>
              <a:t> stones only form in patients with an upper urinary tract infection due to a </a:t>
            </a:r>
            <a:r>
              <a:rPr lang="en-US" sz="2000" b="1" dirty="0" err="1" smtClean="0">
                <a:effectLst>
                  <a:outerShdw blurRad="38100" dist="38100" dir="2700000" algn="tl">
                    <a:srgbClr val="000000">
                      <a:alpha val="43137"/>
                    </a:srgbClr>
                  </a:outerShdw>
                </a:effectLst>
              </a:rPr>
              <a:t>urease</a:t>
            </a:r>
            <a:r>
              <a:rPr lang="en-US" sz="2000" b="1" dirty="0" smtClean="0">
                <a:effectLst>
                  <a:outerShdw blurRad="38100" dist="38100" dir="2700000" algn="tl">
                    <a:srgbClr val="000000">
                      <a:alpha val="43137"/>
                    </a:srgbClr>
                  </a:outerShdw>
                </a:effectLst>
              </a:rPr>
              <a:t>-producing organism such as </a:t>
            </a:r>
            <a:r>
              <a:rPr lang="en-US" sz="2000" b="1" dirty="0" smtClean="0">
                <a:solidFill>
                  <a:srgbClr val="FF0000"/>
                </a:solidFill>
                <a:effectLst>
                  <a:outerShdw blurRad="38100" dist="38100" dir="2700000" algn="tl">
                    <a:srgbClr val="000000">
                      <a:alpha val="43137"/>
                    </a:srgbClr>
                  </a:outerShdw>
                </a:effectLst>
              </a:rPr>
              <a:t>Proteus or </a:t>
            </a:r>
            <a:r>
              <a:rPr lang="en-US" sz="2000" b="1" dirty="0" err="1" smtClean="0">
                <a:solidFill>
                  <a:srgbClr val="FF0000"/>
                </a:solidFill>
                <a:effectLst>
                  <a:outerShdw blurRad="38100" dist="38100" dir="2700000" algn="tl">
                    <a:srgbClr val="000000">
                      <a:alpha val="43137"/>
                    </a:srgbClr>
                  </a:outerShdw>
                </a:effectLst>
              </a:rPr>
              <a:t>Klebsiella</a:t>
            </a:r>
            <a:r>
              <a:rPr lang="en-US" sz="2000" b="1" dirty="0" smtClean="0">
                <a:effectLst>
                  <a:outerShdw blurRad="38100" dist="38100" dir="2700000" algn="tl">
                    <a:srgbClr val="000000">
                      <a:alpha val="43137"/>
                    </a:srgbClr>
                  </a:outerShdw>
                </a:effectLst>
              </a:rPr>
              <a:t>. Classic symptoms of </a:t>
            </a:r>
            <a:r>
              <a:rPr lang="en-US" sz="2000" b="1" dirty="0" err="1" smtClean="0">
                <a:effectLst>
                  <a:outerShdw blurRad="38100" dist="38100" dir="2700000" algn="tl">
                    <a:srgbClr val="000000">
                      <a:alpha val="43137"/>
                    </a:srgbClr>
                  </a:outerShdw>
                </a:effectLst>
              </a:rPr>
              <a:t>nephrolithiasis</a:t>
            </a:r>
            <a:r>
              <a:rPr lang="en-US" sz="2000" b="1" dirty="0" smtClean="0">
                <a:effectLst>
                  <a:outerShdw blurRad="38100" dist="38100" dir="2700000" algn="tl">
                    <a:srgbClr val="000000">
                      <a:alpha val="43137"/>
                    </a:srgbClr>
                  </a:outerShdw>
                </a:effectLst>
              </a:rPr>
              <a:t> are uncommon. The diagnosis is suggested in a patient with </a:t>
            </a:r>
            <a:r>
              <a:rPr lang="en-US" sz="2000" b="1" dirty="0" smtClean="0">
                <a:solidFill>
                  <a:srgbClr val="FF0000"/>
                </a:solidFill>
                <a:effectLst>
                  <a:outerShdw blurRad="38100" dist="38100" dir="2700000" algn="tl">
                    <a:srgbClr val="000000">
                      <a:alpha val="43137"/>
                    </a:srgbClr>
                  </a:outerShdw>
                </a:effectLst>
              </a:rPr>
              <a:t>recurrent urinary tract infections, mild flank pain, or </a:t>
            </a:r>
            <a:r>
              <a:rPr lang="en-US" sz="2000" b="1" dirty="0" err="1" smtClean="0">
                <a:solidFill>
                  <a:srgbClr val="FF0000"/>
                </a:solidFill>
                <a:effectLst>
                  <a:outerShdw blurRad="38100" dist="38100" dir="2700000" algn="tl">
                    <a:srgbClr val="000000">
                      <a:alpha val="43137"/>
                    </a:srgbClr>
                  </a:outerShdw>
                </a:effectLst>
              </a:rPr>
              <a:t>hematuria</a:t>
            </a:r>
            <a:r>
              <a:rPr lang="en-US" sz="2000" b="1" dirty="0" smtClean="0">
                <a:solidFill>
                  <a:srgbClr val="FF0000"/>
                </a:solidFill>
                <a:effectLst>
                  <a:outerShdw blurRad="38100" dist="38100" dir="2700000" algn="tl">
                    <a:srgbClr val="000000">
                      <a:alpha val="43137"/>
                    </a:srgbClr>
                  </a:outerShdw>
                </a:effectLst>
              </a:rPr>
              <a:t>, who has a persistently alkaline </a:t>
            </a:r>
            <a:r>
              <a:rPr lang="en-US" sz="2000" b="1" dirty="0" smtClean="0">
                <a:solidFill>
                  <a:srgbClr val="00B050"/>
                </a:solidFill>
                <a:effectLst>
                  <a:outerShdw blurRad="38100" dist="38100" dir="2700000" algn="tl">
                    <a:srgbClr val="000000">
                      <a:alpha val="43137"/>
                    </a:srgbClr>
                  </a:outerShdw>
                </a:effectLst>
              </a:rPr>
              <a:t>urine pH (&gt;7.0), </a:t>
            </a:r>
            <a:r>
              <a:rPr lang="en-US" sz="2000" b="1" dirty="0" smtClean="0">
                <a:solidFill>
                  <a:srgbClr val="FF0000"/>
                </a:solidFill>
                <a:effectLst>
                  <a:outerShdw blurRad="38100" dist="38100" dir="2700000" algn="tl">
                    <a:srgbClr val="000000">
                      <a:alpha val="43137"/>
                    </a:srgbClr>
                  </a:outerShdw>
                </a:effectLst>
              </a:rPr>
              <a:t>often with magnesium ammonium phosphate crystals in the urine sediment.</a:t>
            </a:r>
          </a:p>
          <a:p>
            <a:pPr>
              <a:lnSpc>
                <a:spcPct val="150000"/>
              </a:lnSpc>
              <a:buNone/>
            </a:pPr>
            <a:endParaRPr lang="en-US" sz="20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248400"/>
          </a:xfrm>
        </p:spPr>
        <p:txBody>
          <a:bodyPr>
            <a:normAutofit/>
          </a:bodyPr>
          <a:lstStyle/>
          <a:p>
            <a:pPr algn="ctr">
              <a:buNone/>
            </a:pPr>
            <a:endParaRPr lang="en-US" sz="2400" dirty="0" smtClean="0">
              <a:solidFill>
                <a:srgbClr val="FF0000"/>
              </a:solidFill>
            </a:endParaRPr>
          </a:p>
          <a:p>
            <a:pPr algn="ctr">
              <a:buNone/>
            </a:pPr>
            <a:r>
              <a:rPr lang="en-US" sz="2400" dirty="0" smtClean="0">
                <a:solidFill>
                  <a:srgbClr val="FF0000"/>
                </a:solidFill>
              </a:rPr>
              <a:t>CLINICAL MANIFESTATIONS </a:t>
            </a:r>
          </a:p>
          <a:p>
            <a:pPr>
              <a:lnSpc>
                <a:spcPct val="150000"/>
              </a:lnSpc>
              <a:buNone/>
            </a:pPr>
            <a:r>
              <a:rPr lang="en-US" sz="2000" dirty="0" smtClean="0"/>
              <a:t>Symptoms may develop when stones initially pass from the renal pelvis into the </a:t>
            </a:r>
            <a:r>
              <a:rPr lang="en-US" sz="2000" dirty="0" err="1" smtClean="0"/>
              <a:t>ureter</a:t>
            </a:r>
            <a:r>
              <a:rPr lang="en-US" sz="2000" dirty="0" smtClean="0"/>
              <a:t>. </a:t>
            </a:r>
            <a:r>
              <a:rPr lang="en-US" sz="2000" b="1" dirty="0" smtClean="0"/>
              <a:t>Pain</a:t>
            </a:r>
            <a:r>
              <a:rPr lang="en-US" sz="2000" dirty="0" smtClean="0"/>
              <a:t> is the </a:t>
            </a:r>
            <a:r>
              <a:rPr lang="en-US" sz="2000" b="1" dirty="0" smtClean="0"/>
              <a:t>most common symptom </a:t>
            </a:r>
            <a:r>
              <a:rPr lang="en-US" sz="2000" dirty="0" smtClean="0"/>
              <a:t>and varies from a mild and barely noticeable ache to discomfort that is so intense that it requires </a:t>
            </a:r>
            <a:r>
              <a:rPr lang="en-US" sz="2000" b="1" dirty="0" err="1" smtClean="0">
                <a:solidFill>
                  <a:srgbClr val="00B050"/>
                </a:solidFill>
              </a:rPr>
              <a:t>parenteral</a:t>
            </a:r>
            <a:r>
              <a:rPr lang="en-US" sz="2000" b="1" dirty="0" smtClean="0">
                <a:solidFill>
                  <a:srgbClr val="00B050"/>
                </a:solidFill>
              </a:rPr>
              <a:t> analgesics</a:t>
            </a:r>
            <a:r>
              <a:rPr lang="en-US" sz="2000" dirty="0" smtClean="0"/>
              <a:t>. The site of obstruction determines the location of pain. Upper </a:t>
            </a:r>
            <a:r>
              <a:rPr lang="en-US" sz="2000" dirty="0" err="1" smtClean="0"/>
              <a:t>ureteral</a:t>
            </a:r>
            <a:r>
              <a:rPr lang="en-US" sz="2000" dirty="0" smtClean="0"/>
              <a:t> or renal pelvic obstruction lead to </a:t>
            </a:r>
            <a:r>
              <a:rPr lang="en-US" sz="2000" dirty="0" smtClean="0"/>
              <a:t>flank </a:t>
            </a:r>
            <a:r>
              <a:rPr lang="en-US" sz="2000" dirty="0" smtClean="0"/>
              <a:t>pain or tenderness, whereas lower </a:t>
            </a:r>
            <a:r>
              <a:rPr lang="en-US" sz="2000" dirty="0" err="1" smtClean="0"/>
              <a:t>ureteral</a:t>
            </a:r>
            <a:r>
              <a:rPr lang="en-US" sz="2000" dirty="0" smtClean="0"/>
              <a:t> obstruction causes pain that may radiate to the </a:t>
            </a:r>
            <a:r>
              <a:rPr lang="en-US" sz="2000" dirty="0" err="1" smtClean="0"/>
              <a:t>ipsilateral</a:t>
            </a:r>
            <a:r>
              <a:rPr lang="en-US" sz="2000" dirty="0" smtClean="0"/>
              <a:t> testicle or labium. The location of the pain may change as the stone migrates.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TotalTime>
  <Words>2594</Words>
  <Application>Microsoft Office PowerPoint</Application>
  <PresentationFormat>On-screen Show (4:3)</PresentationFormat>
  <Paragraphs>117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Nephrolithiasis  in  adults</dc:title>
  <dc:creator>MRT</dc:creator>
  <cp:lastModifiedBy>MRT</cp:lastModifiedBy>
  <cp:revision>37</cp:revision>
  <dcterms:created xsi:type="dcterms:W3CDTF">2021-06-18T08:14:52Z</dcterms:created>
  <dcterms:modified xsi:type="dcterms:W3CDTF">2021-06-21T15:59:49Z</dcterms:modified>
</cp:coreProperties>
</file>