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4"/>
  </p:notesMasterIdLst>
  <p:sldIdLst>
    <p:sldId id="256" r:id="rId3"/>
    <p:sldId id="257" r:id="rId4"/>
    <p:sldId id="258" r:id="rId5"/>
    <p:sldId id="374" r:id="rId6"/>
    <p:sldId id="369" r:id="rId7"/>
    <p:sldId id="370" r:id="rId8"/>
    <p:sldId id="375" r:id="rId9"/>
    <p:sldId id="379" r:id="rId10"/>
    <p:sldId id="376" r:id="rId11"/>
    <p:sldId id="377" r:id="rId12"/>
    <p:sldId id="380" r:id="rId13"/>
    <p:sldId id="383" r:id="rId14"/>
    <p:sldId id="469" r:id="rId15"/>
    <p:sldId id="384" r:id="rId16"/>
    <p:sldId id="386" r:id="rId17"/>
    <p:sldId id="387" r:id="rId18"/>
    <p:sldId id="388" r:id="rId19"/>
    <p:sldId id="389" r:id="rId20"/>
    <p:sldId id="390" r:id="rId21"/>
    <p:sldId id="395" r:id="rId22"/>
    <p:sldId id="396" r:id="rId23"/>
    <p:sldId id="410" r:id="rId24"/>
    <p:sldId id="411" r:id="rId25"/>
    <p:sldId id="412" r:id="rId26"/>
    <p:sldId id="413" r:id="rId27"/>
    <p:sldId id="391" r:id="rId28"/>
    <p:sldId id="261" r:id="rId29"/>
    <p:sldId id="262" r:id="rId30"/>
    <p:sldId id="392" r:id="rId31"/>
    <p:sldId id="393" r:id="rId32"/>
    <p:sldId id="267" r:id="rId33"/>
    <p:sldId id="268" r:id="rId34"/>
    <p:sldId id="271" r:id="rId35"/>
    <p:sldId id="265" r:id="rId36"/>
    <p:sldId id="266" r:id="rId37"/>
    <p:sldId id="471" r:id="rId38"/>
    <p:sldId id="414" r:id="rId39"/>
    <p:sldId id="415" r:id="rId40"/>
    <p:sldId id="416" r:id="rId41"/>
    <p:sldId id="417" r:id="rId42"/>
    <p:sldId id="418" r:id="rId43"/>
    <p:sldId id="419" r:id="rId44"/>
    <p:sldId id="466" r:id="rId45"/>
    <p:sldId id="421" r:id="rId46"/>
    <p:sldId id="422" r:id="rId47"/>
    <p:sldId id="423" r:id="rId48"/>
    <p:sldId id="424" r:id="rId49"/>
    <p:sldId id="425" r:id="rId50"/>
    <p:sldId id="427" r:id="rId51"/>
    <p:sldId id="428" r:id="rId52"/>
    <p:sldId id="429" r:id="rId53"/>
    <p:sldId id="470" r:id="rId54"/>
    <p:sldId id="430" r:id="rId55"/>
    <p:sldId id="431" r:id="rId56"/>
    <p:sldId id="433" r:id="rId57"/>
    <p:sldId id="434" r:id="rId58"/>
    <p:sldId id="467" r:id="rId59"/>
    <p:sldId id="436" r:id="rId60"/>
    <p:sldId id="438" r:id="rId61"/>
    <p:sldId id="472" r:id="rId62"/>
    <p:sldId id="475" r:id="rId63"/>
    <p:sldId id="476" r:id="rId64"/>
    <p:sldId id="477" r:id="rId65"/>
    <p:sldId id="478" r:id="rId66"/>
    <p:sldId id="479" r:id="rId67"/>
    <p:sldId id="480" r:id="rId68"/>
    <p:sldId id="481" r:id="rId69"/>
    <p:sldId id="482" r:id="rId70"/>
    <p:sldId id="483" r:id="rId71"/>
    <p:sldId id="484" r:id="rId72"/>
    <p:sldId id="486" r:id="rId73"/>
    <p:sldId id="487" r:id="rId74"/>
    <p:sldId id="489" r:id="rId75"/>
    <p:sldId id="490" r:id="rId76"/>
    <p:sldId id="504" r:id="rId77"/>
    <p:sldId id="491" r:id="rId78"/>
    <p:sldId id="493" r:id="rId79"/>
    <p:sldId id="494" r:id="rId80"/>
    <p:sldId id="495" r:id="rId81"/>
    <p:sldId id="496" r:id="rId82"/>
    <p:sldId id="49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664D-689B-4648-9AA0-7A35D596678E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42AC-F320-4855-B52C-6BD9FC60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mycophenolate-mofetil-cellcept-and-mycophenolate-sodium-myfortic-drug-information?search=mtor+inhibitor&amp;topicRef=7329&amp;source=see_link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ptodate.com/contents/pharmacology-of-mammalian-mechanistic-target-of-rapamycin-mtor-inhibitors/abstract/33" TargetMode="External"/><Relationship Id="rId5" Type="http://schemas.openxmlformats.org/officeDocument/2006/relationships/hyperlink" Target="https://www.uptodate.com/contents/cyclosporine-ciclosporin-drug-information?search=mtor+inhibitor&amp;topicRef=7329&amp;source=see_link" TargetMode="External"/><Relationship Id="rId4" Type="http://schemas.openxmlformats.org/officeDocument/2006/relationships/hyperlink" Target="https://www.uptodate.com/contents/sirolimus-drug-information?search=mtor+inhibitor&amp;topicRef=7329&amp;source=see_link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acrolimus-drug-information?search=cni&amp;topicRef=7995&amp;source=see_lin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ptodate.com/contents/pharmacology-of-cyclosporine-and-tacrolimus/abstract/13" TargetMode="External"/><Relationship Id="rId5" Type="http://schemas.openxmlformats.org/officeDocument/2006/relationships/hyperlink" Target="https://www.uptodate.com/contents/pharmacology-of-cyclosporine-and-tacrolimus/abstract/12" TargetMode="External"/><Relationship Id="rId4" Type="http://schemas.openxmlformats.org/officeDocument/2006/relationships/hyperlink" Target="https://www.uptodate.com/contents/pharmacology-of-cyclosporine-and-tacrolimus/abstract/11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myopathic</a:t>
            </a:r>
            <a:r>
              <a:rPr lang="en-US" dirty="0" smtClean="0"/>
              <a:t> syndrome has not been observed when lovastatin is used in a daily dose of 20 mg or less. Even this dose should be used with caution.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blood pressure elevation usually responds to dose reduction, but antihypertensive medications may be required. </a:t>
            </a:r>
          </a:p>
          <a:p>
            <a:r>
              <a:rPr lang="en-US" sz="1200" dirty="0" smtClean="0"/>
              <a:t>because of reduced renal uric acid clearance, is a common complication of CNI use, particularly when diuretics are also employed. </a:t>
            </a:r>
          </a:p>
          <a:p>
            <a:r>
              <a:rPr lang="en-US" sz="1200" dirty="0" smtClean="0"/>
              <a:t>While both cyclosporine and </a:t>
            </a:r>
            <a:r>
              <a:rPr lang="en-US" sz="1200" dirty="0" err="1" smtClean="0"/>
              <a:t>tacrolimus</a:t>
            </a:r>
            <a:r>
              <a:rPr lang="en-US" sz="1200" dirty="0" smtClean="0"/>
              <a:t> can produce </a:t>
            </a:r>
            <a:r>
              <a:rPr lang="en-US" sz="1200" dirty="0" err="1" smtClean="0"/>
              <a:t>hyperuricemia</a:t>
            </a:r>
            <a:r>
              <a:rPr lang="en-US" sz="1200" dirty="0" smtClean="0"/>
              <a:t>, only cyclosporine has been associated with gout, which has been reported in up to 7% of patients. </a:t>
            </a:r>
          </a:p>
          <a:p>
            <a:endParaRPr lang="en-US" sz="1200" dirty="0" smtClean="0"/>
          </a:p>
          <a:p>
            <a:r>
              <a:rPr lang="en-US" sz="1200" dirty="0" smtClean="0"/>
              <a:t>This may resolve when cyclosporine is switched to </a:t>
            </a:r>
            <a:r>
              <a:rPr lang="en-US" sz="1200" dirty="0" err="1" smtClean="0"/>
              <a:t>tacrolimus</a:t>
            </a:r>
            <a:r>
              <a:rPr lang="en-US" sz="12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2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Gingival hyperplasia, which can be severe, may develop in patients receiving cyclosporine and is exaggerated by poor dental hygiene and possibly by concomitant use of calcium channel blockers.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CellCept</a:t>
            </a:r>
            <a:r>
              <a:rPr lang="en-US" sz="1200" dirty="0" smtClean="0"/>
              <a:t>, was introduced into clinical transplantation in 1995 after a series of clinical trials (see Part III) showed that it was more effective than </a:t>
            </a:r>
            <a:r>
              <a:rPr lang="en-US" sz="1200" dirty="0" err="1" smtClean="0"/>
              <a:t>azathioprine</a:t>
            </a:r>
            <a:r>
              <a:rPr lang="en-US" sz="1200" dirty="0" smtClean="0"/>
              <a:t> for the prevention of acute rejection in recipients of deceased donor kidney transplants when used in combination with cyclosporine and prednisone.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4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incidence of GI side effects may be higher if the dosage is greater than 1 g twice daily. Most of these symptoms respond promptly to transient reduction of drug dosage.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 with the CNIs, food decreases its absorption; however, </a:t>
            </a:r>
            <a:r>
              <a:rPr lang="en-US" sz="1200" dirty="0" err="1" smtClean="0"/>
              <a:t>coadministration</a:t>
            </a:r>
            <a:r>
              <a:rPr lang="en-US" sz="1200" dirty="0" smtClean="0"/>
              <a:t> with food may decrease the GI side effects.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5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it was originally developed as an antifungal agent, it was later found to have immunosuppressive (US FDA approval in 2003 for prevention of acute rejection in kidney transplantation)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antiproliferative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properties that may be useful to treat or prevent proliferative diseases such as tuberous sclerosis, psoriasis, and malignancy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64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uptodate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20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inhibits P-glycoprotein-mediated efflux of cyclosporine from renal tubular epithelial cells, thereby increasing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intratubular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 of cyclosporine and potentiating cyclosporine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nephrotoxicity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uptodate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1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Mycophenolate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mofetil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In a study published in abstract form, the pharmacokinetic profiles of patients receiving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mycophenolate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mofetil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either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cyclosporine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revealed a significantly higher mean AUC for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mycophenolate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-treated patients when compared with cyclosporine-treated patients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33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Similarly, mean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mycophenolic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trough concentrations were significantly higher 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-treated patients. The authors concluded that, to avoid potential toxicity,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mycophenolate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dose reductions may be necessary when using the combination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mycophenolate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mofetil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uptodate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4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they are biochemically distinct, they are remarkably similar, not only in their mechanism of action, but also in their clinical efficacy and side-effect profile.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Binds to </a:t>
            </a:r>
            <a:r>
              <a:rPr lang="en-US" sz="1200" dirty="0" err="1" smtClean="0"/>
              <a:t>calcineurin</a:t>
            </a:r>
            <a:r>
              <a:rPr lang="en-US" sz="1200" dirty="0" smtClean="0"/>
              <a:t>, whose normal function is to act as a </a:t>
            </a:r>
            <a:r>
              <a:rPr lang="en-US" sz="1200" dirty="0" err="1" smtClean="0"/>
              <a:t>phosphatase</a:t>
            </a:r>
            <a:r>
              <a:rPr lang="en-US" sz="1200" dirty="0" smtClean="0"/>
              <a:t> that </a:t>
            </a:r>
            <a:r>
              <a:rPr lang="en-US" sz="1200" dirty="0" err="1" smtClean="0"/>
              <a:t>dephosphorylates</a:t>
            </a:r>
            <a:r>
              <a:rPr lang="en-US" sz="1200" dirty="0" smtClean="0"/>
              <a:t> certain nuclear regulatory proteins (e.g., nuclear factor of activated T cells) and hence facilitates their passage through the nuclear membrane.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0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If a dose is missed, patients should take it as soon as possible, ideally within four hours. They should not double the next dose.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extended-release formulations of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tacrolimus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designed for once-daily administration. Their mechanisms of prolonged release and pharmacokinetic profiles differ; therefore, the two are not interchangeable. The extended-release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capsule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Astagraf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XL) is a modified-release formulation that allows slow release of the drug by controlling water penetration and forming a protective polymer gel layer around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11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The extended-release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Envarsus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XR) uses a drug-delivery technology that improves the bioavailability of drugs with low water solubility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12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Extended-release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tacrolimus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capsules are not approved in liver transplantation due to an increase in mortality in female liver transplant recipients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13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Extended-release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tablets are only approved in kidney transplant patients converted from immediate-release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tacrolimus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dosing is achieved either by opening a capsule and allowing the contents to dissolve under the tongue or by using a compounded suspension similarly held under the tongue.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cyclosporine also exhibits very high protein binding in the plasma, especially to lipoproteins. As such, whole blood is the preferred matrix for concentration determination.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Approximately 95% of </a:t>
            </a:r>
            <a:r>
              <a:rPr lang="en-US" sz="1200" dirty="0" err="1" smtClean="0"/>
              <a:t>tacrolimus</a:t>
            </a:r>
            <a:r>
              <a:rPr lang="en-US" sz="1200" dirty="0" smtClean="0"/>
              <a:t> is bound to erythrocytes secondary to the high concentration of FKBP found in these cells.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B050"/>
                </a:solidFill>
              </a:rPr>
              <a:t>Both agents cross the placenta and enter breast milk; breast-feeding is not recommended for female renal transplant recipients who have had successful pregnancies post-transplant</a:t>
            </a:r>
            <a:r>
              <a:rPr lang="en-US" sz="1200" baseline="0" dirty="0" smtClean="0">
                <a:solidFill>
                  <a:srgbClr val="00B050"/>
                </a:solidFill>
              </a:rPr>
              <a:t> (KT)</a:t>
            </a:r>
            <a:endParaRPr lang="en-US" sz="1200" dirty="0" smtClean="0">
              <a:solidFill>
                <a:srgbClr val="00B050"/>
              </a:solidFill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presence, composition, and timing of food may affect the absorption of many of the immunosuppressive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42AC-F320-4855-B52C-6BD9FC601E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0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4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5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7698-F009-47B4-ACE5-CE19700C7E9D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33C78-0EFA-44D6-BE73-75D49F363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271344"/>
            <a:ext cx="7772400" cy="1470025"/>
          </a:xfrm>
        </p:spPr>
        <p:txBody>
          <a:bodyPr/>
          <a:lstStyle/>
          <a:p>
            <a:r>
              <a:rPr lang="en-US" dirty="0" smtClean="0"/>
              <a:t>KIDNEY TRANSPLANT DRUGS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995906"/>
            <a:ext cx="3139624" cy="2089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836712"/>
            <a:ext cx="311074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908720"/>
            <a:ext cx="458122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4" y="285728"/>
            <a:ext cx="3714769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user\Desktop\image01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786" y="285729"/>
            <a:ext cx="385765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7" name="AutoShape 13" descr="https://www.nanoalvand.com/uploads/product%20pic/Suprotac%20Box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C:\Users\user\Desktop\Suprotac 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786" y="4071942"/>
            <a:ext cx="3786214" cy="2643206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881950" y="3786190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96066" y="4702742"/>
            <a:ext cx="261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modified-release formulation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953388" y="5143512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0421" y="5845750"/>
            <a:ext cx="163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once-daily dosing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Tacrolimus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809328"/>
            <a:ext cx="10133384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immediate-release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should be administered at a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consistent time of the day (at 12-hour intervals) and preferably on an empty stomach.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extended-release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products should be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taken at the same time of the day, preferably in the morning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Patients should not chew, divide, or crush the tablets.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If an IR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dose is missed, patients should take it as soon as possible, ideally within 4 hours.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0.08-0.1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mg/kg/day (IBW)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orally in two divided doses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Start at the lower end of the dosing range and adjustments based upon drug concentrations.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can be administered through a NGT or SL.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Sublingual dosing is more variable, but is usually one-half that required by the oral route. 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cyclosporine reach steady-state concentrations after 4-6 doses, and therefore, dose adjustments can be assessed via drug concentration monitoring 2-3 days after an adjustment.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PHARMACOKINETICS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Oral CSA/TAC are only partially absorbed with large inter- and intra-individual variability.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They are absorbed in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small intestine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 plasma peak concentrations occur after 1-8 hours.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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 for both drugs is as a result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poor absorption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metabolism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by enzymes in the bowel mucosa, and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first-pass hepatic metabolism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AUC modified formulations of CSA &gt; AUC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nonmodified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preparations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CSA and TAC are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lipophilic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undergo extensive body distribution.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the blood, most of the absorbed amount of each drug is taken up by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the plasma,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binds mainly to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lipoproteins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whereas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binds to proteins, primarily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albumin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alpha-1-acid glycoprotein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CSA penetrates well into synovial fluid but does not cross the BBB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Both drugs cross the placenta and appear to some extent in breast milk, but actual toxicity in breastfed infants appears to be rare.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809328"/>
            <a:ext cx="10205392" cy="45720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CYP-450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CYP3A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enzymes in the liver &amp; Some metabolism in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gut mucosa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the gut, the CNIs are repeatedly taken up and transported out of intestinal enterocytes by P-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repeated exposure to CYP3A4/5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presystemic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metabolism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most active CSA metabolites have only 10-20%  of the drug's immunosuppressive activity.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comparison, one of the metabolites of TAC possesses equal immunosuppressive potency to the parent drug.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809328"/>
            <a:ext cx="10363200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CSA and TAC are excreted in the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elimination half-life ≈ 19 hours for cyclosporine modified and 12 hours for IR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Liver dysfunction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half-life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both CSA and TAC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Food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205392" cy="4572000"/>
          </a:xfrm>
        </p:spPr>
        <p:txBody>
          <a:bodyPr>
            <a:norm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Because the avoidance of food at the time of medication administration is not always practical, many clinicians recommend that patients be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consistent and always take their medication in the same manner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whether it is with or without food.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Grapefruit or grapefruit juice can result in an increase in systemic exposure to CSA or TAC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completely avoid grapefruit and grapefruit juice.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Substrates for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CYP3A4/5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enzymes</a:t>
            </a:r>
          </a:p>
          <a:p>
            <a:pPr>
              <a:buFont typeface="Wingdings" pitchFamily="2" charset="2"/>
              <a:buChar char="ü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Drugs that affect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 motility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emptying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prokinetic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agents)</a:t>
            </a:r>
          </a:p>
          <a:p>
            <a:pPr>
              <a:buFont typeface="Wingdings" pitchFamily="2" charset="2"/>
              <a:buChar char="ü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Concomitant use with other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nephrotoxic drugs</a:t>
            </a:r>
          </a:p>
          <a:p>
            <a:pPr>
              <a:buFont typeface="Wingdings" pitchFamily="2" charset="2"/>
              <a:buChar char="ü"/>
            </a:pPr>
            <a:endParaRPr 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Divalent </a:t>
            </a:r>
            <a:r>
              <a:rPr lang="en-US" sz="2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may influence the absorption of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(2 hours apart)</a:t>
            </a:r>
          </a:p>
          <a:p>
            <a:pPr>
              <a:buFont typeface="Wingdings" pitchFamily="2" charset="2"/>
              <a:buChar char="ü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Cyclosporine is a substrate and inhibitor of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/>
              <a:t>Calcineurin</a:t>
            </a:r>
            <a:r>
              <a:rPr lang="en-US" sz="3600" dirty="0"/>
              <a:t> Inhibitors (CNIs)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3873" y="1953344"/>
            <a:ext cx="9576663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/>
              <a:t>Cyclosporine 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Cyclosporine is a small lipophilic cyclic polypeptide of fungal origin. It consists of 11 amino acids and has a MW of 1,203g/mol.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err="1"/>
              <a:t>Tacrolimus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FK506, is a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macrolide antibiotic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compound isolated from Streptomyces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tsukubaensis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with a MW of 804.</a:t>
            </a:r>
          </a:p>
          <a:p>
            <a:pPr>
              <a:buFont typeface="Courier New" pitchFamily="49" charset="0"/>
              <a:buChar char="o"/>
            </a:pPr>
            <a:endParaRPr lang="en-US" sz="24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22" y="26064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Pharmacokinetic Drug–Drug Interactions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6704" y="1921656"/>
            <a:ext cx="8174096" cy="38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3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Pharmacokinetic Drug–Drug Interactions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20889"/>
            <a:ext cx="8229600" cy="192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47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Pharmacodynamic</a:t>
            </a:r>
            <a:r>
              <a:rPr lang="en-US" b="1" dirty="0" smtClean="0"/>
              <a:t> Drug–Drug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Drugs that May Exaggerate CNI </a:t>
            </a:r>
            <a:r>
              <a:rPr lang="en-US" sz="2800" dirty="0" err="1"/>
              <a:t>Nephrotoxicity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809328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Amphotericin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NSAID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drugs should be avoided if possible but can be given for short periods under supervision.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CNIs may potentiate the hemodynamic renal dysfunction seen with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ACEI/ARB.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Lipid-Lowering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1424" y="1809328"/>
            <a:ext cx="10363200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Lovastatin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ARF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lovastatin + CSA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rhabdomyolysis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with elevated CPK levels and ARF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lovastatin + CSA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Myopathy (muscle pain and tenderness developing 6 weeks to 16 months after commencement of therapy)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Pravastatin,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fluvastatin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atorvastatin,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rosuvastatin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should be introduced at low doses and maximal doses avoided secondary to the inhibitory CYP3A and P-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effects of CSA.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Lipid-Lowering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061376" cy="4572000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While this effect is not seen with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other CYP3A or P-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inhibiting agents commonly used with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-containing regimens can have similar effects (i.e.,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diltiazem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Cholestyramine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interfere with CSA absorption from the GI tract.</a:t>
            </a: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Interactions with the new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PCSK9 inhibitors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have not yet been described, but their use in transplant patients should be carefully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monitored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7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SIDE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Nephrotoxicity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Dose-related, reversible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renal vasoconstriction that particularly affects the afferent arteriole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endothelin, sympathetic nervous system,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Cyclosporine &gt;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increase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which is largely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reversible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after reducing the dose, or as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occasionally progressive renal disease, which is usually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irreversible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Electrolyte Abnormalities and HTN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061376" cy="4572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Sodium retention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 reflection of the renal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vasoconstrictive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effect of CNIs.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Activation of the RAAS and sympathetic nervous system and suppression of atrial natriuretic factor, which results in attenuation of the natriuretic and diuretic response to an acute volume load 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production is also impaired. 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HTN:  Cyclosporine &gt;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hypomagnesemia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Hyperuricemia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(Cyclosporine &gt;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593304"/>
            <a:ext cx="10061376" cy="45720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&gt; Cyclosporine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Coarse tremor,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dysesthesias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headache, and insomnia are common and may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dose- and blood-level related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  <a:p>
            <a:endParaRPr lang="fa-I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Rare: visual abnormalities, seizures,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leukoencephalopathy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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Hypocholesterolemia, Hypomagnesemia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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Neurotoxicity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of Action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1" y="1855366"/>
            <a:ext cx="4985296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Formation of a complex with their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receptor proteins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cyclophilin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/FKBP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Binds to and inhibit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calcineurin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impairing the transcription of IL-2 and several other cytokines (IL-4, IL-3, IFN-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g, TNF-a, GMCSF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Reduction of T-lymphocyte proliferation.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3" name="Picture 5" descr="https://www.researchgate.net/profile/Michael_Ryan6/publication/221924346/figure/fig7/AS:668489673089030@1536391766341/Mechanism-of-Action-of-Calcineurin-Inhibitors-CsA-and-Tacrolimus.p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49" y="1417638"/>
            <a:ext cx="496597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9917360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less with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prolonged-release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formulations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tacrolimus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reversible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following a change from IV to an oral preparation, lowering of the drug dose, or drug discontinuation.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IR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administering a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higher evening dose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 that given in the morning (i.e., 3 mg in the morning and 4 mg in the evening) may also lead to an improvement in neurologic symptoms owing to reduced morning peak levels 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Hyperlipidemia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991736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Hypercholesterolemia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Dose dependent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 to two-thirds of patients develop de novo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hyperlipidemia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first post-transplantation year.</a:t>
            </a:r>
          </a:p>
          <a:p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Cyclosporine &gt;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480" y="4797152"/>
            <a:ext cx="1000911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Intolerance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139952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CNIs are toxic to pancreatic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islets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&gt; Cyclosporine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Dose related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may be exaggerated by concomitant corticosteroid use.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Obesity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African-American or Hispanic ethnicity, family history of DM, and HCV infection may predispose to NODAT.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and Malignancy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72816"/>
            <a:ext cx="10133384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Bacterial, viral (most often, CMV), and fungal infections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CSA/TAC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risk of squamous cell skin cancer and benign or malignant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lymphoproliferative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Gastrointestinal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061376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Subclinical, mild, self-limited,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dose-dependent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 LFT,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Cyclosporine &gt;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Varying degrees of anorexia, nausea, vomiting, diarrhea, and abdominal discomfort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Cyclosporine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593304"/>
            <a:ext cx="10363200" cy="4572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Cosmetic complications are often exaggerated by concomitant use of corticosteroids.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Cyclosporine &gt;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Tacrolimus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Gingival hyperplasia 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hair loss and frank alopecia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Cyclosporine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prolactin levels, occasionally producing gynecomastia in men and breast enlargement in women.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Mycophenolic</a:t>
            </a:r>
            <a:r>
              <a:rPr lang="en-US" dirty="0"/>
              <a:t> Acid</a:t>
            </a:r>
          </a:p>
        </p:txBody>
      </p:sp>
    </p:spTree>
    <p:extLst>
      <p:ext uri="{BB962C8B-B14F-4D97-AF65-F5344CB8AC3E}">
        <p14:creationId xmlns:p14="http://schemas.microsoft.com/office/powerpoint/2010/main" val="2859978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Mycophenolic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99456" y="1881336"/>
            <a:ext cx="103632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MMF,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prodrug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mycophenolic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 (MPA), a fermentation product of several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species;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mofetil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moiety serves to markedly improve its oral BA.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enteric-coated form of MPA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Myfortic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became available in 2004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MMF and EC-MPS are similar in efficacy and safety.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MPA exhibits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cytostatic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effect on T and B lymphocytes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reversible inhibitor of the enzyme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inosine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monophosphate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(IMPDH).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IMPDH is a critical, rate-limiting enzyme in de novo synthesis of purines and catalyzes the formation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guanosine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nucleotides from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inosine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and B lymphocytes are dependent on this pathway for proliferation.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904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2143117"/>
            <a:ext cx="8928992" cy="27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5013176"/>
            <a:ext cx="977334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3573016"/>
            <a:ext cx="9989368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Cyclosporine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27448" y="1777678"/>
            <a:ext cx="9865096" cy="45316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Injection solution 50 mg/ml (5 ml)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Sandimmun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)(non-modified)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Capsule 25, 50, 100 mg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Neoral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Iminoral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Oral solution 100 mg/1 ml (50 ml)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Neoral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general, patients stabilized on one preparation should not be switched to another, because there are concerns about differences in pharmacokinetics.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If a conversion between preparations is necessary, monitoring trough concentrations should be performed until the results are stable.</a:t>
            </a:r>
          </a:p>
          <a:p>
            <a:pPr marL="0" indent="0" algn="ctr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</a:rPr>
              <a:t>CellCept</a:t>
            </a:r>
            <a:r>
              <a:rPr lang="en-US" sz="2400" dirty="0">
                <a:solidFill>
                  <a:srgbClr val="FF0000"/>
                </a:solidFill>
              </a:rPr>
              <a:t> is the </a:t>
            </a:r>
            <a:r>
              <a:rPr lang="en-US" sz="2400" dirty="0" err="1">
                <a:solidFill>
                  <a:srgbClr val="FF0000"/>
                </a:solidFill>
              </a:rPr>
              <a:t>morpholinoethyl</a:t>
            </a:r>
            <a:r>
              <a:rPr lang="en-US" sz="2400" dirty="0">
                <a:solidFill>
                  <a:srgbClr val="FF0000"/>
                </a:solidFill>
              </a:rPr>
              <a:t> ester of MPA</a:t>
            </a:r>
          </a:p>
          <a:p>
            <a:r>
              <a:rPr lang="en-US" sz="2400" dirty="0"/>
              <a:t>Cap 250 mg (</a:t>
            </a:r>
            <a:r>
              <a:rPr lang="en-US" sz="2400" dirty="0" err="1"/>
              <a:t>cellcept</a:t>
            </a:r>
            <a:r>
              <a:rPr lang="en-US" sz="2400" dirty="0"/>
              <a:t>)</a:t>
            </a:r>
          </a:p>
          <a:p>
            <a:r>
              <a:rPr lang="en-US" sz="2400" dirty="0"/>
              <a:t>Tab 500 mg (</a:t>
            </a:r>
            <a:r>
              <a:rPr lang="en-US" sz="2400" dirty="0" err="1"/>
              <a:t>cellcept</a:t>
            </a:r>
            <a:r>
              <a:rPr lang="en-US" sz="2400" dirty="0"/>
              <a:t>, </a:t>
            </a:r>
            <a:r>
              <a:rPr lang="en-US" sz="2400" dirty="0" err="1"/>
              <a:t>citogan</a:t>
            </a:r>
            <a:r>
              <a:rPr lang="en-US" sz="2400" dirty="0"/>
              <a:t>, </a:t>
            </a:r>
            <a:r>
              <a:rPr lang="en-US" sz="2400" dirty="0" err="1"/>
              <a:t>cytocept</a:t>
            </a:r>
            <a:r>
              <a:rPr lang="en-US" sz="2400" dirty="0"/>
              <a:t>, </a:t>
            </a:r>
            <a:r>
              <a:rPr lang="en-US" sz="2400" dirty="0" err="1"/>
              <a:t>suprimun</a:t>
            </a:r>
            <a:r>
              <a:rPr lang="en-US" sz="2400" dirty="0"/>
              <a:t>)</a:t>
            </a:r>
          </a:p>
          <a:p>
            <a:r>
              <a:rPr lang="en-US" sz="2400" dirty="0"/>
              <a:t>Powder for suspension oral 1 g/5 ml (</a:t>
            </a:r>
            <a:r>
              <a:rPr lang="en-US" sz="2400" dirty="0" err="1"/>
              <a:t>cellcept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</a:rPr>
              <a:t>Myfortic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ecMPA</a:t>
            </a:r>
            <a:r>
              <a:rPr lang="en-US" sz="2400" dirty="0">
                <a:solidFill>
                  <a:srgbClr val="FF0000"/>
                </a:solidFill>
              </a:rPr>
              <a:t>) is a delayed-release formulation of MPA as a sodium salt</a:t>
            </a:r>
          </a:p>
          <a:p>
            <a:r>
              <a:rPr lang="en-US" sz="2400" dirty="0"/>
              <a:t>Delayed release oral tab 180, 360 mg (</a:t>
            </a:r>
            <a:r>
              <a:rPr lang="en-US" sz="2400" dirty="0" err="1"/>
              <a:t>myfortic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0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22" name="Picture 2" descr="https://sa.rosheta.com/upload/9f7704d93f9910942ae83da271137e2ff6ab32f16b8f7f33940309c27895ec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4704"/>
            <a:ext cx="4826892" cy="2857520"/>
          </a:xfrm>
          <a:prstGeom prst="rect">
            <a:avLst/>
          </a:prstGeom>
          <a:noFill/>
        </p:spPr>
      </p:pic>
      <p:pic>
        <p:nvPicPr>
          <p:cNvPr id="133124" name="Picture 4" descr="http://www.hkapi.hk/images/drugs_images/CellCept-250%20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29" y="1772816"/>
            <a:ext cx="4286250" cy="3429001"/>
          </a:xfrm>
          <a:prstGeom prst="rect">
            <a:avLst/>
          </a:prstGeom>
          <a:noFill/>
        </p:spPr>
      </p:pic>
      <p:sp>
        <p:nvSpPr>
          <p:cNvPr id="133126" name="AutoShape 6" descr="https://www.drugs.com/images/pills/mtm/CellCept%20500%20m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3130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04" y="4147868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0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5170" name="AutoShape 2" descr="Image result for cellcept oral suspensi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172" name="AutoShape 4" descr="Image result for cellcept oral suspensi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174" name="AutoShape 6" descr="Image result for cellcept oral suspensi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5175" name="Picture 7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2985"/>
            <a:ext cx="4170654" cy="3123965"/>
          </a:xfrm>
          <a:prstGeom prst="rect">
            <a:avLst/>
          </a:prstGeom>
          <a:noFill/>
        </p:spPr>
      </p:pic>
      <p:sp>
        <p:nvSpPr>
          <p:cNvPr id="135177" name="AutoShape 9" descr="Image result for myfortic 36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5178" name="Picture 10" descr="C:\Users\user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807" y="3109905"/>
            <a:ext cx="3935143" cy="290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8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27448" y="1737320"/>
            <a:ext cx="10363200" cy="4572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Oral: May be administered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with or without food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effects of food on BA are minor.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Oral suspension may be administered via a NGT; do not mix oral suspension with other medications.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Myfortic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should be swallowed whole and should not be crushed, cut, or chewed.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and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5720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Orally administered MMF is hydrolyzed to MPA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presystemically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is rapidly absorbed, producing a peak level in approximately 1 hour.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BA of MMF is roughly 90%, with 97% of the MPA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 bound to albumin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Orally administered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ecMPA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exhibits different absorption kinetics owing to the formulation;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tablets only dissolve under neutral pH conditions, and thus absorption only occurs in the intestine.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has a peak concentration after approximately 2- 3 hours.</a:t>
            </a:r>
          </a:p>
        </p:txBody>
      </p:sp>
    </p:spTree>
    <p:extLst>
      <p:ext uri="{BB962C8B-B14F-4D97-AF65-F5344CB8AC3E}">
        <p14:creationId xmlns:p14="http://schemas.microsoft.com/office/powerpoint/2010/main" val="6802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809328"/>
            <a:ext cx="10061376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MPA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glucuronidated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enzymes in the liver to a pharmacologically inactive form (MPAG).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Enterohepatic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cycling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MPAG can occur from the liver into the bile.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Gut bacteria can then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enzymatically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metabolize the MPAG to MPA.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produces a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second absorption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peak of MPA that occurs at 6-12 hours following administration and may account for some of its GI side effects.</a:t>
            </a:r>
          </a:p>
        </p:txBody>
      </p:sp>
    </p:spTree>
    <p:extLst>
      <p:ext uri="{BB962C8B-B14F-4D97-AF65-F5344CB8AC3E}">
        <p14:creationId xmlns:p14="http://schemas.microsoft.com/office/powerpoint/2010/main" val="4777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 1/2 MPA = 6-18 hours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primary route of excretion is via 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kidneys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MPAG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with minimal amounts of MPA excreted unchanged in the urine.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AUC of MPA is increased by renal impairment, although dose adjustments are not usually made.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Neither MMF nor MPA is dialyzed.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Pharmacokinetic and </a:t>
            </a:r>
            <a:r>
              <a:rPr lang="en-US" sz="2800" dirty="0" err="1"/>
              <a:t>Pharmacodynamic</a:t>
            </a:r>
            <a:r>
              <a:rPr lang="en-US" sz="2800" dirty="0"/>
              <a:t> Drug–Drug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953344"/>
            <a:ext cx="9917360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MPA is not metabolized through the CYP3A enzyme system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CSA lowers MPA concentrations by decreasing its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enterohepatic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recycling.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interaction is not seen with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or TAC, and the maintenance dosage of MMF, when used with standard doses and blood levels of these drugs, is typically 500-750 mg twice daily.</a:t>
            </a:r>
          </a:p>
        </p:txBody>
      </p:sp>
    </p:spTree>
    <p:extLst>
      <p:ext uri="{BB962C8B-B14F-4D97-AF65-F5344CB8AC3E}">
        <p14:creationId xmlns:p14="http://schemas.microsoft.com/office/powerpoint/2010/main" val="31353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Drug–Drug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5480" y="1953344"/>
            <a:ext cx="9577064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Antacids,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cholestyramine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sevelamer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or oral ferrous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sulfate,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Mg, Zn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(2 hours apart)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Acyclovir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(tubular secretion)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 MMF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Ganciclovir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 BMS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GI tract (most common)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dose dependent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Diarrhea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(1/3 pts), nausea, bloating, dyspepsia, and vomiting (up to 20% pts)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Persistent administration of MMF or MPA in the face of diarrhea can lead to an inflammatory colitis.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 dose, more divided, change to MPS, HOLD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0" name="Picture 2" descr="http://sanjivanimedicine.com/wp-content/uploads/2018/11/Sandimmun-Neoral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6" y="1142984"/>
            <a:ext cx="4643450" cy="4643450"/>
          </a:xfrm>
          <a:prstGeom prst="rect">
            <a:avLst/>
          </a:prstGeom>
          <a:noFill/>
        </p:spPr>
      </p:pic>
      <p:pic>
        <p:nvPicPr>
          <p:cNvPr id="130052" name="Picture 4" descr="http://www.zahravi.com/UserFile/Thumbnails/d73311e8_9b55_430c_894c_b2e788eea0b2_36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926" y="595294"/>
            <a:ext cx="3929066" cy="2619378"/>
          </a:xfrm>
          <a:prstGeom prst="rect">
            <a:avLst/>
          </a:prstGeom>
          <a:noFill/>
        </p:spPr>
      </p:pic>
      <p:pic>
        <p:nvPicPr>
          <p:cNvPr id="130054" name="Picture 6" descr="https://encrypted-tbn0.gstatic.com/images?q=tbn:ANd9GcSxLQxruhMLqeobxd1OM_DT50iq9iZhi3SQTRmx3VFZkmoFaAp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4902" y="3214686"/>
            <a:ext cx="3929090" cy="296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Hematologic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Leukopenia, anemia,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thrombocytopenia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Lymphoproliferative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disorders 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Opportunistic infections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Sepsis,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HSV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Nephrotoxicity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neurotoxicity, 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have not been observed with MMF.</a:t>
            </a:r>
          </a:p>
        </p:txBody>
      </p:sp>
    </p:spTree>
    <p:extLst>
      <p:ext uri="{BB962C8B-B14F-4D97-AF65-F5344CB8AC3E}">
        <p14:creationId xmlns:p14="http://schemas.microsoft.com/office/powerpoint/2010/main" val="2900405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Congenital malformations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teratogenic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 malformations and spontaneous abortions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Azathioprine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often used to replace the MMF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Acceptable forms of contraception should be used during treatment and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weeks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after therapy is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discontinued (in female).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MMF is not recommended in lactation.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210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mTOR</a:t>
            </a:r>
            <a:r>
              <a:rPr lang="en-US" dirty="0"/>
              <a:t> Inhibitors: </a:t>
            </a:r>
            <a:r>
              <a:rPr lang="en-US" dirty="0" err="1"/>
              <a:t>Everolimus</a:t>
            </a:r>
            <a:r>
              <a:rPr lang="en-US" dirty="0"/>
              <a:t> and </a:t>
            </a:r>
            <a:r>
              <a:rPr lang="en-US" dirty="0" err="1"/>
              <a:t>Sirolimus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Everolimus</a:t>
            </a:r>
            <a:r>
              <a:rPr lang="en-US" sz="3200" b="1" dirty="0"/>
              <a:t> and </a:t>
            </a:r>
            <a:r>
              <a:rPr lang="en-US" sz="3200" b="1" dirty="0" err="1"/>
              <a:t>Sirolimus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mTOR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(mammalian target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rapamycin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is a key regulatory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the process of cell division.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Rapamune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rapamycin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), is 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macrolide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antibiotic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is produced by fermentation of 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Streptomyces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hygroscopicus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was originally developed as an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antifungal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agent, it was later found to have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immunosuppressive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antiproliferative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properties.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Certican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Afinitor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is a similar compound with a shorter half-life and is less hydrophobic.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0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-27384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7488" y="1628800"/>
            <a:ext cx="5091112" cy="475252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TOR is a key regulatory kinase, and its inhibition reduces cytokine-dependent cellular proliferation at the G1 to S phase of the cell-division cycle.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block the response of T and B cell activation by cytokines, which prevents cell-cycle progression and proliferation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contrast,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TAC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CSA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inhibit the production of cytokines.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15714" name="Picture 2" descr="https://wrhhs.org/wp-content/uploads/2017/03/Mechanism-of-action-of-sirolimus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447800"/>
            <a:ext cx="4166077" cy="476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559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Sirolimus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Tab 0.5,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mg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Rapamune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317" y="2780928"/>
            <a:ext cx="5336070" cy="3500462"/>
          </a:xfrm>
          <a:prstGeom prst="rect">
            <a:avLst/>
          </a:prstGeom>
          <a:noFill/>
        </p:spPr>
      </p:pic>
      <p:sp>
        <p:nvSpPr>
          <p:cNvPr id="1028" name="AutoShape 4" descr="https://pillbox.nlm.nih.gov/assets/large/0000810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 descr="C:\Users\user\Desktop\00008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001" y="3573016"/>
            <a:ext cx="2762269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483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Everolimus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Tab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0.5,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mg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Certican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Rolima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Evinos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2" name="Picture 2" descr="https://images.yaoota.com/em9R1--vdJlOElLXWMyniUwJmmU=/trim/yaootaweb-production/media/crawledproductimages/55672046057577bd65ae67f580914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636912"/>
            <a:ext cx="4572000" cy="3606800"/>
          </a:xfrm>
          <a:prstGeom prst="rect">
            <a:avLst/>
          </a:prstGeom>
          <a:noFill/>
        </p:spPr>
      </p:pic>
      <p:pic>
        <p:nvPicPr>
          <p:cNvPr id="15360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4005064"/>
            <a:ext cx="2476500" cy="118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2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Administration of </a:t>
            </a:r>
            <a:r>
              <a:rPr lang="en-US" dirty="0" err="1"/>
              <a:t>Sirolimus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Once daily dosing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Administer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consistently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(either with or without food). 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Renal transplant: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should be taken 4 hours after oral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cyclosporine</a:t>
            </a:r>
          </a:p>
          <a:p>
            <a:endParaRPr lang="en-US" sz="28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Tablet: Do not crush, split, or chew.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adjustments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881336"/>
            <a:ext cx="9845352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Based upon several factors including concomitant administration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P450 enzyme inducers or inhibitors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hepatic insufficiency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toxicity, and/or infection</a:t>
            </a:r>
            <a:r>
              <a:rPr lang="fa-I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Dose adjustment of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is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 required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the presence of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renal impairment.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contrast, dose reductions of approximately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one-third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the normal maintenance dose should be used for patients with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hepatic impairment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0620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Sirolimus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recommended time for collection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hour prior to the next oral dose.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Whole-blood samples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should be collected in tubes with EDTA and protected from light; samples collected in this fashion are stable for 24 hours at room temperature, up to one week at 2-8°C, and up to three months at -20°C.</a:t>
            </a:r>
          </a:p>
        </p:txBody>
      </p:sp>
    </p:spTree>
    <p:extLst>
      <p:ext uri="{BB962C8B-B14F-4D97-AF65-F5344CB8AC3E}">
        <p14:creationId xmlns:p14="http://schemas.microsoft.com/office/powerpoint/2010/main" val="296551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2100" name="AutoShape 4" descr="SANDIMMUN 50MG VI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2102" name="Picture 6" descr="SANDIMMUN 50MG V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9" y="836712"/>
            <a:ext cx="4115969" cy="3984258"/>
          </a:xfrm>
          <a:prstGeom prst="rect">
            <a:avLst/>
          </a:prstGeom>
          <a:noFill/>
        </p:spPr>
      </p:pic>
      <p:pic>
        <p:nvPicPr>
          <p:cNvPr id="132104" name="Picture 8" descr="https://http2.mlstatic.com/sandimmun-neoral-ciclosporina-solucion-D_NQ_NP_792280-MCO29332319400_022019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912" y="2859206"/>
            <a:ext cx="4024088" cy="3018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881336"/>
            <a:ext cx="102774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Steady state: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7-10 days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 or change dose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adjustments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should be based on trough concentrations obtained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 days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a previous dosing change.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980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Both agents are rapidly absorbed from the GI tract, reaching peak concentrations in 1-3 hours.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Effects of 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absorption of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are altered by concurrent food intake.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prefer to have patients take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 8 AM, usually 1-2 hours after food ingestion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Everolimus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should be taken consistently with or without food. </a:t>
            </a:r>
          </a:p>
        </p:txBody>
      </p:sp>
    </p:spTree>
    <p:extLst>
      <p:ext uri="{BB962C8B-B14F-4D97-AF65-F5344CB8AC3E}">
        <p14:creationId xmlns:p14="http://schemas.microsoft.com/office/powerpoint/2010/main" val="233194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953344"/>
            <a:ext cx="10297144" cy="45720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about 92%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 bound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mainly to albumin, while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less protein bound at approximately 74%.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Excretion into breast milk is not known; nonetheless, breast-feeding while taking these agents is discouraged.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744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Metabolism and 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5440" y="1593304"/>
            <a:ext cx="10081120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Both drugs are largely metabolized by both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CYP3A and p-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the gut and in the liver.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Concurrent use of CSA greatly affects the metabolism of the TOR inhibitors via CYP3A and P-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interactions.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 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= 62 hours 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once daily dosing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 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= 30 hours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majority of both agents are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excreted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feces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elimination.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32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Adverse effects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Hematologic and Oncologic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133384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Leukopenia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reversible,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anemia, thrombocytopenia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Leukopenia or thrombocytopenia associated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inhibitors may occur if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inhibitor is combined with other medications that cause leukopenia or thrombocytopenia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ATG,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valganciclovir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Hepatic artery thrombosis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graft loss and death in liver transplant recipient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5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Hyperlipidemia</a:t>
            </a:r>
            <a:r>
              <a:rPr lang="en-US" sz="3600" dirty="0"/>
              <a:t> and Hyperglycemia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3472" y="1881336"/>
            <a:ext cx="9505056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Hyperlipidemia, hypercholesterolemia, and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hyperTG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(&gt; 50% pts) 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dose related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most patients, the elevation is manageable with treatment with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statins, fibrate.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diabetogenic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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NODAT                 </a:t>
            </a:r>
          </a:p>
        </p:txBody>
      </p:sp>
    </p:spTree>
    <p:extLst>
      <p:ext uri="{BB962C8B-B14F-4D97-AF65-F5344CB8AC3E}">
        <p14:creationId xmlns:p14="http://schemas.microsoft.com/office/powerpoint/2010/main" val="34684975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Gastrointestinal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7488" y="1953344"/>
            <a:ext cx="9649072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Constipation, diarrhea, dyspepsia, nausea, and vomiting 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Mouth sores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not related to HSV 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probably dose related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860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71464" y="1881336"/>
            <a:ext cx="9865096" cy="4139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Progressive interstitial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pneumonitis, ILD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2-6 months after drug therapy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factors: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late switch to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 and impaired renal function 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Symptoms: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dry cough, fever, and fatigue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79810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Nephrotoxicity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916832"/>
            <a:ext cx="10363200" cy="39239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mTOR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inhibitor + standard doses of CNIs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potentiation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nephrotoxicity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Tubulotoxic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 K, Mg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 novo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 exaggeration of preexisting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(possibly as a result of reduced tubular protein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impaired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podocyte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integrity)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Conversion to 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mTOR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inhibitor from a CNI should only occur in patients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proteinuria &lt; 800 mg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eGFR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&gt; 40 mL/min.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32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Cyclosporine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9845352" cy="4572000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Nonmodified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formulations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Nonmodified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Sandimmun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oral cyclosporine depends upon bile for absorption and has erratic GI absorption patterns.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Modified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Neoral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cyclosporine, 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microemulsion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formulation, does not depend upon bile salts for absorption and exhibits increased BA and more consistent absorption.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Mild proteinuria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ACEI/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drug discontinuation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mTOR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inhibitor + ACEI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angioedema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localized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limb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edema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management: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 Na intake, avoid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Dihydropyridine</a:t>
            </a:r>
            <a:r>
              <a:rPr lang="en-US" sz="28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CCB, diuretic,  dose/ HOLD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1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061376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patients scheduled for certain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elective surgical procedures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(e.g., bowel anastomosis, hernia repair, skin flap) it may be wise to switch patients off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mTORs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week prior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procedure and recommence after wound healing; a CNI, MMF, or AZA can be used in the interim.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emergent surgery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switch can take place immediately postoperatively.</a:t>
            </a:r>
          </a:p>
        </p:txBody>
      </p:sp>
    </p:spTree>
    <p:extLst>
      <p:ext uri="{BB962C8B-B14F-4D97-AF65-F5344CB8AC3E}">
        <p14:creationId xmlns:p14="http://schemas.microsoft.com/office/powerpoint/2010/main" val="4246158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on Reproductive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3472" y="1700808"/>
            <a:ext cx="9865096" cy="374441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weeks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drug discontinuation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weeks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acceptable forms of contraception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up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weeks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drug discontinuation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weeks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acceptable forms of contraception 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Reversible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oligospermia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reduced testosterone levels have been described during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administration, and male patients should be informed accordingly.</a:t>
            </a:r>
          </a:p>
        </p:txBody>
      </p:sp>
    </p:spTree>
    <p:extLst>
      <p:ext uri="{BB962C8B-B14F-4D97-AF65-F5344CB8AC3E}">
        <p14:creationId xmlns:p14="http://schemas.microsoft.com/office/powerpoint/2010/main" val="27989387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Drug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953344"/>
            <a:ext cx="10153128" cy="32758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P450 3A inducers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anticonvulsants,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rifampin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isoniazid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St. John's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wort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P450 3A inhibitors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antifungals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nondihydropyridine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CCBs, some macrolide antibiotics, grapefruit</a:t>
            </a:r>
          </a:p>
          <a:p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516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37320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Cyclosporine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CSA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/>
              </a:rPr>
              <a:t>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significantly higher peak/trough levels and AUC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CSA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hours apart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significant interactions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MMF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Mycophenolate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dose reductions may be necessary when using the combination of MMF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7808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Azathioprine</a:t>
            </a:r>
          </a:p>
        </p:txBody>
      </p:sp>
    </p:spTree>
    <p:extLst>
      <p:ext uri="{BB962C8B-B14F-4D97-AF65-F5344CB8AC3E}">
        <p14:creationId xmlns:p14="http://schemas.microsoft.com/office/powerpoint/2010/main" val="14587554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Azathioprine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665312"/>
            <a:ext cx="10598968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Antimetabolite, an imidazole derivative of 6-MP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  <a:p>
            <a:endParaRPr lang="fa-I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Mechanism of Action</a:t>
            </a:r>
            <a:endParaRPr lang="fa-I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AZA is a purine analogue that is incorporated into cellular DNA, where it inhibits purine nucleotide synthesis and interferes with the synthesis and metabolism of RNA.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AZA is usually reserved for patients who cannot tolerate MPA.</a:t>
            </a:r>
          </a:p>
        </p:txBody>
      </p:sp>
    </p:spTree>
    <p:extLst>
      <p:ext uri="{BB962C8B-B14F-4D97-AF65-F5344CB8AC3E}">
        <p14:creationId xmlns:p14="http://schemas.microsoft.com/office/powerpoint/2010/main" val="7794096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and 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3472" y="1881336"/>
            <a:ext cx="9649072" cy="4572000"/>
          </a:xfrm>
        </p:spPr>
        <p:txBody>
          <a:bodyPr>
            <a:norm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used as the primary immunosuppressant, the daily oral dose is 2-3 mg/kg.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used as adjunctive therapy with a CNI, the dose is 1- 2 mg/kg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 50 mg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azaram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 mg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4394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Side effects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511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Hematologic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BMS (Leukopenia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, thrombocytopenia,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anemia)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reversible, dose related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Monitor CBC diff and platelets weekly during the first month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twice a month for 2 months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then monthly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(or more frequently if clinically indicated).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BMS typically observed after 7-14 days of therapy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Delayed hematologic suppression may occur.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5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480" y="5085184"/>
            <a:ext cx="9577064" cy="1008112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cyclosporine solutions may adhere to plastic and therefore should not be mixed in a plastic cup or with plastic utensils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Cyclosporine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279303"/>
            <a:ext cx="9773344" cy="3445842"/>
          </a:xfrm>
        </p:spPr>
        <p:txBody>
          <a:bodyPr>
            <a:noAutofit/>
          </a:bodyPr>
          <a:lstStyle/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administered at a consistent time of the day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(at 12-hour intervals), and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a consistent relation to meals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in order to decrease the intra-individual blood concentration variations.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Nonmodified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oral solution should be mixed with milk, chocolate milk, or orange juice at room temperature.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Modified oral solution should be mixed with water, orange juice, or apple juice.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363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Hepatitis 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cholestasis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reversible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)(usually within 6 months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Significant hepatic dysfunction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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dose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/ discontinuation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Infections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Bacterial, viral, fungal,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protozoal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opportunistic, including reactivation of latent infections.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97800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480" y="4005064"/>
            <a:ext cx="9577064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3472" y="1844824"/>
            <a:ext cx="9649072" cy="3672408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Azathioprine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is converted to inactive 6-thiouric acid by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xanthine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inhibition of this enzyme by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allopurinol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demands that this drug combination be avoided or used with great care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allopurinol is started, the AZA dose should be reduced to 25- 50% of its initial level, and the WBC with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plt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should be frequently monitored.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6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Tacrolimus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65312"/>
            <a:ext cx="10061376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is a more powerful immunosuppressive than cyclosporine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XR capsule 0.5 , 1 , 3 , 5 mg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advagraf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IR capsule 0.5 , 1 , 5 mg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prograf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cograft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suprotac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Injection solution concentrate 5 mg/ml (1 ml)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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approved in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KT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 converted from IR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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Short courses of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sublingual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 have been used as an alternative to IV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when enteral administration is not possible.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7241</TotalTime>
  <Words>3309</Words>
  <Application>Microsoft Office PowerPoint</Application>
  <PresentationFormat>Widescreen</PresentationFormat>
  <Paragraphs>512</Paragraphs>
  <Slides>81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Arial</vt:lpstr>
      <vt:lpstr>Calibri</vt:lpstr>
      <vt:lpstr>Courier New</vt:lpstr>
      <vt:lpstr>Franklin Gothic Book</vt:lpstr>
      <vt:lpstr>Perpetua</vt:lpstr>
      <vt:lpstr>Tahoma</vt:lpstr>
      <vt:lpstr>Times New Roman</vt:lpstr>
      <vt:lpstr>Wingdings</vt:lpstr>
      <vt:lpstr>Wingdings 2</vt:lpstr>
      <vt:lpstr>Equity</vt:lpstr>
      <vt:lpstr>Office Theme</vt:lpstr>
      <vt:lpstr>KIDNEY TRANSPLANT DRUGS</vt:lpstr>
      <vt:lpstr>Calcineurin Inhibitors (CNIs)</vt:lpstr>
      <vt:lpstr>Mechanism of Action </vt:lpstr>
      <vt:lpstr>Cyclosporine</vt:lpstr>
      <vt:lpstr>PowerPoint Presentation</vt:lpstr>
      <vt:lpstr>PowerPoint Presentation</vt:lpstr>
      <vt:lpstr>Cyclosporine </vt:lpstr>
      <vt:lpstr>Cyclosporine</vt:lpstr>
      <vt:lpstr>Tacrolimus </vt:lpstr>
      <vt:lpstr>PowerPoint Presentation</vt:lpstr>
      <vt:lpstr>Tacrolimus</vt:lpstr>
      <vt:lpstr>Dose </vt:lpstr>
      <vt:lpstr>PHARMACOKINETICS</vt:lpstr>
      <vt:lpstr>Absorption</vt:lpstr>
      <vt:lpstr>Distribution</vt:lpstr>
      <vt:lpstr>Metabolism </vt:lpstr>
      <vt:lpstr>Elimination</vt:lpstr>
      <vt:lpstr>Food interactions</vt:lpstr>
      <vt:lpstr>Drug interactions</vt:lpstr>
      <vt:lpstr>Pharmacokinetic Drug–Drug Interactions </vt:lpstr>
      <vt:lpstr>Pharmacokinetic Drug–Drug Interactions </vt:lpstr>
      <vt:lpstr>Pharmacodynamic Drug–Drug Interactions</vt:lpstr>
      <vt:lpstr>Drugs that May Exaggerate CNI Nephrotoxicity</vt:lpstr>
      <vt:lpstr>Lipid-Lowering Agents</vt:lpstr>
      <vt:lpstr>Lipid-Lowering Agents</vt:lpstr>
      <vt:lpstr>SIDE EFFECTS</vt:lpstr>
      <vt:lpstr>Nephrotoxicity</vt:lpstr>
      <vt:lpstr>Electrolyte Abnormalities and HTN</vt:lpstr>
      <vt:lpstr>Neurotoxicity</vt:lpstr>
      <vt:lpstr>Neurotoxicity</vt:lpstr>
      <vt:lpstr>Hyperlipidemia</vt:lpstr>
      <vt:lpstr>Glucose Intolerance </vt:lpstr>
      <vt:lpstr>Infection and Malignancy </vt:lpstr>
      <vt:lpstr>Gastrointestinal</vt:lpstr>
      <vt:lpstr>Cosmetic</vt:lpstr>
      <vt:lpstr>Mycophenolic Acid</vt:lpstr>
      <vt:lpstr>Mycophenolic Acid</vt:lpstr>
      <vt:lpstr>Mechanism of Action</vt:lpstr>
      <vt:lpstr>PowerPoint Presentation</vt:lpstr>
      <vt:lpstr>Formulations</vt:lpstr>
      <vt:lpstr>PowerPoint Presentation</vt:lpstr>
      <vt:lpstr>PowerPoint Presentation</vt:lpstr>
      <vt:lpstr>Administration </vt:lpstr>
      <vt:lpstr>Absorption and Distribution</vt:lpstr>
      <vt:lpstr>Metabolism</vt:lpstr>
      <vt:lpstr>Excretion</vt:lpstr>
      <vt:lpstr>Pharmacokinetic and Pharmacodynamic Drug–Drug Interactions</vt:lpstr>
      <vt:lpstr>Drug–Drug Interactions</vt:lpstr>
      <vt:lpstr>Side Effects</vt:lpstr>
      <vt:lpstr>Side Effects</vt:lpstr>
      <vt:lpstr>Side Effects</vt:lpstr>
      <vt:lpstr>mTOR Inhibitors: Everolimus and Sirolimus</vt:lpstr>
      <vt:lpstr>Everolimus and Sirolimus</vt:lpstr>
      <vt:lpstr>Mechanism of Action</vt:lpstr>
      <vt:lpstr>Formulations </vt:lpstr>
      <vt:lpstr>Formulations </vt:lpstr>
      <vt:lpstr>Administration of Sirolimus</vt:lpstr>
      <vt:lpstr>Dose adjustments </vt:lpstr>
      <vt:lpstr>Drug monitoring</vt:lpstr>
      <vt:lpstr>TDM</vt:lpstr>
      <vt:lpstr>Absorption</vt:lpstr>
      <vt:lpstr>Distribution</vt:lpstr>
      <vt:lpstr>Metabolism and Excretion</vt:lpstr>
      <vt:lpstr>Adverse effects </vt:lpstr>
      <vt:lpstr>Hematologic and Oncologic Effects</vt:lpstr>
      <vt:lpstr>Hyperlipidemia and Hyperglycemia</vt:lpstr>
      <vt:lpstr>Gastrointestinal system</vt:lpstr>
      <vt:lpstr>Respiratory system</vt:lpstr>
      <vt:lpstr>Nephrotoxicity</vt:lpstr>
      <vt:lpstr>CONT.</vt:lpstr>
      <vt:lpstr>Impaired Healing</vt:lpstr>
      <vt:lpstr>Effects on Reproductive Health</vt:lpstr>
      <vt:lpstr>Drug Interactions</vt:lpstr>
      <vt:lpstr>Drug Interactions</vt:lpstr>
      <vt:lpstr>Azathioprine</vt:lpstr>
      <vt:lpstr>Azathioprine </vt:lpstr>
      <vt:lpstr>Dose and Administration </vt:lpstr>
      <vt:lpstr>Side effects </vt:lpstr>
      <vt:lpstr>Hematologic effects</vt:lpstr>
      <vt:lpstr>Side effects</vt:lpstr>
      <vt:lpstr>Drug interaction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TRANSPLANT DRUGS</dc:title>
  <dc:creator>user</dc:creator>
  <cp:lastModifiedBy>Malihe</cp:lastModifiedBy>
  <cp:revision>1061</cp:revision>
  <dcterms:created xsi:type="dcterms:W3CDTF">2019-03-11T10:13:41Z</dcterms:created>
  <dcterms:modified xsi:type="dcterms:W3CDTF">2021-06-20T15:28:36Z</dcterms:modified>
</cp:coreProperties>
</file>