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8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20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64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53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41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5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90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56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39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33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E737-B092-404D-AB11-0BE1A3DC55CA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12EF589-21ED-48A2-BEE2-8AC6D5C18CC2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13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D7E10-995A-4226-AE4E-4C5AABA8A8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9600" b="1" dirty="0"/>
              <a:t>به نام خدا</a:t>
            </a:r>
            <a:endParaRPr lang="en-US" sz="9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7C3F4-ED68-404C-B47F-AE75D5AA8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Dr m. Majidi</a:t>
            </a:r>
          </a:p>
          <a:p>
            <a:r>
              <a:rPr lang="en-US" sz="2800" b="1" dirty="0"/>
              <a:t>Assistant professor of psychiatry</a:t>
            </a:r>
          </a:p>
          <a:p>
            <a:r>
              <a:rPr lang="en-US" sz="2800" b="1" dirty="0"/>
              <a:t>QUMS</a:t>
            </a:r>
          </a:p>
        </p:txBody>
      </p:sp>
    </p:spTree>
    <p:extLst>
      <p:ext uri="{BB962C8B-B14F-4D97-AF65-F5344CB8AC3E}">
        <p14:creationId xmlns:p14="http://schemas.microsoft.com/office/powerpoint/2010/main" val="19105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C91E-3F04-461E-B541-23520DA2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2052D-6337-49F8-A28B-6D782D45D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Nonspecific agitation       IM lorazepam + haloperidol</a:t>
            </a:r>
          </a:p>
          <a:p>
            <a:r>
              <a:rPr lang="en-US" dirty="0"/>
              <a:t>Lorazepam    sleep in mania / agitation in SCZ</a:t>
            </a:r>
          </a:p>
          <a:p>
            <a:r>
              <a:rPr lang="en-US" dirty="0"/>
              <a:t>BZD        dose of AS in agitated mania or SCZ</a:t>
            </a:r>
          </a:p>
          <a:p>
            <a:r>
              <a:rPr lang="en-US" dirty="0"/>
              <a:t>SGA        Need for adjunctive BZD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760F18E-EE43-40FC-B0AF-D308B8F2A6BE}"/>
              </a:ext>
            </a:extLst>
          </p:cNvPr>
          <p:cNvCxnSpPr/>
          <p:nvPr/>
        </p:nvCxnSpPr>
        <p:spPr>
          <a:xfrm>
            <a:off x="4319337" y="2273968"/>
            <a:ext cx="3850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051400-9274-43B9-ABEC-EEC7F23678CA}"/>
              </a:ext>
            </a:extLst>
          </p:cNvPr>
          <p:cNvCxnSpPr/>
          <p:nvPr/>
        </p:nvCxnSpPr>
        <p:spPr>
          <a:xfrm>
            <a:off x="2502568" y="3248526"/>
            <a:ext cx="962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CD6C38-1FF3-43BB-AD3F-640EA5DD9F72}"/>
              </a:ext>
            </a:extLst>
          </p:cNvPr>
          <p:cNvCxnSpPr/>
          <p:nvPr/>
        </p:nvCxnSpPr>
        <p:spPr>
          <a:xfrm>
            <a:off x="2755232" y="3104147"/>
            <a:ext cx="0" cy="24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0A34398-75C7-40F1-934E-9F73A317B6B9}"/>
              </a:ext>
            </a:extLst>
          </p:cNvPr>
          <p:cNvCxnSpPr/>
          <p:nvPr/>
        </p:nvCxnSpPr>
        <p:spPr>
          <a:xfrm>
            <a:off x="2502568" y="3753853"/>
            <a:ext cx="962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9BF252-3024-453D-8059-4E6194D38ADA}"/>
              </a:ext>
            </a:extLst>
          </p:cNvPr>
          <p:cNvCxnSpPr/>
          <p:nvPr/>
        </p:nvCxnSpPr>
        <p:spPr>
          <a:xfrm>
            <a:off x="2755232" y="3549316"/>
            <a:ext cx="0" cy="204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62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6C05-07D2-4E0A-98A3-66F03D935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3B9B3-B60C-48F8-AAC7-7DC1F77D0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Alcohol withdrawal</a:t>
            </a:r>
          </a:p>
          <a:p>
            <a:r>
              <a:rPr lang="en-US" dirty="0"/>
              <a:t>Standard treatment</a:t>
            </a:r>
          </a:p>
          <a:p>
            <a:endParaRPr lang="en-US" dirty="0"/>
          </a:p>
          <a:p>
            <a:r>
              <a:rPr lang="en-US" sz="2800" b="1" dirty="0"/>
              <a:t>Neuroleptic side effect</a:t>
            </a:r>
          </a:p>
          <a:p>
            <a:r>
              <a:rPr lang="en-US" dirty="0"/>
              <a:t>Akathisia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7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EC18-291C-4F3D-B041-490E0504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Precautions and adverse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5A011-A49F-4C17-9003-FF7FFF5C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Sedation</a:t>
            </a:r>
          </a:p>
          <a:p>
            <a:r>
              <a:rPr lang="en-US" dirty="0"/>
              <a:t>Risky for sleep apnea and COPD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Cognitive and psychomotor impairment</a:t>
            </a:r>
          </a:p>
          <a:p>
            <a:r>
              <a:rPr lang="en-US" dirty="0"/>
              <a:t>Retrograde amnesia caused by withdrawal from short acting high potency such as midazolam can occur after a single dose</a:t>
            </a:r>
          </a:p>
          <a:p>
            <a:r>
              <a:rPr lang="en-US" dirty="0"/>
              <a:t>All BZD    anterograde amnesia</a:t>
            </a:r>
          </a:p>
          <a:p>
            <a:r>
              <a:rPr lang="en-US" dirty="0"/>
              <a:t>Impaired psychomotor performance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B5FFAE6-C699-4DFF-AF13-F79BEA42F935}"/>
              </a:ext>
            </a:extLst>
          </p:cNvPr>
          <p:cNvCxnSpPr/>
          <p:nvPr/>
        </p:nvCxnSpPr>
        <p:spPr>
          <a:xfrm>
            <a:off x="2839453" y="4680284"/>
            <a:ext cx="1684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88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3739F-BE61-4718-B80B-C01DBD31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038E1-5C0D-4558-8B56-5476DF37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Aggravation of dementia</a:t>
            </a:r>
          </a:p>
          <a:p>
            <a:r>
              <a:rPr lang="en-US" dirty="0"/>
              <a:t>Falls</a:t>
            </a:r>
          </a:p>
          <a:p>
            <a:r>
              <a:rPr lang="en-US" dirty="0"/>
              <a:t>Lorazepam or oxazepam</a:t>
            </a:r>
          </a:p>
          <a:p>
            <a:r>
              <a:rPr lang="en-US" dirty="0"/>
              <a:t>BZD reduces cognitive reserve sufficiently for AD to be expressed earlier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Disinhibition</a:t>
            </a:r>
          </a:p>
          <a:p>
            <a:r>
              <a:rPr lang="en-US" dirty="0"/>
              <a:t>Demented pts because of further depression of ARAS       delirium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7321637-4160-45C6-8755-19B807083480}"/>
              </a:ext>
            </a:extLst>
          </p:cNvPr>
          <p:cNvCxnSpPr/>
          <p:nvPr/>
        </p:nvCxnSpPr>
        <p:spPr>
          <a:xfrm>
            <a:off x="7916779" y="4752474"/>
            <a:ext cx="397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84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DF1C-7296-4D1F-AB5F-99B3E81F9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6F010-4BB9-4D92-9C66-EDD8235F9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Abuse and dependence</a:t>
            </a:r>
          </a:p>
          <a:p>
            <a:r>
              <a:rPr lang="en-US" dirty="0"/>
              <a:t>Likelihood of new chronic use in women, ICU  or nonsurgical wards, longer hospital stays, more comorbidity, a prior Dx of alcoholism, taking more medications</a:t>
            </a:r>
          </a:p>
          <a:p>
            <a:r>
              <a:rPr lang="en-US" dirty="0"/>
              <a:t>Physicians      reluctant to discontinue long term use  with elderly</a:t>
            </a:r>
          </a:p>
          <a:p>
            <a:r>
              <a:rPr lang="en-US" dirty="0"/>
              <a:t>Change to long term BZD      fewer dropout </a:t>
            </a:r>
          </a:p>
          <a:p>
            <a:r>
              <a:rPr lang="en-US" dirty="0"/>
              <a:t>Diazepam, alprazolam , lorazepam       most prone to misuse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636273E-DC51-4421-B64C-DD6C5D6D0355}"/>
              </a:ext>
            </a:extLst>
          </p:cNvPr>
          <p:cNvCxnSpPr/>
          <p:nvPr/>
        </p:nvCxnSpPr>
        <p:spPr>
          <a:xfrm>
            <a:off x="3152274" y="3970421"/>
            <a:ext cx="2526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E54734-F80F-4F98-ABD9-35393DFFEE70}"/>
              </a:ext>
            </a:extLst>
          </p:cNvPr>
          <p:cNvCxnSpPr/>
          <p:nvPr/>
        </p:nvCxnSpPr>
        <p:spPr>
          <a:xfrm>
            <a:off x="4848726" y="4475747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F7C687-344E-4CC1-862D-66DEC22DCFBB}"/>
              </a:ext>
            </a:extLst>
          </p:cNvPr>
          <p:cNvCxnSpPr/>
          <p:nvPr/>
        </p:nvCxnSpPr>
        <p:spPr>
          <a:xfrm>
            <a:off x="5871411" y="5004247"/>
            <a:ext cx="3368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488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F3932-F4EE-4D60-92D4-D2510C55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7093E-877F-465A-8AF1-7E34259D3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Dysphoria</a:t>
            </a:r>
          </a:p>
          <a:p>
            <a:r>
              <a:rPr lang="en-US" dirty="0"/>
              <a:t>Pts afraid of loosing </a:t>
            </a:r>
            <a:r>
              <a:rPr lang="en-US" dirty="0" err="1"/>
              <a:t>ct</a:t>
            </a:r>
            <a:r>
              <a:rPr lang="en-US" dirty="0"/>
              <a:t>  may dysphoric when they feel rapidly calmed or sedated</a:t>
            </a:r>
          </a:p>
          <a:p>
            <a:r>
              <a:rPr lang="en-US" dirty="0"/>
              <a:t>Pregnancy and lactation</a:t>
            </a:r>
          </a:p>
          <a:p>
            <a:r>
              <a:rPr lang="en-US" dirty="0"/>
              <a:t>Rapidly cross placenta          cleft lip and palate</a:t>
            </a:r>
          </a:p>
          <a:p>
            <a:r>
              <a:rPr lang="en-US" dirty="0"/>
              <a:t>Diazepam and chlordiazepoxide             safe</a:t>
            </a:r>
          </a:p>
          <a:p>
            <a:r>
              <a:rPr lang="en-US" dirty="0"/>
              <a:t>All secreted in milk but total dose in any time is low      sedation, hypotonia, feeding and sometimes discontinuation syn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1B08FDD-4964-4A5B-8D7B-C120C53F2B19}"/>
              </a:ext>
            </a:extLst>
          </p:cNvPr>
          <p:cNvCxnSpPr/>
          <p:nvPr/>
        </p:nvCxnSpPr>
        <p:spPr>
          <a:xfrm>
            <a:off x="4499811" y="3765884"/>
            <a:ext cx="505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861327-E503-4B67-8A99-C545CBD677BA}"/>
              </a:ext>
            </a:extLst>
          </p:cNvPr>
          <p:cNvCxnSpPr/>
          <p:nvPr/>
        </p:nvCxnSpPr>
        <p:spPr>
          <a:xfrm>
            <a:off x="5654842" y="4223084"/>
            <a:ext cx="6256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B4C800-E1D6-491C-BCCD-C900581D1062}"/>
              </a:ext>
            </a:extLst>
          </p:cNvPr>
          <p:cNvCxnSpPr/>
          <p:nvPr/>
        </p:nvCxnSpPr>
        <p:spPr>
          <a:xfrm>
            <a:off x="7760368" y="4752474"/>
            <a:ext cx="3128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A6420AF-0E58-4BEE-8755-370B93B05FB7}"/>
              </a:ext>
            </a:extLst>
          </p:cNvPr>
          <p:cNvCxnSpPr/>
          <p:nvPr/>
        </p:nvCxnSpPr>
        <p:spPr>
          <a:xfrm>
            <a:off x="1720516" y="5004247"/>
            <a:ext cx="0" cy="181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2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577C1-EBBA-4931-9875-FAE42DA1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Drug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9D89C-88AC-4B4B-89EC-D588EA051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Antacids       GI Absorption</a:t>
            </a:r>
          </a:p>
          <a:p>
            <a:r>
              <a:rPr lang="en-US" dirty="0"/>
              <a:t>Inhibitors of CYP 3A4 such as erythromycin, cimetidine and </a:t>
            </a:r>
            <a:r>
              <a:rPr lang="en-US" dirty="0" err="1"/>
              <a:t>etc</a:t>
            </a:r>
            <a:r>
              <a:rPr lang="en-US" dirty="0"/>
              <a:t>       BZD LEVEL</a:t>
            </a:r>
          </a:p>
          <a:p>
            <a:r>
              <a:rPr lang="en-US" dirty="0"/>
              <a:t>CBZ                 </a:t>
            </a:r>
          </a:p>
          <a:p>
            <a:r>
              <a:rPr lang="en-US" dirty="0"/>
              <a:t>CNS depression with other sedating agents such as antihistamines</a:t>
            </a:r>
          </a:p>
          <a:p>
            <a:r>
              <a:rPr lang="en-US" dirty="0"/>
              <a:t>Alcohol + BZD         additive psychomotor impairment   </a:t>
            </a:r>
          </a:p>
          <a:p>
            <a:r>
              <a:rPr lang="en-US" dirty="0"/>
              <a:t>BZD + clozapine        respiratory and cardiovascular depression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 LAB INTERFERENCE    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6132339-2E4E-4088-9EE1-C558E6A77E68}"/>
              </a:ext>
            </a:extLst>
          </p:cNvPr>
          <p:cNvCxnSpPr/>
          <p:nvPr/>
        </p:nvCxnSpPr>
        <p:spPr>
          <a:xfrm>
            <a:off x="2935705" y="2261937"/>
            <a:ext cx="276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FC3CB6-59F7-4EE1-AA3B-5A246894A5EF}"/>
              </a:ext>
            </a:extLst>
          </p:cNvPr>
          <p:cNvCxnSpPr/>
          <p:nvPr/>
        </p:nvCxnSpPr>
        <p:spPr>
          <a:xfrm>
            <a:off x="9059779" y="2779295"/>
            <a:ext cx="196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2FAE25-3048-464F-8F46-1697CD1D7CD4}"/>
              </a:ext>
            </a:extLst>
          </p:cNvPr>
          <p:cNvCxnSpPr/>
          <p:nvPr/>
        </p:nvCxnSpPr>
        <p:spPr>
          <a:xfrm>
            <a:off x="9360568" y="2658979"/>
            <a:ext cx="0" cy="120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C8F9B1-5E30-445F-ACD0-FF4F3BF0943F}"/>
              </a:ext>
            </a:extLst>
          </p:cNvPr>
          <p:cNvCxnSpPr/>
          <p:nvPr/>
        </p:nvCxnSpPr>
        <p:spPr>
          <a:xfrm>
            <a:off x="2490537" y="3212432"/>
            <a:ext cx="583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3A66404-6AC2-4167-B8E3-F5C925E8125B}"/>
              </a:ext>
            </a:extLst>
          </p:cNvPr>
          <p:cNvCxnSpPr/>
          <p:nvPr/>
        </p:nvCxnSpPr>
        <p:spPr>
          <a:xfrm>
            <a:off x="3296653" y="2959768"/>
            <a:ext cx="0" cy="348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914E766-E5DD-433D-8F94-4254B657562F}"/>
              </a:ext>
            </a:extLst>
          </p:cNvPr>
          <p:cNvCxnSpPr/>
          <p:nvPr/>
        </p:nvCxnSpPr>
        <p:spPr>
          <a:xfrm>
            <a:off x="3597442" y="4223084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4964904-C341-4B86-91DF-9AD22ED70F81}"/>
              </a:ext>
            </a:extLst>
          </p:cNvPr>
          <p:cNvCxnSpPr/>
          <p:nvPr/>
        </p:nvCxnSpPr>
        <p:spPr>
          <a:xfrm>
            <a:off x="3838073" y="4776537"/>
            <a:ext cx="433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67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47E6-CE89-4780-82BD-3DD1ECFDF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259FBD-D703-472F-88C8-D83B386B5F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53481"/>
          </a:xfrm>
        </p:spPr>
      </p:pic>
    </p:spTree>
    <p:extLst>
      <p:ext uri="{BB962C8B-B14F-4D97-AF65-F5344CB8AC3E}">
        <p14:creationId xmlns:p14="http://schemas.microsoft.com/office/powerpoint/2010/main" val="251325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2286-7733-4E7F-B7ED-C5ADF692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3143B9-66B2-4DBF-AB1C-EB0FC54D61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13790BC-AF6C-463D-B6F1-81B52B9B936B}"/>
              </a:ext>
            </a:extLst>
          </p:cNvPr>
          <p:cNvSpPr/>
          <p:nvPr/>
        </p:nvSpPr>
        <p:spPr>
          <a:xfrm>
            <a:off x="1935248" y="2967335"/>
            <a:ext cx="8321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Thanks for your attention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84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7D79-867E-4AE6-A3DC-1E3EFC00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solidFill>
                  <a:schemeClr val="accent1">
                    <a:lumMod val="75000"/>
                  </a:schemeClr>
                </a:solidFill>
              </a:rPr>
              <a:t>اندیکاسیون های بنزودیازپین ها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7682B-BC66-4FB8-ABF6-55154CD5F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GAD</a:t>
            </a:r>
            <a:r>
              <a:rPr lang="en-US" dirty="0"/>
              <a:t>  : </a:t>
            </a:r>
          </a:p>
          <a:p>
            <a:r>
              <a:rPr lang="en-US" dirty="0"/>
              <a:t> Brief episodes of time              relapse of anxiety </a:t>
            </a:r>
            <a:endParaRPr lang="fa-IR" dirty="0"/>
          </a:p>
          <a:p>
            <a:r>
              <a:rPr lang="en-US" dirty="0"/>
              <a:t>Mistaken for drug dependence</a:t>
            </a:r>
          </a:p>
          <a:p>
            <a:r>
              <a:rPr lang="en-US" dirty="0"/>
              <a:t>SSRIs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764DD7-71F8-4F81-99A0-E78F3D187622}"/>
              </a:ext>
            </a:extLst>
          </p:cNvPr>
          <p:cNvCxnSpPr/>
          <p:nvPr/>
        </p:nvCxnSpPr>
        <p:spPr>
          <a:xfrm>
            <a:off x="4466492" y="2930769"/>
            <a:ext cx="7033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49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11D0C-ECE1-4A09-99BA-55B96ED5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4393B-6BD3-4AFC-9A0F-21B9FBD0C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Panic</a:t>
            </a:r>
            <a:r>
              <a:rPr lang="en-US" b="1" dirty="0"/>
              <a:t> </a:t>
            </a:r>
            <a:r>
              <a:rPr lang="en-US" sz="2800" b="1" dirty="0"/>
              <a:t>disorder :</a:t>
            </a:r>
          </a:p>
          <a:p>
            <a:r>
              <a:rPr lang="en-US" dirty="0"/>
              <a:t>Alprazolam             Frequency and higher doses than GAD   </a:t>
            </a:r>
          </a:p>
          <a:p>
            <a:r>
              <a:rPr lang="en-US" dirty="0"/>
              <a:t>Other BZD in equivalent doses</a:t>
            </a:r>
          </a:p>
          <a:p>
            <a:r>
              <a:rPr lang="en-US" dirty="0"/>
              <a:t>ADs other than Bupropion = effective and better  tolerated in chronic use </a:t>
            </a:r>
          </a:p>
          <a:p>
            <a:r>
              <a:rPr lang="en-US" dirty="0"/>
              <a:t>Combination in some pts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7D1F6C3-DAD4-4B3E-81BF-0195F2E277F1}"/>
              </a:ext>
            </a:extLst>
          </p:cNvPr>
          <p:cNvCxnSpPr/>
          <p:nvPr/>
        </p:nvCxnSpPr>
        <p:spPr>
          <a:xfrm>
            <a:off x="3247292" y="2895600"/>
            <a:ext cx="504093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B32DF1F-4110-4AAB-8E7E-364AE7D66F7F}"/>
              </a:ext>
            </a:extLst>
          </p:cNvPr>
          <p:cNvCxnSpPr/>
          <p:nvPr/>
        </p:nvCxnSpPr>
        <p:spPr>
          <a:xfrm>
            <a:off x="3927231" y="2743200"/>
            <a:ext cx="0" cy="15240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26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8FD7-ED0A-4B04-A089-06241B2E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40D3-8AF0-467D-BFC1-2F1710C82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Other anxiety disorder  </a:t>
            </a:r>
            <a:r>
              <a:rPr lang="en-US" dirty="0"/>
              <a:t>:</a:t>
            </a:r>
          </a:p>
          <a:p>
            <a:r>
              <a:rPr lang="en-US" dirty="0"/>
              <a:t>Adjunct in reducing arousal in PTSD </a:t>
            </a:r>
          </a:p>
          <a:p>
            <a:r>
              <a:rPr lang="en-US" dirty="0"/>
              <a:t>SAD  : Intermittently</a:t>
            </a:r>
          </a:p>
          <a:p>
            <a:r>
              <a:rPr lang="en-US" dirty="0"/>
              <a:t>Performance anxiety : </a:t>
            </a:r>
            <a:r>
              <a:rPr lang="el-GR" dirty="0"/>
              <a:t>β</a:t>
            </a:r>
            <a:r>
              <a:rPr lang="en-US" dirty="0"/>
              <a:t> Blockers preferred acutely </a:t>
            </a:r>
          </a:p>
          <a:p>
            <a:r>
              <a:rPr lang="en-US" dirty="0"/>
              <a:t>Initial treatment for acute situational anxiety such as MI </a:t>
            </a:r>
          </a:p>
        </p:txBody>
      </p:sp>
    </p:spTree>
    <p:extLst>
      <p:ext uri="{BB962C8B-B14F-4D97-AF65-F5344CB8AC3E}">
        <p14:creationId xmlns:p14="http://schemas.microsoft.com/office/powerpoint/2010/main" val="44085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BDC6-DA7D-4D1B-B2A6-88F5389C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BB110-6796-4C81-95D2-2C1C446DB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MDD</a:t>
            </a:r>
            <a:r>
              <a:rPr lang="en-US" dirty="0"/>
              <a:t>  :</a:t>
            </a:r>
          </a:p>
          <a:p>
            <a:r>
              <a:rPr lang="en-US" dirty="0"/>
              <a:t>Alprazolam</a:t>
            </a:r>
          </a:p>
          <a:p>
            <a:r>
              <a:rPr lang="en-US" dirty="0"/>
              <a:t>To block early excessive activation by Ads</a:t>
            </a:r>
          </a:p>
          <a:p>
            <a:r>
              <a:rPr lang="en-US" dirty="0"/>
              <a:t>Anxious depression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7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162D-31D4-4D9D-9CB0-83F5BF96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6A12-480F-430B-925C-8638C8F63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Insomnia</a:t>
            </a:r>
          </a:p>
          <a:p>
            <a:r>
              <a:rPr lang="en-US" dirty="0"/>
              <a:t> quality and length of sleep /   REM</a:t>
            </a:r>
          </a:p>
          <a:p>
            <a:r>
              <a:rPr lang="en-US" dirty="0"/>
              <a:t>After 1-2 m      tolerance</a:t>
            </a:r>
          </a:p>
          <a:p>
            <a:r>
              <a:rPr lang="en-US" dirty="0"/>
              <a:t>Chronic insomnia     Trazodone and Quetiapine</a:t>
            </a:r>
          </a:p>
          <a:p>
            <a:r>
              <a:rPr lang="en-US" dirty="0"/>
              <a:t>Insomnia caused by acute stress : hospitalization</a:t>
            </a:r>
          </a:p>
          <a:p>
            <a:r>
              <a:rPr lang="en-US" dirty="0"/>
              <a:t>Flurazepam</a:t>
            </a:r>
          </a:p>
          <a:p>
            <a:r>
              <a:rPr lang="en-US" dirty="0"/>
              <a:t>temazepam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1626EAF-FDB5-4DE8-9689-FEEA04507FEA}"/>
              </a:ext>
            </a:extLst>
          </p:cNvPr>
          <p:cNvCxnSpPr/>
          <p:nvPr/>
        </p:nvCxnSpPr>
        <p:spPr>
          <a:xfrm flipV="1">
            <a:off x="1828800" y="2574758"/>
            <a:ext cx="0" cy="360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0D55F83-6620-424B-A51A-C592DB0261DF}"/>
              </a:ext>
            </a:extLst>
          </p:cNvPr>
          <p:cNvCxnSpPr/>
          <p:nvPr/>
        </p:nvCxnSpPr>
        <p:spPr>
          <a:xfrm>
            <a:off x="5137484" y="2574758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4F7A3E-F5CA-4C57-8355-5C61AF13D14D}"/>
              </a:ext>
            </a:extLst>
          </p:cNvPr>
          <p:cNvCxnSpPr/>
          <p:nvPr/>
        </p:nvCxnSpPr>
        <p:spPr>
          <a:xfrm>
            <a:off x="3152274" y="3272589"/>
            <a:ext cx="3489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35187B-ACD0-4FDC-8DA9-6688F7E859C5}"/>
              </a:ext>
            </a:extLst>
          </p:cNvPr>
          <p:cNvCxnSpPr/>
          <p:nvPr/>
        </p:nvCxnSpPr>
        <p:spPr>
          <a:xfrm>
            <a:off x="3946358" y="3789947"/>
            <a:ext cx="2767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56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42AE-9224-4B21-BD46-9C0A57A8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8F8A-5C20-4081-934A-E9782E606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Jet lag and work shift related sleep phase</a:t>
            </a:r>
          </a:p>
          <a:p>
            <a:r>
              <a:rPr lang="en-US" sz="2800" b="1" dirty="0"/>
              <a:t>BD</a:t>
            </a:r>
          </a:p>
          <a:p>
            <a:r>
              <a:rPr lang="en-US" dirty="0"/>
              <a:t>Clonazepam     anxiety and insomnia</a:t>
            </a:r>
          </a:p>
          <a:p>
            <a:r>
              <a:rPr lang="en-US" dirty="0"/>
              <a:t>lorazepam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CA1845-B489-4CCF-9693-D59C84C4A593}"/>
              </a:ext>
            </a:extLst>
          </p:cNvPr>
          <p:cNvCxnSpPr/>
          <p:nvPr/>
        </p:nvCxnSpPr>
        <p:spPr>
          <a:xfrm>
            <a:off x="3344779" y="3284621"/>
            <a:ext cx="240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9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6041-F844-487E-8764-0EFFD3C8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8AC8E-478C-4C82-90E2-FCE5606BD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SCZ</a:t>
            </a:r>
          </a:p>
          <a:p>
            <a:r>
              <a:rPr lang="en-US" dirty="0"/>
              <a:t>Adjunct to AS        agitation and anxiety</a:t>
            </a:r>
          </a:p>
          <a:p>
            <a:endParaRPr lang="en-US" dirty="0"/>
          </a:p>
          <a:p>
            <a:r>
              <a:rPr lang="en-US" sz="2800" b="1" dirty="0"/>
              <a:t>Catatonia</a:t>
            </a:r>
          </a:p>
          <a:p>
            <a:r>
              <a:rPr lang="en-US" dirty="0"/>
              <a:t>Lorazepam in low doses ( &lt;5 mg/d) and high doses (12 mg/d)</a:t>
            </a:r>
          </a:p>
          <a:p>
            <a:r>
              <a:rPr lang="en-US" dirty="0"/>
              <a:t>More associated with BD than SCZ</a:t>
            </a:r>
          </a:p>
          <a:p>
            <a:r>
              <a:rPr lang="en-US" dirty="0"/>
              <a:t>ECT= DEFINITIVE TRATMENT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58284CA-8710-4EA8-9037-77E3FD25D481}"/>
              </a:ext>
            </a:extLst>
          </p:cNvPr>
          <p:cNvCxnSpPr/>
          <p:nvPr/>
        </p:nvCxnSpPr>
        <p:spPr>
          <a:xfrm>
            <a:off x="3525253" y="2791326"/>
            <a:ext cx="4090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66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F3605-6C25-4D44-B82B-4DA511A4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8495A-B6CA-4DD6-93DA-AFA16142D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b="1" dirty="0"/>
              <a:t>SEIZURE</a:t>
            </a:r>
          </a:p>
          <a:p>
            <a:r>
              <a:rPr lang="en-US" dirty="0"/>
              <a:t>Clonazepam = most </a:t>
            </a:r>
            <a:r>
              <a:rPr lang="en-US" dirty="0" err="1"/>
              <a:t>ftequentlyBZD</a:t>
            </a:r>
            <a:r>
              <a:rPr lang="en-US" dirty="0"/>
              <a:t> FOR adjunctive chronic seizure </a:t>
            </a:r>
            <a:r>
              <a:rPr lang="en-US" dirty="0" err="1"/>
              <a:t>ct</a:t>
            </a:r>
            <a:endParaRPr lang="en-US" dirty="0"/>
          </a:p>
          <a:p>
            <a:r>
              <a:rPr lang="en-US" dirty="0"/>
              <a:t>IV diazepam , lorazepam and midazolam     status epilepticus</a:t>
            </a:r>
          </a:p>
          <a:p>
            <a:endParaRPr lang="en-US" dirty="0"/>
          </a:p>
          <a:p>
            <a:r>
              <a:rPr lang="en-US" sz="3000" b="1" dirty="0"/>
              <a:t>Acute agitation</a:t>
            </a:r>
          </a:p>
          <a:p>
            <a:r>
              <a:rPr lang="en-US" dirty="0"/>
              <a:t>IV midazolam = severe cases</a:t>
            </a:r>
          </a:p>
          <a:p>
            <a:r>
              <a:rPr lang="en-US" dirty="0"/>
              <a:t>Life threatening agitation caused by delirium or other neurological condition         </a:t>
            </a:r>
          </a:p>
          <a:p>
            <a:pPr marL="0" indent="0">
              <a:buNone/>
            </a:pPr>
            <a:r>
              <a:rPr lang="en-US" dirty="0"/>
              <a:t>IV lorazepam + Haldol and ECT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042B53-2AF5-4A2E-B1A4-5EC980F6BA15}"/>
              </a:ext>
            </a:extLst>
          </p:cNvPr>
          <p:cNvCxnSpPr/>
          <p:nvPr/>
        </p:nvCxnSpPr>
        <p:spPr>
          <a:xfrm>
            <a:off x="6569242" y="3296653"/>
            <a:ext cx="324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8A9114-758F-4AD3-B984-A8E96B2A6286}"/>
              </a:ext>
            </a:extLst>
          </p:cNvPr>
          <p:cNvCxnSpPr/>
          <p:nvPr/>
        </p:nvCxnSpPr>
        <p:spPr>
          <a:xfrm>
            <a:off x="10130589" y="4776537"/>
            <a:ext cx="8181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162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256</TotalTime>
  <Words>483</Words>
  <Application>Microsoft Office PowerPoint</Application>
  <PresentationFormat>Widescreen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Palatino Linotype</vt:lpstr>
      <vt:lpstr>Gallery</vt:lpstr>
      <vt:lpstr>به نام خدا</vt:lpstr>
      <vt:lpstr>اندیکاسیون های بنزودیازپین ها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Precautions and adverse effects</vt:lpstr>
      <vt:lpstr>PowerPoint Presentation</vt:lpstr>
      <vt:lpstr>PowerPoint Presentation</vt:lpstr>
      <vt:lpstr>PowerPoint Presentation</vt:lpstr>
      <vt:lpstr>Drug interaction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mahnaz.majidi@yahoo.com</dc:creator>
  <cp:lastModifiedBy>mahnaz.majidi@yahoo.com</cp:lastModifiedBy>
  <cp:revision>30</cp:revision>
  <dcterms:created xsi:type="dcterms:W3CDTF">2021-06-12T18:22:59Z</dcterms:created>
  <dcterms:modified xsi:type="dcterms:W3CDTF">2021-06-14T19:34:59Z</dcterms:modified>
</cp:coreProperties>
</file>