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9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3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9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1991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3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62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8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2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1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49DB-D99D-40CB-9F11-D5815C854395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7CD973-2150-43CB-9BF6-DB9254F5B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COVID19  </a:t>
            </a:r>
            <a:r>
              <a:rPr lang="en-US" dirty="0"/>
              <a:t>&amp; </a:t>
            </a:r>
            <a:r>
              <a:rPr lang="en-US" dirty="0" smtClean="0"/>
              <a:t>PREGNANCY</a:t>
            </a:r>
            <a:br>
              <a:rPr lang="en-US" dirty="0" smtClean="0"/>
            </a:br>
            <a:r>
              <a:rPr lang="en-US" dirty="0" smtClean="0"/>
              <a:t>(admission)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Dr.s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mansori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Infectious diseases specialist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مدیریت مراقبت و درمان موارد بستری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مطابق دسته بندی بیماران بر مبنای سیر بیماری افراد در فاز "ریوی متوسط" ،" ریوی شدید " و " تشدید التهاب– خیلی شدید" </a:t>
            </a:r>
            <a:r>
              <a:rPr lang="fa-IR" dirty="0" smtClean="0"/>
              <a:t>می بایست </a:t>
            </a:r>
            <a:r>
              <a:rPr lang="fa-IR" dirty="0"/>
              <a:t>بستری شوند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5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فاز ریوی متوسط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dirty="0"/>
          </a:p>
          <a:p>
            <a:pPr algn="r" rtl="1"/>
            <a:r>
              <a:rPr lang="fa-IR" dirty="0"/>
              <a:t>الف -تست های تشخیصی کووید-19 :برای تمام موارد بستری تست مولکولی باید درخواست شود.</a:t>
            </a:r>
          </a:p>
          <a:p>
            <a:pPr algn="r" rtl="1"/>
            <a:r>
              <a:rPr lang="fa-IR" dirty="0"/>
              <a:t>ب-تست تشخیصی کووید -19 سرولوژی </a:t>
            </a:r>
            <a:r>
              <a:rPr lang="en-US" dirty="0" err="1" smtClean="0"/>
              <a:t>IgM،IgG</a:t>
            </a:r>
            <a:r>
              <a:rPr lang="fa-IR" dirty="0" smtClean="0"/>
              <a:t> در </a:t>
            </a:r>
            <a:r>
              <a:rPr lang="fa-IR" dirty="0"/>
              <a:t>حال حاضر توصیه نمی شود.</a:t>
            </a:r>
          </a:p>
          <a:p>
            <a:pPr algn="r" rtl="1"/>
            <a:r>
              <a:rPr lang="fa-IR" dirty="0"/>
              <a:t>ج- سایر آزمایش ها: بر اساس شرایط بالینی بیمار و مطابق </a:t>
            </a:r>
            <a:r>
              <a:rPr lang="fa-IR" dirty="0" smtClean="0"/>
              <a:t>جدول </a:t>
            </a:r>
            <a:endParaRPr lang="fa-IR" dirty="0"/>
          </a:p>
          <a:p>
            <a:pPr algn="r" rtl="1"/>
            <a:r>
              <a:rPr lang="fa-IR" dirty="0"/>
              <a:t>د-اقدامات تصویر برداری: اقدامات تصویر برداری </a:t>
            </a:r>
            <a:r>
              <a:rPr lang="fa-IR" dirty="0" smtClean="0"/>
              <a:t>رادیوگرافی </a:t>
            </a:r>
            <a:r>
              <a:rPr lang="fa-IR" dirty="0"/>
              <a:t>ریه/ </a:t>
            </a:r>
            <a:r>
              <a:rPr lang="en-US" dirty="0"/>
              <a:t>scan CT </a:t>
            </a:r>
            <a:r>
              <a:rPr lang="fa-IR" dirty="0" smtClean="0"/>
              <a:t>ریه بر </a:t>
            </a:r>
            <a:r>
              <a:rPr lang="fa-IR" dirty="0"/>
              <a:t>اساس شرایط بیمار و تصمیم </a:t>
            </a:r>
            <a:r>
              <a:rPr lang="fa-IR" dirty="0" smtClean="0"/>
              <a:t>پزشک توصیه </a:t>
            </a:r>
            <a:r>
              <a:rPr lang="fa-IR" dirty="0"/>
              <a:t>می شود</a:t>
            </a:r>
          </a:p>
          <a:p>
            <a:pPr algn="r" rtl="1"/>
            <a:r>
              <a:rPr lang="fa-IR" dirty="0"/>
              <a:t>سی تی اسکن در صورت لزوم باید انجام شود و دوز اشعه با توجه به اندازه آن باعث آسیب به جنین نخواهد 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2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اقدامات مراقبت و 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اکسیژن درمانی</a:t>
            </a:r>
          </a:p>
          <a:p>
            <a:pPr algn="r" rtl="1"/>
            <a:r>
              <a:rPr lang="fa-IR" dirty="0" smtClean="0"/>
              <a:t>اصلاح </a:t>
            </a:r>
            <a:r>
              <a:rPr lang="fa-IR" dirty="0"/>
              <a:t>آب و الکترولیت و سایر درمان های حمایتی مورد </a:t>
            </a:r>
            <a:r>
              <a:rPr lang="fa-IR" dirty="0" smtClean="0"/>
              <a:t>نیاز</a:t>
            </a:r>
          </a:p>
          <a:p>
            <a:pPr algn="r" rtl="1"/>
            <a:r>
              <a:rPr lang="fa-IR" dirty="0" smtClean="0"/>
              <a:t>رعایت </a:t>
            </a:r>
            <a:r>
              <a:rPr lang="fa-IR" dirty="0"/>
              <a:t>اصول بهداشت فردی </a:t>
            </a:r>
            <a:r>
              <a:rPr lang="fa-IR" dirty="0" smtClean="0"/>
              <a:t>شستشوی </a:t>
            </a:r>
            <a:r>
              <a:rPr lang="fa-IR" dirty="0"/>
              <a:t>دست ها، ماسک و </a:t>
            </a:r>
            <a:r>
              <a:rPr lang="fa-IR" dirty="0" smtClean="0"/>
              <a:t>...</a:t>
            </a:r>
            <a:endParaRPr lang="fa-IR" dirty="0"/>
          </a:p>
          <a:p>
            <a:pPr algn="r" rtl="1"/>
            <a:r>
              <a:rPr lang="fa-IR" dirty="0" smtClean="0"/>
              <a:t>جداسازی </a:t>
            </a:r>
            <a:r>
              <a:rPr lang="fa-IR" dirty="0"/>
              <a:t>از سایرین و رعایت فاصله گذاری فیزیکی تا </a:t>
            </a:r>
            <a:r>
              <a:rPr lang="fa-IR" dirty="0" smtClean="0"/>
              <a:t>زمان لازم</a:t>
            </a:r>
            <a:endParaRPr lang="fa-IR" dirty="0"/>
          </a:p>
          <a:p>
            <a:pPr algn="r" rtl="1"/>
            <a:r>
              <a:rPr lang="fa-IR" dirty="0" smtClean="0"/>
              <a:t>پایش </a:t>
            </a:r>
            <a:r>
              <a:rPr lang="fa-IR" dirty="0"/>
              <a:t>دقیق افراد از نظر تشدید عالئم و درمان های حمایتی برای ارگانهای مختلف</a:t>
            </a:r>
          </a:p>
          <a:p>
            <a:pPr algn="r" rtl="1"/>
            <a:r>
              <a:rPr lang="fa-IR" dirty="0" smtClean="0"/>
              <a:t>بطور </a:t>
            </a:r>
            <a:r>
              <a:rPr lang="fa-IR" dirty="0"/>
              <a:t>کلی آنتی بیوتیک در درمان کووید-19 ضرورتی نداشته و توصیه نمی شود. در بیماران با شک </a:t>
            </a:r>
            <a:r>
              <a:rPr lang="fa-IR" dirty="0" smtClean="0"/>
              <a:t>به </a:t>
            </a:r>
            <a:r>
              <a:rPr lang="en-US" dirty="0" smtClean="0"/>
              <a:t>CAP</a:t>
            </a:r>
            <a:r>
              <a:rPr lang="fa-IR" dirty="0" smtClean="0"/>
              <a:t>و </a:t>
            </a:r>
            <a:r>
              <a:rPr lang="fa-IR" dirty="0"/>
              <a:t>سایر علل </a:t>
            </a:r>
            <a:r>
              <a:rPr lang="fa-IR" dirty="0" smtClean="0"/>
              <a:t>عفونی، برای </a:t>
            </a:r>
            <a:r>
              <a:rPr lang="fa-IR" dirty="0"/>
              <a:t>تجویز آن تصمیم گیری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7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.فاز ریوی شدید/ بحرانی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/>
              <a:t>اقدامات تشخیصی</a:t>
            </a:r>
          </a:p>
          <a:p>
            <a:pPr algn="r" rtl="1"/>
            <a:r>
              <a:rPr lang="fa-IR" dirty="0"/>
              <a:t>الف -تست </a:t>
            </a:r>
            <a:r>
              <a:rPr lang="fa-IR" dirty="0" smtClean="0"/>
              <a:t>مولکولی </a:t>
            </a:r>
            <a:r>
              <a:rPr lang="en-US" dirty="0" smtClean="0"/>
              <a:t>PCR-RT </a:t>
            </a:r>
            <a:r>
              <a:rPr lang="fa-IR" dirty="0" smtClean="0"/>
              <a:t>کووید-19 :</a:t>
            </a:r>
            <a:endParaRPr lang="fa-IR" dirty="0"/>
          </a:p>
          <a:p>
            <a:pPr algn="r" rtl="1"/>
            <a:r>
              <a:rPr lang="fa-IR" dirty="0"/>
              <a:t>ب-تست سرولوژی )</a:t>
            </a:r>
            <a:r>
              <a:rPr lang="en-US" dirty="0" err="1" smtClean="0"/>
              <a:t>IgM،IgG</a:t>
            </a:r>
            <a:r>
              <a:rPr lang="en-US" dirty="0" smtClean="0"/>
              <a:t>) </a:t>
            </a:r>
            <a:r>
              <a:rPr lang="fa-IR" dirty="0"/>
              <a:t>کووید-19 : توصیه نمی شود</a:t>
            </a:r>
          </a:p>
          <a:p>
            <a:pPr algn="r" rtl="1"/>
            <a:r>
              <a:rPr lang="fa-IR" dirty="0"/>
              <a:t>ج-سایر آزمایشات: بر اساس شرایط بالینی بیمار و مطابق </a:t>
            </a:r>
            <a:r>
              <a:rPr lang="fa-IR" dirty="0" smtClean="0"/>
              <a:t>جدول</a:t>
            </a:r>
            <a:endParaRPr lang="fa-IR" dirty="0"/>
          </a:p>
          <a:p>
            <a:pPr algn="r" rtl="1"/>
            <a:r>
              <a:rPr lang="fa-IR" dirty="0"/>
              <a:t>همان گونه که در جدول اشاره شده است، درخواست آزمایشات زیر بر اساس شرایط بالینی بیمار ممکن است صورت گیرد و با </a:t>
            </a:r>
            <a:r>
              <a:rPr lang="fa-IR" dirty="0" smtClean="0"/>
              <a:t>تواترمناسب </a:t>
            </a:r>
            <a:r>
              <a:rPr lang="fa-IR" dirty="0"/>
              <a:t>تکرار شود.</a:t>
            </a:r>
          </a:p>
          <a:p>
            <a:pPr algn="r" rtl="1"/>
            <a:r>
              <a:rPr lang="en-US" dirty="0"/>
              <a:t>ABG ،ALT ،AST ،Ferritin ،LDH ،</a:t>
            </a:r>
            <a:r>
              <a:rPr lang="en-US" dirty="0" smtClean="0"/>
              <a:t>D-dimer</a:t>
            </a:r>
            <a:endParaRPr lang="en-US" dirty="0"/>
          </a:p>
          <a:p>
            <a:pPr algn="r" rtl="1"/>
            <a:r>
              <a:rPr lang="fa-IR" dirty="0"/>
              <a:t>درخواست آزمایشات زیر در صورت </a:t>
            </a:r>
            <a:r>
              <a:rPr lang="fa-IR" dirty="0" smtClean="0"/>
              <a:t>صلاحدید پزشک </a:t>
            </a:r>
            <a:r>
              <a:rPr lang="fa-IR" dirty="0"/>
              <a:t>ممکن است صورت گیرد:</a:t>
            </a:r>
          </a:p>
          <a:p>
            <a:pPr algn="r" rtl="1"/>
            <a:r>
              <a:rPr lang="fa-IR" dirty="0" smtClean="0"/>
              <a:t> </a:t>
            </a:r>
            <a:r>
              <a:rPr lang="en-US" dirty="0" err="1"/>
              <a:t>proBNP-FibrinogenNT</a:t>
            </a:r>
            <a:r>
              <a:rPr lang="en-US" dirty="0"/>
              <a:t> ، IL6 </a:t>
            </a:r>
            <a:r>
              <a:rPr lang="fa-IR" dirty="0"/>
              <a:t>در موارد در </a:t>
            </a:r>
            <a:r>
              <a:rPr lang="fa-IR" dirty="0" smtClean="0"/>
              <a:t>دسترس</a:t>
            </a:r>
          </a:p>
          <a:p>
            <a:pPr algn="r" rtl="1"/>
            <a:r>
              <a:rPr lang="fa-IR" dirty="0"/>
              <a:t>توصیه های رادیولوژیک:</a:t>
            </a: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5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اقدامات مراقبت و 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/>
              <a:t>اکسیژن درمانی </a:t>
            </a:r>
            <a:r>
              <a:rPr lang="fa-IR" dirty="0" smtClean="0"/>
              <a:t>که </a:t>
            </a:r>
            <a:r>
              <a:rPr lang="fa-IR" dirty="0"/>
              <a:t>این کار در حقیقت مهمترین اقدام درمانی است و باید با نظارت دقیق انجام شود.</a:t>
            </a:r>
          </a:p>
          <a:p>
            <a:pPr algn="r" rtl="1"/>
            <a:r>
              <a:rPr lang="fa-IR" dirty="0"/>
              <a:t>هر یک ساعت ارزیابی صورت گیرد و در صورت عدم پاسخ بیمار، برای بهبود وضعیت اکسیژن رسانی به بیمار تصمیم گیری شود.</a:t>
            </a:r>
          </a:p>
          <a:p>
            <a:pPr algn="r" rtl="1"/>
            <a:r>
              <a:rPr lang="fa-IR" dirty="0"/>
              <a:t> </a:t>
            </a:r>
            <a:r>
              <a:rPr lang="fa-IR" dirty="0" smtClean="0"/>
              <a:t>ارجحیت </a:t>
            </a:r>
            <a:r>
              <a:rPr lang="en-US" dirty="0"/>
              <a:t>High flow nasal </a:t>
            </a:r>
            <a:r>
              <a:rPr lang="en-US" dirty="0" err="1"/>
              <a:t>Canula</a:t>
            </a:r>
            <a:r>
              <a:rPr lang="en-US" dirty="0"/>
              <a:t> and NIV </a:t>
            </a:r>
            <a:r>
              <a:rPr lang="fa-IR" dirty="0"/>
              <a:t> </a:t>
            </a:r>
          </a:p>
          <a:p>
            <a:pPr algn="r" rtl="1"/>
            <a:r>
              <a:rPr lang="fa-IR" dirty="0" smtClean="0"/>
              <a:t>اصلاح آب </a:t>
            </a:r>
            <a:r>
              <a:rPr lang="fa-IR" dirty="0"/>
              <a:t>و الکترولیت و درمان های حمایتی مورد نیاز</a:t>
            </a:r>
          </a:p>
          <a:p>
            <a:pPr algn="r" rtl="1"/>
            <a:r>
              <a:rPr lang="fa-IR" dirty="0" smtClean="0"/>
              <a:t>پایش </a:t>
            </a:r>
            <a:r>
              <a:rPr lang="fa-IR" dirty="0"/>
              <a:t>دقیق افراد از نظر تشدید </a:t>
            </a:r>
            <a:r>
              <a:rPr lang="fa-IR" dirty="0" smtClean="0"/>
              <a:t>علایم </a:t>
            </a:r>
            <a:r>
              <a:rPr lang="fa-IR" dirty="0"/>
              <a:t>و درمان های حمایتی برای ارگانهای مختلف</a:t>
            </a:r>
          </a:p>
          <a:p>
            <a:pPr algn="r" rtl="1"/>
            <a:r>
              <a:rPr lang="fa-IR" dirty="0" smtClean="0"/>
              <a:t>بطور </a:t>
            </a:r>
            <a:r>
              <a:rPr lang="fa-IR" dirty="0"/>
              <a:t>کلی آنتی بیوتیک برای درمان کووید-19 ضرورتی ندارد و توصیه نمی شود. در بیماران با شک به عفونت های </a:t>
            </a:r>
            <a:r>
              <a:rPr lang="fa-IR" dirty="0" smtClean="0"/>
              <a:t>باکتریال تنفسی </a:t>
            </a:r>
            <a:r>
              <a:rPr lang="fa-IR" dirty="0"/>
              <a:t>و سایر علل عفونی برای تجویز آن تصمیم گیری شود</a:t>
            </a:r>
          </a:p>
          <a:p>
            <a:pPr algn="r" rtl="1"/>
            <a:r>
              <a:rPr lang="fa-IR" dirty="0" smtClean="0"/>
              <a:t>بهداشت </a:t>
            </a:r>
            <a:r>
              <a:rPr lang="fa-IR" dirty="0"/>
              <a:t>فردی در بیماران بستری و جداسازی از سایرین و فاصله گذاری اجتماعی تا زمان مقرر رعایت شود.</a:t>
            </a:r>
          </a:p>
          <a:p>
            <a:pPr algn="r" rtl="1"/>
            <a:r>
              <a:rPr lang="fa-IR" dirty="0"/>
              <a:t> افراد از نظر تشدید </a:t>
            </a:r>
            <a:r>
              <a:rPr lang="fa-IR" dirty="0" smtClean="0"/>
              <a:t>علایم </a:t>
            </a:r>
            <a:r>
              <a:rPr lang="fa-IR" dirty="0"/>
              <a:t>بیماری به طور دقیق پایش شوند.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در مرحله بحرانی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این </a:t>
            </a:r>
            <a:r>
              <a:rPr lang="fa-IR" dirty="0" smtClean="0"/>
              <a:t>بیماران ممکن </a:t>
            </a:r>
            <a:r>
              <a:rPr lang="fa-IR" dirty="0"/>
              <a:t>است نیازمند حمایت تنفسی </a:t>
            </a:r>
            <a:r>
              <a:rPr lang="fa-IR" dirty="0" smtClean="0"/>
              <a:t>تهاجمی</a:t>
            </a:r>
            <a:r>
              <a:rPr lang="en-US" dirty="0" smtClean="0"/>
              <a:t>ventilation </a:t>
            </a:r>
            <a:r>
              <a:rPr lang="en-US" dirty="0"/>
              <a:t>Mechanical </a:t>
            </a:r>
            <a:r>
              <a:rPr lang="fa-IR" dirty="0" smtClean="0"/>
              <a:t> باشند.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0300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سایر روش های درمانی: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</a:rPr>
              <a:t>درمانهای آنتی </a:t>
            </a:r>
            <a:r>
              <a:rPr lang="fa-IR" dirty="0" smtClean="0">
                <a:solidFill>
                  <a:srgbClr val="FF0000"/>
                </a:solidFill>
              </a:rPr>
              <a:t>ویرال:رمدزیویر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/>
            <a:r>
              <a:rPr lang="fa-IR" dirty="0"/>
              <a:t>کنتراندیکاسیون مصرف دارو: </a:t>
            </a:r>
            <a:r>
              <a:rPr lang="en-US" dirty="0" smtClean="0"/>
              <a:t>ALT</a:t>
            </a:r>
            <a:r>
              <a:rPr lang="fa-IR" dirty="0" smtClean="0"/>
              <a:t> </a:t>
            </a:r>
            <a:r>
              <a:rPr lang="fa-IR" dirty="0"/>
              <a:t>مساوی یا بیشتر از 5 برابر محدوده </a:t>
            </a:r>
            <a:r>
              <a:rPr lang="fa-IR" dirty="0" smtClean="0"/>
              <a:t>نرمال</a:t>
            </a:r>
            <a:r>
              <a:rPr lang="en-US" dirty="0" smtClean="0"/>
              <a:t>.</a:t>
            </a:r>
            <a:r>
              <a:rPr lang="fa-IR" dirty="0" smtClean="0"/>
              <a:t> </a:t>
            </a:r>
            <a:r>
              <a:rPr lang="fa-IR" dirty="0"/>
              <a:t>در صورت افزایش آالنین ترانسفراز مساوی یا بیشتر از 5 برابر محدوده نرمال در طی درمان یا بروز سایر شواهد </a:t>
            </a:r>
            <a:r>
              <a:rPr lang="fa-IR" dirty="0" smtClean="0"/>
              <a:t>آسیب</a:t>
            </a:r>
            <a:r>
              <a:rPr lang="en-US" dirty="0" smtClean="0"/>
              <a:t> </a:t>
            </a:r>
            <a:r>
              <a:rPr lang="fa-IR" dirty="0" smtClean="0"/>
              <a:t>کبدی </a:t>
            </a:r>
            <a:r>
              <a:rPr lang="fa-IR" dirty="0"/>
              <a:t>درمان قطع شود.</a:t>
            </a:r>
          </a:p>
          <a:p>
            <a:pPr algn="r" rtl="1"/>
            <a:r>
              <a:rPr lang="fa-IR" dirty="0" smtClean="0"/>
              <a:t>در </a:t>
            </a:r>
            <a:r>
              <a:rPr lang="fa-IR" dirty="0"/>
              <a:t>صورت لزوم استفاده از این دارو در بیماران با اختالالت کلیوی الزم است مشاوره با نفرولوژیست جهت </a:t>
            </a:r>
            <a:r>
              <a:rPr lang="fa-IR" dirty="0" smtClean="0"/>
              <a:t>بررسی</a:t>
            </a:r>
            <a:r>
              <a:rPr lang="en-US" dirty="0" smtClean="0"/>
              <a:t> </a:t>
            </a:r>
            <a:r>
              <a:rPr lang="fa-IR" dirty="0" smtClean="0"/>
              <a:t>عملکرد </a:t>
            </a:r>
            <a:r>
              <a:rPr lang="fa-IR" dirty="0"/>
              <a:t>کلیوی به عمل آید.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0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سایر روش های درمانی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استفاده از </a:t>
            </a:r>
            <a:r>
              <a:rPr lang="en-US" dirty="0" smtClean="0"/>
              <a:t>plasma </a:t>
            </a:r>
            <a:r>
              <a:rPr lang="en-US" dirty="0" err="1" smtClean="0"/>
              <a:t>convalasent</a:t>
            </a:r>
            <a:r>
              <a:rPr lang="fa-IR" dirty="0"/>
              <a:t> : </a:t>
            </a:r>
            <a:r>
              <a:rPr lang="fa-IR" dirty="0" smtClean="0"/>
              <a:t>تصمیم </a:t>
            </a:r>
            <a:r>
              <a:rPr lang="fa-IR" dirty="0"/>
              <a:t>به تجویز </a:t>
            </a:r>
            <a:r>
              <a:rPr lang="fa-IR" dirty="0" smtClean="0"/>
              <a:t>پلاسمای </a:t>
            </a:r>
            <a:r>
              <a:rPr lang="fa-IR" dirty="0"/>
              <a:t>بهبود یافته در قالب ترایال با ثبت مشخصات مادر و بعد از تایید تیم مدیریت بحران مادر تحت </a:t>
            </a:r>
            <a:r>
              <a:rPr lang="fa-IR" dirty="0" smtClean="0"/>
              <a:t>درمان مجاز </a:t>
            </a:r>
            <a:r>
              <a:rPr lang="fa-IR" dirty="0"/>
              <a:t>می باشد. در همین راستا توصیه شده است که در صورت تجویز </a:t>
            </a:r>
            <a:r>
              <a:rPr lang="fa-IR" dirty="0" smtClean="0"/>
              <a:t>پلاسمای </a:t>
            </a:r>
            <a:r>
              <a:rPr lang="fa-IR" dirty="0"/>
              <a:t>نقاهت بهتر است در 3 روز اول </a:t>
            </a:r>
            <a:r>
              <a:rPr lang="fa-IR" dirty="0" smtClean="0"/>
              <a:t>شروع بدیهی </a:t>
            </a:r>
            <a:r>
              <a:rPr lang="fa-IR" dirty="0"/>
              <a:t>است که برای </a:t>
            </a:r>
            <a:r>
              <a:rPr lang="fa-IR" dirty="0" smtClean="0"/>
              <a:t>استفاده،پلاسما </a:t>
            </a:r>
            <a:r>
              <a:rPr lang="fa-IR" dirty="0"/>
              <a:t>باید حاوی تیتر مناسب آنتی بادی باشد. احتمال بروز عوارض </a:t>
            </a:r>
            <a:r>
              <a:rPr lang="fa-IR" dirty="0" smtClean="0"/>
              <a:t>نامطلوب </a:t>
            </a:r>
            <a:r>
              <a:rPr lang="fa-IR" dirty="0"/>
              <a:t>تجویز </a:t>
            </a:r>
            <a:r>
              <a:rPr lang="fa-IR" dirty="0" smtClean="0"/>
              <a:t>شود </a:t>
            </a:r>
            <a:r>
              <a:rPr lang="fa-IR" dirty="0"/>
              <a:t>ناشی از دریافت </a:t>
            </a:r>
            <a:r>
              <a:rPr lang="fa-IR" dirty="0" smtClean="0"/>
              <a:t>پلاسما </a:t>
            </a:r>
            <a:r>
              <a:rPr lang="fa-IR" dirty="0"/>
              <a:t>نقاهت با تیتر پایین آنتی بادی نیز مطرح شده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02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کواگولوپاتی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 افزایش سطح مارکرهای التهابی و فیبرینوژن و دی دایمر دیده </a:t>
            </a:r>
            <a:r>
              <a:rPr lang="fa-IR" dirty="0" smtClean="0"/>
              <a:t>میشود</a:t>
            </a:r>
          </a:p>
          <a:p>
            <a:pPr algn="r" rtl="1"/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 </a:t>
            </a:r>
            <a:r>
              <a:rPr lang="fa-IR" dirty="0"/>
              <a:t>در ابتدای تظاهر، </a:t>
            </a:r>
            <a:r>
              <a:rPr lang="fa-IR" dirty="0" smtClean="0"/>
              <a:t>اختلال در </a:t>
            </a:r>
            <a:r>
              <a:rPr lang="fa-IR" dirty="0"/>
              <a:t>تست های </a:t>
            </a:r>
            <a:r>
              <a:rPr lang="en-US" dirty="0" smtClean="0"/>
              <a:t>PTT،</a:t>
            </a:r>
            <a:r>
              <a:rPr lang="fa-IR" dirty="0" smtClean="0"/>
              <a:t> </a:t>
            </a:r>
            <a:r>
              <a:rPr lang="en-US" dirty="0" smtClean="0"/>
              <a:t>PT</a:t>
            </a:r>
            <a:r>
              <a:rPr lang="fa-IR" dirty="0" smtClean="0"/>
              <a:t>و شمارش پلاکتی </a:t>
            </a:r>
            <a:r>
              <a:rPr lang="fa-IR" dirty="0"/>
              <a:t>ناشایع است. این نوع </a:t>
            </a:r>
            <a:r>
              <a:rPr lang="fa-IR" dirty="0" smtClean="0"/>
              <a:t>اختلال </a:t>
            </a:r>
            <a:r>
              <a:rPr lang="fa-IR" dirty="0"/>
              <a:t>انعقادی با بروز حوادث ترومبوآمبولی همراه است. وجود شواهد انعقاد منتشر </a:t>
            </a:r>
            <a:r>
              <a:rPr lang="fa-IR" dirty="0" smtClean="0"/>
              <a:t>داخل عروقی </a:t>
            </a:r>
            <a:r>
              <a:rPr lang="fa-IR" dirty="0"/>
              <a:t>با پیش آگهی نامطلوب در این بیماران همراه می باشد. در مطالعات نشان داده شده است که استفاده از </a:t>
            </a:r>
            <a:r>
              <a:rPr lang="fa-IR" dirty="0" smtClean="0"/>
              <a:t>پروفیلاکسی </a:t>
            </a:r>
            <a:r>
              <a:rPr lang="fa-IR" dirty="0"/>
              <a:t>با </a:t>
            </a:r>
            <a:r>
              <a:rPr lang="fa-IR" dirty="0" smtClean="0"/>
              <a:t>انوکساپارین یا </a:t>
            </a:r>
            <a:r>
              <a:rPr lang="fa-IR" dirty="0"/>
              <a:t>هپارین در موارد شدید بیماری کووید-19 یا بیمارانی که سطح دی دایمر بیشتر از 6 برابر نرمال دارند باعث کاهش مرگ و میر </a:t>
            </a:r>
            <a:r>
              <a:rPr lang="fa-IR" dirty="0" smtClean="0"/>
              <a:t>شده است</a:t>
            </a:r>
            <a:r>
              <a:rPr lang="fa-IR" dirty="0"/>
              <a:t>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9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 .در </a:t>
            </a:r>
            <a:r>
              <a:rPr lang="fa-IR" dirty="0">
                <a:solidFill>
                  <a:srgbClr val="FF0000"/>
                </a:solidFill>
              </a:rPr>
              <a:t>تمام</a:t>
            </a:r>
            <a:r>
              <a:rPr lang="fa-IR" dirty="0"/>
              <a:t> مادران بارداری که به دلیل </a:t>
            </a:r>
            <a:r>
              <a:rPr lang="fa-IR" dirty="0" smtClean="0"/>
              <a:t>ابتلا </a:t>
            </a:r>
            <a:r>
              <a:rPr lang="fa-IR" dirty="0"/>
              <a:t>به بیماری کووید 19 در بیمارستان بستری می شوند، </a:t>
            </a:r>
            <a:r>
              <a:rPr lang="fa-IR" dirty="0" smtClean="0"/>
              <a:t>پروفیلاکسی </a:t>
            </a:r>
            <a:r>
              <a:rPr lang="fa-IR" dirty="0"/>
              <a:t>دارویی </a:t>
            </a:r>
            <a:r>
              <a:rPr lang="fa-IR" dirty="0" smtClean="0"/>
              <a:t>به وسیله </a:t>
            </a:r>
            <a:r>
              <a:rPr lang="fa-IR" dirty="0"/>
              <a:t>انوکساپارین یا هپارین توصیه می شود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 در بیماران بستری در بیمارستان که شرایط بالینی </a:t>
            </a:r>
            <a:r>
              <a:rPr lang="en-US" dirty="0" err="1"/>
              <a:t>crtitical</a:t>
            </a:r>
            <a:r>
              <a:rPr lang="en-US" dirty="0"/>
              <a:t> </a:t>
            </a:r>
            <a:r>
              <a:rPr lang="fa-IR" dirty="0" smtClean="0"/>
              <a:t>ندارند </a:t>
            </a:r>
            <a:r>
              <a:rPr lang="fa-IR" dirty="0"/>
              <a:t>پس </a:t>
            </a:r>
            <a:r>
              <a:rPr lang="fa-IR" dirty="0" smtClean="0"/>
              <a:t>ازارزیابی </a:t>
            </a:r>
            <a:r>
              <a:rPr lang="fa-IR" dirty="0"/>
              <a:t>خطر خونریزی دوز استاندارد </a:t>
            </a:r>
            <a:r>
              <a:rPr lang="fa-IR" dirty="0" smtClean="0"/>
              <a:t>پروفیلاکسی </a:t>
            </a:r>
            <a:r>
              <a:rPr lang="fa-IR" dirty="0"/>
              <a:t>آنتی </a:t>
            </a:r>
            <a:r>
              <a:rPr lang="fa-IR" dirty="0" smtClean="0"/>
              <a:t>کواگولانت </a:t>
            </a:r>
            <a:r>
              <a:rPr lang="fa-IR" dirty="0"/>
              <a:t>توصیه میگردد. در موارد نزدیک به زایمان و یا </a:t>
            </a:r>
            <a:r>
              <a:rPr lang="fa-IR" dirty="0" smtClean="0"/>
              <a:t>بلافاصله پس </a:t>
            </a:r>
            <a:r>
              <a:rPr lang="fa-IR" dirty="0"/>
              <a:t>از زایمان در صورت اندیکاسیون تجویز هپارین ارجح است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/>
              <a:t>زنان باردار نزدیک به زایمان که در مرحله شدید یا بحرانی بیماری نیستند: </a:t>
            </a:r>
            <a:r>
              <a:rPr lang="en-US" dirty="0"/>
              <a:t>BD SQ/5000u UFH</a:t>
            </a:r>
            <a:r>
              <a:rPr lang="fa-IR" dirty="0"/>
              <a:t>در بیماران با</a:t>
            </a:r>
          </a:p>
          <a:p>
            <a:pPr marL="0" indent="0" algn="r" rtl="1">
              <a:buNone/>
            </a:pPr>
            <a:r>
              <a:rPr lang="en-US" dirty="0"/>
              <a:t>BMI≥40: Heparin 7500 IU SC BD</a:t>
            </a:r>
          </a:p>
          <a:p>
            <a:pPr marL="0" indent="0" algn="r" rtl="1">
              <a:buNone/>
            </a:pPr>
            <a:r>
              <a:rPr lang="en-US" dirty="0"/>
              <a:t>o </a:t>
            </a:r>
            <a:r>
              <a:rPr lang="fa-IR" dirty="0"/>
              <a:t>در زنان باردار با فاصله چندین روزه تا زایمان و یا پس از زایمان: </a:t>
            </a:r>
            <a:r>
              <a:rPr lang="en-US" dirty="0"/>
              <a:t>Daily md 40 Enoxaparin </a:t>
            </a:r>
            <a:r>
              <a:rPr lang="fa-IR" dirty="0"/>
              <a:t>و در بیماران</a:t>
            </a:r>
          </a:p>
          <a:p>
            <a:pPr marL="0" indent="0" algn="r" rtl="1">
              <a:buNone/>
            </a:pPr>
            <a:r>
              <a:rPr lang="en-US" dirty="0"/>
              <a:t>BMI ≥ 40: Enoxaparin 60 mg SC Daily</a:t>
            </a:r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3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ارزیابی همه مادران مراجعه کننده به بیمارستان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چک </a:t>
            </a:r>
            <a:r>
              <a:rPr lang="fa-IR" dirty="0"/>
              <a:t>درجه حرارت</a:t>
            </a:r>
          </a:p>
          <a:p>
            <a:pPr algn="r" rtl="1"/>
            <a:r>
              <a:rPr lang="fa-IR" dirty="0" smtClean="0"/>
              <a:t>سوال </a:t>
            </a:r>
            <a:r>
              <a:rPr lang="fa-IR" dirty="0"/>
              <a:t>در مورد وجود سرفه، تب، تنگی نفس، گلودرد، درد </a:t>
            </a:r>
            <a:r>
              <a:rPr lang="fa-IR" dirty="0" smtClean="0"/>
              <a:t>عضلانی، </a:t>
            </a:r>
            <a:r>
              <a:rPr lang="fa-IR" dirty="0"/>
              <a:t>آبریزش بینی، احتقان بینی، اختالالت </a:t>
            </a:r>
            <a:r>
              <a:rPr lang="fa-IR" dirty="0" smtClean="0"/>
              <a:t>بویایی</a:t>
            </a:r>
            <a:r>
              <a:rPr lang="en-US" dirty="0" smtClean="0"/>
              <a:t> </a:t>
            </a:r>
            <a:r>
              <a:rPr lang="fa-IR" dirty="0" smtClean="0"/>
              <a:t>چشایی</a:t>
            </a:r>
            <a:endParaRPr lang="fa-IR" dirty="0"/>
          </a:p>
          <a:p>
            <a:pPr algn="r" rtl="1"/>
            <a:r>
              <a:rPr lang="fa-IR" dirty="0" smtClean="0"/>
              <a:t>سابقه </a:t>
            </a:r>
            <a:r>
              <a:rPr lang="fa-IR" dirty="0"/>
              <a:t>تماس با فرد </a:t>
            </a:r>
            <a:r>
              <a:rPr lang="fa-IR" dirty="0" smtClean="0"/>
              <a:t>مبتلا </a:t>
            </a:r>
            <a:r>
              <a:rPr lang="fa-IR" dirty="0"/>
              <a:t>یا محتمل کووید در 14 روز گذشته </a:t>
            </a:r>
            <a:endParaRPr lang="en-US" dirty="0" smtClean="0"/>
          </a:p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</a:rPr>
              <a:t>در مراجعه مادر به مراکز بهداشتی درمانی، در صورت وجود </a:t>
            </a:r>
            <a:r>
              <a:rPr lang="fa-IR" dirty="0" smtClean="0">
                <a:solidFill>
                  <a:srgbClr val="FF0000"/>
                </a:solidFill>
              </a:rPr>
              <a:t>علایم </a:t>
            </a:r>
            <a:r>
              <a:rPr lang="fa-IR" dirty="0">
                <a:solidFill>
                  <a:srgbClr val="FF0000"/>
                </a:solidFill>
              </a:rPr>
              <a:t>متوسط، شدید یا بحرانی </a:t>
            </a:r>
            <a:r>
              <a:rPr lang="fa-IR" dirty="0" smtClean="0">
                <a:solidFill>
                  <a:srgbClr val="FF0000"/>
                </a:solidFill>
              </a:rPr>
              <a:t>لازم </a:t>
            </a:r>
            <a:r>
              <a:rPr lang="fa-IR" dirty="0">
                <a:solidFill>
                  <a:srgbClr val="FF0000"/>
                </a:solidFill>
              </a:rPr>
              <a:t>است فورا جهت بستری به </a:t>
            </a:r>
            <a:r>
              <a:rPr lang="fa-IR" dirty="0" smtClean="0">
                <a:solidFill>
                  <a:srgbClr val="FF0000"/>
                </a:solidFill>
              </a:rPr>
              <a:t>بیمارستان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</a:rPr>
              <a:t>اعزام </a:t>
            </a:r>
            <a:r>
              <a:rPr lang="fa-IR" dirty="0">
                <a:solidFill>
                  <a:srgbClr val="FF0000"/>
                </a:solidFill>
              </a:rPr>
              <a:t>شوند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 بیمارانی که شرایط بالینی </a:t>
            </a:r>
            <a:r>
              <a:rPr lang="en-US" dirty="0"/>
              <a:t>critical </a:t>
            </a:r>
            <a:r>
              <a:rPr lang="fa-IR" dirty="0"/>
              <a:t>دارند </a:t>
            </a:r>
            <a:r>
              <a:rPr lang="fa-IR" dirty="0" smtClean="0"/>
              <a:t> پروفیلاکسی </a:t>
            </a:r>
            <a:r>
              <a:rPr lang="fa-IR" dirty="0"/>
              <a:t>با دوز </a:t>
            </a:r>
            <a:r>
              <a:rPr lang="fa-IR" dirty="0" smtClean="0"/>
              <a:t>متوسط آنتی کواگولانت </a:t>
            </a:r>
            <a:r>
              <a:rPr lang="fa-IR" dirty="0"/>
              <a:t>توصیه میشود. دوز متوسط عبارت است از: انوکساپارین 60 میلی گرم یک بار در روز و یا هپارین </a:t>
            </a:r>
            <a:r>
              <a:rPr lang="fa-IR" dirty="0" smtClean="0"/>
              <a:t>7500واحد </a:t>
            </a:r>
            <a:r>
              <a:rPr lang="fa-IR" dirty="0"/>
              <a:t>دو بار در روز زیر جلدی.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78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 بیمارانی که منع مصرف داروهای آنتی کواگوالنت دارند، استفاده از روش های </a:t>
            </a:r>
            <a:r>
              <a:rPr lang="fa-IR" dirty="0" smtClean="0"/>
              <a:t>پروفیلاکسی </a:t>
            </a:r>
            <a:r>
              <a:rPr lang="fa-IR" dirty="0"/>
              <a:t>مکانیکال </a:t>
            </a:r>
            <a:r>
              <a:rPr lang="fa-IR" dirty="0" smtClean="0"/>
              <a:t>مانند </a:t>
            </a:r>
            <a:r>
              <a:rPr lang="en-US" dirty="0"/>
              <a:t>stocking </a:t>
            </a:r>
            <a:r>
              <a:rPr lang="en-US" dirty="0" smtClean="0"/>
              <a:t>compression</a:t>
            </a:r>
            <a:r>
              <a:rPr lang="fa-IR" dirty="0" smtClean="0"/>
              <a:t> توصیه میشود.</a:t>
            </a:r>
            <a:endParaRPr lang="fa-IR" dirty="0"/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/>
              <a:t>یمارانی که به علل مدیکال دیگری تحت درمان با آسپیرین هستند، پس از بستری به علت کوید 19 ادامه آسپیرین با</a:t>
            </a:r>
          </a:p>
          <a:p>
            <a:pPr algn="r" rtl="1"/>
            <a:r>
              <a:rPr lang="fa-IR" dirty="0"/>
              <a:t>مشاوره پریناتولوژیست / </a:t>
            </a:r>
            <a:r>
              <a:rPr lang="en-US" dirty="0" err="1"/>
              <a:t>intensivist</a:t>
            </a:r>
            <a:r>
              <a:rPr lang="en-US" dirty="0"/>
              <a:t> </a:t>
            </a:r>
            <a:r>
              <a:rPr lang="fa-IR" dirty="0"/>
              <a:t>توصیه می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15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شروع </a:t>
            </a:r>
            <a:r>
              <a:rPr lang="fa-IR" dirty="0" smtClean="0"/>
              <a:t>داروهای </a:t>
            </a:r>
            <a:r>
              <a:rPr lang="fa-IR" dirty="0"/>
              <a:t>ضد </a:t>
            </a:r>
            <a:r>
              <a:rPr lang="fa-IR" dirty="0" smtClean="0"/>
              <a:t>انعقاد بدون انجام </a:t>
            </a:r>
            <a:r>
              <a:rPr lang="fa-IR" dirty="0"/>
              <a:t>تستهای تشخیصی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بیماران اینتوبه که به صورت ناگهانی دچار شواهد بالینی </a:t>
            </a:r>
            <a:r>
              <a:rPr lang="fa-IR" dirty="0" smtClean="0"/>
              <a:t>(مثال </a:t>
            </a:r>
            <a:r>
              <a:rPr lang="fa-IR" dirty="0"/>
              <a:t>کاهش اشباع </a:t>
            </a:r>
            <a:r>
              <a:rPr lang="fa-IR" dirty="0" smtClean="0"/>
              <a:t>اکسیژن) </a:t>
            </a:r>
            <a:r>
              <a:rPr lang="fa-IR" dirty="0"/>
              <a:t>و آزمایشگاهی ترومبو </a:t>
            </a:r>
            <a:r>
              <a:rPr lang="fa-IR" dirty="0" smtClean="0"/>
              <a:t>آمبولی می شوند</a:t>
            </a:r>
          </a:p>
          <a:p>
            <a:pPr algn="r" rtl="1"/>
            <a:r>
              <a:rPr lang="fa-IR" dirty="0" smtClean="0"/>
              <a:t>وجود علایم </a:t>
            </a:r>
            <a:r>
              <a:rPr lang="fa-IR" dirty="0"/>
              <a:t>بالینی منطبق بر ترومبوز روی ارتریال </a:t>
            </a:r>
            <a:r>
              <a:rPr lang="fa-IR" dirty="0" smtClean="0"/>
              <a:t>لاین </a:t>
            </a:r>
            <a:r>
              <a:rPr lang="fa-IR" dirty="0"/>
              <a:t>یا کاتتر </a:t>
            </a:r>
            <a:r>
              <a:rPr lang="en-US" dirty="0"/>
              <a:t>CVP </a:t>
            </a:r>
            <a:r>
              <a:rPr lang="fa-IR" dirty="0"/>
              <a:t>مانند ترومبوفلبیت سطحی یا ایسکمی و </a:t>
            </a:r>
            <a:r>
              <a:rPr lang="fa-IR" dirty="0" smtClean="0"/>
              <a:t>سیانوزمحیطی </a:t>
            </a:r>
            <a:r>
              <a:rPr lang="fa-IR" dirty="0"/>
              <a:t>یا ترومبوز فیلتر و یا کاتتر دیالیز یا وجود پورپورای </a:t>
            </a:r>
            <a:r>
              <a:rPr lang="fa-IR" dirty="0" smtClean="0"/>
              <a:t>مشبک </a:t>
            </a:r>
            <a:r>
              <a:rPr lang="en-US" dirty="0" err="1" smtClean="0"/>
              <a:t>purpura</a:t>
            </a:r>
            <a:r>
              <a:rPr lang="en-US" dirty="0" smtClean="0"/>
              <a:t> </a:t>
            </a:r>
            <a:r>
              <a:rPr lang="en-US" dirty="0" err="1"/>
              <a:t>retiform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fa-IR" dirty="0" smtClean="0"/>
              <a:t> )در اندامها</a:t>
            </a:r>
          </a:p>
          <a:p>
            <a:pPr algn="r" rtl="1"/>
            <a:r>
              <a:rPr lang="fa-IR" dirty="0"/>
              <a:t>در بیماران با نارسایی تنفسی به خصوص وقتی دی دایمر و یا فیبرینوژن بسیار </a:t>
            </a:r>
            <a:r>
              <a:rPr lang="fa-IR" dirty="0" smtClean="0"/>
              <a:t>بالا </a:t>
            </a:r>
            <a:r>
              <a:rPr lang="fa-IR" dirty="0"/>
              <a:t>باشد علت دیگری مانند </a:t>
            </a:r>
            <a:r>
              <a:rPr lang="fa-IR" dirty="0" smtClean="0"/>
              <a:t>سندروم زجر </a:t>
            </a:r>
            <a:r>
              <a:rPr lang="fa-IR" dirty="0"/>
              <a:t>تنفسی حاد یا اورلود توجیه کننده عالیم بیمار نباشد و ترومبوآمبولی بسیار مورد ظن </a:t>
            </a:r>
            <a:r>
              <a:rPr lang="fa-IR" dirty="0" smtClean="0"/>
              <a:t>باشد</a:t>
            </a:r>
          </a:p>
          <a:p>
            <a:pPr algn="r" rtl="1"/>
            <a:r>
              <a:rPr lang="fa-IR" dirty="0"/>
              <a:t> بیمارانی که تحت درمان با </a:t>
            </a:r>
            <a:r>
              <a:rPr lang="en-US" dirty="0" smtClean="0"/>
              <a:t>ECMO</a:t>
            </a:r>
            <a:r>
              <a:rPr lang="fa-IR" dirty="0" smtClean="0"/>
              <a:t> یا </a:t>
            </a:r>
            <a:r>
              <a:rPr lang="en-US" dirty="0" smtClean="0"/>
              <a:t>CRRT</a:t>
            </a:r>
            <a:r>
              <a:rPr lang="fa-IR" dirty="0" smtClean="0"/>
              <a:t> قرار </a:t>
            </a:r>
            <a:r>
              <a:rPr lang="fa-IR" dirty="0"/>
              <a:t>می گیرند.</a:t>
            </a:r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55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کورتیکواستروئید ها: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</a:rPr>
              <a:t>برای همه مادران در موارد شدید و بحرانی بیماری کوتیکواستروئید به شرح زیر تجویز شود:</a:t>
            </a:r>
          </a:p>
          <a:p>
            <a:pPr algn="r" rtl="1"/>
            <a:r>
              <a:rPr lang="fa-IR" dirty="0"/>
              <a:t>دگزامتازون 6 میلی گرم روزانه تا 10 روز و یا پردنیزولون خوراکی روزانه 40 میلی گرم تا ده روز یا زمان ترخیص هرکدام زودتر رخ دهد</a:t>
            </a:r>
          </a:p>
          <a:p>
            <a:pPr algn="r" rtl="1"/>
            <a:r>
              <a:rPr lang="fa-IR" dirty="0"/>
              <a:t>در صورت سن بارداری 24 تا 33 هفته و شش روز ابتدا دوز درمانی بلوغ ریه جنین دگزامتازون: 4 دوز 6 میلی گرم تزریق </a:t>
            </a:r>
            <a:r>
              <a:rPr lang="fa-IR" dirty="0" smtClean="0"/>
              <a:t>عضلانی هر 12 ساعت </a:t>
            </a:r>
            <a:r>
              <a:rPr lang="fa-IR" dirty="0"/>
              <a:t>یا بتامتازون: 2 دوز 12 میلی گرم تزریق </a:t>
            </a:r>
            <a:r>
              <a:rPr lang="fa-IR" dirty="0" smtClean="0"/>
              <a:t>عضلانی </a:t>
            </a:r>
            <a:r>
              <a:rPr lang="fa-IR" dirty="0"/>
              <a:t>هر 24 ساعت داده شود و سپس مطابق درمان </a:t>
            </a:r>
            <a:r>
              <a:rPr lang="fa-IR" dirty="0" smtClean="0"/>
              <a:t>بالا </a:t>
            </a:r>
            <a:r>
              <a:rPr lang="fa-IR" dirty="0"/>
              <a:t>ادامه یابد.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06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 بیماران </a:t>
            </a:r>
            <a:r>
              <a:rPr lang="fa-IR" dirty="0" smtClean="0"/>
              <a:t>باردارمبتلا </a:t>
            </a:r>
            <a:r>
              <a:rPr lang="fa-IR" dirty="0"/>
              <a:t>به کووید برای مدیریت طوفان سیتوکینی، قبل از ختم بارداری یا هر مداخله جراحی, استرس دوز اولیه 200 </a:t>
            </a:r>
            <a:r>
              <a:rPr lang="fa-IR" dirty="0" smtClean="0"/>
              <a:t>میلی گرم </a:t>
            </a:r>
            <a:r>
              <a:rPr lang="fa-IR" dirty="0"/>
              <a:t>هیدروکورتیزون توصیه می شود</a:t>
            </a:r>
            <a:r>
              <a:rPr lang="fa-IR" dirty="0" smtClean="0"/>
              <a:t>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/>
              <a:t> سپس 200 </a:t>
            </a:r>
            <a:r>
              <a:rPr lang="en-US" dirty="0"/>
              <a:t>mg </a:t>
            </a:r>
            <a:r>
              <a:rPr lang="fa-IR" dirty="0"/>
              <a:t>هیدروکورتیزون یا معادل آن </a:t>
            </a:r>
            <a:r>
              <a:rPr lang="fa-IR" dirty="0" smtClean="0"/>
              <a:t>بلافاصله  </a:t>
            </a:r>
            <a:r>
              <a:rPr lang="fa-IR" dirty="0"/>
              <a:t>پس از عمل و روز بعد توصیه می شود و در ادامه دگزامتازون 6 میلی گرم </a:t>
            </a:r>
            <a:r>
              <a:rPr lang="fa-IR" dirty="0" smtClean="0"/>
              <a:t>روزانه تا </a:t>
            </a:r>
            <a:r>
              <a:rPr lang="fa-IR" dirty="0"/>
              <a:t>10 روز یا زمان ترخیص هرکدام زودتر رخ دهد.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4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معادل سازی ترکیبات کورتیکوستروئید ها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/>
              <a:t>50 mg prednisolone</a:t>
            </a:r>
          </a:p>
          <a:p>
            <a:pPr algn="r" rtl="1"/>
            <a:r>
              <a:rPr lang="en-US" dirty="0"/>
              <a:t>40 mg methylprednisolone</a:t>
            </a:r>
          </a:p>
          <a:p>
            <a:pPr algn="r" rtl="1"/>
            <a:r>
              <a:rPr lang="en-US" dirty="0"/>
              <a:t>8 mg dexamethasone</a:t>
            </a:r>
          </a:p>
          <a:p>
            <a:pPr algn="r" rtl="1"/>
            <a:r>
              <a:rPr lang="en-US" dirty="0"/>
              <a:t>200 mg hydrocortisone </a:t>
            </a:r>
          </a:p>
        </p:txBody>
      </p:sp>
    </p:spTree>
    <p:extLst>
      <p:ext uri="{BB962C8B-B14F-4D97-AF65-F5344CB8AC3E}">
        <p14:creationId xmlns:p14="http://schemas.microsoft.com/office/powerpoint/2010/main" val="176410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شرایط بستری در بیمارستان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1تب بیش از 39درجه علیرغم درمان دارویی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2 .وجود یک بیماری زمینه ای فشار خون یا دیابت کنترل نشده و اورژانسهای مامایی مانند: پره </a:t>
            </a:r>
            <a:r>
              <a:rPr lang="fa-IR" dirty="0" smtClean="0"/>
              <a:t>اکلامپسی</a:t>
            </a:r>
            <a:r>
              <a:rPr lang="fa-IR" dirty="0" smtClean="0"/>
              <a:t>، </a:t>
            </a:r>
            <a:r>
              <a:rPr lang="fa-IR" dirty="0" smtClean="0"/>
              <a:t>پارگی زودرس کیسه آب، خونریزی رحمی و...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3 .علایم و نشانه بیماری متوسط یا شدید سطح اشباع اکسیژن کمتر از </a:t>
            </a:r>
            <a:r>
              <a:rPr lang="fa-IR" dirty="0" smtClean="0"/>
              <a:t>95 % تعداد </a:t>
            </a:r>
            <a:r>
              <a:rPr lang="fa-IR" dirty="0" smtClean="0"/>
              <a:t>تنفس بیشتر از 24 ،نیاز به حمایت تنفسی شامل اکسیژن درمانی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4 .بیماری بحرانی نارسایی تنفسی، افت فشار خون علیرغم هیدریشن مناسب ، </a:t>
            </a:r>
            <a:r>
              <a:rPr lang="fa-IR" dirty="0" smtClean="0"/>
              <a:t>اختلالات </a:t>
            </a:r>
            <a:r>
              <a:rPr lang="fa-IR" dirty="0" smtClean="0"/>
              <a:t>هوشیاری، اختالالت کبدی یا کلیوی،اختلالات قلبی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2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نحوه پذیرش و روند بستری بیمار در بیمارستان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مسئولیت تعیین تکلیف مادر باردار تا 42 روز پس از زایمان در وهله اول به عهده متخصص زنان می باشد</a:t>
            </a:r>
            <a:endParaRPr lang="en-US" dirty="0" smtClean="0"/>
          </a:p>
          <a:p>
            <a:pPr algn="r" rtl="1"/>
            <a:r>
              <a:rPr lang="fa-IR" dirty="0" smtClean="0"/>
              <a:t>محل تریاژ بایستی متفاوت از ورود سایر مادران باردار باشد. </a:t>
            </a:r>
            <a:endParaRPr lang="en-US" dirty="0" smtClean="0"/>
          </a:p>
          <a:p>
            <a:pPr algn="r" rtl="1"/>
            <a:r>
              <a:rPr lang="en-US" dirty="0" smtClean="0"/>
              <a:t> </a:t>
            </a:r>
            <a:r>
              <a:rPr lang="fa-IR" dirty="0" smtClean="0"/>
              <a:t>حداکثر در طی 30 دقیقه ویزیت</a:t>
            </a:r>
            <a:r>
              <a:rPr lang="en-US" dirty="0" smtClean="0"/>
              <a:t> </a:t>
            </a:r>
            <a:r>
              <a:rPr lang="fa-IR" dirty="0" smtClean="0"/>
              <a:t>مادر باردار توسط متخصص زنان</a:t>
            </a:r>
            <a:endParaRPr lang="en-US" dirty="0" smtClean="0"/>
          </a:p>
          <a:p>
            <a:pPr algn="r" rtl="1"/>
            <a:r>
              <a:rPr lang="fa-IR" dirty="0" smtClean="0"/>
              <a:t>حداکثر طی 6 ساعت اول پس از پذیرش توسط تیم چند تخصصی</a:t>
            </a:r>
            <a:r>
              <a:rPr lang="en-US" dirty="0" smtClean="0"/>
              <a:t> </a:t>
            </a:r>
            <a:r>
              <a:rPr lang="fa-IR" dirty="0" smtClean="0"/>
              <a:t>درمان برای بستری تعیین تکلیف شود</a:t>
            </a:r>
            <a:endParaRPr lang="en-US" dirty="0" smtClean="0"/>
          </a:p>
          <a:p>
            <a:pPr algn="r" rtl="1"/>
            <a:r>
              <a:rPr lang="fa-IR" dirty="0" smtClean="0"/>
              <a:t>در صورت تایید تشخیص، به بخش کووید-19 منتقل شود.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mtClean="0"/>
              <a:t> مراقبت در بخش ویژه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 هیپوکسمی مقاوم به درمان غیر تهاجمی</a:t>
            </a:r>
          </a:p>
          <a:p>
            <a:pPr algn="r" rtl="1"/>
            <a:r>
              <a:rPr lang="fa-IR" dirty="0" smtClean="0"/>
              <a:t> کاهش سطح هوشیاری</a:t>
            </a:r>
          </a:p>
          <a:p>
            <a:pPr algn="r" rtl="1"/>
            <a:r>
              <a:rPr lang="fa-IR" dirty="0" smtClean="0"/>
              <a:t> ناپایداری همودینامیک</a:t>
            </a:r>
          </a:p>
          <a:p>
            <a:pPr algn="r" rtl="1"/>
            <a:r>
              <a:rPr lang="fa-IR" dirty="0" smtClean="0"/>
              <a:t>هیپرکپنیا- خستگی تنفسی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آزمایش های توصیه شده برای موارد بستری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CBC </a:t>
            </a:r>
          </a:p>
          <a:p>
            <a:pPr algn="r" rtl="1"/>
            <a:r>
              <a:rPr lang="en-US" dirty="0" smtClean="0"/>
              <a:t>ESR </a:t>
            </a:r>
          </a:p>
          <a:p>
            <a:pPr algn="r" rtl="1"/>
            <a:r>
              <a:rPr lang="en-US" dirty="0" smtClean="0"/>
              <a:t>Quantitative CRP </a:t>
            </a:r>
          </a:p>
          <a:p>
            <a:pPr algn="r" rtl="1"/>
            <a:r>
              <a:rPr lang="en-US" dirty="0" smtClean="0"/>
              <a:t>BUN/Cr، ALP، SGPT، CPK ،</a:t>
            </a:r>
            <a:r>
              <a:rPr lang="en-US" dirty="0" smtClean="0"/>
              <a:t>SGOT</a:t>
            </a:r>
            <a:endParaRPr lang="en-US" dirty="0" smtClean="0"/>
          </a:p>
          <a:p>
            <a:pPr algn="r" rtl="1"/>
            <a:r>
              <a:rPr lang="en-US" dirty="0" smtClean="0"/>
              <a:t>P، K، Na، Mg، </a:t>
            </a:r>
            <a:r>
              <a:rPr lang="en-US" dirty="0" err="1" smtClean="0"/>
              <a:t>Ca،BS</a:t>
            </a:r>
            <a:r>
              <a:rPr lang="en-US" dirty="0"/>
              <a:t> </a:t>
            </a:r>
            <a:endParaRPr lang="en-US" dirty="0" smtClean="0"/>
          </a:p>
          <a:p>
            <a:pPr algn="r" rtl="1"/>
            <a:r>
              <a:rPr lang="en-US" dirty="0" smtClean="0"/>
              <a:t>LDH </a:t>
            </a:r>
          </a:p>
          <a:p>
            <a:pPr algn="r" rtl="1"/>
            <a:r>
              <a:rPr lang="en-US" dirty="0" smtClean="0"/>
              <a:t> Ferritin( </a:t>
            </a:r>
            <a:r>
              <a:rPr lang="fa-IR" dirty="0" smtClean="0"/>
              <a:t>در صورت دسترسی</a:t>
            </a:r>
          </a:p>
          <a:p>
            <a:pPr algn="r" rtl="1"/>
            <a:r>
              <a:rPr lang="fa-IR" dirty="0" smtClean="0"/>
              <a:t> </a:t>
            </a:r>
            <a:r>
              <a:rPr lang="en-US" dirty="0" smtClean="0"/>
              <a:t>ECG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ازمایشات درخواستی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>
                <a:solidFill>
                  <a:srgbClr val="FF0000"/>
                </a:solidFill>
              </a:rPr>
              <a:t>آزمایشات زیر بر اساس شرایط بالینی </a:t>
            </a:r>
            <a:r>
              <a:rPr lang="fa-IR" dirty="0" smtClean="0">
                <a:solidFill>
                  <a:srgbClr val="FF0000"/>
                </a:solidFill>
              </a:rPr>
              <a:t>بیمارممکن </a:t>
            </a:r>
            <a:r>
              <a:rPr lang="fa-IR" dirty="0">
                <a:solidFill>
                  <a:srgbClr val="FF0000"/>
                </a:solidFill>
              </a:rPr>
              <a:t>است درخواست و/یا تکرار شود</a:t>
            </a:r>
            <a:r>
              <a:rPr lang="fa-IR" dirty="0"/>
              <a:t>:</a:t>
            </a:r>
          </a:p>
          <a:p>
            <a:pPr algn="r" rtl="1"/>
            <a:r>
              <a:rPr lang="fa-IR" dirty="0" smtClean="0"/>
              <a:t> </a:t>
            </a:r>
            <a:r>
              <a:rPr lang="en-US" dirty="0"/>
              <a:t>dimer-D ،LDH ،Ferritin ،ABG </a:t>
            </a:r>
            <a:r>
              <a:rPr lang="fa-IR" dirty="0"/>
              <a:t>برای تمام مادران با درصد اشباع اکسیژن کمتر از 95 درصد</a:t>
            </a:r>
          </a:p>
          <a:p>
            <a:pPr algn="r" rtl="1"/>
            <a:r>
              <a:rPr lang="fa-IR" dirty="0">
                <a:solidFill>
                  <a:srgbClr val="FF0000"/>
                </a:solidFill>
              </a:rPr>
              <a:t>در صورت بروز </a:t>
            </a:r>
            <a:r>
              <a:rPr lang="fa-IR" dirty="0" smtClean="0">
                <a:solidFill>
                  <a:srgbClr val="FF0000"/>
                </a:solidFill>
              </a:rPr>
              <a:t>علایم </a:t>
            </a:r>
            <a:r>
              <a:rPr lang="fa-IR" dirty="0">
                <a:solidFill>
                  <a:srgbClr val="FF0000"/>
                </a:solidFill>
              </a:rPr>
              <a:t>نارسایی حاد کلیوی </a:t>
            </a:r>
            <a:r>
              <a:rPr lang="fa-IR" dirty="0" smtClean="0">
                <a:solidFill>
                  <a:srgbClr val="FF0000"/>
                </a:solidFill>
              </a:rPr>
              <a:t>(افزایش </a:t>
            </a:r>
            <a:r>
              <a:rPr lang="fa-IR" dirty="0">
                <a:solidFill>
                  <a:srgbClr val="FF0000"/>
                </a:solidFill>
              </a:rPr>
              <a:t>کراتینین سرم بیش از </a:t>
            </a:r>
            <a:r>
              <a:rPr lang="fa-IR" dirty="0" smtClean="0">
                <a:solidFill>
                  <a:srgbClr val="FF0000"/>
                </a:solidFill>
              </a:rPr>
              <a:t>0.3 </a:t>
            </a:r>
            <a:r>
              <a:rPr lang="fa-IR" dirty="0">
                <a:solidFill>
                  <a:srgbClr val="FF0000"/>
                </a:solidFill>
              </a:rPr>
              <a:t>از حد </a:t>
            </a:r>
            <a:r>
              <a:rPr lang="fa-IR" dirty="0" smtClean="0">
                <a:solidFill>
                  <a:srgbClr val="FF0000"/>
                </a:solidFill>
              </a:rPr>
              <a:t>پایه)</a:t>
            </a:r>
            <a:endParaRPr lang="fa-IR" dirty="0">
              <a:solidFill>
                <a:srgbClr val="FF0000"/>
              </a:solidFill>
            </a:endParaRPr>
          </a:p>
          <a:p>
            <a:pPr algn="r" rtl="1"/>
            <a:r>
              <a:rPr lang="en-US" dirty="0" smtClean="0"/>
              <a:t>U/A </a:t>
            </a:r>
            <a:endParaRPr lang="en-US" dirty="0"/>
          </a:p>
          <a:p>
            <a:pPr algn="r" rtl="1"/>
            <a:r>
              <a:rPr lang="en-US" dirty="0"/>
              <a:t>BUN/Cr </a:t>
            </a:r>
          </a:p>
          <a:p>
            <a:pPr algn="r" rtl="1"/>
            <a:r>
              <a:rPr lang="fa-IR" dirty="0" smtClean="0"/>
              <a:t>ادرار </a:t>
            </a:r>
            <a:r>
              <a:rPr lang="en-US" dirty="0" err="1" smtClean="0"/>
              <a:t>Pr</a:t>
            </a:r>
            <a:r>
              <a:rPr lang="en-US" dirty="0" smtClean="0"/>
              <a:t>/Cr</a:t>
            </a:r>
            <a:endParaRPr lang="en-US" dirty="0"/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آزمایشات زیر در صورت صلاحدید پزشک و امکان دسترسی ممکن است درخواست شود:</a:t>
            </a:r>
          </a:p>
          <a:p>
            <a:pPr algn="r" rtl="1"/>
            <a:r>
              <a:rPr lang="en-US" dirty="0" smtClean="0"/>
              <a:t>Fibrinogen</a:t>
            </a:r>
            <a:endParaRPr lang="en-US" dirty="0"/>
          </a:p>
          <a:p>
            <a:pPr algn="r" rtl="1"/>
            <a:r>
              <a:rPr lang="en-US" dirty="0" smtClean="0"/>
              <a:t>NT-</a:t>
            </a:r>
            <a:r>
              <a:rPr lang="en-US" dirty="0" err="1" smtClean="0"/>
              <a:t>proBNP</a:t>
            </a:r>
            <a:endParaRPr lang="en-US" dirty="0"/>
          </a:p>
          <a:p>
            <a:pPr algn="r" rtl="1"/>
            <a:r>
              <a:rPr lang="en-US" dirty="0" smtClean="0"/>
              <a:t>INR،PTT،PT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ازمایشات درخواستی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درصورت </a:t>
            </a:r>
            <a:r>
              <a:rPr lang="fa-IR" dirty="0">
                <a:solidFill>
                  <a:srgbClr val="FF0000"/>
                </a:solidFill>
              </a:rPr>
              <a:t>الزام بالینی</a:t>
            </a:r>
          </a:p>
          <a:p>
            <a:pPr algn="r" rtl="1"/>
            <a:r>
              <a:rPr lang="fa-IR" dirty="0" smtClean="0"/>
              <a:t>کشت </a:t>
            </a:r>
            <a:r>
              <a:rPr lang="fa-IR" dirty="0"/>
              <a:t>خون در صورت شک به عفونت باکتریال</a:t>
            </a:r>
          </a:p>
          <a:p>
            <a:pPr algn="r" rtl="1"/>
            <a:r>
              <a:rPr lang="en-US" dirty="0" err="1" smtClean="0"/>
              <a:t>Procalcitonin</a:t>
            </a:r>
            <a:r>
              <a:rPr lang="en-US" dirty="0" smtClean="0"/>
              <a:t> </a:t>
            </a:r>
            <a:r>
              <a:rPr lang="fa-IR" dirty="0" smtClean="0"/>
              <a:t> شک </a:t>
            </a:r>
            <a:r>
              <a:rPr lang="fa-IR" dirty="0"/>
              <a:t>به عفونت ثانویه </a:t>
            </a:r>
            <a:r>
              <a:rPr lang="fa-IR" dirty="0" smtClean="0"/>
              <a:t>باکتریال</a:t>
            </a:r>
            <a:endParaRPr lang="fa-IR" dirty="0"/>
          </a:p>
          <a:p>
            <a:pPr algn="r" rtl="1"/>
            <a:r>
              <a:rPr lang="fa-IR" dirty="0" smtClean="0"/>
              <a:t>تست </a:t>
            </a:r>
            <a:r>
              <a:rPr lang="fa-IR" dirty="0"/>
              <a:t>های تشخیصی </a:t>
            </a:r>
            <a:r>
              <a:rPr lang="en-US" dirty="0"/>
              <a:t>HCV،HBV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0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نتایج </a:t>
            </a:r>
            <a:r>
              <a:rPr lang="fa-IR" dirty="0"/>
              <a:t>آزمایشگاهی غیر طبیعی همراه با مرحله شدید بیماری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D.Dimer</a:t>
            </a:r>
            <a:r>
              <a:rPr lang="en-US" dirty="0"/>
              <a:t> &gt;1000ng/ml</a:t>
            </a:r>
          </a:p>
          <a:p>
            <a:r>
              <a:rPr lang="en-US" dirty="0"/>
              <a:t>CRP &gt;100mg/l</a:t>
            </a:r>
          </a:p>
          <a:p>
            <a:r>
              <a:rPr lang="en-US" dirty="0"/>
              <a:t>LDH &gt;245units</a:t>
            </a:r>
          </a:p>
          <a:p>
            <a:r>
              <a:rPr lang="en-US" dirty="0" smtClean="0"/>
              <a:t>Ferritin&gt;500</a:t>
            </a:r>
            <a:endParaRPr lang="fa-IR" dirty="0" smtClean="0"/>
          </a:p>
          <a:p>
            <a:r>
              <a:rPr lang="en-US" dirty="0"/>
              <a:t>Troponin&gt;2× the upper limit of normal</a:t>
            </a:r>
          </a:p>
          <a:p>
            <a:r>
              <a:rPr lang="en-US" dirty="0" smtClean="0"/>
              <a:t>CPK</a:t>
            </a:r>
            <a:r>
              <a:rPr lang="en-US" dirty="0"/>
              <a:t>&gt; </a:t>
            </a:r>
            <a:r>
              <a:rPr lang="en-US" dirty="0" smtClean="0"/>
              <a:t>2</a:t>
            </a:r>
            <a:r>
              <a:rPr lang="en-US" dirty="0"/>
              <a:t>× the upper limit of normal </a:t>
            </a:r>
          </a:p>
          <a:p>
            <a:r>
              <a:rPr lang="en-US" dirty="0" smtClean="0"/>
              <a:t>Absolute </a:t>
            </a:r>
            <a:r>
              <a:rPr lang="en-US" dirty="0"/>
              <a:t>lymphocyte count &lt;800/</a:t>
            </a:r>
            <a:r>
              <a:rPr lang="en-US" dirty="0" err="1"/>
              <a:t>microL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35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1553</TotalTime>
  <Words>1704</Words>
  <Application>Microsoft Office PowerPoint</Application>
  <PresentationFormat>Widescreen</PresentationFormat>
  <Paragraphs>135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Tahoma</vt:lpstr>
      <vt:lpstr>Wingdings 3</vt:lpstr>
      <vt:lpstr>Wisp</vt:lpstr>
      <vt:lpstr>COVID19  &amp; PREGNANCY (admission)</vt:lpstr>
      <vt:lpstr>ارزیابی همه مادران مراجعه کننده به بیمارستان</vt:lpstr>
      <vt:lpstr>شرایط بستری در بیمارستان </vt:lpstr>
      <vt:lpstr>نحوه پذیرش و روند بستری بیمار در بیمارستان</vt:lpstr>
      <vt:lpstr> مراقبت در بخش ویژه </vt:lpstr>
      <vt:lpstr>آزمایش های توصیه شده برای موارد بستری </vt:lpstr>
      <vt:lpstr>ازمایشات درخواستی</vt:lpstr>
      <vt:lpstr>ازمایشات درخواستی</vt:lpstr>
      <vt:lpstr>نتایج آزمایشگاهی غیر طبیعی همراه با مرحله شدید بیماری</vt:lpstr>
      <vt:lpstr>مدیریت مراقبت و درمان موارد بستری </vt:lpstr>
      <vt:lpstr>فاز ریوی متوسط</vt:lpstr>
      <vt:lpstr>اقدامات مراقبت و درمان</vt:lpstr>
      <vt:lpstr> .فاز ریوی شدید/ بحرانی </vt:lpstr>
      <vt:lpstr>اقدامات مراقبت و درمان</vt:lpstr>
      <vt:lpstr>در مرحله بحرانی</vt:lpstr>
      <vt:lpstr>سایر روش های درمانی:</vt:lpstr>
      <vt:lpstr>سایر روش های درمانی</vt:lpstr>
      <vt:lpstr>کواگولوپاتی</vt:lpstr>
      <vt:lpstr>PowerPoint Presentation</vt:lpstr>
      <vt:lpstr>PowerPoint Presentation</vt:lpstr>
      <vt:lpstr>PowerPoint Presentation</vt:lpstr>
      <vt:lpstr>شروع داروهای ضد انعقاد بدون انجام تستهای تشخیصی </vt:lpstr>
      <vt:lpstr>کورتیکواستروئید ها:</vt:lpstr>
      <vt:lpstr>PowerPoint Presentation</vt:lpstr>
      <vt:lpstr>معادل سازی ترکیبات کورتیکوستروئید ها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مادر باردار و بیماری کووید-19 در موارد بستری</dc:title>
  <dc:creator>Windows User</dc:creator>
  <cp:lastModifiedBy>Windows User</cp:lastModifiedBy>
  <cp:revision>71</cp:revision>
  <dcterms:created xsi:type="dcterms:W3CDTF">2021-07-05T16:43:05Z</dcterms:created>
  <dcterms:modified xsi:type="dcterms:W3CDTF">2021-07-07T17:29:21Z</dcterms:modified>
</cp:coreProperties>
</file>