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9" r:id="rId2"/>
    <p:sldId id="276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todate.com/contents/covid-19-pregnancy-issues-and-antenatal-care/abstract/2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4583" y="612845"/>
            <a:ext cx="8399417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Classification of disease severity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 — In the United States, the National Institutes of Health (NIH) have categorized degrees of disease severity in </a:t>
            </a:r>
            <a:r>
              <a:rPr lang="en-US" dirty="0" err="1">
                <a:solidFill>
                  <a:srgbClr val="232323"/>
                </a:solidFill>
                <a:latin typeface="Arial" panose="020B0604020202020204" pitchFamily="34" charset="0"/>
              </a:rPr>
              <a:t>nonpregnant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 persons as follows [</a:t>
            </a:r>
            <a:r>
              <a:rPr lang="en-US" u="sng" dirty="0">
                <a:solidFill>
                  <a:srgbClr val="005B92"/>
                </a:solidFill>
                <a:latin typeface="Arial" panose="020B0604020202020204" pitchFamily="34" charset="0"/>
                <a:hlinkClick r:id="rId2"/>
              </a:rPr>
              <a:t>26</a:t>
            </a:r>
            <a:r>
              <a:rPr lang="en-US" dirty="0" smtClean="0">
                <a:solidFill>
                  <a:srgbClr val="232323"/>
                </a:solidFill>
                <a:latin typeface="Arial" panose="020B0604020202020204" pitchFamily="34" charset="0"/>
              </a:rPr>
              <a:t>]:</a:t>
            </a:r>
          </a:p>
          <a:p>
            <a:endParaRPr lang="en-US" dirty="0">
              <a:solidFill>
                <a:srgbClr val="232323"/>
              </a:solidFill>
              <a:latin typeface="Arial" panose="020B060402020202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●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Asymptomatic or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</a:rPr>
              <a:t>presymptomatic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 infection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 – Positive test for SARS-CoV-2 but no symptoms.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●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Mild illness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 – Any signs and symptoms (</a:t>
            </a:r>
            <a:r>
              <a:rPr lang="en-US" dirty="0" err="1">
                <a:solidFill>
                  <a:srgbClr val="232323"/>
                </a:solidFill>
                <a:latin typeface="Arial" panose="020B0604020202020204" pitchFamily="34" charset="0"/>
              </a:rPr>
              <a:t>eg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, fever, cough, sore throat, malaise, headache, muscle pain) without shortness of breath, dyspnea, or abnormal chest imaging.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●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Moderate illness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 – Evidence of lower respiratory disease by clinical assessment or imaging and a saturation of oxygen (SaO</a:t>
            </a:r>
            <a:r>
              <a:rPr lang="en-US" baseline="-25000" dirty="0">
                <a:solidFill>
                  <a:srgbClr val="232323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) ≥94 percent on room air at sea level.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●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Severe illness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 – Respiratory frequency &gt;30 breaths per minute, SaO</a:t>
            </a:r>
            <a:r>
              <a:rPr lang="en-US" baseline="-25000" dirty="0">
                <a:solidFill>
                  <a:srgbClr val="232323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 &lt;94 percent on room air at sea level, ratio of arterial partial pressure of oxygen to fraction of inspired oxygen (PaO</a:t>
            </a:r>
            <a:r>
              <a:rPr lang="en-US" baseline="-25000" dirty="0">
                <a:solidFill>
                  <a:srgbClr val="232323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/FiO</a:t>
            </a:r>
            <a:r>
              <a:rPr lang="en-US" baseline="-25000" dirty="0">
                <a:solidFill>
                  <a:srgbClr val="232323"/>
                </a:solidFill>
                <a:latin typeface="Arial" panose="020B0604020202020204" pitchFamily="34" charset="0"/>
              </a:rPr>
              <a:t>2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) &lt;300, or lung infiltrates &gt;50 percent.</a:t>
            </a:r>
          </a:p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</a:rPr>
              <a:t>●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Critical illness</a:t>
            </a:r>
            <a:r>
              <a:rPr lang="en-US" dirty="0">
                <a:solidFill>
                  <a:srgbClr val="232323"/>
                </a:solidFill>
                <a:latin typeface="Arial" panose="020B0604020202020204" pitchFamily="34" charset="0"/>
              </a:rPr>
              <a:t> – Respiratory failure, septic shock, and/or multiple organ dysfunction</a:t>
            </a:r>
            <a:endParaRPr lang="en-US" b="0" i="0" dirty="0">
              <a:solidFill>
                <a:srgbClr val="232323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96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6" y="613955"/>
            <a:ext cx="9078685" cy="530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63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55" y="445467"/>
            <a:ext cx="9480364" cy="576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722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5" y="561703"/>
            <a:ext cx="9980530" cy="4782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2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1" y="470262"/>
            <a:ext cx="8934994" cy="599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83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8" y="776853"/>
            <a:ext cx="8908868" cy="481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21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949" y="104504"/>
            <a:ext cx="8373291" cy="658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576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3" y="156754"/>
            <a:ext cx="9039497" cy="651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53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9" y="117566"/>
            <a:ext cx="8203475" cy="645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155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185</Words>
  <Application>Microsoft Office PowerPoint</Application>
  <PresentationFormat>Widescreen</PresentationFormat>
  <Paragraphs>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Moorche</dc:creator>
  <cp:lastModifiedBy>Moorche</cp:lastModifiedBy>
  <cp:revision>9</cp:revision>
  <dcterms:created xsi:type="dcterms:W3CDTF">2021-07-07T21:04:55Z</dcterms:created>
  <dcterms:modified xsi:type="dcterms:W3CDTF">2021-07-07T22:43:14Z</dcterms:modified>
</cp:coreProperties>
</file>