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8" r:id="rId1"/>
  </p:sldMasterIdLst>
  <p:notesMasterIdLst>
    <p:notesMasterId r:id="rId55"/>
  </p:notesMasterIdLst>
  <p:sldIdLst>
    <p:sldId id="256" r:id="rId2"/>
    <p:sldId id="257" r:id="rId3"/>
    <p:sldId id="258" r:id="rId4"/>
    <p:sldId id="310" r:id="rId5"/>
    <p:sldId id="259" r:id="rId6"/>
    <p:sldId id="260" r:id="rId7"/>
    <p:sldId id="309" r:id="rId8"/>
    <p:sldId id="311" r:id="rId9"/>
    <p:sldId id="262" r:id="rId10"/>
    <p:sldId id="263" r:id="rId11"/>
    <p:sldId id="264" r:id="rId12"/>
    <p:sldId id="265" r:id="rId13"/>
    <p:sldId id="312" r:id="rId14"/>
    <p:sldId id="317" r:id="rId15"/>
    <p:sldId id="313" r:id="rId16"/>
    <p:sldId id="314" r:id="rId17"/>
    <p:sldId id="266" r:id="rId18"/>
    <p:sldId id="267" r:id="rId19"/>
    <p:sldId id="268" r:id="rId20"/>
    <p:sldId id="269" r:id="rId21"/>
    <p:sldId id="270" r:id="rId22"/>
    <p:sldId id="272" r:id="rId23"/>
    <p:sldId id="315" r:id="rId24"/>
    <p:sldId id="274" r:id="rId25"/>
    <p:sldId id="316" r:id="rId26"/>
    <p:sldId id="275" r:id="rId27"/>
    <p:sldId id="276" r:id="rId28"/>
    <p:sldId id="277" r:id="rId29"/>
    <p:sldId id="278" r:id="rId30"/>
    <p:sldId id="279" r:id="rId31"/>
    <p:sldId id="280" r:id="rId32"/>
    <p:sldId id="281" r:id="rId33"/>
    <p:sldId id="283" r:id="rId34"/>
    <p:sldId id="285" r:id="rId35"/>
    <p:sldId id="286" r:id="rId36"/>
    <p:sldId id="289" r:id="rId37"/>
    <p:sldId id="290" r:id="rId38"/>
    <p:sldId id="291"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0C90E3-EDD3-4573-A356-1C33153548F5}" type="datetimeFigureOut">
              <a:rPr lang="en-US" smtClean="0"/>
              <a:t>6/27/2021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5D9BD-D593-4DBB-B8DA-832D97054F19}" type="slidenum">
              <a:rPr lang="en-US" smtClean="0"/>
              <a:t>‹#›</a:t>
            </a:fld>
            <a:endParaRPr lang="en-US"/>
          </a:p>
        </p:txBody>
      </p:sp>
    </p:spTree>
    <p:extLst>
      <p:ext uri="{BB962C8B-B14F-4D97-AF65-F5344CB8AC3E}">
        <p14:creationId xmlns:p14="http://schemas.microsoft.com/office/powerpoint/2010/main" val="4061144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25D9BD-D593-4DBB-B8DA-832D97054F19}" type="slidenum">
              <a:rPr lang="en-US" smtClean="0"/>
              <a:t>26</a:t>
            </a:fld>
            <a:endParaRPr lang="en-US"/>
          </a:p>
        </p:txBody>
      </p:sp>
    </p:spTree>
    <p:extLst>
      <p:ext uri="{BB962C8B-B14F-4D97-AF65-F5344CB8AC3E}">
        <p14:creationId xmlns:p14="http://schemas.microsoft.com/office/powerpoint/2010/main" val="191311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71E2C2-18D0-4C88-AA1F-75F5062ACFCA}"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126528483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1E2C2-18D0-4C88-AA1F-75F5062ACFCA}"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420097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1E2C2-18D0-4C88-AA1F-75F5062ACFCA}"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388271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1E2C2-18D0-4C88-AA1F-75F5062ACFCA}"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6F9FA-A5DC-4717-B8FF-0B7D89DA7795}"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96313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1E2C2-18D0-4C88-AA1F-75F5062ACFCA}"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1922334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171E2C2-18D0-4C88-AA1F-75F5062ACFCA}" type="datetimeFigureOut">
              <a:rPr lang="en-US" smtClean="0"/>
              <a:t>6/27/2021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3202593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171E2C2-18D0-4C88-AA1F-75F5062ACFCA}" type="datetimeFigureOut">
              <a:rPr lang="en-US" smtClean="0"/>
              <a:t>6/27/2021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726709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71E2C2-18D0-4C88-AA1F-75F5062ACFCA}"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776641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71E2C2-18D0-4C88-AA1F-75F5062ACFCA}"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304158763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71E2C2-18D0-4C88-AA1F-75F5062ACFCA}"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11433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71E2C2-18D0-4C88-AA1F-75F5062ACFCA}"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10989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71E2C2-18D0-4C88-AA1F-75F5062ACFCA}"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75759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71E2C2-18D0-4C88-AA1F-75F5062ACFCA}" type="datetimeFigureOut">
              <a:rPr lang="en-US" smtClean="0"/>
              <a:t>6/27/2021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79935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71E2C2-18D0-4C88-AA1F-75F5062ACFCA}" type="datetimeFigureOut">
              <a:rPr lang="en-US" smtClean="0"/>
              <a:t>6/27/2021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414941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171E2C2-18D0-4C88-AA1F-75F5062ACFCA}" type="datetimeFigureOut">
              <a:rPr lang="en-US" smtClean="0"/>
              <a:t>6/27/2021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9739554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1E2C2-18D0-4C88-AA1F-75F5062ACFCA}"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183092658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1E2C2-18D0-4C88-AA1F-75F5062ACFCA}"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6F9FA-A5DC-4717-B8FF-0B7D89DA7795}" type="slidenum">
              <a:rPr lang="en-US" smtClean="0"/>
              <a:t>‹#›</a:t>
            </a:fld>
            <a:endParaRPr lang="en-US"/>
          </a:p>
        </p:txBody>
      </p:sp>
    </p:spTree>
    <p:extLst>
      <p:ext uri="{BB962C8B-B14F-4D97-AF65-F5344CB8AC3E}">
        <p14:creationId xmlns:p14="http://schemas.microsoft.com/office/powerpoint/2010/main" val="250134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171E2C2-18D0-4C88-AA1F-75F5062ACFCA}" type="datetimeFigureOut">
              <a:rPr lang="en-US" smtClean="0"/>
              <a:t>6/27/2021</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28C6F9FA-A5DC-4717-B8FF-0B7D89DA7795}" type="slidenum">
              <a:rPr lang="en-US" smtClean="0"/>
              <a:t>‹#›</a:t>
            </a:fld>
            <a:endParaRPr lang="en-US"/>
          </a:p>
        </p:txBody>
      </p:sp>
    </p:spTree>
    <p:extLst>
      <p:ext uri="{BB962C8B-B14F-4D97-AF65-F5344CB8AC3E}">
        <p14:creationId xmlns:p14="http://schemas.microsoft.com/office/powerpoint/2010/main" val="3397173024"/>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 id="2147484054" r:id="rId16"/>
    <p:sldLayoutId id="214748405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HYPERTENTION IN PEREGNANCY</a:t>
            </a:r>
            <a:endParaRPr lang="en-US" b="1" i="1" dirty="0"/>
          </a:p>
        </p:txBody>
      </p:sp>
      <p:sp>
        <p:nvSpPr>
          <p:cNvPr id="3" name="Subtitle 2"/>
          <p:cNvSpPr>
            <a:spLocks noGrp="1"/>
          </p:cNvSpPr>
          <p:nvPr>
            <p:ph type="subTitle" idx="1"/>
          </p:nvPr>
        </p:nvSpPr>
        <p:spPr/>
        <p:txBody>
          <a:bodyPr>
            <a:normAutofit fontScale="77500" lnSpcReduction="20000"/>
          </a:bodyPr>
          <a:lstStyle/>
          <a:p>
            <a:r>
              <a:rPr lang="en-US" sz="2400" b="1" i="1" dirty="0">
                <a:solidFill>
                  <a:schemeClr val="accent2"/>
                </a:solidFill>
              </a:rPr>
              <a:t>DR MANIA KAVEH</a:t>
            </a:r>
          </a:p>
          <a:p>
            <a:r>
              <a:rPr lang="en-US" sz="2400" b="1" i="1" dirty="0">
                <a:solidFill>
                  <a:schemeClr val="accent2"/>
                </a:solidFill>
              </a:rPr>
              <a:t>ASSITANT  PROFESSOR OF OBSTETRICS AND GYNECOLOGY </a:t>
            </a:r>
          </a:p>
          <a:p>
            <a:r>
              <a:rPr lang="en-US" sz="2400" b="1" i="1" dirty="0">
                <a:solidFill>
                  <a:schemeClr val="accent2"/>
                </a:solidFill>
              </a:rPr>
              <a:t>FELLOWSHIP IN ADVANCED LAPAROSCOPY AND HYSTEROSCOPY</a:t>
            </a:r>
          </a:p>
          <a:p>
            <a:endParaRPr lang="en-US" dirty="0"/>
          </a:p>
        </p:txBody>
      </p:sp>
      <p:sp>
        <p:nvSpPr>
          <p:cNvPr id="4" name="Rectangle 3"/>
          <p:cNvSpPr/>
          <p:nvPr/>
        </p:nvSpPr>
        <p:spPr>
          <a:xfrm>
            <a:off x="2286000" y="2851919"/>
            <a:ext cx="4572000" cy="600164"/>
          </a:xfrm>
          <a:prstGeom prst="rect">
            <a:avLst/>
          </a:prstGeom>
        </p:spPr>
        <p:txBody>
          <a:bodyPr>
            <a:spAutoFit/>
          </a:bodyPr>
          <a:lstStyle/>
          <a:p>
            <a:endParaRPr lang="en-US" sz="1100" b="0" i="0" u="none" strike="noStrike" baseline="0" dirty="0" smtClean="0">
              <a:solidFill>
                <a:srgbClr val="000000"/>
              </a:solidFill>
              <a:latin typeface="Arial"/>
            </a:endParaRPr>
          </a:p>
          <a:p>
            <a:endParaRPr lang="en-US" sz="1100" b="0" i="0" u="none" strike="noStrike" baseline="0" dirty="0" smtClean="0">
              <a:latin typeface="Arial"/>
            </a:endParaRPr>
          </a:p>
          <a:p>
            <a:r>
              <a:rPr lang="en-US" sz="1100" b="0" i="0" u="none" strike="noStrike" baseline="0" dirty="0" smtClean="0">
                <a:latin typeface="Arial"/>
              </a:rPr>
              <a:t> </a:t>
            </a:r>
          </a:p>
        </p:txBody>
      </p:sp>
      <p:pic>
        <p:nvPicPr>
          <p:cNvPr id="5"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pic>
        <p:nvPicPr>
          <p:cNvPr id="6" name="Picture 5"/>
          <p:cNvPicPr>
            <a:picLocks noChangeAspect="1"/>
          </p:cNvPicPr>
          <p:nvPr/>
        </p:nvPicPr>
        <p:blipFill>
          <a:blip r:embed="rId5"/>
          <a:stretch>
            <a:fillRect/>
          </a:stretch>
        </p:blipFill>
        <p:spPr>
          <a:xfrm>
            <a:off x="6172200" y="381001"/>
            <a:ext cx="1524000" cy="1752600"/>
          </a:xfrm>
          <a:prstGeom prst="rect">
            <a:avLst/>
          </a:prstGeom>
        </p:spPr>
      </p:pic>
    </p:spTree>
    <p:extLst>
      <p:ext uri="{BB962C8B-B14F-4D97-AF65-F5344CB8AC3E}">
        <p14:creationId xmlns:p14="http://schemas.microsoft.com/office/powerpoint/2010/main" val="22203458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674"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the Risk</a:t>
            </a:r>
            <a:br>
              <a:rPr lang="en-US" dirty="0"/>
            </a:br>
            <a:endParaRPr lang="en-US" dirty="0"/>
          </a:p>
        </p:txBody>
      </p:sp>
      <p:sp>
        <p:nvSpPr>
          <p:cNvPr id="3" name="Content Placeholder 2"/>
          <p:cNvSpPr>
            <a:spLocks noGrp="1"/>
          </p:cNvSpPr>
          <p:nvPr>
            <p:ph sz="quarter" idx="13"/>
          </p:nvPr>
        </p:nvSpPr>
        <p:spPr>
          <a:xfrm>
            <a:off x="838200" y="2362200"/>
            <a:ext cx="7772870" cy="4800600"/>
          </a:xfrm>
        </p:spPr>
        <p:txBody>
          <a:bodyPr>
            <a:normAutofit fontScale="25000" lnSpcReduction="20000"/>
          </a:bodyPr>
          <a:lstStyle/>
          <a:p>
            <a:pPr marL="0" indent="0">
              <a:buNone/>
            </a:pPr>
            <a:endParaRPr lang="en-US" sz="2000" dirty="0">
              <a:solidFill>
                <a:srgbClr val="000000"/>
              </a:solidFill>
              <a:latin typeface="Calibri"/>
            </a:endParaRPr>
          </a:p>
          <a:p>
            <a:pPr marL="0" indent="0">
              <a:buNone/>
            </a:pPr>
            <a:r>
              <a:rPr lang="en-US" sz="5600" b="1" dirty="0">
                <a:latin typeface="Calibri"/>
              </a:rPr>
              <a:t>High risk factors </a:t>
            </a:r>
            <a:r>
              <a:rPr lang="en-US" sz="5600" b="1" dirty="0" smtClean="0">
                <a:latin typeface="Calibri"/>
              </a:rPr>
              <a:t>:</a:t>
            </a:r>
          </a:p>
          <a:p>
            <a:pPr marL="0" indent="0">
              <a:buNone/>
            </a:pPr>
            <a:r>
              <a:rPr lang="en-US" sz="5600" dirty="0" smtClean="0">
                <a:latin typeface="Calibri"/>
              </a:rPr>
              <a:t> </a:t>
            </a:r>
            <a:r>
              <a:rPr lang="en-US" sz="5600" dirty="0">
                <a:latin typeface="Calibri"/>
              </a:rPr>
              <a:t>hypertensive disease during a previous pregnancy </a:t>
            </a:r>
          </a:p>
          <a:p>
            <a:pPr marL="0" indent="0">
              <a:buNone/>
            </a:pPr>
            <a:r>
              <a:rPr lang="en-US" sz="5600" dirty="0" smtClean="0">
                <a:latin typeface="Calibri"/>
              </a:rPr>
              <a:t> </a:t>
            </a:r>
            <a:r>
              <a:rPr lang="en-US" sz="5600" dirty="0">
                <a:latin typeface="Calibri"/>
              </a:rPr>
              <a:t>chronic kidney disease </a:t>
            </a:r>
          </a:p>
          <a:p>
            <a:pPr marL="0" indent="0">
              <a:buNone/>
            </a:pPr>
            <a:r>
              <a:rPr lang="en-US" sz="5600" dirty="0" smtClean="0">
                <a:latin typeface="Calibri"/>
              </a:rPr>
              <a:t> </a:t>
            </a:r>
            <a:r>
              <a:rPr lang="en-US" sz="5600" dirty="0">
                <a:latin typeface="Calibri"/>
              </a:rPr>
              <a:t>autoimmune disease such as SLE or </a:t>
            </a:r>
            <a:r>
              <a:rPr lang="en-US" sz="5600" dirty="0" err="1">
                <a:latin typeface="Calibri"/>
              </a:rPr>
              <a:t>antiphospholipid</a:t>
            </a:r>
            <a:r>
              <a:rPr lang="en-US" sz="5600" dirty="0">
                <a:latin typeface="Calibri"/>
              </a:rPr>
              <a:t> syndrome </a:t>
            </a:r>
          </a:p>
          <a:p>
            <a:pPr marL="0" indent="0">
              <a:buNone/>
            </a:pPr>
            <a:r>
              <a:rPr lang="en-US" sz="5600" dirty="0" smtClean="0">
                <a:latin typeface="Calibri"/>
              </a:rPr>
              <a:t> </a:t>
            </a:r>
            <a:r>
              <a:rPr lang="en-US" sz="5600" dirty="0">
                <a:latin typeface="Calibri"/>
              </a:rPr>
              <a:t>type 1 or type 2 diabetes </a:t>
            </a:r>
          </a:p>
          <a:p>
            <a:pPr marL="0" indent="0">
              <a:buNone/>
            </a:pPr>
            <a:r>
              <a:rPr lang="en-US" sz="5600" dirty="0" smtClean="0">
                <a:latin typeface="Calibri"/>
              </a:rPr>
              <a:t> </a:t>
            </a:r>
            <a:r>
              <a:rPr lang="en-US" sz="5600" dirty="0">
                <a:latin typeface="Calibri"/>
              </a:rPr>
              <a:t>chronic hypertension </a:t>
            </a:r>
            <a:endParaRPr lang="en-US" sz="5600" dirty="0" smtClean="0">
              <a:latin typeface="Calibri"/>
            </a:endParaRPr>
          </a:p>
          <a:p>
            <a:pPr marL="0" indent="0">
              <a:buNone/>
            </a:pPr>
            <a:r>
              <a:rPr lang="en-US" sz="5600" b="1" dirty="0" smtClean="0">
                <a:latin typeface="Calibri"/>
              </a:rPr>
              <a:t>Moderate </a:t>
            </a:r>
            <a:r>
              <a:rPr lang="en-US" sz="5600" b="1" dirty="0">
                <a:latin typeface="Calibri"/>
              </a:rPr>
              <a:t>risk factors </a:t>
            </a:r>
          </a:p>
          <a:p>
            <a:pPr marL="0" indent="0">
              <a:buNone/>
            </a:pPr>
            <a:r>
              <a:rPr lang="en-US" sz="5600" b="1" dirty="0" smtClean="0">
                <a:latin typeface="Calibri"/>
              </a:rPr>
              <a:t>-</a:t>
            </a:r>
            <a:r>
              <a:rPr lang="en-US" sz="5600" dirty="0" smtClean="0">
                <a:latin typeface="Calibri"/>
              </a:rPr>
              <a:t> </a:t>
            </a:r>
            <a:r>
              <a:rPr lang="en-US" sz="5600" dirty="0">
                <a:latin typeface="Calibri"/>
              </a:rPr>
              <a:t>first pregnancy </a:t>
            </a:r>
          </a:p>
          <a:p>
            <a:pPr marL="0" indent="0">
              <a:buNone/>
            </a:pPr>
            <a:r>
              <a:rPr lang="en-US" sz="5600" dirty="0" smtClean="0">
                <a:latin typeface="Calibri"/>
              </a:rPr>
              <a:t>- </a:t>
            </a:r>
            <a:r>
              <a:rPr lang="en-US" sz="5600" dirty="0">
                <a:latin typeface="Calibri"/>
              </a:rPr>
              <a:t>pregnancy interval of more than 10 years </a:t>
            </a:r>
          </a:p>
          <a:p>
            <a:pPr marL="0" indent="0">
              <a:buNone/>
            </a:pPr>
            <a:r>
              <a:rPr lang="en-US" sz="5600" dirty="0" smtClean="0">
                <a:latin typeface="Calibri"/>
              </a:rPr>
              <a:t>- </a:t>
            </a:r>
            <a:r>
              <a:rPr lang="en-US" sz="5600" dirty="0">
                <a:latin typeface="Calibri"/>
              </a:rPr>
              <a:t>age 40 years or older </a:t>
            </a:r>
          </a:p>
          <a:p>
            <a:pPr marL="0" indent="0">
              <a:buNone/>
            </a:pPr>
            <a:r>
              <a:rPr lang="en-US" sz="5600" dirty="0" smtClean="0">
                <a:latin typeface="Calibri"/>
              </a:rPr>
              <a:t>- </a:t>
            </a:r>
            <a:r>
              <a:rPr lang="en-US" sz="5600" dirty="0">
                <a:latin typeface="Calibri"/>
              </a:rPr>
              <a:t>body mass index (BMI) of 35 kg/m² or more at first visit </a:t>
            </a:r>
          </a:p>
          <a:p>
            <a:pPr marL="0" indent="0">
              <a:buNone/>
            </a:pPr>
            <a:r>
              <a:rPr lang="en-US" sz="5600" dirty="0" smtClean="0">
                <a:latin typeface="Calibri"/>
              </a:rPr>
              <a:t>- </a:t>
            </a:r>
            <a:r>
              <a:rPr lang="en-US" sz="5600" dirty="0">
                <a:latin typeface="Calibri"/>
              </a:rPr>
              <a:t>family history of pre-eclampsia </a:t>
            </a:r>
          </a:p>
          <a:p>
            <a:pPr marL="0" indent="0">
              <a:buNone/>
            </a:pPr>
            <a:r>
              <a:rPr lang="en-US" sz="5600" dirty="0" smtClean="0">
                <a:latin typeface="Calibri"/>
              </a:rPr>
              <a:t>- </a:t>
            </a:r>
            <a:r>
              <a:rPr lang="en-US" sz="5600" dirty="0">
                <a:latin typeface="Calibri"/>
              </a:rPr>
              <a:t>multiple pregnancy </a:t>
            </a:r>
            <a:endParaRPr lang="en-US" sz="5600" dirty="0">
              <a:solidFill>
                <a:srgbClr val="000000"/>
              </a:solidFill>
              <a:latin typeface="Calibri"/>
            </a:endParaRPr>
          </a:p>
        </p:txBody>
      </p:sp>
    </p:spTree>
    <p:extLst>
      <p:ext uri="{BB962C8B-B14F-4D97-AF65-F5344CB8AC3E}">
        <p14:creationId xmlns:p14="http://schemas.microsoft.com/office/powerpoint/2010/main" val="439265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25000" lnSpcReduction="20000"/>
          </a:bodyPr>
          <a:lstStyle/>
          <a:p>
            <a:endParaRPr lang="en-US" sz="1100" dirty="0">
              <a:solidFill>
                <a:srgbClr val="000000"/>
              </a:solidFill>
              <a:latin typeface="Calibri"/>
            </a:endParaRPr>
          </a:p>
          <a:p>
            <a:endParaRPr lang="en-US" sz="1100" dirty="0">
              <a:latin typeface="Calibri"/>
            </a:endParaRPr>
          </a:p>
          <a:p>
            <a:pPr marL="0" indent="0">
              <a:buNone/>
            </a:pPr>
            <a:r>
              <a:rPr lang="en-US" sz="9000" b="1" u="sng" dirty="0">
                <a:latin typeface="Calibri"/>
              </a:rPr>
              <a:t>Diet</a:t>
            </a:r>
            <a:r>
              <a:rPr lang="en-US" sz="6400" b="1" u="sng" dirty="0">
                <a:latin typeface="Calibri"/>
              </a:rPr>
              <a:t> </a:t>
            </a:r>
          </a:p>
          <a:p>
            <a:endParaRPr lang="en-US" sz="2600" dirty="0">
              <a:solidFill>
                <a:srgbClr val="000000"/>
              </a:solidFill>
              <a:latin typeface="Calibri"/>
            </a:endParaRPr>
          </a:p>
          <a:p>
            <a:endParaRPr lang="en-US" sz="2600" dirty="0">
              <a:latin typeface="Calibri"/>
            </a:endParaRPr>
          </a:p>
          <a:p>
            <a:r>
              <a:rPr lang="en-US" sz="7000" dirty="0">
                <a:latin typeface="Calibri"/>
              </a:rPr>
              <a:t>Do not recommend salt restriction during pregnancy solely to prevent gestational hypertension or </a:t>
            </a:r>
            <a:r>
              <a:rPr lang="en-US" sz="7000" dirty="0" smtClean="0">
                <a:latin typeface="Calibri"/>
              </a:rPr>
              <a:t>pre-</a:t>
            </a:r>
            <a:r>
              <a:rPr lang="en-US" sz="7000" dirty="0" err="1" smtClean="0">
                <a:latin typeface="Calibri"/>
              </a:rPr>
              <a:t>eclampsia</a:t>
            </a:r>
            <a:endParaRPr lang="en-US" sz="7000" dirty="0" smtClean="0">
              <a:latin typeface="Calibri"/>
            </a:endParaRPr>
          </a:p>
          <a:p>
            <a:endParaRPr lang="en-US" sz="3600" dirty="0">
              <a:solidFill>
                <a:srgbClr val="000000"/>
              </a:solidFill>
              <a:latin typeface="Calibri"/>
            </a:endParaRPr>
          </a:p>
          <a:p>
            <a:endParaRPr lang="en-US" sz="3600" dirty="0">
              <a:latin typeface="Calibri"/>
            </a:endParaRPr>
          </a:p>
          <a:p>
            <a:pPr marL="0" indent="0">
              <a:buNone/>
            </a:pPr>
            <a:r>
              <a:rPr lang="en-US" sz="7300" b="1" u="sng" dirty="0">
                <a:latin typeface="Calibri"/>
              </a:rPr>
              <a:t>Lifestyle </a:t>
            </a:r>
          </a:p>
          <a:p>
            <a:pPr marL="0" indent="0">
              <a:buNone/>
            </a:pPr>
            <a:endParaRPr lang="en-US" sz="3600" dirty="0">
              <a:latin typeface="Calibri"/>
            </a:endParaRPr>
          </a:p>
          <a:p>
            <a:r>
              <a:rPr lang="en-US" sz="6700" dirty="0">
                <a:latin typeface="Calibri"/>
              </a:rPr>
              <a:t>Advice on rest, exercise and work for women at risk of hypertensive disorders during pregnancy should be the same as for healthy pregnant women </a:t>
            </a:r>
          </a:p>
          <a:p>
            <a:endParaRPr lang="en-US" sz="3200" dirty="0">
              <a:latin typeface="Calibri"/>
            </a:endParaRPr>
          </a:p>
          <a:p>
            <a:endParaRPr lang="en-US" sz="3200" dirty="0"/>
          </a:p>
        </p:txBody>
      </p:sp>
    </p:spTree>
    <p:extLst>
      <p:ext uri="{BB962C8B-B14F-4D97-AF65-F5344CB8AC3E}">
        <p14:creationId xmlns:p14="http://schemas.microsoft.com/office/powerpoint/2010/main" val="1644870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the Risk </a:t>
            </a:r>
            <a:br>
              <a:rPr lang="en-US" dirty="0"/>
            </a:br>
            <a:endParaRPr lang="en-US" dirty="0"/>
          </a:p>
        </p:txBody>
      </p:sp>
      <p:sp>
        <p:nvSpPr>
          <p:cNvPr id="3" name="Content Placeholder 2"/>
          <p:cNvSpPr>
            <a:spLocks noGrp="1"/>
          </p:cNvSpPr>
          <p:nvPr>
            <p:ph sz="quarter" idx="13"/>
          </p:nvPr>
        </p:nvSpPr>
        <p:spPr>
          <a:xfrm>
            <a:off x="685332" y="1828801"/>
            <a:ext cx="7772868" cy="3962400"/>
          </a:xfrm>
        </p:spPr>
        <p:txBody>
          <a:bodyPr>
            <a:normAutofit fontScale="47500" lnSpcReduction="20000"/>
          </a:bodyPr>
          <a:lstStyle/>
          <a:p>
            <a:endParaRPr lang="en-US" sz="900" dirty="0">
              <a:solidFill>
                <a:srgbClr val="000000"/>
              </a:solidFill>
              <a:latin typeface="Calibri"/>
            </a:endParaRPr>
          </a:p>
          <a:p>
            <a:endParaRPr lang="en-US" sz="1600" dirty="0">
              <a:solidFill>
                <a:srgbClr val="000000"/>
              </a:solidFill>
              <a:latin typeface="Calibri"/>
            </a:endParaRPr>
          </a:p>
          <a:p>
            <a:r>
              <a:rPr lang="en-US" sz="3200" i="1" dirty="0">
                <a:latin typeface="Calibri"/>
              </a:rPr>
              <a:t>Pregnant women </a:t>
            </a:r>
            <a:r>
              <a:rPr lang="en-US" sz="5100" b="1" i="1" u="sng" dirty="0">
                <a:latin typeface="Calibri"/>
              </a:rPr>
              <a:t>should be made aware </a:t>
            </a:r>
            <a:r>
              <a:rPr lang="en-US" sz="3200" i="1" dirty="0">
                <a:latin typeface="Calibri"/>
              </a:rPr>
              <a:t>of the need to seek immediate advice from a healthcare professional if they experience symptoms of pre-</a:t>
            </a:r>
            <a:r>
              <a:rPr lang="en-US" sz="3200" i="1" dirty="0" err="1">
                <a:latin typeface="Calibri"/>
              </a:rPr>
              <a:t>eclampsia</a:t>
            </a:r>
            <a:r>
              <a:rPr lang="en-US" sz="3200" i="1" dirty="0">
                <a:latin typeface="Calibri"/>
              </a:rPr>
              <a:t>. </a:t>
            </a:r>
            <a:endParaRPr lang="en-US" sz="3200" i="1" dirty="0" smtClean="0">
              <a:latin typeface="Calibri"/>
            </a:endParaRPr>
          </a:p>
          <a:p>
            <a:endParaRPr lang="en-US" sz="1400" dirty="0">
              <a:solidFill>
                <a:srgbClr val="000000"/>
              </a:solidFill>
              <a:latin typeface="Arial"/>
            </a:endParaRPr>
          </a:p>
          <a:p>
            <a:endParaRPr lang="en-US" sz="1400" dirty="0">
              <a:latin typeface="Arial"/>
            </a:endParaRPr>
          </a:p>
          <a:p>
            <a:pPr marL="0" indent="0">
              <a:buNone/>
            </a:pPr>
            <a:r>
              <a:rPr lang="en-US" sz="3200" dirty="0">
                <a:latin typeface="Arial"/>
              </a:rPr>
              <a:t>–</a:t>
            </a:r>
            <a:r>
              <a:rPr lang="en-US" sz="3200" b="1" i="1" dirty="0">
                <a:latin typeface="Calibri"/>
              </a:rPr>
              <a:t>severe </a:t>
            </a:r>
            <a:r>
              <a:rPr lang="en-US" sz="3200" b="1" i="1" dirty="0" smtClean="0">
                <a:latin typeface="Calibri"/>
              </a:rPr>
              <a:t>headache</a:t>
            </a:r>
          </a:p>
          <a:p>
            <a:pPr marL="0" indent="0">
              <a:buNone/>
            </a:pPr>
            <a:r>
              <a:rPr lang="en-US" sz="3200" b="1" i="1" dirty="0" smtClean="0">
                <a:latin typeface="Arial"/>
              </a:rPr>
              <a:t>–</a:t>
            </a:r>
            <a:r>
              <a:rPr lang="en-US" sz="3200" b="1" i="1" dirty="0">
                <a:latin typeface="Calibri"/>
              </a:rPr>
              <a:t>problems with vision, such as blurring or flashing before the eyes </a:t>
            </a:r>
            <a:endParaRPr lang="en-US" sz="3200" b="1" i="1" dirty="0" smtClean="0">
              <a:latin typeface="Calibri"/>
            </a:endParaRPr>
          </a:p>
          <a:p>
            <a:pPr marL="0" indent="0">
              <a:buNone/>
            </a:pPr>
            <a:r>
              <a:rPr lang="en-US" sz="3200" b="1" i="1" dirty="0" smtClean="0">
                <a:latin typeface="Arial"/>
              </a:rPr>
              <a:t>–</a:t>
            </a:r>
            <a:r>
              <a:rPr lang="en-US" sz="3200" b="1" i="1" dirty="0">
                <a:latin typeface="Calibri"/>
              </a:rPr>
              <a:t>sudden swelling of the face, hands or feet. </a:t>
            </a:r>
          </a:p>
          <a:p>
            <a:pPr marL="0" indent="0">
              <a:buNone/>
            </a:pPr>
            <a:r>
              <a:rPr lang="en-US" sz="3200" b="1" i="1" dirty="0" smtClean="0">
                <a:latin typeface="Arial"/>
              </a:rPr>
              <a:t>–</a:t>
            </a:r>
            <a:r>
              <a:rPr lang="en-US" sz="3200" b="1" i="1" dirty="0">
                <a:latin typeface="Calibri"/>
              </a:rPr>
              <a:t>vomiting </a:t>
            </a:r>
            <a:endParaRPr lang="en-US" sz="3200" b="1" i="1" dirty="0" smtClean="0">
              <a:latin typeface="Calibri"/>
            </a:endParaRPr>
          </a:p>
          <a:p>
            <a:pPr marL="0" indent="0">
              <a:buNone/>
            </a:pPr>
            <a:r>
              <a:rPr lang="en-US" sz="3200" b="1" i="1" dirty="0" smtClean="0">
                <a:latin typeface="Arial"/>
              </a:rPr>
              <a:t>–</a:t>
            </a:r>
            <a:r>
              <a:rPr lang="en-US" sz="3200" b="1" i="1" dirty="0">
                <a:latin typeface="Calibri"/>
              </a:rPr>
              <a:t>severe pain just below the ribs </a:t>
            </a:r>
          </a:p>
          <a:p>
            <a:pPr marL="0" indent="0">
              <a:buNone/>
            </a:pPr>
            <a:endParaRPr lang="en-US" sz="3200" dirty="0" smtClean="0">
              <a:latin typeface="Calibri"/>
            </a:endParaRPr>
          </a:p>
          <a:p>
            <a:pPr marL="0" indent="0">
              <a:buNone/>
            </a:pPr>
            <a:endParaRPr lang="en-US" sz="3200" dirty="0">
              <a:latin typeface="Calibri"/>
            </a:endParaRPr>
          </a:p>
          <a:p>
            <a:pPr marL="0" indent="0">
              <a:buNone/>
            </a:pPr>
            <a:endParaRPr lang="en-US" sz="3200" dirty="0">
              <a:latin typeface="Calibri"/>
            </a:endParaRPr>
          </a:p>
          <a:p>
            <a:pPr marL="0" indent="0">
              <a:buNone/>
            </a:pPr>
            <a:endParaRPr lang="en-US" sz="3200" dirty="0">
              <a:latin typeface="Calibri"/>
            </a:endParaRPr>
          </a:p>
          <a:p>
            <a:pPr marL="0" indent="0">
              <a:buNone/>
            </a:pPr>
            <a:endParaRPr lang="en-US" sz="3200" dirty="0">
              <a:latin typeface="Calibri"/>
            </a:endParaRPr>
          </a:p>
          <a:p>
            <a:endParaRPr lang="en-US" sz="3200" dirty="0"/>
          </a:p>
        </p:txBody>
      </p:sp>
    </p:spTree>
    <p:extLst>
      <p:ext uri="{BB962C8B-B14F-4D97-AF65-F5344CB8AC3E}">
        <p14:creationId xmlns:p14="http://schemas.microsoft.com/office/powerpoint/2010/main" val="2028825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85000" lnSpcReduction="20000"/>
          </a:bodyPr>
          <a:lstStyle/>
          <a:p>
            <a:r>
              <a:rPr lang="en-US" b="1" dirty="0" smtClean="0"/>
              <a:t>What are the diagnostic criteria for preeclampsia with sever features?</a:t>
            </a:r>
          </a:p>
          <a:p>
            <a:pPr marL="0" indent="0">
              <a:buNone/>
            </a:pPr>
            <a:endParaRPr lang="en-US" b="1" dirty="0" smtClean="0"/>
          </a:p>
          <a:p>
            <a:pPr marL="0" indent="0">
              <a:buNone/>
            </a:pPr>
            <a:r>
              <a:rPr lang="en-US" dirty="0" smtClean="0"/>
              <a:t>-sever headaches</a:t>
            </a:r>
          </a:p>
          <a:p>
            <a:pPr marL="0" indent="0">
              <a:buNone/>
            </a:pPr>
            <a:r>
              <a:rPr lang="en-US" dirty="0" smtClean="0"/>
              <a:t>-visual abnormalities</a:t>
            </a:r>
          </a:p>
          <a:p>
            <a:pPr marL="0" indent="0">
              <a:buNone/>
            </a:pPr>
            <a:r>
              <a:rPr lang="en-US" dirty="0" smtClean="0"/>
              <a:t>-epigastric pain </a:t>
            </a:r>
          </a:p>
          <a:p>
            <a:pPr marL="0" indent="0">
              <a:buNone/>
            </a:pPr>
            <a:r>
              <a:rPr lang="en-US" dirty="0" smtClean="0"/>
              <a:t>-Altered mental status</a:t>
            </a:r>
          </a:p>
          <a:p>
            <a:pPr marL="0" indent="0">
              <a:buNone/>
            </a:pPr>
            <a:r>
              <a:rPr lang="en-US" dirty="0" smtClean="0"/>
              <a:t>-Dyspnea, retrosternal chest pain</a:t>
            </a:r>
          </a:p>
          <a:p>
            <a:pPr marL="0" indent="0">
              <a:buNone/>
            </a:pPr>
            <a:r>
              <a:rPr lang="en-US" dirty="0" smtClean="0"/>
              <a:t>-biochemical </a:t>
            </a:r>
            <a:r>
              <a:rPr lang="en-US" dirty="0" err="1" smtClean="0"/>
              <a:t>disturbaces</a:t>
            </a:r>
            <a:r>
              <a:rPr lang="en-US" dirty="0" smtClean="0"/>
              <a:t> </a:t>
            </a:r>
          </a:p>
          <a:p>
            <a:pPr marL="0" indent="0">
              <a:buNone/>
            </a:pPr>
            <a:endParaRPr lang="en-US" b="1" dirty="0"/>
          </a:p>
        </p:txBody>
      </p:sp>
    </p:spTree>
    <p:extLst>
      <p:ext uri="{BB962C8B-B14F-4D97-AF65-F5344CB8AC3E}">
        <p14:creationId xmlns:p14="http://schemas.microsoft.com/office/powerpoint/2010/main" val="744008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819882"/>
          </a:xfrm>
        </p:spPr>
        <p:txBody>
          <a:bodyPr/>
          <a:lstStyle/>
          <a:p>
            <a:endParaRPr lang="en-US" dirty="0"/>
          </a:p>
        </p:txBody>
      </p:sp>
      <p:pic>
        <p:nvPicPr>
          <p:cNvPr id="4" name="Content Placeholder 3"/>
          <p:cNvPicPr>
            <a:picLocks noGrp="1" noChangeAspect="1"/>
          </p:cNvPicPr>
          <p:nvPr>
            <p:ph sz="quarter" idx="13"/>
          </p:nvPr>
        </p:nvPicPr>
        <p:blipFill>
          <a:blip r:embed="rId2"/>
          <a:stretch>
            <a:fillRect/>
          </a:stretch>
        </p:blipFill>
        <p:spPr>
          <a:xfrm>
            <a:off x="914400" y="2438400"/>
            <a:ext cx="6705599" cy="2814505"/>
          </a:xfrm>
          <a:prstGeom prst="rect">
            <a:avLst/>
          </a:prstGeom>
        </p:spPr>
      </p:pic>
    </p:spTree>
    <p:extLst>
      <p:ext uri="{BB962C8B-B14F-4D97-AF65-F5344CB8AC3E}">
        <p14:creationId xmlns:p14="http://schemas.microsoft.com/office/powerpoint/2010/main" val="3891390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tx1">
                    <a:lumMod val="95000"/>
                    <a:lumOff val="5000"/>
                  </a:schemeClr>
                </a:solidFill>
              </a:rPr>
              <a:t>How is preeclampsia treated?</a:t>
            </a:r>
            <a:endParaRPr lang="en-US" b="0" dirty="0">
              <a:solidFill>
                <a:schemeClr val="tx1">
                  <a:lumMod val="95000"/>
                  <a:lumOff val="5000"/>
                </a:schemeClr>
              </a:solidFill>
            </a:endParaRPr>
          </a:p>
        </p:txBody>
      </p:sp>
      <p:sp>
        <p:nvSpPr>
          <p:cNvPr id="3" name="Content Placeholder 2"/>
          <p:cNvSpPr>
            <a:spLocks noGrp="1"/>
          </p:cNvSpPr>
          <p:nvPr>
            <p:ph sz="quarter" idx="13"/>
          </p:nvPr>
        </p:nvSpPr>
        <p:spPr/>
        <p:txBody>
          <a:bodyPr/>
          <a:lstStyle/>
          <a:p>
            <a:pPr marL="0" indent="0">
              <a:buNone/>
            </a:pPr>
            <a:r>
              <a:rPr lang="en-US" dirty="0" smtClean="0"/>
              <a:t>               </a:t>
            </a:r>
          </a:p>
          <a:p>
            <a:endParaRPr lang="en-US" dirty="0"/>
          </a:p>
          <a:p>
            <a:endParaRPr lang="en-US" dirty="0" smtClean="0"/>
          </a:p>
          <a:p>
            <a:endParaRPr lang="en-US" dirty="0"/>
          </a:p>
          <a:p>
            <a:pPr marL="0" indent="0">
              <a:buNone/>
            </a:pPr>
            <a:r>
              <a:rPr lang="en-US" sz="3600" b="1" dirty="0" smtClean="0"/>
              <a:t>                 MANAGEMENT</a:t>
            </a:r>
            <a:endParaRPr lang="en-US" sz="3600" b="1" dirty="0"/>
          </a:p>
        </p:txBody>
      </p:sp>
    </p:spTree>
    <p:extLst>
      <p:ext uri="{BB962C8B-B14F-4D97-AF65-F5344CB8AC3E}">
        <p14:creationId xmlns:p14="http://schemas.microsoft.com/office/powerpoint/2010/main" val="52395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lnSpcReduction="10000"/>
          </a:bodyPr>
          <a:lstStyle/>
          <a:p>
            <a:r>
              <a:rPr lang="en-US" sz="2400" b="1" dirty="0" smtClean="0"/>
              <a:t>The only cure of preeclampsia is delivery</a:t>
            </a:r>
          </a:p>
          <a:p>
            <a:pPr marL="0" indent="0">
              <a:buNone/>
            </a:pPr>
            <a:endParaRPr lang="en-US" b="1" dirty="0" smtClean="0"/>
          </a:p>
          <a:p>
            <a:pPr marL="0" indent="0">
              <a:buNone/>
            </a:pPr>
            <a:r>
              <a:rPr lang="en-US" dirty="0" smtClean="0"/>
              <a:t>-</a:t>
            </a:r>
            <a:r>
              <a:rPr lang="en-US" sz="2000" b="1" i="1" dirty="0" smtClean="0"/>
              <a:t>In the absence of severe features </a:t>
            </a:r>
            <a:r>
              <a:rPr lang="en-US" sz="2000" i="1" dirty="0" smtClean="0"/>
              <a:t>:</a:t>
            </a:r>
          </a:p>
          <a:p>
            <a:pPr marL="0" indent="0">
              <a:buNone/>
            </a:pPr>
            <a:r>
              <a:rPr lang="en-US" sz="2000" i="1" dirty="0" smtClean="0"/>
              <a:t> closely monitor until 37 week </a:t>
            </a:r>
          </a:p>
          <a:p>
            <a:pPr marL="0" indent="0">
              <a:buNone/>
            </a:pPr>
            <a:endParaRPr lang="en-US" sz="2000" b="1" i="1" dirty="0"/>
          </a:p>
          <a:p>
            <a:pPr marL="0" indent="0">
              <a:buNone/>
            </a:pPr>
            <a:r>
              <a:rPr lang="en-US" sz="2000" b="1" i="1" dirty="0"/>
              <a:t>-</a:t>
            </a:r>
            <a:r>
              <a:rPr lang="en-US" sz="2000" b="1" i="1" dirty="0" smtClean="0"/>
              <a:t>preeclampsia before 34week with sever features</a:t>
            </a:r>
            <a:r>
              <a:rPr lang="en-US" sz="2000" i="1" dirty="0" smtClean="0"/>
              <a:t>:</a:t>
            </a:r>
          </a:p>
          <a:p>
            <a:pPr marL="0" indent="0">
              <a:buNone/>
            </a:pPr>
            <a:r>
              <a:rPr lang="en-US" sz="2000" i="1" dirty="0" smtClean="0"/>
              <a:t>Controlled or uncontrolled?              </a:t>
            </a:r>
            <a:endParaRPr lang="en-US" sz="2000" i="1" dirty="0"/>
          </a:p>
        </p:txBody>
      </p:sp>
    </p:spTree>
    <p:extLst>
      <p:ext uri="{BB962C8B-B14F-4D97-AF65-F5344CB8AC3E}">
        <p14:creationId xmlns:p14="http://schemas.microsoft.com/office/powerpoint/2010/main" val="3381019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lnSpcReduction="10000"/>
          </a:bodyPr>
          <a:lstStyle/>
          <a:p>
            <a:endParaRPr lang="en-US" sz="4000" dirty="0">
              <a:solidFill>
                <a:srgbClr val="000000"/>
              </a:solidFill>
              <a:latin typeface="Calibri"/>
            </a:endParaRPr>
          </a:p>
          <a:p>
            <a:pPr marL="0" indent="0">
              <a:buNone/>
            </a:pPr>
            <a:r>
              <a:rPr lang="en-US" sz="4000" b="1" dirty="0">
                <a:latin typeface="Calibri"/>
              </a:rPr>
              <a:t>Treatment of </a:t>
            </a:r>
            <a:r>
              <a:rPr lang="en-US" sz="4000" b="1" dirty="0" smtClean="0">
                <a:latin typeface="Calibri"/>
              </a:rPr>
              <a:t>hypertension</a:t>
            </a:r>
          </a:p>
          <a:p>
            <a:r>
              <a:rPr lang="en-US" sz="2400" b="1" dirty="0" smtClean="0">
                <a:latin typeface="Calibri"/>
              </a:rPr>
              <a:t>Antihypertensive </a:t>
            </a:r>
            <a:r>
              <a:rPr lang="en-US" sz="2400" b="1" dirty="0">
                <a:latin typeface="Calibri"/>
              </a:rPr>
              <a:t>treatment </a:t>
            </a:r>
          </a:p>
          <a:p>
            <a:pPr marL="0" indent="0">
              <a:buNone/>
            </a:pPr>
            <a:r>
              <a:rPr lang="en-US" sz="4000" dirty="0">
                <a:latin typeface="Arial"/>
              </a:rPr>
              <a:t>-</a:t>
            </a:r>
            <a:r>
              <a:rPr lang="en-US" dirty="0" smtClean="0">
                <a:latin typeface="Calibri"/>
              </a:rPr>
              <a:t>First </a:t>
            </a:r>
            <a:r>
              <a:rPr lang="en-US" dirty="0">
                <a:latin typeface="Calibri"/>
              </a:rPr>
              <a:t>line : </a:t>
            </a:r>
            <a:r>
              <a:rPr lang="en-US" dirty="0" err="1">
                <a:latin typeface="Calibri"/>
              </a:rPr>
              <a:t>Labetolol</a:t>
            </a:r>
            <a:r>
              <a:rPr lang="en-US" dirty="0">
                <a:latin typeface="Calibri"/>
              </a:rPr>
              <a:t> </a:t>
            </a:r>
            <a:r>
              <a:rPr lang="en-US" dirty="0" smtClean="0">
                <a:latin typeface="Calibri"/>
              </a:rPr>
              <a:t>,Hydralazine</a:t>
            </a:r>
            <a:endParaRPr lang="en-US" dirty="0">
              <a:latin typeface="Calibri"/>
            </a:endParaRPr>
          </a:p>
          <a:p>
            <a:pPr marL="0" indent="0">
              <a:buNone/>
            </a:pPr>
            <a:r>
              <a:rPr lang="en-US" dirty="0">
                <a:latin typeface="Arial"/>
              </a:rPr>
              <a:t>-</a:t>
            </a:r>
            <a:r>
              <a:rPr lang="en-US" dirty="0" smtClean="0">
                <a:latin typeface="Calibri"/>
              </a:rPr>
              <a:t>Alternatives</a:t>
            </a:r>
            <a:r>
              <a:rPr lang="en-US" dirty="0">
                <a:latin typeface="Calibri"/>
              </a:rPr>
              <a:t>: Methyldopa and </a:t>
            </a:r>
            <a:r>
              <a:rPr lang="en-US" dirty="0" err="1">
                <a:latin typeface="Calibri"/>
              </a:rPr>
              <a:t>Nifedipine</a:t>
            </a:r>
            <a:r>
              <a:rPr lang="en-US" dirty="0">
                <a:latin typeface="Calibri"/>
              </a:rPr>
              <a:t> </a:t>
            </a:r>
          </a:p>
          <a:p>
            <a:endParaRPr lang="en-US" sz="4000" dirty="0"/>
          </a:p>
        </p:txBody>
      </p:sp>
    </p:spTree>
    <p:extLst>
      <p:ext uri="{BB962C8B-B14F-4D97-AF65-F5344CB8AC3E}">
        <p14:creationId xmlns:p14="http://schemas.microsoft.com/office/powerpoint/2010/main" val="2900551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762000"/>
            <a:ext cx="7773338" cy="1452695"/>
          </a:xfrm>
        </p:spPr>
        <p:txBody>
          <a:bodyPr/>
          <a:lstStyle/>
          <a:p>
            <a:endParaRPr lang="en-US" dirty="0"/>
          </a:p>
        </p:txBody>
      </p:sp>
      <p:sp>
        <p:nvSpPr>
          <p:cNvPr id="3" name="Content Placeholder 2"/>
          <p:cNvSpPr>
            <a:spLocks noGrp="1"/>
          </p:cNvSpPr>
          <p:nvPr>
            <p:ph sz="quarter" idx="13"/>
          </p:nvPr>
        </p:nvSpPr>
        <p:spPr>
          <a:xfrm>
            <a:off x="457200" y="2214694"/>
            <a:ext cx="6934200" cy="4338505"/>
          </a:xfrm>
        </p:spPr>
        <p:txBody>
          <a:bodyPr>
            <a:normAutofit fontScale="40000" lnSpcReduction="20000"/>
          </a:bodyPr>
          <a:lstStyle/>
          <a:p>
            <a:endParaRPr lang="en-US" sz="900" dirty="0">
              <a:solidFill>
                <a:srgbClr val="000000"/>
              </a:solidFill>
              <a:latin typeface="Calibri"/>
            </a:endParaRPr>
          </a:p>
          <a:p>
            <a:pPr marL="0" indent="0">
              <a:buNone/>
            </a:pPr>
            <a:r>
              <a:rPr lang="en-US" sz="4900" dirty="0">
                <a:latin typeface="Calibri"/>
              </a:rPr>
              <a:t>Maximum </a:t>
            </a:r>
            <a:r>
              <a:rPr lang="en-US" sz="4900" dirty="0" smtClean="0">
                <a:latin typeface="Calibri"/>
              </a:rPr>
              <a:t>Dose</a:t>
            </a:r>
          </a:p>
          <a:p>
            <a:r>
              <a:rPr lang="en-US" sz="4900" b="1" dirty="0" smtClean="0">
                <a:latin typeface="Calibri"/>
              </a:rPr>
              <a:t>Labetalol:300 mg</a:t>
            </a:r>
          </a:p>
          <a:p>
            <a:r>
              <a:rPr lang="en-US" sz="4900" b="1" dirty="0" smtClean="0">
                <a:latin typeface="Calibri"/>
              </a:rPr>
              <a:t>Hydralazine</a:t>
            </a:r>
          </a:p>
          <a:p>
            <a:pPr marL="0" indent="0">
              <a:buNone/>
            </a:pPr>
            <a:r>
              <a:rPr lang="en-US" sz="4900" b="1" dirty="0" err="1" smtClean="0">
                <a:latin typeface="Calibri"/>
              </a:rPr>
              <a:t>Nifedipine</a:t>
            </a:r>
            <a:r>
              <a:rPr lang="en-US" sz="4900" b="1" dirty="0" smtClean="0">
                <a:latin typeface="Calibri"/>
              </a:rPr>
              <a:t> </a:t>
            </a:r>
            <a:r>
              <a:rPr lang="en-US" sz="4900" b="1" dirty="0">
                <a:latin typeface="Calibri"/>
              </a:rPr>
              <a:t>SR (Slow Release</a:t>
            </a:r>
            <a:r>
              <a:rPr lang="en-US" sz="4900" b="1" dirty="0" smtClean="0">
                <a:latin typeface="Calibri"/>
              </a:rPr>
              <a:t>)</a:t>
            </a:r>
            <a:r>
              <a:rPr lang="en-US" sz="4900" dirty="0" smtClean="0">
                <a:latin typeface="Calibri"/>
              </a:rPr>
              <a:t>:</a:t>
            </a:r>
          </a:p>
          <a:p>
            <a:pPr marL="0" indent="0">
              <a:buNone/>
            </a:pPr>
            <a:r>
              <a:rPr lang="en-US" sz="4900" dirty="0" smtClean="0">
                <a:latin typeface="Calibri"/>
              </a:rPr>
              <a:t>Dose </a:t>
            </a:r>
            <a:r>
              <a:rPr lang="en-US" sz="4900" dirty="0">
                <a:latin typeface="Calibri"/>
              </a:rPr>
              <a:t>hypertension and angina prophylaxis, initially 10 mg twice daily adjusted according to response to </a:t>
            </a:r>
            <a:r>
              <a:rPr lang="en-US" sz="4900" b="1" dirty="0">
                <a:latin typeface="Calibri"/>
              </a:rPr>
              <a:t>40 mg twice daily </a:t>
            </a:r>
            <a:endParaRPr lang="en-US" sz="4900" b="1" dirty="0" smtClean="0">
              <a:latin typeface="Calibri"/>
            </a:endParaRPr>
          </a:p>
          <a:p>
            <a:pPr marL="0" indent="0">
              <a:buNone/>
            </a:pPr>
            <a:r>
              <a:rPr lang="en-US" sz="4900" b="1" dirty="0" smtClean="0">
                <a:latin typeface="Calibri"/>
              </a:rPr>
              <a:t>Methyldopa </a:t>
            </a:r>
            <a:r>
              <a:rPr lang="en-US" sz="4900" dirty="0" smtClean="0">
                <a:latin typeface="Calibri"/>
              </a:rPr>
              <a:t>Initially </a:t>
            </a:r>
            <a:r>
              <a:rPr lang="en-US" sz="4900" dirty="0">
                <a:latin typeface="Calibri"/>
              </a:rPr>
              <a:t>250 mg 2–3 times daily, increased gradually at intervals of at least 2 days, </a:t>
            </a:r>
            <a:r>
              <a:rPr lang="en-US" sz="4900" b="1" dirty="0">
                <a:latin typeface="Calibri"/>
              </a:rPr>
              <a:t>max. 3 g daily </a:t>
            </a:r>
            <a:endParaRPr lang="en-US" sz="4900" dirty="0">
              <a:latin typeface="Arial"/>
            </a:endParaRPr>
          </a:p>
          <a:p>
            <a:endParaRPr lang="en-US" dirty="0">
              <a:latin typeface="Calibri"/>
            </a:endParaRPr>
          </a:p>
          <a:p>
            <a:endParaRPr lang="en-US" dirty="0">
              <a:latin typeface="Calibri"/>
            </a:endParaRPr>
          </a:p>
          <a:p>
            <a:pPr marL="0" indent="0">
              <a:buNone/>
            </a:pPr>
            <a:endParaRPr lang="en-US" dirty="0">
              <a:latin typeface="Calibri"/>
            </a:endParaRPr>
          </a:p>
          <a:p>
            <a:pPr marL="0" indent="0">
              <a:buNone/>
            </a:pPr>
            <a:endParaRPr lang="en-US" dirty="0">
              <a:latin typeface="Arial"/>
            </a:endParaRPr>
          </a:p>
          <a:p>
            <a:pPr marL="0" indent="0">
              <a:buNone/>
            </a:pPr>
            <a:endParaRPr lang="en-US" dirty="0">
              <a:latin typeface="Calibri"/>
            </a:endParaRPr>
          </a:p>
          <a:p>
            <a:pPr marL="0" indent="0">
              <a:buNone/>
            </a:pPr>
            <a:endParaRPr lang="en-US" dirty="0"/>
          </a:p>
        </p:txBody>
      </p:sp>
    </p:spTree>
    <p:extLst>
      <p:ext uri="{BB962C8B-B14F-4D97-AF65-F5344CB8AC3E}">
        <p14:creationId xmlns:p14="http://schemas.microsoft.com/office/powerpoint/2010/main" val="1457231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lnSpcReduction="10000"/>
          </a:bodyPr>
          <a:lstStyle/>
          <a:p>
            <a:endParaRPr lang="en-US" sz="1000" dirty="0">
              <a:solidFill>
                <a:srgbClr val="000000"/>
              </a:solidFill>
              <a:latin typeface="Calibri"/>
            </a:endParaRPr>
          </a:p>
          <a:p>
            <a:pPr marL="0" indent="0">
              <a:buNone/>
            </a:pPr>
            <a:r>
              <a:rPr lang="en-US" b="1" dirty="0">
                <a:latin typeface="Calibri"/>
              </a:rPr>
              <a:t>Chronic Hypertension, Antenatal Management </a:t>
            </a:r>
            <a:endParaRPr lang="en-US" b="1" dirty="0" smtClean="0">
              <a:latin typeface="Calibri"/>
            </a:endParaRPr>
          </a:p>
          <a:p>
            <a:pPr marL="0" indent="0">
              <a:buNone/>
            </a:pPr>
            <a:r>
              <a:rPr lang="en-US" dirty="0" smtClean="0">
                <a:latin typeface="Calibri"/>
              </a:rPr>
              <a:t>-keep </a:t>
            </a:r>
            <a:r>
              <a:rPr lang="en-US" dirty="0">
                <a:latin typeface="Calibri"/>
              </a:rPr>
              <a:t>blood pressure lower than 150/100 mmHg </a:t>
            </a:r>
            <a:endParaRPr lang="en-US" dirty="0" smtClean="0">
              <a:latin typeface="Calibri"/>
            </a:endParaRPr>
          </a:p>
          <a:p>
            <a:pPr marL="0" indent="0">
              <a:buNone/>
            </a:pPr>
            <a:r>
              <a:rPr lang="en-US" sz="1100" dirty="0" smtClean="0">
                <a:solidFill>
                  <a:srgbClr val="000000"/>
                </a:solidFill>
                <a:latin typeface="Arial"/>
              </a:rPr>
              <a:t>--</a:t>
            </a:r>
            <a:r>
              <a:rPr lang="en-US" dirty="0" smtClean="0">
                <a:latin typeface="Calibri"/>
              </a:rPr>
              <a:t>Offer </a:t>
            </a:r>
            <a:r>
              <a:rPr lang="en-US" dirty="0">
                <a:latin typeface="Calibri"/>
              </a:rPr>
              <a:t>pregnant women with target-organ damage secondary to chronic hypertension (for example, kidney disease) treatment with the aim of keeping blood pressure lower than 140/90 mmHg</a:t>
            </a:r>
            <a:r>
              <a:rPr lang="en-US" dirty="0" smtClean="0">
                <a:latin typeface="Calibri"/>
              </a:rPr>
              <a:t>.</a:t>
            </a:r>
          </a:p>
          <a:p>
            <a:pPr marL="0" indent="0">
              <a:buNone/>
            </a:pPr>
            <a:r>
              <a:rPr lang="en-US" dirty="0" smtClean="0">
                <a:latin typeface="Calibri"/>
              </a:rPr>
              <a:t> -Change </a:t>
            </a:r>
            <a:r>
              <a:rPr lang="en-US" dirty="0">
                <a:latin typeface="Calibri"/>
              </a:rPr>
              <a:t>angiotensin-converting enzyme (ACE) inhibitors , angiotensin II receptor blockers (ARBs) or </a:t>
            </a:r>
            <a:r>
              <a:rPr lang="en-US" dirty="0" err="1">
                <a:latin typeface="Calibri"/>
              </a:rPr>
              <a:t>chlorothiazide</a:t>
            </a:r>
            <a:r>
              <a:rPr lang="en-US" dirty="0">
                <a:latin typeface="Calibri"/>
              </a:rPr>
              <a:t> to safe </a:t>
            </a:r>
            <a:r>
              <a:rPr lang="en-US" dirty="0" err="1">
                <a:latin typeface="Calibri"/>
              </a:rPr>
              <a:t>antihypertensives</a:t>
            </a:r>
            <a:r>
              <a:rPr lang="en-US" dirty="0">
                <a:latin typeface="Calibri"/>
              </a:rPr>
              <a:t> </a:t>
            </a:r>
          </a:p>
          <a:p>
            <a:endParaRPr lang="en-US" dirty="0">
              <a:latin typeface="Calibri"/>
            </a:endParaRPr>
          </a:p>
          <a:p>
            <a:endParaRPr lang="en-US" dirty="0">
              <a:latin typeface="Calibri"/>
            </a:endParaRPr>
          </a:p>
          <a:p>
            <a:endParaRPr lang="en-US" dirty="0"/>
          </a:p>
        </p:txBody>
      </p:sp>
    </p:spTree>
    <p:extLst>
      <p:ext uri="{BB962C8B-B14F-4D97-AF65-F5344CB8AC3E}">
        <p14:creationId xmlns:p14="http://schemas.microsoft.com/office/powerpoint/2010/main" val="2930423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smtClean="0"/>
              <a:t>•</a:t>
            </a:r>
            <a:r>
              <a:rPr lang="en-US" dirty="0"/>
              <a:t>One of the leading cause of </a:t>
            </a:r>
            <a:r>
              <a:rPr lang="en-US" b="1" dirty="0"/>
              <a:t>maternal death </a:t>
            </a:r>
            <a:r>
              <a:rPr lang="en-US" dirty="0"/>
              <a:t>worldwide </a:t>
            </a:r>
            <a:r>
              <a:rPr lang="en-US" dirty="0" smtClean="0"/>
              <a:t> </a:t>
            </a:r>
            <a:endParaRPr lang="en-US" dirty="0"/>
          </a:p>
          <a:p>
            <a:r>
              <a:rPr lang="en-US" dirty="0"/>
              <a:t>Second leading cause of </a:t>
            </a:r>
            <a:r>
              <a:rPr lang="en-US" b="1" dirty="0"/>
              <a:t>maternal death </a:t>
            </a:r>
            <a:r>
              <a:rPr lang="en-US" dirty="0" smtClean="0"/>
              <a:t>in Iran</a:t>
            </a:r>
            <a:r>
              <a:rPr lang="en-US" sz="1800" dirty="0" smtClean="0"/>
              <a:t> </a:t>
            </a:r>
            <a:endParaRPr lang="en-US" sz="1800" dirty="0"/>
          </a:p>
          <a:p>
            <a:r>
              <a:rPr lang="en-US" b="1" dirty="0"/>
              <a:t>Long-term consequences </a:t>
            </a:r>
            <a:r>
              <a:rPr lang="en-US" dirty="0"/>
              <a:t>for women with a diagnosis of hypertension during pregnancy: chronic hypertension and an increase in lifetime cardiovascular risk. </a:t>
            </a:r>
            <a:endParaRPr lang="en-US" sz="1800" dirty="0"/>
          </a:p>
          <a:p>
            <a:pPr marL="0" indent="0">
              <a:buNone/>
            </a:pPr>
            <a:r>
              <a:rPr lang="en-US" sz="1800" dirty="0"/>
              <a:t> </a:t>
            </a:r>
          </a:p>
          <a:p>
            <a:r>
              <a:rPr lang="en-US" dirty="0"/>
              <a:t>8–10% of all </a:t>
            </a:r>
            <a:r>
              <a:rPr lang="en-US" b="1" dirty="0"/>
              <a:t>preterm births </a:t>
            </a:r>
            <a:r>
              <a:rPr lang="en-US" dirty="0"/>
              <a:t>result from hypertensive disorders </a:t>
            </a:r>
          </a:p>
          <a:p>
            <a:pPr marL="0" indent="0">
              <a:buNone/>
            </a:pPr>
            <a:r>
              <a:rPr lang="en-US" dirty="0" smtClean="0"/>
              <a:t> </a:t>
            </a:r>
          </a:p>
          <a:p>
            <a:endParaRPr lang="en-US" dirty="0"/>
          </a:p>
        </p:txBody>
      </p:sp>
    </p:spTree>
    <p:extLst>
      <p:ext uri="{BB962C8B-B14F-4D97-AF65-F5344CB8AC3E}">
        <p14:creationId xmlns:p14="http://schemas.microsoft.com/office/powerpoint/2010/main" val="3519798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62500" lnSpcReduction="20000"/>
          </a:bodyPr>
          <a:lstStyle/>
          <a:p>
            <a:endParaRPr lang="en-US" sz="1000" dirty="0">
              <a:solidFill>
                <a:srgbClr val="000000"/>
              </a:solidFill>
              <a:latin typeface="Calibri"/>
            </a:endParaRPr>
          </a:p>
          <a:p>
            <a:r>
              <a:rPr lang="en-US" sz="2300" b="1" i="1" dirty="0">
                <a:latin typeface="Calibri"/>
              </a:rPr>
              <a:t>Chronic Hypertension, Timing of birth </a:t>
            </a:r>
            <a:endParaRPr lang="en-US" sz="2300" b="1" i="1" dirty="0" smtClean="0">
              <a:latin typeface="Calibri"/>
            </a:endParaRPr>
          </a:p>
          <a:p>
            <a:endParaRPr lang="en-US" sz="1100" dirty="0">
              <a:solidFill>
                <a:srgbClr val="000000"/>
              </a:solidFill>
              <a:latin typeface="Arial"/>
            </a:endParaRPr>
          </a:p>
          <a:p>
            <a:endParaRPr lang="en-US" sz="1100" dirty="0">
              <a:latin typeface="Arial"/>
            </a:endParaRPr>
          </a:p>
          <a:p>
            <a:r>
              <a:rPr lang="en-US" dirty="0" smtClean="0">
                <a:latin typeface="Calibri"/>
              </a:rPr>
              <a:t>Do </a:t>
            </a:r>
            <a:r>
              <a:rPr lang="en-US" dirty="0">
                <a:latin typeface="Calibri"/>
              </a:rPr>
              <a:t>not offer birth to women with chronic hypertension whose blood pressure is lower than 160/110 mmHg, with or without antihypertensive treatment, before 37 weeks. </a:t>
            </a:r>
            <a:endParaRPr lang="en-US" dirty="0" smtClean="0">
              <a:latin typeface="Calibri"/>
            </a:endParaRPr>
          </a:p>
          <a:p>
            <a:endParaRPr lang="en-US" dirty="0">
              <a:latin typeface="Calibri"/>
            </a:endParaRPr>
          </a:p>
          <a:p>
            <a:endParaRPr lang="en-US" sz="1100" dirty="0">
              <a:solidFill>
                <a:srgbClr val="000000"/>
              </a:solidFill>
              <a:latin typeface="Arial"/>
            </a:endParaRPr>
          </a:p>
          <a:p>
            <a:endParaRPr lang="en-US" sz="1100" dirty="0">
              <a:latin typeface="Arial"/>
            </a:endParaRPr>
          </a:p>
          <a:p>
            <a:r>
              <a:rPr lang="en-US" sz="2600" b="1" u="sng" dirty="0" smtClean="0">
                <a:latin typeface="Calibri"/>
              </a:rPr>
              <a:t>Offer </a:t>
            </a:r>
            <a:r>
              <a:rPr lang="en-US" sz="2600" b="1" u="sng" dirty="0">
                <a:latin typeface="Calibri"/>
              </a:rPr>
              <a:t>birth to women with refractory severe chronic hypertension, after a course of corticosteroids (if required) has been completed. </a:t>
            </a:r>
          </a:p>
          <a:p>
            <a:endParaRPr lang="en-US" sz="2600" b="1" u="sng" dirty="0"/>
          </a:p>
        </p:txBody>
      </p:sp>
    </p:spTree>
    <p:extLst>
      <p:ext uri="{BB962C8B-B14F-4D97-AF65-F5344CB8AC3E}">
        <p14:creationId xmlns:p14="http://schemas.microsoft.com/office/powerpoint/2010/main" val="23963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endParaRPr lang="en-US" sz="1000" dirty="0">
              <a:solidFill>
                <a:srgbClr val="000000"/>
              </a:solidFill>
              <a:latin typeface="Calibri"/>
            </a:endParaRPr>
          </a:p>
          <a:p>
            <a:pPr marL="0" indent="0">
              <a:buNone/>
            </a:pPr>
            <a:r>
              <a:rPr lang="en-US" b="1" dirty="0">
                <a:latin typeface="Calibri"/>
              </a:rPr>
              <a:t>Chronic Hypertension, Postnatal </a:t>
            </a:r>
            <a:r>
              <a:rPr lang="en-US" b="1" dirty="0" smtClean="0">
                <a:latin typeface="Calibri"/>
              </a:rPr>
              <a:t>Management</a:t>
            </a:r>
          </a:p>
          <a:p>
            <a:pPr marL="0" indent="0">
              <a:buNone/>
            </a:pPr>
            <a:r>
              <a:rPr lang="en-US" b="1" dirty="0" smtClean="0">
                <a:latin typeface="Calibri"/>
              </a:rPr>
              <a:t> </a:t>
            </a:r>
            <a:endParaRPr lang="en-US" sz="1100" dirty="0">
              <a:solidFill>
                <a:srgbClr val="000000"/>
              </a:solidFill>
              <a:latin typeface="Arial"/>
            </a:endParaRPr>
          </a:p>
          <a:p>
            <a:endParaRPr lang="en-US" sz="1100" dirty="0">
              <a:latin typeface="Arial"/>
            </a:endParaRPr>
          </a:p>
          <a:p>
            <a:r>
              <a:rPr lang="en-US" dirty="0" smtClean="0">
                <a:latin typeface="Calibri"/>
              </a:rPr>
              <a:t>aim </a:t>
            </a:r>
            <a:r>
              <a:rPr lang="en-US" dirty="0">
                <a:latin typeface="Calibri"/>
              </a:rPr>
              <a:t>to keep blood pressure lower than 140/90 </a:t>
            </a:r>
            <a:r>
              <a:rPr lang="en-US" dirty="0" smtClean="0">
                <a:latin typeface="Calibri"/>
              </a:rPr>
              <a:t>mmHg</a:t>
            </a:r>
          </a:p>
          <a:p>
            <a:r>
              <a:rPr lang="en-US" dirty="0" smtClean="0">
                <a:latin typeface="Calibri"/>
              </a:rPr>
              <a:t> review </a:t>
            </a:r>
            <a:r>
              <a:rPr lang="en-US" dirty="0">
                <a:latin typeface="Calibri"/>
              </a:rPr>
              <a:t>long-term antihypertensive treatment 2 weeks after the birth. </a:t>
            </a:r>
            <a:endParaRPr lang="en-US" dirty="0" smtClean="0">
              <a:latin typeface="Calibri"/>
            </a:endParaRPr>
          </a:p>
          <a:p>
            <a:endParaRPr lang="en-US" sz="1100" dirty="0">
              <a:solidFill>
                <a:srgbClr val="000000"/>
              </a:solidFill>
              <a:latin typeface="Arial"/>
            </a:endParaRPr>
          </a:p>
          <a:p>
            <a:endParaRPr lang="en-US" sz="1100" dirty="0">
              <a:latin typeface="Arial"/>
            </a:endParaRPr>
          </a:p>
          <a:p>
            <a:r>
              <a:rPr lang="en-US" sz="2300" b="1" i="1" dirty="0" smtClean="0">
                <a:latin typeface="Calibri"/>
              </a:rPr>
              <a:t>If </a:t>
            </a:r>
            <a:r>
              <a:rPr lang="en-US" sz="2300" b="1" i="1" dirty="0">
                <a:latin typeface="Calibri"/>
              </a:rPr>
              <a:t>a woman has </a:t>
            </a:r>
            <a:r>
              <a:rPr lang="en-US" sz="2300" b="1" i="1" u="sng" dirty="0">
                <a:latin typeface="Calibri"/>
              </a:rPr>
              <a:t>taken methyldopa </a:t>
            </a:r>
            <a:r>
              <a:rPr lang="en-US" sz="2300" b="1" i="1" dirty="0">
                <a:latin typeface="Calibri"/>
              </a:rPr>
              <a:t>to treat chronic hypertension during pregnancy</a:t>
            </a:r>
            <a:r>
              <a:rPr lang="en-US" sz="2300" b="1" i="1" u="sng" dirty="0">
                <a:latin typeface="Calibri"/>
              </a:rPr>
              <a:t>, stop within 2 days of birth</a:t>
            </a:r>
            <a:r>
              <a:rPr lang="en-US" sz="2300" b="1" i="1" dirty="0">
                <a:latin typeface="Calibri"/>
              </a:rPr>
              <a:t> and restart the antihypertensive treatment the woman was taking before she planned the pregnancy</a:t>
            </a:r>
            <a:r>
              <a:rPr lang="en-US" dirty="0">
                <a:latin typeface="Calibri"/>
              </a:rPr>
              <a:t>. </a:t>
            </a:r>
          </a:p>
          <a:p>
            <a:endParaRPr lang="en-US" dirty="0">
              <a:latin typeface="Calibri"/>
            </a:endParaRPr>
          </a:p>
          <a:p>
            <a:endParaRPr lang="en-US" dirty="0">
              <a:latin typeface="Calibri"/>
            </a:endParaRPr>
          </a:p>
          <a:p>
            <a:pPr marL="0" indent="0">
              <a:buNone/>
            </a:pPr>
            <a:endParaRPr lang="en-US" dirty="0"/>
          </a:p>
        </p:txBody>
      </p:sp>
    </p:spTree>
    <p:extLst>
      <p:ext uri="{BB962C8B-B14F-4D97-AF65-F5344CB8AC3E}">
        <p14:creationId xmlns:p14="http://schemas.microsoft.com/office/powerpoint/2010/main" val="3721821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85000" lnSpcReduction="20000"/>
          </a:bodyPr>
          <a:lstStyle/>
          <a:p>
            <a:endParaRPr lang="en-US" sz="1000" dirty="0">
              <a:solidFill>
                <a:srgbClr val="000000"/>
              </a:solidFill>
              <a:latin typeface="Calibri"/>
            </a:endParaRPr>
          </a:p>
          <a:p>
            <a:pPr marL="0" indent="0">
              <a:buNone/>
            </a:pPr>
            <a:r>
              <a:rPr lang="en-US" b="1" dirty="0">
                <a:latin typeface="Calibri"/>
              </a:rPr>
              <a:t>Gestational Hypertension, Timing of Birth </a:t>
            </a:r>
            <a:endParaRPr lang="en-US" b="1" dirty="0" smtClean="0">
              <a:latin typeface="Calibri"/>
            </a:endParaRPr>
          </a:p>
          <a:p>
            <a:endParaRPr lang="en-US" sz="1100" dirty="0">
              <a:solidFill>
                <a:srgbClr val="000000"/>
              </a:solidFill>
              <a:latin typeface="Arial"/>
            </a:endParaRPr>
          </a:p>
          <a:p>
            <a:endParaRPr lang="en-US" sz="1100" dirty="0">
              <a:latin typeface="Arial"/>
            </a:endParaRPr>
          </a:p>
          <a:p>
            <a:r>
              <a:rPr lang="en-US" dirty="0" smtClean="0">
                <a:latin typeface="Calibri"/>
              </a:rPr>
              <a:t>Do </a:t>
            </a:r>
            <a:r>
              <a:rPr lang="en-US" dirty="0">
                <a:latin typeface="Calibri"/>
              </a:rPr>
              <a:t>not offer birth before 37 weeks to women with gestational hypertension whose blood pressure is lower than 160/110 mmHg, with or without antihypertensive treatment. </a:t>
            </a:r>
            <a:endParaRPr lang="en-US" dirty="0" smtClean="0">
              <a:latin typeface="Calibri"/>
            </a:endParaRPr>
          </a:p>
          <a:p>
            <a:endParaRPr lang="en-US" sz="1100" dirty="0">
              <a:solidFill>
                <a:srgbClr val="000000"/>
              </a:solidFill>
              <a:latin typeface="Arial"/>
            </a:endParaRPr>
          </a:p>
          <a:p>
            <a:endParaRPr lang="en-US" sz="1100" dirty="0">
              <a:latin typeface="Arial"/>
            </a:endParaRPr>
          </a:p>
          <a:p>
            <a:r>
              <a:rPr lang="en-US" dirty="0" smtClean="0">
                <a:latin typeface="Calibri"/>
              </a:rPr>
              <a:t>Offer </a:t>
            </a:r>
            <a:r>
              <a:rPr lang="en-US" dirty="0">
                <a:latin typeface="Calibri"/>
              </a:rPr>
              <a:t>birth to women with refractory severe gestational hypertension after a course of corticosteroids (if required) has been completed. </a:t>
            </a:r>
          </a:p>
          <a:p>
            <a:endParaRPr lang="en-US" dirty="0">
              <a:latin typeface="Calibri"/>
            </a:endParaRPr>
          </a:p>
          <a:p>
            <a:endParaRPr lang="en-US" dirty="0"/>
          </a:p>
        </p:txBody>
      </p:sp>
    </p:spTree>
    <p:extLst>
      <p:ext uri="{BB962C8B-B14F-4D97-AF65-F5344CB8AC3E}">
        <p14:creationId xmlns:p14="http://schemas.microsoft.com/office/powerpoint/2010/main" val="3086195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85330" y="2367093"/>
            <a:ext cx="7772870" cy="4262307"/>
          </a:xfrm>
        </p:spPr>
        <p:txBody>
          <a:bodyPr>
            <a:normAutofit lnSpcReduction="10000"/>
          </a:bodyPr>
          <a:lstStyle/>
          <a:p>
            <a:r>
              <a:rPr lang="en-US" sz="1700" b="1" i="1" dirty="0" smtClean="0"/>
              <a:t>There are no randomized trials for delivery for women with preexisting </a:t>
            </a:r>
            <a:r>
              <a:rPr lang="en-US" sz="1700" b="1" i="1" dirty="0" err="1" smtClean="0"/>
              <a:t>hypertention</a:t>
            </a:r>
            <a:endParaRPr lang="en-US" sz="1700" b="1" i="1" dirty="0" smtClean="0"/>
          </a:p>
          <a:p>
            <a:pPr marL="0" indent="0">
              <a:buNone/>
            </a:pPr>
            <a:r>
              <a:rPr lang="en-US" sz="1700" b="1" dirty="0" smtClean="0"/>
              <a:t> </a:t>
            </a:r>
          </a:p>
          <a:p>
            <a:r>
              <a:rPr lang="en-US" sz="1700" b="1" dirty="0" err="1" smtClean="0"/>
              <a:t>Acog</a:t>
            </a:r>
            <a:r>
              <a:rPr lang="en-US" sz="1700" b="1" dirty="0" smtClean="0"/>
              <a:t> suggested the following approach for delivery of women </a:t>
            </a:r>
            <a:r>
              <a:rPr lang="en-US" sz="1700" b="1" dirty="0"/>
              <a:t>w</a:t>
            </a:r>
            <a:r>
              <a:rPr lang="en-US" sz="1700" b="1" dirty="0" smtClean="0"/>
              <a:t>ith chronic HTN:</a:t>
            </a:r>
          </a:p>
          <a:p>
            <a:endParaRPr lang="en-US" sz="1700" b="1" dirty="0"/>
          </a:p>
          <a:p>
            <a:r>
              <a:rPr lang="en-US" sz="1700" b="1" dirty="0" smtClean="0"/>
              <a:t>38-39 week for women </a:t>
            </a:r>
            <a:r>
              <a:rPr lang="en-US" sz="1700" b="1" u="sng" dirty="0" smtClean="0"/>
              <a:t>not requiring medication</a:t>
            </a:r>
          </a:p>
          <a:p>
            <a:r>
              <a:rPr lang="en-US" sz="1700" b="1" dirty="0" smtClean="0"/>
              <a:t>37-39 for women with </a:t>
            </a:r>
            <a:r>
              <a:rPr lang="en-US" sz="1700" b="1" dirty="0" err="1" smtClean="0"/>
              <a:t>hypertention</a:t>
            </a:r>
            <a:r>
              <a:rPr lang="en-US" sz="1700" b="1" dirty="0" smtClean="0"/>
              <a:t> </a:t>
            </a:r>
            <a:r>
              <a:rPr lang="en-US" sz="1700" b="1" u="sng" dirty="0" smtClean="0"/>
              <a:t>controlled with medication </a:t>
            </a:r>
          </a:p>
          <a:p>
            <a:r>
              <a:rPr lang="en-US" sz="1700" b="1" dirty="0" smtClean="0"/>
              <a:t>Late preterm delivery (34 -36-6 day):sever </a:t>
            </a:r>
            <a:r>
              <a:rPr lang="en-US" sz="1700" b="1" dirty="0" err="1" smtClean="0"/>
              <a:t>hypertention</a:t>
            </a:r>
            <a:r>
              <a:rPr lang="en-US" sz="1700" b="1" dirty="0" smtClean="0"/>
              <a:t> difficult to control</a:t>
            </a:r>
          </a:p>
          <a:p>
            <a:r>
              <a:rPr lang="en-US" sz="1700" b="1" dirty="0" smtClean="0"/>
              <a:t>And gestational HTN :37-38 week</a:t>
            </a:r>
          </a:p>
          <a:p>
            <a:endParaRPr lang="en-US" sz="2000" b="1" dirty="0"/>
          </a:p>
        </p:txBody>
      </p:sp>
    </p:spTree>
    <p:extLst>
      <p:ext uri="{BB962C8B-B14F-4D97-AF65-F5344CB8AC3E}">
        <p14:creationId xmlns:p14="http://schemas.microsoft.com/office/powerpoint/2010/main" val="131040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7500" lnSpcReduction="20000"/>
          </a:bodyPr>
          <a:lstStyle/>
          <a:p>
            <a:pPr marL="0" indent="0">
              <a:buNone/>
            </a:pPr>
            <a:r>
              <a:rPr lang="en-US" sz="3200" dirty="0" smtClean="0"/>
              <a:t>pre-</a:t>
            </a:r>
            <a:r>
              <a:rPr lang="en-US" sz="3200" dirty="0" err="1" smtClean="0"/>
              <a:t>eclampsia</a:t>
            </a:r>
            <a:endParaRPr lang="en-US" sz="3200" dirty="0" smtClean="0"/>
          </a:p>
          <a:p>
            <a:pPr marL="0" indent="0">
              <a:buNone/>
            </a:pPr>
            <a:r>
              <a:rPr lang="en-US" dirty="0"/>
              <a:t>Timing of birth:</a:t>
            </a:r>
          </a:p>
          <a:p>
            <a:r>
              <a:rPr lang="en-US" dirty="0" smtClean="0"/>
              <a:t>Recommend </a:t>
            </a:r>
            <a:r>
              <a:rPr lang="en-US" dirty="0"/>
              <a:t>birth for women who have pre-</a:t>
            </a:r>
            <a:r>
              <a:rPr lang="en-US" dirty="0" err="1"/>
              <a:t>eclampsia</a:t>
            </a:r>
            <a:r>
              <a:rPr lang="en-US" dirty="0"/>
              <a:t> with severe hypertension after 34 weeks when their blood pressure has been controlled and a course of corticosteroids has been completed (if appropriate</a:t>
            </a:r>
            <a:r>
              <a:rPr lang="en-US" dirty="0" smtClean="0"/>
              <a:t>).</a:t>
            </a:r>
          </a:p>
          <a:p>
            <a:endParaRPr lang="en-US" sz="1100" dirty="0">
              <a:solidFill>
                <a:srgbClr val="000000"/>
              </a:solidFill>
              <a:latin typeface="Arial"/>
            </a:endParaRPr>
          </a:p>
          <a:p>
            <a:endParaRPr lang="en-US" sz="1100" dirty="0">
              <a:latin typeface="Arial"/>
            </a:endParaRPr>
          </a:p>
          <a:p>
            <a:r>
              <a:rPr lang="en-US" dirty="0" smtClean="0">
                <a:latin typeface="Calibri"/>
              </a:rPr>
              <a:t>Offer </a:t>
            </a:r>
            <a:r>
              <a:rPr lang="en-US" dirty="0">
                <a:latin typeface="Calibri"/>
              </a:rPr>
              <a:t>birth to women who have pre-</a:t>
            </a:r>
            <a:r>
              <a:rPr lang="en-US" dirty="0" err="1">
                <a:latin typeface="Calibri"/>
              </a:rPr>
              <a:t>eclampsia</a:t>
            </a:r>
            <a:r>
              <a:rPr lang="en-US" dirty="0">
                <a:latin typeface="Calibri"/>
              </a:rPr>
              <a:t> with </a:t>
            </a:r>
            <a:r>
              <a:rPr lang="en-US" b="1" dirty="0">
                <a:latin typeface="Calibri"/>
              </a:rPr>
              <a:t>mild or moderate </a:t>
            </a:r>
            <a:r>
              <a:rPr lang="en-US" dirty="0">
                <a:latin typeface="Calibri"/>
              </a:rPr>
              <a:t>hypertension at </a:t>
            </a:r>
            <a:r>
              <a:rPr lang="en-US" b="1" dirty="0">
                <a:latin typeface="Calibri"/>
              </a:rPr>
              <a:t>34+0 to 36+6 </a:t>
            </a:r>
            <a:r>
              <a:rPr lang="en-US" dirty="0">
                <a:latin typeface="Calibri"/>
              </a:rPr>
              <a:t>weeks depending on maternal and fetal condition, risk factors and availability of neonatal intensive care. </a:t>
            </a:r>
          </a:p>
          <a:p>
            <a:endParaRPr lang="en-US" dirty="0"/>
          </a:p>
        </p:txBody>
      </p:sp>
    </p:spTree>
    <p:extLst>
      <p:ext uri="{BB962C8B-B14F-4D97-AF65-F5344CB8AC3E}">
        <p14:creationId xmlns:p14="http://schemas.microsoft.com/office/powerpoint/2010/main" val="1582038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Autofit/>
          </a:bodyPr>
          <a:lstStyle/>
          <a:p>
            <a:pPr marL="0" indent="0">
              <a:buNone/>
            </a:pPr>
            <a:r>
              <a:rPr lang="en-US" sz="1800" b="1" i="1" dirty="0" smtClean="0"/>
              <a:t>What are the best rout for a pre </a:t>
            </a:r>
            <a:r>
              <a:rPr lang="en-US" sz="1800" b="1" i="1" dirty="0" err="1" smtClean="0"/>
              <a:t>eclamptic</a:t>
            </a:r>
            <a:r>
              <a:rPr lang="en-US" sz="1800" b="1" i="1" dirty="0" smtClean="0"/>
              <a:t> patient?</a:t>
            </a:r>
          </a:p>
          <a:p>
            <a:pPr marL="0" indent="0">
              <a:buNone/>
            </a:pPr>
            <a:r>
              <a:rPr lang="en-US" sz="1800" b="1" i="1" dirty="0" smtClean="0"/>
              <a:t>Intrapartum monitoring:</a:t>
            </a:r>
          </a:p>
          <a:p>
            <a:pPr marL="0" indent="0">
              <a:buNone/>
            </a:pPr>
            <a:r>
              <a:rPr lang="en-US" sz="1800" b="1" i="1" dirty="0" smtClean="0"/>
              <a:t>Fluids:</a:t>
            </a:r>
            <a:endParaRPr lang="en-US" sz="1800" b="1" i="1" dirty="0"/>
          </a:p>
          <a:p>
            <a:pPr marL="0" indent="0">
              <a:buNone/>
            </a:pPr>
            <a:r>
              <a:rPr lang="en-US" sz="1800" b="1" i="1" dirty="0" smtClean="0"/>
              <a:t>Management of </a:t>
            </a:r>
            <a:r>
              <a:rPr lang="en-US" sz="1800" b="1" i="1" dirty="0" err="1" smtClean="0"/>
              <a:t>hypertention</a:t>
            </a:r>
            <a:r>
              <a:rPr lang="en-US" sz="1800" b="1" i="1" dirty="0" smtClean="0"/>
              <a:t>:</a:t>
            </a:r>
          </a:p>
          <a:p>
            <a:pPr marL="0" indent="0">
              <a:buNone/>
            </a:pPr>
            <a:r>
              <a:rPr lang="en-US" sz="1800" b="1" i="1" dirty="0" smtClean="0"/>
              <a:t>Seizure prophylaxis:</a:t>
            </a:r>
            <a:endParaRPr lang="en-US" sz="1800" b="1" i="1" dirty="0"/>
          </a:p>
        </p:txBody>
      </p:sp>
    </p:spTree>
    <p:extLst>
      <p:ext uri="{BB962C8B-B14F-4D97-AF65-F5344CB8AC3E}">
        <p14:creationId xmlns:p14="http://schemas.microsoft.com/office/powerpoint/2010/main" val="2821803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0"/>
            <a:ext cx="7773338" cy="1596177"/>
          </a:xfrm>
        </p:spPr>
        <p:txBody>
          <a:bodyPr/>
          <a:lstStyle/>
          <a:p>
            <a:r>
              <a:rPr lang="en-US" dirty="0" smtClean="0"/>
              <a:t>Which women candidate for sulfate mg</a:t>
            </a:r>
            <a:endParaRPr lang="en-US" dirty="0"/>
          </a:p>
        </p:txBody>
      </p:sp>
      <p:sp>
        <p:nvSpPr>
          <p:cNvPr id="3" name="Content Placeholder 2"/>
          <p:cNvSpPr>
            <a:spLocks noGrp="1"/>
          </p:cNvSpPr>
          <p:nvPr>
            <p:ph sz="quarter" idx="13"/>
          </p:nvPr>
        </p:nvSpPr>
        <p:spPr>
          <a:xfrm>
            <a:off x="838200" y="1434153"/>
            <a:ext cx="7772870" cy="5410199"/>
          </a:xfrm>
        </p:spPr>
        <p:txBody>
          <a:bodyPr>
            <a:normAutofit fontScale="55000" lnSpcReduction="20000"/>
          </a:bodyPr>
          <a:lstStyle/>
          <a:p>
            <a:endParaRPr lang="en-US" sz="800" dirty="0">
              <a:solidFill>
                <a:srgbClr val="000000"/>
              </a:solidFill>
              <a:latin typeface="Calibri"/>
            </a:endParaRPr>
          </a:p>
          <a:p>
            <a:r>
              <a:rPr lang="en-US" sz="2900" b="1" dirty="0" smtClean="0">
                <a:latin typeface="Calibri"/>
              </a:rPr>
              <a:t>Anticonvulsants</a:t>
            </a:r>
          </a:p>
          <a:p>
            <a:pPr marL="0" indent="0">
              <a:buNone/>
            </a:pPr>
            <a:r>
              <a:rPr lang="en-US" sz="2900" dirty="0" smtClean="0">
                <a:latin typeface="Arial"/>
              </a:rPr>
              <a:t>•</a:t>
            </a:r>
            <a:r>
              <a:rPr lang="en-US" sz="2900" b="1" dirty="0" err="1">
                <a:latin typeface="Calibri"/>
              </a:rPr>
              <a:t>eclamptic</a:t>
            </a:r>
            <a:r>
              <a:rPr lang="en-US" sz="2900" b="1" dirty="0">
                <a:latin typeface="Calibri"/>
              </a:rPr>
              <a:t> fit </a:t>
            </a:r>
            <a:endParaRPr lang="en-US" sz="2900" b="1" dirty="0" smtClean="0">
              <a:latin typeface="Calibri"/>
            </a:endParaRPr>
          </a:p>
          <a:p>
            <a:pPr marL="0" indent="0">
              <a:buNone/>
            </a:pPr>
            <a:r>
              <a:rPr lang="en-US" sz="2900" b="1" dirty="0" smtClean="0">
                <a:latin typeface="Calibri"/>
              </a:rPr>
              <a:t>severe </a:t>
            </a:r>
            <a:r>
              <a:rPr lang="en-US" sz="2900" b="1" dirty="0">
                <a:latin typeface="Calibri"/>
              </a:rPr>
              <a:t>pre-eclampsia if birth is planned within 24 hours </a:t>
            </a:r>
            <a:endParaRPr lang="en-US" sz="2900" b="1" dirty="0" smtClean="0">
              <a:latin typeface="Calibri"/>
            </a:endParaRPr>
          </a:p>
          <a:p>
            <a:pPr marL="0" indent="0">
              <a:buNone/>
            </a:pPr>
            <a:r>
              <a:rPr lang="en-US" sz="2900" b="1" dirty="0" smtClean="0">
                <a:latin typeface="Calibri"/>
              </a:rPr>
              <a:t> </a:t>
            </a:r>
            <a:r>
              <a:rPr lang="en-US" sz="2900" b="1" dirty="0">
                <a:latin typeface="Calibri"/>
              </a:rPr>
              <a:t>mild or moderate hypertension and proteinuria with one or more of the following: </a:t>
            </a:r>
          </a:p>
          <a:p>
            <a:pPr marL="0" indent="0">
              <a:buNone/>
            </a:pPr>
            <a:r>
              <a:rPr lang="en-US" sz="2900" dirty="0" smtClean="0">
                <a:latin typeface="Arial"/>
              </a:rPr>
              <a:t>–</a:t>
            </a:r>
            <a:r>
              <a:rPr lang="en-US" sz="2900" dirty="0">
                <a:latin typeface="Calibri"/>
              </a:rPr>
              <a:t>symptoms of severe headache </a:t>
            </a:r>
          </a:p>
          <a:p>
            <a:pPr marL="0" indent="0">
              <a:buNone/>
            </a:pPr>
            <a:r>
              <a:rPr lang="en-US" sz="2900" dirty="0">
                <a:latin typeface="Arial"/>
              </a:rPr>
              <a:t>–</a:t>
            </a:r>
            <a:r>
              <a:rPr lang="en-US" sz="2900" dirty="0">
                <a:latin typeface="Calibri"/>
              </a:rPr>
              <a:t>problems with vision, such as blurring or flashing before the eyes </a:t>
            </a:r>
          </a:p>
          <a:p>
            <a:pPr marL="0" indent="0">
              <a:buNone/>
            </a:pPr>
            <a:r>
              <a:rPr lang="en-US" sz="2900" dirty="0">
                <a:latin typeface="Arial"/>
              </a:rPr>
              <a:t>–</a:t>
            </a:r>
            <a:r>
              <a:rPr lang="en-US" sz="2900" dirty="0">
                <a:latin typeface="Calibri"/>
              </a:rPr>
              <a:t>severe pain just below the ribs or vomiting </a:t>
            </a:r>
          </a:p>
          <a:p>
            <a:pPr marL="0" indent="0">
              <a:buNone/>
            </a:pPr>
            <a:r>
              <a:rPr lang="en-US" sz="2900" dirty="0">
                <a:latin typeface="Arial"/>
              </a:rPr>
              <a:t>–</a:t>
            </a:r>
            <a:r>
              <a:rPr lang="en-US" sz="2900" dirty="0" err="1">
                <a:latin typeface="Calibri"/>
              </a:rPr>
              <a:t>papilloedema</a:t>
            </a:r>
            <a:r>
              <a:rPr lang="en-US" sz="2900" dirty="0">
                <a:latin typeface="Calibri"/>
              </a:rPr>
              <a:t> </a:t>
            </a:r>
          </a:p>
          <a:p>
            <a:pPr marL="0" indent="0">
              <a:buNone/>
            </a:pPr>
            <a:r>
              <a:rPr lang="en-US" sz="2900" dirty="0">
                <a:latin typeface="Arial"/>
              </a:rPr>
              <a:t>–</a:t>
            </a:r>
            <a:r>
              <a:rPr lang="en-US" sz="2900" dirty="0">
                <a:latin typeface="Calibri"/>
              </a:rPr>
              <a:t>signs of clonus ( 3 beats) </a:t>
            </a:r>
          </a:p>
          <a:p>
            <a:pPr marL="0" indent="0">
              <a:buNone/>
            </a:pPr>
            <a:r>
              <a:rPr lang="en-US" sz="2900" dirty="0">
                <a:latin typeface="Arial"/>
              </a:rPr>
              <a:t>–</a:t>
            </a:r>
            <a:r>
              <a:rPr lang="en-US" sz="2900" dirty="0">
                <a:latin typeface="Calibri"/>
              </a:rPr>
              <a:t>liver tenderness </a:t>
            </a:r>
          </a:p>
          <a:p>
            <a:pPr marL="0" indent="0">
              <a:buNone/>
            </a:pPr>
            <a:r>
              <a:rPr lang="en-US" sz="2900" dirty="0">
                <a:latin typeface="Arial"/>
              </a:rPr>
              <a:t>–</a:t>
            </a:r>
            <a:r>
              <a:rPr lang="en-US" sz="2900" dirty="0">
                <a:latin typeface="Calibri"/>
              </a:rPr>
              <a:t>HELLP syndrome </a:t>
            </a:r>
          </a:p>
          <a:p>
            <a:pPr marL="0" indent="0">
              <a:buNone/>
            </a:pPr>
            <a:r>
              <a:rPr lang="en-US" sz="2900" dirty="0">
                <a:latin typeface="Arial"/>
              </a:rPr>
              <a:t>–</a:t>
            </a:r>
            <a:r>
              <a:rPr lang="en-US" sz="2900" dirty="0">
                <a:latin typeface="Calibri"/>
              </a:rPr>
              <a:t>platelet count falling to below 100 × 109 per </a:t>
            </a:r>
            <a:r>
              <a:rPr lang="en-US" sz="2900" dirty="0" err="1">
                <a:latin typeface="Calibri"/>
              </a:rPr>
              <a:t>litre</a:t>
            </a:r>
            <a:r>
              <a:rPr lang="en-US" sz="2900" dirty="0">
                <a:latin typeface="Calibri"/>
              </a:rPr>
              <a:t> </a:t>
            </a:r>
          </a:p>
          <a:p>
            <a:pPr marL="0" indent="0">
              <a:buNone/>
            </a:pPr>
            <a:r>
              <a:rPr lang="en-US" sz="2900" dirty="0" smtClean="0">
                <a:latin typeface="Calibri"/>
              </a:rPr>
              <a:t>-abnormal </a:t>
            </a:r>
            <a:r>
              <a:rPr lang="en-US" sz="2900" dirty="0">
                <a:latin typeface="Calibri"/>
              </a:rPr>
              <a:t>liver enzymes (ALT or AST rising to above 70 IU/</a:t>
            </a:r>
            <a:r>
              <a:rPr lang="en-US" sz="2900" dirty="0" err="1">
                <a:latin typeface="Calibri"/>
              </a:rPr>
              <a:t>litre</a:t>
            </a:r>
            <a:r>
              <a:rPr lang="en-US" sz="2900" dirty="0">
                <a:latin typeface="Calibri"/>
              </a:rPr>
              <a:t>). </a:t>
            </a:r>
          </a:p>
          <a:p>
            <a:endParaRPr lang="en-US" dirty="0">
              <a:latin typeface="Calibri"/>
            </a:endParaRPr>
          </a:p>
          <a:p>
            <a:pPr marL="0" indent="0">
              <a:buNone/>
            </a:pPr>
            <a:endParaRPr lang="en-US" dirty="0">
              <a:latin typeface="Calibri"/>
            </a:endParaRPr>
          </a:p>
          <a:p>
            <a:endParaRPr lang="en-US" sz="900" dirty="0">
              <a:solidFill>
                <a:srgbClr val="000000"/>
              </a:solidFill>
              <a:latin typeface="Calibri"/>
            </a:endParaRPr>
          </a:p>
        </p:txBody>
      </p:sp>
    </p:spTree>
    <p:extLst>
      <p:ext uri="{BB962C8B-B14F-4D97-AF65-F5344CB8AC3E}">
        <p14:creationId xmlns:p14="http://schemas.microsoft.com/office/powerpoint/2010/main" val="2911655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 of magnesium </a:t>
            </a:r>
            <a:r>
              <a:rPr lang="en-US" dirty="0" err="1"/>
              <a:t>sulphate</a:t>
            </a:r>
            <a:r>
              <a:rPr lang="en-US" dirty="0"/>
              <a:t> </a:t>
            </a:r>
            <a:br>
              <a:rPr lang="en-US" dirty="0"/>
            </a:br>
            <a:endParaRPr lang="en-US" dirty="0"/>
          </a:p>
        </p:txBody>
      </p:sp>
      <p:sp>
        <p:nvSpPr>
          <p:cNvPr id="3" name="Content Placeholder 2"/>
          <p:cNvSpPr>
            <a:spLocks noGrp="1"/>
          </p:cNvSpPr>
          <p:nvPr>
            <p:ph sz="quarter" idx="13"/>
          </p:nvPr>
        </p:nvSpPr>
        <p:spPr/>
        <p:txBody>
          <a:bodyPr>
            <a:normAutofit fontScale="85000" lnSpcReduction="10000"/>
          </a:bodyPr>
          <a:lstStyle/>
          <a:p>
            <a:pPr marL="0" indent="0">
              <a:buNone/>
            </a:pPr>
            <a:endParaRPr lang="en-US" sz="1100" dirty="0">
              <a:solidFill>
                <a:srgbClr val="000000"/>
              </a:solidFill>
              <a:latin typeface="Arial"/>
            </a:endParaRPr>
          </a:p>
          <a:p>
            <a:pPr marL="0" indent="0">
              <a:buNone/>
            </a:pPr>
            <a:r>
              <a:rPr lang="en-US" dirty="0" smtClean="0">
                <a:latin typeface="Calibri"/>
              </a:rPr>
              <a:t>loading </a:t>
            </a:r>
            <a:r>
              <a:rPr lang="en-US" dirty="0">
                <a:latin typeface="Calibri"/>
              </a:rPr>
              <a:t>dose of 4 g should be given intravenously </a:t>
            </a:r>
            <a:r>
              <a:rPr lang="en-US" dirty="0" smtClean="0">
                <a:latin typeface="Calibri"/>
              </a:rPr>
              <a:t>over  20minutes</a:t>
            </a:r>
            <a:r>
              <a:rPr lang="en-US" dirty="0">
                <a:latin typeface="Calibri"/>
              </a:rPr>
              <a:t>, followed by an infusion of </a:t>
            </a:r>
            <a:r>
              <a:rPr lang="en-US" dirty="0" smtClean="0">
                <a:latin typeface="Calibri"/>
              </a:rPr>
              <a:t>1-2 </a:t>
            </a:r>
            <a:r>
              <a:rPr lang="en-US" dirty="0">
                <a:latin typeface="Calibri"/>
              </a:rPr>
              <a:t>g/hour maintained for 24 hours </a:t>
            </a:r>
            <a:endParaRPr lang="en-US" dirty="0" smtClean="0">
              <a:latin typeface="Calibri"/>
            </a:endParaRPr>
          </a:p>
          <a:p>
            <a:pPr marL="0" indent="0">
              <a:buNone/>
            </a:pPr>
            <a:r>
              <a:rPr lang="en-US" sz="3200" dirty="0" smtClean="0">
                <a:latin typeface="Calibri"/>
              </a:rPr>
              <a:t>Recurrent </a:t>
            </a:r>
            <a:r>
              <a:rPr lang="en-US" sz="3200" dirty="0">
                <a:latin typeface="Calibri"/>
              </a:rPr>
              <a:t>seizures should be treated with a further dose of 2–4 g given over 5 minutes. </a:t>
            </a:r>
          </a:p>
          <a:p>
            <a:pPr marL="0" indent="0">
              <a:buNone/>
            </a:pPr>
            <a:r>
              <a:rPr lang="en-US" dirty="0">
                <a:latin typeface="Arial"/>
              </a:rPr>
              <a:t>–</a:t>
            </a:r>
            <a:r>
              <a:rPr lang="en-US" dirty="0">
                <a:latin typeface="Calibri"/>
              </a:rPr>
              <a:t>Do not use diazepam, phenytoin or lytic cocktail as an alternative to magnesium </a:t>
            </a:r>
            <a:r>
              <a:rPr lang="en-US" dirty="0" err="1">
                <a:latin typeface="Calibri"/>
              </a:rPr>
              <a:t>sulphate</a:t>
            </a:r>
            <a:r>
              <a:rPr lang="en-US" dirty="0">
                <a:latin typeface="Calibri"/>
              </a:rPr>
              <a:t> in women with </a:t>
            </a:r>
            <a:r>
              <a:rPr lang="en-US" dirty="0" err="1">
                <a:latin typeface="Calibri"/>
              </a:rPr>
              <a:t>eclampsia</a:t>
            </a:r>
            <a:r>
              <a:rPr lang="en-US" dirty="0">
                <a:latin typeface="Calibri"/>
              </a:rPr>
              <a:t>. </a:t>
            </a:r>
          </a:p>
          <a:p>
            <a:endParaRPr lang="en-US" dirty="0">
              <a:latin typeface="Calibri"/>
            </a:endParaRPr>
          </a:p>
        </p:txBody>
      </p:sp>
    </p:spTree>
    <p:extLst>
      <p:ext uri="{BB962C8B-B14F-4D97-AF65-F5344CB8AC3E}">
        <p14:creationId xmlns:p14="http://schemas.microsoft.com/office/powerpoint/2010/main" val="4154468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endParaRPr lang="en-US" sz="1000" dirty="0">
              <a:solidFill>
                <a:srgbClr val="000000"/>
              </a:solidFill>
              <a:latin typeface="Calibri"/>
            </a:endParaRPr>
          </a:p>
          <a:p>
            <a:pPr marL="0" indent="0">
              <a:buNone/>
            </a:pPr>
            <a:r>
              <a:rPr lang="en-US" b="1" dirty="0">
                <a:latin typeface="Calibri"/>
              </a:rPr>
              <a:t>Fluid balance </a:t>
            </a:r>
            <a:r>
              <a:rPr lang="en-US" dirty="0">
                <a:latin typeface="Calibri"/>
              </a:rPr>
              <a:t>and volume </a:t>
            </a:r>
            <a:r>
              <a:rPr lang="en-US" dirty="0" smtClean="0">
                <a:latin typeface="Calibri"/>
              </a:rPr>
              <a:t>expansion</a:t>
            </a:r>
          </a:p>
          <a:p>
            <a:pPr marL="0" indent="0">
              <a:buNone/>
            </a:pPr>
            <a:r>
              <a:rPr lang="en-US" dirty="0" smtClean="0">
                <a:latin typeface="Calibri"/>
              </a:rPr>
              <a:t> Do </a:t>
            </a:r>
            <a:r>
              <a:rPr lang="en-US" dirty="0">
                <a:latin typeface="Calibri"/>
              </a:rPr>
              <a:t>not use volume expansion in women with severe pre-eclampsia unless hydralazine is the antenatal antihypertensive</a:t>
            </a:r>
            <a:r>
              <a:rPr lang="en-US" dirty="0" smtClean="0">
                <a:latin typeface="Calibri"/>
              </a:rPr>
              <a:t>.</a:t>
            </a:r>
          </a:p>
          <a:p>
            <a:pPr marL="0" indent="0">
              <a:buNone/>
            </a:pPr>
            <a:r>
              <a:rPr lang="en-US" dirty="0" smtClean="0">
                <a:latin typeface="Calibri"/>
              </a:rPr>
              <a:t> In </a:t>
            </a:r>
            <a:r>
              <a:rPr lang="en-US" dirty="0">
                <a:latin typeface="Calibri"/>
              </a:rPr>
              <a:t>women with severe pre-eclampsia, limit maintenance fluids to 80 ml/hour unless there are other on-going fluid losses (for example, </a:t>
            </a:r>
            <a:r>
              <a:rPr lang="en-US" dirty="0" err="1">
                <a:latin typeface="Calibri"/>
              </a:rPr>
              <a:t>haemorrhage</a:t>
            </a:r>
            <a:r>
              <a:rPr lang="en-US" dirty="0">
                <a:latin typeface="Calibri"/>
              </a:rPr>
              <a:t>). </a:t>
            </a:r>
          </a:p>
          <a:p>
            <a:pPr marL="0" indent="0">
              <a:buNone/>
            </a:pPr>
            <a:endParaRPr lang="en-US" dirty="0"/>
          </a:p>
        </p:txBody>
      </p:sp>
    </p:spTree>
    <p:extLst>
      <p:ext uri="{BB962C8B-B14F-4D97-AF65-F5344CB8AC3E}">
        <p14:creationId xmlns:p14="http://schemas.microsoft.com/office/powerpoint/2010/main" val="4136846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85000" lnSpcReduction="10000"/>
          </a:bodyPr>
          <a:lstStyle/>
          <a:p>
            <a:endParaRPr lang="en-US" sz="1000" dirty="0">
              <a:solidFill>
                <a:srgbClr val="000000"/>
              </a:solidFill>
              <a:latin typeface="Calibri"/>
            </a:endParaRPr>
          </a:p>
          <a:p>
            <a:pPr marL="0" indent="0">
              <a:buNone/>
            </a:pPr>
            <a:r>
              <a:rPr lang="en-US" b="1" dirty="0">
                <a:latin typeface="Calibri"/>
              </a:rPr>
              <a:t>Corticosteroids for fetal lung maturation </a:t>
            </a:r>
            <a:endParaRPr lang="en-US" b="1" dirty="0" smtClean="0">
              <a:latin typeface="Calibri"/>
            </a:endParaRPr>
          </a:p>
          <a:p>
            <a:pPr marL="0" indent="0">
              <a:buNone/>
            </a:pPr>
            <a:r>
              <a:rPr lang="en-US" sz="1100" dirty="0">
                <a:solidFill>
                  <a:srgbClr val="000000"/>
                </a:solidFill>
                <a:latin typeface="Arial"/>
              </a:rPr>
              <a:t>-</a:t>
            </a:r>
            <a:r>
              <a:rPr lang="en-US" dirty="0" smtClean="0">
                <a:latin typeface="Calibri"/>
              </a:rPr>
              <a:t>If </a:t>
            </a:r>
            <a:r>
              <a:rPr lang="en-US" dirty="0">
                <a:latin typeface="Calibri"/>
              </a:rPr>
              <a:t>birth is considered likely within 7 days in women with pre-eclampsia: </a:t>
            </a:r>
            <a:endParaRPr lang="en-US" dirty="0" smtClean="0">
              <a:latin typeface="Calibri"/>
            </a:endParaRPr>
          </a:p>
          <a:p>
            <a:endParaRPr lang="en-US" sz="1200" dirty="0">
              <a:solidFill>
                <a:srgbClr val="000000"/>
              </a:solidFill>
              <a:latin typeface="Arial"/>
            </a:endParaRPr>
          </a:p>
          <a:p>
            <a:endParaRPr lang="en-US" sz="1200" dirty="0">
              <a:latin typeface="Arial"/>
            </a:endParaRPr>
          </a:p>
          <a:p>
            <a:r>
              <a:rPr lang="en-US" sz="3200" dirty="0" smtClean="0">
                <a:latin typeface="Calibri"/>
              </a:rPr>
              <a:t>give </a:t>
            </a:r>
            <a:r>
              <a:rPr lang="en-US" sz="3200" dirty="0">
                <a:latin typeface="Calibri"/>
              </a:rPr>
              <a:t>two doses of betamethasone* 12 mg intramuscularly 24 hours apart in women </a:t>
            </a:r>
          </a:p>
          <a:p>
            <a:pPr marL="0" indent="0">
              <a:buNone/>
            </a:pPr>
            <a:r>
              <a:rPr lang="en-US" dirty="0">
                <a:latin typeface="Arial"/>
              </a:rPr>
              <a:t>–</a:t>
            </a:r>
            <a:r>
              <a:rPr lang="en-US" dirty="0">
                <a:latin typeface="Calibri"/>
              </a:rPr>
              <a:t>between 24 and </a:t>
            </a:r>
            <a:r>
              <a:rPr lang="en-US" dirty="0" smtClean="0">
                <a:latin typeface="Calibri"/>
              </a:rPr>
              <a:t>34 </a:t>
            </a:r>
            <a:r>
              <a:rPr lang="en-US" dirty="0">
                <a:latin typeface="Calibri"/>
              </a:rPr>
              <a:t>weeks </a:t>
            </a:r>
          </a:p>
          <a:p>
            <a:endParaRPr lang="en-US" dirty="0">
              <a:latin typeface="Calibri"/>
            </a:endParaRPr>
          </a:p>
          <a:p>
            <a:endParaRPr lang="en-US" dirty="0"/>
          </a:p>
        </p:txBody>
      </p:sp>
    </p:spTree>
    <p:extLst>
      <p:ext uri="{BB962C8B-B14F-4D97-AF65-F5344CB8AC3E}">
        <p14:creationId xmlns:p14="http://schemas.microsoft.com/office/powerpoint/2010/main" val="3999563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3"/>
          </p:nvPr>
        </p:nvSpPr>
        <p:spPr>
          <a:xfrm>
            <a:off x="685330" y="2367093"/>
            <a:ext cx="7772870" cy="4490907"/>
          </a:xfrm>
        </p:spPr>
        <p:txBody>
          <a:bodyPr>
            <a:normAutofit fontScale="85000" lnSpcReduction="20000"/>
          </a:bodyPr>
          <a:lstStyle/>
          <a:p>
            <a:endParaRPr lang="en-US" sz="2500" dirty="0"/>
          </a:p>
          <a:p>
            <a:pPr lvl="8"/>
            <a:r>
              <a:rPr lang="en-US" sz="2500" b="1" dirty="0"/>
              <a:t>mild, moderate and severe </a:t>
            </a:r>
            <a:r>
              <a:rPr lang="en-US" sz="2500" b="1" dirty="0" smtClean="0"/>
              <a:t>Hypertension</a:t>
            </a:r>
          </a:p>
          <a:p>
            <a:endParaRPr lang="en-US" sz="2500" dirty="0">
              <a:solidFill>
                <a:srgbClr val="000000"/>
              </a:solidFill>
              <a:latin typeface="Calibri"/>
            </a:endParaRPr>
          </a:p>
          <a:p>
            <a:endParaRPr lang="en-US" sz="2500" dirty="0">
              <a:latin typeface="Calibri"/>
            </a:endParaRPr>
          </a:p>
          <a:p>
            <a:pPr marL="0" indent="0">
              <a:buNone/>
            </a:pPr>
            <a:r>
              <a:rPr lang="en-US" sz="2500" b="1" dirty="0">
                <a:latin typeface="Calibri"/>
              </a:rPr>
              <a:t>Mild hypertension</a:t>
            </a:r>
            <a:r>
              <a:rPr lang="en-US" sz="2500" dirty="0">
                <a:latin typeface="Calibri"/>
              </a:rPr>
              <a:t>: diastolic BP 90–99 mmHg, systolic BP 140–149 mmHg </a:t>
            </a:r>
          </a:p>
          <a:p>
            <a:pPr marL="0" indent="0">
              <a:buNone/>
            </a:pPr>
            <a:r>
              <a:rPr lang="en-US" sz="2500" b="1" dirty="0" smtClean="0">
                <a:latin typeface="Calibri"/>
              </a:rPr>
              <a:t>Moderate </a:t>
            </a:r>
            <a:r>
              <a:rPr lang="en-US" sz="2500" b="1" dirty="0">
                <a:latin typeface="Calibri"/>
              </a:rPr>
              <a:t>hypertension</a:t>
            </a:r>
            <a:r>
              <a:rPr lang="en-US" sz="2500" dirty="0">
                <a:latin typeface="Calibri"/>
              </a:rPr>
              <a:t>: diastolic BP 100–109 mmHg, systolic BP 150–159 mmHg </a:t>
            </a:r>
          </a:p>
          <a:p>
            <a:pPr marL="0" indent="0">
              <a:buNone/>
            </a:pPr>
            <a:r>
              <a:rPr lang="en-US" sz="2500" b="1" dirty="0" smtClean="0">
                <a:latin typeface="Calibri"/>
              </a:rPr>
              <a:t>Severe </a:t>
            </a:r>
            <a:r>
              <a:rPr lang="en-US" sz="2500" b="1" dirty="0">
                <a:latin typeface="Calibri"/>
              </a:rPr>
              <a:t>hypertension</a:t>
            </a:r>
            <a:r>
              <a:rPr lang="en-US" sz="2500" dirty="0">
                <a:latin typeface="Calibri"/>
              </a:rPr>
              <a:t>: diastolic BP 110 mmHg or greater, systolic BP 160 mmHg or greater. </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128312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r>
              <a:rPr lang="en-US" sz="3200" b="1" dirty="0" err="1" smtClean="0"/>
              <a:t>Eclampsia</a:t>
            </a:r>
            <a:endParaRPr lang="en-US" sz="3200" b="1" dirty="0" smtClean="0"/>
          </a:p>
          <a:p>
            <a:endParaRPr lang="en-US" sz="1100" dirty="0">
              <a:solidFill>
                <a:srgbClr val="000000"/>
              </a:solidFill>
              <a:latin typeface="Calibri"/>
            </a:endParaRPr>
          </a:p>
          <a:p>
            <a:r>
              <a:rPr lang="en-US" b="1" dirty="0">
                <a:latin typeface="Calibri"/>
              </a:rPr>
              <a:t>Call for Help </a:t>
            </a:r>
            <a:endParaRPr lang="en-US" b="1" dirty="0" smtClean="0">
              <a:latin typeface="Calibri"/>
            </a:endParaRPr>
          </a:p>
          <a:p>
            <a:r>
              <a:rPr lang="en-US" b="1" dirty="0" smtClean="0">
                <a:latin typeface="Calibri"/>
              </a:rPr>
              <a:t>A</a:t>
            </a:r>
            <a:r>
              <a:rPr lang="en-US" b="1" dirty="0">
                <a:latin typeface="Calibri"/>
              </a:rPr>
              <a:t>, B, C </a:t>
            </a:r>
          </a:p>
          <a:p>
            <a:r>
              <a:rPr lang="en-US" b="1" dirty="0">
                <a:latin typeface="Calibri"/>
              </a:rPr>
              <a:t>Left Lateral, O2, IV access </a:t>
            </a:r>
          </a:p>
          <a:p>
            <a:r>
              <a:rPr lang="en-US" b="1" dirty="0" smtClean="0">
                <a:latin typeface="Calibri"/>
              </a:rPr>
              <a:t>MgSo4</a:t>
            </a:r>
            <a:endParaRPr lang="en-US" b="1" dirty="0">
              <a:latin typeface="Calibri"/>
            </a:endParaRPr>
          </a:p>
          <a:p>
            <a:pPr marL="0" indent="0">
              <a:buNone/>
            </a:pPr>
            <a:endParaRPr lang="en-US" dirty="0"/>
          </a:p>
        </p:txBody>
      </p:sp>
    </p:spTree>
    <p:extLst>
      <p:ext uri="{BB962C8B-B14F-4D97-AF65-F5344CB8AC3E}">
        <p14:creationId xmlns:p14="http://schemas.microsoft.com/office/powerpoint/2010/main" val="3195941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endParaRPr lang="en-US" sz="1000" dirty="0">
              <a:solidFill>
                <a:srgbClr val="000000"/>
              </a:solidFill>
              <a:latin typeface="Calibri"/>
            </a:endParaRPr>
          </a:p>
          <a:p>
            <a:pPr marL="0" indent="0">
              <a:buNone/>
            </a:pPr>
            <a:r>
              <a:rPr lang="en-US" b="1" dirty="0">
                <a:latin typeface="Calibri"/>
              </a:rPr>
              <a:t>Cardiac arrest on MgSO4 </a:t>
            </a:r>
            <a:endParaRPr lang="en-US" b="1" dirty="0" smtClean="0">
              <a:latin typeface="Calibri"/>
            </a:endParaRPr>
          </a:p>
          <a:p>
            <a:pPr marL="0" indent="0">
              <a:buNone/>
            </a:pPr>
            <a:r>
              <a:rPr lang="en-US" b="1" dirty="0" smtClean="0">
                <a:latin typeface="Calibri"/>
              </a:rPr>
              <a:t>Stop </a:t>
            </a:r>
            <a:r>
              <a:rPr lang="en-US" b="1" dirty="0">
                <a:latin typeface="Calibri"/>
              </a:rPr>
              <a:t>MgSo4 </a:t>
            </a:r>
          </a:p>
          <a:p>
            <a:pPr marL="0" indent="0">
              <a:buNone/>
            </a:pPr>
            <a:r>
              <a:rPr lang="en-US" b="1" dirty="0" smtClean="0">
                <a:latin typeface="Calibri"/>
              </a:rPr>
              <a:t>Start </a:t>
            </a:r>
            <a:r>
              <a:rPr lang="en-US" b="1" dirty="0">
                <a:latin typeface="Calibri"/>
              </a:rPr>
              <a:t>ABC and Life Support </a:t>
            </a:r>
            <a:endParaRPr lang="en-US" b="1" dirty="0">
              <a:solidFill>
                <a:srgbClr val="000000"/>
              </a:solidFill>
              <a:latin typeface="Arial"/>
            </a:endParaRPr>
          </a:p>
          <a:p>
            <a:pPr marL="0" indent="0">
              <a:buNone/>
            </a:pPr>
            <a:r>
              <a:rPr lang="en-US" b="1" dirty="0" smtClean="0">
                <a:latin typeface="Calibri"/>
              </a:rPr>
              <a:t>Give </a:t>
            </a:r>
            <a:r>
              <a:rPr lang="en-US" b="1" dirty="0">
                <a:latin typeface="Calibri"/>
              </a:rPr>
              <a:t>IV Ca Gluconate (10ml of 10% solution over 10 Minutes) </a:t>
            </a:r>
            <a:endParaRPr lang="en-US" b="1" dirty="0" smtClean="0">
              <a:latin typeface="Calibri"/>
            </a:endParaRPr>
          </a:p>
          <a:p>
            <a:pPr marL="0" indent="0">
              <a:buNone/>
            </a:pPr>
            <a:r>
              <a:rPr lang="en-US" b="1" dirty="0" smtClean="0">
                <a:latin typeface="Calibri"/>
              </a:rPr>
              <a:t>Early </a:t>
            </a:r>
            <a:r>
              <a:rPr lang="en-US" b="1" dirty="0">
                <a:latin typeface="Calibri"/>
              </a:rPr>
              <a:t>recourse to intubation </a:t>
            </a:r>
          </a:p>
          <a:p>
            <a:endParaRPr lang="en-US" dirty="0">
              <a:latin typeface="Calibri"/>
            </a:endParaRPr>
          </a:p>
          <a:p>
            <a:endParaRPr lang="en-US" dirty="0">
              <a:latin typeface="Calibri"/>
            </a:endParaRPr>
          </a:p>
          <a:p>
            <a:endParaRPr lang="en-US" dirty="0"/>
          </a:p>
        </p:txBody>
      </p:sp>
    </p:spTree>
    <p:extLst>
      <p:ext uri="{BB962C8B-B14F-4D97-AF65-F5344CB8AC3E}">
        <p14:creationId xmlns:p14="http://schemas.microsoft.com/office/powerpoint/2010/main" val="9794504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Eclampsia Management </a:t>
            </a:r>
            <a:br>
              <a:rPr lang="en-US" dirty="0"/>
            </a:br>
            <a:endParaRPr lang="en-US" dirty="0"/>
          </a:p>
        </p:txBody>
      </p:sp>
      <p:sp>
        <p:nvSpPr>
          <p:cNvPr id="3" name="Content Placeholder 2"/>
          <p:cNvSpPr>
            <a:spLocks noGrp="1"/>
          </p:cNvSpPr>
          <p:nvPr>
            <p:ph sz="quarter" idx="13"/>
          </p:nvPr>
        </p:nvSpPr>
        <p:spPr/>
        <p:txBody>
          <a:bodyPr>
            <a:normAutofit lnSpcReduction="10000"/>
          </a:bodyPr>
          <a:lstStyle/>
          <a:p>
            <a:endParaRPr lang="en-US" sz="900" dirty="0">
              <a:solidFill>
                <a:srgbClr val="000000"/>
              </a:solidFill>
              <a:latin typeface="Calibri"/>
            </a:endParaRPr>
          </a:p>
          <a:p>
            <a:pPr marL="0" indent="0">
              <a:buNone/>
            </a:pPr>
            <a:r>
              <a:rPr lang="en-US" dirty="0" smtClean="0">
                <a:latin typeface="Calibri"/>
              </a:rPr>
              <a:t>-</a:t>
            </a:r>
            <a:r>
              <a:rPr lang="en-US" b="1" dirty="0" smtClean="0">
                <a:latin typeface="Calibri"/>
              </a:rPr>
              <a:t>Mother </a:t>
            </a:r>
            <a:r>
              <a:rPr lang="en-US" b="1" dirty="0">
                <a:latin typeface="Calibri"/>
              </a:rPr>
              <a:t>is the </a:t>
            </a:r>
            <a:r>
              <a:rPr lang="en-US" b="1" dirty="0" smtClean="0">
                <a:latin typeface="Calibri"/>
              </a:rPr>
              <a:t>priority</a:t>
            </a:r>
          </a:p>
          <a:p>
            <a:pPr marL="0" indent="0">
              <a:buNone/>
            </a:pPr>
            <a:r>
              <a:rPr lang="en-US" dirty="0" smtClean="0">
                <a:latin typeface="Calibri"/>
              </a:rPr>
              <a:t>-Don’t </a:t>
            </a:r>
            <a:r>
              <a:rPr lang="en-US" dirty="0">
                <a:latin typeface="Calibri"/>
              </a:rPr>
              <a:t>try to listen to fetal heart while mother is unstable </a:t>
            </a:r>
            <a:endParaRPr lang="en-US" dirty="0" smtClean="0">
              <a:latin typeface="Calibri"/>
            </a:endParaRPr>
          </a:p>
          <a:p>
            <a:pPr marL="0" indent="0">
              <a:buNone/>
            </a:pPr>
            <a:r>
              <a:rPr lang="en-US" dirty="0" smtClean="0">
                <a:latin typeface="Calibri"/>
              </a:rPr>
              <a:t>-First </a:t>
            </a:r>
            <a:r>
              <a:rPr lang="en-US" dirty="0">
                <a:latin typeface="Calibri"/>
              </a:rPr>
              <a:t>stabilize then deliver, don’t rush to </a:t>
            </a:r>
            <a:r>
              <a:rPr lang="en-US" dirty="0" smtClean="0">
                <a:latin typeface="Calibri"/>
              </a:rPr>
              <a:t>deliver</a:t>
            </a:r>
          </a:p>
          <a:p>
            <a:pPr>
              <a:buFontTx/>
              <a:buChar char="-"/>
            </a:pPr>
            <a:r>
              <a:rPr lang="en-US" b="1" dirty="0" smtClean="0">
                <a:latin typeface="Calibri"/>
              </a:rPr>
              <a:t>Remember </a:t>
            </a:r>
            <a:r>
              <a:rPr lang="en-US" b="1" dirty="0">
                <a:latin typeface="Calibri"/>
              </a:rPr>
              <a:t>to keep the patient dry </a:t>
            </a:r>
            <a:r>
              <a:rPr lang="en-US" dirty="0">
                <a:latin typeface="Calibri"/>
              </a:rPr>
              <a:t>( 1ml/kg/</a:t>
            </a:r>
            <a:r>
              <a:rPr lang="en-US" dirty="0" err="1">
                <a:latin typeface="Calibri"/>
              </a:rPr>
              <a:t>hr</a:t>
            </a:r>
            <a:r>
              <a:rPr lang="en-US" dirty="0">
                <a:latin typeface="Calibri"/>
              </a:rPr>
              <a:t>) and </a:t>
            </a:r>
            <a:r>
              <a:rPr lang="en-US" b="1" dirty="0">
                <a:latin typeface="Calibri"/>
              </a:rPr>
              <a:t>control </a:t>
            </a:r>
            <a:r>
              <a:rPr lang="en-US" b="1" dirty="0" smtClean="0">
                <a:latin typeface="Calibri"/>
              </a:rPr>
              <a:t>BP</a:t>
            </a:r>
          </a:p>
          <a:p>
            <a:pPr>
              <a:buFontTx/>
              <a:buChar char="-"/>
            </a:pPr>
            <a:r>
              <a:rPr lang="en-US" b="1" dirty="0" smtClean="0">
                <a:latin typeface="Calibri"/>
              </a:rPr>
              <a:t> </a:t>
            </a:r>
            <a:r>
              <a:rPr lang="en-US" b="1" i="1" u="sng" dirty="0">
                <a:latin typeface="Calibri"/>
              </a:rPr>
              <a:t>( the two killers of pre-eclampsia are pulmonary </a:t>
            </a:r>
            <a:r>
              <a:rPr lang="en-US" b="1" i="1" u="sng" dirty="0" smtClean="0">
                <a:latin typeface="Calibri"/>
              </a:rPr>
              <a:t>edema </a:t>
            </a:r>
            <a:r>
              <a:rPr lang="en-US" b="1" i="1" u="sng" dirty="0">
                <a:latin typeface="Calibri"/>
              </a:rPr>
              <a:t>and stroke</a:t>
            </a:r>
            <a:r>
              <a:rPr lang="en-US" dirty="0">
                <a:latin typeface="Calibri"/>
              </a:rPr>
              <a:t>) </a:t>
            </a:r>
          </a:p>
          <a:p>
            <a:endParaRPr lang="en-US" dirty="0">
              <a:latin typeface="Calibri"/>
            </a:endParaRPr>
          </a:p>
          <a:p>
            <a:endParaRPr lang="en-US" dirty="0"/>
          </a:p>
        </p:txBody>
      </p:sp>
    </p:spTree>
    <p:extLst>
      <p:ext uri="{BB962C8B-B14F-4D97-AF65-F5344CB8AC3E}">
        <p14:creationId xmlns:p14="http://schemas.microsoft.com/office/powerpoint/2010/main" val="21862411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Fetal monitoring </a:t>
            </a:r>
            <a:br>
              <a:rPr lang="en-US" dirty="0"/>
            </a:br>
            <a:endParaRPr lang="en-US" dirty="0"/>
          </a:p>
        </p:txBody>
      </p:sp>
      <p:sp>
        <p:nvSpPr>
          <p:cNvPr id="3" name="Content Placeholder 2"/>
          <p:cNvSpPr>
            <a:spLocks noGrp="1"/>
          </p:cNvSpPr>
          <p:nvPr>
            <p:ph sz="quarter" idx="13"/>
          </p:nvPr>
        </p:nvSpPr>
        <p:spPr/>
        <p:txBody>
          <a:bodyPr>
            <a:normAutofit fontScale="62500" lnSpcReduction="20000"/>
          </a:bodyPr>
          <a:lstStyle/>
          <a:p>
            <a:pPr marL="0" indent="0">
              <a:buNone/>
            </a:pPr>
            <a:endParaRPr lang="en-US" sz="1400" dirty="0">
              <a:solidFill>
                <a:srgbClr val="000000"/>
              </a:solidFill>
              <a:latin typeface="Calibri"/>
            </a:endParaRPr>
          </a:p>
          <a:p>
            <a:endParaRPr lang="en-US" sz="1400" dirty="0">
              <a:latin typeface="Calibri"/>
            </a:endParaRPr>
          </a:p>
          <a:p>
            <a:r>
              <a:rPr lang="en-US" b="1" u="sng" dirty="0">
                <a:latin typeface="Calibri"/>
              </a:rPr>
              <a:t>ultrasound fetal growth and amniotic fluid volume assessment and umbilical artery </a:t>
            </a:r>
            <a:r>
              <a:rPr lang="en-US" b="1" u="sng" dirty="0" err="1">
                <a:latin typeface="Calibri"/>
              </a:rPr>
              <a:t>doppler</a:t>
            </a:r>
            <a:r>
              <a:rPr lang="en-US" b="1" u="sng" dirty="0">
                <a:latin typeface="Calibri"/>
              </a:rPr>
              <a:t> velocimetry </a:t>
            </a:r>
            <a:endParaRPr lang="en-US" b="1" u="sng" dirty="0" smtClean="0">
              <a:latin typeface="Calibri"/>
            </a:endParaRPr>
          </a:p>
          <a:p>
            <a:r>
              <a:rPr lang="en-US" dirty="0" smtClean="0">
                <a:latin typeface="Calibri"/>
              </a:rPr>
              <a:t>between </a:t>
            </a:r>
            <a:r>
              <a:rPr lang="en-US" dirty="0">
                <a:latin typeface="Calibri"/>
              </a:rPr>
              <a:t>28 and 30 weeks and between 32 and 34 weeks. </a:t>
            </a:r>
            <a:endParaRPr lang="en-US" dirty="0" smtClean="0">
              <a:latin typeface="Calibri"/>
            </a:endParaRPr>
          </a:p>
          <a:p>
            <a:r>
              <a:rPr lang="en-US" dirty="0" smtClean="0">
                <a:latin typeface="Calibri"/>
              </a:rPr>
              <a:t>If </a:t>
            </a:r>
            <a:r>
              <a:rPr lang="en-US" dirty="0">
                <a:latin typeface="Calibri"/>
              </a:rPr>
              <a:t>results are normal, do not repeat at more than 34 weeks, unless otherwise clinically indicated. </a:t>
            </a:r>
            <a:endParaRPr lang="en-US" dirty="0" smtClean="0">
              <a:latin typeface="Calibri"/>
            </a:endParaRPr>
          </a:p>
          <a:p>
            <a:endParaRPr lang="en-US" sz="1400" dirty="0">
              <a:solidFill>
                <a:srgbClr val="000000"/>
              </a:solidFill>
              <a:latin typeface="Calibri"/>
            </a:endParaRPr>
          </a:p>
          <a:p>
            <a:endParaRPr lang="en-US" sz="1400" dirty="0">
              <a:latin typeface="Calibri"/>
            </a:endParaRPr>
          </a:p>
          <a:p>
            <a:r>
              <a:rPr lang="en-US" dirty="0">
                <a:latin typeface="Calibri"/>
              </a:rPr>
              <a:t>In women with mild or moderate gestational hypertension, do not carry out ultrasound fetal growth and amniotic fluid volume assessment and umbilical artery </a:t>
            </a:r>
            <a:r>
              <a:rPr lang="en-US" dirty="0" err="1">
                <a:latin typeface="Calibri"/>
              </a:rPr>
              <a:t>doppler</a:t>
            </a:r>
            <a:r>
              <a:rPr lang="en-US" dirty="0">
                <a:latin typeface="Calibri"/>
              </a:rPr>
              <a:t> </a:t>
            </a:r>
            <a:r>
              <a:rPr lang="en-US" dirty="0" err="1">
                <a:latin typeface="Calibri"/>
              </a:rPr>
              <a:t>velocimetry</a:t>
            </a:r>
            <a:r>
              <a:rPr lang="en-US" dirty="0">
                <a:latin typeface="Calibri"/>
              </a:rPr>
              <a:t> if diagnosis is confirmed after 34 weeks, unless otherwise clinically indicated. </a:t>
            </a:r>
          </a:p>
          <a:p>
            <a:pPr marL="0" indent="0">
              <a:buNone/>
            </a:pPr>
            <a:endParaRPr lang="en-US" dirty="0">
              <a:latin typeface="Calibri"/>
            </a:endParaRPr>
          </a:p>
          <a:p>
            <a:endParaRPr lang="en-US" dirty="0"/>
          </a:p>
        </p:txBody>
      </p:sp>
    </p:spTree>
    <p:extLst>
      <p:ext uri="{BB962C8B-B14F-4D97-AF65-F5344CB8AC3E}">
        <p14:creationId xmlns:p14="http://schemas.microsoft.com/office/powerpoint/2010/main" val="24202513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85000" lnSpcReduction="20000"/>
          </a:bodyPr>
          <a:lstStyle/>
          <a:p>
            <a:endParaRPr lang="en-US" sz="900" dirty="0">
              <a:solidFill>
                <a:srgbClr val="000000"/>
              </a:solidFill>
              <a:latin typeface="Calibri"/>
            </a:endParaRPr>
          </a:p>
          <a:p>
            <a:pPr marL="0" indent="0">
              <a:buNone/>
            </a:pPr>
            <a:r>
              <a:rPr lang="en-US" b="1" i="1" dirty="0">
                <a:latin typeface="Calibri"/>
              </a:rPr>
              <a:t>Breastfeeding </a:t>
            </a:r>
            <a:endParaRPr lang="en-US" b="1" i="1" dirty="0" smtClean="0">
              <a:latin typeface="Calibri"/>
            </a:endParaRPr>
          </a:p>
          <a:p>
            <a:pPr marL="0" indent="0">
              <a:buNone/>
            </a:pPr>
            <a:r>
              <a:rPr lang="en-US" b="1" dirty="0" smtClean="0">
                <a:latin typeface="Calibri"/>
              </a:rPr>
              <a:t>No </a:t>
            </a:r>
            <a:r>
              <a:rPr lang="en-US" b="1" dirty="0">
                <a:latin typeface="Calibri"/>
              </a:rPr>
              <a:t>known adverse effects on babies receiving breast milk</a:t>
            </a:r>
            <a:r>
              <a:rPr lang="en-US" b="1" dirty="0" smtClean="0">
                <a:latin typeface="Calibri"/>
              </a:rPr>
              <a:t>:</a:t>
            </a:r>
          </a:p>
          <a:p>
            <a:pPr marL="0" indent="0">
              <a:buNone/>
            </a:pPr>
            <a:r>
              <a:rPr lang="en-US" b="1" dirty="0">
                <a:latin typeface="Calibri"/>
              </a:rPr>
              <a:t>-</a:t>
            </a:r>
            <a:r>
              <a:rPr lang="en-US" dirty="0" smtClean="0">
                <a:latin typeface="Calibri"/>
              </a:rPr>
              <a:t>labetalol </a:t>
            </a:r>
            <a:endParaRPr lang="en-US" dirty="0">
              <a:latin typeface="Calibri"/>
            </a:endParaRPr>
          </a:p>
          <a:p>
            <a:r>
              <a:rPr lang="en-US" dirty="0" err="1" smtClean="0">
                <a:latin typeface="Calibri"/>
              </a:rPr>
              <a:t>Nifedipine</a:t>
            </a:r>
            <a:r>
              <a:rPr lang="en-US" dirty="0" smtClean="0">
                <a:latin typeface="Calibri"/>
              </a:rPr>
              <a:t> </a:t>
            </a:r>
            <a:endParaRPr lang="en-US" dirty="0">
              <a:latin typeface="Calibri"/>
            </a:endParaRPr>
          </a:p>
          <a:p>
            <a:r>
              <a:rPr lang="en-US" dirty="0" err="1" smtClean="0">
                <a:latin typeface="Calibri"/>
              </a:rPr>
              <a:t>enalapril</a:t>
            </a:r>
            <a:r>
              <a:rPr lang="en-US" dirty="0" smtClean="0">
                <a:latin typeface="Calibri"/>
              </a:rPr>
              <a:t> </a:t>
            </a:r>
            <a:endParaRPr lang="en-US" dirty="0">
              <a:latin typeface="Calibri"/>
            </a:endParaRPr>
          </a:p>
          <a:p>
            <a:r>
              <a:rPr lang="en-US" dirty="0" smtClean="0">
                <a:latin typeface="Calibri"/>
              </a:rPr>
              <a:t>captopril </a:t>
            </a:r>
            <a:endParaRPr lang="en-US" dirty="0">
              <a:latin typeface="Calibri"/>
            </a:endParaRPr>
          </a:p>
          <a:p>
            <a:r>
              <a:rPr lang="en-US" dirty="0" smtClean="0">
                <a:latin typeface="Calibri"/>
              </a:rPr>
              <a:t>atenolol </a:t>
            </a:r>
            <a:endParaRPr lang="en-US" dirty="0">
              <a:latin typeface="Calibri"/>
            </a:endParaRPr>
          </a:p>
          <a:p>
            <a:r>
              <a:rPr lang="en-US" dirty="0" err="1" smtClean="0">
                <a:latin typeface="Calibri"/>
              </a:rPr>
              <a:t>metoprolol</a:t>
            </a:r>
            <a:r>
              <a:rPr lang="en-US" dirty="0" smtClean="0">
                <a:latin typeface="Calibri"/>
              </a:rPr>
              <a:t> </a:t>
            </a:r>
            <a:endParaRPr lang="en-US" dirty="0">
              <a:latin typeface="Calibri"/>
            </a:endParaRPr>
          </a:p>
          <a:p>
            <a:pPr marL="0" indent="0">
              <a:buNone/>
            </a:pPr>
            <a:endParaRPr lang="en-US" dirty="0"/>
          </a:p>
        </p:txBody>
      </p:sp>
    </p:spTree>
    <p:extLst>
      <p:ext uri="{BB962C8B-B14F-4D97-AF65-F5344CB8AC3E}">
        <p14:creationId xmlns:p14="http://schemas.microsoft.com/office/powerpoint/2010/main" val="33379518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lnSpcReduction="20000"/>
          </a:bodyPr>
          <a:lstStyle/>
          <a:p>
            <a:endParaRPr lang="en-US" sz="1100" dirty="0">
              <a:solidFill>
                <a:srgbClr val="000000"/>
              </a:solidFill>
              <a:latin typeface="Calibri"/>
            </a:endParaRPr>
          </a:p>
          <a:p>
            <a:r>
              <a:rPr lang="en-US" sz="2600" b="1" dirty="0" smtClean="0">
                <a:latin typeface="Calibri"/>
              </a:rPr>
              <a:t>Pre-</a:t>
            </a:r>
            <a:r>
              <a:rPr lang="en-US" sz="2600" b="1" dirty="0" err="1" smtClean="0">
                <a:latin typeface="Calibri"/>
              </a:rPr>
              <a:t>eclampssia</a:t>
            </a:r>
            <a:r>
              <a:rPr lang="en-US" sz="2600" b="1" dirty="0" smtClean="0">
                <a:latin typeface="Calibri"/>
              </a:rPr>
              <a:t> </a:t>
            </a:r>
            <a:r>
              <a:rPr lang="en-US" sz="2600" b="1" dirty="0">
                <a:latin typeface="Calibri"/>
              </a:rPr>
              <a:t>= Think of </a:t>
            </a:r>
            <a:endParaRPr lang="en-US" sz="2600" b="1" dirty="0" smtClean="0">
              <a:latin typeface="Calibri"/>
            </a:endParaRPr>
          </a:p>
          <a:p>
            <a:endParaRPr lang="en-US" sz="1100" dirty="0">
              <a:solidFill>
                <a:srgbClr val="000000"/>
              </a:solidFill>
              <a:latin typeface="Arial"/>
            </a:endParaRPr>
          </a:p>
          <a:p>
            <a:pPr marL="0" indent="0">
              <a:buNone/>
            </a:pPr>
            <a:r>
              <a:rPr lang="en-US" b="1" dirty="0" smtClean="0">
                <a:latin typeface="Calibri"/>
              </a:rPr>
              <a:t>Pulmonary edema </a:t>
            </a:r>
            <a:r>
              <a:rPr lang="en-US" dirty="0">
                <a:latin typeface="Calibri"/>
              </a:rPr>
              <a:t>→ Keep the patient dry </a:t>
            </a:r>
          </a:p>
          <a:p>
            <a:pPr marL="0" indent="0">
              <a:buNone/>
            </a:pPr>
            <a:r>
              <a:rPr lang="en-US" b="1" dirty="0" smtClean="0">
                <a:latin typeface="Calibri"/>
              </a:rPr>
              <a:t>Stroke </a:t>
            </a:r>
            <a:r>
              <a:rPr lang="en-US" dirty="0">
                <a:latin typeface="Calibri"/>
              </a:rPr>
              <a:t>→ keep the BP under 150/100 </a:t>
            </a:r>
            <a:endParaRPr lang="en-US" dirty="0" smtClean="0">
              <a:latin typeface="Calibri"/>
            </a:endParaRPr>
          </a:p>
          <a:p>
            <a:pPr marL="0" indent="0">
              <a:buNone/>
            </a:pPr>
            <a:r>
              <a:rPr lang="en-US" b="1" dirty="0" smtClean="0">
                <a:latin typeface="Calibri"/>
              </a:rPr>
              <a:t>HELLP </a:t>
            </a:r>
            <a:r>
              <a:rPr lang="en-US" dirty="0">
                <a:latin typeface="Calibri"/>
              </a:rPr>
              <a:t>→ check blood </a:t>
            </a:r>
          </a:p>
          <a:p>
            <a:pPr marL="0" indent="0">
              <a:buNone/>
            </a:pPr>
            <a:r>
              <a:rPr lang="en-US" b="1" dirty="0" smtClean="0">
                <a:latin typeface="Calibri"/>
              </a:rPr>
              <a:t>IUGR </a:t>
            </a:r>
            <a:r>
              <a:rPr lang="en-US" dirty="0">
                <a:latin typeface="Calibri"/>
              </a:rPr>
              <a:t>→ ultrasound for growth and </a:t>
            </a:r>
            <a:r>
              <a:rPr lang="en-US" dirty="0" err="1" smtClean="0">
                <a:latin typeface="Calibri"/>
              </a:rPr>
              <a:t>doppler</a:t>
            </a:r>
            <a:endParaRPr lang="en-US" sz="1100" dirty="0">
              <a:solidFill>
                <a:srgbClr val="000000"/>
              </a:solidFill>
              <a:latin typeface="Calibri"/>
            </a:endParaRPr>
          </a:p>
          <a:p>
            <a:pPr marL="0" indent="0">
              <a:buNone/>
            </a:pPr>
            <a:r>
              <a:rPr lang="en-US" b="1" dirty="0" smtClean="0">
                <a:latin typeface="Calibri"/>
              </a:rPr>
              <a:t>Eclampsia </a:t>
            </a:r>
            <a:r>
              <a:rPr lang="en-US" dirty="0">
                <a:latin typeface="Calibri"/>
              </a:rPr>
              <a:t>→ be one step ahead and give Mgso4 when indicated, be prepared. </a:t>
            </a:r>
          </a:p>
          <a:p>
            <a:endParaRPr lang="en-US" dirty="0">
              <a:latin typeface="Calibri"/>
            </a:endParaRPr>
          </a:p>
          <a:p>
            <a:endParaRPr lang="en-US" dirty="0"/>
          </a:p>
        </p:txBody>
      </p:sp>
    </p:spTree>
    <p:extLst>
      <p:ext uri="{BB962C8B-B14F-4D97-AF65-F5344CB8AC3E}">
        <p14:creationId xmlns:p14="http://schemas.microsoft.com/office/powerpoint/2010/main" val="1859736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r>
              <a:rPr lang="en-US" dirty="0"/>
              <a:t>Eclampsia refers to the occurrence of new-onset, generalized, tonic-</a:t>
            </a:r>
            <a:r>
              <a:rPr lang="en-US" dirty="0" err="1"/>
              <a:t>clonic</a:t>
            </a:r>
            <a:r>
              <a:rPr lang="en-US" dirty="0"/>
              <a:t> seizures or coma in a woman with preeclampsia. </a:t>
            </a:r>
            <a:endParaRPr lang="en-US" dirty="0" smtClean="0"/>
          </a:p>
          <a:p>
            <a:endParaRPr lang="en-US" dirty="0"/>
          </a:p>
          <a:p>
            <a:r>
              <a:rPr lang="en-US" dirty="0" smtClean="0"/>
              <a:t>It </a:t>
            </a:r>
            <a:r>
              <a:rPr lang="en-US" dirty="0"/>
              <a:t>is the convulsive manifestation of preeclampsia and one of several clinical manifestations at the severe end of the preeclampsia spectrum</a:t>
            </a:r>
          </a:p>
        </p:txBody>
      </p:sp>
    </p:spTree>
    <p:extLst>
      <p:ext uri="{BB962C8B-B14F-4D97-AF65-F5344CB8AC3E}">
        <p14:creationId xmlns:p14="http://schemas.microsoft.com/office/powerpoint/2010/main" val="276984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pPr marL="0" indent="0">
              <a:buNone/>
            </a:pPr>
            <a:r>
              <a:rPr lang="en-US" dirty="0" smtClean="0"/>
              <a:t>Despite </a:t>
            </a:r>
            <a:r>
              <a:rPr lang="en-US" dirty="0"/>
              <a:t>advances in detection and management, preeclampsia/eclampsia remains a </a:t>
            </a:r>
            <a:r>
              <a:rPr lang="en-US" b="1" i="1" dirty="0"/>
              <a:t>common cause of maternal morbidity and death</a:t>
            </a:r>
          </a:p>
        </p:txBody>
      </p:sp>
    </p:spTree>
    <p:extLst>
      <p:ext uri="{BB962C8B-B14F-4D97-AF65-F5344CB8AC3E}">
        <p14:creationId xmlns:p14="http://schemas.microsoft.com/office/powerpoint/2010/main" val="1108422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dirty="0"/>
              <a:t>INCIDENCE AND </a:t>
            </a:r>
            <a:r>
              <a:rPr lang="en-US" dirty="0" smtClean="0"/>
              <a:t>EPIDEMIOLOGY:</a:t>
            </a:r>
          </a:p>
          <a:p>
            <a:pPr marL="0" indent="0">
              <a:buNone/>
            </a:pPr>
            <a:r>
              <a:rPr lang="en-US" sz="2000" dirty="0" smtClean="0"/>
              <a:t>Eclampsia </a:t>
            </a:r>
            <a:r>
              <a:rPr lang="en-US" sz="2000" dirty="0"/>
              <a:t>occurs in 2 to 3 percent of women with preeclampsia with severe features (previously called "severe" preeclampsia) who are not receiving anti-seizure prophylaxis, and in up to 0.6 percent of women with preeclampsia without severe features (previously called "mild" preeclampsia</a:t>
            </a:r>
          </a:p>
        </p:txBody>
      </p:sp>
    </p:spTree>
    <p:extLst>
      <p:ext uri="{BB962C8B-B14F-4D97-AF65-F5344CB8AC3E}">
        <p14:creationId xmlns:p14="http://schemas.microsoft.com/office/powerpoint/2010/main" val="18915173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r>
              <a:rPr lang="en-US" b="1" dirty="0"/>
              <a:t>PATHOGENESIS OF </a:t>
            </a:r>
            <a:r>
              <a:rPr lang="en-US" b="1" dirty="0" smtClean="0"/>
              <a:t>SEIZURES</a:t>
            </a:r>
          </a:p>
          <a:p>
            <a:r>
              <a:rPr lang="en-US" dirty="0" smtClean="0"/>
              <a:t>The </a:t>
            </a:r>
            <a:r>
              <a:rPr lang="en-US" dirty="0"/>
              <a:t>precise cause of </a:t>
            </a:r>
            <a:r>
              <a:rPr lang="en-US" dirty="0" err="1"/>
              <a:t>eclamptic</a:t>
            </a:r>
            <a:r>
              <a:rPr lang="en-US" dirty="0"/>
              <a:t> seizures is not clearly understood</a:t>
            </a:r>
            <a:r>
              <a:rPr lang="en-US" dirty="0" smtClean="0"/>
              <a:t>.</a:t>
            </a:r>
          </a:p>
          <a:p>
            <a:r>
              <a:rPr lang="en-US" dirty="0" smtClean="0"/>
              <a:t> -Two </a:t>
            </a:r>
            <a:r>
              <a:rPr lang="en-US" dirty="0"/>
              <a:t>models have been proposed, based on the central role of hypertension</a:t>
            </a:r>
            <a:r>
              <a:rPr lang="en-US" dirty="0" smtClean="0"/>
              <a:t>.</a:t>
            </a:r>
          </a:p>
          <a:p>
            <a:pPr marL="0" indent="0">
              <a:buNone/>
            </a:pPr>
            <a:r>
              <a:rPr lang="en-US" dirty="0"/>
              <a:t>-</a:t>
            </a:r>
            <a:r>
              <a:rPr lang="en-US" dirty="0" smtClean="0"/>
              <a:t>According </a:t>
            </a:r>
            <a:r>
              <a:rPr lang="en-US" dirty="0"/>
              <a:t>to the first model, hypertension causes a breakdown of the </a:t>
            </a:r>
            <a:r>
              <a:rPr lang="en-US" dirty="0" err="1"/>
              <a:t>autoregulatory</a:t>
            </a:r>
            <a:r>
              <a:rPr lang="en-US" dirty="0"/>
              <a:t> system of the cerebral circulation, leading to </a:t>
            </a:r>
            <a:r>
              <a:rPr lang="en-US" dirty="0" err="1"/>
              <a:t>hyperperfusion</a:t>
            </a:r>
            <a:r>
              <a:rPr lang="en-US" dirty="0"/>
              <a:t>, endothelial dysfunction, and </a:t>
            </a:r>
            <a:r>
              <a:rPr lang="en-US" dirty="0" err="1"/>
              <a:t>vasogenic</a:t>
            </a:r>
            <a:r>
              <a:rPr lang="en-US" dirty="0"/>
              <a:t> and/or cytotoxic edema</a:t>
            </a:r>
            <a:r>
              <a:rPr lang="en-US" dirty="0" smtClean="0"/>
              <a:t>.</a:t>
            </a:r>
          </a:p>
          <a:p>
            <a:pPr marL="0" indent="0">
              <a:buNone/>
            </a:pPr>
            <a:endParaRPr lang="en-US" dirty="0"/>
          </a:p>
          <a:p>
            <a:pPr marL="0" indent="0">
              <a:buNone/>
            </a:pPr>
            <a:r>
              <a:rPr lang="en-US" dirty="0" smtClean="0"/>
              <a:t>- </a:t>
            </a:r>
            <a:r>
              <a:rPr lang="en-US" dirty="0"/>
              <a:t>In the second model, hypertension causes activation of the </a:t>
            </a:r>
            <a:r>
              <a:rPr lang="en-US" dirty="0" err="1"/>
              <a:t>autoregulatory</a:t>
            </a:r>
            <a:r>
              <a:rPr lang="en-US" dirty="0"/>
              <a:t> system, leading to vasoconstriction of cerebral vessels, </a:t>
            </a:r>
            <a:r>
              <a:rPr lang="en-US" dirty="0" err="1"/>
              <a:t>hypoperfusion</a:t>
            </a:r>
            <a:r>
              <a:rPr lang="en-US" dirty="0"/>
              <a:t>, localized ischemia, endothelial dysfunction, and </a:t>
            </a:r>
            <a:r>
              <a:rPr lang="en-US" dirty="0" err="1"/>
              <a:t>vasogenic</a:t>
            </a:r>
            <a:r>
              <a:rPr lang="en-US" dirty="0"/>
              <a:t> and/or cytotoxic edema </a:t>
            </a:r>
            <a:r>
              <a:rPr lang="en-US" dirty="0" smtClean="0"/>
              <a:t>Cerebral </a:t>
            </a:r>
            <a:r>
              <a:rPr lang="en-US" dirty="0"/>
              <a:t>inflammation may also play a role</a:t>
            </a:r>
          </a:p>
        </p:txBody>
      </p:sp>
    </p:spTree>
    <p:extLst>
      <p:ext uri="{BB962C8B-B14F-4D97-AF65-F5344CB8AC3E}">
        <p14:creationId xmlns:p14="http://schemas.microsoft.com/office/powerpoint/2010/main" val="118329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dirty="0" smtClean="0"/>
          </a:p>
          <a:p>
            <a:pPr marL="0" indent="0">
              <a:buNone/>
            </a:pPr>
            <a:endParaRPr lang="en-US" dirty="0"/>
          </a:p>
          <a:p>
            <a:pPr marL="0" indent="0">
              <a:buNone/>
            </a:pPr>
            <a:r>
              <a:rPr lang="en-US" sz="3600" b="1" i="1" dirty="0" smtClean="0"/>
              <a:t>  How to measure pressure?</a:t>
            </a:r>
            <a:endParaRPr lang="en-US" sz="3600" b="1" i="1" dirty="0"/>
          </a:p>
        </p:txBody>
      </p:sp>
    </p:spTree>
    <p:extLst>
      <p:ext uri="{BB962C8B-B14F-4D97-AF65-F5344CB8AC3E}">
        <p14:creationId xmlns:p14="http://schemas.microsoft.com/office/powerpoint/2010/main" val="28847282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FINDING</a:t>
            </a:r>
            <a:br>
              <a:rPr lang="en-US" dirty="0"/>
            </a:br>
            <a:endParaRPr lang="en-US" dirty="0"/>
          </a:p>
        </p:txBody>
      </p:sp>
      <p:sp>
        <p:nvSpPr>
          <p:cNvPr id="3" name="Content Placeholder 2"/>
          <p:cNvSpPr>
            <a:spLocks noGrp="1"/>
          </p:cNvSpPr>
          <p:nvPr>
            <p:ph sz="quarter" idx="13"/>
          </p:nvPr>
        </p:nvSpPr>
        <p:spPr>
          <a:xfrm>
            <a:off x="685330" y="2367093"/>
            <a:ext cx="7772870" cy="4490907"/>
          </a:xfrm>
        </p:spPr>
        <p:txBody>
          <a:bodyPr>
            <a:normAutofit fontScale="25000" lnSpcReduction="20000"/>
          </a:bodyPr>
          <a:lstStyle/>
          <a:p>
            <a:r>
              <a:rPr lang="en-US" sz="5600" dirty="0" smtClean="0"/>
              <a:t>Clinical </a:t>
            </a:r>
            <a:r>
              <a:rPr lang="en-US" sz="5600" dirty="0"/>
              <a:t>presentation — Most women have premonitory signs/symptoms in the hours before the initial seizure. In a systematic review including 59 studies involving over 21,000 women with eclampsia from 26 countries, the most common antecedent signs/symptoms and percent of women with the sign/symptom </a:t>
            </a:r>
            <a:r>
              <a:rPr lang="en-US" sz="5600" dirty="0" smtClean="0"/>
              <a:t>were:</a:t>
            </a:r>
            <a:endParaRPr lang="en-US" sz="5600" dirty="0"/>
          </a:p>
          <a:p>
            <a:pPr marL="0" indent="0">
              <a:buNone/>
            </a:pPr>
            <a:r>
              <a:rPr lang="en-US" sz="5600" dirty="0" smtClean="0"/>
              <a:t>●</a:t>
            </a:r>
            <a:r>
              <a:rPr lang="en-US" sz="5600" dirty="0"/>
              <a:t>Hypertension (75 percent</a:t>
            </a:r>
            <a:r>
              <a:rPr lang="en-US" sz="5600" dirty="0" smtClean="0"/>
              <a:t>)</a:t>
            </a:r>
          </a:p>
          <a:p>
            <a:pPr marL="0" indent="0">
              <a:buNone/>
            </a:pPr>
            <a:r>
              <a:rPr lang="en-US" sz="5600" dirty="0" smtClean="0"/>
              <a:t>●</a:t>
            </a:r>
            <a:r>
              <a:rPr lang="en-US" sz="5600" dirty="0"/>
              <a:t>Headache (persistent frontal or occipital headaches or thunderclap headaches) (66 percent)</a:t>
            </a:r>
          </a:p>
          <a:p>
            <a:endParaRPr lang="en-US" sz="5600" dirty="0"/>
          </a:p>
          <a:p>
            <a:pPr marL="0" indent="0">
              <a:buNone/>
            </a:pPr>
            <a:r>
              <a:rPr lang="en-US" sz="5600" dirty="0"/>
              <a:t>●Visual disturbances (scotomata, loss of vision [cortical blindness], blurred vision, diplopia, visual field defects [</a:t>
            </a:r>
            <a:r>
              <a:rPr lang="en-US" sz="5600" dirty="0" err="1"/>
              <a:t>eg</a:t>
            </a:r>
            <a:r>
              <a:rPr lang="en-US" sz="5600" dirty="0"/>
              <a:t>, homonymous </a:t>
            </a:r>
            <a:r>
              <a:rPr lang="en-US" sz="5600" dirty="0" err="1"/>
              <a:t>hemianopsia</a:t>
            </a:r>
            <a:r>
              <a:rPr lang="en-US" sz="5600" dirty="0"/>
              <a:t>], photophobia) (27 percent)</a:t>
            </a:r>
          </a:p>
          <a:p>
            <a:endParaRPr lang="en-US" sz="5600" dirty="0"/>
          </a:p>
          <a:p>
            <a:pPr marL="0" indent="0">
              <a:buNone/>
            </a:pPr>
            <a:r>
              <a:rPr lang="en-US" sz="5600" dirty="0"/>
              <a:t>●Right upper quadrant or epigastric pain (25 percent)</a:t>
            </a:r>
          </a:p>
          <a:p>
            <a:endParaRPr lang="en-US" sz="5600" dirty="0"/>
          </a:p>
          <a:p>
            <a:pPr marL="0" indent="0">
              <a:buNone/>
            </a:pPr>
            <a:r>
              <a:rPr lang="en-US" sz="5600" dirty="0"/>
              <a:t>●Asymptomatic (25 percent)</a:t>
            </a:r>
          </a:p>
        </p:txBody>
      </p:sp>
    </p:spTree>
    <p:extLst>
      <p:ext uri="{BB962C8B-B14F-4D97-AF65-F5344CB8AC3E}">
        <p14:creationId xmlns:p14="http://schemas.microsoft.com/office/powerpoint/2010/main" val="40268894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pPr marL="0" indent="0">
              <a:buNone/>
            </a:pPr>
            <a:r>
              <a:rPr lang="en-US" b="1" dirty="0"/>
              <a:t>DIAGNOSIS</a:t>
            </a:r>
          </a:p>
          <a:p>
            <a:r>
              <a:rPr lang="en-US" dirty="0"/>
              <a:t>Eclampsia is a clinical diagnosis based on the occurrence of new-onset tonic-</a:t>
            </a:r>
            <a:r>
              <a:rPr lang="en-US" dirty="0" err="1"/>
              <a:t>clonic</a:t>
            </a:r>
            <a:r>
              <a:rPr lang="en-US" dirty="0"/>
              <a:t>, focal, or multifocal seizures in the absence of other causative conditions (</a:t>
            </a:r>
            <a:r>
              <a:rPr lang="en-US" dirty="0" err="1"/>
              <a:t>eg</a:t>
            </a:r>
            <a:r>
              <a:rPr lang="en-US" dirty="0"/>
              <a:t>, epilepsy, cerebral arterial ischemia and infarction, intracranial hemorrhage, drug use), typically in a woman with a hypertensive disorder of pregnancy (preeclampsia, gestational hypertension, HELLP syndrome</a:t>
            </a:r>
            <a:r>
              <a:rPr lang="en-US" dirty="0" smtClean="0"/>
              <a:t>).</a:t>
            </a:r>
            <a:endParaRPr lang="en-US" dirty="0"/>
          </a:p>
          <a:p>
            <a:endParaRPr lang="en-US" dirty="0"/>
          </a:p>
          <a:p>
            <a:r>
              <a:rPr lang="en-US" dirty="0"/>
              <a:t>Even if criteria for a hypertensive disorder of pregnancy are not met, the diagnosis can be made in a pregnant woman with seizures who has the typical clinical and neuroimaging findings of reversible posterior leukoencephalopathy syndrome (headache, confusion, visual symptoms, </a:t>
            </a:r>
            <a:r>
              <a:rPr lang="en-US" dirty="0" err="1"/>
              <a:t>vasogenic</a:t>
            </a:r>
            <a:r>
              <a:rPr lang="en-US" dirty="0"/>
              <a:t> edema predominantly localized to the posterior cerebral hemispheres)</a:t>
            </a:r>
          </a:p>
        </p:txBody>
      </p:sp>
    </p:spTree>
    <p:extLst>
      <p:ext uri="{BB962C8B-B14F-4D97-AF65-F5344CB8AC3E}">
        <p14:creationId xmlns:p14="http://schemas.microsoft.com/office/powerpoint/2010/main" val="2052988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br>
              <a:rPr lang="en-US" dirty="0"/>
            </a:br>
            <a:endParaRPr lang="en-US" dirty="0"/>
          </a:p>
        </p:txBody>
      </p:sp>
      <p:sp>
        <p:nvSpPr>
          <p:cNvPr id="3" name="Content Placeholder 2"/>
          <p:cNvSpPr>
            <a:spLocks noGrp="1"/>
          </p:cNvSpPr>
          <p:nvPr>
            <p:ph sz="quarter" idx="13"/>
          </p:nvPr>
        </p:nvSpPr>
        <p:spPr>
          <a:xfrm>
            <a:off x="685332" y="2362200"/>
            <a:ext cx="7772870" cy="4114800"/>
          </a:xfrm>
        </p:spPr>
        <p:txBody>
          <a:bodyPr>
            <a:normAutofit fontScale="25000" lnSpcReduction="20000"/>
          </a:bodyPr>
          <a:lstStyle/>
          <a:p>
            <a:pPr marL="0" indent="0">
              <a:buNone/>
            </a:pPr>
            <a:endParaRPr lang="en-US" sz="5600" dirty="0"/>
          </a:p>
          <a:p>
            <a:endParaRPr lang="en-US" sz="5600" dirty="0"/>
          </a:p>
          <a:p>
            <a:pPr marL="0" indent="0">
              <a:buNone/>
            </a:pPr>
            <a:r>
              <a:rPr lang="en-US" sz="5600" b="1" i="1" dirty="0" smtClean="0"/>
              <a:t>Key </a:t>
            </a:r>
            <a:r>
              <a:rPr lang="en-US" sz="5600" b="1" i="1" dirty="0"/>
              <a:t>principles </a:t>
            </a:r>
            <a:r>
              <a:rPr lang="en-US" sz="5600" dirty="0"/>
              <a:t>— If the seizure is witnessed, maintaining airway patency and preventing aspiration are the initial priorities</a:t>
            </a:r>
            <a:r>
              <a:rPr lang="en-US" sz="5600" dirty="0" smtClean="0"/>
              <a:t>.</a:t>
            </a:r>
          </a:p>
          <a:p>
            <a:pPr marL="0" indent="0">
              <a:buNone/>
            </a:pPr>
            <a:r>
              <a:rPr lang="en-US" sz="5600" dirty="0"/>
              <a:t>-</a:t>
            </a:r>
            <a:r>
              <a:rPr lang="en-US" sz="5600" dirty="0" smtClean="0"/>
              <a:t> </a:t>
            </a:r>
            <a:r>
              <a:rPr lang="en-US" sz="5600" dirty="0"/>
              <a:t>The woman should be rolled onto her left side</a:t>
            </a:r>
            <a:r>
              <a:rPr lang="en-US" sz="5600" dirty="0" smtClean="0"/>
              <a:t>.</a:t>
            </a:r>
          </a:p>
          <a:p>
            <a:pPr marL="0" indent="0">
              <a:buNone/>
            </a:pPr>
            <a:r>
              <a:rPr lang="en-US" sz="5600" dirty="0" smtClean="0"/>
              <a:t> </a:t>
            </a:r>
            <a:r>
              <a:rPr lang="en-US" sz="5600" dirty="0"/>
              <a:t>The immediate issues include:</a:t>
            </a:r>
          </a:p>
          <a:p>
            <a:pPr marL="0" indent="0">
              <a:buNone/>
            </a:pPr>
            <a:r>
              <a:rPr lang="en-US" sz="5600" dirty="0" smtClean="0"/>
              <a:t>●</a:t>
            </a:r>
            <a:r>
              <a:rPr lang="en-US" sz="5600" dirty="0"/>
              <a:t>Prevention of maternal hypoxia and trauma</a:t>
            </a:r>
          </a:p>
          <a:p>
            <a:pPr marL="0" indent="0">
              <a:buNone/>
            </a:pPr>
            <a:r>
              <a:rPr lang="en-US" sz="5600" dirty="0" smtClean="0"/>
              <a:t>●</a:t>
            </a:r>
            <a:r>
              <a:rPr lang="en-US" sz="5600" dirty="0"/>
              <a:t>Treatment of severe hypertension, if present</a:t>
            </a:r>
          </a:p>
          <a:p>
            <a:pPr marL="0" indent="0">
              <a:buNone/>
            </a:pPr>
            <a:r>
              <a:rPr lang="en-US" sz="5600" dirty="0" smtClean="0"/>
              <a:t>●</a:t>
            </a:r>
            <a:r>
              <a:rPr lang="en-US" sz="5600" dirty="0"/>
              <a:t>Prevention of recurrent seizures</a:t>
            </a:r>
          </a:p>
          <a:p>
            <a:pPr marL="0" indent="0">
              <a:buNone/>
            </a:pPr>
            <a:r>
              <a:rPr lang="en-US" sz="5600" dirty="0" smtClean="0"/>
              <a:t>●</a:t>
            </a:r>
            <a:r>
              <a:rPr lang="en-US" sz="5600" dirty="0"/>
              <a:t>Evaluation for prompt </a:t>
            </a:r>
            <a:r>
              <a:rPr lang="en-US" sz="5600" dirty="0" smtClean="0"/>
              <a:t>delivery</a:t>
            </a:r>
          </a:p>
          <a:p>
            <a:pPr marL="0" indent="0">
              <a:buNone/>
            </a:pPr>
            <a:r>
              <a:rPr lang="en-US" sz="5600" dirty="0"/>
              <a:t>-</a:t>
            </a:r>
            <a:r>
              <a:rPr lang="en-US" sz="5600" dirty="0" smtClean="0"/>
              <a:t>Women </a:t>
            </a:r>
            <a:r>
              <a:rPr lang="en-US" sz="5600" dirty="0"/>
              <a:t>who do not improve promptly following control of hypertension and seizures and those who develop localizing neurologic signs should be evaluated by a neurologist</a:t>
            </a:r>
          </a:p>
        </p:txBody>
      </p:sp>
    </p:spTree>
    <p:extLst>
      <p:ext uri="{BB962C8B-B14F-4D97-AF65-F5344CB8AC3E}">
        <p14:creationId xmlns:p14="http://schemas.microsoft.com/office/powerpoint/2010/main" val="36728478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lnSpcReduction="10000"/>
          </a:bodyPr>
          <a:lstStyle/>
          <a:p>
            <a:r>
              <a:rPr lang="en-US" b="1" dirty="0"/>
              <a:t>Maternal oxygenation and protection from trauma </a:t>
            </a:r>
            <a:endParaRPr lang="en-US" dirty="0"/>
          </a:p>
          <a:p>
            <a:endParaRPr lang="en-US" dirty="0" smtClean="0"/>
          </a:p>
          <a:p>
            <a:pPr marL="0" indent="0">
              <a:buNone/>
            </a:pPr>
            <a:r>
              <a:rPr lang="en-US" dirty="0"/>
              <a:t>-</a:t>
            </a:r>
            <a:r>
              <a:rPr lang="en-US" dirty="0" smtClean="0"/>
              <a:t>The </a:t>
            </a:r>
            <a:r>
              <a:rPr lang="en-US" dirty="0"/>
              <a:t>patient is placed in a lateral position, if possible. Supplemental oxygen (8 to 10 L/min) is administered via a nonrebreather face mask to treat hypoxemia from hypoventilation during the seizure </a:t>
            </a:r>
            <a:r>
              <a:rPr lang="en-US" dirty="0" smtClean="0"/>
              <a:t>.</a:t>
            </a:r>
          </a:p>
          <a:p>
            <a:pPr marL="0" indent="0">
              <a:buNone/>
            </a:pPr>
            <a:endParaRPr lang="en-US" dirty="0"/>
          </a:p>
          <a:p>
            <a:pPr marL="0" indent="0">
              <a:buNone/>
            </a:pPr>
            <a:r>
              <a:rPr lang="en-US" dirty="0" smtClean="0"/>
              <a:t>-Raised</a:t>
            </a:r>
            <a:r>
              <a:rPr lang="en-US" dirty="0"/>
              <a:t>, padded bedrails provide protection from trauma</a:t>
            </a:r>
          </a:p>
        </p:txBody>
      </p:sp>
    </p:spTree>
    <p:extLst>
      <p:ext uri="{BB962C8B-B14F-4D97-AF65-F5344CB8AC3E}">
        <p14:creationId xmlns:p14="http://schemas.microsoft.com/office/powerpoint/2010/main" val="7728211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recurrent seizures</a:t>
            </a:r>
            <a:br>
              <a:rPr lang="en-US" dirty="0"/>
            </a:br>
            <a:endParaRPr lang="en-US" dirty="0"/>
          </a:p>
        </p:txBody>
      </p:sp>
      <p:sp>
        <p:nvSpPr>
          <p:cNvPr id="3" name="Content Placeholder 2"/>
          <p:cNvSpPr>
            <a:spLocks noGrp="1"/>
          </p:cNvSpPr>
          <p:nvPr>
            <p:ph sz="quarter" idx="13"/>
          </p:nvPr>
        </p:nvSpPr>
        <p:spPr/>
        <p:txBody>
          <a:bodyPr>
            <a:normAutofit fontScale="70000" lnSpcReduction="20000"/>
          </a:bodyPr>
          <a:lstStyle/>
          <a:p>
            <a:pPr marL="0" indent="0">
              <a:buNone/>
            </a:pPr>
            <a:r>
              <a:rPr lang="en-US" sz="2200" b="1" dirty="0" smtClean="0"/>
              <a:t>The </a:t>
            </a:r>
            <a:r>
              <a:rPr lang="en-US" sz="2200" b="1" dirty="0"/>
              <a:t>anticonvulsive drug of choice is magnesium sulfate. Treatment is primarily directed at prevention of recurrent seizures rather than control of the initial seizure since the initial seizure is usually of short duration and may occur in a setting where intravenous (IV) access and drugs are not readily available</a:t>
            </a:r>
            <a:r>
              <a:rPr lang="en-US" sz="2200" b="1" dirty="0" smtClean="0"/>
              <a:t>.</a:t>
            </a:r>
          </a:p>
          <a:p>
            <a:pPr marL="0" indent="0">
              <a:buNone/>
            </a:pPr>
            <a:r>
              <a:rPr lang="en-US" sz="2200" b="1" dirty="0" smtClean="0"/>
              <a:t>Approximately </a:t>
            </a:r>
            <a:r>
              <a:rPr lang="en-US" sz="2200" b="1" dirty="0"/>
              <a:t>10 percent of women with eclampsia will have repeated seizures if managed expectantly </a:t>
            </a:r>
            <a:endParaRPr lang="en-US" sz="2200" b="1" dirty="0" smtClean="0"/>
          </a:p>
          <a:p>
            <a:pPr marL="0" indent="0">
              <a:buNone/>
            </a:pPr>
            <a:r>
              <a:rPr lang="en-US" sz="2200" b="1" dirty="0" smtClean="0"/>
              <a:t>There </a:t>
            </a:r>
            <a:r>
              <a:rPr lang="en-US" sz="2200" b="1" dirty="0"/>
              <a:t>is universal agreement that women with eclampsia require anticonvulsant therapy to prevent recurrent seizures and the possible complications of repeated seizure activity</a:t>
            </a:r>
            <a:r>
              <a:rPr lang="en-US" sz="2200" b="1" dirty="0" smtClean="0"/>
              <a:t>:</a:t>
            </a:r>
          </a:p>
          <a:p>
            <a:pPr marL="0" indent="0">
              <a:buNone/>
            </a:pPr>
            <a:r>
              <a:rPr lang="en-US" sz="2200" b="1" dirty="0" smtClean="0"/>
              <a:t> </a:t>
            </a:r>
            <a:r>
              <a:rPr lang="en-US" sz="2200" b="1" dirty="0"/>
              <a:t>neuronal death, rhabdomyolysis, metabolic acidosis, aspiration pneumonitis, neurogenic pulmonary edema, and respiratory failure</a:t>
            </a:r>
          </a:p>
          <a:p>
            <a:endParaRPr lang="en-US" dirty="0" smtClean="0"/>
          </a:p>
          <a:p>
            <a:endParaRPr lang="en-US" dirty="0"/>
          </a:p>
        </p:txBody>
      </p:sp>
    </p:spTree>
    <p:extLst>
      <p:ext uri="{BB962C8B-B14F-4D97-AF65-F5344CB8AC3E}">
        <p14:creationId xmlns:p14="http://schemas.microsoft.com/office/powerpoint/2010/main" val="1179565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 of magnesium sulfate</a:t>
            </a:r>
            <a:br>
              <a:rPr lang="en-US" dirty="0"/>
            </a:br>
            <a:endParaRPr lang="en-US" dirty="0"/>
          </a:p>
        </p:txBody>
      </p:sp>
      <p:sp>
        <p:nvSpPr>
          <p:cNvPr id="3" name="Content Placeholder 2"/>
          <p:cNvSpPr>
            <a:spLocks noGrp="1"/>
          </p:cNvSpPr>
          <p:nvPr>
            <p:ph sz="quarter" idx="13"/>
          </p:nvPr>
        </p:nvSpPr>
        <p:spPr/>
        <p:txBody>
          <a:bodyPr>
            <a:normAutofit fontScale="70000" lnSpcReduction="20000"/>
          </a:bodyPr>
          <a:lstStyle/>
          <a:p>
            <a:pPr marL="0" indent="0">
              <a:buNone/>
            </a:pPr>
            <a:endParaRPr lang="en-US" dirty="0"/>
          </a:p>
          <a:p>
            <a:r>
              <a:rPr lang="en-US" dirty="0" smtClean="0"/>
              <a:t>Loading </a:t>
            </a:r>
            <a:r>
              <a:rPr lang="en-US" dirty="0"/>
              <a:t>dose – We administer a loading dose of magnesium sulfate 6 g IV over 15 to 20 minutes. This dose quickly and consistently achieves a therapeutic level. </a:t>
            </a:r>
            <a:endParaRPr lang="en-US" dirty="0" smtClean="0"/>
          </a:p>
          <a:p>
            <a:r>
              <a:rPr lang="en-US" dirty="0" smtClean="0"/>
              <a:t>Loading </a:t>
            </a:r>
            <a:r>
              <a:rPr lang="en-US" dirty="0"/>
              <a:t>doses of 4 to 6 g IV are commonly </a:t>
            </a:r>
            <a:r>
              <a:rPr lang="en-US" dirty="0" smtClean="0"/>
              <a:t>used</a:t>
            </a:r>
          </a:p>
          <a:p>
            <a:endParaRPr lang="en-US" dirty="0"/>
          </a:p>
          <a:p>
            <a:r>
              <a:rPr lang="en-US" dirty="0" smtClean="0"/>
              <a:t> An </a:t>
            </a:r>
            <a:r>
              <a:rPr lang="en-US" dirty="0"/>
              <a:t>alternative dose/route is magnesium sulfate 5 g intramuscularly into each buttock for a total of 10 g; however, the onset of a therapeutic effect will be slower and intramuscular injection is painful. </a:t>
            </a:r>
            <a:endParaRPr lang="en-US" dirty="0" smtClean="0"/>
          </a:p>
          <a:p>
            <a:endParaRPr lang="en-US" dirty="0"/>
          </a:p>
          <a:p>
            <a:r>
              <a:rPr lang="en-US" dirty="0" smtClean="0"/>
              <a:t>These </a:t>
            </a:r>
            <a:r>
              <a:rPr lang="en-US" dirty="0"/>
              <a:t>loading doses may be given safely to patients with renal insufficiency</a:t>
            </a:r>
          </a:p>
        </p:txBody>
      </p:sp>
    </p:spTree>
    <p:extLst>
      <p:ext uri="{BB962C8B-B14F-4D97-AF65-F5344CB8AC3E}">
        <p14:creationId xmlns:p14="http://schemas.microsoft.com/office/powerpoint/2010/main" val="3135707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dose </a:t>
            </a:r>
            <a:br>
              <a:rPr lang="en-US" dirty="0"/>
            </a:br>
            <a:endParaRPr lang="en-US" dirty="0"/>
          </a:p>
        </p:txBody>
      </p:sp>
      <p:sp>
        <p:nvSpPr>
          <p:cNvPr id="3" name="Content Placeholder 2"/>
          <p:cNvSpPr>
            <a:spLocks noGrp="1"/>
          </p:cNvSpPr>
          <p:nvPr>
            <p:ph sz="quarter" idx="13"/>
          </p:nvPr>
        </p:nvSpPr>
        <p:spPr/>
        <p:txBody>
          <a:bodyPr>
            <a:normAutofit fontScale="85000" lnSpcReduction="10000"/>
          </a:bodyPr>
          <a:lstStyle/>
          <a:p>
            <a:pPr marL="0" indent="0">
              <a:buNone/>
            </a:pPr>
            <a:r>
              <a:rPr lang="en-US" dirty="0"/>
              <a:t>-</a:t>
            </a:r>
            <a:r>
              <a:rPr lang="en-US" dirty="0" smtClean="0"/>
              <a:t> </a:t>
            </a:r>
            <a:r>
              <a:rPr lang="en-US" dirty="0"/>
              <a:t>We administer a maintenance dose of magnesium sulfate 2 g/hour as a continuous IV infusion to women with good renal function</a:t>
            </a:r>
            <a:r>
              <a:rPr lang="en-US" dirty="0" smtClean="0"/>
              <a:t>.</a:t>
            </a:r>
          </a:p>
          <a:p>
            <a:endParaRPr lang="en-US" dirty="0"/>
          </a:p>
          <a:p>
            <a:pPr marL="0" indent="0">
              <a:buNone/>
            </a:pPr>
            <a:r>
              <a:rPr lang="en-US" dirty="0" smtClean="0"/>
              <a:t> </a:t>
            </a:r>
            <a:r>
              <a:rPr lang="en-US" dirty="0"/>
              <a:t>Maintenance doses of 1 to 3 g/hour are commonly used. Alternatively, magnesium </a:t>
            </a:r>
            <a:r>
              <a:rPr lang="en-US" dirty="0" smtClean="0"/>
              <a:t>sulfate.</a:t>
            </a:r>
          </a:p>
          <a:p>
            <a:endParaRPr lang="en-US" dirty="0"/>
          </a:p>
          <a:p>
            <a:pPr marL="0" indent="0">
              <a:buNone/>
            </a:pPr>
            <a:r>
              <a:rPr lang="en-US" dirty="0" smtClean="0"/>
              <a:t>5 </a:t>
            </a:r>
            <a:r>
              <a:rPr lang="en-US" dirty="0"/>
              <a:t>g can be given intramuscularly every four hours; a lower dose maintenance regimen (2.5 g intramuscularly every four hours) may also be effective and more cost effective in low resource areas</a:t>
            </a:r>
          </a:p>
        </p:txBody>
      </p:sp>
    </p:spTree>
    <p:extLst>
      <p:ext uri="{BB962C8B-B14F-4D97-AF65-F5344CB8AC3E}">
        <p14:creationId xmlns:p14="http://schemas.microsoft.com/office/powerpoint/2010/main" val="1506336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r>
              <a:rPr lang="en-US" dirty="0"/>
              <a:t> The maintenance phase is given only if a patellar reflex is present (loss of deep tendon reflexes is the first manifestation of symptomatic </a:t>
            </a:r>
            <a:r>
              <a:rPr lang="en-US" dirty="0" err="1"/>
              <a:t>hypermagnesemia</a:t>
            </a:r>
            <a:r>
              <a:rPr lang="en-US" dirty="0"/>
              <a:t>), </a:t>
            </a:r>
            <a:endParaRPr lang="en-US" dirty="0" smtClean="0"/>
          </a:p>
          <a:p>
            <a:endParaRPr lang="en-US" dirty="0"/>
          </a:p>
          <a:p>
            <a:r>
              <a:rPr lang="en-US" dirty="0" smtClean="0"/>
              <a:t>respirations </a:t>
            </a:r>
            <a:r>
              <a:rPr lang="en-US" dirty="0"/>
              <a:t>are greater than 12 per minute, </a:t>
            </a:r>
            <a:r>
              <a:rPr lang="en-US" dirty="0" smtClean="0"/>
              <a:t>and</a:t>
            </a:r>
          </a:p>
          <a:p>
            <a:endParaRPr lang="en-US" dirty="0"/>
          </a:p>
          <a:p>
            <a:r>
              <a:rPr lang="en-US" dirty="0" smtClean="0"/>
              <a:t> </a:t>
            </a:r>
            <a:r>
              <a:rPr lang="en-US" dirty="0"/>
              <a:t>urine output is &gt;100 mL over four hours</a:t>
            </a:r>
            <a:r>
              <a:rPr lang="en-US" dirty="0" smtClean="0"/>
              <a:t>.</a:t>
            </a:r>
          </a:p>
          <a:p>
            <a:endParaRPr lang="en-US" dirty="0"/>
          </a:p>
          <a:p>
            <a:r>
              <a:rPr lang="en-US" dirty="0" smtClean="0"/>
              <a:t> </a:t>
            </a:r>
            <a:r>
              <a:rPr lang="en-US" dirty="0"/>
              <a:t>Following serum magnesium levels is not required in women with good renal </a:t>
            </a:r>
            <a:r>
              <a:rPr lang="en-US" dirty="0" smtClean="0"/>
              <a:t>function </a:t>
            </a:r>
            <a:r>
              <a:rPr lang="en-US" dirty="0"/>
              <a:t>if the woman's clinical status is closely monitored and shows no evidence of potential magnesium toxicity.</a:t>
            </a:r>
          </a:p>
        </p:txBody>
      </p:sp>
    </p:spTree>
    <p:extLst>
      <p:ext uri="{BB962C8B-B14F-4D97-AF65-F5344CB8AC3E}">
        <p14:creationId xmlns:p14="http://schemas.microsoft.com/office/powerpoint/2010/main" val="29942564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62500" lnSpcReduction="20000"/>
          </a:bodyPr>
          <a:lstStyle/>
          <a:p>
            <a:r>
              <a:rPr lang="en-US" dirty="0"/>
              <a:t>In patients with renal insufficiency, maintenance dosing should be lower and dosed in consultation with a nephrologist or pharmacologist and magnesium levels should be monitored</a:t>
            </a:r>
            <a:r>
              <a:rPr lang="en-US" dirty="0" smtClean="0"/>
              <a:t>.</a:t>
            </a:r>
          </a:p>
          <a:p>
            <a:endParaRPr lang="en-US" dirty="0"/>
          </a:p>
          <a:p>
            <a:r>
              <a:rPr lang="en-US" dirty="0" smtClean="0"/>
              <a:t> </a:t>
            </a:r>
            <a:r>
              <a:rPr lang="en-US" dirty="0"/>
              <a:t>The author generally holds the maintenance infusion if the serum creatinine is &gt;1.5 mg/</a:t>
            </a:r>
            <a:r>
              <a:rPr lang="en-US" dirty="0" err="1"/>
              <a:t>dL</a:t>
            </a:r>
            <a:r>
              <a:rPr lang="en-US" dirty="0"/>
              <a:t> (133 </a:t>
            </a:r>
            <a:r>
              <a:rPr lang="en-US" dirty="0" err="1"/>
              <a:t>micromol</a:t>
            </a:r>
            <a:r>
              <a:rPr lang="en-US" dirty="0"/>
              <a:t>/L</a:t>
            </a:r>
            <a:r>
              <a:rPr lang="en-US" dirty="0" smtClean="0"/>
              <a:t>)</a:t>
            </a:r>
          </a:p>
          <a:p>
            <a:pPr marL="0" indent="0">
              <a:buNone/>
            </a:pPr>
            <a:endParaRPr lang="en-US" dirty="0" smtClean="0"/>
          </a:p>
          <a:p>
            <a:r>
              <a:rPr lang="en-US" dirty="0" smtClean="0"/>
              <a:t> </a:t>
            </a:r>
            <a:r>
              <a:rPr lang="en-US" dirty="0"/>
              <a:t>or if the urine output is &lt;20 mL per hour and rechecks the magnesium level in six hours</a:t>
            </a:r>
            <a:r>
              <a:rPr lang="en-US" dirty="0" smtClean="0"/>
              <a:t>.</a:t>
            </a:r>
          </a:p>
          <a:p>
            <a:pPr marL="0" indent="0">
              <a:buNone/>
            </a:pPr>
            <a:endParaRPr lang="en-US" dirty="0" smtClean="0"/>
          </a:p>
          <a:p>
            <a:r>
              <a:rPr lang="en-US" dirty="0" smtClean="0"/>
              <a:t> </a:t>
            </a:r>
            <a:r>
              <a:rPr lang="en-US" dirty="0"/>
              <a:t>If the serum creatinine is 1.0 to 1.5 mg/</a:t>
            </a:r>
            <a:r>
              <a:rPr lang="en-US" dirty="0" err="1"/>
              <a:t>dL</a:t>
            </a:r>
            <a:r>
              <a:rPr lang="en-US" dirty="0"/>
              <a:t> (88 to 133 </a:t>
            </a:r>
            <a:r>
              <a:rPr lang="en-US" dirty="0" err="1"/>
              <a:t>micromol</a:t>
            </a:r>
            <a:r>
              <a:rPr lang="en-US" dirty="0"/>
              <a:t>/L) and the urine output is adequate, the maintenance infusion is reduced by half to 1 g /hour and a magnesium level is rechecked in six hours.</a:t>
            </a:r>
          </a:p>
        </p:txBody>
      </p:sp>
    </p:spTree>
    <p:extLst>
      <p:ext uri="{BB962C8B-B14F-4D97-AF65-F5344CB8AC3E}">
        <p14:creationId xmlns:p14="http://schemas.microsoft.com/office/powerpoint/2010/main" val="8302846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r>
              <a:rPr lang="en-US" dirty="0"/>
              <a:t>A clear threshold magnesium concentration for insuring the prevention of seizures has not been established, but a range of 4.8 to 8.4 mg/</a:t>
            </a:r>
            <a:r>
              <a:rPr lang="en-US" dirty="0" err="1"/>
              <a:t>dL</a:t>
            </a:r>
            <a:r>
              <a:rPr lang="en-US" dirty="0"/>
              <a:t> (1.9 to 3.5 </a:t>
            </a:r>
            <a:r>
              <a:rPr lang="en-US" dirty="0" err="1"/>
              <a:t>mmol</a:t>
            </a:r>
            <a:r>
              <a:rPr lang="en-US" dirty="0"/>
              <a:t>/L) is recommended if serum levels are checked because of recurrent seizures or concerns about toxicity [43]. The dose should be adjusted according to the clinical response of individual patients.</a:t>
            </a:r>
          </a:p>
          <a:p>
            <a:endParaRPr lang="en-US" dirty="0"/>
          </a:p>
          <a:p>
            <a:r>
              <a:rPr lang="en-US" dirty="0"/>
              <a:t>Calcium gluconate (1 g IV) may be administered to counteract magnesium toxicity, if necessary.</a:t>
            </a:r>
          </a:p>
          <a:p>
            <a:endParaRPr lang="en-US" dirty="0"/>
          </a:p>
          <a:p>
            <a:r>
              <a:rPr lang="en-US" dirty="0"/>
              <a:t>Concurrent use of magnesium sulfate with calcium channel blockers may result in hypotension, but the risk appears to be minimal. Magnesium sulfate is contraindicated in women with myasthenia gravis since it can precipitate a severe </a:t>
            </a:r>
            <a:r>
              <a:rPr lang="en-US" dirty="0" err="1"/>
              <a:t>myasthenic</a:t>
            </a:r>
            <a:r>
              <a:rPr lang="en-US" dirty="0"/>
              <a:t> crisis.</a:t>
            </a:r>
          </a:p>
        </p:txBody>
      </p:sp>
    </p:spTree>
    <p:extLst>
      <p:ext uri="{BB962C8B-B14F-4D97-AF65-F5344CB8AC3E}">
        <p14:creationId xmlns:p14="http://schemas.microsoft.com/office/powerpoint/2010/main" val="581593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25000" lnSpcReduction="20000"/>
          </a:bodyPr>
          <a:lstStyle/>
          <a:p>
            <a:endParaRPr lang="en-US" sz="1000" dirty="0">
              <a:solidFill>
                <a:srgbClr val="000000"/>
              </a:solidFill>
              <a:latin typeface="Calibri"/>
            </a:endParaRPr>
          </a:p>
          <a:p>
            <a:pPr marL="0" indent="0">
              <a:buNone/>
            </a:pPr>
            <a:r>
              <a:rPr lang="en-US" sz="8000" b="1" u="sng" dirty="0">
                <a:latin typeface="Calibri"/>
              </a:rPr>
              <a:t>Definition of significant </a:t>
            </a:r>
            <a:r>
              <a:rPr lang="en-US" sz="8000" b="1" u="sng" dirty="0" smtClean="0">
                <a:latin typeface="Calibri"/>
              </a:rPr>
              <a:t>Proteinuria </a:t>
            </a:r>
            <a:r>
              <a:rPr lang="en-US" sz="8000" dirty="0">
                <a:solidFill>
                  <a:srgbClr val="000000"/>
                </a:solidFill>
                <a:latin typeface="Calibri"/>
              </a:rPr>
              <a:t>:</a:t>
            </a:r>
            <a:endParaRPr lang="en-US" sz="8000" dirty="0" smtClean="0">
              <a:latin typeface="Calibri"/>
            </a:endParaRPr>
          </a:p>
          <a:p>
            <a:pPr marL="0" indent="0">
              <a:buNone/>
            </a:pPr>
            <a:endParaRPr lang="en-US" sz="8000" dirty="0">
              <a:latin typeface="Calibri"/>
            </a:endParaRPr>
          </a:p>
          <a:p>
            <a:r>
              <a:rPr lang="en-US" sz="8000" b="1" dirty="0" smtClean="0">
                <a:latin typeface="Calibri"/>
              </a:rPr>
              <a:t>More </a:t>
            </a:r>
            <a:r>
              <a:rPr lang="en-US" sz="8000" b="1" dirty="0">
                <a:latin typeface="Calibri"/>
              </a:rPr>
              <a:t>than 300 mg protein in a 24-hour urine collection </a:t>
            </a:r>
          </a:p>
          <a:p>
            <a:r>
              <a:rPr lang="en-US" sz="8000" b="1" dirty="0" smtClean="0">
                <a:latin typeface="Calibri"/>
              </a:rPr>
              <a:t>more </a:t>
            </a:r>
            <a:r>
              <a:rPr lang="en-US" sz="8000" b="1" dirty="0">
                <a:latin typeface="Calibri"/>
              </a:rPr>
              <a:t>than 30 </a:t>
            </a:r>
            <a:r>
              <a:rPr lang="en-US" sz="8000" b="1" dirty="0" smtClean="0">
                <a:latin typeface="Calibri"/>
              </a:rPr>
              <a:t>mg/ml </a:t>
            </a:r>
            <a:r>
              <a:rPr lang="en-US" sz="8000" b="1" dirty="0">
                <a:latin typeface="Calibri"/>
              </a:rPr>
              <a:t>in a spot urinary </a:t>
            </a:r>
            <a:endParaRPr lang="en-US" sz="8000" b="1" dirty="0" smtClean="0">
              <a:latin typeface="Calibri"/>
            </a:endParaRPr>
          </a:p>
          <a:p>
            <a:r>
              <a:rPr lang="en-US" sz="8000" b="1" dirty="0" err="1" smtClean="0">
                <a:latin typeface="Calibri"/>
              </a:rPr>
              <a:t>protein:creatinine</a:t>
            </a:r>
            <a:r>
              <a:rPr lang="en-US" sz="8000" b="1" dirty="0" smtClean="0">
                <a:latin typeface="Calibri"/>
              </a:rPr>
              <a:t> sample</a:t>
            </a:r>
          </a:p>
          <a:p>
            <a:endParaRPr lang="en-US" dirty="0">
              <a:latin typeface="Calibri"/>
            </a:endParaRPr>
          </a:p>
          <a:p>
            <a:endParaRPr lang="en-US" sz="1100" dirty="0">
              <a:solidFill>
                <a:srgbClr val="000000"/>
              </a:solidFill>
              <a:latin typeface="Calibri"/>
            </a:endParaRPr>
          </a:p>
          <a:p>
            <a:endParaRPr lang="en-US" sz="1100" dirty="0">
              <a:latin typeface="Calibri"/>
            </a:endParaRPr>
          </a:p>
          <a:p>
            <a:pPr marL="0" indent="0">
              <a:buNone/>
            </a:pPr>
            <a:endParaRPr lang="en-US" dirty="0">
              <a:latin typeface="Calibri"/>
            </a:endParaRPr>
          </a:p>
          <a:p>
            <a:pPr marL="0" indent="0">
              <a:buNone/>
            </a:pPr>
            <a:r>
              <a:rPr lang="en-US" dirty="0" smtClean="0">
                <a:latin typeface="Calibri"/>
              </a:rPr>
              <a:t> </a:t>
            </a:r>
            <a:endParaRPr lang="en-US" dirty="0">
              <a:latin typeface="Calibri"/>
            </a:endParaRPr>
          </a:p>
          <a:p>
            <a:pPr marL="0" indent="0">
              <a:buNone/>
            </a:pPr>
            <a:endParaRPr lang="en-US" dirty="0"/>
          </a:p>
        </p:txBody>
      </p:sp>
    </p:spTree>
    <p:extLst>
      <p:ext uri="{BB962C8B-B14F-4D97-AF65-F5344CB8AC3E}">
        <p14:creationId xmlns:p14="http://schemas.microsoft.com/office/powerpoint/2010/main" val="21688387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recurrent seizures </a:t>
            </a:r>
            <a:br>
              <a:rPr lang="en-US" dirty="0"/>
            </a:br>
            <a:endParaRPr lang="en-US" dirty="0"/>
          </a:p>
        </p:txBody>
      </p:sp>
      <p:sp>
        <p:nvSpPr>
          <p:cNvPr id="3" name="Content Placeholder 2"/>
          <p:cNvSpPr>
            <a:spLocks noGrp="1"/>
          </p:cNvSpPr>
          <p:nvPr>
            <p:ph sz="quarter" idx="13"/>
          </p:nvPr>
        </p:nvSpPr>
        <p:spPr/>
        <p:txBody>
          <a:bodyPr>
            <a:normAutofit fontScale="25000" lnSpcReduction="20000"/>
          </a:bodyPr>
          <a:lstStyle/>
          <a:p>
            <a:pPr marL="0" indent="0">
              <a:buNone/>
            </a:pPr>
            <a:endParaRPr lang="en-US" dirty="0"/>
          </a:p>
          <a:p>
            <a:pPr marL="0" indent="0">
              <a:buNone/>
            </a:pPr>
            <a:r>
              <a:rPr lang="en-US" sz="5600" b="1" dirty="0" smtClean="0"/>
              <a:t> </a:t>
            </a:r>
            <a:r>
              <a:rPr lang="en-US" sz="5600" b="1" dirty="0"/>
              <a:t>Recurrent seizures in patients on maintenance magnesium sulfate therapy can be treated </a:t>
            </a:r>
            <a:r>
              <a:rPr lang="en-US" sz="5600" b="1" dirty="0">
                <a:solidFill>
                  <a:srgbClr val="FF0000"/>
                </a:solidFill>
              </a:rPr>
              <a:t>with an additional bolus of 2 to 4 g magnesium sulfate administered IV over five minutes</a:t>
            </a:r>
            <a:r>
              <a:rPr lang="en-US" sz="5600" b="1" dirty="0"/>
              <a:t>, with frequent monitoring for signs of magnesium toxicity (</a:t>
            </a:r>
            <a:r>
              <a:rPr lang="en-US" sz="5600" b="1" dirty="0" err="1"/>
              <a:t>eg</a:t>
            </a:r>
            <a:r>
              <a:rPr lang="en-US" sz="5600" b="1" dirty="0"/>
              <a:t>, loss of patellar reflex, respirations &lt;12 per minute) </a:t>
            </a:r>
            <a:endParaRPr lang="en-US" sz="5600" b="1" dirty="0" smtClean="0"/>
          </a:p>
          <a:p>
            <a:pPr marL="0" indent="0">
              <a:buNone/>
            </a:pPr>
            <a:r>
              <a:rPr lang="en-US" sz="5600" b="1" dirty="0" smtClean="0"/>
              <a:t>In </a:t>
            </a:r>
            <a:r>
              <a:rPr lang="en-US" sz="5600" b="1" dirty="0"/>
              <a:t>cases refractory to magnesium sulfate (patient is still seizing at 20 minutes after the bolus or more than two recurrences), a health care provider can administer </a:t>
            </a:r>
            <a:r>
              <a:rPr lang="en-US" sz="5600" b="1" u="sng" dirty="0">
                <a:solidFill>
                  <a:srgbClr val="FF0000"/>
                </a:solidFill>
              </a:rPr>
              <a:t>sodium </a:t>
            </a:r>
            <a:r>
              <a:rPr lang="en-US" sz="5600" b="1" u="sng" dirty="0" err="1">
                <a:solidFill>
                  <a:srgbClr val="FF0000"/>
                </a:solidFill>
              </a:rPr>
              <a:t>amobarbital</a:t>
            </a:r>
            <a:r>
              <a:rPr lang="en-US" sz="5600" b="1" u="sng" dirty="0">
                <a:solidFill>
                  <a:srgbClr val="FF0000"/>
                </a:solidFill>
              </a:rPr>
              <a:t> (250 mg IV over three minutes), thiopental, or phenytoin (1250 mg IV at a rate of 50 mg/minute) </a:t>
            </a:r>
            <a:endParaRPr lang="en-US" sz="5600" b="1" u="sng" dirty="0" smtClean="0">
              <a:solidFill>
                <a:srgbClr val="FF0000"/>
              </a:solidFill>
            </a:endParaRPr>
          </a:p>
          <a:p>
            <a:pPr marL="0" indent="0">
              <a:buNone/>
            </a:pPr>
            <a:r>
              <a:rPr lang="en-US" sz="5600" b="1" smtClean="0">
                <a:solidFill>
                  <a:srgbClr val="FF0000"/>
                </a:solidFill>
              </a:rPr>
              <a:t>                                                                                                                                                                                                              </a:t>
            </a:r>
            <a:r>
              <a:rPr lang="en-US" sz="5600" b="1" smtClean="0"/>
              <a:t>and </a:t>
            </a:r>
            <a:r>
              <a:rPr lang="en-US" sz="5600" b="1" dirty="0"/>
              <a:t>assisted ventilation in the intensive care unit are appropriate in these circumstances</a:t>
            </a:r>
            <a:r>
              <a:rPr lang="en-US" sz="5600" b="1" dirty="0" smtClean="0"/>
              <a:t>.</a:t>
            </a:r>
          </a:p>
          <a:p>
            <a:pPr marL="0" indent="0">
              <a:buNone/>
            </a:pPr>
            <a:r>
              <a:rPr lang="en-US" sz="5600" b="1" dirty="0" smtClean="0"/>
              <a:t>Status </a:t>
            </a:r>
            <a:r>
              <a:rPr lang="en-US" sz="5600" b="1" dirty="0"/>
              <a:t>epilepticus, as well as recurrent seizures while on magnesium seizure prophylaxis, should raise concerns about an intracranial lesion/stroke. Although neurology consultation and head imaging are indicated in this setting, the acute management of the seizures is similar regardless of the cause of status epilepticus</a:t>
            </a:r>
          </a:p>
        </p:txBody>
      </p:sp>
    </p:spTree>
    <p:extLst>
      <p:ext uri="{BB962C8B-B14F-4D97-AF65-F5344CB8AC3E}">
        <p14:creationId xmlns:p14="http://schemas.microsoft.com/office/powerpoint/2010/main" val="11485590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r>
              <a:rPr lang="en-US" b="1" dirty="0"/>
              <a:t>Fetal resuscitation </a:t>
            </a:r>
            <a:r>
              <a:rPr lang="en-US" dirty="0"/>
              <a:t>— Fetal bradycardia lasting at least three to five minutes is a common finding during and immediately after an </a:t>
            </a:r>
            <a:r>
              <a:rPr lang="en-US" dirty="0" err="1"/>
              <a:t>eclamptic</a:t>
            </a:r>
            <a:r>
              <a:rPr lang="en-US" dirty="0"/>
              <a:t> seizure and does not necessitate emergency cesarean delivery. </a:t>
            </a:r>
            <a:endParaRPr lang="en-US" dirty="0" smtClean="0"/>
          </a:p>
          <a:p>
            <a:endParaRPr lang="en-US" dirty="0"/>
          </a:p>
          <a:p>
            <a:r>
              <a:rPr lang="en-US" dirty="0" smtClean="0"/>
              <a:t>Stabilizing </a:t>
            </a:r>
            <a:r>
              <a:rPr lang="en-US" dirty="0"/>
              <a:t>the mother by administering </a:t>
            </a:r>
            <a:r>
              <a:rPr lang="en-US" dirty="0" err="1"/>
              <a:t>antiseizure</a:t>
            </a:r>
            <a:r>
              <a:rPr lang="en-US" dirty="0"/>
              <a:t> drugs and oxygen and </a:t>
            </a:r>
            <a:endParaRPr lang="en-US" dirty="0" smtClean="0"/>
          </a:p>
          <a:p>
            <a:r>
              <a:rPr lang="en-US" dirty="0" smtClean="0"/>
              <a:t>treating </a:t>
            </a:r>
            <a:r>
              <a:rPr lang="en-US" dirty="0"/>
              <a:t>severe hypertension (if present) can help the fetus recover in utero from the effects of maternal hypoxia, hypercarbia, and uterine </a:t>
            </a:r>
            <a:r>
              <a:rPr lang="en-US" dirty="0" err="1"/>
              <a:t>tachysystole</a:t>
            </a:r>
            <a:r>
              <a:rPr lang="en-US" dirty="0" smtClean="0"/>
              <a:t>.</a:t>
            </a:r>
          </a:p>
          <a:p>
            <a:endParaRPr lang="en-US" dirty="0"/>
          </a:p>
          <a:p>
            <a:r>
              <a:rPr lang="en-US" dirty="0" smtClean="0"/>
              <a:t> </a:t>
            </a:r>
            <a:r>
              <a:rPr lang="en-US" dirty="0"/>
              <a:t>However, if the fetal heart rate tracing does not improve within 10 to 15 minutes despite maternal and fetal resuscitative interventions, then the possibility of an occult abruption should be considered and emergency delivery may be indicated</a:t>
            </a:r>
          </a:p>
        </p:txBody>
      </p:sp>
    </p:spTree>
    <p:extLst>
      <p:ext uri="{BB962C8B-B14F-4D97-AF65-F5344CB8AC3E}">
        <p14:creationId xmlns:p14="http://schemas.microsoft.com/office/powerpoint/2010/main" val="28684330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r>
              <a:rPr lang="en-US" b="1" dirty="0" smtClean="0"/>
              <a:t>Delivery</a:t>
            </a:r>
          </a:p>
          <a:p>
            <a:endParaRPr lang="en-US" dirty="0"/>
          </a:p>
          <a:p>
            <a:pPr marL="0" indent="0">
              <a:buNone/>
            </a:pPr>
            <a:r>
              <a:rPr lang="en-US" dirty="0"/>
              <a:t>-</a:t>
            </a:r>
            <a:r>
              <a:rPr lang="en-US" dirty="0" smtClean="0"/>
              <a:t> </a:t>
            </a:r>
            <a:r>
              <a:rPr lang="en-US" dirty="0"/>
              <a:t>Eclampsia is usually considered an absolute contraindication to expectant management, although this has been attempted </a:t>
            </a:r>
          </a:p>
          <a:p>
            <a:pPr marL="0" indent="0">
              <a:buNone/>
            </a:pPr>
            <a:endParaRPr lang="en-US" dirty="0" smtClean="0"/>
          </a:p>
          <a:p>
            <a:pPr marL="0" indent="0">
              <a:buNone/>
            </a:pPr>
            <a:r>
              <a:rPr lang="en-US" dirty="0" smtClean="0"/>
              <a:t>-The </a:t>
            </a:r>
            <a:r>
              <a:rPr lang="en-US" dirty="0"/>
              <a:t>definitive treatment for eclampsia is prompt delivery; however, this does not necessarily preclude induction and a trial of labor </a:t>
            </a:r>
            <a:r>
              <a:rPr lang="en-US" dirty="0" smtClean="0"/>
              <a:t>.</a:t>
            </a:r>
          </a:p>
          <a:p>
            <a:pPr marL="0" indent="0">
              <a:buNone/>
            </a:pPr>
            <a:endParaRPr lang="en-US" dirty="0"/>
          </a:p>
          <a:p>
            <a:pPr marL="0" indent="0">
              <a:buNone/>
            </a:pPr>
            <a:r>
              <a:rPr lang="en-US" dirty="0" smtClean="0"/>
              <a:t>- </a:t>
            </a:r>
            <a:r>
              <a:rPr lang="en-US" dirty="0"/>
              <a:t>After maternal stabilization, factors to consider in determining the mode of delivery are gestational age, cervical status, whether the patient is in labor, and fetal condition and position</a:t>
            </a:r>
          </a:p>
        </p:txBody>
      </p:sp>
    </p:spTree>
    <p:extLst>
      <p:ext uri="{BB962C8B-B14F-4D97-AF65-F5344CB8AC3E}">
        <p14:creationId xmlns:p14="http://schemas.microsoft.com/office/powerpoint/2010/main" val="12545203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pic>
        <p:nvPicPr>
          <p:cNvPr id="4" name="Picture 3"/>
          <p:cNvPicPr>
            <a:picLocks noChangeAspect="1"/>
          </p:cNvPicPr>
          <p:nvPr/>
        </p:nvPicPr>
        <p:blipFill>
          <a:blip r:embed="rId2"/>
          <a:stretch>
            <a:fillRect/>
          </a:stretch>
        </p:blipFill>
        <p:spPr>
          <a:xfrm>
            <a:off x="2285681" y="1714260"/>
            <a:ext cx="4572638" cy="3429479"/>
          </a:xfrm>
          <a:prstGeom prst="rect">
            <a:avLst/>
          </a:prstGeom>
        </p:spPr>
      </p:pic>
    </p:spTree>
    <p:extLst>
      <p:ext uri="{BB962C8B-B14F-4D97-AF65-F5344CB8AC3E}">
        <p14:creationId xmlns:p14="http://schemas.microsoft.com/office/powerpoint/2010/main" val="4221913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types of </a:t>
            </a:r>
            <a:r>
              <a:rPr lang="en-US" dirty="0" err="1" smtClean="0"/>
              <a:t>hypertention</a:t>
            </a:r>
            <a:r>
              <a:rPr lang="en-US" dirty="0" smtClean="0"/>
              <a:t> </a:t>
            </a:r>
            <a:endParaRPr lang="en-US" dirty="0"/>
          </a:p>
        </p:txBody>
      </p:sp>
      <p:sp>
        <p:nvSpPr>
          <p:cNvPr id="3" name="Content Placeholder 2"/>
          <p:cNvSpPr>
            <a:spLocks noGrp="1"/>
          </p:cNvSpPr>
          <p:nvPr>
            <p:ph sz="quarter" idx="13"/>
          </p:nvPr>
        </p:nvSpPr>
        <p:spPr>
          <a:xfrm>
            <a:off x="685330" y="2367093"/>
            <a:ext cx="7772870" cy="4490907"/>
          </a:xfrm>
        </p:spPr>
        <p:txBody>
          <a:bodyPr>
            <a:normAutofit fontScale="55000" lnSpcReduction="20000"/>
          </a:bodyPr>
          <a:lstStyle/>
          <a:p>
            <a:endParaRPr lang="en-US" sz="900" dirty="0">
              <a:solidFill>
                <a:srgbClr val="000000"/>
              </a:solidFill>
              <a:latin typeface="Calibri"/>
            </a:endParaRPr>
          </a:p>
          <a:p>
            <a:pPr marL="0" indent="0">
              <a:buNone/>
            </a:pPr>
            <a:r>
              <a:rPr lang="en-US" sz="5100" dirty="0" smtClean="0">
                <a:latin typeface="Calibri"/>
              </a:rPr>
              <a:t>Definitions</a:t>
            </a:r>
            <a:r>
              <a:rPr lang="en-US" dirty="0" smtClean="0">
                <a:latin typeface="Calibri"/>
              </a:rPr>
              <a:t> </a:t>
            </a:r>
          </a:p>
          <a:p>
            <a:endParaRPr lang="en-US" sz="1400" dirty="0">
              <a:solidFill>
                <a:srgbClr val="000000"/>
              </a:solidFill>
              <a:latin typeface="Calibri"/>
            </a:endParaRPr>
          </a:p>
          <a:p>
            <a:endParaRPr lang="en-US" sz="1400" dirty="0">
              <a:latin typeface="Calibri"/>
            </a:endParaRPr>
          </a:p>
          <a:p>
            <a:r>
              <a:rPr lang="en-US" sz="2900" b="1" dirty="0">
                <a:latin typeface="Calibri"/>
              </a:rPr>
              <a:t>Chronic hypertension </a:t>
            </a:r>
            <a:r>
              <a:rPr lang="en-US" sz="2500" dirty="0">
                <a:latin typeface="Calibri"/>
              </a:rPr>
              <a:t>is hypertension that is present at the booking visit or before 20 weeks, be primary or </a:t>
            </a:r>
            <a:r>
              <a:rPr lang="en-US" sz="2500" dirty="0" smtClean="0">
                <a:latin typeface="Calibri"/>
              </a:rPr>
              <a:t>secondary </a:t>
            </a:r>
            <a:endParaRPr lang="en-US" sz="2500" dirty="0">
              <a:latin typeface="Calibri"/>
            </a:endParaRPr>
          </a:p>
          <a:p>
            <a:r>
              <a:rPr lang="en-US" sz="2900" b="1" dirty="0">
                <a:latin typeface="Calibri"/>
              </a:rPr>
              <a:t>Gestational hypertension </a:t>
            </a:r>
            <a:r>
              <a:rPr lang="en-US" sz="2500" dirty="0">
                <a:latin typeface="Calibri"/>
              </a:rPr>
              <a:t>is new hypertension presenting after 20 weeks without significant proteinuria</a:t>
            </a:r>
            <a:r>
              <a:rPr lang="en-US" sz="2500" dirty="0" smtClean="0">
                <a:latin typeface="Calibri"/>
              </a:rPr>
              <a:t>. </a:t>
            </a:r>
            <a:endParaRPr lang="en-US" sz="2500" dirty="0">
              <a:solidFill>
                <a:srgbClr val="000000"/>
              </a:solidFill>
              <a:latin typeface="Calibri"/>
            </a:endParaRPr>
          </a:p>
          <a:p>
            <a:endParaRPr lang="en-US" sz="2500" dirty="0">
              <a:latin typeface="Calibri"/>
            </a:endParaRPr>
          </a:p>
          <a:p>
            <a:r>
              <a:rPr lang="en-US" sz="2900" b="1" dirty="0">
                <a:latin typeface="Calibri"/>
              </a:rPr>
              <a:t>Pre-eclampsia</a:t>
            </a:r>
            <a:r>
              <a:rPr lang="en-US" sz="2500" b="1" dirty="0">
                <a:latin typeface="Calibri"/>
              </a:rPr>
              <a:t> </a:t>
            </a:r>
            <a:r>
              <a:rPr lang="en-US" sz="2500" dirty="0">
                <a:latin typeface="Calibri"/>
              </a:rPr>
              <a:t>is new hypertension presenting after 20 weeks with significant </a:t>
            </a:r>
            <a:r>
              <a:rPr lang="en-US" sz="2500" dirty="0" smtClean="0">
                <a:latin typeface="Calibri"/>
              </a:rPr>
              <a:t>proteinuria </a:t>
            </a:r>
            <a:r>
              <a:rPr lang="en-US" sz="2500" dirty="0" smtClean="0">
                <a:solidFill>
                  <a:srgbClr val="000000"/>
                </a:solidFill>
                <a:latin typeface="Calibri"/>
              </a:rPr>
              <a:t>or </a:t>
            </a:r>
            <a:r>
              <a:rPr lang="en-US" sz="2500" dirty="0" smtClean="0">
                <a:latin typeface="Calibri"/>
              </a:rPr>
              <a:t>with </a:t>
            </a:r>
            <a:r>
              <a:rPr lang="en-US" sz="2500" dirty="0">
                <a:latin typeface="Calibri"/>
              </a:rPr>
              <a:t>symptoms and/or biochemical and/or </a:t>
            </a:r>
            <a:r>
              <a:rPr lang="en-US" sz="2500" dirty="0" err="1">
                <a:latin typeface="Calibri"/>
              </a:rPr>
              <a:t>haematological</a:t>
            </a:r>
            <a:r>
              <a:rPr lang="en-US" sz="2500" dirty="0">
                <a:latin typeface="Calibri"/>
              </a:rPr>
              <a:t> </a:t>
            </a:r>
            <a:r>
              <a:rPr lang="en-US" sz="2500" dirty="0" smtClean="0">
                <a:latin typeface="Calibri"/>
              </a:rPr>
              <a:t>impairment with or with out proteinuria. </a:t>
            </a:r>
            <a:endParaRPr lang="en-US" sz="2500" dirty="0">
              <a:solidFill>
                <a:srgbClr val="000000"/>
              </a:solidFill>
              <a:latin typeface="Calibri"/>
            </a:endParaRPr>
          </a:p>
          <a:p>
            <a:endParaRPr lang="en-US" sz="2500" dirty="0">
              <a:latin typeface="Calibri"/>
            </a:endParaRPr>
          </a:p>
          <a:p>
            <a:r>
              <a:rPr lang="en-US" sz="2900" b="1" dirty="0" smtClean="0">
                <a:latin typeface="Calibri"/>
              </a:rPr>
              <a:t>Pre-eclampsia superimposed upon chronic </a:t>
            </a:r>
            <a:r>
              <a:rPr lang="en-US" sz="2900" b="1" dirty="0" err="1" smtClean="0">
                <a:latin typeface="Calibri"/>
              </a:rPr>
              <a:t>hypertention</a:t>
            </a:r>
            <a:endParaRPr lang="en-US" sz="2900" b="1" dirty="0">
              <a:latin typeface="Calibri"/>
            </a:endParaRPr>
          </a:p>
          <a:p>
            <a:endParaRPr lang="en-US" dirty="0">
              <a:latin typeface="Calibri"/>
            </a:endParaRPr>
          </a:p>
          <a:p>
            <a:endParaRPr lang="en-US" dirty="0">
              <a:latin typeface="Calibri"/>
            </a:endParaRPr>
          </a:p>
          <a:p>
            <a:pPr marL="0" indent="0">
              <a:buNone/>
            </a:pPr>
            <a:endParaRPr lang="en-US" sz="3600" dirty="0"/>
          </a:p>
        </p:txBody>
      </p:sp>
    </p:spTree>
    <p:extLst>
      <p:ext uri="{BB962C8B-B14F-4D97-AF65-F5344CB8AC3E}">
        <p14:creationId xmlns:p14="http://schemas.microsoft.com/office/powerpoint/2010/main" val="732150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proteinuria </a:t>
            </a:r>
            <a:br>
              <a:rPr lang="en-US" dirty="0"/>
            </a:br>
            <a:endParaRPr lang="en-US" dirty="0"/>
          </a:p>
        </p:txBody>
      </p:sp>
      <p:sp>
        <p:nvSpPr>
          <p:cNvPr id="3" name="Content Placeholder 2"/>
          <p:cNvSpPr>
            <a:spLocks noGrp="1"/>
          </p:cNvSpPr>
          <p:nvPr>
            <p:ph sz="quarter" idx="13"/>
          </p:nvPr>
        </p:nvSpPr>
        <p:spPr/>
        <p:txBody>
          <a:bodyPr>
            <a:normAutofit fontScale="47500" lnSpcReduction="20000"/>
          </a:bodyPr>
          <a:lstStyle/>
          <a:p>
            <a:endParaRPr lang="en-US" sz="1100" dirty="0">
              <a:solidFill>
                <a:srgbClr val="000000"/>
              </a:solidFill>
              <a:latin typeface="Calibri"/>
            </a:endParaRPr>
          </a:p>
          <a:p>
            <a:endParaRPr lang="en-US" sz="1100" dirty="0">
              <a:latin typeface="Calibri"/>
            </a:endParaRPr>
          </a:p>
          <a:p>
            <a:r>
              <a:rPr lang="en-US" sz="3500" i="1" dirty="0">
                <a:latin typeface="Calibri"/>
              </a:rPr>
              <a:t>automated reagent-strip reading device , If ≥1+ </a:t>
            </a:r>
            <a:r>
              <a:rPr lang="en-US" sz="3500" i="1" dirty="0" smtClean="0">
                <a:latin typeface="Calibri"/>
              </a:rPr>
              <a:t>protein</a:t>
            </a:r>
            <a:endParaRPr lang="en-US" sz="3500" i="1" dirty="0">
              <a:latin typeface="Calibri"/>
            </a:endParaRPr>
          </a:p>
          <a:p>
            <a:r>
              <a:rPr lang="en-US" sz="3500" i="1" dirty="0">
                <a:latin typeface="Calibri"/>
              </a:rPr>
              <a:t>use a spot urinary protein : </a:t>
            </a:r>
            <a:r>
              <a:rPr lang="en-US" sz="3500" i="1" dirty="0" err="1" smtClean="0">
                <a:latin typeface="Calibri"/>
              </a:rPr>
              <a:t>cratinin</a:t>
            </a:r>
            <a:r>
              <a:rPr lang="en-US" sz="3500" i="1" dirty="0" smtClean="0">
                <a:latin typeface="Calibri"/>
              </a:rPr>
              <a:t> </a:t>
            </a:r>
            <a:r>
              <a:rPr lang="en-US" sz="3500" i="1" dirty="0">
                <a:latin typeface="Calibri"/>
              </a:rPr>
              <a:t>ratio or 24-hour urine collection to quantify </a:t>
            </a:r>
            <a:r>
              <a:rPr lang="en-US" sz="3500" i="1" dirty="0" smtClean="0">
                <a:latin typeface="Calibri"/>
              </a:rPr>
              <a:t>proteinuria</a:t>
            </a:r>
          </a:p>
          <a:p>
            <a:endParaRPr lang="en-US" i="1" dirty="0">
              <a:latin typeface="Calibri"/>
            </a:endParaRPr>
          </a:p>
          <a:p>
            <a:endParaRPr lang="en-US" sz="1100" i="1" dirty="0">
              <a:solidFill>
                <a:srgbClr val="000000"/>
              </a:solidFill>
              <a:latin typeface="Calibri"/>
            </a:endParaRPr>
          </a:p>
          <a:p>
            <a:endParaRPr lang="en-US" sz="1100" i="1" dirty="0">
              <a:latin typeface="Calibri"/>
            </a:endParaRPr>
          </a:p>
          <a:p>
            <a:r>
              <a:rPr lang="en-US" sz="3800" b="1" i="1" dirty="0">
                <a:latin typeface="Calibri"/>
              </a:rPr>
              <a:t>significant proteinuria </a:t>
            </a:r>
            <a:r>
              <a:rPr lang="en-US" sz="3800" i="1" dirty="0">
                <a:latin typeface="Calibri"/>
              </a:rPr>
              <a:t>if the urinary </a:t>
            </a:r>
            <a:r>
              <a:rPr lang="en-US" sz="3800" b="1" i="1" dirty="0">
                <a:latin typeface="Calibri"/>
              </a:rPr>
              <a:t>protein : </a:t>
            </a:r>
            <a:r>
              <a:rPr lang="en-US" sz="3800" b="1" i="1" dirty="0" err="1" smtClean="0">
                <a:latin typeface="Calibri"/>
              </a:rPr>
              <a:t>cratinine</a:t>
            </a:r>
            <a:r>
              <a:rPr lang="en-US" sz="3800" b="1" i="1" dirty="0" smtClean="0">
                <a:latin typeface="Calibri"/>
              </a:rPr>
              <a:t> </a:t>
            </a:r>
            <a:r>
              <a:rPr lang="en-US" sz="3800" b="1" i="1" dirty="0">
                <a:latin typeface="Calibri"/>
              </a:rPr>
              <a:t>ratio </a:t>
            </a:r>
            <a:r>
              <a:rPr lang="en-US" sz="3800" i="1" dirty="0">
                <a:latin typeface="Calibri"/>
              </a:rPr>
              <a:t>is greater than 30 mg/</a:t>
            </a:r>
            <a:r>
              <a:rPr lang="en-US" sz="3800" i="1" dirty="0" err="1">
                <a:latin typeface="Calibri"/>
              </a:rPr>
              <a:t>mmol</a:t>
            </a:r>
            <a:r>
              <a:rPr lang="en-US" sz="3800" i="1" dirty="0">
                <a:latin typeface="Calibri"/>
              </a:rPr>
              <a:t> or a validated </a:t>
            </a:r>
            <a:r>
              <a:rPr lang="en-US" sz="3800" b="1" i="1" dirty="0">
                <a:latin typeface="Calibri"/>
              </a:rPr>
              <a:t>24-hour urine collection </a:t>
            </a:r>
            <a:r>
              <a:rPr lang="en-US" sz="3800" i="1" dirty="0">
                <a:latin typeface="Calibri"/>
              </a:rPr>
              <a:t>result shows greater than 300 mg protein </a:t>
            </a:r>
          </a:p>
          <a:p>
            <a:endParaRPr lang="en-US" sz="3500" dirty="0">
              <a:latin typeface="Calibri"/>
            </a:endParaRPr>
          </a:p>
          <a:p>
            <a:endParaRPr lang="en-US" dirty="0"/>
          </a:p>
        </p:txBody>
      </p:sp>
    </p:spTree>
    <p:extLst>
      <p:ext uri="{BB962C8B-B14F-4D97-AF65-F5344CB8AC3E}">
        <p14:creationId xmlns:p14="http://schemas.microsoft.com/office/powerpoint/2010/main" val="3064644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b="1" dirty="0" smtClean="0"/>
              <a:t>How common is preeclampsia? 2-8%</a:t>
            </a:r>
          </a:p>
          <a:p>
            <a:pPr marL="0" indent="0">
              <a:buNone/>
            </a:pPr>
            <a:endParaRPr lang="en-US" dirty="0" smtClean="0"/>
          </a:p>
          <a:p>
            <a:r>
              <a:rPr lang="en-US" b="1" dirty="0" smtClean="0"/>
              <a:t>What are risk factors for preeclampsia?</a:t>
            </a:r>
          </a:p>
          <a:p>
            <a:endParaRPr lang="en-US" b="1" dirty="0"/>
          </a:p>
          <a:p>
            <a:r>
              <a:rPr lang="en-US" b="1" dirty="0" smtClean="0"/>
              <a:t>What causes preeclampsia?</a:t>
            </a:r>
          </a:p>
          <a:p>
            <a:endParaRPr lang="en-US" b="1" dirty="0"/>
          </a:p>
          <a:p>
            <a:r>
              <a:rPr lang="en-US" b="1" dirty="0" smtClean="0"/>
              <a:t>Can preeclampsia be prevented?</a:t>
            </a:r>
            <a:endParaRPr lang="en-US" b="1" dirty="0"/>
          </a:p>
        </p:txBody>
      </p:sp>
    </p:spTree>
    <p:extLst>
      <p:ext uri="{BB962C8B-B14F-4D97-AF65-F5344CB8AC3E}">
        <p14:creationId xmlns:p14="http://schemas.microsoft.com/office/powerpoint/2010/main" val="1541927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85000" lnSpcReduction="20000"/>
          </a:bodyPr>
          <a:lstStyle/>
          <a:p>
            <a:endParaRPr lang="en-US" sz="900" dirty="0">
              <a:solidFill>
                <a:srgbClr val="000000"/>
              </a:solidFill>
              <a:latin typeface="Calibri"/>
            </a:endParaRPr>
          </a:p>
          <a:p>
            <a:pPr marL="0" indent="0">
              <a:buNone/>
            </a:pPr>
            <a:r>
              <a:rPr lang="en-US" sz="4400" dirty="0">
                <a:latin typeface="Calibri"/>
              </a:rPr>
              <a:t>Reducing the Risk </a:t>
            </a:r>
            <a:endParaRPr lang="en-US" sz="4400" dirty="0" smtClean="0">
              <a:latin typeface="Calibri"/>
            </a:endParaRPr>
          </a:p>
          <a:p>
            <a:endParaRPr lang="en-US" sz="1800" dirty="0">
              <a:solidFill>
                <a:srgbClr val="000000"/>
              </a:solidFill>
              <a:latin typeface="Calibri"/>
            </a:endParaRPr>
          </a:p>
          <a:p>
            <a:endParaRPr lang="en-US" sz="1800" dirty="0">
              <a:latin typeface="Calibri"/>
            </a:endParaRPr>
          </a:p>
          <a:p>
            <a:r>
              <a:rPr lang="en-US" sz="3200" dirty="0">
                <a:latin typeface="Calibri"/>
              </a:rPr>
              <a:t>Advise women with </a:t>
            </a:r>
            <a:r>
              <a:rPr lang="en-US" sz="3200" b="1" dirty="0">
                <a:latin typeface="Calibri"/>
              </a:rPr>
              <a:t>one high risk factor </a:t>
            </a:r>
            <a:r>
              <a:rPr lang="en-US" sz="3200" dirty="0">
                <a:latin typeface="Calibri"/>
              </a:rPr>
              <a:t>or </a:t>
            </a:r>
            <a:r>
              <a:rPr lang="en-US" sz="3200" b="1" dirty="0">
                <a:latin typeface="Calibri"/>
              </a:rPr>
              <a:t>more than one moderate risk factor </a:t>
            </a:r>
            <a:r>
              <a:rPr lang="en-US" sz="3200" dirty="0">
                <a:latin typeface="Calibri"/>
              </a:rPr>
              <a:t>for pre-</a:t>
            </a:r>
            <a:r>
              <a:rPr lang="en-US" sz="3200" dirty="0" err="1">
                <a:latin typeface="Calibri"/>
              </a:rPr>
              <a:t>eclampsia</a:t>
            </a:r>
            <a:r>
              <a:rPr lang="en-US" sz="3200" dirty="0">
                <a:latin typeface="Calibri"/>
              </a:rPr>
              <a:t> to take 75 mg of aspirin daily from 12 weeks until the birth of the baby </a:t>
            </a:r>
          </a:p>
          <a:p>
            <a:pPr marL="0" indent="0">
              <a:buNone/>
            </a:pPr>
            <a:endParaRPr lang="en-US" sz="4400" dirty="0"/>
          </a:p>
        </p:txBody>
      </p:sp>
    </p:spTree>
    <p:extLst>
      <p:ext uri="{BB962C8B-B14F-4D97-AF65-F5344CB8AC3E}">
        <p14:creationId xmlns:p14="http://schemas.microsoft.com/office/powerpoint/2010/main" val="1555476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995</TotalTime>
  <Words>3105</Words>
  <Application>Microsoft Office PowerPoint</Application>
  <PresentationFormat>On-screen Show (4:3)</PresentationFormat>
  <Paragraphs>376</Paragraphs>
  <Slides>53</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Tw Cen MT</vt:lpstr>
      <vt:lpstr>Droplet</vt:lpstr>
      <vt:lpstr>HYPERTENTION IN PEREGNANCY</vt:lpstr>
      <vt:lpstr>PowerPoint Presentation</vt:lpstr>
      <vt:lpstr>DEFINITION</vt:lpstr>
      <vt:lpstr>PowerPoint Presentation</vt:lpstr>
      <vt:lpstr>PowerPoint Presentation</vt:lpstr>
      <vt:lpstr>Various types of hypertention </vt:lpstr>
      <vt:lpstr>Assessment of proteinuria  </vt:lpstr>
      <vt:lpstr>PowerPoint Presentation</vt:lpstr>
      <vt:lpstr>PowerPoint Presentation</vt:lpstr>
      <vt:lpstr>Reducing the Risk </vt:lpstr>
      <vt:lpstr>PowerPoint Presentation</vt:lpstr>
      <vt:lpstr>Reducing the Risk  </vt:lpstr>
      <vt:lpstr>PowerPoint Presentation</vt:lpstr>
      <vt:lpstr>PowerPoint Presentation</vt:lpstr>
      <vt:lpstr>How is preeclampsia treated?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Which women candidate for sulfate mg</vt:lpstr>
      <vt:lpstr>Administration of magnesium sulphate  </vt:lpstr>
      <vt:lpstr>PowerPoint Presentation</vt:lpstr>
      <vt:lpstr>PowerPoint Presentation</vt:lpstr>
      <vt:lpstr>PowerPoint Presentation</vt:lpstr>
      <vt:lpstr>PowerPoint Presentation</vt:lpstr>
      <vt:lpstr>Post Eclampsia Management  </vt:lpstr>
      <vt:lpstr>Fetal monitoring  </vt:lpstr>
      <vt:lpstr>PowerPoint Presentation</vt:lpstr>
      <vt:lpstr>PowerPoint Presentation</vt:lpstr>
      <vt:lpstr>PowerPoint Presentation</vt:lpstr>
      <vt:lpstr>PowerPoint Presentation</vt:lpstr>
      <vt:lpstr>PowerPoint Presentation</vt:lpstr>
      <vt:lpstr>PowerPoint Presentation</vt:lpstr>
      <vt:lpstr>CLINICAL FINDING </vt:lpstr>
      <vt:lpstr>PowerPoint Presentation</vt:lpstr>
      <vt:lpstr>MANAGEMENT </vt:lpstr>
      <vt:lpstr>PowerPoint Presentation</vt:lpstr>
      <vt:lpstr>Prevention of recurrent seizures </vt:lpstr>
      <vt:lpstr>Administration of magnesium sulfate </vt:lpstr>
      <vt:lpstr>Maintenance dose  </vt:lpstr>
      <vt:lpstr>PowerPoint Presentation</vt:lpstr>
      <vt:lpstr>PowerPoint Presentation</vt:lpstr>
      <vt:lpstr>PowerPoint Presentation</vt:lpstr>
      <vt:lpstr>Management of recurrent seizures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Mania</dc:creator>
  <cp:lastModifiedBy>abc</cp:lastModifiedBy>
  <cp:revision>77</cp:revision>
  <dcterms:created xsi:type="dcterms:W3CDTF">2013-12-04T09:57:08Z</dcterms:created>
  <dcterms:modified xsi:type="dcterms:W3CDTF">2021-06-26T20:54:14Z</dcterms:modified>
</cp:coreProperties>
</file>