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32" r:id="rId2"/>
    <p:sldMasterId id="2147483750" r:id="rId3"/>
    <p:sldMasterId id="2147483768" r:id="rId4"/>
  </p:sldMasterIdLst>
  <p:notesMasterIdLst>
    <p:notesMasterId r:id="rId89"/>
  </p:notesMasterIdLst>
  <p:sldIdLst>
    <p:sldId id="256" r:id="rId5"/>
    <p:sldId id="286" r:id="rId6"/>
    <p:sldId id="267" r:id="rId7"/>
    <p:sldId id="338" r:id="rId8"/>
    <p:sldId id="371" r:id="rId9"/>
    <p:sldId id="339" r:id="rId10"/>
    <p:sldId id="340" r:id="rId11"/>
    <p:sldId id="372" r:id="rId12"/>
    <p:sldId id="341" r:id="rId13"/>
    <p:sldId id="373" r:id="rId14"/>
    <p:sldId id="342" r:id="rId15"/>
    <p:sldId id="374" r:id="rId16"/>
    <p:sldId id="343" r:id="rId17"/>
    <p:sldId id="375" r:id="rId18"/>
    <p:sldId id="344" r:id="rId19"/>
    <p:sldId id="376" r:id="rId20"/>
    <p:sldId id="345" r:id="rId21"/>
    <p:sldId id="377" r:id="rId22"/>
    <p:sldId id="348" r:id="rId23"/>
    <p:sldId id="384" r:id="rId24"/>
    <p:sldId id="349" r:id="rId25"/>
    <p:sldId id="378" r:id="rId26"/>
    <p:sldId id="350" r:id="rId27"/>
    <p:sldId id="379" r:id="rId28"/>
    <p:sldId id="383" r:id="rId29"/>
    <p:sldId id="352" r:id="rId30"/>
    <p:sldId id="380" r:id="rId31"/>
    <p:sldId id="353" r:id="rId32"/>
    <p:sldId id="381" r:id="rId33"/>
    <p:sldId id="354" r:id="rId34"/>
    <p:sldId id="355" r:id="rId35"/>
    <p:sldId id="356" r:id="rId36"/>
    <p:sldId id="382" r:id="rId37"/>
    <p:sldId id="357" r:id="rId38"/>
    <p:sldId id="346" r:id="rId39"/>
    <p:sldId id="347" r:id="rId40"/>
    <p:sldId id="358" r:id="rId41"/>
    <p:sldId id="359" r:id="rId42"/>
    <p:sldId id="360" r:id="rId43"/>
    <p:sldId id="361" r:id="rId44"/>
    <p:sldId id="362" r:id="rId45"/>
    <p:sldId id="363" r:id="rId46"/>
    <p:sldId id="364" r:id="rId47"/>
    <p:sldId id="365" r:id="rId48"/>
    <p:sldId id="366" r:id="rId49"/>
    <p:sldId id="297" r:id="rId50"/>
    <p:sldId id="298" r:id="rId51"/>
    <p:sldId id="304" r:id="rId52"/>
    <p:sldId id="274" r:id="rId53"/>
    <p:sldId id="262" r:id="rId54"/>
    <p:sldId id="305" r:id="rId55"/>
    <p:sldId id="269" r:id="rId56"/>
    <p:sldId id="280" r:id="rId57"/>
    <p:sldId id="307" r:id="rId58"/>
    <p:sldId id="308" r:id="rId59"/>
    <p:sldId id="309" r:id="rId60"/>
    <p:sldId id="310" r:id="rId61"/>
    <p:sldId id="311" r:id="rId62"/>
    <p:sldId id="312" r:id="rId63"/>
    <p:sldId id="313" r:id="rId64"/>
    <p:sldId id="314" r:id="rId65"/>
    <p:sldId id="336" r:id="rId66"/>
    <p:sldId id="276" r:id="rId67"/>
    <p:sldId id="316" r:id="rId68"/>
    <p:sldId id="320" r:id="rId69"/>
    <p:sldId id="321" r:id="rId70"/>
    <p:sldId id="322" r:id="rId71"/>
    <p:sldId id="319" r:id="rId72"/>
    <p:sldId id="327" r:id="rId73"/>
    <p:sldId id="328" r:id="rId74"/>
    <p:sldId id="330" r:id="rId75"/>
    <p:sldId id="331" r:id="rId76"/>
    <p:sldId id="332" r:id="rId77"/>
    <p:sldId id="333" r:id="rId78"/>
    <p:sldId id="335" r:id="rId79"/>
    <p:sldId id="367" r:id="rId80"/>
    <p:sldId id="368" r:id="rId81"/>
    <p:sldId id="369" r:id="rId82"/>
    <p:sldId id="370" r:id="rId83"/>
    <p:sldId id="385" r:id="rId84"/>
    <p:sldId id="386" r:id="rId85"/>
    <p:sldId id="387" r:id="rId86"/>
    <p:sldId id="389" r:id="rId87"/>
    <p:sldId id="28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91B83-B0F7-4EF0-8319-689E3EE26AEC}" type="doc">
      <dgm:prSet loTypeId="urn:microsoft.com/office/officeart/2005/8/layout/cycle6" loCatId="cycle" qsTypeId="urn:microsoft.com/office/officeart/2005/8/quickstyle/simple2" qsCatId="simple" csTypeId="urn:microsoft.com/office/officeart/2005/8/colors/colorful5" csCatId="colorful" phldr="1"/>
      <dgm:spPr/>
      <dgm:t>
        <a:bodyPr/>
        <a:lstStyle/>
        <a:p>
          <a:endParaRPr lang="en-US"/>
        </a:p>
      </dgm:t>
    </dgm:pt>
    <dgm:pt modelId="{AC162658-05C9-4B45-A8F8-12F820BC7DB2}">
      <dgm:prSet phldrT="[Text]"/>
      <dgm:spPr>
        <a:xfrm>
          <a:off x="2632984" y="1708"/>
          <a:ext cx="1202188" cy="781422"/>
        </a:xfrm>
        <a:prstGeom prst="roundRect">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dirty="0">
            <a:solidFill>
              <a:sysClr val="window" lastClr="FFFFFF"/>
            </a:solidFill>
            <a:latin typeface="Aparajita" panose="020B0604020202020204" pitchFamily="34" charset="0"/>
            <a:ea typeface="+mn-ea"/>
            <a:cs typeface="Aparajita" panose="020B0604020202020204" pitchFamily="34" charset="0"/>
          </a:endParaRPr>
        </a:p>
      </dgm:t>
    </dgm:pt>
    <dgm:pt modelId="{0BA05C9D-890E-4CB7-8E75-2C7A796864CF}" type="parTrans" cxnId="{32D7934C-69E0-4623-B921-22C1B9144FEE}">
      <dgm:prSet/>
      <dgm:spPr/>
      <dgm:t>
        <a:bodyPr/>
        <a:lstStyle/>
        <a:p>
          <a:endParaRPr lang="en-US"/>
        </a:p>
      </dgm:t>
    </dgm:pt>
    <dgm:pt modelId="{C4016AF6-7FCB-4795-82AA-B9C26F5D3396}" type="sibTrans" cxnId="{32D7934C-69E0-4623-B921-22C1B9144FEE}">
      <dgm:prSet/>
      <dgm:spPr>
        <a:xfrm>
          <a:off x="1392390" y="392419"/>
          <a:ext cx="3683375" cy="3683375"/>
        </a:xfrm>
        <a:custGeom>
          <a:avLst/>
          <a:gdLst/>
          <a:ahLst/>
          <a:cxnLst/>
          <a:rect l="0" t="0" r="0" b="0"/>
          <a:pathLst>
            <a:path>
              <a:moveTo>
                <a:pt x="2450472" y="103529"/>
              </a:moveTo>
              <a:arcTo wR="1841687" hR="1841687" stAng="17358158" swAng="1502045"/>
            </a:path>
          </a:pathLst>
        </a:custGeom>
        <a:noFill/>
        <a:ln w="9525" cap="flat" cmpd="sng" algn="ctr">
          <a:solidFill>
            <a:srgbClr val="4BACC6">
              <a:hueOff val="0"/>
              <a:satOff val="0"/>
              <a:lumOff val="0"/>
              <a:alphaOff val="0"/>
            </a:srgbClr>
          </a:solidFill>
          <a:prstDash val="solid"/>
        </a:ln>
        <a:effectLst/>
      </dgm:spPr>
      <dgm:t>
        <a:bodyPr/>
        <a:lstStyle/>
        <a:p>
          <a:endParaRPr lang="en-US"/>
        </a:p>
      </dgm:t>
    </dgm:pt>
    <dgm:pt modelId="{5AB04866-8ADC-4630-92D9-75296753AD9A}">
      <dgm:prSet/>
      <dgm:spPr>
        <a:xfrm>
          <a:off x="4091382" y="922552"/>
          <a:ext cx="1475289" cy="781422"/>
        </a:xfrm>
        <a:prstGeom prst="roundRect">
          <a:avLst/>
        </a:prstGeom>
        <a:solidFill>
          <a:srgbClr val="4BACC6">
            <a:hueOff val="-1986775"/>
            <a:satOff val="7962"/>
            <a:lumOff val="172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b="1" dirty="0">
            <a:solidFill>
              <a:sysClr val="windowText" lastClr="000000"/>
            </a:solidFill>
            <a:latin typeface="Calibri"/>
            <a:ea typeface="+mn-ea"/>
            <a:cs typeface="B Zar" panose="00000400000000000000" pitchFamily="2" charset="-78"/>
          </a:endParaRPr>
        </a:p>
      </dgm:t>
    </dgm:pt>
    <dgm:pt modelId="{A800F19F-674F-4758-8A15-40748B5EA8A2}" type="parTrans" cxnId="{6C015CAE-9D2C-4E1E-BAC1-160212580BEA}">
      <dgm:prSet/>
      <dgm:spPr/>
      <dgm:t>
        <a:bodyPr/>
        <a:lstStyle/>
        <a:p>
          <a:endParaRPr lang="en-US"/>
        </a:p>
      </dgm:t>
    </dgm:pt>
    <dgm:pt modelId="{0661F9F5-0A3B-4E8B-9F33-00E8BD1BCC39}" type="sibTrans" cxnId="{6C015CAE-9D2C-4E1E-BAC1-160212580BEA}">
      <dgm:prSet/>
      <dgm:spPr>
        <a:xfrm>
          <a:off x="1392390" y="392419"/>
          <a:ext cx="3683375" cy="3683375"/>
        </a:xfrm>
        <a:custGeom>
          <a:avLst/>
          <a:gdLst/>
          <a:ahLst/>
          <a:cxnLst/>
          <a:rect l="0" t="0" r="0" b="0"/>
          <a:pathLst>
            <a:path>
              <a:moveTo>
                <a:pt x="3608449" y="1321717"/>
              </a:moveTo>
              <a:arcTo wR="1841687" hR="1841687" stAng="20616029" swAng="1967943"/>
            </a:path>
          </a:pathLst>
        </a:custGeom>
        <a:noFill/>
        <a:ln w="9525" cap="flat" cmpd="sng" algn="ctr">
          <a:solidFill>
            <a:srgbClr val="4BACC6">
              <a:hueOff val="-1986775"/>
              <a:satOff val="7962"/>
              <a:lumOff val="1726"/>
              <a:alphaOff val="0"/>
            </a:srgbClr>
          </a:solidFill>
          <a:prstDash val="solid"/>
        </a:ln>
        <a:effectLst/>
      </dgm:spPr>
      <dgm:t>
        <a:bodyPr/>
        <a:lstStyle/>
        <a:p>
          <a:endParaRPr lang="en-US"/>
        </a:p>
      </dgm:t>
    </dgm:pt>
    <dgm:pt modelId="{9788A154-DC54-446D-87C2-7CD1377792DB}">
      <dgm:prSet custT="1"/>
      <dgm:spPr>
        <a:xfrm>
          <a:off x="861260" y="2764240"/>
          <a:ext cx="1555739" cy="781422"/>
        </a:xfrm>
        <a:prstGeom prst="roundRect">
          <a:avLst/>
        </a:prstGeom>
        <a:solidFill>
          <a:srgbClr val="4BACC6">
            <a:hueOff val="-7947101"/>
            <a:satOff val="31849"/>
            <a:lumOff val="6902"/>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sz="1800" b="1" dirty="0">
            <a:solidFill>
              <a:sysClr val="windowText" lastClr="000000"/>
            </a:solidFill>
            <a:latin typeface="Calibri"/>
            <a:ea typeface="+mn-ea"/>
            <a:cs typeface="+mn-cs"/>
          </a:endParaRPr>
        </a:p>
      </dgm:t>
    </dgm:pt>
    <dgm:pt modelId="{4870AFB6-2CC9-41F8-A397-1ACF5A282237}" type="parTrans" cxnId="{5FBCBFE6-8179-49F1-8756-50F445C9C9FC}">
      <dgm:prSet/>
      <dgm:spPr/>
      <dgm:t>
        <a:bodyPr/>
        <a:lstStyle/>
        <a:p>
          <a:endParaRPr lang="en-US"/>
        </a:p>
      </dgm:t>
    </dgm:pt>
    <dgm:pt modelId="{B117EE7D-0C3D-4A28-B410-79876A063337}" type="sibTrans" cxnId="{5FBCBFE6-8179-49F1-8756-50F445C9C9FC}">
      <dgm:prSet/>
      <dgm:spPr>
        <a:xfrm>
          <a:off x="1392390" y="392419"/>
          <a:ext cx="3683375" cy="3683375"/>
        </a:xfrm>
        <a:custGeom>
          <a:avLst/>
          <a:gdLst/>
          <a:ahLst/>
          <a:cxnLst/>
          <a:rect l="0" t="0" r="0" b="0"/>
          <a:pathLst>
            <a:path>
              <a:moveTo>
                <a:pt x="74926" y="2361657"/>
              </a:moveTo>
              <a:arcTo wR="1841687" hR="1841687" stAng="9816029" swAng="1967943"/>
            </a:path>
          </a:pathLst>
        </a:custGeom>
        <a:noFill/>
        <a:ln w="9525" cap="flat" cmpd="sng" algn="ctr">
          <a:solidFill>
            <a:srgbClr val="4BACC6">
              <a:hueOff val="-7947101"/>
              <a:satOff val="31849"/>
              <a:lumOff val="6902"/>
              <a:alphaOff val="0"/>
            </a:srgbClr>
          </a:solidFill>
          <a:prstDash val="solid"/>
        </a:ln>
        <a:effectLst/>
      </dgm:spPr>
      <dgm:t>
        <a:bodyPr/>
        <a:lstStyle/>
        <a:p>
          <a:endParaRPr lang="en-US"/>
        </a:p>
      </dgm:t>
    </dgm:pt>
    <dgm:pt modelId="{74117030-8735-448B-B310-620B6E5677B3}">
      <dgm:prSet custT="1"/>
      <dgm:spPr>
        <a:xfrm>
          <a:off x="789459" y="922552"/>
          <a:ext cx="1699341" cy="781422"/>
        </a:xfrm>
        <a:prstGeom prst="roundRect">
          <a:avLst/>
        </a:prstGeom>
        <a:solidFill>
          <a:srgbClr val="4BACC6">
            <a:hueOff val="-9933876"/>
            <a:satOff val="39811"/>
            <a:lumOff val="862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sz="1800" dirty="0">
            <a:solidFill>
              <a:sysClr val="window" lastClr="FFFFFF"/>
            </a:solidFill>
            <a:latin typeface="Calibri"/>
            <a:ea typeface="+mn-ea"/>
            <a:cs typeface="B Zar" panose="00000400000000000000" pitchFamily="2" charset="-78"/>
          </a:endParaRPr>
        </a:p>
      </dgm:t>
    </dgm:pt>
    <dgm:pt modelId="{43387811-F4EE-42DB-8C34-3D7323EB5B11}" type="parTrans" cxnId="{995D8C16-9217-4CF5-85DF-888361BAB5EB}">
      <dgm:prSet/>
      <dgm:spPr/>
      <dgm:t>
        <a:bodyPr/>
        <a:lstStyle/>
        <a:p>
          <a:endParaRPr lang="en-US"/>
        </a:p>
      </dgm:t>
    </dgm:pt>
    <dgm:pt modelId="{E1874AAF-BB14-40B9-8EEF-88F483DAFB2E}" type="sibTrans" cxnId="{995D8C16-9217-4CF5-85DF-888361BAB5EB}">
      <dgm:prSet/>
      <dgm:spPr>
        <a:xfrm>
          <a:off x="1392390" y="392419"/>
          <a:ext cx="3683375" cy="3683375"/>
        </a:xfrm>
        <a:custGeom>
          <a:avLst/>
          <a:gdLst/>
          <a:ahLst/>
          <a:cxnLst/>
          <a:rect l="0" t="0" r="0" b="0"/>
          <a:pathLst>
            <a:path>
              <a:moveTo>
                <a:pt x="554580" y="524429"/>
              </a:moveTo>
              <a:arcTo wR="1841687" hR="1841687" stAng="13539797" swAng="1502045"/>
            </a:path>
          </a:pathLst>
        </a:custGeom>
        <a:noFill/>
        <a:ln w="9525" cap="flat" cmpd="sng" algn="ctr">
          <a:solidFill>
            <a:srgbClr val="4BACC6">
              <a:hueOff val="-9933876"/>
              <a:satOff val="39811"/>
              <a:lumOff val="8628"/>
              <a:alphaOff val="0"/>
            </a:srgbClr>
          </a:solidFill>
          <a:prstDash val="solid"/>
        </a:ln>
        <a:effectLst/>
      </dgm:spPr>
      <dgm:t>
        <a:bodyPr/>
        <a:lstStyle/>
        <a:p>
          <a:endParaRPr lang="en-US"/>
        </a:p>
      </dgm:t>
    </dgm:pt>
    <dgm:pt modelId="{37E03D6E-8A21-4F33-A999-198BE057C498}">
      <dgm:prSet custT="1"/>
      <dgm:spPr>
        <a:xfrm>
          <a:off x="2429357" y="3685084"/>
          <a:ext cx="1609441" cy="781422"/>
        </a:xfrm>
        <a:prstGeom prst="roundRect">
          <a:avLst/>
        </a:prstGeom>
        <a:solidFill>
          <a:srgbClr val="4BACC6">
            <a:hueOff val="-5960326"/>
            <a:satOff val="23887"/>
            <a:lumOff val="517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sz="1800" dirty="0">
            <a:solidFill>
              <a:sysClr val="window" lastClr="FFFFFF"/>
            </a:solidFill>
            <a:latin typeface="Calibri"/>
            <a:ea typeface="+mn-ea"/>
            <a:cs typeface="B Zar" panose="00000400000000000000" pitchFamily="2" charset="-78"/>
          </a:endParaRPr>
        </a:p>
      </dgm:t>
    </dgm:pt>
    <dgm:pt modelId="{638D0C96-C906-425E-9E3E-BBDE5F881AD6}" type="parTrans" cxnId="{93C76CC5-FE28-4205-839B-A53B46A2FC47}">
      <dgm:prSet/>
      <dgm:spPr/>
      <dgm:t>
        <a:bodyPr/>
        <a:lstStyle/>
        <a:p>
          <a:endParaRPr lang="en-US"/>
        </a:p>
      </dgm:t>
    </dgm:pt>
    <dgm:pt modelId="{59645273-F26F-43FC-8F32-7ECD422EF123}" type="sibTrans" cxnId="{93C76CC5-FE28-4205-839B-A53B46A2FC47}">
      <dgm:prSet/>
      <dgm:spPr>
        <a:xfrm>
          <a:off x="1392390" y="392419"/>
          <a:ext cx="3683375" cy="3683375"/>
        </a:xfrm>
        <a:custGeom>
          <a:avLst/>
          <a:gdLst/>
          <a:ahLst/>
          <a:cxnLst/>
          <a:rect l="0" t="0" r="0" b="0"/>
          <a:pathLst>
            <a:path>
              <a:moveTo>
                <a:pt x="1031594" y="3495641"/>
              </a:moveTo>
              <a:arcTo wR="1841687" hR="1841687" stAng="6965716" swAng="1098526"/>
            </a:path>
          </a:pathLst>
        </a:custGeom>
        <a:noFill/>
        <a:ln w="9525" cap="flat" cmpd="sng" algn="ctr">
          <a:solidFill>
            <a:srgbClr val="4BACC6">
              <a:hueOff val="-5960326"/>
              <a:satOff val="23887"/>
              <a:lumOff val="5177"/>
              <a:alphaOff val="0"/>
            </a:srgbClr>
          </a:solidFill>
          <a:prstDash val="solid"/>
        </a:ln>
        <a:effectLst/>
      </dgm:spPr>
      <dgm:t>
        <a:bodyPr/>
        <a:lstStyle/>
        <a:p>
          <a:endParaRPr lang="en-US"/>
        </a:p>
      </dgm:t>
    </dgm:pt>
    <dgm:pt modelId="{F1A8C171-C5BA-4948-A590-F6340F6D461E}">
      <dgm:prSet custT="1"/>
      <dgm:spPr>
        <a:xfrm>
          <a:off x="4085545" y="2764240"/>
          <a:ext cx="1486962" cy="781422"/>
        </a:xfrm>
        <a:prstGeom prst="roundRect">
          <a:avLst/>
        </a:prstGeom>
        <a:solidFill>
          <a:srgbClr val="4BACC6">
            <a:hueOff val="-3973551"/>
            <a:satOff val="15924"/>
            <a:lumOff val="3451"/>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en-US" sz="1800" dirty="0">
            <a:solidFill>
              <a:sysClr val="window" lastClr="FFFFFF"/>
            </a:solidFill>
            <a:latin typeface="Calibri"/>
            <a:ea typeface="+mn-ea"/>
            <a:cs typeface="B Zar" panose="00000400000000000000" pitchFamily="2" charset="-78"/>
          </a:endParaRPr>
        </a:p>
      </dgm:t>
    </dgm:pt>
    <dgm:pt modelId="{5B6949FD-134A-4709-AB59-36DFB11244D7}" type="parTrans" cxnId="{8FFA1DBE-B54B-481B-89F0-5BBD71BCA045}">
      <dgm:prSet/>
      <dgm:spPr/>
      <dgm:t>
        <a:bodyPr/>
        <a:lstStyle/>
        <a:p>
          <a:endParaRPr lang="en-US"/>
        </a:p>
      </dgm:t>
    </dgm:pt>
    <dgm:pt modelId="{EAF0642F-9A88-4E2E-8FCA-2E703629990A}" type="sibTrans" cxnId="{8FFA1DBE-B54B-481B-89F0-5BBD71BCA045}">
      <dgm:prSet/>
      <dgm:spPr>
        <a:xfrm>
          <a:off x="1392390" y="392419"/>
          <a:ext cx="3683375" cy="3683375"/>
        </a:xfrm>
        <a:custGeom>
          <a:avLst/>
          <a:gdLst/>
          <a:ahLst/>
          <a:cxnLst/>
          <a:rect l="0" t="0" r="0" b="0"/>
          <a:pathLst>
            <a:path>
              <a:moveTo>
                <a:pt x="3130341" y="3157432"/>
              </a:moveTo>
              <a:arcTo wR="1841687" hR="1841687" stAng="2735758" swAng="1098526"/>
            </a:path>
          </a:pathLst>
        </a:custGeom>
        <a:noFill/>
        <a:ln w="9525" cap="flat" cmpd="sng" algn="ctr">
          <a:solidFill>
            <a:srgbClr val="4BACC6">
              <a:hueOff val="-3973551"/>
              <a:satOff val="15924"/>
              <a:lumOff val="3451"/>
              <a:alphaOff val="0"/>
            </a:srgbClr>
          </a:solidFill>
          <a:prstDash val="solid"/>
        </a:ln>
        <a:effectLst/>
      </dgm:spPr>
      <dgm:t>
        <a:bodyPr/>
        <a:lstStyle/>
        <a:p>
          <a:endParaRPr lang="en-US"/>
        </a:p>
      </dgm:t>
    </dgm:pt>
    <dgm:pt modelId="{E93661BF-36CD-450B-96CD-9845A34CAB2D}" type="pres">
      <dgm:prSet presAssocID="{8DA91B83-B0F7-4EF0-8319-689E3EE26AEC}" presName="cycle" presStyleCnt="0">
        <dgm:presLayoutVars>
          <dgm:dir/>
          <dgm:resizeHandles val="exact"/>
        </dgm:presLayoutVars>
      </dgm:prSet>
      <dgm:spPr/>
      <dgm:t>
        <a:bodyPr/>
        <a:lstStyle/>
        <a:p>
          <a:pPr rtl="1"/>
          <a:endParaRPr lang="fa-IR"/>
        </a:p>
      </dgm:t>
    </dgm:pt>
    <dgm:pt modelId="{D6B6917C-799D-4E6E-A246-498F5491E879}" type="pres">
      <dgm:prSet presAssocID="{AC162658-05C9-4B45-A8F8-12F820BC7DB2}" presName="node" presStyleLbl="node1" presStyleIdx="0" presStyleCnt="6" custScaleX="183599">
        <dgm:presLayoutVars>
          <dgm:bulletEnabled val="1"/>
        </dgm:presLayoutVars>
      </dgm:prSet>
      <dgm:spPr/>
      <dgm:t>
        <a:bodyPr/>
        <a:lstStyle/>
        <a:p>
          <a:pPr rtl="1"/>
          <a:endParaRPr lang="fa-IR"/>
        </a:p>
      </dgm:t>
    </dgm:pt>
    <dgm:pt modelId="{A23FC06E-98BA-4A3F-8072-91538550AB96}" type="pres">
      <dgm:prSet presAssocID="{AC162658-05C9-4B45-A8F8-12F820BC7DB2}" presName="spNode" presStyleCnt="0"/>
      <dgm:spPr/>
    </dgm:pt>
    <dgm:pt modelId="{F95CE6B8-349F-421A-A701-478300B70B15}" type="pres">
      <dgm:prSet presAssocID="{C4016AF6-7FCB-4795-82AA-B9C26F5D3396}" presName="sibTrans" presStyleLbl="sibTrans1D1" presStyleIdx="0" presStyleCnt="6"/>
      <dgm:spPr/>
      <dgm:t>
        <a:bodyPr/>
        <a:lstStyle/>
        <a:p>
          <a:pPr rtl="1"/>
          <a:endParaRPr lang="fa-IR"/>
        </a:p>
      </dgm:t>
    </dgm:pt>
    <dgm:pt modelId="{6ABA237D-CC62-4EEF-9D06-B90DEE540DB1}" type="pres">
      <dgm:prSet presAssocID="{5AB04866-8ADC-4630-92D9-75296753AD9A}" presName="node" presStyleLbl="node1" presStyleIdx="1" presStyleCnt="6" custScaleX="189954">
        <dgm:presLayoutVars>
          <dgm:bulletEnabled val="1"/>
        </dgm:presLayoutVars>
      </dgm:prSet>
      <dgm:spPr/>
      <dgm:t>
        <a:bodyPr/>
        <a:lstStyle/>
        <a:p>
          <a:pPr rtl="1"/>
          <a:endParaRPr lang="fa-IR"/>
        </a:p>
      </dgm:t>
    </dgm:pt>
    <dgm:pt modelId="{B27F54A4-B946-4EC5-B25E-107F72606F5D}" type="pres">
      <dgm:prSet presAssocID="{5AB04866-8ADC-4630-92D9-75296753AD9A}" presName="spNode" presStyleCnt="0"/>
      <dgm:spPr/>
    </dgm:pt>
    <dgm:pt modelId="{39D2C9BD-850C-471D-8FA3-DDC4C2F39FDE}" type="pres">
      <dgm:prSet presAssocID="{0661F9F5-0A3B-4E8B-9F33-00E8BD1BCC39}" presName="sibTrans" presStyleLbl="sibTrans1D1" presStyleIdx="1" presStyleCnt="6"/>
      <dgm:spPr/>
      <dgm:t>
        <a:bodyPr/>
        <a:lstStyle/>
        <a:p>
          <a:pPr rtl="1"/>
          <a:endParaRPr lang="fa-IR"/>
        </a:p>
      </dgm:t>
    </dgm:pt>
    <dgm:pt modelId="{C81A7FA7-E53B-498E-A134-733D23B527CF}" type="pres">
      <dgm:prSet presAssocID="{F1A8C171-C5BA-4948-A590-F6340F6D461E}" presName="node" presStyleLbl="node1" presStyleIdx="2" presStyleCnt="6" custScaleX="162603">
        <dgm:presLayoutVars>
          <dgm:bulletEnabled val="1"/>
        </dgm:presLayoutVars>
      </dgm:prSet>
      <dgm:spPr/>
      <dgm:t>
        <a:bodyPr/>
        <a:lstStyle/>
        <a:p>
          <a:pPr rtl="1"/>
          <a:endParaRPr lang="fa-IR"/>
        </a:p>
      </dgm:t>
    </dgm:pt>
    <dgm:pt modelId="{6A5A9BB1-3D6A-413D-93B2-32D8D415A7A5}" type="pres">
      <dgm:prSet presAssocID="{F1A8C171-C5BA-4948-A590-F6340F6D461E}" presName="spNode" presStyleCnt="0"/>
      <dgm:spPr/>
    </dgm:pt>
    <dgm:pt modelId="{74B97C34-4682-4809-86CE-417B2FACA3A3}" type="pres">
      <dgm:prSet presAssocID="{EAF0642F-9A88-4E2E-8FCA-2E703629990A}" presName="sibTrans" presStyleLbl="sibTrans1D1" presStyleIdx="2" presStyleCnt="6"/>
      <dgm:spPr/>
      <dgm:t>
        <a:bodyPr/>
        <a:lstStyle/>
        <a:p>
          <a:pPr rtl="1"/>
          <a:endParaRPr lang="fa-IR"/>
        </a:p>
      </dgm:t>
    </dgm:pt>
    <dgm:pt modelId="{4A2E88B1-FBF3-4CCD-AB63-E90C1FC82920}" type="pres">
      <dgm:prSet presAssocID="{37E03D6E-8A21-4F33-A999-198BE057C498}" presName="node" presStyleLbl="node1" presStyleIdx="3" presStyleCnt="6" custScaleX="156172" custRadScaleRad="102634" custRadScaleInc="-18058">
        <dgm:presLayoutVars>
          <dgm:bulletEnabled val="1"/>
        </dgm:presLayoutVars>
      </dgm:prSet>
      <dgm:spPr/>
      <dgm:t>
        <a:bodyPr/>
        <a:lstStyle/>
        <a:p>
          <a:pPr rtl="1"/>
          <a:endParaRPr lang="fa-IR"/>
        </a:p>
      </dgm:t>
    </dgm:pt>
    <dgm:pt modelId="{D4CA457E-D1F4-4216-8102-27F76717D5EC}" type="pres">
      <dgm:prSet presAssocID="{37E03D6E-8A21-4F33-A999-198BE057C498}" presName="spNode" presStyleCnt="0"/>
      <dgm:spPr/>
    </dgm:pt>
    <dgm:pt modelId="{55DB2D9B-832F-4E68-83BC-5336C2FA148C}" type="pres">
      <dgm:prSet presAssocID="{59645273-F26F-43FC-8F32-7ECD422EF123}" presName="sibTrans" presStyleLbl="sibTrans1D1" presStyleIdx="3" presStyleCnt="6"/>
      <dgm:spPr/>
      <dgm:t>
        <a:bodyPr/>
        <a:lstStyle/>
        <a:p>
          <a:pPr rtl="1"/>
          <a:endParaRPr lang="fa-IR"/>
        </a:p>
      </dgm:t>
    </dgm:pt>
    <dgm:pt modelId="{FC698D0C-F87C-483E-978B-483B7BEE9177}" type="pres">
      <dgm:prSet presAssocID="{9788A154-DC54-446D-87C2-7CD1377792DB}" presName="node" presStyleLbl="node1" presStyleIdx="4" presStyleCnt="6" custScaleX="168652" custScaleY="132440" custRadScaleRad="106238" custRadScaleInc="46904">
        <dgm:presLayoutVars>
          <dgm:bulletEnabled val="1"/>
        </dgm:presLayoutVars>
      </dgm:prSet>
      <dgm:spPr/>
      <dgm:t>
        <a:bodyPr/>
        <a:lstStyle/>
        <a:p>
          <a:pPr rtl="1"/>
          <a:endParaRPr lang="fa-IR"/>
        </a:p>
      </dgm:t>
    </dgm:pt>
    <dgm:pt modelId="{91E0DF9A-CBFE-41B0-B948-2B835412BCF2}" type="pres">
      <dgm:prSet presAssocID="{9788A154-DC54-446D-87C2-7CD1377792DB}" presName="spNode" presStyleCnt="0"/>
      <dgm:spPr/>
    </dgm:pt>
    <dgm:pt modelId="{AED8B7B2-2C69-4D9A-AE70-423CC14345F2}" type="pres">
      <dgm:prSet presAssocID="{B117EE7D-0C3D-4A28-B410-79876A063337}" presName="sibTrans" presStyleLbl="sibTrans1D1" presStyleIdx="4" presStyleCnt="6"/>
      <dgm:spPr/>
      <dgm:t>
        <a:bodyPr/>
        <a:lstStyle/>
        <a:p>
          <a:pPr rtl="1"/>
          <a:endParaRPr lang="fa-IR"/>
        </a:p>
      </dgm:t>
    </dgm:pt>
    <dgm:pt modelId="{CAC89A18-DE78-48B3-8BB4-0959806DCED3}" type="pres">
      <dgm:prSet presAssocID="{74117030-8735-448B-B310-620B6E5677B3}" presName="node" presStyleLbl="node1" presStyleIdx="5" presStyleCnt="6" custScaleX="157351">
        <dgm:presLayoutVars>
          <dgm:bulletEnabled val="1"/>
        </dgm:presLayoutVars>
      </dgm:prSet>
      <dgm:spPr/>
      <dgm:t>
        <a:bodyPr/>
        <a:lstStyle/>
        <a:p>
          <a:pPr rtl="1"/>
          <a:endParaRPr lang="fa-IR"/>
        </a:p>
      </dgm:t>
    </dgm:pt>
    <dgm:pt modelId="{BB7B5A17-427D-4287-BE5F-67684125DA95}" type="pres">
      <dgm:prSet presAssocID="{74117030-8735-448B-B310-620B6E5677B3}" presName="spNode" presStyleCnt="0"/>
      <dgm:spPr/>
    </dgm:pt>
    <dgm:pt modelId="{FB1CBB7D-31BD-43E6-9AAE-3126B2F20A49}" type="pres">
      <dgm:prSet presAssocID="{E1874AAF-BB14-40B9-8EEF-88F483DAFB2E}" presName="sibTrans" presStyleLbl="sibTrans1D1" presStyleIdx="5" presStyleCnt="6"/>
      <dgm:spPr/>
      <dgm:t>
        <a:bodyPr/>
        <a:lstStyle/>
        <a:p>
          <a:pPr rtl="1"/>
          <a:endParaRPr lang="fa-IR"/>
        </a:p>
      </dgm:t>
    </dgm:pt>
  </dgm:ptLst>
  <dgm:cxnLst>
    <dgm:cxn modelId="{CE1535B7-11E8-4F54-9AD5-6273DAB1F852}" type="presOf" srcId="{EAF0642F-9A88-4E2E-8FCA-2E703629990A}" destId="{74B97C34-4682-4809-86CE-417B2FACA3A3}" srcOrd="0" destOrd="0" presId="urn:microsoft.com/office/officeart/2005/8/layout/cycle6"/>
    <dgm:cxn modelId="{2B7424BA-3AE3-45BE-B45F-5FFBF9B973BE}" type="presOf" srcId="{F1A8C171-C5BA-4948-A590-F6340F6D461E}" destId="{C81A7FA7-E53B-498E-A134-733D23B527CF}" srcOrd="0" destOrd="0" presId="urn:microsoft.com/office/officeart/2005/8/layout/cycle6"/>
    <dgm:cxn modelId="{FE110228-4E1D-4ABF-8587-A590EA488933}" type="presOf" srcId="{5AB04866-8ADC-4630-92D9-75296753AD9A}" destId="{6ABA237D-CC62-4EEF-9D06-B90DEE540DB1}" srcOrd="0" destOrd="0" presId="urn:microsoft.com/office/officeart/2005/8/layout/cycle6"/>
    <dgm:cxn modelId="{991F2570-CCFE-4CCE-99A1-71F8D3A20CC0}" type="presOf" srcId="{9788A154-DC54-446D-87C2-7CD1377792DB}" destId="{FC698D0C-F87C-483E-978B-483B7BEE9177}" srcOrd="0" destOrd="0" presId="urn:microsoft.com/office/officeart/2005/8/layout/cycle6"/>
    <dgm:cxn modelId="{05F3C565-3949-441F-B37F-BED63465EB9D}" type="presOf" srcId="{AC162658-05C9-4B45-A8F8-12F820BC7DB2}" destId="{D6B6917C-799D-4E6E-A246-498F5491E879}" srcOrd="0" destOrd="0" presId="urn:microsoft.com/office/officeart/2005/8/layout/cycle6"/>
    <dgm:cxn modelId="{C2318D92-3C6C-4361-8885-490BB98C563F}" type="presOf" srcId="{8DA91B83-B0F7-4EF0-8319-689E3EE26AEC}" destId="{E93661BF-36CD-450B-96CD-9845A34CAB2D}" srcOrd="0" destOrd="0" presId="urn:microsoft.com/office/officeart/2005/8/layout/cycle6"/>
    <dgm:cxn modelId="{995D8C16-9217-4CF5-85DF-888361BAB5EB}" srcId="{8DA91B83-B0F7-4EF0-8319-689E3EE26AEC}" destId="{74117030-8735-448B-B310-620B6E5677B3}" srcOrd="5" destOrd="0" parTransId="{43387811-F4EE-42DB-8C34-3D7323EB5B11}" sibTransId="{E1874AAF-BB14-40B9-8EEF-88F483DAFB2E}"/>
    <dgm:cxn modelId="{6C015CAE-9D2C-4E1E-BAC1-160212580BEA}" srcId="{8DA91B83-B0F7-4EF0-8319-689E3EE26AEC}" destId="{5AB04866-8ADC-4630-92D9-75296753AD9A}" srcOrd="1" destOrd="0" parTransId="{A800F19F-674F-4758-8A15-40748B5EA8A2}" sibTransId="{0661F9F5-0A3B-4E8B-9F33-00E8BD1BCC39}"/>
    <dgm:cxn modelId="{8FFA1DBE-B54B-481B-89F0-5BBD71BCA045}" srcId="{8DA91B83-B0F7-4EF0-8319-689E3EE26AEC}" destId="{F1A8C171-C5BA-4948-A590-F6340F6D461E}" srcOrd="2" destOrd="0" parTransId="{5B6949FD-134A-4709-AB59-36DFB11244D7}" sibTransId="{EAF0642F-9A88-4E2E-8FCA-2E703629990A}"/>
    <dgm:cxn modelId="{E171214B-3000-4F6F-A662-6608C4F4F4AF}" type="presOf" srcId="{37E03D6E-8A21-4F33-A999-198BE057C498}" destId="{4A2E88B1-FBF3-4CCD-AB63-E90C1FC82920}" srcOrd="0" destOrd="0" presId="urn:microsoft.com/office/officeart/2005/8/layout/cycle6"/>
    <dgm:cxn modelId="{3EAE7011-1E10-4218-946B-64B4D0992649}" type="presOf" srcId="{E1874AAF-BB14-40B9-8EEF-88F483DAFB2E}" destId="{FB1CBB7D-31BD-43E6-9AAE-3126B2F20A49}" srcOrd="0" destOrd="0" presId="urn:microsoft.com/office/officeart/2005/8/layout/cycle6"/>
    <dgm:cxn modelId="{D7F33BDB-5824-45F6-A86C-AA2D1E0C3E10}" type="presOf" srcId="{0661F9F5-0A3B-4E8B-9F33-00E8BD1BCC39}" destId="{39D2C9BD-850C-471D-8FA3-DDC4C2F39FDE}" srcOrd="0" destOrd="0" presId="urn:microsoft.com/office/officeart/2005/8/layout/cycle6"/>
    <dgm:cxn modelId="{C89FEFAC-3044-4D0B-8369-881F42183B93}" type="presOf" srcId="{B117EE7D-0C3D-4A28-B410-79876A063337}" destId="{AED8B7B2-2C69-4D9A-AE70-423CC14345F2}" srcOrd="0" destOrd="0" presId="urn:microsoft.com/office/officeart/2005/8/layout/cycle6"/>
    <dgm:cxn modelId="{4CC6F17B-F006-405C-9B66-F7E743C5929C}" type="presOf" srcId="{74117030-8735-448B-B310-620B6E5677B3}" destId="{CAC89A18-DE78-48B3-8BB4-0959806DCED3}" srcOrd="0" destOrd="0" presId="urn:microsoft.com/office/officeart/2005/8/layout/cycle6"/>
    <dgm:cxn modelId="{0FE33364-4E82-4D43-9C1A-DB90980F27FC}" type="presOf" srcId="{59645273-F26F-43FC-8F32-7ECD422EF123}" destId="{55DB2D9B-832F-4E68-83BC-5336C2FA148C}" srcOrd="0" destOrd="0" presId="urn:microsoft.com/office/officeart/2005/8/layout/cycle6"/>
    <dgm:cxn modelId="{D48B502E-AF82-4E85-85E4-56F5F1BEF96C}" type="presOf" srcId="{C4016AF6-7FCB-4795-82AA-B9C26F5D3396}" destId="{F95CE6B8-349F-421A-A701-478300B70B15}" srcOrd="0" destOrd="0" presId="urn:microsoft.com/office/officeart/2005/8/layout/cycle6"/>
    <dgm:cxn modelId="{32D7934C-69E0-4623-B921-22C1B9144FEE}" srcId="{8DA91B83-B0F7-4EF0-8319-689E3EE26AEC}" destId="{AC162658-05C9-4B45-A8F8-12F820BC7DB2}" srcOrd="0" destOrd="0" parTransId="{0BA05C9D-890E-4CB7-8E75-2C7A796864CF}" sibTransId="{C4016AF6-7FCB-4795-82AA-B9C26F5D3396}"/>
    <dgm:cxn modelId="{5FBCBFE6-8179-49F1-8756-50F445C9C9FC}" srcId="{8DA91B83-B0F7-4EF0-8319-689E3EE26AEC}" destId="{9788A154-DC54-446D-87C2-7CD1377792DB}" srcOrd="4" destOrd="0" parTransId="{4870AFB6-2CC9-41F8-A397-1ACF5A282237}" sibTransId="{B117EE7D-0C3D-4A28-B410-79876A063337}"/>
    <dgm:cxn modelId="{93C76CC5-FE28-4205-839B-A53B46A2FC47}" srcId="{8DA91B83-B0F7-4EF0-8319-689E3EE26AEC}" destId="{37E03D6E-8A21-4F33-A999-198BE057C498}" srcOrd="3" destOrd="0" parTransId="{638D0C96-C906-425E-9E3E-BBDE5F881AD6}" sibTransId="{59645273-F26F-43FC-8F32-7ECD422EF123}"/>
    <dgm:cxn modelId="{2D7905F2-CF6C-4AC1-A525-8F51A6175E08}" type="presParOf" srcId="{E93661BF-36CD-450B-96CD-9845A34CAB2D}" destId="{D6B6917C-799D-4E6E-A246-498F5491E879}" srcOrd="0" destOrd="0" presId="urn:microsoft.com/office/officeart/2005/8/layout/cycle6"/>
    <dgm:cxn modelId="{5AFE8767-6833-49D8-8A20-8AED95EF0EAF}" type="presParOf" srcId="{E93661BF-36CD-450B-96CD-9845A34CAB2D}" destId="{A23FC06E-98BA-4A3F-8072-91538550AB96}" srcOrd="1" destOrd="0" presId="urn:microsoft.com/office/officeart/2005/8/layout/cycle6"/>
    <dgm:cxn modelId="{A944F526-2665-49AC-B9BE-FCC939AA3CCB}" type="presParOf" srcId="{E93661BF-36CD-450B-96CD-9845A34CAB2D}" destId="{F95CE6B8-349F-421A-A701-478300B70B15}" srcOrd="2" destOrd="0" presId="urn:microsoft.com/office/officeart/2005/8/layout/cycle6"/>
    <dgm:cxn modelId="{DE05E235-3036-41FE-A783-EDB851538153}" type="presParOf" srcId="{E93661BF-36CD-450B-96CD-9845A34CAB2D}" destId="{6ABA237D-CC62-4EEF-9D06-B90DEE540DB1}" srcOrd="3" destOrd="0" presId="urn:microsoft.com/office/officeart/2005/8/layout/cycle6"/>
    <dgm:cxn modelId="{4D13EF68-FA4F-4054-AA80-A595B115BECE}" type="presParOf" srcId="{E93661BF-36CD-450B-96CD-9845A34CAB2D}" destId="{B27F54A4-B946-4EC5-B25E-107F72606F5D}" srcOrd="4" destOrd="0" presId="urn:microsoft.com/office/officeart/2005/8/layout/cycle6"/>
    <dgm:cxn modelId="{D0646079-ED6F-4D13-87A1-0B18E28E5624}" type="presParOf" srcId="{E93661BF-36CD-450B-96CD-9845A34CAB2D}" destId="{39D2C9BD-850C-471D-8FA3-DDC4C2F39FDE}" srcOrd="5" destOrd="0" presId="urn:microsoft.com/office/officeart/2005/8/layout/cycle6"/>
    <dgm:cxn modelId="{B30F0235-967F-423C-9A44-CAC3357AB42D}" type="presParOf" srcId="{E93661BF-36CD-450B-96CD-9845A34CAB2D}" destId="{C81A7FA7-E53B-498E-A134-733D23B527CF}" srcOrd="6" destOrd="0" presId="urn:microsoft.com/office/officeart/2005/8/layout/cycle6"/>
    <dgm:cxn modelId="{D0DC068D-DB1E-43B7-9F2A-61E3709D45CB}" type="presParOf" srcId="{E93661BF-36CD-450B-96CD-9845A34CAB2D}" destId="{6A5A9BB1-3D6A-413D-93B2-32D8D415A7A5}" srcOrd="7" destOrd="0" presId="urn:microsoft.com/office/officeart/2005/8/layout/cycle6"/>
    <dgm:cxn modelId="{BDE62A73-B972-4683-9DCF-AB7D7CE350C6}" type="presParOf" srcId="{E93661BF-36CD-450B-96CD-9845A34CAB2D}" destId="{74B97C34-4682-4809-86CE-417B2FACA3A3}" srcOrd="8" destOrd="0" presId="urn:microsoft.com/office/officeart/2005/8/layout/cycle6"/>
    <dgm:cxn modelId="{0AD2D4F1-AC1A-4296-96C6-3FE7B00119DD}" type="presParOf" srcId="{E93661BF-36CD-450B-96CD-9845A34CAB2D}" destId="{4A2E88B1-FBF3-4CCD-AB63-E90C1FC82920}" srcOrd="9" destOrd="0" presId="urn:microsoft.com/office/officeart/2005/8/layout/cycle6"/>
    <dgm:cxn modelId="{C2F3A7D0-BB57-4BF2-91A7-C3FB3F14E49C}" type="presParOf" srcId="{E93661BF-36CD-450B-96CD-9845A34CAB2D}" destId="{D4CA457E-D1F4-4216-8102-27F76717D5EC}" srcOrd="10" destOrd="0" presId="urn:microsoft.com/office/officeart/2005/8/layout/cycle6"/>
    <dgm:cxn modelId="{8E6D3741-BB32-43E6-B2EA-A13C920180C8}" type="presParOf" srcId="{E93661BF-36CD-450B-96CD-9845A34CAB2D}" destId="{55DB2D9B-832F-4E68-83BC-5336C2FA148C}" srcOrd="11" destOrd="0" presId="urn:microsoft.com/office/officeart/2005/8/layout/cycle6"/>
    <dgm:cxn modelId="{35746513-0ED5-442C-A287-FCC7881370DB}" type="presParOf" srcId="{E93661BF-36CD-450B-96CD-9845A34CAB2D}" destId="{FC698D0C-F87C-483E-978B-483B7BEE9177}" srcOrd="12" destOrd="0" presId="urn:microsoft.com/office/officeart/2005/8/layout/cycle6"/>
    <dgm:cxn modelId="{21F7DC7F-7DC3-4687-A72F-96B28C8A4E68}" type="presParOf" srcId="{E93661BF-36CD-450B-96CD-9845A34CAB2D}" destId="{91E0DF9A-CBFE-41B0-B948-2B835412BCF2}" srcOrd="13" destOrd="0" presId="urn:microsoft.com/office/officeart/2005/8/layout/cycle6"/>
    <dgm:cxn modelId="{C7A9169B-1F2F-40FD-A5B2-81C2391A19AC}" type="presParOf" srcId="{E93661BF-36CD-450B-96CD-9845A34CAB2D}" destId="{AED8B7B2-2C69-4D9A-AE70-423CC14345F2}" srcOrd="14" destOrd="0" presId="urn:microsoft.com/office/officeart/2005/8/layout/cycle6"/>
    <dgm:cxn modelId="{3B355FB0-E8ED-4C22-83A9-F93E0A86CF84}" type="presParOf" srcId="{E93661BF-36CD-450B-96CD-9845A34CAB2D}" destId="{CAC89A18-DE78-48B3-8BB4-0959806DCED3}" srcOrd="15" destOrd="0" presId="urn:microsoft.com/office/officeart/2005/8/layout/cycle6"/>
    <dgm:cxn modelId="{BE229308-35D0-46EB-8288-6DE5EB9E7D40}" type="presParOf" srcId="{E93661BF-36CD-450B-96CD-9845A34CAB2D}" destId="{BB7B5A17-427D-4287-BE5F-67684125DA95}" srcOrd="16" destOrd="0" presId="urn:microsoft.com/office/officeart/2005/8/layout/cycle6"/>
    <dgm:cxn modelId="{875CEC6D-E7B9-408F-8A49-112547D622E6}" type="presParOf" srcId="{E93661BF-36CD-450B-96CD-9845A34CAB2D}" destId="{FB1CBB7D-31BD-43E6-9AAE-3126B2F20A49}"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B6917C-799D-4E6E-A246-498F5491E879}">
      <dsp:nvSpPr>
        <dsp:cNvPr id="0" name=""/>
        <dsp:cNvSpPr/>
      </dsp:nvSpPr>
      <dsp:spPr>
        <a:xfrm>
          <a:off x="1977153" y="2577"/>
          <a:ext cx="2275646" cy="805652"/>
        </a:xfrm>
        <a:prstGeom prst="roundRect">
          <a:avLst/>
        </a:pr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n-US" sz="3300" kern="1200" dirty="0">
            <a:solidFill>
              <a:sysClr val="window" lastClr="FFFFFF"/>
            </a:solidFill>
            <a:latin typeface="Aparajita" panose="020B0604020202020204" pitchFamily="34" charset="0"/>
            <a:ea typeface="+mn-ea"/>
            <a:cs typeface="Aparajita" panose="020B0604020202020204" pitchFamily="34" charset="0"/>
          </a:endParaRPr>
        </a:p>
      </dsp:txBody>
      <dsp:txXfrm>
        <a:off x="1977153" y="2577"/>
        <a:ext cx="2275646" cy="805652"/>
      </dsp:txXfrm>
    </dsp:sp>
    <dsp:sp modelId="{F95CE6B8-349F-421A-A701-478300B70B15}">
      <dsp:nvSpPr>
        <dsp:cNvPr id="0" name=""/>
        <dsp:cNvSpPr/>
      </dsp:nvSpPr>
      <dsp:spPr>
        <a:xfrm>
          <a:off x="1216124" y="405404"/>
          <a:ext cx="3797703" cy="3797703"/>
        </a:xfrm>
        <a:custGeom>
          <a:avLst/>
          <a:gdLst/>
          <a:ahLst/>
          <a:cxnLst/>
          <a:rect l="0" t="0" r="0" b="0"/>
          <a:pathLst>
            <a:path>
              <a:moveTo>
                <a:pt x="2450472" y="103529"/>
              </a:moveTo>
              <a:arcTo wR="1841687" hR="1841687" stAng="17358158" swAng="1502045"/>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ABA237D-CC62-4EEF-9D06-B90DEE540DB1}">
      <dsp:nvSpPr>
        <dsp:cNvPr id="0" name=""/>
        <dsp:cNvSpPr/>
      </dsp:nvSpPr>
      <dsp:spPr>
        <a:xfrm>
          <a:off x="3582223" y="952003"/>
          <a:ext cx="2354414" cy="805652"/>
        </a:xfrm>
        <a:prstGeom prst="roundRect">
          <a:avLst/>
        </a:prstGeom>
        <a:solidFill>
          <a:srgbClr val="4BACC6">
            <a:hueOff val="-1986775"/>
            <a:satOff val="7962"/>
            <a:lumOff val="172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n-US" sz="3300" b="1" kern="1200" dirty="0">
            <a:solidFill>
              <a:sysClr val="windowText" lastClr="000000"/>
            </a:solidFill>
            <a:latin typeface="Calibri"/>
            <a:ea typeface="+mn-ea"/>
            <a:cs typeface="B Zar" panose="00000400000000000000" pitchFamily="2" charset="-78"/>
          </a:endParaRPr>
        </a:p>
      </dsp:txBody>
      <dsp:txXfrm>
        <a:off x="3582223" y="952003"/>
        <a:ext cx="2354414" cy="805652"/>
      </dsp:txXfrm>
    </dsp:sp>
    <dsp:sp modelId="{39D2C9BD-850C-471D-8FA3-DDC4C2F39FDE}">
      <dsp:nvSpPr>
        <dsp:cNvPr id="0" name=""/>
        <dsp:cNvSpPr/>
      </dsp:nvSpPr>
      <dsp:spPr>
        <a:xfrm>
          <a:off x="1216124" y="405404"/>
          <a:ext cx="3797703" cy="3797703"/>
        </a:xfrm>
        <a:custGeom>
          <a:avLst/>
          <a:gdLst/>
          <a:ahLst/>
          <a:cxnLst/>
          <a:rect l="0" t="0" r="0" b="0"/>
          <a:pathLst>
            <a:path>
              <a:moveTo>
                <a:pt x="3608449" y="1321717"/>
              </a:moveTo>
              <a:arcTo wR="1841687" hR="1841687" stAng="20616029" swAng="1967943"/>
            </a:path>
          </a:pathLst>
        </a:custGeom>
        <a:noFill/>
        <a:ln w="9525" cap="flat" cmpd="sng" algn="ctr">
          <a:solidFill>
            <a:srgbClr val="4BACC6">
              <a:hueOff val="-1986775"/>
              <a:satOff val="7962"/>
              <a:lumOff val="1726"/>
              <a:alphaOff val="0"/>
            </a:srgbClr>
          </a:solidFill>
          <a:prstDash val="solid"/>
        </a:ln>
        <a:effectLst/>
      </dsp:spPr>
      <dsp:style>
        <a:lnRef idx="1">
          <a:scrgbClr r="0" g="0" b="0"/>
        </a:lnRef>
        <a:fillRef idx="0">
          <a:scrgbClr r="0" g="0" b="0"/>
        </a:fillRef>
        <a:effectRef idx="0">
          <a:scrgbClr r="0" g="0" b="0"/>
        </a:effectRef>
        <a:fontRef idx="minor"/>
      </dsp:style>
    </dsp:sp>
    <dsp:sp modelId="{C81A7FA7-E53B-498E-A134-733D23B527CF}">
      <dsp:nvSpPr>
        <dsp:cNvPr id="0" name=""/>
        <dsp:cNvSpPr/>
      </dsp:nvSpPr>
      <dsp:spPr>
        <a:xfrm>
          <a:off x="3751726" y="2850855"/>
          <a:ext cx="2015407" cy="805652"/>
        </a:xfrm>
        <a:prstGeom prst="roundRect">
          <a:avLst/>
        </a:prstGeom>
        <a:solidFill>
          <a:srgbClr val="4BACC6">
            <a:hueOff val="-3973551"/>
            <a:satOff val="15924"/>
            <a:lumOff val="3451"/>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solidFill>
              <a:sysClr val="window" lastClr="FFFFFF"/>
            </a:solidFill>
            <a:latin typeface="Calibri"/>
            <a:ea typeface="+mn-ea"/>
            <a:cs typeface="B Zar" panose="00000400000000000000" pitchFamily="2" charset="-78"/>
          </a:endParaRPr>
        </a:p>
      </dsp:txBody>
      <dsp:txXfrm>
        <a:off x="3751726" y="2850855"/>
        <a:ext cx="2015407" cy="805652"/>
      </dsp:txXfrm>
    </dsp:sp>
    <dsp:sp modelId="{74B97C34-4682-4809-86CE-417B2FACA3A3}">
      <dsp:nvSpPr>
        <dsp:cNvPr id="0" name=""/>
        <dsp:cNvSpPr/>
      </dsp:nvSpPr>
      <dsp:spPr>
        <a:xfrm>
          <a:off x="1188730" y="432967"/>
          <a:ext cx="3797703" cy="3797703"/>
        </a:xfrm>
        <a:custGeom>
          <a:avLst/>
          <a:gdLst/>
          <a:ahLst/>
          <a:cxnLst/>
          <a:rect l="0" t="0" r="0" b="0"/>
          <a:pathLst>
            <a:path>
              <a:moveTo>
                <a:pt x="3130341" y="3157432"/>
              </a:moveTo>
              <a:arcTo wR="1841687" hR="1841687" stAng="2735758" swAng="1098526"/>
            </a:path>
          </a:pathLst>
        </a:custGeom>
        <a:noFill/>
        <a:ln w="9525" cap="flat" cmpd="sng" algn="ctr">
          <a:solidFill>
            <a:srgbClr val="4BACC6">
              <a:hueOff val="-3973551"/>
              <a:satOff val="15924"/>
              <a:lumOff val="3451"/>
              <a:alphaOff val="0"/>
            </a:srgbClr>
          </a:solidFill>
          <a:prstDash val="solid"/>
        </a:ln>
        <a:effectLst/>
      </dsp:spPr>
      <dsp:style>
        <a:lnRef idx="1">
          <a:scrgbClr r="0" g="0" b="0"/>
        </a:lnRef>
        <a:fillRef idx="0">
          <a:scrgbClr r="0" g="0" b="0"/>
        </a:fillRef>
        <a:effectRef idx="0">
          <a:scrgbClr r="0" g="0" b="0"/>
        </a:effectRef>
        <a:fontRef idx="minor"/>
      </dsp:style>
    </dsp:sp>
    <dsp:sp modelId="{4A2E88B1-FBF3-4CCD-AB63-E90C1FC82920}">
      <dsp:nvSpPr>
        <dsp:cNvPr id="0" name=""/>
        <dsp:cNvSpPr/>
      </dsp:nvSpPr>
      <dsp:spPr>
        <a:xfrm>
          <a:off x="2269891" y="3802859"/>
          <a:ext cx="1935697" cy="805652"/>
        </a:xfrm>
        <a:prstGeom prst="roundRect">
          <a:avLst/>
        </a:prstGeom>
        <a:solidFill>
          <a:srgbClr val="4BACC6">
            <a:hueOff val="-5960326"/>
            <a:satOff val="23887"/>
            <a:lumOff val="517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solidFill>
              <a:sysClr val="window" lastClr="FFFFFF"/>
            </a:solidFill>
            <a:latin typeface="Calibri"/>
            <a:ea typeface="+mn-ea"/>
            <a:cs typeface="B Zar" panose="00000400000000000000" pitchFamily="2" charset="-78"/>
          </a:endParaRPr>
        </a:p>
      </dsp:txBody>
      <dsp:txXfrm>
        <a:off x="2269891" y="3802859"/>
        <a:ext cx="1935697" cy="805652"/>
      </dsp:txXfrm>
    </dsp:sp>
    <dsp:sp modelId="{55DB2D9B-832F-4E68-83BC-5336C2FA148C}">
      <dsp:nvSpPr>
        <dsp:cNvPr id="0" name=""/>
        <dsp:cNvSpPr/>
      </dsp:nvSpPr>
      <dsp:spPr>
        <a:xfrm>
          <a:off x="977867" y="313855"/>
          <a:ext cx="3797703" cy="3797703"/>
        </a:xfrm>
        <a:custGeom>
          <a:avLst/>
          <a:gdLst/>
          <a:ahLst/>
          <a:cxnLst/>
          <a:rect l="0" t="0" r="0" b="0"/>
          <a:pathLst>
            <a:path>
              <a:moveTo>
                <a:pt x="1031594" y="3495641"/>
              </a:moveTo>
              <a:arcTo wR="1841687" hR="1841687" stAng="6965716" swAng="1098526"/>
            </a:path>
          </a:pathLst>
        </a:custGeom>
        <a:noFill/>
        <a:ln w="9525" cap="flat" cmpd="sng" algn="ctr">
          <a:solidFill>
            <a:srgbClr val="4BACC6">
              <a:hueOff val="-5960326"/>
              <a:satOff val="23887"/>
              <a:lumOff val="5177"/>
              <a:alphaOff val="0"/>
            </a:srgbClr>
          </a:solidFill>
          <a:prstDash val="solid"/>
        </a:ln>
        <a:effectLst/>
      </dsp:spPr>
      <dsp:style>
        <a:lnRef idx="1">
          <a:scrgbClr r="0" g="0" b="0"/>
        </a:lnRef>
        <a:fillRef idx="0">
          <a:scrgbClr r="0" g="0" b="0"/>
        </a:fillRef>
        <a:effectRef idx="0">
          <a:scrgbClr r="0" g="0" b="0"/>
        </a:effectRef>
        <a:fontRef idx="minor"/>
      </dsp:style>
    </dsp:sp>
    <dsp:sp modelId="{FC698D0C-F87C-483E-978B-483B7BEE9177}">
      <dsp:nvSpPr>
        <dsp:cNvPr id="0" name=""/>
        <dsp:cNvSpPr/>
      </dsp:nvSpPr>
      <dsp:spPr>
        <a:xfrm>
          <a:off x="181707" y="2481156"/>
          <a:ext cx="2090383" cy="1067006"/>
        </a:xfrm>
        <a:prstGeom prst="roundRect">
          <a:avLst/>
        </a:prstGeom>
        <a:solidFill>
          <a:srgbClr val="4BACC6">
            <a:hueOff val="-7947101"/>
            <a:satOff val="31849"/>
            <a:lumOff val="6902"/>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solidFill>
              <a:sysClr val="windowText" lastClr="000000"/>
            </a:solidFill>
            <a:latin typeface="Calibri"/>
            <a:ea typeface="+mn-ea"/>
            <a:cs typeface="+mn-cs"/>
          </a:endParaRPr>
        </a:p>
      </dsp:txBody>
      <dsp:txXfrm>
        <a:off x="181707" y="2481156"/>
        <a:ext cx="2090383" cy="1067006"/>
      </dsp:txXfrm>
    </dsp:sp>
    <dsp:sp modelId="{AED8B7B2-2C69-4D9A-AE70-423CC14345F2}">
      <dsp:nvSpPr>
        <dsp:cNvPr id="0" name=""/>
        <dsp:cNvSpPr/>
      </dsp:nvSpPr>
      <dsp:spPr>
        <a:xfrm>
          <a:off x="1102047" y="695853"/>
          <a:ext cx="3797703" cy="3797703"/>
        </a:xfrm>
        <a:custGeom>
          <a:avLst/>
          <a:gdLst/>
          <a:ahLst/>
          <a:cxnLst/>
          <a:rect l="0" t="0" r="0" b="0"/>
          <a:pathLst>
            <a:path>
              <a:moveTo>
                <a:pt x="74926" y="2361657"/>
              </a:moveTo>
              <a:arcTo wR="1841687" hR="1841687" stAng="9816029" swAng="1967943"/>
            </a:path>
          </a:pathLst>
        </a:custGeom>
        <a:noFill/>
        <a:ln w="9525" cap="flat" cmpd="sng" algn="ctr">
          <a:solidFill>
            <a:srgbClr val="4BACC6">
              <a:hueOff val="-7947101"/>
              <a:satOff val="31849"/>
              <a:lumOff val="6902"/>
              <a:alphaOff val="0"/>
            </a:srgbClr>
          </a:solidFill>
          <a:prstDash val="solid"/>
        </a:ln>
        <a:effectLst/>
      </dsp:spPr>
      <dsp:style>
        <a:lnRef idx="1">
          <a:scrgbClr r="0" g="0" b="0"/>
        </a:lnRef>
        <a:fillRef idx="0">
          <a:scrgbClr r="0" g="0" b="0"/>
        </a:fillRef>
        <a:effectRef idx="0">
          <a:scrgbClr r="0" g="0" b="0"/>
        </a:effectRef>
        <a:fontRef idx="minor"/>
      </dsp:style>
    </dsp:sp>
    <dsp:sp modelId="{CAC89A18-DE78-48B3-8BB4-0959806DCED3}">
      <dsp:nvSpPr>
        <dsp:cNvPr id="0" name=""/>
        <dsp:cNvSpPr/>
      </dsp:nvSpPr>
      <dsp:spPr>
        <a:xfrm>
          <a:off x="495366" y="952003"/>
          <a:ext cx="1950311" cy="805652"/>
        </a:xfrm>
        <a:prstGeom prst="roundRect">
          <a:avLst/>
        </a:prstGeom>
        <a:solidFill>
          <a:srgbClr val="4BACC6">
            <a:hueOff val="-9933876"/>
            <a:satOff val="39811"/>
            <a:lumOff val="862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solidFill>
              <a:sysClr val="window" lastClr="FFFFFF"/>
            </a:solidFill>
            <a:latin typeface="Calibri"/>
            <a:ea typeface="+mn-ea"/>
            <a:cs typeface="B Zar" panose="00000400000000000000" pitchFamily="2" charset="-78"/>
          </a:endParaRPr>
        </a:p>
      </dsp:txBody>
      <dsp:txXfrm>
        <a:off x="495366" y="952003"/>
        <a:ext cx="1950311" cy="805652"/>
      </dsp:txXfrm>
    </dsp:sp>
    <dsp:sp modelId="{FB1CBB7D-31BD-43E6-9AAE-3126B2F20A49}">
      <dsp:nvSpPr>
        <dsp:cNvPr id="0" name=""/>
        <dsp:cNvSpPr/>
      </dsp:nvSpPr>
      <dsp:spPr>
        <a:xfrm>
          <a:off x="1216124" y="405404"/>
          <a:ext cx="3797703" cy="3797703"/>
        </a:xfrm>
        <a:custGeom>
          <a:avLst/>
          <a:gdLst/>
          <a:ahLst/>
          <a:cxnLst/>
          <a:rect l="0" t="0" r="0" b="0"/>
          <a:pathLst>
            <a:path>
              <a:moveTo>
                <a:pt x="554580" y="524429"/>
              </a:moveTo>
              <a:arcTo wR="1841687" hR="1841687" stAng="13539797" swAng="1502045"/>
            </a:path>
          </a:pathLst>
        </a:custGeom>
        <a:noFill/>
        <a:ln w="9525" cap="flat" cmpd="sng" algn="ctr">
          <a:solidFill>
            <a:srgbClr val="4BACC6">
              <a:hueOff val="-9933876"/>
              <a:satOff val="39811"/>
              <a:lumOff val="8628"/>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1CF6B4A-7DBB-42C3-AA34-35BDED4504E2}" type="datetimeFigureOut">
              <a:rPr lang="fa-IR" smtClean="0"/>
              <a:pPr/>
              <a:t>17/10/1442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91184E-EBCE-4751-9694-953465941053}" type="slidenum">
              <a:rPr lang="fa-IR" smtClean="0"/>
              <a:pPr/>
              <a:t>‹#›</a:t>
            </a:fld>
            <a:endParaRPr lang="fa-IR"/>
          </a:p>
        </p:txBody>
      </p:sp>
    </p:spTree>
    <p:extLst>
      <p:ext uri="{BB962C8B-B14F-4D97-AF65-F5344CB8AC3E}">
        <p14:creationId xmlns:p14="http://schemas.microsoft.com/office/powerpoint/2010/main" xmlns="" val="2128974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F511DD5A-A3DB-4258-8EC1-DA6307179EF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xmlns="" val="86128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F511DD5A-A3DB-4258-8EC1-DA6307179EFF}"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xmlns="" val="23126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1DD5A-A3DB-4258-8EC1-DA6307179EFF}"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xmlns="" val="400115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41EE2EE7-A54D-401A-BBB8-53347C693F44}" type="datetimeFigureOut">
              <a:rPr lang="en-US" smtClean="0"/>
              <a:pPr/>
              <a:t>5/28/2021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41EE2EE7-A54D-401A-BBB8-53347C693F44}" type="datetimeFigureOut">
              <a:rPr lang="en-US" smtClean="0"/>
              <a:pPr/>
              <a:t>5/28/2021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41EE2EE7-A54D-401A-BBB8-53347C693F44}" type="datetimeFigureOut">
              <a:rPr lang="en-US" smtClean="0"/>
              <a:pPr/>
              <a:t>5/28/2021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0422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8478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4854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2222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772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2904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2422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703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41EE2EE7-A54D-401A-BBB8-53347C693F44}" type="datetimeFigureOut">
              <a:rPr lang="en-US" smtClean="0"/>
              <a:pPr/>
              <a:t>5/28/2021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041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23256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8605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srgbClr val="000000"/>
                </a:solidFill>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a:r>
              <a:rPr lang="en-US" sz="6000" dirty="0">
                <a:solidFill>
                  <a:srgbClr val="000000"/>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328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25050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srgbClr val="000000"/>
                </a:solidFill>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a:r>
              <a:rPr lang="en-US" sz="6000" dirty="0">
                <a:solidFill>
                  <a:srgbClr val="000000"/>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0980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51042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98709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7168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773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EE2EE7-A54D-401A-BBB8-53347C693F44}" type="datetimeFigureOut">
              <a:rPr lang="en-US" smtClean="0"/>
              <a:pPr/>
              <a:t>5/28/2021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90926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9388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55098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395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63961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50900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66024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28559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5057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4252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41EE2EE7-A54D-401A-BBB8-53347C693F44}" type="datetimeFigureOut">
              <a:rPr lang="en-US" smtClean="0"/>
              <a:pPr/>
              <a:t>5/28/2021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srgbClr val="000000"/>
                </a:solidFill>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a:r>
              <a:rPr lang="en-US" sz="6000" dirty="0">
                <a:solidFill>
                  <a:srgbClr val="000000"/>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48586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4114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srgbClr val="000000"/>
                </a:solidFill>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a:r>
              <a:rPr lang="en-US" sz="6000" dirty="0">
                <a:solidFill>
                  <a:srgbClr val="000000"/>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0611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6217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76058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18240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41126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3941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28051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145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41EE2EE7-A54D-401A-BBB8-53347C693F44}" type="datetimeFigureOut">
              <a:rPr lang="en-US" smtClean="0"/>
              <a:pPr/>
              <a:t>5/28/2021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00737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77849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33229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5666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6244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82748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32431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srgbClr val="000000"/>
                </a:solidFill>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a:r>
              <a:rPr lang="en-US" sz="6000" dirty="0">
                <a:solidFill>
                  <a:srgbClr val="000000"/>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75255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45369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r>
              <a:rPr lang="en-US" sz="6000" dirty="0">
                <a:solidFill>
                  <a:srgbClr val="000000"/>
                </a:solidFill>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a:r>
              <a:rPr lang="en-US" sz="6000" dirty="0">
                <a:solidFill>
                  <a:srgbClr val="000000"/>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589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41EE2EE7-A54D-401A-BBB8-53347C693F44}" type="datetimeFigureOut">
              <a:rPr lang="en-US" smtClean="0"/>
              <a:pPr/>
              <a:t>5/28/2021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35646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68883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497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EE2EE7-A54D-401A-BBB8-53347C693F44}" type="datetimeFigureOut">
              <a:rPr lang="en-US" smtClean="0"/>
              <a:pPr/>
              <a:t>5/28/2021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1EE2EE7-A54D-401A-BBB8-53347C693F44}" type="datetimeFigureOut">
              <a:rPr lang="en-US" smtClean="0"/>
              <a:pPr/>
              <a:t>5/28/2021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1EE2EE7-A54D-401A-BBB8-53347C693F44}" type="datetimeFigureOut">
              <a:rPr lang="en-US" smtClean="0"/>
              <a:pPr/>
              <a:t>5/28/2021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582D0AB-2735-49EB-AADA-F28BF13FC2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E2EE7-A54D-401A-BBB8-53347C693F44}" type="datetimeFigureOut">
              <a:rPr lang="en-US" smtClean="0"/>
              <a:pPr/>
              <a:t>5/28/2021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2D0AB-2735-49EB-AADA-F28BF13FC2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420715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006362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CA21A4F-9B80-4486-9922-32A535CFC3EF}" type="datetimeFigureOut">
              <a:rPr lang="en-US" smtClean="0">
                <a:solidFill>
                  <a:prstClr val="black">
                    <a:tint val="75000"/>
                  </a:prstClr>
                </a:solidFill>
              </a:rPr>
              <a:pPr/>
              <a:t>5/28/2021</a:t>
            </a:fld>
            <a:endParaRPr lang="en-US" dirty="0">
              <a:solidFill>
                <a:prstClr val="black">
                  <a:tint val="75000"/>
                </a:prstClr>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BD34519-6740-4596-8D5D-9D37B0F6D42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3078166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microsoft.com/office/2007/relationships/hdphoto" Target="../media/hdphoto1.wdp"/><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24744"/>
            <a:ext cx="7700962" cy="2250143"/>
          </a:xfrm>
        </p:spPr>
        <p:txBody>
          <a:bodyPr>
            <a:normAutofit/>
          </a:bodyPr>
          <a:lstStyle/>
          <a:p>
            <a:r>
              <a:rPr lang="fa-IR" sz="8000" dirty="0">
                <a:effectLst>
                  <a:outerShdw blurRad="50800" dist="38100" dir="2700000" algn="tl" rotWithShape="0">
                    <a:prstClr val="black">
                      <a:alpha val="40000"/>
                    </a:prstClr>
                  </a:outerShdw>
                </a:effectLst>
                <a:latin typeface="IranNastaliq" pitchFamily="18" charset="0"/>
                <a:cs typeface="IranNastaliq" pitchFamily="18" charset="0"/>
              </a:rPr>
              <a:t>بسم الله الرحمن الرحیم</a:t>
            </a:r>
            <a:endParaRPr lang="en-US" sz="8000" dirty="0">
              <a:effectLst>
                <a:outerShdw blurRad="50800" dist="38100" dir="2700000" algn="tl" rotWithShape="0">
                  <a:prstClr val="black">
                    <a:alpha val="40000"/>
                  </a:prstClr>
                </a:outerShdw>
              </a:effectLst>
              <a:latin typeface="IranNastaliq" pitchFamily="18" charset="0"/>
              <a:cs typeface="IranNastaliq"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571612"/>
            <a:ext cx="7571184" cy="2031325"/>
          </a:xfrm>
          <a:prstGeom prst="rect">
            <a:avLst/>
          </a:prstGeom>
          <a:noFill/>
        </p:spPr>
        <p:txBody>
          <a:bodyPr wrap="square" rtlCol="0">
            <a:spAutoFit/>
          </a:bodyPr>
          <a:lstStyle/>
          <a:p>
            <a:pPr algn="just" rtl="1"/>
            <a:r>
              <a:rPr lang="fa-IR" b="1" dirty="0" smtClean="0">
                <a:cs typeface="B Nazanin" panose="00000400000000000000" pitchFamily="2" charset="-78"/>
              </a:rPr>
              <a:t>عفونت </a:t>
            </a:r>
            <a:r>
              <a:rPr lang="fa-IR" b="1" dirty="0">
                <a:cs typeface="B Nazanin" panose="00000400000000000000" pitchFamily="2" charset="-78"/>
              </a:rPr>
              <a:t>گوش میانی:</a:t>
            </a:r>
          </a:p>
          <a:p>
            <a:pPr algn="just" rtl="1"/>
            <a:r>
              <a:rPr lang="fa-IR" dirty="0">
                <a:cs typeface="B Nazanin" panose="00000400000000000000" pitchFamily="2" charset="-78"/>
              </a:rPr>
              <a:t>طبق تحقیقات مرکز </a:t>
            </a:r>
            <a:r>
              <a:rPr lang="en-US" dirty="0">
                <a:cs typeface="B Nazanin" panose="00000400000000000000" pitchFamily="2" charset="-78"/>
              </a:rPr>
              <a:t>AHRQ</a:t>
            </a:r>
            <a:r>
              <a:rPr lang="fa-IR" dirty="0">
                <a:cs typeface="B Nazanin" panose="00000400000000000000" pitchFamily="2" charset="-78"/>
              </a:rPr>
              <a:t>، هر مقدار تغذیه با شیر مادر در مقایسه با تغذیه انحصاری با شیر مصنوعی خطر عفونت حاد گوش میانی را تا 23 درصد کاهش می دهد</a:t>
            </a:r>
            <a:r>
              <a:rPr lang="fa-IR" dirty="0" smtClean="0">
                <a:cs typeface="B Nazanin" panose="00000400000000000000" pitchFamily="2" charset="-78"/>
              </a:rPr>
              <a:t>.</a:t>
            </a:r>
          </a:p>
          <a:p>
            <a:pPr algn="just" rtl="1"/>
            <a:endParaRPr lang="fa-IR" dirty="0">
              <a:cs typeface="B Nazanin" panose="00000400000000000000" pitchFamily="2" charset="-78"/>
            </a:endParaRPr>
          </a:p>
          <a:p>
            <a:pPr algn="just" rtl="1"/>
            <a:r>
              <a:rPr lang="fa-IR" b="1" dirty="0">
                <a:cs typeface="B Nazanin" panose="00000400000000000000" pitchFamily="2" charset="-78"/>
              </a:rPr>
              <a:t>سندروم مرگ ناگهانی شیرخوار:</a:t>
            </a:r>
          </a:p>
          <a:p>
            <a:pPr algn="just" rtl="1"/>
            <a:r>
              <a:rPr lang="fa-IR" dirty="0">
                <a:cs typeface="B Nazanin" panose="00000400000000000000" pitchFamily="2" charset="-78"/>
              </a:rPr>
              <a:t> تغذیه با شیرمادر در برابر سندرم مرگ ناگهانی (</a:t>
            </a:r>
            <a:r>
              <a:rPr lang="en-US" dirty="0">
                <a:cs typeface="B Nazanin" panose="00000400000000000000" pitchFamily="2" charset="-78"/>
              </a:rPr>
              <a:t>SIDS</a:t>
            </a:r>
            <a:r>
              <a:rPr lang="fa-IR" dirty="0">
                <a:cs typeface="B Nazanin" panose="00000400000000000000" pitchFamily="2" charset="-78"/>
              </a:rPr>
              <a:t>) اثر حفاظتی دارد و این اثر با تغذیه انحصاری با شیرمادر قوی تر می شود. </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7571184" cy="850106"/>
          </a:xfrm>
        </p:spPr>
        <p:txBody>
          <a:bodyPr>
            <a:noAutofit/>
          </a:bodyPr>
          <a:lstStyle/>
          <a:p>
            <a:r>
              <a:rPr lang="fa-IR" sz="2800" dirty="0">
                <a:cs typeface="B Titr" panose="00000700000000000000" pitchFamily="2" charset="-78"/>
              </a:rPr>
              <a:t>تاثیر تغذیه با شیر مادر در جلوگیری از بروز بیماران مزمن</a:t>
            </a:r>
            <a:endParaRPr lang="en-US" sz="2800" dirty="0">
              <a:cs typeface="B Titr" panose="00000700000000000000" pitchFamily="2" charset="-78"/>
            </a:endParaRPr>
          </a:p>
        </p:txBody>
      </p:sp>
      <p:sp>
        <p:nvSpPr>
          <p:cNvPr id="5" name="TextBox 4"/>
          <p:cNvSpPr txBox="1"/>
          <p:nvPr/>
        </p:nvSpPr>
        <p:spPr>
          <a:xfrm>
            <a:off x="714348" y="2143116"/>
            <a:ext cx="7571184" cy="3139321"/>
          </a:xfrm>
          <a:prstGeom prst="rect">
            <a:avLst/>
          </a:prstGeom>
          <a:noFill/>
        </p:spPr>
        <p:txBody>
          <a:bodyPr wrap="square" rtlCol="0">
            <a:spAutoFit/>
          </a:bodyPr>
          <a:lstStyle/>
          <a:p>
            <a:pPr algn="just" rtl="1"/>
            <a:r>
              <a:rPr lang="fa-IR" b="1" dirty="0">
                <a:cs typeface="B Nazanin" panose="00000400000000000000" pitchFamily="2" charset="-78"/>
              </a:rPr>
              <a:t>دیابت:</a:t>
            </a:r>
          </a:p>
          <a:p>
            <a:pPr algn="just" rtl="1"/>
            <a:r>
              <a:rPr lang="fa-IR" dirty="0">
                <a:cs typeface="B Nazanin" panose="00000400000000000000" pitchFamily="2" charset="-78"/>
              </a:rPr>
              <a:t>در شیرخوارانی که حداقل به مدت 3 ماه تغذیه انحصاری با شیر مادر داشته و در نتیجه در معرض دریاقت پروتئین شیر گاو نبوده اند، بروز دیابت قندی تیپ یک نزدیک به 30 درصد کاهش داشته است. فرضیه و مکانیسم مورد قبول در بروز دیابت قندی تیپ یک این است که مواجه شیرخوار با بتالاکتوگلوبین موجود در شیرگاو منجر به تحریک سیستم ایمنی و واکنش متقابل با سلولهای بتا پانکراس می شود. </a:t>
            </a:r>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r>
              <a:rPr lang="fa-IR" dirty="0" smtClean="0">
                <a:cs typeface="B Nazanin" panose="00000400000000000000" pitchFamily="2" charset="-78"/>
              </a:rPr>
              <a:t>تغذیه </a:t>
            </a:r>
            <a:r>
              <a:rPr lang="fa-IR" dirty="0">
                <a:cs typeface="B Nazanin" panose="00000400000000000000" pitchFamily="2" charset="-78"/>
              </a:rPr>
              <a:t>با شیر مادر، مکانیسم های موثر زیادی برای حفاطت در برابر دیابت نوع یک ارائه می کند که شامل حفاظت در برابر عفونت ها، تاثیر بر بلوغ بافت های لنفوئیدی روده و تنظیم پاسخ ایمنی به انسولین می باشد. در کودکان دیابتی وابسته به انسولیت، در پاسخ به آلبومین سرم گاوی، افزایش غلطت پادتن های اختصاصی </a:t>
            </a:r>
            <a:r>
              <a:rPr lang="en-US" dirty="0" err="1">
                <a:cs typeface="B Nazanin" panose="00000400000000000000" pitchFamily="2" charset="-78"/>
              </a:rPr>
              <a:t>IgG</a:t>
            </a:r>
            <a:r>
              <a:rPr lang="fa-IR" dirty="0">
                <a:cs typeface="B Nazanin" panose="00000400000000000000" pitchFamily="2" charset="-78"/>
              </a:rPr>
              <a:t> که با پروتئین سطحی ویژه سلول های بتا واکنش متقابل دارند، دیده شده است</a:t>
            </a:r>
            <a:r>
              <a:rPr lang="fa-IR" dirty="0" smtClean="0">
                <a:cs typeface="B Nazanin" panose="00000400000000000000" pitchFamily="2" charset="-78"/>
              </a:rPr>
              <a:t>.</a:t>
            </a:r>
            <a:endParaRPr lang="fa-IR" dirty="0">
              <a:cs typeface="B Nazanin" panose="00000400000000000000" pitchFamily="2" charset="-78"/>
            </a:endParaRPr>
          </a:p>
        </p:txBody>
      </p:sp>
      <p:sp>
        <p:nvSpPr>
          <p:cNvPr id="4" name="Horizontal Scroll 10">
            <a:extLst>
              <a:ext uri="{FF2B5EF4-FFF2-40B4-BE49-F238E27FC236}">
                <a16:creationId xmlns:a16="http://schemas.microsoft.com/office/drawing/2014/main" xmlns="" id="{BC635D81-6FA4-4450-9D67-6CD3A3CDEAB1}"/>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3394194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357298"/>
            <a:ext cx="7571184" cy="2308324"/>
          </a:xfrm>
          <a:prstGeom prst="rect">
            <a:avLst/>
          </a:prstGeom>
          <a:noFill/>
        </p:spPr>
        <p:txBody>
          <a:bodyPr wrap="square" rtlCol="0">
            <a:spAutoFit/>
          </a:bodyPr>
          <a:lstStyle/>
          <a:p>
            <a:pPr algn="just" rtl="1"/>
            <a:r>
              <a:rPr lang="fa-IR" dirty="0" smtClean="0">
                <a:cs typeface="B Nazanin" panose="00000400000000000000" pitchFamily="2" charset="-78"/>
              </a:rPr>
              <a:t>علاوه </a:t>
            </a:r>
            <a:r>
              <a:rPr lang="fa-IR" dirty="0">
                <a:cs typeface="B Nazanin" panose="00000400000000000000" pitchFamily="2" charset="-78"/>
              </a:rPr>
              <a:t>بر این، در شیرخوارانی که با شیر مادر تغذیه شده اند، بروز دیابت قندی نوع 2، 39 درصد کاهش نشان داده است که احتمالا به اثرات مثبت و دراز مدت تغذیه با شیرمادر بر مکانیسم خود تنظیمی تغذیه و کنترل وزن می باشد</a:t>
            </a:r>
            <a:r>
              <a:rPr lang="fa-IR" dirty="0" smtClean="0">
                <a:cs typeface="B Nazanin" panose="00000400000000000000" pitchFamily="2" charset="-78"/>
              </a:rPr>
              <a:t>.</a:t>
            </a:r>
          </a:p>
          <a:p>
            <a:pPr algn="just" rtl="1"/>
            <a:endParaRPr lang="fa-IR" dirty="0" smtClean="0">
              <a:cs typeface="B Nazanin" panose="00000400000000000000" pitchFamily="2" charset="-78"/>
            </a:endParaRPr>
          </a:p>
          <a:p>
            <a:pPr algn="just" rtl="1"/>
            <a:endParaRPr lang="fa-IR" dirty="0">
              <a:cs typeface="B Nazanin" panose="00000400000000000000" pitchFamily="2" charset="-78"/>
            </a:endParaRPr>
          </a:p>
          <a:p>
            <a:pPr algn="just" rtl="1"/>
            <a:r>
              <a:rPr lang="fa-IR" b="1" dirty="0">
                <a:cs typeface="B Nazanin" panose="00000400000000000000" pitchFamily="2" charset="-78"/>
              </a:rPr>
              <a:t>چاقی:</a:t>
            </a:r>
          </a:p>
          <a:p>
            <a:pPr algn="just" rtl="1"/>
            <a:r>
              <a:rPr lang="fa-IR" dirty="0">
                <a:cs typeface="B Nazanin" panose="00000400000000000000" pitchFamily="2" charset="-78"/>
              </a:rPr>
              <a:t>از آنجا که میزان چاقی در شیرخوارانی که با شیر مادر تغذیه شده ان، بطور قابل توجهی پایین تر است، کمپین های ملی پیشگیری از چاقی کار خود را با حمایت از تغذیه با شیر مادر آغاز می کنند.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10</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7571184" cy="850106"/>
          </a:xfrm>
        </p:spPr>
        <p:txBody>
          <a:bodyPr>
            <a:noAutofit/>
          </a:bodyPr>
          <a:lstStyle/>
          <a:p>
            <a:r>
              <a:rPr lang="fa-IR" sz="2800" dirty="0">
                <a:cs typeface="B Titr" panose="00000700000000000000" pitchFamily="2" charset="-78"/>
              </a:rPr>
              <a:t>تاثیر تغذیه با شیر مادر در جلوگیری از بروز بیماران مزمن</a:t>
            </a:r>
            <a:endParaRPr lang="en-US" sz="2800" dirty="0">
              <a:cs typeface="B Titr" panose="00000700000000000000" pitchFamily="2" charset="-78"/>
            </a:endParaRPr>
          </a:p>
        </p:txBody>
      </p:sp>
      <p:sp>
        <p:nvSpPr>
          <p:cNvPr id="5" name="TextBox 4"/>
          <p:cNvSpPr txBox="1"/>
          <p:nvPr/>
        </p:nvSpPr>
        <p:spPr>
          <a:xfrm>
            <a:off x="571472" y="2500306"/>
            <a:ext cx="7571184" cy="1200329"/>
          </a:xfrm>
          <a:prstGeom prst="rect">
            <a:avLst/>
          </a:prstGeom>
          <a:noFill/>
        </p:spPr>
        <p:txBody>
          <a:bodyPr wrap="square" rtlCol="0">
            <a:spAutoFit/>
          </a:bodyPr>
          <a:lstStyle/>
          <a:p>
            <a:pPr algn="just" rtl="1"/>
            <a:r>
              <a:rPr lang="fa-IR" b="1" dirty="0">
                <a:cs typeface="B Nazanin" panose="00000400000000000000" pitchFamily="2" charset="-78"/>
              </a:rPr>
              <a:t>آسم و آلرژی:</a:t>
            </a:r>
          </a:p>
          <a:p>
            <a:pPr algn="just" rtl="1"/>
            <a:r>
              <a:rPr lang="fa-IR" dirty="0">
                <a:cs typeface="B Nazanin" panose="00000400000000000000" pitchFamily="2" charset="-78"/>
              </a:rPr>
              <a:t>تغذیه انحصاری با شیرمادر به منظور کاهش بروز درماتیت آتوبیک، ویزینگ زودرس (قبل از 4 سالگی) و آلرژی نسبت به شیر گاو در 2 سال اول زندگی توصیه می شود. در شیرخوارانی که سابقه فامیلی مثبت بیماری های آتوپیک دارند، فواید تغذیه با شیر مادر ممکن است تا 40 درصد بیشتر باشد</a:t>
            </a:r>
            <a:r>
              <a:rPr lang="fa-IR" dirty="0" smtClean="0">
                <a:cs typeface="B Nazanin" panose="00000400000000000000" pitchFamily="2" charset="-78"/>
              </a:rPr>
              <a:t>.</a:t>
            </a:r>
            <a:endParaRPr lang="fa-IR" dirty="0">
              <a:cs typeface="B Nazanin" panose="00000400000000000000" pitchFamily="2" charset="-78"/>
            </a:endParaRPr>
          </a:p>
        </p:txBody>
      </p:sp>
      <p:sp>
        <p:nvSpPr>
          <p:cNvPr id="4" name="Horizontal Scroll 10">
            <a:extLst>
              <a:ext uri="{FF2B5EF4-FFF2-40B4-BE49-F238E27FC236}">
                <a16:creationId xmlns:a16="http://schemas.microsoft.com/office/drawing/2014/main" xmlns="" id="{AB44A7B9-049E-4D42-B086-6FE891054A87}"/>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11</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371890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000108"/>
            <a:ext cx="7571184" cy="2862322"/>
          </a:xfrm>
          <a:prstGeom prst="rect">
            <a:avLst/>
          </a:prstGeom>
          <a:noFill/>
        </p:spPr>
        <p:txBody>
          <a:bodyPr wrap="square" rtlCol="0">
            <a:spAutoFit/>
          </a:bodyPr>
          <a:lstStyle/>
          <a:p>
            <a:pPr algn="just" rtl="1"/>
            <a:r>
              <a:rPr lang="fa-IR" b="1" dirty="0" smtClean="0">
                <a:cs typeface="B Nazanin" panose="00000400000000000000" pitchFamily="2" charset="-78"/>
              </a:rPr>
              <a:t>بیماری </a:t>
            </a:r>
            <a:r>
              <a:rPr lang="fa-IR" b="1" dirty="0">
                <a:cs typeface="B Nazanin" panose="00000400000000000000" pitchFamily="2" charset="-78"/>
              </a:rPr>
              <a:t>های التهابی روده:</a:t>
            </a:r>
          </a:p>
          <a:p>
            <a:pPr algn="just" rtl="1"/>
            <a:r>
              <a:rPr lang="fa-IR" dirty="0">
                <a:cs typeface="B Nazanin" panose="00000400000000000000" pitchFamily="2" charset="-78"/>
              </a:rPr>
              <a:t>تغذیه با شیرمادر با کاهش 31 درصدی خطر بروز بیماری های التهابی روده در دوران کودکی همراه است. این اثر حفاظتی ممکن است نتیجه اثر تعدیل کننده شیر انسان بر سیستم ایمنی و استعداد ژنتیکی زمینه ای شیرخواران، یا به علت تغییر کلونیزاسیون روده شیرخواران شیرمصنوعی خوار باشد. خطر بروز بیماری سلیاک در شیرخواران شیرمادرخواری که در معرض گلوتن بوده اند، 52 درصد کاهش دارد</a:t>
            </a:r>
            <a:r>
              <a:rPr lang="fa-IR" dirty="0" smtClean="0">
                <a:cs typeface="B Nazanin" panose="00000400000000000000" pitchFamily="2" charset="-78"/>
              </a:rPr>
              <a:t>.</a:t>
            </a:r>
          </a:p>
          <a:p>
            <a:pPr algn="just" rtl="1"/>
            <a:endParaRPr lang="fa-IR" dirty="0" smtClean="0">
              <a:cs typeface="B Nazanin" panose="00000400000000000000" pitchFamily="2" charset="-78"/>
            </a:endParaRPr>
          </a:p>
          <a:p>
            <a:pPr algn="just" rtl="1"/>
            <a:endParaRPr lang="fa-IR" dirty="0">
              <a:cs typeface="B Nazanin" panose="00000400000000000000" pitchFamily="2" charset="-78"/>
            </a:endParaRPr>
          </a:p>
          <a:p>
            <a:pPr algn="just" rtl="1"/>
            <a:r>
              <a:rPr lang="fa-IR" b="1" dirty="0">
                <a:cs typeface="B Nazanin" panose="00000400000000000000" pitchFamily="2" charset="-78"/>
              </a:rPr>
              <a:t>لوکمی دوران کودکی:</a:t>
            </a:r>
          </a:p>
          <a:p>
            <a:pPr algn="just" rtl="1"/>
            <a:r>
              <a:rPr lang="fa-IR" dirty="0">
                <a:cs typeface="B Nazanin" panose="00000400000000000000" pitchFamily="2" charset="-78"/>
              </a:rPr>
              <a:t>تغذیه با شیرمادر به مدت حداقل 6 ماه، خظر بروز لوکمی لنفوسیتیک حاد دوران کودکی را 19 درصد و لوکی میلوژنوس حاد را 15 درصد کاهش می دهد.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7571184" cy="850106"/>
          </a:xfrm>
        </p:spPr>
        <p:txBody>
          <a:bodyPr>
            <a:noAutofit/>
          </a:bodyPr>
          <a:lstStyle/>
          <a:p>
            <a:r>
              <a:rPr lang="fa-IR" sz="2800" dirty="0">
                <a:cs typeface="B Titr" panose="00000700000000000000" pitchFamily="2" charset="-78"/>
              </a:rPr>
              <a:t>تاثیر تغذیه با شیر مادر در جلوگیری از بروز بیماران مزمن</a:t>
            </a:r>
            <a:endParaRPr lang="en-US" sz="2800" dirty="0">
              <a:cs typeface="B Titr" panose="00000700000000000000" pitchFamily="2" charset="-78"/>
            </a:endParaRPr>
          </a:p>
        </p:txBody>
      </p:sp>
      <p:sp>
        <p:nvSpPr>
          <p:cNvPr id="5" name="TextBox 4"/>
          <p:cNvSpPr txBox="1"/>
          <p:nvPr/>
        </p:nvSpPr>
        <p:spPr>
          <a:xfrm>
            <a:off x="785786" y="2214554"/>
            <a:ext cx="7571184" cy="2708434"/>
          </a:xfrm>
          <a:prstGeom prst="rect">
            <a:avLst/>
          </a:prstGeom>
          <a:noFill/>
        </p:spPr>
        <p:txBody>
          <a:bodyPr wrap="square" rtlCol="0">
            <a:spAutoFit/>
          </a:bodyPr>
          <a:lstStyle/>
          <a:p>
            <a:pPr algn="just" rtl="1"/>
            <a:r>
              <a:rPr lang="fa-IR" sz="1700" b="1" dirty="0">
                <a:cs typeface="B Nazanin" panose="00000400000000000000" pitchFamily="2" charset="-78"/>
              </a:rPr>
              <a:t>شیرخواران پره </a:t>
            </a:r>
            <a:r>
              <a:rPr lang="fa-IR" sz="1700" b="1" dirty="0" smtClean="0">
                <a:cs typeface="B Nazanin" panose="00000400000000000000" pitchFamily="2" charset="-78"/>
              </a:rPr>
              <a:t>ترم</a:t>
            </a:r>
          </a:p>
          <a:p>
            <a:pPr algn="just" rtl="1"/>
            <a:endParaRPr lang="fa-IR" sz="1700" b="1" dirty="0">
              <a:cs typeface="B Nazanin" panose="00000400000000000000" pitchFamily="2" charset="-78"/>
            </a:endParaRPr>
          </a:p>
          <a:p>
            <a:pPr algn="just" rtl="1"/>
            <a:r>
              <a:rPr lang="fa-IR" sz="1700" b="1" dirty="0">
                <a:cs typeface="B Nazanin" panose="00000400000000000000" pitchFamily="2" charset="-78"/>
              </a:rPr>
              <a:t>انتروکولیت </a:t>
            </a:r>
            <a:r>
              <a:rPr lang="fa-IR" sz="1700" b="1" dirty="0" smtClean="0">
                <a:cs typeface="B Nazanin" panose="00000400000000000000" pitchFamily="2" charset="-78"/>
              </a:rPr>
              <a:t>نکروزان</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تغذیه شیرخوارات پره ترم با شیر انسان با کاهش قابل توجه (58 درصد) بروزانتروکولیت نکروزان همراه است. بروزانتروکولیت نکروزان در شیرخواران پره ترم که تغذیه انحصاری با شیر انسان داشته اند، در مقایسه با شیرخوارانی که همراه با شیر انسان، شیر خشک بر پایه شیر گاوی دریافت کرده اند، 77 درصد کاهش داشته است. تغذیه با شیر انسان، شیرخواران نارس را در مقابل عفونت های بیمارستانی و انتروکولیت نکروزان محافظت می کند که احتمالا به دلیل فاکتورهای متعدد موجود در شیر انسان است، نظیر </a:t>
            </a:r>
            <a:r>
              <a:rPr lang="en-US" sz="1700" dirty="0">
                <a:cs typeface="B Nazanin" panose="00000400000000000000" pitchFamily="2" charset="-78"/>
              </a:rPr>
              <a:t>IgA</a:t>
            </a:r>
            <a:r>
              <a:rPr lang="fa-IR" sz="1700" dirty="0">
                <a:cs typeface="B Nazanin" panose="00000400000000000000" pitchFamily="2" charset="-78"/>
              </a:rPr>
              <a:t> ترشحی، استیل هیدرولاز، فاکتور رشد اپیدرمال و سیتوکین ها</a:t>
            </a:r>
            <a:r>
              <a:rPr lang="fa-IR" sz="1700" dirty="0" smtClean="0">
                <a:cs typeface="B Nazanin" panose="00000400000000000000" pitchFamily="2" charset="-78"/>
              </a:rPr>
              <a:t>.</a:t>
            </a:r>
            <a:endParaRPr lang="fa-IR" sz="1700" dirty="0">
              <a:cs typeface="B Nazanin" panose="00000400000000000000" pitchFamily="2" charset="-78"/>
            </a:endParaRPr>
          </a:p>
        </p:txBody>
      </p:sp>
      <p:sp>
        <p:nvSpPr>
          <p:cNvPr id="4" name="Horizontal Scroll 10">
            <a:extLst>
              <a:ext uri="{FF2B5EF4-FFF2-40B4-BE49-F238E27FC236}">
                <a16:creationId xmlns:a16="http://schemas.microsoft.com/office/drawing/2014/main" xmlns="" id="{7AC36265-3572-4BB1-B59C-25FC776B764E}"/>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514216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000108"/>
            <a:ext cx="7571184" cy="3493264"/>
          </a:xfrm>
          <a:prstGeom prst="rect">
            <a:avLst/>
          </a:prstGeom>
          <a:noFill/>
        </p:spPr>
        <p:txBody>
          <a:bodyPr wrap="square" rtlCol="0">
            <a:spAutoFit/>
          </a:bodyPr>
          <a:lstStyle/>
          <a:p>
            <a:pPr algn="just" rtl="1"/>
            <a:r>
              <a:rPr lang="fa-IR" sz="1700" b="1" dirty="0" smtClean="0">
                <a:cs typeface="B Nazanin" panose="00000400000000000000" pitchFamily="2" charset="-78"/>
              </a:rPr>
              <a:t>رفتار </a:t>
            </a:r>
            <a:r>
              <a:rPr lang="fa-IR" sz="1700" b="1" dirty="0">
                <a:cs typeface="B Nazanin" panose="00000400000000000000" pitchFamily="2" charset="-78"/>
              </a:rPr>
              <a:t>عصبی</a:t>
            </a:r>
          </a:p>
          <a:p>
            <a:pPr algn="just" rtl="1"/>
            <a:r>
              <a:rPr lang="fa-IR" sz="1700" dirty="0">
                <a:cs typeface="B Nazanin" panose="00000400000000000000" pitchFamily="2" charset="-78"/>
              </a:rPr>
              <a:t>وابستگی عاطفی مادر و شیرخوار در طول شیردهی افرایش می یابد. در شیرخواران نارس بهبود تکامل شناختی درازمدت، با تغذیه با شیر انسان از جمله تغذیه با شیر پاستوریزه موجود در بانک شیر در زمان بستری در بیمارستان، رابطه دارد. مطالعات متاآنالیزی که عوامل مخدوش کننده زیادی (همجون تحصیلات و هوش مادر) را در نظر گرفته اند، دلالت بر این دارند که تغذیه با شیر مادر، تاثیر مهم و برجسته ای بر عملکرد شناختی شیرخوار در زمانی فراتر از دوران شیردهی دارد</a:t>
            </a:r>
            <a:r>
              <a:rPr lang="fa-IR" sz="1700" dirty="0" smtClean="0">
                <a:cs typeface="B Nazanin" panose="00000400000000000000" pitchFamily="2" charset="-78"/>
              </a:rPr>
              <a:t>.</a:t>
            </a:r>
          </a:p>
          <a:p>
            <a:pPr algn="just" rtl="1"/>
            <a:endParaRPr lang="fa-IR" sz="1700" dirty="0" smtClean="0">
              <a:cs typeface="B Nazanin" panose="00000400000000000000" pitchFamily="2" charset="-78"/>
            </a:endParaRPr>
          </a:p>
          <a:p>
            <a:pPr algn="just" rtl="1"/>
            <a:endParaRPr lang="fa-IR" sz="1700" dirty="0">
              <a:cs typeface="B Nazanin" panose="00000400000000000000" pitchFamily="2" charset="-78"/>
            </a:endParaRPr>
          </a:p>
          <a:p>
            <a:pPr algn="just" rtl="1"/>
            <a:r>
              <a:rPr lang="fa-IR" sz="1700" b="1" dirty="0">
                <a:cs typeface="B Nazanin" panose="00000400000000000000" pitchFamily="2" charset="-78"/>
              </a:rPr>
              <a:t>سایر فواید</a:t>
            </a:r>
          </a:p>
          <a:p>
            <a:pPr algn="just" rtl="1"/>
            <a:r>
              <a:rPr lang="fa-IR" sz="1700" dirty="0">
                <a:cs typeface="B Nazanin" panose="00000400000000000000" pitchFamily="2" charset="-78"/>
              </a:rPr>
              <a:t>تغدیه یا شیر مادر سبب تسکین درد در شیرخواران در طول انجام فرآیندهای دردناک می شود. در شیرخواران نارس، تغذیه با شیر مادر ابتلا به رتینوپانی نارسی را کاهش می دهد و قوه بینایی را افرایش می دهد و سبب کاهش سندرم های متابولیک شده و موجب فشار خون کمتر و غلطت کمتر لیتوپروتیئن با تراکم پایین در دوران نوجوانی می گردد.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850106"/>
          </a:xfrm>
        </p:spPr>
        <p:txBody>
          <a:bodyPr>
            <a:noAutofit/>
          </a:bodyPr>
          <a:lstStyle/>
          <a:p>
            <a:r>
              <a:rPr lang="fa-IR" sz="2800" dirty="0">
                <a:cs typeface="B Titr" panose="00000700000000000000" pitchFamily="2" charset="-78"/>
              </a:rPr>
              <a:t>فواید تغذیه با شیر مادر برای مادران</a:t>
            </a:r>
            <a:endParaRPr lang="en-US" sz="2800" dirty="0">
              <a:cs typeface="B Titr" panose="00000700000000000000" pitchFamily="2" charset="-78"/>
            </a:endParaRPr>
          </a:p>
        </p:txBody>
      </p:sp>
      <p:sp>
        <p:nvSpPr>
          <p:cNvPr id="5" name="TextBox 4"/>
          <p:cNvSpPr txBox="1"/>
          <p:nvPr/>
        </p:nvSpPr>
        <p:spPr>
          <a:xfrm>
            <a:off x="785786" y="1428736"/>
            <a:ext cx="7571184" cy="4031873"/>
          </a:xfrm>
          <a:prstGeom prst="rect">
            <a:avLst/>
          </a:prstGeom>
          <a:noFill/>
        </p:spPr>
        <p:txBody>
          <a:bodyPr wrap="square" rtlCol="0">
            <a:spAutoFit/>
          </a:bodyPr>
          <a:lstStyle/>
          <a:p>
            <a:pPr algn="just" rtl="1"/>
            <a:r>
              <a:rPr lang="fa-IR" sz="1600" b="1" dirty="0">
                <a:cs typeface="B Nazanin" panose="00000400000000000000" pitchFamily="2" charset="-78"/>
              </a:rPr>
              <a:t>فواید فوری شیردهی برای سلامت مادر</a:t>
            </a:r>
          </a:p>
          <a:p>
            <a:pPr algn="just" rtl="1"/>
            <a:r>
              <a:rPr lang="fa-IR" sz="1600" b="1" dirty="0">
                <a:cs typeface="B Nazanin" panose="00000400000000000000" pitchFamily="2" charset="-78"/>
              </a:rPr>
              <a:t>خونریزی پس از </a:t>
            </a:r>
            <a:r>
              <a:rPr lang="fa-IR" sz="1600" b="1" dirty="0" smtClean="0">
                <a:cs typeface="B Nazanin" panose="00000400000000000000" pitchFamily="2" charset="-78"/>
              </a:rPr>
              <a:t>زایمان</a:t>
            </a:r>
          </a:p>
          <a:p>
            <a:pPr algn="just" rtl="1"/>
            <a:endParaRPr lang="fa-IR" sz="1600" b="1" dirty="0">
              <a:cs typeface="B Nazanin" panose="00000400000000000000" pitchFamily="2" charset="-78"/>
            </a:endParaRPr>
          </a:p>
          <a:p>
            <a:pPr algn="just" rtl="1"/>
            <a:r>
              <a:rPr lang="fa-IR" sz="1600" dirty="0">
                <a:cs typeface="B Nazanin" panose="00000400000000000000" pitchFamily="2" charset="-78"/>
              </a:rPr>
              <a:t>زنانی که شیر می دهند، انقباض های رحمی مشابه زنانی که به آنها اکسی توسین تزریق شده، دارند. در مادرانی که تغذیه با شیر مادر دارند، خونریزی پس از زایمان کاهش پیدا می کند و رحم سریعتر به حالت قبل باز می گردد. اکسی توسین که در زمان جریان یافتن شیر آزاد می شود، فعالیت رحم را افزایش داده و خونریزی مادر را کاهش می دهد. به همین دلیل، سازمان جهانی بهداشت برای کاهش خونریزی بعد از زایمان در مناطقی که اکسی توسین به صورت آماده در دسترس نیست، تحریک نوک پستان و یاشیردهی را توصیه می کند</a:t>
            </a:r>
            <a:r>
              <a:rPr lang="fa-IR" sz="1600" dirty="0" smtClean="0">
                <a:cs typeface="B Nazanin" panose="00000400000000000000" pitchFamily="2" charset="-78"/>
              </a:rPr>
              <a:t>.</a:t>
            </a:r>
          </a:p>
          <a:p>
            <a:pPr algn="just" rtl="1"/>
            <a:endParaRPr lang="fa-IR" sz="1600" dirty="0" smtClean="0">
              <a:cs typeface="B Nazanin" panose="00000400000000000000" pitchFamily="2" charset="-78"/>
            </a:endParaRPr>
          </a:p>
          <a:p>
            <a:pPr algn="just" rtl="1"/>
            <a:endParaRPr lang="fa-IR" sz="1600" dirty="0">
              <a:cs typeface="B Nazanin" panose="00000400000000000000" pitchFamily="2" charset="-78"/>
            </a:endParaRPr>
          </a:p>
          <a:p>
            <a:pPr algn="just" rtl="1"/>
            <a:r>
              <a:rPr lang="fa-IR" sz="1600" b="1" dirty="0">
                <a:cs typeface="B Nazanin" panose="00000400000000000000" pitchFamily="2" charset="-78"/>
              </a:rPr>
              <a:t>وابستگی عاطفی (</a:t>
            </a:r>
            <a:r>
              <a:rPr lang="en-US" sz="1600" b="1" dirty="0">
                <a:cs typeface="B Nazanin" panose="00000400000000000000" pitchFamily="2" charset="-78"/>
              </a:rPr>
              <a:t>bonding</a:t>
            </a:r>
            <a:r>
              <a:rPr lang="fa-IR" sz="1600" b="1" dirty="0">
                <a:cs typeface="B Nazanin" panose="00000400000000000000" pitchFamily="2" charset="-78"/>
              </a:rPr>
              <a:t>) و کاهش </a:t>
            </a:r>
            <a:r>
              <a:rPr lang="fa-IR" sz="1600" b="1" dirty="0" smtClean="0">
                <a:cs typeface="B Nazanin" panose="00000400000000000000" pitchFamily="2" charset="-78"/>
              </a:rPr>
              <a:t>استرس</a:t>
            </a:r>
          </a:p>
          <a:p>
            <a:pPr algn="just" rtl="1"/>
            <a:endParaRPr lang="fa-IR" sz="1600" b="1" dirty="0">
              <a:cs typeface="B Nazanin" panose="00000400000000000000" pitchFamily="2" charset="-78"/>
            </a:endParaRPr>
          </a:p>
          <a:p>
            <a:pPr algn="just" rtl="1"/>
            <a:r>
              <a:rPr lang="fa-IR" sz="1600" dirty="0">
                <a:cs typeface="B Nazanin" panose="00000400000000000000" pitchFamily="2" charset="-78"/>
              </a:rPr>
              <a:t>مزایای روخی روانی تغذیه با شیر مادر آشکار است زیرا شیردهی اوقاتی توام با آرامش ایجاد نموده و وابستگی عاطفی را تقویت می کند. اطلاعات موجود انسانی بیانگر کاهش سطوح هورمون های استروئیدی در زنان شیرده است. به نظر می رسد پاسخ ضعیف به هورمون های استرس، مکانیسنی تطبیقی است برای روبه رو شدن با زمان های استرس پس از زایمان</a:t>
            </a:r>
            <a:r>
              <a:rPr lang="fa-IR" sz="1600" dirty="0" smtClean="0">
                <a:cs typeface="B Nazanin" panose="00000400000000000000" pitchFamily="2" charset="-78"/>
              </a:rPr>
              <a:t>.</a:t>
            </a:r>
            <a:endParaRPr lang="fa-IR" sz="1600" dirty="0">
              <a:cs typeface="B Nazanin" panose="00000400000000000000" pitchFamily="2" charset="-78"/>
            </a:endParaRPr>
          </a:p>
        </p:txBody>
      </p:sp>
      <p:sp>
        <p:nvSpPr>
          <p:cNvPr id="4" name="Horizontal Scroll 10">
            <a:extLst>
              <a:ext uri="{FF2B5EF4-FFF2-40B4-BE49-F238E27FC236}">
                <a16:creationId xmlns:a16="http://schemas.microsoft.com/office/drawing/2014/main" xmlns="" id="{1A3A6424-8703-40DB-92B3-8AA6335C90B4}"/>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974471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24744"/>
            <a:ext cx="7571184" cy="2554545"/>
          </a:xfrm>
          <a:prstGeom prst="rect">
            <a:avLst/>
          </a:prstGeom>
          <a:noFill/>
        </p:spPr>
        <p:txBody>
          <a:bodyPr wrap="square" rtlCol="0">
            <a:spAutoFit/>
          </a:bodyPr>
          <a:lstStyle/>
          <a:p>
            <a:pPr algn="just" rtl="1"/>
            <a:r>
              <a:rPr lang="fa-IR" sz="1600" b="1" dirty="0" smtClean="0">
                <a:cs typeface="B Nazanin" panose="00000400000000000000" pitchFamily="2" charset="-78"/>
              </a:rPr>
              <a:t>افسردگی </a:t>
            </a:r>
            <a:r>
              <a:rPr lang="fa-IR" sz="1600" b="1" dirty="0">
                <a:cs typeface="B Nazanin" panose="00000400000000000000" pitchFamily="2" charset="-78"/>
              </a:rPr>
              <a:t>پس از زایمان</a:t>
            </a:r>
          </a:p>
          <a:p>
            <a:pPr algn="just" rtl="1"/>
            <a:r>
              <a:rPr lang="fa-IR" sz="1600" dirty="0">
                <a:cs typeface="B Nazanin" panose="00000400000000000000" pitchFamily="2" charset="-78"/>
              </a:rPr>
              <a:t>افسردگی پس از زایمان با سابقه تغذیه کوتاه مدت با شیرمادر و یا عدم تغذیه با شیرمادر همراه است. مطالعات کوهورت آینده نگر نشان داده است در مادرانی که تغذیه با شیر مادر نداشته اند و یا مادرانی که به دلیل شیردادن دردناک، شیرخوارشان را زودتر از شیر گرفته اند، افسردگی پس از زایمان افرایش می یابد</a:t>
            </a:r>
            <a:r>
              <a:rPr lang="fa-IR" sz="1600" dirty="0" smtClean="0">
                <a:cs typeface="B Nazanin" panose="00000400000000000000" pitchFamily="2" charset="-78"/>
              </a:rPr>
              <a:t>.</a:t>
            </a:r>
          </a:p>
          <a:p>
            <a:pPr algn="just" rtl="1"/>
            <a:endParaRPr lang="fa-IR" sz="1600" dirty="0" smtClean="0">
              <a:cs typeface="B Nazanin" panose="00000400000000000000" pitchFamily="2" charset="-78"/>
            </a:endParaRPr>
          </a:p>
          <a:p>
            <a:pPr algn="just" rtl="1"/>
            <a:endParaRPr lang="fa-IR" sz="1600" dirty="0">
              <a:cs typeface="B Nazanin" panose="00000400000000000000" pitchFamily="2" charset="-78"/>
            </a:endParaRPr>
          </a:p>
          <a:p>
            <a:pPr algn="just" rtl="1"/>
            <a:r>
              <a:rPr lang="fa-IR" sz="1600" b="1" dirty="0">
                <a:cs typeface="B Nazanin" panose="00000400000000000000" pitchFamily="2" charset="-78"/>
              </a:rPr>
              <a:t>کاهش وزن</a:t>
            </a:r>
          </a:p>
          <a:p>
            <a:pPr algn="just" rtl="1"/>
            <a:r>
              <a:rPr lang="fa-IR" sz="1600" dirty="0">
                <a:cs typeface="B Nazanin" panose="00000400000000000000" pitchFamily="2" charset="-78"/>
              </a:rPr>
              <a:t>کاهش وزن پس از زایمان ممکن است در زنانی که شیرخوار خود را شیر می دهند، تسهیل شود. گرچه با وجود تعداد زیاد عوامل مخدوش کننده روی کاهش وزن (نظیر رژیم غذایی، فعالیت، </a:t>
            </a:r>
            <a:r>
              <a:rPr lang="en-US" sz="1600" dirty="0">
                <a:cs typeface="B Nazanin" panose="00000400000000000000" pitchFamily="2" charset="-78"/>
              </a:rPr>
              <a:t>BMI</a:t>
            </a:r>
            <a:r>
              <a:rPr lang="fa-IR" sz="1600" dirty="0">
                <a:cs typeface="B Nazanin" panose="00000400000000000000" pitchFamily="2" charset="-78"/>
              </a:rPr>
              <a:t> و قومیت)، تاثیر کلی تغذیه با شیر مادر بر برگشت مادر به وزن قبل از بارداری نامشخص است.</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356"/>
            <a:ext cx="7571184" cy="850106"/>
          </a:xfrm>
        </p:spPr>
        <p:txBody>
          <a:bodyPr>
            <a:noAutofit/>
          </a:bodyPr>
          <a:lstStyle/>
          <a:p>
            <a:r>
              <a:rPr lang="fa-IR" sz="2800" dirty="0">
                <a:cs typeface="B Titr" panose="00000700000000000000" pitchFamily="2" charset="-78"/>
              </a:rPr>
              <a:t>فواید تغذیه با شیر مادر برای مادران</a:t>
            </a:r>
            <a:endParaRPr lang="en-US" sz="2800" dirty="0">
              <a:cs typeface="B Titr" panose="00000700000000000000" pitchFamily="2" charset="-78"/>
            </a:endParaRPr>
          </a:p>
        </p:txBody>
      </p:sp>
      <p:sp>
        <p:nvSpPr>
          <p:cNvPr id="5" name="TextBox 4"/>
          <p:cNvSpPr txBox="1"/>
          <p:nvPr/>
        </p:nvSpPr>
        <p:spPr>
          <a:xfrm>
            <a:off x="642910" y="1857364"/>
            <a:ext cx="7571184" cy="3231654"/>
          </a:xfrm>
          <a:prstGeom prst="rect">
            <a:avLst/>
          </a:prstGeom>
          <a:noFill/>
        </p:spPr>
        <p:txBody>
          <a:bodyPr wrap="square" rtlCol="0">
            <a:spAutoFit/>
          </a:bodyPr>
          <a:lstStyle/>
          <a:p>
            <a:pPr algn="just" rtl="1"/>
            <a:r>
              <a:rPr lang="fa-IR" sz="1700" b="1" dirty="0">
                <a:cs typeface="B Nazanin" panose="00000400000000000000" pitchFamily="2" charset="-78"/>
              </a:rPr>
              <a:t>فواید شیردهی برای سلامت مادر در دراز مدت</a:t>
            </a:r>
          </a:p>
          <a:p>
            <a:pPr algn="just" rtl="1"/>
            <a:r>
              <a:rPr lang="fa-IR" sz="1700" b="1" dirty="0">
                <a:cs typeface="B Nazanin" panose="00000400000000000000" pitchFamily="2" charset="-78"/>
              </a:rPr>
              <a:t>آمنوره/فاصله گذاری در تولد فرزندان</a:t>
            </a:r>
          </a:p>
          <a:p>
            <a:pPr algn="just" rtl="1"/>
            <a:r>
              <a:rPr lang="fa-IR" sz="1700" dirty="0">
                <a:cs typeface="B Nazanin" panose="00000400000000000000" pitchFamily="2" charset="-78"/>
              </a:rPr>
              <a:t>تغذیه انحصاری شیرخوار با شیر مادر، شروع مجدد سیکل های معمل تخمدان و بازگشت باروری را در اکثر مادران شیرده، به تاخیر می اندازد. به دلیل چنین تاثیری که شیردهی بر پیشگیری از بارداری دارد، عموماً در افزایش فاصله گذاری در تولد فرزندان موثر است</a:t>
            </a:r>
            <a:r>
              <a:rPr lang="fa-IR" sz="1700" dirty="0" smtClean="0">
                <a:cs typeface="B Nazanin" panose="00000400000000000000" pitchFamily="2" charset="-78"/>
              </a:rPr>
              <a:t>.</a:t>
            </a:r>
          </a:p>
          <a:p>
            <a:pPr algn="just" rtl="1"/>
            <a:endParaRPr lang="fa-IR" sz="1700" dirty="0" smtClean="0">
              <a:cs typeface="B Nazanin" panose="00000400000000000000" pitchFamily="2" charset="-78"/>
            </a:endParaRPr>
          </a:p>
          <a:p>
            <a:pPr algn="just" rtl="1"/>
            <a:endParaRPr lang="fa-IR" sz="1700" dirty="0">
              <a:cs typeface="B Nazanin" panose="00000400000000000000" pitchFamily="2" charset="-78"/>
            </a:endParaRPr>
          </a:p>
          <a:p>
            <a:pPr algn="just" rtl="1"/>
            <a:r>
              <a:rPr lang="fa-IR" sz="1700" b="1" dirty="0">
                <a:cs typeface="B Nazanin" panose="00000400000000000000" pitchFamily="2" charset="-78"/>
              </a:rPr>
              <a:t>بیماری های قلبی عروقی</a:t>
            </a:r>
          </a:p>
          <a:p>
            <a:pPr algn="just" rtl="1"/>
            <a:r>
              <a:rPr lang="fa-IR" sz="1700" dirty="0">
                <a:cs typeface="B Nazanin" panose="00000400000000000000" pitchFamily="2" charset="-78"/>
              </a:rPr>
              <a:t>یک مطالعه طولی در زمینه سلامت زنان که برروی 139000 زن آمریکایی در دوره پس از یائسگی انجام گرفت، بین مدت تحمعی تغذیه با شیرمادر و بروز بیماری های قلبی عروقی بزرگسالی ارتباط نشان داد. زنانی که سابقه 12 تا 23 ماه تغذیه با شیر مادر داشتند، کاهش قابل توجهی در سندرم متابولیک (افزایش فشار خون، هایپر لیپیدمی و بیماری های قلبی عروقی و دیابت) نشان دادند</a:t>
            </a:r>
            <a:r>
              <a:rPr lang="fa-IR" sz="1700" dirty="0" smtClean="0">
                <a:cs typeface="B Nazanin" panose="00000400000000000000" pitchFamily="2" charset="-78"/>
              </a:rPr>
              <a:t>.</a:t>
            </a:r>
            <a:endParaRPr lang="fa-IR" sz="1700" dirty="0">
              <a:cs typeface="B Nazanin" panose="00000400000000000000" pitchFamily="2" charset="-78"/>
            </a:endParaRPr>
          </a:p>
        </p:txBody>
      </p:sp>
      <p:sp>
        <p:nvSpPr>
          <p:cNvPr id="4" name="Horizontal Scroll 10">
            <a:extLst>
              <a:ext uri="{FF2B5EF4-FFF2-40B4-BE49-F238E27FC236}">
                <a16:creationId xmlns:a16="http://schemas.microsoft.com/office/drawing/2014/main" xmlns="" id="{B245677A-F839-4048-8124-D927F69391F5}"/>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219097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print">
            <a:extLst>
              <a:ext uri="{28A0092B-C50C-407E-A947-70E740481C1C}">
                <a14:useLocalDpi xmlns:a14="http://schemas.microsoft.com/office/drawing/2010/main" xmlns="" val="0"/>
              </a:ext>
            </a:extLst>
          </a:blip>
          <a:srcRect t="8333" r="12500" b="8333"/>
          <a:stretch>
            <a:fillRect/>
          </a:stretch>
        </p:blipFill>
        <p:spPr bwMode="auto">
          <a:xfrm>
            <a:off x="0"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39552" y="171871"/>
            <a:ext cx="7858180" cy="207170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1" anchor="ctr"/>
          <a:lstStyle/>
          <a:p>
            <a:pPr algn="ctr"/>
            <a:endParaRPr lang="fa-IR" sz="2000" dirty="0"/>
          </a:p>
        </p:txBody>
      </p:sp>
      <p:sp>
        <p:nvSpPr>
          <p:cNvPr id="8" name="TextBox 7"/>
          <p:cNvSpPr txBox="1"/>
          <p:nvPr/>
        </p:nvSpPr>
        <p:spPr>
          <a:xfrm>
            <a:off x="646709" y="910461"/>
            <a:ext cx="7643866" cy="646331"/>
          </a:xfrm>
          <a:prstGeom prst="rect">
            <a:avLst/>
          </a:prstGeom>
          <a:noFill/>
        </p:spPr>
        <p:txBody>
          <a:bodyPr wrap="square" rtlCol="1">
            <a:spAutoFit/>
          </a:bodyPr>
          <a:lstStyle/>
          <a:p>
            <a:pPr algn="ctr"/>
            <a:r>
              <a:rPr lang="fa-IR" sz="3600" b="1" dirty="0">
                <a:solidFill>
                  <a:srgbClr val="FF0000"/>
                </a:solidFill>
                <a:effectLst>
                  <a:outerShdw blurRad="38100" dist="38100" dir="2700000" algn="tl">
                    <a:srgbClr val="000000">
                      <a:alpha val="43137"/>
                    </a:srgbClr>
                  </a:outerShdw>
                </a:effectLst>
                <a:latin typeface="Times New Roman" pitchFamily="18" charset="0"/>
                <a:cs typeface="B Mitra" pitchFamily="2" charset="-78"/>
              </a:rPr>
              <a:t>وبینار فواید تغذیه با شیر مادر</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B Mitra" pitchFamily="2" charset="-78"/>
            </a:endParaRPr>
          </a:p>
        </p:txBody>
      </p:sp>
      <p:sp>
        <p:nvSpPr>
          <p:cNvPr id="12" name="TextBox 11"/>
          <p:cNvSpPr txBox="1"/>
          <p:nvPr/>
        </p:nvSpPr>
        <p:spPr>
          <a:xfrm>
            <a:off x="2627784" y="2708920"/>
            <a:ext cx="3786214" cy="1384995"/>
          </a:xfrm>
          <a:prstGeom prst="rect">
            <a:avLst/>
          </a:prstGeom>
          <a:noFill/>
          <a:ln>
            <a:noFill/>
          </a:ln>
          <a:effectLst>
            <a:outerShdw blurRad="190500" dist="228600" dir="2700000" algn="ctr">
              <a:srgbClr val="000000">
                <a:alpha val="30000"/>
              </a:srgbClr>
            </a:outerShdw>
          </a:effectLst>
        </p:spPr>
        <p:txBody>
          <a:bodyPr wrap="square" rtlCol="1">
            <a:spAutoFit/>
          </a:bodyPr>
          <a:lstStyle/>
          <a:p>
            <a:pPr algn="ctr"/>
            <a:r>
              <a:rPr lang="fa-IR" sz="2800" b="1" dirty="0">
                <a:cs typeface="B Mitra" pitchFamily="2" charset="-78"/>
              </a:rPr>
              <a:t>دکتر ندا محمودی راد</a:t>
            </a:r>
            <a:endParaRPr lang="en-US" sz="2800" b="1" dirty="0">
              <a:cs typeface="B Mitra" pitchFamily="2" charset="-78"/>
            </a:endParaRPr>
          </a:p>
          <a:p>
            <a:pPr algn="ctr"/>
            <a:endParaRPr lang="fa-IR" sz="2800" b="1" dirty="0">
              <a:cs typeface="B Mitra" pitchFamily="2" charset="-78"/>
            </a:endParaRPr>
          </a:p>
          <a:p>
            <a:pPr algn="ctr"/>
            <a:r>
              <a:rPr lang="fa-IR" sz="2800" b="1" dirty="0">
                <a:cs typeface="B Mitra" pitchFamily="2" charset="-78"/>
              </a:rPr>
              <a:t>متخصص کودکان و نوزادان</a:t>
            </a:r>
          </a:p>
        </p:txBody>
      </p:sp>
      <p:pic>
        <p:nvPicPr>
          <p:cNvPr id="2" name="Picture 1"/>
          <p:cNvPicPr>
            <a:picLocks noChangeAspect="1"/>
          </p:cNvPicPr>
          <p:nvPr/>
        </p:nvPicPr>
        <p:blipFill>
          <a:blip r:embed="rId3" cstate="print"/>
          <a:stretch>
            <a:fillRect/>
          </a:stretch>
        </p:blipFill>
        <p:spPr>
          <a:xfrm>
            <a:off x="6919887" y="5252953"/>
            <a:ext cx="2235690" cy="162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643050"/>
            <a:ext cx="7571184" cy="2446824"/>
          </a:xfrm>
          <a:prstGeom prst="rect">
            <a:avLst/>
          </a:prstGeom>
          <a:noFill/>
        </p:spPr>
        <p:txBody>
          <a:bodyPr wrap="square" rtlCol="0">
            <a:spAutoFit/>
          </a:bodyPr>
          <a:lstStyle/>
          <a:p>
            <a:pPr algn="just" rtl="1"/>
            <a:r>
              <a:rPr lang="fa-IR" sz="1700" b="1" dirty="0" smtClean="0">
                <a:cs typeface="B Nazanin" panose="00000400000000000000" pitchFamily="2" charset="-78"/>
              </a:rPr>
              <a:t>سرطان</a:t>
            </a:r>
            <a:endParaRPr lang="fa-IR" sz="1700" b="1" dirty="0">
              <a:cs typeface="B Nazanin" panose="00000400000000000000" pitchFamily="2" charset="-78"/>
            </a:endParaRPr>
          </a:p>
          <a:p>
            <a:pPr algn="just" rtl="1"/>
            <a:r>
              <a:rPr lang="fa-IR" sz="1700" dirty="0">
                <a:cs typeface="B Nazanin" panose="00000400000000000000" pitchFamily="2" charset="-78"/>
              </a:rPr>
              <a:t>تغذیه شیرخوار با شیرمادر، خطر سرطان پیتان و سرطان تخمدان را کاهش می دهد. تغذیه با شیر مادر، کل مدت شیردهی بیشتر ار 12 ماه با کاهش 28 درصدی سرطا پستان (به ویژه در دوره قبل از یائسگی) و سرطان تخمدان همراه است. مطالعات اپیدمیولوژیک جهانی نشان میدهد هر یک سال تغذیه با شیر مادر،4/3 درصد احتمال بروز سرطان پستان را کاهش می دهد. </a:t>
            </a:r>
            <a:endParaRPr lang="fa-IR" sz="1700" dirty="0" smtClean="0">
              <a:cs typeface="B Nazanin" panose="00000400000000000000" pitchFamily="2" charset="-78"/>
            </a:endParaRPr>
          </a:p>
          <a:p>
            <a:pPr algn="just" rtl="1"/>
            <a:endParaRPr lang="fa-IR" sz="1700" dirty="0" smtClean="0">
              <a:cs typeface="B Nazanin" panose="00000400000000000000" pitchFamily="2" charset="-78"/>
            </a:endParaRPr>
          </a:p>
          <a:p>
            <a:pPr algn="just" rtl="1"/>
            <a:r>
              <a:rPr lang="fa-IR" sz="1700" dirty="0" smtClean="0">
                <a:cs typeface="B Nazanin" panose="00000400000000000000" pitchFamily="2" charset="-78"/>
              </a:rPr>
              <a:t>خطر </a:t>
            </a:r>
            <a:r>
              <a:rPr lang="fa-IR" sz="1700" dirty="0">
                <a:cs typeface="B Nazanin" panose="00000400000000000000" pitchFamily="2" charset="-78"/>
              </a:rPr>
              <a:t>نسبی سرطان پستان پیش از یائسگی، در بین آن دسته از زنانی که در سن زیر 20 سال حداقل 6 ماه شیر داده اند به وضوح کاسته شده است. همچنین، زنان بالای 20 سالی که 3 تا 6 ماه به فرزندان خود شیرداده اند، کمتر در معرض ابتلا به سرطان پستان و سرطان تخمدان قرار داشته اند.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7571184" cy="850106"/>
          </a:xfrm>
        </p:spPr>
        <p:txBody>
          <a:bodyPr>
            <a:noAutofit/>
          </a:bodyPr>
          <a:lstStyle/>
          <a:p>
            <a:r>
              <a:rPr lang="fa-IR" sz="2800" dirty="0">
                <a:cs typeface="B Titr" panose="00000700000000000000" pitchFamily="2" charset="-78"/>
              </a:rPr>
              <a:t>فواید تغذیه با شیر مادر برای مادران</a:t>
            </a:r>
            <a:endParaRPr lang="en-US" sz="2800" dirty="0">
              <a:cs typeface="B Titr" panose="00000700000000000000" pitchFamily="2" charset="-78"/>
            </a:endParaRPr>
          </a:p>
        </p:txBody>
      </p:sp>
      <p:sp>
        <p:nvSpPr>
          <p:cNvPr id="5" name="TextBox 4"/>
          <p:cNvSpPr txBox="1"/>
          <p:nvPr/>
        </p:nvSpPr>
        <p:spPr>
          <a:xfrm>
            <a:off x="571472" y="2000240"/>
            <a:ext cx="7571184" cy="1661993"/>
          </a:xfrm>
          <a:prstGeom prst="rect">
            <a:avLst/>
          </a:prstGeom>
          <a:noFill/>
        </p:spPr>
        <p:txBody>
          <a:bodyPr wrap="square" rtlCol="0">
            <a:spAutoFit/>
          </a:bodyPr>
          <a:lstStyle/>
          <a:p>
            <a:pPr algn="just" rtl="1"/>
            <a:r>
              <a:rPr lang="fa-IR" sz="1700" b="1" dirty="0">
                <a:cs typeface="B Nazanin" panose="00000400000000000000" pitchFamily="2" charset="-78"/>
              </a:rPr>
              <a:t>فواید شیردهی برای سلامت مادر در دراز مدت</a:t>
            </a:r>
          </a:p>
          <a:p>
            <a:pPr algn="just" rtl="1"/>
            <a:r>
              <a:rPr lang="fa-IR" sz="1700" b="1" dirty="0">
                <a:cs typeface="B Nazanin" panose="00000400000000000000" pitchFamily="2" charset="-78"/>
              </a:rPr>
              <a:t>دیابت تیپ 2 </a:t>
            </a:r>
            <a:r>
              <a:rPr lang="fa-IR" sz="1700" b="1" dirty="0" smtClean="0">
                <a:cs typeface="B Nazanin" panose="00000400000000000000" pitchFamily="2" charset="-78"/>
              </a:rPr>
              <a:t>مادری</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در زنان شکم اول در امریکا، بدون سابقه دیابت بارداری، هر یک سال تغذیه با شیر مادر با کاهش خطر (4-12 درصد) بروز دیابت نوع 2 همراه است. در زنان با سابقه دیابت بارداری، تغذیه با شیر مادر تاثیر قابل توجهی بر خظر افزایش ابتلا برای دیابت مادر ندارد</a:t>
            </a:r>
            <a:r>
              <a:rPr lang="fa-IR" sz="1700" dirty="0" smtClean="0">
                <a:cs typeface="B Nazanin" panose="00000400000000000000" pitchFamily="2" charset="-78"/>
              </a:rPr>
              <a:t>.</a:t>
            </a:r>
            <a:endParaRPr lang="fa-IR" sz="1700" dirty="0">
              <a:cs typeface="B Nazanin" panose="00000400000000000000" pitchFamily="2" charset="-78"/>
            </a:endParaRPr>
          </a:p>
        </p:txBody>
      </p:sp>
      <p:sp>
        <p:nvSpPr>
          <p:cNvPr id="4" name="Horizontal Scroll 10">
            <a:extLst>
              <a:ext uri="{FF2B5EF4-FFF2-40B4-BE49-F238E27FC236}">
                <a16:creationId xmlns:a16="http://schemas.microsoft.com/office/drawing/2014/main" xmlns="" id="{3EBACD1B-4129-4B22-94BF-6F4E64904E9C}"/>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19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419993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1785926"/>
            <a:ext cx="7571184" cy="2185214"/>
          </a:xfrm>
          <a:prstGeom prst="rect">
            <a:avLst/>
          </a:prstGeom>
          <a:noFill/>
        </p:spPr>
        <p:txBody>
          <a:bodyPr wrap="square" rtlCol="0">
            <a:spAutoFit/>
          </a:bodyPr>
          <a:lstStyle/>
          <a:p>
            <a:pPr algn="just" rtl="1"/>
            <a:r>
              <a:rPr lang="fa-IR" sz="1700" b="1" dirty="0" smtClean="0">
                <a:cs typeface="B Nazanin" panose="00000400000000000000" pitchFamily="2" charset="-78"/>
              </a:rPr>
              <a:t>تاثیر </a:t>
            </a:r>
            <a:r>
              <a:rPr lang="fa-IR" sz="1700" b="1" dirty="0">
                <a:cs typeface="B Nazanin" panose="00000400000000000000" pitchFamily="2" charset="-78"/>
              </a:rPr>
              <a:t>روی تراکم </a:t>
            </a:r>
            <a:r>
              <a:rPr lang="fa-IR" sz="1700" b="1" dirty="0" smtClean="0">
                <a:cs typeface="B Nazanin" panose="00000400000000000000" pitchFamily="2" charset="-78"/>
              </a:rPr>
              <a:t>استخوان</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کاهش تراکم استخوان (تقریبا 5 درصد) در طی دوره شیردهی دیده می شود و استخوان مجددا در دوران از شیر گرفتن شیرخواره مینرالیزه می شود. تجویز کلسیم بیشتر از میزان طبیعی، از حذف مینرال های استخوان پیشگیری نمی کند. نیاز کلسیم در طول مدت شیردهی از طریق کاعش دفع آن در ادرار جبران می شود. تحقیقات اپیدمیولوژیک بر این نکته دلالت دارند که تغذیه با شیر مادر بر تغییرات طولانی مدت تراکم مینرال استخوان اثر نداشته و خطر استئوپروز در دوره پس از یائسگی را افزایش نمی دهد در حال حاضر، ارتباط بین طول مدت شیردهی و خطر شکستگی ناشی از اوستئوپورز فعلا نامشخص است.</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20</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2ACB9-3879-46C7-B4F1-DD5B63E04C3A}"/>
              </a:ext>
            </a:extLst>
          </p:cNvPr>
          <p:cNvSpPr>
            <a:spLocks noGrp="1"/>
          </p:cNvSpPr>
          <p:nvPr>
            <p:ph type="title"/>
          </p:nvPr>
        </p:nvSpPr>
        <p:spPr/>
        <p:txBody>
          <a:bodyPr/>
          <a:lstStyle/>
          <a:p>
            <a:r>
              <a:rPr lang="fa-IR" dirty="0">
                <a:cs typeface="B Titr" panose="00000700000000000000" pitchFamily="2" charset="-78"/>
              </a:rPr>
              <a:t>ترکیبات شیر مادر</a:t>
            </a:r>
            <a:endParaRPr lang="en-US" dirty="0">
              <a:cs typeface="B Titr" panose="00000700000000000000" pitchFamily="2" charset="-78"/>
            </a:endParaRPr>
          </a:p>
        </p:txBody>
      </p:sp>
      <p:sp>
        <p:nvSpPr>
          <p:cNvPr id="5" name="TextBox 4">
            <a:extLst>
              <a:ext uri="{FF2B5EF4-FFF2-40B4-BE49-F238E27FC236}">
                <a16:creationId xmlns:a16="http://schemas.microsoft.com/office/drawing/2014/main" xmlns="" id="{BCF72B9D-9C7A-451B-8201-0B64279AB84A}"/>
              </a:ext>
            </a:extLst>
          </p:cNvPr>
          <p:cNvSpPr txBox="1"/>
          <p:nvPr/>
        </p:nvSpPr>
        <p:spPr>
          <a:xfrm>
            <a:off x="642910" y="1857364"/>
            <a:ext cx="7859216" cy="1661993"/>
          </a:xfrm>
          <a:prstGeom prst="rect">
            <a:avLst/>
          </a:prstGeom>
          <a:noFill/>
        </p:spPr>
        <p:txBody>
          <a:bodyPr wrap="square" rtlCol="0">
            <a:spAutoFit/>
          </a:bodyPr>
          <a:lstStyle/>
          <a:p>
            <a:pPr algn="just" rtl="1"/>
            <a:r>
              <a:rPr lang="fa-IR" sz="1700" dirty="0">
                <a:cs typeface="B Nazanin" panose="00000400000000000000" pitchFamily="2" charset="-78"/>
              </a:rPr>
              <a:t>ترکیبات تغذیه ای شیر انسان، دائما در حال تغییر است به طوریکه ممکن است در طول مدت شیردهی، در طول یک روز، در یک وعده تغذیه و از زنی به زن دیگر تغییر نماید</a:t>
            </a:r>
            <a:r>
              <a:rPr lang="fa-IR" sz="1700" dirty="0" smtClean="0">
                <a:cs typeface="B Nazanin" panose="00000400000000000000" pitchFamily="2" charset="-78"/>
              </a:rPr>
              <a:t>.</a:t>
            </a:r>
          </a:p>
          <a:p>
            <a:pPr algn="just" rtl="1"/>
            <a:endParaRPr lang="fa-IR" sz="1700" dirty="0">
              <a:cs typeface="B Nazanin" panose="00000400000000000000" pitchFamily="2" charset="-78"/>
            </a:endParaRPr>
          </a:p>
          <a:p>
            <a:pPr algn="just" rtl="1"/>
            <a:r>
              <a:rPr lang="fa-IR" sz="1700" dirty="0">
                <a:cs typeface="B Nazanin" panose="00000400000000000000" pitchFamily="2" charset="-78"/>
              </a:rPr>
              <a:t>"کلستروم" شیر تولید شده در چند روز اول پس از زایمان است که به علت غلظت زیاد پروتئین و پادتن موجود در آن، نسبتاً غلیظ تر است. عبور از این مرحله به مرحله شیر رسیده، در حوالی روزهای سوم تا پنجم پس از زایمان با شروع مرحله لاکتوژنر </a:t>
            </a:r>
            <a:r>
              <a:rPr lang="en-US" sz="1700" dirty="0">
                <a:cs typeface="B Nazanin" panose="00000400000000000000" pitchFamily="2" charset="-78"/>
              </a:rPr>
              <a:t>II</a:t>
            </a:r>
            <a:r>
              <a:rPr lang="fa-IR" sz="1700" dirty="0">
                <a:cs typeface="B Nazanin" panose="00000400000000000000" pitchFamily="2" charset="-78"/>
              </a:rPr>
              <a:t> آغاز می شود و شیر رسیده حوالی روز دهم پس از زایمان ظاهر می شود. </a:t>
            </a:r>
          </a:p>
        </p:txBody>
      </p:sp>
      <p:sp>
        <p:nvSpPr>
          <p:cNvPr id="16" name="Horizontal Scroll 10">
            <a:extLst>
              <a:ext uri="{FF2B5EF4-FFF2-40B4-BE49-F238E27FC236}">
                <a16:creationId xmlns:a16="http://schemas.microsoft.com/office/drawing/2014/main" xmlns="" id="{93200669-1376-4BD5-8A07-AC6F5A302FF0}"/>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21</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805535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F72B9D-9C7A-451B-8201-0B64279AB84A}"/>
              </a:ext>
            </a:extLst>
          </p:cNvPr>
          <p:cNvSpPr txBox="1"/>
          <p:nvPr/>
        </p:nvSpPr>
        <p:spPr>
          <a:xfrm>
            <a:off x="683568" y="1128801"/>
            <a:ext cx="7859216" cy="2970044"/>
          </a:xfrm>
          <a:prstGeom prst="rect">
            <a:avLst/>
          </a:prstGeom>
          <a:noFill/>
        </p:spPr>
        <p:txBody>
          <a:bodyPr wrap="square" rtlCol="0">
            <a:spAutoFit/>
          </a:bodyPr>
          <a:lstStyle/>
          <a:p>
            <a:pPr algn="just" rtl="1"/>
            <a:r>
              <a:rPr lang="fa-IR" sz="1700" b="1" dirty="0" smtClean="0">
                <a:cs typeface="B Nazanin" panose="00000400000000000000" pitchFamily="2" charset="-78"/>
              </a:rPr>
              <a:t>پروتئین </a:t>
            </a:r>
            <a:r>
              <a:rPr lang="fa-IR" sz="1700" b="1" dirty="0">
                <a:cs typeface="B Nazanin" panose="00000400000000000000" pitchFamily="2" charset="-78"/>
              </a:rPr>
              <a:t>وی (</a:t>
            </a:r>
            <a:r>
              <a:rPr lang="en-US" sz="1700" b="1" dirty="0">
                <a:cs typeface="B Nazanin" panose="00000400000000000000" pitchFamily="2" charset="-78"/>
              </a:rPr>
              <a:t>Whey</a:t>
            </a:r>
            <a:r>
              <a:rPr lang="fa-IR" sz="1700" b="1" dirty="0">
                <a:cs typeface="B Nazanin" panose="00000400000000000000" pitchFamily="2" charset="-78"/>
              </a:rPr>
              <a:t>) و کازئین (</a:t>
            </a:r>
            <a:r>
              <a:rPr lang="en-US" sz="1700" b="1" dirty="0">
                <a:cs typeface="B Nazanin" panose="00000400000000000000" pitchFamily="2" charset="-78"/>
              </a:rPr>
              <a:t>Casein</a:t>
            </a:r>
            <a:r>
              <a:rPr lang="fa-IR" sz="1700" b="1" dirty="0" smtClean="0">
                <a:cs typeface="B Nazanin" panose="00000400000000000000" pitchFamily="2" charset="-78"/>
              </a:rPr>
              <a:t>)</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در کیفیت پروتئین بین شیر انسان و گاو تفاوت وجود دارد. در شیر انسان 70 درصد وِی و 30 درصد کازئین وجود دارد درحالیکه در شیر گاو 18 درصد وی و 82 درصد کازئین موجود است. کازئین ها پروتئین هایی با قابلیت حلالیت پایین در محیط اسیدی هستند. پروتئین های وی محلول بوده و بعد از اسیدی شدن به صورت محلول باقی می مانند. به طور کلی، جزء وی در شیر آسانتر هضم می شود و با سرعت بیشتری از معده تخلیه می گردد</a:t>
            </a:r>
            <a:r>
              <a:rPr lang="fa-IR" sz="1700" dirty="0" smtClean="0">
                <a:cs typeface="B Nazanin" panose="00000400000000000000" pitchFamily="2" charset="-78"/>
              </a:rPr>
              <a:t>.</a:t>
            </a:r>
          </a:p>
          <a:p>
            <a:pPr algn="just" rtl="1"/>
            <a:endParaRPr lang="fa-IR" sz="1700" dirty="0">
              <a:cs typeface="B Nazanin" panose="00000400000000000000" pitchFamily="2" charset="-78"/>
            </a:endParaRPr>
          </a:p>
          <a:p>
            <a:pPr algn="just" rtl="1"/>
            <a:r>
              <a:rPr lang="fa-IR" sz="1700" dirty="0" smtClean="0">
                <a:cs typeface="B Nazanin" panose="00000400000000000000" pitchFamily="2" charset="-78"/>
              </a:rPr>
              <a:t>الگوی اسید آمینه پلاسما در کودکانی که با شیر مادر تغذیه می شوند، مدلی برای محلول های اسید آمینه خوراکی و تزریقی است. پروتئین وی، غلظت کمتری از فنیل آلانین، تیروزین و میتونین فراهم می کند که این ویژگی نیز برای شیرخوار انسان اختصاصی می باشد.</a:t>
            </a:r>
          </a:p>
          <a:p>
            <a:pPr algn="just" rtl="1"/>
            <a:endParaRPr lang="fa-IR" sz="1700" dirty="0" smtClean="0">
              <a:cs typeface="B Nazanin" panose="00000400000000000000"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F72B9D-9C7A-451B-8201-0B64279AB84A}"/>
              </a:ext>
            </a:extLst>
          </p:cNvPr>
          <p:cNvSpPr txBox="1"/>
          <p:nvPr/>
        </p:nvSpPr>
        <p:spPr>
          <a:xfrm>
            <a:off x="683568" y="1128801"/>
            <a:ext cx="7859216" cy="2708434"/>
          </a:xfrm>
          <a:prstGeom prst="rect">
            <a:avLst/>
          </a:prstGeom>
          <a:noFill/>
        </p:spPr>
        <p:txBody>
          <a:bodyPr wrap="square" rtlCol="0">
            <a:spAutoFit/>
          </a:bodyPr>
          <a:lstStyle/>
          <a:p>
            <a:pPr algn="just" rtl="1"/>
            <a:endParaRPr lang="fa-IR" sz="1700" b="1" dirty="0">
              <a:cs typeface="B Nazanin" panose="00000400000000000000" pitchFamily="2" charset="-78"/>
            </a:endParaRPr>
          </a:p>
          <a:p>
            <a:pPr algn="just" rtl="1"/>
            <a:endParaRPr lang="fa-IR" sz="1700" dirty="0">
              <a:cs typeface="B Nazanin" panose="00000400000000000000" pitchFamily="2" charset="-78"/>
            </a:endParaRPr>
          </a:p>
          <a:p>
            <a:pPr algn="just" rtl="1"/>
            <a:r>
              <a:rPr lang="fa-IR" sz="1700" dirty="0">
                <a:cs typeface="B Nazanin" panose="00000400000000000000" pitchFamily="2" charset="-78"/>
              </a:rPr>
              <a:t>ترکیبات پروتئین شیر انسان در اعمال و بخش های متنوعی شرکت دارند از جمله نقش تغذیه ای (اسیدهای آمینه)، فاکتورهای حفاظتی سیستم دفاعی میزبان (ایمونوگلوبولین ها، لیزوزیم ها و لاکتوفرین)، فاکتورهای فعال آنزیمی (آمیلازونمک صفراوی-محرک لیپاز) و سایز فاکتورهای فعال بیولوژیکی (انسولین و فاکتور رشد اپیدرمال </a:t>
            </a:r>
            <a:r>
              <a:rPr lang="en-US" sz="1700" dirty="0">
                <a:cs typeface="B Nazanin" panose="00000400000000000000" pitchFamily="2" charset="-78"/>
              </a:rPr>
              <a:t>EGF</a:t>
            </a:r>
            <a:r>
              <a:rPr lang="fa-IR" sz="1700" dirty="0">
                <a:cs typeface="B Nazanin" panose="00000400000000000000" pitchFamily="2" charset="-78"/>
              </a:rPr>
              <a:t>). در مقایسه با شیر گاو در جزء وی شیر انسان، پروتئین های مختلفی وجود دارند از جمله آلفالاکتالبومین که کاملا قابل تمایز از پروتئین اصلی وِی در شیر گاو یعنی بتالاکتوگلوبین می باشد. </a:t>
            </a:r>
            <a:endParaRPr lang="fa-IR" sz="1700" dirty="0" smtClean="0">
              <a:cs typeface="B Nazanin" panose="00000400000000000000" pitchFamily="2" charset="-78"/>
            </a:endParaRPr>
          </a:p>
          <a:p>
            <a:pPr algn="just" rtl="1"/>
            <a:endParaRPr lang="fa-IR" sz="1700" dirty="0" smtClean="0">
              <a:cs typeface="B Nazanin" panose="00000400000000000000" pitchFamily="2" charset="-78"/>
            </a:endParaRPr>
          </a:p>
          <a:p>
            <a:pPr algn="just" rtl="1"/>
            <a:r>
              <a:rPr lang="fa-IR" sz="1700" dirty="0" smtClean="0">
                <a:cs typeface="B Nazanin" panose="00000400000000000000" pitchFamily="2" charset="-78"/>
              </a:rPr>
              <a:t>لاکتوفرین</a:t>
            </a:r>
            <a:r>
              <a:rPr lang="fa-IR" sz="1700" dirty="0">
                <a:cs typeface="B Nazanin" panose="00000400000000000000" pitchFamily="2" charset="-78"/>
              </a:rPr>
              <a:t>، لیزوزیم و ایمونوگلوبین ترشحی </a:t>
            </a:r>
            <a:r>
              <a:rPr lang="en-US" sz="1700" dirty="0">
                <a:cs typeface="B Nazanin" panose="00000400000000000000" pitchFamily="2" charset="-78"/>
              </a:rPr>
              <a:t>A</a:t>
            </a:r>
            <a:r>
              <a:rPr lang="fa-IR" sz="1700" dirty="0">
                <a:cs typeface="B Nazanin" panose="00000400000000000000" pitchFamily="2" charset="-78"/>
              </a:rPr>
              <a:t> (</a:t>
            </a:r>
            <a:r>
              <a:rPr lang="en-US" sz="1700" dirty="0" err="1">
                <a:cs typeface="B Nazanin" panose="00000400000000000000" pitchFamily="2" charset="-78"/>
              </a:rPr>
              <a:t>SIg</a:t>
            </a:r>
            <a:r>
              <a:rPr lang="fa-IR" sz="1700" dirty="0">
                <a:cs typeface="B Nazanin" panose="00000400000000000000" pitchFamily="2" charset="-78"/>
              </a:rPr>
              <a:t>) پروتئین های اختصاصی موجود در جزء وی هستند که فقط در شیر انسان بوده و در سیستم دفاعی بدن میزبان نقش دارند و مانند حط مقدم دفاعی عمل می کنند.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F72B9D-9C7A-451B-8201-0B64279AB84A}"/>
              </a:ext>
            </a:extLst>
          </p:cNvPr>
          <p:cNvSpPr txBox="1"/>
          <p:nvPr/>
        </p:nvSpPr>
        <p:spPr>
          <a:xfrm>
            <a:off x="683568" y="1128801"/>
            <a:ext cx="7859216" cy="3231654"/>
          </a:xfrm>
          <a:prstGeom prst="rect">
            <a:avLst/>
          </a:prstGeom>
          <a:noFill/>
        </p:spPr>
        <p:txBody>
          <a:bodyPr wrap="square" rtlCol="0">
            <a:spAutoFit/>
          </a:bodyPr>
          <a:lstStyle/>
          <a:p>
            <a:pPr algn="just" rtl="1"/>
            <a:r>
              <a:rPr lang="fa-IR" sz="1700" b="1" dirty="0">
                <a:cs typeface="B Nazanin" panose="00000400000000000000" pitchFamily="2" charset="-78"/>
              </a:rPr>
              <a:t>کربوهیدرات </a:t>
            </a:r>
            <a:r>
              <a:rPr lang="fa-IR" sz="1700" b="1" dirty="0" smtClean="0">
                <a:cs typeface="B Nazanin" panose="00000400000000000000" pitchFamily="2" charset="-78"/>
              </a:rPr>
              <a:t>ها</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اصلی ترین کربوهیدرات در شیر انسان، دی ساکارید لاکتوز است که میزان و حجم آن همزمان با پیشرفت لاکتوژنز از مرحله کلستروم تا شیر رسیده، افزایش می یابد. محتوای لاکتوز شیر رسیده، تقریبا ثابت می ماند. تنها بخش کوچکی از لاکتوز جذب نمی شود. این مقدار لاکتوز غیر قابل جذب، موجبات قوام نرم تر مدفوع، کاهش فلور باکتری های بیماری زای مدفوع و جذب بیشتر مواد معدنی را فراهم می کند. اولیگوساکاریدها، پلیمرهای کربوهیدراته هستند که حدود 5 تا 10 درصد کل کربوهیدرات شیر انسان را تشکیل می دهند. بیشتر از 100 نوع اولیگوسارکارید مختلف در شیر انسان وجود دارد</a:t>
            </a:r>
            <a:r>
              <a:rPr lang="fa-IR" sz="1700" dirty="0" smtClean="0">
                <a:cs typeface="B Nazanin" panose="00000400000000000000" pitchFamily="2" charset="-78"/>
              </a:rPr>
              <a:t>.</a:t>
            </a:r>
          </a:p>
          <a:p>
            <a:pPr algn="just" rtl="1"/>
            <a:endParaRPr lang="fa-IR" sz="1700" dirty="0" smtClean="0">
              <a:cs typeface="B Nazanin" panose="00000400000000000000" pitchFamily="2" charset="-78"/>
            </a:endParaRPr>
          </a:p>
          <a:p>
            <a:pPr algn="just" rtl="1"/>
            <a:r>
              <a:rPr lang="fa-IR" sz="1700" dirty="0" smtClean="0">
                <a:cs typeface="B Nazanin" panose="00000400000000000000" pitchFamily="2" charset="-78"/>
              </a:rPr>
              <a:t> </a:t>
            </a:r>
            <a:r>
              <a:rPr lang="fa-IR" sz="1700" dirty="0">
                <a:cs typeface="B Nazanin" panose="00000400000000000000" pitchFamily="2" charset="-78"/>
              </a:rPr>
              <a:t>اولیگوساکاریدها علاوه بر نقشی که در تغذیه دارند، نقش مهمی در سیستم دفاعی شیرخوار داشته و عنوان عامل پره بیوتیک (</a:t>
            </a:r>
            <a:r>
              <a:rPr lang="en-US" sz="1700" dirty="0">
                <a:cs typeface="B Nazanin" panose="00000400000000000000" pitchFamily="2" charset="-78"/>
              </a:rPr>
              <a:t>prebiotic</a:t>
            </a:r>
            <a:r>
              <a:rPr lang="fa-IR" sz="1700" dirty="0">
                <a:cs typeface="B Nazanin" panose="00000400000000000000" pitchFamily="2" charset="-78"/>
              </a:rPr>
              <a:t>) کلونیزاسیون باکترهای مفید روده ای را تحریک و کلونیزاسیون باکتری هتی بیماری زا را کاهش می دهند</a:t>
            </a:r>
            <a:r>
              <a:rPr lang="fa-IR" sz="1700" dirty="0" smtClean="0">
                <a:cs typeface="B Nazanin" panose="00000400000000000000" pitchFamily="2" charset="-78"/>
              </a:rPr>
              <a:t>.</a:t>
            </a:r>
            <a:endParaRPr lang="fa-IR" sz="1700" dirty="0">
              <a:cs typeface="B Nazanin" panose="00000400000000000000" pitchFamily="2" charset="-78"/>
            </a:endParaRPr>
          </a:p>
        </p:txBody>
      </p:sp>
      <p:sp>
        <p:nvSpPr>
          <p:cNvPr id="8" name="Horizontal Scroll 10">
            <a:extLst>
              <a:ext uri="{FF2B5EF4-FFF2-40B4-BE49-F238E27FC236}">
                <a16:creationId xmlns:a16="http://schemas.microsoft.com/office/drawing/2014/main" xmlns="" id="{3A71E275-A315-40A9-8F79-BCB5E307FFDF}"/>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222945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F72B9D-9C7A-451B-8201-0B64279AB84A}"/>
              </a:ext>
            </a:extLst>
          </p:cNvPr>
          <p:cNvSpPr txBox="1"/>
          <p:nvPr/>
        </p:nvSpPr>
        <p:spPr>
          <a:xfrm>
            <a:off x="683568" y="1128801"/>
            <a:ext cx="7859216" cy="2446824"/>
          </a:xfrm>
          <a:prstGeom prst="rect">
            <a:avLst/>
          </a:prstGeom>
          <a:noFill/>
        </p:spPr>
        <p:txBody>
          <a:bodyPr wrap="square" rtlCol="0">
            <a:spAutoFit/>
          </a:bodyPr>
          <a:lstStyle/>
          <a:p>
            <a:pPr algn="just" rtl="1"/>
            <a:r>
              <a:rPr lang="fa-IR" sz="1700" b="1" dirty="0" smtClean="0">
                <a:cs typeface="B Nazanin" panose="00000400000000000000" pitchFamily="2" charset="-78"/>
              </a:rPr>
              <a:t>چربی </a:t>
            </a:r>
            <a:r>
              <a:rPr lang="fa-IR" sz="1700" b="1" dirty="0">
                <a:cs typeface="B Nazanin" panose="00000400000000000000" pitchFamily="2" charset="-78"/>
              </a:rPr>
              <a:t>ها</a:t>
            </a:r>
          </a:p>
          <a:p>
            <a:pPr algn="just" rtl="1"/>
            <a:r>
              <a:rPr lang="fa-IR" sz="1700" dirty="0">
                <a:cs typeface="B Nazanin" panose="00000400000000000000" pitchFamily="2" charset="-78"/>
              </a:rPr>
              <a:t>چربی ها بخش عمده تولید کننده انرژی شیر انسان را تشکیل داده و تفریباً 50 درصد کالری شیر مربوط به این جزء است</a:t>
            </a:r>
            <a:r>
              <a:rPr lang="fa-IR" sz="1700" dirty="0" smtClean="0">
                <a:cs typeface="B Nazanin" panose="00000400000000000000" pitchFamily="2" charset="-78"/>
              </a:rPr>
              <a:t>.</a:t>
            </a:r>
          </a:p>
          <a:p>
            <a:pPr algn="just" rtl="1"/>
            <a:endParaRPr lang="fa-IR" sz="1700" dirty="0" smtClean="0">
              <a:cs typeface="B Nazanin" panose="00000400000000000000" pitchFamily="2" charset="-78"/>
            </a:endParaRPr>
          </a:p>
          <a:p>
            <a:pPr algn="just" rtl="1"/>
            <a:endParaRPr lang="fa-IR" sz="1700" dirty="0">
              <a:cs typeface="B Nazanin" panose="00000400000000000000" pitchFamily="2" charset="-78"/>
            </a:endParaRPr>
          </a:p>
          <a:p>
            <a:pPr algn="just" rtl="1"/>
            <a:r>
              <a:rPr lang="fa-IR" sz="1700" b="1" dirty="0">
                <a:cs typeface="B Nazanin" panose="00000400000000000000" pitchFamily="2" charset="-78"/>
              </a:rPr>
              <a:t>ترکیب چربی شیر مادر</a:t>
            </a:r>
          </a:p>
          <a:p>
            <a:pPr algn="just" rtl="1"/>
            <a:r>
              <a:rPr lang="fa-IR" sz="1700" dirty="0">
                <a:cs typeface="B Nazanin" panose="00000400000000000000" pitchFamily="2" charset="-78"/>
              </a:rPr>
              <a:t>ترکیب چربی شیر انسان، از یک گلبول چربی شیر ارگانیزه، یک نمک صفراوی محرک لیپاز و مقداری زیادی اسیدهای چرب ضروری [اسیدهای لینولئیک و لینولنیک] تشکیل شده است. اسیدهای چرب شیر مادر به صورت تری گلیسیرید هستند.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F72B9D-9C7A-451B-8201-0B64279AB84A}"/>
              </a:ext>
            </a:extLst>
          </p:cNvPr>
          <p:cNvSpPr txBox="1"/>
          <p:nvPr/>
        </p:nvSpPr>
        <p:spPr>
          <a:xfrm>
            <a:off x="785786" y="1500174"/>
            <a:ext cx="7859216" cy="1923604"/>
          </a:xfrm>
          <a:prstGeom prst="rect">
            <a:avLst/>
          </a:prstGeom>
          <a:noFill/>
        </p:spPr>
        <p:txBody>
          <a:bodyPr wrap="square" rtlCol="0">
            <a:spAutoFit/>
          </a:bodyPr>
          <a:lstStyle/>
          <a:p>
            <a:pPr algn="just" rtl="1"/>
            <a:r>
              <a:rPr lang="fa-IR" sz="1700" b="1" dirty="0">
                <a:cs typeface="B Nazanin" panose="00000400000000000000" pitchFamily="2" charset="-78"/>
              </a:rPr>
              <a:t>جذب </a:t>
            </a:r>
            <a:r>
              <a:rPr lang="fa-IR" sz="1700" b="1" dirty="0" smtClean="0">
                <a:cs typeface="B Nazanin" panose="00000400000000000000" pitchFamily="2" charset="-78"/>
              </a:rPr>
              <a:t>چربی</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محصول نهایی فعالیت لیپاز روی مولکول تری گلیسیرید در قسمت های ابتداریی روده کوچک، به صورت اسیدهای چرب آزاد و 2 مونوگلیسیرید است. اسید پالمیتیک (</a:t>
            </a:r>
            <a:r>
              <a:rPr lang="en-US" sz="1700" dirty="0">
                <a:cs typeface="B Nazanin" panose="00000400000000000000" pitchFamily="2" charset="-78"/>
              </a:rPr>
              <a:t>Palmitic acid</a:t>
            </a:r>
            <a:r>
              <a:rPr lang="fa-IR" sz="1700" dirty="0">
                <a:cs typeface="B Nazanin" panose="00000400000000000000" pitchFamily="2" charset="-78"/>
              </a:rPr>
              <a:t>) اسید چرب غالب است که در وضعیت دوگانه باند می شود و از تشکیل صابون که بر اثر واکنش با مواد معدنی ایجاد می گردد، جلوگیری می گردد. بنابراین، این ارتباط ساختاری، شبکه جذب مواد معدنی و چربی شیر انسان را افزایش می دهد. جذب چربی و مواد معدنی شیر انسان به همین دلیل بالاتر است</a:t>
            </a:r>
            <a:r>
              <a:rPr lang="fa-IR" sz="1700" dirty="0" smtClean="0">
                <a:cs typeface="B Nazanin" panose="00000400000000000000" pitchFamily="2" charset="-78"/>
              </a:rPr>
              <a:t>.</a:t>
            </a:r>
          </a:p>
        </p:txBody>
      </p:sp>
      <p:sp>
        <p:nvSpPr>
          <p:cNvPr id="12" name="Horizontal Scroll 10">
            <a:extLst>
              <a:ext uri="{FF2B5EF4-FFF2-40B4-BE49-F238E27FC236}">
                <a16:creationId xmlns:a16="http://schemas.microsoft.com/office/drawing/2014/main" xmlns="" id="{601DA296-84F8-4835-BD33-DC31156F3635}"/>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552650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F72B9D-9C7A-451B-8201-0B64279AB84A}"/>
              </a:ext>
            </a:extLst>
          </p:cNvPr>
          <p:cNvSpPr txBox="1"/>
          <p:nvPr/>
        </p:nvSpPr>
        <p:spPr>
          <a:xfrm>
            <a:off x="817240" y="1052736"/>
            <a:ext cx="7859216" cy="4016484"/>
          </a:xfrm>
          <a:prstGeom prst="rect">
            <a:avLst/>
          </a:prstGeom>
          <a:noFill/>
        </p:spPr>
        <p:txBody>
          <a:bodyPr wrap="square" rtlCol="0">
            <a:spAutoFit/>
          </a:bodyPr>
          <a:lstStyle/>
          <a:p>
            <a:pPr algn="just" rtl="1"/>
            <a:r>
              <a:rPr lang="fa-IR" sz="1700" b="1" dirty="0" smtClean="0">
                <a:cs typeface="B Nazanin" panose="00000400000000000000" pitchFamily="2" charset="-78"/>
              </a:rPr>
              <a:t>اسیدهای چرب</a:t>
            </a:r>
          </a:p>
          <a:p>
            <a:pPr algn="just" rtl="1"/>
            <a:r>
              <a:rPr lang="fa-IR" sz="1700" dirty="0" smtClean="0">
                <a:cs typeface="B Nazanin" panose="00000400000000000000" pitchFamily="2" charset="-78"/>
              </a:rPr>
              <a:t>الگوهای اسیدهای چرب شیر انسان از نظر ترکیب اسیدهای چرب اشباع نشده با زنجیره بلند منحصر به فرد است. اسید آراشیدونیک و اسید دوکوزاهگزانوئیک که به ترتیب مستقاتی از اسیدهای چرب ضروری لینولئیک و لینولنیک هستند، فقط در شیر انسان یافت شده و در شیرگاو وحود ندارند. در شیرخواران کوچکتر، اسیدها نه تنها برای تامین انرژی جهت رشد، بلکه برای عملکرد بافت شبکیه و بافت عصبی نیز مهم و ضروری می باشند. اسید آراشیدونیک و دوکوزاهگزانوئیک اسید، اجزای تشکیل دهنده غشاهای فسفولیپیدی مغز و شبکیه بوده و بنابراین در بهبود عملکرد بینایی و پیامدهای عصبی تکاملی دخالت دارند.</a:t>
            </a:r>
          </a:p>
          <a:p>
            <a:pPr algn="just" rtl="1"/>
            <a:endParaRPr lang="fa-IR" sz="1700" dirty="0" smtClean="0">
              <a:cs typeface="B Nazanin" panose="00000400000000000000" pitchFamily="2" charset="-78"/>
            </a:endParaRPr>
          </a:p>
          <a:p>
            <a:pPr algn="just" rtl="1"/>
            <a:endParaRPr lang="fa-IR" sz="1700" dirty="0" smtClean="0">
              <a:cs typeface="B Nazanin" panose="00000400000000000000" pitchFamily="2" charset="-78"/>
            </a:endParaRPr>
          </a:p>
          <a:p>
            <a:pPr algn="just" rtl="1"/>
            <a:r>
              <a:rPr lang="fa-IR" sz="1700" b="1" dirty="0" smtClean="0">
                <a:cs typeface="B Nazanin" panose="00000400000000000000" pitchFamily="2" charset="-78"/>
              </a:rPr>
              <a:t>تغییرپذیری محتوای چربی</a:t>
            </a:r>
          </a:p>
          <a:p>
            <a:pPr algn="just" rtl="1"/>
            <a:r>
              <a:rPr lang="fa-IR" sz="1700" dirty="0" smtClean="0">
                <a:cs typeface="B Nazanin" panose="00000400000000000000" pitchFamily="2" charset="-78"/>
              </a:rPr>
              <a:t>در ترکیبات شیر انسان، محتوی کلی چربی بیشترین تنوع و تغییرپذیری را دارد. چربی شیر انسان در طول دوران شیردهی اندکی افزایش می یابد، میزان آن در طول روز در هر وعده تغییر می کند. همچنین در مدت یک وعده شیردهی (از شیر پیشین به شیر پسین) افزایش پیدا می کند و از مادری به مادر دیگر نیز میزان آن متفاوت است. در طول یک وعده شیردهی، میزان لیپید شیر مادر از شروع (شیر پیشین) تا خاتمه شیردهی (شیر پسین) 2 تا 3 برابر افزایش می یابد. شیر مادران چاق و دارای اضافه وزن، میزان چربی بیشتری دارد.</a:t>
            </a:r>
            <a:endParaRPr lang="fa-IR" sz="1700" dirty="0">
              <a:cs typeface="B Nazanin" panose="00000400000000000000"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rot="10800000">
            <a:off x="6977589" y="-9906"/>
            <a:ext cx="2166410" cy="714380"/>
          </a:xfrm>
          <a:prstGeom prst="homePlat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dirty="0"/>
          </a:p>
        </p:txBody>
      </p:sp>
      <p:sp>
        <p:nvSpPr>
          <p:cNvPr id="5" name="TextBox 4"/>
          <p:cNvSpPr txBox="1"/>
          <p:nvPr/>
        </p:nvSpPr>
        <p:spPr>
          <a:xfrm>
            <a:off x="7092280" y="-15190"/>
            <a:ext cx="2019795" cy="707886"/>
          </a:xfrm>
          <a:prstGeom prst="rect">
            <a:avLst/>
          </a:prstGeom>
          <a:noFill/>
        </p:spPr>
        <p:txBody>
          <a:bodyPr wrap="square" rtlCol="1">
            <a:spAutoFit/>
          </a:bodyPr>
          <a:lstStyle/>
          <a:p>
            <a:pPr algn="ctr" rtl="1"/>
            <a:r>
              <a:rPr lang="fa-IR" sz="2000" dirty="0">
                <a:solidFill>
                  <a:schemeClr val="bg1"/>
                </a:solidFill>
                <a:cs typeface="B Zar" panose="00000400000000000000" pitchFamily="2" charset="-78"/>
              </a:rPr>
              <a:t>الگوهای تغذیه              با شیر</a:t>
            </a:r>
            <a:r>
              <a:rPr lang="en-US" sz="2000" dirty="0">
                <a:solidFill>
                  <a:schemeClr val="bg1"/>
                </a:solidFill>
                <a:cs typeface="B Zar" panose="00000400000000000000" pitchFamily="2" charset="-78"/>
              </a:rPr>
              <a:t> </a:t>
            </a:r>
            <a:r>
              <a:rPr lang="fa-IR" sz="2000" dirty="0">
                <a:solidFill>
                  <a:schemeClr val="bg1"/>
                </a:solidFill>
                <a:cs typeface="B Zar" panose="00000400000000000000" pitchFamily="2" charset="-78"/>
              </a:rPr>
              <a:t>مادر</a:t>
            </a:r>
          </a:p>
        </p:txBody>
      </p:sp>
      <p:sp>
        <p:nvSpPr>
          <p:cNvPr id="8" name="Horizontal Scroll 7"/>
          <p:cNvSpPr/>
          <p:nvPr/>
        </p:nvSpPr>
        <p:spPr>
          <a:xfrm>
            <a:off x="249286" y="604286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1</a:t>
            </a:r>
          </a:p>
        </p:txBody>
      </p:sp>
      <p:grpSp>
        <p:nvGrpSpPr>
          <p:cNvPr id="9" name="Group 8"/>
          <p:cNvGrpSpPr/>
          <p:nvPr/>
        </p:nvGrpSpPr>
        <p:grpSpPr>
          <a:xfrm>
            <a:off x="240194" y="556171"/>
            <a:ext cx="5868830" cy="5028077"/>
            <a:chOff x="40411" y="59511"/>
            <a:chExt cx="5868830" cy="6032378"/>
          </a:xfrm>
        </p:grpSpPr>
        <p:sp>
          <p:nvSpPr>
            <p:cNvPr id="10" name="Freeform 9"/>
            <p:cNvSpPr>
              <a:spLocks/>
            </p:cNvSpPr>
            <p:nvPr/>
          </p:nvSpPr>
          <p:spPr bwMode="auto">
            <a:xfrm rot="5400000">
              <a:off x="1655431" y="2452057"/>
              <a:ext cx="49918" cy="1370467"/>
            </a:xfrm>
            <a:custGeom>
              <a:avLst/>
              <a:gdLst>
                <a:gd name="T0" fmla="*/ 109 w 218"/>
                <a:gd name="T1" fmla="*/ 0 h 3542"/>
                <a:gd name="T2" fmla="*/ 218 w 218"/>
                <a:gd name="T3" fmla="*/ 89 h 3542"/>
                <a:gd name="T4" fmla="*/ 218 w 218"/>
                <a:gd name="T5" fmla="*/ 3542 h 3542"/>
                <a:gd name="T6" fmla="*/ 0 w 218"/>
                <a:gd name="T7" fmla="*/ 3542 h 3542"/>
                <a:gd name="T8" fmla="*/ 0 w 218"/>
                <a:gd name="T9" fmla="*/ 89 h 3542"/>
                <a:gd name="T10" fmla="*/ 109 w 218"/>
                <a:gd name="T11" fmla="*/ 0 h 3542"/>
              </a:gdLst>
              <a:ahLst/>
              <a:cxnLst>
                <a:cxn ang="0">
                  <a:pos x="T0" y="T1"/>
                </a:cxn>
                <a:cxn ang="0">
                  <a:pos x="T2" y="T3"/>
                </a:cxn>
                <a:cxn ang="0">
                  <a:pos x="T4" y="T5"/>
                </a:cxn>
                <a:cxn ang="0">
                  <a:pos x="T6" y="T7"/>
                </a:cxn>
                <a:cxn ang="0">
                  <a:pos x="T8" y="T9"/>
                </a:cxn>
                <a:cxn ang="0">
                  <a:pos x="T10" y="T11"/>
                </a:cxn>
              </a:cxnLst>
              <a:rect l="0" t="0" r="r" b="b"/>
              <a:pathLst>
                <a:path w="218" h="3542">
                  <a:moveTo>
                    <a:pt x="109" y="0"/>
                  </a:moveTo>
                  <a:lnTo>
                    <a:pt x="218" y="89"/>
                  </a:lnTo>
                  <a:lnTo>
                    <a:pt x="218" y="3542"/>
                  </a:lnTo>
                  <a:lnTo>
                    <a:pt x="0" y="3542"/>
                  </a:lnTo>
                  <a:lnTo>
                    <a:pt x="0" y="89"/>
                  </a:lnTo>
                  <a:lnTo>
                    <a:pt x="109" y="0"/>
                  </a:lnTo>
                  <a:close/>
                </a:path>
              </a:pathLst>
            </a:custGeom>
            <a:solidFill>
              <a:srgbClr val="51C3F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Freeform 13"/>
            <p:cNvSpPr>
              <a:spLocks/>
            </p:cNvSpPr>
            <p:nvPr/>
          </p:nvSpPr>
          <p:spPr bwMode="auto">
            <a:xfrm rot="5400000">
              <a:off x="418726" y="3357925"/>
              <a:ext cx="827161" cy="335973"/>
            </a:xfrm>
            <a:custGeom>
              <a:avLst/>
              <a:gdLst>
                <a:gd name="T0" fmla="*/ 0 w 1069"/>
                <a:gd name="T1" fmla="*/ 0 h 277"/>
                <a:gd name="T2" fmla="*/ 218 w 1069"/>
                <a:gd name="T3" fmla="*/ 0 h 277"/>
                <a:gd name="T4" fmla="*/ 1069 w 1069"/>
                <a:gd name="T5" fmla="*/ 277 h 277"/>
                <a:gd name="T6" fmla="*/ 537 w 1069"/>
                <a:gd name="T7" fmla="*/ 277 h 277"/>
                <a:gd name="T8" fmla="*/ 0 w 1069"/>
                <a:gd name="T9" fmla="*/ 0 h 277"/>
                <a:gd name="connsiteX0" fmla="*/ 0 w 8472"/>
                <a:gd name="connsiteY0" fmla="*/ 0 h 10233"/>
                <a:gd name="connsiteX1" fmla="*/ 511 w 8472"/>
                <a:gd name="connsiteY1" fmla="*/ 233 h 10233"/>
                <a:gd name="connsiteX2" fmla="*/ 8472 w 8472"/>
                <a:gd name="connsiteY2" fmla="*/ 10233 h 10233"/>
                <a:gd name="connsiteX3" fmla="*/ 3495 w 8472"/>
                <a:gd name="connsiteY3" fmla="*/ 10233 h 10233"/>
                <a:gd name="connsiteX4" fmla="*/ 0 w 8472"/>
                <a:gd name="connsiteY4" fmla="*/ 0 h 10233"/>
                <a:gd name="connsiteX0" fmla="*/ 0 w 10000"/>
                <a:gd name="connsiteY0" fmla="*/ 0 h 9924"/>
                <a:gd name="connsiteX1" fmla="*/ 603 w 10000"/>
                <a:gd name="connsiteY1" fmla="*/ 152 h 9924"/>
                <a:gd name="connsiteX2" fmla="*/ 10000 w 10000"/>
                <a:gd name="connsiteY2" fmla="*/ 9924 h 9924"/>
                <a:gd name="connsiteX3" fmla="*/ 4125 w 10000"/>
                <a:gd name="connsiteY3" fmla="*/ 9924 h 9924"/>
                <a:gd name="connsiteX4" fmla="*/ 0 w 10000"/>
                <a:gd name="connsiteY4" fmla="*/ 0 h 9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24">
                  <a:moveTo>
                    <a:pt x="0" y="0"/>
                  </a:moveTo>
                  <a:lnTo>
                    <a:pt x="603" y="152"/>
                  </a:lnTo>
                  <a:lnTo>
                    <a:pt x="10000" y="9924"/>
                  </a:lnTo>
                  <a:lnTo>
                    <a:pt x="4125" y="9924"/>
                  </a:lnTo>
                  <a:lnTo>
                    <a:pt x="0" y="0"/>
                  </a:lnTo>
                  <a:close/>
                </a:path>
              </a:pathLst>
            </a:custGeom>
            <a:gradFill flip="none" rotWithShape="1">
              <a:gsLst>
                <a:gs pos="0">
                  <a:srgbClr val="51C3F9">
                    <a:shade val="30000"/>
                    <a:satMod val="115000"/>
                  </a:srgbClr>
                </a:gs>
                <a:gs pos="50000">
                  <a:srgbClr val="51C3F9">
                    <a:shade val="67500"/>
                    <a:satMod val="115000"/>
                  </a:srgbClr>
                </a:gs>
                <a:gs pos="100000">
                  <a:srgbClr val="51C3F9">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Rectangle 17"/>
            <p:cNvSpPr>
              <a:spLocks noChangeArrowheads="1"/>
            </p:cNvSpPr>
            <p:nvPr/>
          </p:nvSpPr>
          <p:spPr bwMode="auto">
            <a:xfrm rot="5400000">
              <a:off x="121593" y="3396762"/>
              <a:ext cx="485891" cy="599567"/>
            </a:xfrm>
            <a:prstGeom prst="rect">
              <a:avLst/>
            </a:prstGeom>
            <a:solidFill>
              <a:srgbClr val="51C3F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cxnSp>
          <p:nvCxnSpPr>
            <p:cNvPr id="13" name="Straight Connector 12"/>
            <p:cNvCxnSpPr>
              <a:cxnSpLocks/>
            </p:cNvCxnSpPr>
            <p:nvPr/>
          </p:nvCxnSpPr>
          <p:spPr>
            <a:xfrm>
              <a:off x="2331765" y="3139034"/>
              <a:ext cx="1708236" cy="339372"/>
            </a:xfrm>
            <a:prstGeom prst="line">
              <a:avLst/>
            </a:prstGeom>
            <a:noFill/>
            <a:ln w="76200" cap="flat" cmpd="sng" algn="ctr">
              <a:solidFill>
                <a:srgbClr val="51C3F9"/>
              </a:solidFill>
              <a:prstDash val="solid"/>
              <a:miter lim="800000"/>
            </a:ln>
            <a:effectLst/>
          </p:spPr>
        </p:cxnSp>
        <p:sp>
          <p:nvSpPr>
            <p:cNvPr id="14" name="Oval 13"/>
            <p:cNvSpPr/>
            <p:nvPr/>
          </p:nvSpPr>
          <p:spPr>
            <a:xfrm>
              <a:off x="3921877" y="3244652"/>
              <a:ext cx="546482" cy="417896"/>
            </a:xfrm>
            <a:prstGeom prst="ellipse">
              <a:avLst/>
            </a:prstGeom>
            <a:solidFill>
              <a:srgbClr val="51C3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a:t>
              </a:r>
            </a:p>
          </p:txBody>
        </p:sp>
        <p:grpSp>
          <p:nvGrpSpPr>
            <p:cNvPr id="15" name="Group 14"/>
            <p:cNvGrpSpPr/>
            <p:nvPr/>
          </p:nvGrpSpPr>
          <p:grpSpPr>
            <a:xfrm>
              <a:off x="50820" y="2417817"/>
              <a:ext cx="5858421" cy="841176"/>
              <a:chOff x="105651" y="2800136"/>
              <a:chExt cx="5858421" cy="841176"/>
            </a:xfrm>
          </p:grpSpPr>
          <p:sp>
            <p:nvSpPr>
              <p:cNvPr id="46" name="Freeform 8"/>
              <p:cNvSpPr>
                <a:spLocks/>
              </p:cNvSpPr>
              <p:nvPr/>
            </p:nvSpPr>
            <p:spPr bwMode="auto">
              <a:xfrm rot="5400000">
                <a:off x="1705395" y="2564570"/>
                <a:ext cx="45725" cy="1384401"/>
              </a:xfrm>
              <a:custGeom>
                <a:avLst/>
                <a:gdLst>
                  <a:gd name="T0" fmla="*/ 103 w 205"/>
                  <a:gd name="T1" fmla="*/ 0 h 3542"/>
                  <a:gd name="T2" fmla="*/ 205 w 205"/>
                  <a:gd name="T3" fmla="*/ 89 h 3542"/>
                  <a:gd name="T4" fmla="*/ 205 w 205"/>
                  <a:gd name="T5" fmla="*/ 3542 h 3542"/>
                  <a:gd name="T6" fmla="*/ 0 w 205"/>
                  <a:gd name="T7" fmla="*/ 3542 h 3542"/>
                  <a:gd name="T8" fmla="*/ 0 w 205"/>
                  <a:gd name="T9" fmla="*/ 89 h 3542"/>
                  <a:gd name="T10" fmla="*/ 103 w 205"/>
                  <a:gd name="T11" fmla="*/ 0 h 3542"/>
                </a:gdLst>
                <a:ahLst/>
                <a:cxnLst>
                  <a:cxn ang="0">
                    <a:pos x="T0" y="T1"/>
                  </a:cxn>
                  <a:cxn ang="0">
                    <a:pos x="T2" y="T3"/>
                  </a:cxn>
                  <a:cxn ang="0">
                    <a:pos x="T4" y="T5"/>
                  </a:cxn>
                  <a:cxn ang="0">
                    <a:pos x="T6" y="T7"/>
                  </a:cxn>
                  <a:cxn ang="0">
                    <a:pos x="T8" y="T9"/>
                  </a:cxn>
                  <a:cxn ang="0">
                    <a:pos x="T10" y="T11"/>
                  </a:cxn>
                </a:cxnLst>
                <a:rect l="0" t="0" r="r" b="b"/>
                <a:pathLst>
                  <a:path w="205" h="3542">
                    <a:moveTo>
                      <a:pt x="103" y="0"/>
                    </a:moveTo>
                    <a:lnTo>
                      <a:pt x="205" y="89"/>
                    </a:lnTo>
                    <a:lnTo>
                      <a:pt x="205" y="3542"/>
                    </a:lnTo>
                    <a:lnTo>
                      <a:pt x="0" y="3542"/>
                    </a:lnTo>
                    <a:lnTo>
                      <a:pt x="0" y="89"/>
                    </a:lnTo>
                    <a:lnTo>
                      <a:pt x="103" y="0"/>
                    </a:lnTo>
                    <a:close/>
                  </a:path>
                </a:pathLst>
              </a:custGeom>
              <a:solidFill>
                <a:srgbClr val="4EB3C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7" name="Freeform 12"/>
              <p:cNvSpPr>
                <a:spLocks/>
              </p:cNvSpPr>
              <p:nvPr/>
            </p:nvSpPr>
            <p:spPr bwMode="auto">
              <a:xfrm rot="5400000">
                <a:off x="628155" y="3233411"/>
                <a:ext cx="484962" cy="330837"/>
              </a:xfrm>
              <a:custGeom>
                <a:avLst/>
                <a:gdLst>
                  <a:gd name="T0" fmla="*/ 0 w 601"/>
                  <a:gd name="T1" fmla="*/ 0 h 277"/>
                  <a:gd name="T2" fmla="*/ 205 w 601"/>
                  <a:gd name="T3" fmla="*/ 0 h 277"/>
                  <a:gd name="T4" fmla="*/ 601 w 601"/>
                  <a:gd name="T5" fmla="*/ 277 h 277"/>
                  <a:gd name="T6" fmla="*/ 70 w 601"/>
                  <a:gd name="T7" fmla="*/ 277 h 277"/>
                  <a:gd name="T8" fmla="*/ 0 w 601"/>
                  <a:gd name="T9" fmla="*/ 0 h 277"/>
                  <a:gd name="connsiteX0" fmla="*/ 1560 w 8835"/>
                  <a:gd name="connsiteY0" fmla="*/ 0 h 10000"/>
                  <a:gd name="connsiteX1" fmla="*/ 2246 w 8835"/>
                  <a:gd name="connsiteY1" fmla="*/ 0 h 10000"/>
                  <a:gd name="connsiteX2" fmla="*/ 8835 w 8835"/>
                  <a:gd name="connsiteY2" fmla="*/ 10000 h 10000"/>
                  <a:gd name="connsiteX3" fmla="*/ 0 w 8835"/>
                  <a:gd name="connsiteY3" fmla="*/ 10000 h 10000"/>
                  <a:gd name="connsiteX4" fmla="*/ 1560 w 8835"/>
                  <a:gd name="connsiteY4" fmla="*/ 0 h 10000"/>
                  <a:gd name="connsiteX0" fmla="*/ 1612 w 10000"/>
                  <a:gd name="connsiteY0" fmla="*/ 0 h 10000"/>
                  <a:gd name="connsiteX1" fmla="*/ 2542 w 10000"/>
                  <a:gd name="connsiteY1" fmla="*/ 0 h 10000"/>
                  <a:gd name="connsiteX2" fmla="*/ 10000 w 10000"/>
                  <a:gd name="connsiteY2" fmla="*/ 10000 h 10000"/>
                  <a:gd name="connsiteX3" fmla="*/ 0 w 10000"/>
                  <a:gd name="connsiteY3" fmla="*/ 10000 h 10000"/>
                  <a:gd name="connsiteX4" fmla="*/ 1612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612" y="0"/>
                    </a:moveTo>
                    <a:lnTo>
                      <a:pt x="2542" y="0"/>
                    </a:lnTo>
                    <a:lnTo>
                      <a:pt x="10000" y="10000"/>
                    </a:lnTo>
                    <a:lnTo>
                      <a:pt x="0" y="10000"/>
                    </a:lnTo>
                    <a:lnTo>
                      <a:pt x="1612" y="0"/>
                    </a:lnTo>
                    <a:close/>
                  </a:path>
                </a:pathLst>
              </a:custGeom>
              <a:gradFill flip="none" rotWithShape="1">
                <a:gsLst>
                  <a:gs pos="0">
                    <a:srgbClr val="4EB3CF">
                      <a:shade val="30000"/>
                      <a:satMod val="115000"/>
                    </a:srgbClr>
                  </a:gs>
                  <a:gs pos="50000">
                    <a:srgbClr val="4EB3CF">
                      <a:shade val="67500"/>
                      <a:satMod val="115000"/>
                    </a:srgbClr>
                  </a:gs>
                  <a:gs pos="100000">
                    <a:srgbClr val="4EB3CF">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8" name="Rectangle 16"/>
              <p:cNvSpPr>
                <a:spLocks noChangeArrowheads="1"/>
              </p:cNvSpPr>
              <p:nvPr/>
            </p:nvSpPr>
            <p:spPr bwMode="auto">
              <a:xfrm rot="5400000">
                <a:off x="162946" y="3099039"/>
                <a:ext cx="484978" cy="599567"/>
              </a:xfrm>
              <a:prstGeom prst="rect">
                <a:avLst/>
              </a:prstGeom>
              <a:solidFill>
                <a:srgbClr val="4EB3C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cxnSp>
            <p:nvCxnSpPr>
              <p:cNvPr id="49" name="Straight Connector 48"/>
              <p:cNvCxnSpPr>
                <a:cxnSpLocks/>
              </p:cNvCxnSpPr>
              <p:nvPr/>
            </p:nvCxnSpPr>
            <p:spPr>
              <a:xfrm flipV="1">
                <a:off x="2386309" y="3040341"/>
                <a:ext cx="3251092" cy="214338"/>
              </a:xfrm>
              <a:prstGeom prst="line">
                <a:avLst/>
              </a:prstGeom>
              <a:noFill/>
              <a:ln w="76200" cap="flat" cmpd="sng" algn="ctr">
                <a:solidFill>
                  <a:srgbClr val="4EB3CF"/>
                </a:solidFill>
                <a:prstDash val="solid"/>
                <a:miter lim="800000"/>
              </a:ln>
              <a:effectLst/>
            </p:spPr>
          </p:cxnSp>
          <p:sp>
            <p:nvSpPr>
              <p:cNvPr id="50" name="Oval 49"/>
              <p:cNvSpPr/>
              <p:nvPr/>
            </p:nvSpPr>
            <p:spPr>
              <a:xfrm>
                <a:off x="5417590" y="2800136"/>
                <a:ext cx="546482" cy="417896"/>
              </a:xfrm>
              <a:prstGeom prst="ellipse">
                <a:avLst/>
              </a:prstGeom>
              <a:solidFill>
                <a:srgbClr val="4EB3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a:t>
                </a:r>
              </a:p>
            </p:txBody>
          </p:sp>
        </p:grpSp>
        <p:grpSp>
          <p:nvGrpSpPr>
            <p:cNvPr id="16" name="Group 15"/>
            <p:cNvGrpSpPr/>
            <p:nvPr/>
          </p:nvGrpSpPr>
          <p:grpSpPr>
            <a:xfrm>
              <a:off x="40411" y="1778824"/>
              <a:ext cx="4427948" cy="865967"/>
              <a:chOff x="105649" y="2174375"/>
              <a:chExt cx="4427948" cy="865967"/>
            </a:xfrm>
          </p:grpSpPr>
          <p:sp>
            <p:nvSpPr>
              <p:cNvPr id="41" name="Freeform 7"/>
              <p:cNvSpPr>
                <a:spLocks/>
              </p:cNvSpPr>
              <p:nvPr/>
            </p:nvSpPr>
            <p:spPr bwMode="auto">
              <a:xfrm rot="5400000">
                <a:off x="1705365" y="2325247"/>
                <a:ext cx="45785" cy="1384402"/>
              </a:xfrm>
              <a:custGeom>
                <a:avLst/>
                <a:gdLst>
                  <a:gd name="T0" fmla="*/ 104 w 206"/>
                  <a:gd name="T1" fmla="*/ 0 h 3542"/>
                  <a:gd name="T2" fmla="*/ 206 w 206"/>
                  <a:gd name="T3" fmla="*/ 89 h 3542"/>
                  <a:gd name="T4" fmla="*/ 206 w 206"/>
                  <a:gd name="T5" fmla="*/ 3542 h 3542"/>
                  <a:gd name="T6" fmla="*/ 0 w 206"/>
                  <a:gd name="T7" fmla="*/ 3542 h 3542"/>
                  <a:gd name="T8" fmla="*/ 0 w 206"/>
                  <a:gd name="T9" fmla="*/ 89 h 3542"/>
                  <a:gd name="T10" fmla="*/ 104 w 206"/>
                  <a:gd name="T11" fmla="*/ 0 h 3542"/>
                </a:gdLst>
                <a:ahLst/>
                <a:cxnLst>
                  <a:cxn ang="0">
                    <a:pos x="T0" y="T1"/>
                  </a:cxn>
                  <a:cxn ang="0">
                    <a:pos x="T2" y="T3"/>
                  </a:cxn>
                  <a:cxn ang="0">
                    <a:pos x="T4" y="T5"/>
                  </a:cxn>
                  <a:cxn ang="0">
                    <a:pos x="T6" y="T7"/>
                  </a:cxn>
                  <a:cxn ang="0">
                    <a:pos x="T8" y="T9"/>
                  </a:cxn>
                  <a:cxn ang="0">
                    <a:pos x="T10" y="T11"/>
                  </a:cxn>
                </a:cxnLst>
                <a:rect l="0" t="0" r="r" b="b"/>
                <a:pathLst>
                  <a:path w="206" h="3542">
                    <a:moveTo>
                      <a:pt x="104" y="0"/>
                    </a:moveTo>
                    <a:lnTo>
                      <a:pt x="206" y="89"/>
                    </a:lnTo>
                    <a:lnTo>
                      <a:pt x="206" y="3542"/>
                    </a:lnTo>
                    <a:lnTo>
                      <a:pt x="0" y="3542"/>
                    </a:lnTo>
                    <a:lnTo>
                      <a:pt x="0" y="89"/>
                    </a:lnTo>
                    <a:lnTo>
                      <a:pt x="104" y="0"/>
                    </a:lnTo>
                    <a:close/>
                  </a:path>
                </a:pathLst>
              </a:custGeom>
              <a:solidFill>
                <a:srgbClr val="44C1A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2" name="Freeform 11"/>
              <p:cNvSpPr>
                <a:spLocks/>
              </p:cNvSpPr>
              <p:nvPr/>
            </p:nvSpPr>
            <p:spPr bwMode="auto">
              <a:xfrm rot="5400000">
                <a:off x="596181" y="2600468"/>
                <a:ext cx="548910" cy="330837"/>
              </a:xfrm>
              <a:custGeom>
                <a:avLst/>
                <a:gdLst>
                  <a:gd name="T0" fmla="*/ 395 w 601"/>
                  <a:gd name="T1" fmla="*/ 0 h 277"/>
                  <a:gd name="T2" fmla="*/ 601 w 601"/>
                  <a:gd name="T3" fmla="*/ 0 h 277"/>
                  <a:gd name="T4" fmla="*/ 530 w 601"/>
                  <a:gd name="T5" fmla="*/ 277 h 277"/>
                  <a:gd name="T6" fmla="*/ 0 w 601"/>
                  <a:gd name="T7" fmla="*/ 277 h 277"/>
                  <a:gd name="T8" fmla="*/ 395 w 601"/>
                  <a:gd name="T9" fmla="*/ 0 h 277"/>
                  <a:gd name="connsiteX0" fmla="*/ 9116 w 10000"/>
                  <a:gd name="connsiteY0" fmla="*/ 0 h 10000"/>
                  <a:gd name="connsiteX1" fmla="*/ 10000 w 10000"/>
                  <a:gd name="connsiteY1" fmla="*/ 0 h 10000"/>
                  <a:gd name="connsiteX2" fmla="*/ 8819 w 10000"/>
                  <a:gd name="connsiteY2" fmla="*/ 10000 h 10000"/>
                  <a:gd name="connsiteX3" fmla="*/ 0 w 10000"/>
                  <a:gd name="connsiteY3" fmla="*/ 10000 h 10000"/>
                  <a:gd name="connsiteX4" fmla="*/ 9116 w 10000"/>
                  <a:gd name="connsiteY4" fmla="*/ 0 h 10000"/>
                  <a:gd name="connsiteX0" fmla="*/ 9207 w 10000"/>
                  <a:gd name="connsiteY0" fmla="*/ 0 h 10000"/>
                  <a:gd name="connsiteX1" fmla="*/ 10000 w 10000"/>
                  <a:gd name="connsiteY1" fmla="*/ 0 h 10000"/>
                  <a:gd name="connsiteX2" fmla="*/ 8819 w 10000"/>
                  <a:gd name="connsiteY2" fmla="*/ 10000 h 10000"/>
                  <a:gd name="connsiteX3" fmla="*/ 0 w 10000"/>
                  <a:gd name="connsiteY3" fmla="*/ 10000 h 10000"/>
                  <a:gd name="connsiteX4" fmla="*/ 9207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207" y="0"/>
                    </a:moveTo>
                    <a:lnTo>
                      <a:pt x="10000" y="0"/>
                    </a:lnTo>
                    <a:lnTo>
                      <a:pt x="8819" y="10000"/>
                    </a:lnTo>
                    <a:lnTo>
                      <a:pt x="0" y="10000"/>
                    </a:lnTo>
                    <a:lnTo>
                      <a:pt x="9207" y="0"/>
                    </a:lnTo>
                    <a:close/>
                  </a:path>
                </a:pathLst>
              </a:custGeom>
              <a:gradFill flip="none" rotWithShape="1">
                <a:gsLst>
                  <a:gs pos="0">
                    <a:srgbClr val="44C1A3">
                      <a:shade val="30000"/>
                      <a:satMod val="115000"/>
                    </a:srgbClr>
                  </a:gs>
                  <a:gs pos="50000">
                    <a:srgbClr val="44C1A3">
                      <a:shade val="67500"/>
                      <a:satMod val="115000"/>
                    </a:srgbClr>
                  </a:gs>
                  <a:gs pos="100000">
                    <a:srgbClr val="44C1A3">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3" name="Rectangle 15"/>
              <p:cNvSpPr>
                <a:spLocks noChangeArrowheads="1"/>
              </p:cNvSpPr>
              <p:nvPr/>
            </p:nvSpPr>
            <p:spPr bwMode="auto">
              <a:xfrm rot="5400000">
                <a:off x="163401" y="2433680"/>
                <a:ext cx="484063" cy="599567"/>
              </a:xfrm>
              <a:prstGeom prst="rect">
                <a:avLst/>
              </a:prstGeom>
              <a:solidFill>
                <a:srgbClr val="44C1A3"/>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cxnSp>
            <p:nvCxnSpPr>
              <p:cNvPr id="44" name="Straight Connector 43"/>
              <p:cNvCxnSpPr>
                <a:cxnSpLocks/>
              </p:cNvCxnSpPr>
              <p:nvPr/>
            </p:nvCxnSpPr>
            <p:spPr>
              <a:xfrm flipV="1">
                <a:off x="2376279" y="2454597"/>
                <a:ext cx="1742608" cy="568740"/>
              </a:xfrm>
              <a:prstGeom prst="line">
                <a:avLst/>
              </a:prstGeom>
              <a:noFill/>
              <a:ln w="76200" cap="flat" cmpd="sng" algn="ctr">
                <a:solidFill>
                  <a:srgbClr val="44C1A3"/>
                </a:solidFill>
                <a:prstDash val="solid"/>
                <a:miter lim="800000"/>
              </a:ln>
              <a:effectLst/>
            </p:spPr>
          </p:cxnSp>
          <p:sp>
            <p:nvSpPr>
              <p:cNvPr id="45" name="Oval 44"/>
              <p:cNvSpPr/>
              <p:nvPr/>
            </p:nvSpPr>
            <p:spPr>
              <a:xfrm>
                <a:off x="3987115" y="2174375"/>
                <a:ext cx="546482" cy="417896"/>
              </a:xfrm>
              <a:prstGeom prst="ellipse">
                <a:avLst/>
              </a:prstGeom>
              <a:solidFill>
                <a:srgbClr val="44C1A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a:t>
                </a:r>
              </a:p>
            </p:txBody>
          </p:sp>
        </p:grpSp>
        <p:grpSp>
          <p:nvGrpSpPr>
            <p:cNvPr id="17" name="Group 16"/>
            <p:cNvGrpSpPr/>
            <p:nvPr/>
          </p:nvGrpSpPr>
          <p:grpSpPr>
            <a:xfrm>
              <a:off x="50820" y="692647"/>
              <a:ext cx="4131631" cy="1679511"/>
              <a:chOff x="105650" y="1120625"/>
              <a:chExt cx="4131631" cy="1679511"/>
            </a:xfrm>
          </p:grpSpPr>
          <p:sp>
            <p:nvSpPr>
              <p:cNvPr id="36" name="Freeform 32"/>
              <p:cNvSpPr>
                <a:spLocks/>
              </p:cNvSpPr>
              <p:nvPr/>
            </p:nvSpPr>
            <p:spPr bwMode="auto">
              <a:xfrm rot="5400000">
                <a:off x="1703445" y="2083121"/>
                <a:ext cx="49627" cy="1384402"/>
              </a:xfrm>
              <a:custGeom>
                <a:avLst/>
                <a:gdLst>
                  <a:gd name="T0" fmla="*/ 109 w 218"/>
                  <a:gd name="T1" fmla="*/ 0 h 3542"/>
                  <a:gd name="T2" fmla="*/ 218 w 218"/>
                  <a:gd name="T3" fmla="*/ 89 h 3542"/>
                  <a:gd name="T4" fmla="*/ 218 w 218"/>
                  <a:gd name="T5" fmla="*/ 3542 h 3542"/>
                  <a:gd name="T6" fmla="*/ 0 w 218"/>
                  <a:gd name="T7" fmla="*/ 3542 h 3542"/>
                  <a:gd name="T8" fmla="*/ 0 w 218"/>
                  <a:gd name="T9" fmla="*/ 89 h 3542"/>
                  <a:gd name="T10" fmla="*/ 109 w 218"/>
                  <a:gd name="T11" fmla="*/ 0 h 3542"/>
                </a:gdLst>
                <a:ahLst/>
                <a:cxnLst>
                  <a:cxn ang="0">
                    <a:pos x="T0" y="T1"/>
                  </a:cxn>
                  <a:cxn ang="0">
                    <a:pos x="T2" y="T3"/>
                  </a:cxn>
                  <a:cxn ang="0">
                    <a:pos x="T4" y="T5"/>
                  </a:cxn>
                  <a:cxn ang="0">
                    <a:pos x="T6" y="T7"/>
                  </a:cxn>
                  <a:cxn ang="0">
                    <a:pos x="T8" y="T9"/>
                  </a:cxn>
                  <a:cxn ang="0">
                    <a:pos x="T10" y="T11"/>
                  </a:cxn>
                </a:cxnLst>
                <a:rect l="0" t="0" r="r" b="b"/>
                <a:pathLst>
                  <a:path w="218" h="3542">
                    <a:moveTo>
                      <a:pt x="109" y="0"/>
                    </a:moveTo>
                    <a:lnTo>
                      <a:pt x="218" y="89"/>
                    </a:lnTo>
                    <a:lnTo>
                      <a:pt x="218" y="3542"/>
                    </a:lnTo>
                    <a:lnTo>
                      <a:pt x="0" y="3542"/>
                    </a:lnTo>
                    <a:lnTo>
                      <a:pt x="0" y="89"/>
                    </a:lnTo>
                    <a:lnTo>
                      <a:pt x="109" y="0"/>
                    </a:lnTo>
                    <a:close/>
                  </a:path>
                </a:pathLst>
              </a:custGeom>
              <a:solidFill>
                <a:srgbClr val="63A53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7" name="Freeform 10"/>
              <p:cNvSpPr>
                <a:spLocks/>
              </p:cNvSpPr>
              <p:nvPr/>
            </p:nvSpPr>
            <p:spPr bwMode="auto">
              <a:xfrm rot="5400000">
                <a:off x="385824" y="2145009"/>
                <a:ext cx="974521" cy="335733"/>
              </a:xfrm>
              <a:custGeom>
                <a:avLst/>
                <a:gdLst>
                  <a:gd name="T0" fmla="*/ 849 w 1067"/>
                  <a:gd name="T1" fmla="*/ 0 h 277"/>
                  <a:gd name="T2" fmla="*/ 1067 w 1067"/>
                  <a:gd name="T3" fmla="*/ 0 h 277"/>
                  <a:gd name="T4" fmla="*/ 530 w 1067"/>
                  <a:gd name="T5" fmla="*/ 277 h 277"/>
                  <a:gd name="T6" fmla="*/ 0 w 1067"/>
                  <a:gd name="T7" fmla="*/ 277 h 277"/>
                  <a:gd name="T8" fmla="*/ 849 w 1067"/>
                  <a:gd name="T9" fmla="*/ 0 h 277"/>
                  <a:gd name="connsiteX0" fmla="*/ 9384 w 10000"/>
                  <a:gd name="connsiteY0" fmla="*/ 0 h 10074"/>
                  <a:gd name="connsiteX1" fmla="*/ 10000 w 10000"/>
                  <a:gd name="connsiteY1" fmla="*/ 74 h 10074"/>
                  <a:gd name="connsiteX2" fmla="*/ 4967 w 10000"/>
                  <a:gd name="connsiteY2" fmla="*/ 10074 h 10074"/>
                  <a:gd name="connsiteX3" fmla="*/ 0 w 10000"/>
                  <a:gd name="connsiteY3" fmla="*/ 10074 h 10074"/>
                  <a:gd name="connsiteX4" fmla="*/ 9384 w 10000"/>
                  <a:gd name="connsiteY4" fmla="*/ 0 h 10074"/>
                  <a:gd name="connsiteX0" fmla="*/ 9500 w 10000"/>
                  <a:gd name="connsiteY0" fmla="*/ 0 h 10148"/>
                  <a:gd name="connsiteX1" fmla="*/ 10000 w 10000"/>
                  <a:gd name="connsiteY1" fmla="*/ 148 h 10148"/>
                  <a:gd name="connsiteX2" fmla="*/ 4967 w 10000"/>
                  <a:gd name="connsiteY2" fmla="*/ 10148 h 10148"/>
                  <a:gd name="connsiteX3" fmla="*/ 0 w 10000"/>
                  <a:gd name="connsiteY3" fmla="*/ 10148 h 10148"/>
                  <a:gd name="connsiteX4" fmla="*/ 950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9500" y="0"/>
                    </a:moveTo>
                    <a:lnTo>
                      <a:pt x="10000" y="148"/>
                    </a:lnTo>
                    <a:lnTo>
                      <a:pt x="4967" y="10148"/>
                    </a:lnTo>
                    <a:lnTo>
                      <a:pt x="0" y="10148"/>
                    </a:lnTo>
                    <a:lnTo>
                      <a:pt x="9500" y="0"/>
                    </a:lnTo>
                    <a:close/>
                  </a:path>
                </a:pathLst>
              </a:custGeom>
              <a:gradFill flip="none" rotWithShape="1">
                <a:gsLst>
                  <a:gs pos="0">
                    <a:srgbClr val="63A537">
                      <a:shade val="30000"/>
                      <a:satMod val="115000"/>
                    </a:srgbClr>
                  </a:gs>
                  <a:gs pos="50000">
                    <a:srgbClr val="63A537">
                      <a:shade val="67500"/>
                      <a:satMod val="115000"/>
                    </a:srgbClr>
                  </a:gs>
                  <a:gs pos="100000">
                    <a:srgbClr val="63A537">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8" name="Rectangle 14"/>
              <p:cNvSpPr>
                <a:spLocks noChangeArrowheads="1"/>
              </p:cNvSpPr>
              <p:nvPr/>
            </p:nvSpPr>
            <p:spPr bwMode="auto">
              <a:xfrm rot="5400000">
                <a:off x="163402" y="1767864"/>
                <a:ext cx="484063" cy="599567"/>
              </a:xfrm>
              <a:prstGeom prst="rect">
                <a:avLst/>
              </a:prstGeom>
              <a:solidFill>
                <a:srgbClr val="63A53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cxnSp>
            <p:nvCxnSpPr>
              <p:cNvPr id="39" name="Straight Connector 38"/>
              <p:cNvCxnSpPr>
                <a:cxnSpLocks/>
              </p:cNvCxnSpPr>
              <p:nvPr/>
            </p:nvCxnSpPr>
            <p:spPr>
              <a:xfrm flipV="1">
                <a:off x="2393439" y="1470008"/>
                <a:ext cx="1462032" cy="1296483"/>
              </a:xfrm>
              <a:prstGeom prst="line">
                <a:avLst/>
              </a:prstGeom>
              <a:noFill/>
              <a:ln w="76200" cap="flat" cmpd="sng" algn="ctr">
                <a:solidFill>
                  <a:srgbClr val="63A537"/>
                </a:solidFill>
                <a:prstDash val="solid"/>
                <a:miter lim="800000"/>
              </a:ln>
              <a:effectLst/>
            </p:spPr>
          </p:cxnSp>
          <p:sp>
            <p:nvSpPr>
              <p:cNvPr id="40" name="Oval 39"/>
              <p:cNvSpPr/>
              <p:nvPr/>
            </p:nvSpPr>
            <p:spPr>
              <a:xfrm>
                <a:off x="3690799" y="1120625"/>
                <a:ext cx="546482" cy="417896"/>
              </a:xfrm>
              <a:prstGeom prst="ellipse">
                <a:avLst/>
              </a:prstGeom>
              <a:solidFill>
                <a:srgbClr val="63A5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p>
            </p:txBody>
          </p:sp>
        </p:grpSp>
        <p:grpSp>
          <p:nvGrpSpPr>
            <p:cNvPr id="18" name="Group 17"/>
            <p:cNvGrpSpPr/>
            <p:nvPr/>
          </p:nvGrpSpPr>
          <p:grpSpPr>
            <a:xfrm>
              <a:off x="64755" y="59511"/>
              <a:ext cx="3255461" cy="1755534"/>
              <a:chOff x="106256" y="523868"/>
              <a:chExt cx="2249188" cy="1586098"/>
            </a:xfrm>
          </p:grpSpPr>
          <p:sp>
            <p:nvSpPr>
              <p:cNvPr id="31" name="Freeform 32"/>
              <p:cNvSpPr>
                <a:spLocks/>
              </p:cNvSpPr>
              <p:nvPr/>
            </p:nvSpPr>
            <p:spPr bwMode="auto">
              <a:xfrm rot="5400000">
                <a:off x="1142609" y="1801378"/>
                <a:ext cx="45719" cy="562940"/>
              </a:xfrm>
              <a:custGeom>
                <a:avLst/>
                <a:gdLst>
                  <a:gd name="T0" fmla="*/ 109 w 218"/>
                  <a:gd name="T1" fmla="*/ 0 h 3542"/>
                  <a:gd name="T2" fmla="*/ 218 w 218"/>
                  <a:gd name="T3" fmla="*/ 89 h 3542"/>
                  <a:gd name="T4" fmla="*/ 218 w 218"/>
                  <a:gd name="T5" fmla="*/ 3542 h 3542"/>
                  <a:gd name="T6" fmla="*/ 0 w 218"/>
                  <a:gd name="T7" fmla="*/ 3542 h 3542"/>
                  <a:gd name="T8" fmla="*/ 0 w 218"/>
                  <a:gd name="T9" fmla="*/ 89 h 3542"/>
                  <a:gd name="T10" fmla="*/ 109 w 218"/>
                  <a:gd name="T11" fmla="*/ 0 h 3542"/>
                </a:gdLst>
                <a:ahLst/>
                <a:cxnLst>
                  <a:cxn ang="0">
                    <a:pos x="T0" y="T1"/>
                  </a:cxn>
                  <a:cxn ang="0">
                    <a:pos x="T2" y="T3"/>
                  </a:cxn>
                  <a:cxn ang="0">
                    <a:pos x="T4" y="T5"/>
                  </a:cxn>
                  <a:cxn ang="0">
                    <a:pos x="T6" y="T7"/>
                  </a:cxn>
                  <a:cxn ang="0">
                    <a:pos x="T8" y="T9"/>
                  </a:cxn>
                  <a:cxn ang="0">
                    <a:pos x="T10" y="T11"/>
                  </a:cxn>
                </a:cxnLst>
                <a:rect l="0" t="0" r="r" b="b"/>
                <a:pathLst>
                  <a:path w="218" h="3542">
                    <a:moveTo>
                      <a:pt x="109" y="0"/>
                    </a:moveTo>
                    <a:lnTo>
                      <a:pt x="218" y="89"/>
                    </a:lnTo>
                    <a:lnTo>
                      <a:pt x="218" y="3542"/>
                    </a:lnTo>
                    <a:lnTo>
                      <a:pt x="0" y="3542"/>
                    </a:lnTo>
                    <a:lnTo>
                      <a:pt x="0" y="89"/>
                    </a:lnTo>
                    <a:lnTo>
                      <a:pt x="109" y="0"/>
                    </a:lnTo>
                    <a:close/>
                  </a:path>
                </a:pathLst>
              </a:custGeom>
              <a:solidFill>
                <a:srgbClr val="63A53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10"/>
              <p:cNvSpPr>
                <a:spLocks/>
              </p:cNvSpPr>
              <p:nvPr/>
            </p:nvSpPr>
            <p:spPr bwMode="auto">
              <a:xfrm rot="5400000">
                <a:off x="245646" y="1458166"/>
                <a:ext cx="926649" cy="376951"/>
              </a:xfrm>
              <a:custGeom>
                <a:avLst/>
                <a:gdLst>
                  <a:gd name="T0" fmla="*/ 849 w 1067"/>
                  <a:gd name="T1" fmla="*/ 0 h 277"/>
                  <a:gd name="T2" fmla="*/ 1067 w 1067"/>
                  <a:gd name="T3" fmla="*/ 0 h 277"/>
                  <a:gd name="T4" fmla="*/ 530 w 1067"/>
                  <a:gd name="T5" fmla="*/ 277 h 277"/>
                  <a:gd name="T6" fmla="*/ 0 w 1067"/>
                  <a:gd name="T7" fmla="*/ 277 h 277"/>
                  <a:gd name="T8" fmla="*/ 849 w 1067"/>
                  <a:gd name="T9" fmla="*/ 0 h 277"/>
                  <a:gd name="connsiteX0" fmla="*/ 9384 w 10000"/>
                  <a:gd name="connsiteY0" fmla="*/ 0 h 10074"/>
                  <a:gd name="connsiteX1" fmla="*/ 10000 w 10000"/>
                  <a:gd name="connsiteY1" fmla="*/ 74 h 10074"/>
                  <a:gd name="connsiteX2" fmla="*/ 4967 w 10000"/>
                  <a:gd name="connsiteY2" fmla="*/ 10074 h 10074"/>
                  <a:gd name="connsiteX3" fmla="*/ 0 w 10000"/>
                  <a:gd name="connsiteY3" fmla="*/ 10074 h 10074"/>
                  <a:gd name="connsiteX4" fmla="*/ 9384 w 10000"/>
                  <a:gd name="connsiteY4" fmla="*/ 0 h 10074"/>
                  <a:gd name="connsiteX0" fmla="*/ 9500 w 10000"/>
                  <a:gd name="connsiteY0" fmla="*/ 0 h 10148"/>
                  <a:gd name="connsiteX1" fmla="*/ 10000 w 10000"/>
                  <a:gd name="connsiteY1" fmla="*/ 148 h 10148"/>
                  <a:gd name="connsiteX2" fmla="*/ 4967 w 10000"/>
                  <a:gd name="connsiteY2" fmla="*/ 10148 h 10148"/>
                  <a:gd name="connsiteX3" fmla="*/ 0 w 10000"/>
                  <a:gd name="connsiteY3" fmla="*/ 10148 h 10148"/>
                  <a:gd name="connsiteX4" fmla="*/ 950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9500" y="0"/>
                    </a:moveTo>
                    <a:lnTo>
                      <a:pt x="10000" y="148"/>
                    </a:lnTo>
                    <a:lnTo>
                      <a:pt x="4967" y="10148"/>
                    </a:lnTo>
                    <a:lnTo>
                      <a:pt x="0" y="10148"/>
                    </a:lnTo>
                    <a:lnTo>
                      <a:pt x="9500" y="0"/>
                    </a:lnTo>
                    <a:close/>
                  </a:path>
                </a:pathLst>
              </a:custGeom>
              <a:gradFill flip="none" rotWithShape="1">
                <a:gsLst>
                  <a:gs pos="0">
                    <a:srgbClr val="63A537">
                      <a:shade val="30000"/>
                      <a:satMod val="115000"/>
                    </a:srgbClr>
                  </a:gs>
                  <a:gs pos="50000">
                    <a:srgbClr val="63A537">
                      <a:shade val="67500"/>
                      <a:satMod val="115000"/>
                    </a:srgbClr>
                  </a:gs>
                  <a:gs pos="100000">
                    <a:srgbClr val="63A537">
                      <a:shade val="100000"/>
                      <a:satMod val="115000"/>
                    </a:srgb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 name="Rectangle 14"/>
              <p:cNvSpPr>
                <a:spLocks noChangeArrowheads="1"/>
              </p:cNvSpPr>
              <p:nvPr/>
            </p:nvSpPr>
            <p:spPr bwMode="auto">
              <a:xfrm rot="5400000">
                <a:off x="94704" y="1194870"/>
                <a:ext cx="437344" cy="414239"/>
              </a:xfrm>
              <a:prstGeom prst="rect">
                <a:avLst/>
              </a:prstGeom>
              <a:solidFill>
                <a:srgbClr val="63A53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cxnSp>
            <p:nvCxnSpPr>
              <p:cNvPr id="34" name="Straight Connector 33"/>
              <p:cNvCxnSpPr>
                <a:cxnSpLocks/>
              </p:cNvCxnSpPr>
              <p:nvPr/>
            </p:nvCxnSpPr>
            <p:spPr>
              <a:xfrm flipV="1">
                <a:off x="1417481" y="781169"/>
                <a:ext cx="672071" cy="1288096"/>
              </a:xfrm>
              <a:prstGeom prst="line">
                <a:avLst/>
              </a:prstGeom>
              <a:noFill/>
              <a:ln w="76200" cap="flat" cmpd="sng" algn="ctr">
                <a:solidFill>
                  <a:srgbClr val="63A537"/>
                </a:solidFill>
                <a:prstDash val="solid"/>
                <a:miter lim="800000"/>
              </a:ln>
              <a:effectLst/>
            </p:spPr>
          </p:cxnSp>
          <p:sp>
            <p:nvSpPr>
              <p:cNvPr id="35" name="Oval 34"/>
              <p:cNvSpPr/>
              <p:nvPr/>
            </p:nvSpPr>
            <p:spPr>
              <a:xfrm>
                <a:off x="1977881" y="523868"/>
                <a:ext cx="377563" cy="377563"/>
              </a:xfrm>
              <a:prstGeom prst="ellipse">
                <a:avLst/>
              </a:prstGeom>
              <a:solidFill>
                <a:srgbClr val="63A5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p>
            </p:txBody>
          </p:sp>
        </p:grpSp>
        <p:grpSp>
          <p:nvGrpSpPr>
            <p:cNvPr id="19" name="Group 18"/>
            <p:cNvGrpSpPr/>
            <p:nvPr/>
          </p:nvGrpSpPr>
          <p:grpSpPr>
            <a:xfrm>
              <a:off x="64755" y="3630671"/>
              <a:ext cx="4095319" cy="1393244"/>
              <a:chOff x="64755" y="3398811"/>
              <a:chExt cx="4095319" cy="1393244"/>
            </a:xfrm>
          </p:grpSpPr>
          <p:cxnSp>
            <p:nvCxnSpPr>
              <p:cNvPr id="26" name="Straight Connector 25"/>
              <p:cNvCxnSpPr>
                <a:cxnSpLocks/>
              </p:cNvCxnSpPr>
              <p:nvPr/>
            </p:nvCxnSpPr>
            <p:spPr>
              <a:xfrm>
                <a:off x="2314953" y="3411379"/>
                <a:ext cx="1404153" cy="1047058"/>
              </a:xfrm>
              <a:prstGeom prst="line">
                <a:avLst/>
              </a:prstGeom>
              <a:noFill/>
              <a:ln w="76200" cap="flat" cmpd="sng" algn="ctr">
                <a:solidFill>
                  <a:srgbClr val="51C3F9"/>
                </a:solidFill>
                <a:prstDash val="solid"/>
                <a:miter lim="800000"/>
              </a:ln>
              <a:effectLst/>
            </p:spPr>
          </p:cxnSp>
          <p:sp>
            <p:nvSpPr>
              <p:cNvPr id="27" name="Oval 26"/>
              <p:cNvSpPr/>
              <p:nvPr/>
            </p:nvSpPr>
            <p:spPr>
              <a:xfrm>
                <a:off x="3658920" y="4374159"/>
                <a:ext cx="501154" cy="417896"/>
              </a:xfrm>
              <a:prstGeom prst="ellipse">
                <a:avLst/>
              </a:prstGeom>
              <a:solidFill>
                <a:srgbClr val="51C3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6</a:t>
                </a:r>
              </a:p>
            </p:txBody>
          </p:sp>
          <p:sp>
            <p:nvSpPr>
              <p:cNvPr id="28" name="Freeform 10"/>
              <p:cNvSpPr>
                <a:spLocks/>
              </p:cNvSpPr>
              <p:nvPr/>
            </p:nvSpPr>
            <p:spPr bwMode="auto">
              <a:xfrm rot="16200000" flipV="1">
                <a:off x="235600" y="3827533"/>
                <a:ext cx="1188279" cy="330838"/>
              </a:xfrm>
              <a:custGeom>
                <a:avLst/>
                <a:gdLst>
                  <a:gd name="T0" fmla="*/ 849 w 1067"/>
                  <a:gd name="T1" fmla="*/ 0 h 277"/>
                  <a:gd name="T2" fmla="*/ 1067 w 1067"/>
                  <a:gd name="T3" fmla="*/ 0 h 277"/>
                  <a:gd name="T4" fmla="*/ 530 w 1067"/>
                  <a:gd name="T5" fmla="*/ 277 h 277"/>
                  <a:gd name="T6" fmla="*/ 0 w 1067"/>
                  <a:gd name="T7" fmla="*/ 277 h 277"/>
                  <a:gd name="T8" fmla="*/ 849 w 1067"/>
                  <a:gd name="T9" fmla="*/ 0 h 277"/>
                  <a:gd name="connsiteX0" fmla="*/ 9384 w 10000"/>
                  <a:gd name="connsiteY0" fmla="*/ 0 h 10074"/>
                  <a:gd name="connsiteX1" fmla="*/ 10000 w 10000"/>
                  <a:gd name="connsiteY1" fmla="*/ 74 h 10074"/>
                  <a:gd name="connsiteX2" fmla="*/ 4967 w 10000"/>
                  <a:gd name="connsiteY2" fmla="*/ 10074 h 10074"/>
                  <a:gd name="connsiteX3" fmla="*/ 0 w 10000"/>
                  <a:gd name="connsiteY3" fmla="*/ 10074 h 10074"/>
                  <a:gd name="connsiteX4" fmla="*/ 9384 w 10000"/>
                  <a:gd name="connsiteY4" fmla="*/ 0 h 10074"/>
                  <a:gd name="connsiteX0" fmla="*/ 9500 w 10000"/>
                  <a:gd name="connsiteY0" fmla="*/ 0 h 10148"/>
                  <a:gd name="connsiteX1" fmla="*/ 10000 w 10000"/>
                  <a:gd name="connsiteY1" fmla="*/ 148 h 10148"/>
                  <a:gd name="connsiteX2" fmla="*/ 4967 w 10000"/>
                  <a:gd name="connsiteY2" fmla="*/ 10148 h 10148"/>
                  <a:gd name="connsiteX3" fmla="*/ 0 w 10000"/>
                  <a:gd name="connsiteY3" fmla="*/ 10148 h 10148"/>
                  <a:gd name="connsiteX4" fmla="*/ 950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9500" y="0"/>
                    </a:moveTo>
                    <a:lnTo>
                      <a:pt x="10000" y="148"/>
                    </a:lnTo>
                    <a:lnTo>
                      <a:pt x="4967" y="10148"/>
                    </a:lnTo>
                    <a:lnTo>
                      <a:pt x="0" y="10148"/>
                    </a:lnTo>
                    <a:lnTo>
                      <a:pt x="9500" y="0"/>
                    </a:lnTo>
                    <a:close/>
                  </a:path>
                </a:pathLst>
              </a:custGeom>
              <a:solidFill>
                <a:srgbClr val="51C3F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9" name="Rectangle 14"/>
              <p:cNvSpPr>
                <a:spLocks noChangeArrowheads="1"/>
              </p:cNvSpPr>
              <p:nvPr/>
            </p:nvSpPr>
            <p:spPr bwMode="auto">
              <a:xfrm rot="16200000" flipV="1">
                <a:off x="122507" y="3988275"/>
                <a:ext cx="484063" cy="599567"/>
              </a:xfrm>
              <a:prstGeom prst="rect">
                <a:avLst/>
              </a:prstGeom>
              <a:solidFill>
                <a:srgbClr val="51C3F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 name="Freeform 32"/>
              <p:cNvSpPr>
                <a:spLocks/>
              </p:cNvSpPr>
              <p:nvPr/>
            </p:nvSpPr>
            <p:spPr bwMode="auto">
              <a:xfrm rot="5400000" flipH="1">
                <a:off x="1645078" y="2734959"/>
                <a:ext cx="56697" cy="1384402"/>
              </a:xfrm>
              <a:custGeom>
                <a:avLst/>
                <a:gdLst>
                  <a:gd name="T0" fmla="*/ 109 w 218"/>
                  <a:gd name="T1" fmla="*/ 0 h 3542"/>
                  <a:gd name="T2" fmla="*/ 218 w 218"/>
                  <a:gd name="T3" fmla="*/ 89 h 3542"/>
                  <a:gd name="T4" fmla="*/ 218 w 218"/>
                  <a:gd name="T5" fmla="*/ 3542 h 3542"/>
                  <a:gd name="T6" fmla="*/ 0 w 218"/>
                  <a:gd name="T7" fmla="*/ 3542 h 3542"/>
                  <a:gd name="T8" fmla="*/ 0 w 218"/>
                  <a:gd name="T9" fmla="*/ 89 h 3542"/>
                  <a:gd name="T10" fmla="*/ 109 w 218"/>
                  <a:gd name="T11" fmla="*/ 0 h 3542"/>
                </a:gdLst>
                <a:ahLst/>
                <a:cxnLst>
                  <a:cxn ang="0">
                    <a:pos x="T0" y="T1"/>
                  </a:cxn>
                  <a:cxn ang="0">
                    <a:pos x="T2" y="T3"/>
                  </a:cxn>
                  <a:cxn ang="0">
                    <a:pos x="T4" y="T5"/>
                  </a:cxn>
                  <a:cxn ang="0">
                    <a:pos x="T6" y="T7"/>
                  </a:cxn>
                  <a:cxn ang="0">
                    <a:pos x="T8" y="T9"/>
                  </a:cxn>
                  <a:cxn ang="0">
                    <a:pos x="T10" y="T11"/>
                  </a:cxn>
                </a:cxnLst>
                <a:rect l="0" t="0" r="r" b="b"/>
                <a:pathLst>
                  <a:path w="218" h="3542">
                    <a:moveTo>
                      <a:pt x="109" y="0"/>
                    </a:moveTo>
                    <a:lnTo>
                      <a:pt x="218" y="89"/>
                    </a:lnTo>
                    <a:lnTo>
                      <a:pt x="218" y="3542"/>
                    </a:lnTo>
                    <a:lnTo>
                      <a:pt x="0" y="3542"/>
                    </a:lnTo>
                    <a:lnTo>
                      <a:pt x="0" y="89"/>
                    </a:lnTo>
                    <a:lnTo>
                      <a:pt x="109" y="0"/>
                    </a:lnTo>
                    <a:close/>
                  </a:path>
                </a:pathLst>
              </a:custGeom>
              <a:solidFill>
                <a:srgbClr val="51C3F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grpSp>
          <p:nvGrpSpPr>
            <p:cNvPr id="20" name="Group 19"/>
            <p:cNvGrpSpPr/>
            <p:nvPr/>
          </p:nvGrpSpPr>
          <p:grpSpPr>
            <a:xfrm>
              <a:off x="50820" y="4468809"/>
              <a:ext cx="3417092" cy="1623080"/>
              <a:chOff x="89464" y="4552377"/>
              <a:chExt cx="3417092" cy="1623080"/>
            </a:xfrm>
          </p:grpSpPr>
          <p:sp>
            <p:nvSpPr>
              <p:cNvPr id="21" name="Freeform 9"/>
              <p:cNvSpPr>
                <a:spLocks/>
              </p:cNvSpPr>
              <p:nvPr/>
            </p:nvSpPr>
            <p:spPr bwMode="auto">
              <a:xfrm rot="5400000">
                <a:off x="1562778" y="4189769"/>
                <a:ext cx="50102" cy="775317"/>
              </a:xfrm>
              <a:custGeom>
                <a:avLst/>
                <a:gdLst>
                  <a:gd name="T0" fmla="*/ 109 w 218"/>
                  <a:gd name="T1" fmla="*/ 0 h 3542"/>
                  <a:gd name="T2" fmla="*/ 218 w 218"/>
                  <a:gd name="T3" fmla="*/ 89 h 3542"/>
                  <a:gd name="T4" fmla="*/ 218 w 218"/>
                  <a:gd name="T5" fmla="*/ 3542 h 3542"/>
                  <a:gd name="T6" fmla="*/ 0 w 218"/>
                  <a:gd name="T7" fmla="*/ 3542 h 3542"/>
                  <a:gd name="T8" fmla="*/ 0 w 218"/>
                  <a:gd name="T9" fmla="*/ 89 h 3542"/>
                  <a:gd name="T10" fmla="*/ 109 w 218"/>
                  <a:gd name="T11" fmla="*/ 0 h 3542"/>
                </a:gdLst>
                <a:ahLst/>
                <a:cxnLst>
                  <a:cxn ang="0">
                    <a:pos x="T0" y="T1"/>
                  </a:cxn>
                  <a:cxn ang="0">
                    <a:pos x="T2" y="T3"/>
                  </a:cxn>
                  <a:cxn ang="0">
                    <a:pos x="T4" y="T5"/>
                  </a:cxn>
                  <a:cxn ang="0">
                    <a:pos x="T6" y="T7"/>
                  </a:cxn>
                  <a:cxn ang="0">
                    <a:pos x="T8" y="T9"/>
                  </a:cxn>
                  <a:cxn ang="0">
                    <a:pos x="T10" y="T11"/>
                  </a:cxn>
                </a:cxnLst>
                <a:rect l="0" t="0" r="r" b="b"/>
                <a:pathLst>
                  <a:path w="218" h="3542">
                    <a:moveTo>
                      <a:pt x="109" y="0"/>
                    </a:moveTo>
                    <a:lnTo>
                      <a:pt x="218" y="89"/>
                    </a:lnTo>
                    <a:lnTo>
                      <a:pt x="218" y="3542"/>
                    </a:lnTo>
                    <a:lnTo>
                      <a:pt x="0" y="3542"/>
                    </a:lnTo>
                    <a:lnTo>
                      <a:pt x="0" y="89"/>
                    </a:lnTo>
                    <a:lnTo>
                      <a:pt x="109" y="0"/>
                    </a:lnTo>
                    <a:close/>
                  </a:path>
                </a:pathLst>
              </a:custGeom>
              <a:solidFill>
                <a:srgbClr val="51C3F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2" name="Rectangle 17"/>
              <p:cNvSpPr>
                <a:spLocks noChangeArrowheads="1"/>
              </p:cNvSpPr>
              <p:nvPr/>
            </p:nvSpPr>
            <p:spPr bwMode="auto">
              <a:xfrm rot="5400000">
                <a:off x="146302" y="5038534"/>
                <a:ext cx="485891" cy="599567"/>
              </a:xfrm>
              <a:prstGeom prst="rect">
                <a:avLst/>
              </a:prstGeom>
              <a:solidFill>
                <a:srgbClr val="51C3F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3" name="Freeform 10"/>
              <p:cNvSpPr>
                <a:spLocks/>
              </p:cNvSpPr>
              <p:nvPr/>
            </p:nvSpPr>
            <p:spPr bwMode="auto">
              <a:xfrm rot="16200000" flipV="1">
                <a:off x="432759" y="4816183"/>
                <a:ext cx="1034808" cy="530000"/>
              </a:xfrm>
              <a:custGeom>
                <a:avLst/>
                <a:gdLst>
                  <a:gd name="T0" fmla="*/ 849 w 1067"/>
                  <a:gd name="T1" fmla="*/ 0 h 277"/>
                  <a:gd name="T2" fmla="*/ 1067 w 1067"/>
                  <a:gd name="T3" fmla="*/ 0 h 277"/>
                  <a:gd name="T4" fmla="*/ 530 w 1067"/>
                  <a:gd name="T5" fmla="*/ 277 h 277"/>
                  <a:gd name="T6" fmla="*/ 0 w 1067"/>
                  <a:gd name="T7" fmla="*/ 277 h 277"/>
                  <a:gd name="T8" fmla="*/ 849 w 1067"/>
                  <a:gd name="T9" fmla="*/ 0 h 277"/>
                  <a:gd name="connsiteX0" fmla="*/ 9384 w 10000"/>
                  <a:gd name="connsiteY0" fmla="*/ 0 h 10074"/>
                  <a:gd name="connsiteX1" fmla="*/ 10000 w 10000"/>
                  <a:gd name="connsiteY1" fmla="*/ 74 h 10074"/>
                  <a:gd name="connsiteX2" fmla="*/ 4967 w 10000"/>
                  <a:gd name="connsiteY2" fmla="*/ 10074 h 10074"/>
                  <a:gd name="connsiteX3" fmla="*/ 0 w 10000"/>
                  <a:gd name="connsiteY3" fmla="*/ 10074 h 10074"/>
                  <a:gd name="connsiteX4" fmla="*/ 9384 w 10000"/>
                  <a:gd name="connsiteY4" fmla="*/ 0 h 10074"/>
                  <a:gd name="connsiteX0" fmla="*/ 9500 w 10000"/>
                  <a:gd name="connsiteY0" fmla="*/ 0 h 10148"/>
                  <a:gd name="connsiteX1" fmla="*/ 10000 w 10000"/>
                  <a:gd name="connsiteY1" fmla="*/ 148 h 10148"/>
                  <a:gd name="connsiteX2" fmla="*/ 4967 w 10000"/>
                  <a:gd name="connsiteY2" fmla="*/ 10148 h 10148"/>
                  <a:gd name="connsiteX3" fmla="*/ 0 w 10000"/>
                  <a:gd name="connsiteY3" fmla="*/ 10148 h 10148"/>
                  <a:gd name="connsiteX4" fmla="*/ 950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9500" y="0"/>
                    </a:moveTo>
                    <a:lnTo>
                      <a:pt x="10000" y="148"/>
                    </a:lnTo>
                    <a:lnTo>
                      <a:pt x="4967" y="10148"/>
                    </a:lnTo>
                    <a:lnTo>
                      <a:pt x="0" y="10148"/>
                    </a:lnTo>
                    <a:lnTo>
                      <a:pt x="9500" y="0"/>
                    </a:lnTo>
                    <a:close/>
                  </a:path>
                </a:pathLst>
              </a:custGeom>
              <a:solidFill>
                <a:srgbClr val="51C3F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cxnSp>
            <p:nvCxnSpPr>
              <p:cNvPr id="24" name="Straight Connector 23"/>
              <p:cNvCxnSpPr>
                <a:cxnSpLocks/>
              </p:cNvCxnSpPr>
              <p:nvPr/>
            </p:nvCxnSpPr>
            <p:spPr>
              <a:xfrm>
                <a:off x="1947996" y="4577427"/>
                <a:ext cx="1150793" cy="1304471"/>
              </a:xfrm>
              <a:prstGeom prst="line">
                <a:avLst/>
              </a:prstGeom>
              <a:noFill/>
              <a:ln w="76200" cap="flat" cmpd="sng" algn="ctr">
                <a:solidFill>
                  <a:srgbClr val="51C3F9"/>
                </a:solidFill>
                <a:prstDash val="solid"/>
                <a:miter lim="800000"/>
              </a:ln>
              <a:effectLst/>
            </p:spPr>
          </p:cxnSp>
          <p:sp>
            <p:nvSpPr>
              <p:cNvPr id="25" name="Oval 24"/>
              <p:cNvSpPr/>
              <p:nvPr/>
            </p:nvSpPr>
            <p:spPr>
              <a:xfrm>
                <a:off x="2960074" y="5757561"/>
                <a:ext cx="546482" cy="417896"/>
              </a:xfrm>
              <a:prstGeom prst="ellipse">
                <a:avLst/>
              </a:prstGeom>
              <a:solidFill>
                <a:srgbClr val="51C3F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7</a:t>
                </a:r>
              </a:p>
            </p:txBody>
          </p:sp>
        </p:grpSp>
      </p:grpSp>
      <p:sp>
        <p:nvSpPr>
          <p:cNvPr id="2" name="Rectangle 1"/>
          <p:cNvSpPr/>
          <p:nvPr/>
        </p:nvSpPr>
        <p:spPr>
          <a:xfrm>
            <a:off x="3501959" y="368179"/>
            <a:ext cx="3475630"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تغذیه انحصاری (</a:t>
            </a:r>
            <a:r>
              <a:rPr lang="en-US" sz="2400" dirty="0">
                <a:solidFill>
                  <a:srgbClr val="146194">
                    <a:lumMod val="75000"/>
                  </a:srgbClr>
                </a:solidFill>
                <a:latin typeface="Century Gothic" panose="020B0502020202020204"/>
                <a:cs typeface="B Zar" panose="00000400000000000000" pitchFamily="2" charset="-78"/>
              </a:rPr>
              <a:t>exclusive</a:t>
            </a:r>
            <a:r>
              <a:rPr lang="fa-IR" sz="2400" dirty="0">
                <a:solidFill>
                  <a:srgbClr val="146194">
                    <a:lumMod val="75000"/>
                  </a:srgbClr>
                </a:solidFill>
                <a:latin typeface="Century Gothic" panose="020B0502020202020204"/>
                <a:cs typeface="B Zar" panose="00000400000000000000" pitchFamily="2" charset="-78"/>
              </a:rPr>
              <a:t>)</a:t>
            </a:r>
            <a:endParaRPr lang="en-US" sz="2400" dirty="0">
              <a:solidFill>
                <a:srgbClr val="146194">
                  <a:lumMod val="75000"/>
                </a:srgbClr>
              </a:solidFill>
              <a:latin typeface="Century Gothic" panose="020B0502020202020204"/>
              <a:cs typeface="B Zar" panose="00000400000000000000" pitchFamily="2" charset="-78"/>
            </a:endParaRPr>
          </a:p>
        </p:txBody>
      </p:sp>
      <p:sp>
        <p:nvSpPr>
          <p:cNvPr id="51" name="Rectangle 50"/>
          <p:cNvSpPr/>
          <p:nvPr/>
        </p:nvSpPr>
        <p:spPr>
          <a:xfrm>
            <a:off x="2997686" y="877383"/>
            <a:ext cx="6462464" cy="830997"/>
          </a:xfrm>
          <a:prstGeom prst="rect">
            <a:avLst/>
          </a:prstGeom>
        </p:spPr>
        <p:txBody>
          <a:bodyPr wrap="squar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تقریبا انحصاری یا انحصاری غالب (</a:t>
            </a:r>
            <a:r>
              <a:rPr lang="en-US" sz="2400" dirty="0">
                <a:solidFill>
                  <a:srgbClr val="146194">
                    <a:lumMod val="75000"/>
                  </a:srgbClr>
                </a:solidFill>
                <a:latin typeface="Century Gothic" panose="020B0502020202020204"/>
                <a:cs typeface="B Zar" panose="00000400000000000000" pitchFamily="2" charset="-78"/>
              </a:rPr>
              <a:t>Almost/Predominantly Exclusive</a:t>
            </a:r>
            <a:r>
              <a:rPr lang="fa-IR" sz="2400" dirty="0">
                <a:solidFill>
                  <a:srgbClr val="146194">
                    <a:lumMod val="75000"/>
                  </a:srgbClr>
                </a:solidFill>
                <a:latin typeface="Century Gothic" panose="020B0502020202020204"/>
                <a:cs typeface="B Zar" panose="00000400000000000000" pitchFamily="2" charset="-78"/>
              </a:rPr>
              <a:t>)</a:t>
            </a:r>
          </a:p>
        </p:txBody>
      </p:sp>
      <p:sp>
        <p:nvSpPr>
          <p:cNvPr id="52" name="Rectangle 51"/>
          <p:cNvSpPr/>
          <p:nvPr/>
        </p:nvSpPr>
        <p:spPr>
          <a:xfrm>
            <a:off x="4051643" y="1933840"/>
            <a:ext cx="5310336" cy="461665"/>
          </a:xfrm>
          <a:prstGeom prst="rect">
            <a:avLst/>
          </a:prstGeom>
        </p:spPr>
        <p:txBody>
          <a:bodyPr wrap="squar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تغذیه نسبی یا توام (</a:t>
            </a:r>
            <a:r>
              <a:rPr lang="en-US" sz="2400" dirty="0">
                <a:solidFill>
                  <a:srgbClr val="146194">
                    <a:lumMod val="75000"/>
                  </a:srgbClr>
                </a:solidFill>
                <a:latin typeface="Century Gothic" panose="020B0502020202020204"/>
                <a:cs typeface="B Zar" panose="00000400000000000000" pitchFamily="2" charset="-78"/>
              </a:rPr>
              <a:t>Partial or Mixed</a:t>
            </a:r>
            <a:r>
              <a:rPr lang="fa-IR" sz="2400" dirty="0">
                <a:solidFill>
                  <a:srgbClr val="146194">
                    <a:lumMod val="75000"/>
                  </a:srgbClr>
                </a:solidFill>
                <a:latin typeface="Century Gothic" panose="020B0502020202020204"/>
                <a:cs typeface="B Zar" panose="00000400000000000000" pitchFamily="2" charset="-78"/>
              </a:rPr>
              <a:t>)</a:t>
            </a:r>
          </a:p>
        </p:txBody>
      </p:sp>
      <p:sp>
        <p:nvSpPr>
          <p:cNvPr id="53" name="Rectangle 52"/>
          <p:cNvSpPr/>
          <p:nvPr/>
        </p:nvSpPr>
        <p:spPr>
          <a:xfrm>
            <a:off x="6109024" y="2559203"/>
            <a:ext cx="3259226"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نسبی بالا (</a:t>
            </a:r>
            <a:r>
              <a:rPr lang="en-US" sz="2400" dirty="0">
                <a:solidFill>
                  <a:srgbClr val="146194">
                    <a:lumMod val="75000"/>
                  </a:srgbClr>
                </a:solidFill>
                <a:latin typeface="Century Gothic" panose="020B0502020202020204"/>
                <a:cs typeface="B Zar" panose="00000400000000000000" pitchFamily="2" charset="-78"/>
              </a:rPr>
              <a:t>high partial</a:t>
            </a:r>
            <a:r>
              <a:rPr lang="fa-IR" sz="2400" dirty="0">
                <a:solidFill>
                  <a:srgbClr val="146194">
                    <a:lumMod val="75000"/>
                  </a:srgbClr>
                </a:solidFill>
                <a:latin typeface="Century Gothic" panose="020B0502020202020204"/>
                <a:cs typeface="B Zar" panose="00000400000000000000" pitchFamily="2" charset="-78"/>
              </a:rPr>
              <a:t>)</a:t>
            </a:r>
          </a:p>
        </p:txBody>
      </p:sp>
      <p:sp>
        <p:nvSpPr>
          <p:cNvPr id="54" name="Rectangle 53"/>
          <p:cNvSpPr/>
          <p:nvPr/>
        </p:nvSpPr>
        <p:spPr>
          <a:xfrm>
            <a:off x="4668142" y="3246328"/>
            <a:ext cx="4261102"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نسبی متوسط (</a:t>
            </a:r>
            <a:r>
              <a:rPr lang="en-US" sz="2400" dirty="0">
                <a:solidFill>
                  <a:srgbClr val="146194">
                    <a:lumMod val="75000"/>
                  </a:srgbClr>
                </a:solidFill>
                <a:latin typeface="Century Gothic" panose="020B0502020202020204"/>
                <a:cs typeface="B Zar" panose="00000400000000000000" pitchFamily="2" charset="-78"/>
              </a:rPr>
              <a:t>medium partial</a:t>
            </a:r>
            <a:r>
              <a:rPr lang="fa-IR" sz="2400" dirty="0">
                <a:solidFill>
                  <a:srgbClr val="146194">
                    <a:lumMod val="75000"/>
                  </a:srgbClr>
                </a:solidFill>
                <a:latin typeface="Century Gothic" panose="020B0502020202020204"/>
                <a:cs typeface="B Zar" panose="00000400000000000000" pitchFamily="2" charset="-78"/>
              </a:rPr>
              <a:t>)</a:t>
            </a:r>
            <a:endParaRPr lang="en-US" sz="2400" dirty="0">
              <a:solidFill>
                <a:srgbClr val="146194">
                  <a:lumMod val="75000"/>
                </a:srgbClr>
              </a:solidFill>
              <a:latin typeface="Century Gothic" panose="020B0502020202020204"/>
              <a:cs typeface="B Zar" panose="00000400000000000000" pitchFamily="2" charset="-78"/>
            </a:endParaRPr>
          </a:p>
        </p:txBody>
      </p:sp>
      <p:sp>
        <p:nvSpPr>
          <p:cNvPr id="55" name="Rectangle 54"/>
          <p:cNvSpPr/>
          <p:nvPr/>
        </p:nvSpPr>
        <p:spPr>
          <a:xfrm>
            <a:off x="5004301" y="4343596"/>
            <a:ext cx="3215945"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نسبی پایین (</a:t>
            </a:r>
            <a:r>
              <a:rPr lang="en-US" sz="2400" dirty="0">
                <a:solidFill>
                  <a:srgbClr val="146194">
                    <a:lumMod val="75000"/>
                  </a:srgbClr>
                </a:solidFill>
                <a:latin typeface="Century Gothic" panose="020B0502020202020204"/>
                <a:cs typeface="B Zar" panose="00000400000000000000" pitchFamily="2" charset="-78"/>
              </a:rPr>
              <a:t>low partial</a:t>
            </a:r>
            <a:r>
              <a:rPr lang="fa-IR" sz="2400" dirty="0">
                <a:solidFill>
                  <a:srgbClr val="146194">
                    <a:lumMod val="75000"/>
                  </a:srgbClr>
                </a:solidFill>
                <a:latin typeface="Century Gothic" panose="020B0502020202020204"/>
                <a:cs typeface="B Zar" panose="00000400000000000000" pitchFamily="2" charset="-78"/>
              </a:rPr>
              <a:t>)</a:t>
            </a:r>
          </a:p>
        </p:txBody>
      </p:sp>
      <p:sp>
        <p:nvSpPr>
          <p:cNvPr id="56" name="Rectangle 55"/>
          <p:cNvSpPr/>
          <p:nvPr/>
        </p:nvSpPr>
        <p:spPr>
          <a:xfrm>
            <a:off x="2587529" y="5131911"/>
            <a:ext cx="6280472" cy="981807"/>
          </a:xfrm>
          <a:prstGeom prst="rect">
            <a:avLst/>
          </a:prstGeom>
        </p:spPr>
        <p:txBody>
          <a:bodyPr wrap="square">
            <a:spAutoFit/>
          </a:bodyPr>
          <a:lstStyle/>
          <a:p>
            <a:pPr marL="285750" marR="0" lvl="0" indent="-285750" algn="r" defTabSz="457200" rtl="1"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a-IR" sz="2400" b="0" i="0" u="none" strike="noStrike" kern="0" cap="none" spc="0" normalizeH="0" baseline="0" noProof="0" dirty="0">
                <a:ln>
                  <a:noFill/>
                </a:ln>
                <a:solidFill>
                  <a:srgbClr val="146194">
                    <a:lumMod val="75000"/>
                  </a:srgbClr>
                </a:solidFill>
                <a:effectLst/>
                <a:uLnTx/>
                <a:uFillTx/>
                <a:latin typeface="Century Gothic" panose="020B0502020202020204"/>
                <a:cs typeface="B Zar" panose="00000400000000000000" pitchFamily="2" charset="-78"/>
              </a:rPr>
              <a:t>هر مقدار شیردهی (</a:t>
            </a:r>
            <a:r>
              <a:rPr kumimoji="0" lang="en-US" sz="2400" b="0" i="0" u="none" strike="noStrike" kern="0" cap="none" spc="0" normalizeH="0" baseline="0" noProof="0" dirty="0">
                <a:ln>
                  <a:noFill/>
                </a:ln>
                <a:solidFill>
                  <a:srgbClr val="146194">
                    <a:lumMod val="75000"/>
                  </a:srgbClr>
                </a:solidFill>
                <a:effectLst/>
                <a:uLnTx/>
                <a:uFillTx/>
                <a:latin typeface="Century Gothic" panose="020B0502020202020204"/>
                <a:cs typeface="B Zar" panose="00000400000000000000" pitchFamily="2" charset="-78"/>
              </a:rPr>
              <a:t>Any breastfeeding</a:t>
            </a:r>
            <a:r>
              <a:rPr kumimoji="0" lang="fa-IR" sz="2400" b="0" i="0" u="none" strike="noStrike" kern="0" cap="none" spc="0" normalizeH="0" baseline="0" noProof="0" dirty="0">
                <a:ln>
                  <a:noFill/>
                </a:ln>
                <a:solidFill>
                  <a:srgbClr val="146194">
                    <a:lumMod val="75000"/>
                  </a:srgbClr>
                </a:solidFill>
                <a:effectLst/>
                <a:uLnTx/>
                <a:uFillTx/>
                <a:latin typeface="Century Gothic" panose="020B0502020202020204"/>
                <a:cs typeface="B Zar" panose="00000400000000000000" pitchFamily="2" charset="-78"/>
              </a:rPr>
              <a:t>)</a:t>
            </a:r>
          </a:p>
          <a:p>
            <a:pPr marL="285750" marR="0" lvl="0" indent="-285750" algn="r" defTabSz="457200" rtl="1"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a-IR" sz="2400" b="0" i="0" u="none" strike="noStrike" kern="0" cap="none" spc="0" normalizeH="0" baseline="0" noProof="0" dirty="0">
                <a:ln>
                  <a:noFill/>
                </a:ln>
                <a:solidFill>
                  <a:srgbClr val="146194">
                    <a:lumMod val="75000"/>
                  </a:srgbClr>
                </a:solidFill>
                <a:effectLst/>
                <a:uLnTx/>
                <a:uFillTx/>
                <a:latin typeface="Century Gothic" panose="020B0502020202020204"/>
                <a:cs typeface="B Zar" panose="00000400000000000000" pitchFamily="2" charset="-78"/>
              </a:rPr>
              <a:t>هرگز شیرمادر نخورده (</a:t>
            </a:r>
            <a:r>
              <a:rPr kumimoji="0" lang="en-US" sz="2400" b="0" i="0" u="none" strike="noStrike" kern="0" cap="none" spc="0" normalizeH="0" baseline="0" noProof="0" dirty="0">
                <a:ln>
                  <a:noFill/>
                </a:ln>
                <a:solidFill>
                  <a:srgbClr val="146194">
                    <a:lumMod val="75000"/>
                  </a:srgbClr>
                </a:solidFill>
                <a:effectLst/>
                <a:uLnTx/>
                <a:uFillTx/>
                <a:latin typeface="Century Gothic" panose="020B0502020202020204"/>
                <a:cs typeface="B Zar" panose="00000400000000000000" pitchFamily="2" charset="-78"/>
              </a:rPr>
              <a:t>Never breastfed</a:t>
            </a:r>
            <a:r>
              <a:rPr kumimoji="0" lang="fa-IR" sz="2400" b="0" i="0" u="none" strike="noStrike" kern="0" cap="none" spc="0" normalizeH="0" baseline="0" noProof="0" dirty="0">
                <a:ln>
                  <a:noFill/>
                </a:ln>
                <a:solidFill>
                  <a:srgbClr val="146194">
                    <a:lumMod val="75000"/>
                  </a:srgbClr>
                </a:solidFill>
                <a:effectLst/>
                <a:uLnTx/>
                <a:uFillTx/>
                <a:latin typeface="Century Gothic" panose="020B0502020202020204"/>
                <a:cs typeface="B Zar" panose="00000400000000000000" pitchFamily="2" charset="-78"/>
              </a:rPr>
              <a:t>)</a:t>
            </a:r>
            <a:endParaRPr kumimoji="0" lang="en-US" sz="1800" b="0" i="0" u="none" strike="noStrike" kern="0" cap="none" spc="0" normalizeH="0" baseline="0" noProof="0" dirty="0">
              <a:ln>
                <a:noFill/>
              </a:ln>
              <a:solidFill>
                <a:sysClr val="windowText" lastClr="000000"/>
              </a:solidFill>
              <a:effectLst/>
              <a:uLnTx/>
              <a:uFillTx/>
              <a:cs typeface="B Zar" panose="00000400000000000000" pitchFamily="2" charset="-78"/>
            </a:endParaRPr>
          </a:p>
        </p:txBody>
      </p:sp>
      <p:sp>
        <p:nvSpPr>
          <p:cNvPr id="6" name="Rounded Rectangle 5"/>
          <p:cNvSpPr/>
          <p:nvPr/>
        </p:nvSpPr>
        <p:spPr>
          <a:xfrm>
            <a:off x="240193" y="3580044"/>
            <a:ext cx="3595559" cy="137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rgbClr val="FF0000"/>
                </a:solidFill>
                <a:cs typeface="B Homa" panose="00000400000000000000" pitchFamily="2" charset="-78"/>
              </a:rPr>
              <a:t>نکته</a:t>
            </a:r>
          </a:p>
          <a:p>
            <a:pPr algn="ctr"/>
            <a:r>
              <a:rPr lang="fa-IR" dirty="0">
                <a:cs typeface="B Homa" panose="00000400000000000000" pitchFamily="2" charset="-78"/>
              </a:rPr>
              <a:t>شیرخواران در هر الگویی که تغذیه می شوند، باید تغذیه بر اساس علائم گرسنگی یا بنا به تقاضا و میل شیرخوار باشد.</a:t>
            </a:r>
            <a:endParaRPr lang="en-US" dirty="0">
              <a:cs typeface="B Homa" panose="00000400000000000000" pitchFamily="2" charset="-78"/>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F72B9D-9C7A-451B-8201-0B64279AB84A}"/>
              </a:ext>
            </a:extLst>
          </p:cNvPr>
          <p:cNvSpPr txBox="1"/>
          <p:nvPr/>
        </p:nvSpPr>
        <p:spPr>
          <a:xfrm>
            <a:off x="817240" y="1052736"/>
            <a:ext cx="7859216" cy="4016484"/>
          </a:xfrm>
          <a:prstGeom prst="rect">
            <a:avLst/>
          </a:prstGeom>
          <a:noFill/>
        </p:spPr>
        <p:txBody>
          <a:bodyPr wrap="square" rtlCol="0">
            <a:spAutoFit/>
          </a:bodyPr>
          <a:lstStyle/>
          <a:p>
            <a:pPr algn="just" rtl="1"/>
            <a:r>
              <a:rPr lang="fa-IR" sz="1700" b="1" dirty="0">
                <a:cs typeface="B Nazanin" panose="00000400000000000000" pitchFamily="2" charset="-78"/>
              </a:rPr>
              <a:t>مواد معدنی و عناصر کمیاب</a:t>
            </a:r>
          </a:p>
          <a:p>
            <a:pPr algn="just" rtl="1"/>
            <a:r>
              <a:rPr lang="fa-IR" sz="1700" dirty="0">
                <a:cs typeface="B Nazanin" panose="00000400000000000000" pitchFamily="2" charset="-78"/>
              </a:rPr>
              <a:t>اگرچه میزان کلسیم و فسفر شیر انسان در طول دوره شیردهی تقریبا ثابت است، اما میزان آنها نسبت به شیر گاو و شیر مصنوعی بطور قابل توجهی کمتر است. مینرالهای درشت در شیر انسان در مقایسه با مواد معدنی موحود در شیر مصنوعی، زیست دسترسی بیشتری (قابلیت جذب آسان) دارند زیرا این ترکسیبات به پروتئین های قابل هضم متصل شده، کمتر به اسیدهای چرب باند می شوند و در اشکال یونیزه و پیچیده وجود دارند که قابلیت جذب بیشتری دارند. با آنکه دریافت مواد معدنی از طریق شیر انسان کمتر است، اما مواد معدنی موجود در استخوان شیرخوارانی که با شیر مادر تغذیه می شوند طبیعی تلقی شده و به عنوان معیاری برای مینرالیزاسیون استخوان در کودکان شیر مصنوعی خوار در نظر گرفته می شود</a:t>
            </a:r>
            <a:r>
              <a:rPr lang="fa-IR" sz="1700" dirty="0" smtClean="0">
                <a:cs typeface="B Nazanin" panose="00000400000000000000" pitchFamily="2" charset="-78"/>
              </a:rPr>
              <a:t>.</a:t>
            </a:r>
          </a:p>
          <a:p>
            <a:pPr algn="just" rtl="1"/>
            <a:endParaRPr lang="fa-IR" sz="1700" dirty="0" smtClean="0">
              <a:cs typeface="B Nazanin" panose="00000400000000000000" pitchFamily="2" charset="-78"/>
            </a:endParaRPr>
          </a:p>
          <a:p>
            <a:pPr algn="just" rtl="1"/>
            <a:endParaRPr lang="fa-IR" sz="1700" dirty="0">
              <a:cs typeface="B Nazanin" panose="00000400000000000000" pitchFamily="2" charset="-78"/>
            </a:endParaRPr>
          </a:p>
          <a:p>
            <a:pPr algn="just" rtl="1"/>
            <a:r>
              <a:rPr lang="fa-IR" sz="1700" dirty="0">
                <a:cs typeface="B Nazanin" panose="00000400000000000000" pitchFamily="2" charset="-78"/>
              </a:rPr>
              <a:t>غلظت آهن شیر انسان کم است، در حالیکه غلظت روی در ایتدا چندین برابر بالاتر بوده و در طول دوره شیردهی به سرعت کم می شود. در ماههای اول زندگی، شیرخواران برای رفع نیازهای فیزیولوژیک به آهن ذخیره خود در بدو تولد وابسته هستند. تا حدود 6 ماهپی، معمولاً ذخایر آهن مصرف می شود و برای حمایت از اریتروپوئیزیس و پیشگیری از کمبود، لازم است آهن مورد نیاز از منابع دیگر تامین شود. همچنین کاهش فیزیولوژیک غلطت روی در شیر مادر نیازمند استفاده از غذاهای کمکی بعد از 6 ماهگی می باشد.</a:t>
            </a:r>
          </a:p>
        </p:txBody>
      </p:sp>
      <p:sp>
        <p:nvSpPr>
          <p:cNvPr id="8" name="Horizontal Scroll 10">
            <a:extLst>
              <a:ext uri="{FF2B5EF4-FFF2-40B4-BE49-F238E27FC236}">
                <a16:creationId xmlns:a16="http://schemas.microsoft.com/office/drawing/2014/main" xmlns="" id="{076C308B-555E-4DC5-BB59-C6E307E8F79A}"/>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3806425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F72B9D-9C7A-451B-8201-0B64279AB84A}"/>
              </a:ext>
            </a:extLst>
          </p:cNvPr>
          <p:cNvSpPr txBox="1"/>
          <p:nvPr/>
        </p:nvSpPr>
        <p:spPr>
          <a:xfrm>
            <a:off x="817240" y="1052736"/>
            <a:ext cx="7859216" cy="4278094"/>
          </a:xfrm>
          <a:prstGeom prst="rect">
            <a:avLst/>
          </a:prstGeom>
          <a:noFill/>
        </p:spPr>
        <p:txBody>
          <a:bodyPr wrap="square" rtlCol="0">
            <a:spAutoFit/>
          </a:bodyPr>
          <a:lstStyle/>
          <a:p>
            <a:pPr algn="just" rtl="1"/>
            <a:r>
              <a:rPr lang="fa-IR" sz="1700" b="1" dirty="0">
                <a:cs typeface="B Nazanin" panose="00000400000000000000" pitchFamily="2" charset="-78"/>
              </a:rPr>
              <a:t>ویتامین ها</a:t>
            </a:r>
          </a:p>
          <a:p>
            <a:pPr algn="just" rtl="1"/>
            <a:r>
              <a:rPr lang="fa-IR" sz="1700" dirty="0">
                <a:cs typeface="B Nazanin" panose="00000400000000000000" pitchFamily="2" charset="-78"/>
              </a:rPr>
              <a:t>بطورکلی میزان ویتامین شیر انسان تحت تاثیر وضعیت تغذیه و دریافت ویتامین مادر می باشد</a:t>
            </a:r>
            <a:r>
              <a:rPr lang="fa-IR" sz="1700" dirty="0" smtClean="0">
                <a:cs typeface="B Nazanin" panose="00000400000000000000" pitchFamily="2" charset="-78"/>
              </a:rPr>
              <a:t>.</a:t>
            </a:r>
          </a:p>
          <a:p>
            <a:pPr algn="just" rtl="1"/>
            <a:endParaRPr lang="fa-IR" sz="1700" dirty="0">
              <a:cs typeface="B Nazanin" panose="00000400000000000000" pitchFamily="2" charset="-78"/>
            </a:endParaRPr>
          </a:p>
          <a:p>
            <a:pPr algn="just" rtl="1"/>
            <a:r>
              <a:rPr lang="fa-IR" sz="1700" b="1" dirty="0">
                <a:cs typeface="B Nazanin" panose="00000400000000000000" pitchFamily="2" charset="-78"/>
              </a:rPr>
              <a:t>ویتامین </a:t>
            </a:r>
            <a:r>
              <a:rPr lang="en-US" sz="1700" b="1" dirty="0">
                <a:cs typeface="B Nazanin" panose="00000400000000000000" pitchFamily="2" charset="-78"/>
              </a:rPr>
              <a:t>K</a:t>
            </a:r>
            <a:endParaRPr lang="fa-IR" sz="1700" b="1" dirty="0">
              <a:cs typeface="B Nazanin" panose="00000400000000000000" pitchFamily="2" charset="-78"/>
            </a:endParaRPr>
          </a:p>
          <a:p>
            <a:pPr algn="just" rtl="1"/>
            <a:r>
              <a:rPr lang="fa-IR" sz="1700" dirty="0">
                <a:cs typeface="B Nazanin" panose="00000400000000000000" pitchFamily="2" charset="-78"/>
              </a:rPr>
              <a:t>درشیرخواران کم سن که ویتامین </a:t>
            </a:r>
            <a:r>
              <a:rPr lang="en-US" sz="1700" dirty="0">
                <a:cs typeface="B Nazanin" panose="00000400000000000000" pitchFamily="2" charset="-78"/>
              </a:rPr>
              <a:t>k</a:t>
            </a:r>
            <a:r>
              <a:rPr lang="fa-IR" sz="1700" dirty="0">
                <a:cs typeface="B Nazanin" panose="00000400000000000000" pitchFamily="2" charset="-78"/>
              </a:rPr>
              <a:t> دریافت نکرده باشند، کمبود ویتامین </a:t>
            </a:r>
            <a:r>
              <a:rPr lang="en-US" sz="1700" dirty="0">
                <a:cs typeface="B Nazanin" panose="00000400000000000000" pitchFamily="2" charset="-78"/>
              </a:rPr>
              <a:t>k</a:t>
            </a:r>
            <a:r>
              <a:rPr lang="fa-IR" sz="1700" dirty="0">
                <a:cs typeface="B Nazanin" panose="00000400000000000000" pitchFamily="2" charset="-78"/>
              </a:rPr>
              <a:t> می تواند منجر به اختلالات انعقاد خون و بیماری خونریزی دهنده شود. میزان ویتامین </a:t>
            </a:r>
            <a:r>
              <a:rPr lang="en-US" sz="1700" dirty="0">
                <a:cs typeface="B Nazanin" panose="00000400000000000000" pitchFamily="2" charset="-78"/>
              </a:rPr>
              <a:t>k</a:t>
            </a:r>
            <a:r>
              <a:rPr lang="fa-IR" sz="1700" dirty="0">
                <a:cs typeface="B Nazanin" panose="00000400000000000000" pitchFamily="2" charset="-78"/>
              </a:rPr>
              <a:t> در شیر انسان پایین است. بنابراین، برای اطمینان از کفایت میزان ویتامین </a:t>
            </a:r>
            <a:r>
              <a:rPr lang="en-US" sz="1700" dirty="0">
                <a:cs typeface="B Nazanin" panose="00000400000000000000" pitchFamily="2" charset="-78"/>
              </a:rPr>
              <a:t>k</a:t>
            </a:r>
            <a:r>
              <a:rPr lang="fa-IR" sz="1700" dirty="0">
                <a:cs typeface="B Nazanin" panose="00000400000000000000" pitchFamily="2" charset="-78"/>
              </a:rPr>
              <a:t>، همه شیرخواران باید در زمان تولد یک دز داخل عضلانی ویتامین </a:t>
            </a:r>
            <a:r>
              <a:rPr lang="en-US" sz="1700" dirty="0">
                <a:cs typeface="B Nazanin" panose="00000400000000000000" pitchFamily="2" charset="-78"/>
              </a:rPr>
              <a:t>k</a:t>
            </a:r>
            <a:r>
              <a:rPr lang="fa-IR" sz="1700" dirty="0">
                <a:cs typeface="B Nazanin" panose="00000400000000000000" pitchFamily="2" charset="-78"/>
              </a:rPr>
              <a:t> (0.5 میلی گرم) دریافت کنند. گرچه، تک دز خوراکی ویتامین </a:t>
            </a:r>
            <a:r>
              <a:rPr lang="en-US" sz="1700" dirty="0">
                <a:cs typeface="B Nazanin" panose="00000400000000000000" pitchFamily="2" charset="-78"/>
              </a:rPr>
              <a:t>k</a:t>
            </a:r>
            <a:r>
              <a:rPr lang="fa-IR" sz="1700" dirty="0">
                <a:cs typeface="B Nazanin" panose="00000400000000000000" pitchFamily="2" charset="-78"/>
              </a:rPr>
              <a:t> برای پیشگیری از بیماری های خونریزی دهنده در نوزادان کافی نمی باشد</a:t>
            </a:r>
            <a:r>
              <a:rPr lang="fa-IR" sz="1700" dirty="0" smtClean="0">
                <a:cs typeface="B Nazanin" panose="00000400000000000000" pitchFamily="2" charset="-78"/>
              </a:rPr>
              <a:t>.</a:t>
            </a:r>
          </a:p>
          <a:p>
            <a:pPr algn="just" rtl="1"/>
            <a:endParaRPr lang="fa-IR" sz="1700" dirty="0">
              <a:cs typeface="B Nazanin" panose="00000400000000000000" pitchFamily="2" charset="-78"/>
            </a:endParaRPr>
          </a:p>
          <a:p>
            <a:pPr algn="just" rtl="1"/>
            <a:r>
              <a:rPr lang="fa-IR" sz="1700" b="1" dirty="0">
                <a:cs typeface="B Nazanin" panose="00000400000000000000" pitchFamily="2" charset="-78"/>
              </a:rPr>
              <a:t>ویتامین </a:t>
            </a:r>
            <a:r>
              <a:rPr lang="en-US" sz="1700" b="1" dirty="0">
                <a:cs typeface="B Nazanin" panose="00000400000000000000" pitchFamily="2" charset="-78"/>
              </a:rPr>
              <a:t>D</a:t>
            </a:r>
            <a:endParaRPr lang="fa-IR" sz="1700" b="1" dirty="0">
              <a:cs typeface="B Nazanin" panose="00000400000000000000" pitchFamily="2" charset="-78"/>
            </a:endParaRPr>
          </a:p>
          <a:p>
            <a:pPr algn="just" rtl="1"/>
            <a:r>
              <a:rPr lang="fa-IR" sz="1700" dirty="0">
                <a:cs typeface="B Nazanin" panose="00000400000000000000" pitchFamily="2" charset="-78"/>
              </a:rPr>
              <a:t>از آنجا که میزان ویتامین </a:t>
            </a:r>
            <a:r>
              <a:rPr lang="en-US" sz="1700" dirty="0">
                <a:cs typeface="B Nazanin" panose="00000400000000000000" pitchFamily="2" charset="-78"/>
              </a:rPr>
              <a:t>D</a:t>
            </a:r>
            <a:r>
              <a:rPr lang="fa-IR" sz="1700" dirty="0">
                <a:cs typeface="B Nazanin" panose="00000400000000000000" pitchFamily="2" charset="-78"/>
              </a:rPr>
              <a:t> موجود در شیر مادر کم است، منابع تغذیه ای طبیعی ویتامین </a:t>
            </a:r>
            <a:r>
              <a:rPr lang="en-US" sz="1700" dirty="0">
                <a:cs typeface="B Nazanin" panose="00000400000000000000" pitchFamily="2" charset="-78"/>
              </a:rPr>
              <a:t>D</a:t>
            </a:r>
            <a:r>
              <a:rPr lang="fa-IR" sz="1700" dirty="0">
                <a:cs typeface="B Nazanin" panose="00000400000000000000" pitchFamily="2" charset="-78"/>
              </a:rPr>
              <a:t> برای شیرخوار پایین می باشد. تماس و مواجهه کافی با نورخورشید برای سنتز جلدی ویتامین </a:t>
            </a:r>
            <a:r>
              <a:rPr lang="en-US" sz="1700" dirty="0">
                <a:cs typeface="B Nazanin" panose="00000400000000000000" pitchFamily="2" charset="-78"/>
              </a:rPr>
              <a:t>D</a:t>
            </a:r>
            <a:r>
              <a:rPr lang="fa-IR" sz="1700" dirty="0">
                <a:cs typeface="B Nazanin" panose="00000400000000000000" pitchFamily="2" charset="-78"/>
              </a:rPr>
              <a:t> نیز به راحتی حاصل نمی شود. علاوه بر این، تجویز خوراکی ویتامین </a:t>
            </a:r>
            <a:r>
              <a:rPr lang="en-US" sz="1700" dirty="0">
                <a:cs typeface="B Nazanin" panose="00000400000000000000" pitchFamily="2" charset="-78"/>
              </a:rPr>
              <a:t>D</a:t>
            </a:r>
            <a:r>
              <a:rPr lang="fa-IR" sz="1700" dirty="0">
                <a:cs typeface="B Nazanin" panose="00000400000000000000" pitchFamily="2" charset="-78"/>
              </a:rPr>
              <a:t> به مادران شیرده نیز نمی تواند مقدار ویتامین </a:t>
            </a:r>
            <a:r>
              <a:rPr lang="en-US" sz="1700" dirty="0">
                <a:cs typeface="B Nazanin" panose="00000400000000000000" pitchFamily="2" charset="-78"/>
              </a:rPr>
              <a:t>D</a:t>
            </a:r>
            <a:r>
              <a:rPr lang="fa-IR" sz="1700" dirty="0">
                <a:cs typeface="B Nazanin" panose="00000400000000000000" pitchFamily="2" charset="-78"/>
              </a:rPr>
              <a:t> کافی برای شیرخوار وی فراهم نماید، مگر در دوزهای بسیار بالا. </a:t>
            </a:r>
          </a:p>
          <a:p>
            <a:pPr algn="just" rtl="1"/>
            <a:r>
              <a:rPr lang="fa-IR" sz="1700" dirty="0">
                <a:cs typeface="B Nazanin" panose="00000400000000000000" pitchFamily="2" charset="-78"/>
              </a:rPr>
              <a:t>کلیه شیرخواران باید روزانه </a:t>
            </a:r>
            <a:r>
              <a:rPr lang="en-US" sz="1700" dirty="0">
                <a:cs typeface="B Nazanin" panose="00000400000000000000" pitchFamily="2" charset="-78"/>
              </a:rPr>
              <a:t>IU400</a:t>
            </a:r>
            <a:r>
              <a:rPr lang="fa-IR" sz="1700" dirty="0">
                <a:cs typeface="B Nazanin" panose="00000400000000000000" pitchFamily="2" charset="-78"/>
              </a:rPr>
              <a:t> ویتامین </a:t>
            </a:r>
            <a:r>
              <a:rPr lang="en-US" sz="1700" dirty="0">
                <a:cs typeface="B Nazanin" panose="00000400000000000000" pitchFamily="2" charset="-78"/>
              </a:rPr>
              <a:t>D</a:t>
            </a:r>
            <a:r>
              <a:rPr lang="fa-IR" sz="1700" dirty="0">
                <a:cs typeface="B Nazanin" panose="00000400000000000000" pitchFamily="2" charset="-78"/>
              </a:rPr>
              <a:t> بصورت خوراکی، همزمان با ترخیص از بیمارستان یا بلافاصله پس از تولد دریافت کنند.</a:t>
            </a:r>
          </a:p>
        </p:txBody>
      </p:sp>
      <p:sp>
        <p:nvSpPr>
          <p:cNvPr id="12" name="Horizontal Scroll 10">
            <a:extLst>
              <a:ext uri="{FF2B5EF4-FFF2-40B4-BE49-F238E27FC236}">
                <a16:creationId xmlns:a16="http://schemas.microsoft.com/office/drawing/2014/main" xmlns="" id="{69017082-BA20-43C7-8AA1-B5DA7CC42A18}"/>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2271322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2ACB9-3879-46C7-B4F1-DD5B63E04C3A}"/>
              </a:ext>
            </a:extLst>
          </p:cNvPr>
          <p:cNvSpPr>
            <a:spLocks noGrp="1"/>
          </p:cNvSpPr>
          <p:nvPr>
            <p:ph type="title"/>
          </p:nvPr>
        </p:nvSpPr>
        <p:spPr/>
        <p:txBody>
          <a:bodyPr/>
          <a:lstStyle/>
          <a:p>
            <a:r>
              <a:rPr lang="fa-IR" dirty="0">
                <a:cs typeface="B Titr" panose="00000700000000000000" pitchFamily="2" charset="-78"/>
              </a:rPr>
              <a:t>اجزا غیرتغذیه ای شیر مادر</a:t>
            </a:r>
            <a:endParaRPr lang="en-US" dirty="0">
              <a:cs typeface="B Titr" panose="00000700000000000000" pitchFamily="2" charset="-78"/>
            </a:endParaRPr>
          </a:p>
        </p:txBody>
      </p:sp>
      <p:sp>
        <p:nvSpPr>
          <p:cNvPr id="5" name="TextBox 4">
            <a:extLst>
              <a:ext uri="{FF2B5EF4-FFF2-40B4-BE49-F238E27FC236}">
                <a16:creationId xmlns:a16="http://schemas.microsoft.com/office/drawing/2014/main" xmlns="" id="{BCF72B9D-9C7A-451B-8201-0B64279AB84A}"/>
              </a:ext>
            </a:extLst>
          </p:cNvPr>
          <p:cNvSpPr txBox="1"/>
          <p:nvPr/>
        </p:nvSpPr>
        <p:spPr>
          <a:xfrm>
            <a:off x="857224" y="1571612"/>
            <a:ext cx="7859216" cy="2185214"/>
          </a:xfrm>
          <a:prstGeom prst="rect">
            <a:avLst/>
          </a:prstGeom>
          <a:noFill/>
        </p:spPr>
        <p:txBody>
          <a:bodyPr wrap="square" rtlCol="0">
            <a:spAutoFit/>
          </a:bodyPr>
          <a:lstStyle/>
          <a:p>
            <a:pPr algn="just" rtl="1"/>
            <a:r>
              <a:rPr lang="fa-IR" sz="1700" b="1" dirty="0">
                <a:cs typeface="B Nazanin" panose="00000400000000000000" pitchFamily="2" charset="-78"/>
              </a:rPr>
              <a:t>پروتئین های زیست فعال (بیواکتیو</a:t>
            </a:r>
            <a:r>
              <a:rPr lang="fa-IR" sz="1700" b="1" dirty="0" smtClean="0">
                <a:cs typeface="B Nazanin" panose="00000400000000000000" pitchFamily="2" charset="-78"/>
              </a:rPr>
              <a:t>)</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عوامل خاص مانند لاکتوفرین، لیزوزیم و </a:t>
            </a:r>
            <a:r>
              <a:rPr lang="en-US" sz="1700" dirty="0" err="1">
                <a:cs typeface="B Nazanin" panose="00000400000000000000" pitchFamily="2" charset="-78"/>
              </a:rPr>
              <a:t>SIgA</a:t>
            </a:r>
            <a:r>
              <a:rPr lang="fa-IR" sz="1700" dirty="0">
                <a:cs typeface="B Nazanin" panose="00000400000000000000" pitchFamily="2" charset="-78"/>
              </a:rPr>
              <a:t> در جزء وِی شیر انسان قرار دارند. لاکتوفرین یک پروتئین فعال است که در حالت عدم اتصال به آهن (آپولاکتوفرین)، فعالیت ضد میکروبی خود را نشان می دهد. لاکتوفرین با اتصال به آهن اضافی، از برداشت آهن به وسیله باکتری جلوگیری نموده و رشد باکتری های غیر بیماری زا را تقویت می کند. همچنین، لاکتوفرین به همراه سایر پروتئین های دفاعی میزبان، باکتری ها و ویروس ها را از بین می برد. لاکتوفرین به عنوان محرکی در رشد مخاط روده مشارکت دارد. لیزوزیم با اتصال آمینواسیدها به دیواره سلول باکتری، بر علیه آنها عمل می کند</a:t>
            </a:r>
            <a:r>
              <a:rPr lang="fa-IR" sz="1700" dirty="0" smtClean="0">
                <a:cs typeface="B Nazanin" panose="00000400000000000000" pitchFamily="2" charset="-78"/>
              </a:rPr>
              <a:t>.</a:t>
            </a:r>
            <a:endParaRPr lang="fa-IR" sz="1700" dirty="0">
              <a:cs typeface="B Nazanin" panose="00000400000000000000" pitchFamily="2" charset="-78"/>
            </a:endParaRPr>
          </a:p>
        </p:txBody>
      </p:sp>
      <p:sp>
        <p:nvSpPr>
          <p:cNvPr id="12" name="Horizontal Scroll 10">
            <a:extLst>
              <a:ext uri="{FF2B5EF4-FFF2-40B4-BE49-F238E27FC236}">
                <a16:creationId xmlns:a16="http://schemas.microsoft.com/office/drawing/2014/main" xmlns="" id="{C0A6C010-04E1-4378-8471-3323621EFD86}"/>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30</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3673463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F72B9D-9C7A-451B-8201-0B64279AB84A}"/>
              </a:ext>
            </a:extLst>
          </p:cNvPr>
          <p:cNvSpPr txBox="1"/>
          <p:nvPr/>
        </p:nvSpPr>
        <p:spPr>
          <a:xfrm>
            <a:off x="817240" y="1130841"/>
            <a:ext cx="7859216" cy="3493264"/>
          </a:xfrm>
          <a:prstGeom prst="rect">
            <a:avLst/>
          </a:prstGeom>
          <a:noFill/>
        </p:spPr>
        <p:txBody>
          <a:bodyPr wrap="square" rtlCol="0">
            <a:spAutoFit/>
          </a:bodyPr>
          <a:lstStyle/>
          <a:p>
            <a:pPr algn="just" rtl="1"/>
            <a:r>
              <a:rPr lang="fa-IR" sz="1700" dirty="0" smtClean="0">
                <a:cs typeface="B Nazanin" panose="00000400000000000000" pitchFamily="2" charset="-78"/>
              </a:rPr>
              <a:t>ایمنوگلوبین </a:t>
            </a:r>
            <a:r>
              <a:rPr lang="fa-IR" sz="1700" dirty="0">
                <a:cs typeface="B Nazanin" panose="00000400000000000000" pitchFamily="2" charset="-78"/>
              </a:rPr>
              <a:t>ترشحی (</a:t>
            </a:r>
            <a:r>
              <a:rPr lang="en-US" sz="1700" dirty="0" err="1">
                <a:cs typeface="B Nazanin" panose="00000400000000000000" pitchFamily="2" charset="-78"/>
              </a:rPr>
              <a:t>sIgA</a:t>
            </a:r>
            <a:r>
              <a:rPr lang="fa-IR" sz="1700" dirty="0">
                <a:cs typeface="B Nazanin" panose="00000400000000000000" pitchFamily="2" charset="-78"/>
              </a:rPr>
              <a:t>) </a:t>
            </a:r>
            <a:r>
              <a:rPr lang="en-US" sz="1700" dirty="0">
                <a:cs typeface="B Nazanin" panose="00000400000000000000" pitchFamily="2" charset="-78"/>
              </a:rPr>
              <a:t>IgA</a:t>
            </a:r>
            <a:r>
              <a:rPr lang="fa-IR" sz="1700" dirty="0">
                <a:cs typeface="B Nazanin" panose="00000400000000000000" pitchFamily="2" charset="-78"/>
              </a:rPr>
              <a:t> عمده ترین ایمونوگلوبین در شیر انسان است و به وسیله بافت لنفوئیدی روده مادر در مقابله با آنتی ژن های خاص ساخته می شود و به سرعت به داخل شیر انتقال می یابد و برای خنثی نمودن آنتی ژن های خارجی وارد عمل می شود. بیشترین غلظت </a:t>
            </a:r>
            <a:r>
              <a:rPr lang="en-US" sz="1700" dirty="0">
                <a:cs typeface="B Nazanin" panose="00000400000000000000" pitchFamily="2" charset="-78"/>
              </a:rPr>
              <a:t>IgA</a:t>
            </a:r>
            <a:r>
              <a:rPr lang="fa-IR" sz="1700" dirty="0">
                <a:cs typeface="B Nazanin" panose="00000400000000000000" pitchFamily="2" charset="-78"/>
              </a:rPr>
              <a:t> در کلستروم است و در 4 هفته اول پس از زایمان، کاهش می یابد. کمترین میزان آن نیز در شش ماهگی است و سپس به میزان کمی افزایش می یابد و بعد از آن در طول 2 سال شیردهی، تقریباً به همان میزان ثابت می ماند. در شیر انسان، </a:t>
            </a:r>
            <a:r>
              <a:rPr lang="en-US" sz="1700" dirty="0">
                <a:cs typeface="B Nazanin" panose="00000400000000000000" pitchFamily="2" charset="-78"/>
              </a:rPr>
              <a:t>IgG</a:t>
            </a:r>
            <a:r>
              <a:rPr lang="fa-IR" sz="1700" dirty="0">
                <a:cs typeface="B Nazanin" panose="00000400000000000000" pitchFamily="2" charset="-78"/>
              </a:rPr>
              <a:t>، </a:t>
            </a:r>
            <a:r>
              <a:rPr lang="en-US" sz="1700" dirty="0">
                <a:cs typeface="B Nazanin" panose="00000400000000000000" pitchFamily="2" charset="-78"/>
              </a:rPr>
              <a:t>IgM</a:t>
            </a:r>
            <a:r>
              <a:rPr lang="fa-IR" sz="1700" dirty="0">
                <a:cs typeface="B Nazanin" panose="00000400000000000000" pitchFamily="2" charset="-78"/>
              </a:rPr>
              <a:t>، </a:t>
            </a:r>
            <a:r>
              <a:rPr lang="en-US" sz="1700" dirty="0" err="1">
                <a:cs typeface="B Nazanin" panose="00000400000000000000" pitchFamily="2" charset="-78"/>
              </a:rPr>
              <a:t>IgD</a:t>
            </a:r>
            <a:r>
              <a:rPr lang="fa-IR" sz="1700" dirty="0">
                <a:cs typeface="B Nazanin" panose="00000400000000000000" pitchFamily="2" charset="-78"/>
              </a:rPr>
              <a:t> و  </a:t>
            </a:r>
            <a:r>
              <a:rPr lang="en-US" sz="1700" dirty="0" err="1">
                <a:cs typeface="B Nazanin" panose="00000400000000000000" pitchFamily="2" charset="-78"/>
              </a:rPr>
              <a:t>IgE</a:t>
            </a:r>
            <a:r>
              <a:rPr lang="fa-IR" sz="1700" dirty="0">
                <a:cs typeface="B Nazanin" panose="00000400000000000000" pitchFamily="2" charset="-78"/>
              </a:rPr>
              <a:t> نیز وجود دارد</a:t>
            </a:r>
            <a:r>
              <a:rPr lang="fa-IR" sz="1700" dirty="0" smtClean="0">
                <a:cs typeface="B Nazanin" panose="00000400000000000000" pitchFamily="2" charset="-78"/>
              </a:rPr>
              <a:t>.</a:t>
            </a:r>
          </a:p>
          <a:p>
            <a:pPr algn="just" rtl="1"/>
            <a:endParaRPr lang="fa-IR" sz="1700" dirty="0" smtClean="0">
              <a:cs typeface="B Nazanin" panose="00000400000000000000" pitchFamily="2" charset="-78"/>
            </a:endParaRPr>
          </a:p>
          <a:p>
            <a:pPr algn="just" rtl="1"/>
            <a:endParaRPr lang="fa-IR" sz="1700" dirty="0">
              <a:cs typeface="B Nazanin" panose="00000400000000000000" pitchFamily="2" charset="-78"/>
            </a:endParaRPr>
          </a:p>
          <a:p>
            <a:pPr algn="just" rtl="1"/>
            <a:r>
              <a:rPr lang="fa-IR" sz="1700" dirty="0">
                <a:cs typeface="B Nazanin" panose="00000400000000000000" pitchFamily="2" charset="-78"/>
              </a:rPr>
              <a:t>سیتوکین ها، پروتئین های چندکاره ای هستند که به وسیله سلول های ایمنی تولید می شوند و برروی فعالیت و تکامل سیستم ایمنی تاثیر می گذارند. سیتوکین های پیش التهابی شامل اینترلوکین ها (</a:t>
            </a:r>
            <a:r>
              <a:rPr lang="en-US" sz="1700" dirty="0">
                <a:cs typeface="B Nazanin" panose="00000400000000000000" pitchFamily="2" charset="-78"/>
              </a:rPr>
              <a:t>ILs</a:t>
            </a:r>
            <a:r>
              <a:rPr lang="fa-IR" sz="1700" dirty="0">
                <a:cs typeface="B Nazanin" panose="00000400000000000000" pitchFamily="2" charset="-78"/>
              </a:rPr>
              <a:t>) هستند. </a:t>
            </a:r>
            <a:r>
              <a:rPr lang="en-US" sz="1700" dirty="0">
                <a:cs typeface="B Nazanin" panose="00000400000000000000" pitchFamily="2" charset="-78"/>
              </a:rPr>
              <a:t>IL-6</a:t>
            </a:r>
            <a:r>
              <a:rPr lang="fa-IR" sz="1700" dirty="0">
                <a:cs typeface="B Nazanin" panose="00000400000000000000" pitchFamily="2" charset="-78"/>
              </a:rPr>
              <a:t> و </a:t>
            </a:r>
            <a:r>
              <a:rPr lang="en-US" sz="1700" dirty="0">
                <a:cs typeface="B Nazanin" panose="00000400000000000000" pitchFamily="2" charset="-78"/>
              </a:rPr>
              <a:t>Il-8</a:t>
            </a:r>
            <a:r>
              <a:rPr lang="fa-IR" sz="1700" dirty="0">
                <a:cs typeface="B Nazanin" panose="00000400000000000000" pitchFamily="2" charset="-78"/>
              </a:rPr>
              <a:t> پیش التهابی بوده و فعالیت سلول های </a:t>
            </a:r>
            <a:r>
              <a:rPr lang="en-US" sz="1700" dirty="0">
                <a:cs typeface="B Nazanin" panose="00000400000000000000" pitchFamily="2" charset="-78"/>
              </a:rPr>
              <a:t>B</a:t>
            </a:r>
            <a:r>
              <a:rPr lang="fa-IR" sz="1700" dirty="0">
                <a:cs typeface="B Nazanin" panose="00000400000000000000" pitchFamily="2" charset="-78"/>
              </a:rPr>
              <a:t> را تحریم و نوتروفیل ها را به کار می گیرند و سیتوکین های ضد التهابی شامل </a:t>
            </a:r>
            <a:r>
              <a:rPr lang="en-US" sz="1700" dirty="0">
                <a:cs typeface="B Nazanin" panose="00000400000000000000" pitchFamily="2" charset="-78"/>
              </a:rPr>
              <a:t>Il-10</a:t>
            </a:r>
            <a:r>
              <a:rPr lang="fa-IR" sz="1700" dirty="0">
                <a:cs typeface="B Nazanin" panose="00000400000000000000" pitchFamily="2" charset="-78"/>
              </a:rPr>
              <a:t> و فاکتور رشد بتا </a:t>
            </a:r>
            <a:r>
              <a:rPr lang="en-US" sz="1700" dirty="0" err="1">
                <a:cs typeface="B Nazanin" panose="00000400000000000000" pitchFamily="2" charset="-78"/>
              </a:rPr>
              <a:t>transforimh</a:t>
            </a:r>
            <a:r>
              <a:rPr lang="en-US" sz="1700" dirty="0">
                <a:cs typeface="B Nazanin" panose="00000400000000000000" pitchFamily="2" charset="-78"/>
              </a:rPr>
              <a:t> growth factor</a:t>
            </a:r>
            <a:r>
              <a:rPr lang="fa-IR" sz="1700" dirty="0">
                <a:cs typeface="B Nazanin" panose="00000400000000000000" pitchFamily="2" charset="-78"/>
              </a:rPr>
              <a:t> می باشد. برخی اسیدهای آمینه آزاد خاص، دو نقش را در بدن شیرخواران ایفا می کنند، تورین رشد روده را سبب گردیده و گلوتامین به منزله سوخت برای انتروسیت عمل می کند و بر سیتم ایمنی روده تاثیر می گذارد.</a:t>
            </a: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31</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CF72B9D-9C7A-451B-8201-0B64279AB84A}"/>
              </a:ext>
            </a:extLst>
          </p:cNvPr>
          <p:cNvSpPr txBox="1"/>
          <p:nvPr/>
        </p:nvSpPr>
        <p:spPr>
          <a:xfrm>
            <a:off x="817240" y="1130841"/>
            <a:ext cx="7859216" cy="3231654"/>
          </a:xfrm>
          <a:prstGeom prst="rect">
            <a:avLst/>
          </a:prstGeom>
          <a:noFill/>
        </p:spPr>
        <p:txBody>
          <a:bodyPr wrap="square" rtlCol="0">
            <a:spAutoFit/>
          </a:bodyPr>
          <a:lstStyle/>
          <a:p>
            <a:pPr algn="just" rtl="1"/>
            <a:r>
              <a:rPr lang="fa-IR" sz="1700" b="1" dirty="0">
                <a:cs typeface="B Nazanin" panose="00000400000000000000" pitchFamily="2" charset="-78"/>
              </a:rPr>
              <a:t>چربی ها و کربوهیدرات های زیست فعال (بیو اکتیو</a:t>
            </a:r>
            <a:r>
              <a:rPr lang="fa-IR" sz="1700" b="1" dirty="0" smtClean="0">
                <a:cs typeface="B Nazanin" panose="00000400000000000000" pitchFamily="2" charset="-78"/>
              </a:rPr>
              <a:t>)</a:t>
            </a:r>
          </a:p>
          <a:p>
            <a:pPr algn="just" rtl="1"/>
            <a:endParaRPr lang="fa-IR" sz="1700" b="1" dirty="0">
              <a:cs typeface="B Nazanin" panose="00000400000000000000" pitchFamily="2" charset="-78"/>
            </a:endParaRPr>
          </a:p>
          <a:p>
            <a:pPr algn="just" rtl="1"/>
            <a:r>
              <a:rPr lang="fa-IR" sz="1700" dirty="0">
                <a:cs typeface="B Nazanin" panose="00000400000000000000" pitchFamily="2" charset="-78"/>
              </a:rPr>
              <a:t>محصول هیدرولیز چربی ها یعنی اسیدهای چرب آزاد و مونوگلیسیریدها، از طریق جلوگیری از اتصال باکتریهای بیماری زا، در برابر طیفی از پاتوژن ها و در نتیجه، در برابر بروز عفونت از خود فعالیت ضد میکروبی نشان می دهند. اولیگوساکاریدها و گلیکوپروتئین ها، شبیه به گیرنده های اپی تلیوم باکتری ها در دستگاه تنفسی و دستگاه گوارش عمل می کنند و با این روش، از چسبیدن عوامل پاتوژنیک به پوشش اپی تلیوم سطوح مخاطی جلوگیری می کنند. </a:t>
            </a:r>
            <a:endParaRPr lang="fa-IR" sz="1700" dirty="0" smtClean="0">
              <a:cs typeface="B Nazanin" panose="00000400000000000000" pitchFamily="2" charset="-78"/>
            </a:endParaRPr>
          </a:p>
          <a:p>
            <a:pPr algn="just" rtl="1"/>
            <a:endParaRPr lang="fa-IR" sz="1700" dirty="0" smtClean="0">
              <a:cs typeface="B Nazanin" panose="00000400000000000000" pitchFamily="2" charset="-78"/>
            </a:endParaRPr>
          </a:p>
          <a:p>
            <a:pPr algn="just" rtl="1"/>
            <a:r>
              <a:rPr lang="fa-IR" sz="1700" dirty="0" smtClean="0">
                <a:cs typeface="B Nazanin" panose="00000400000000000000" pitchFamily="2" charset="-78"/>
              </a:rPr>
              <a:t>باکتری </a:t>
            </a:r>
            <a:r>
              <a:rPr lang="fa-IR" sz="1700" dirty="0">
                <a:cs typeface="B Nazanin" panose="00000400000000000000" pitchFamily="2" charset="-78"/>
              </a:rPr>
              <a:t>غالبی که در دستگاه گوارش شیرخواران شیر مادرخوار یافت می شود، لاکتوباسیلوس بیفیدوس است. یک نوع کربوهیدرات محتوی نیتروژن در شیر انسان (فاکتور بیفیدوس) وجود دارد که در شیر سایر پستانداران یافت نمی شود و از رشد لاکتوباسیل غیربیماری زا حمایت می کند. نتیجه این عمل مهار رشد باکتری های بیماری زا است.</a:t>
            </a:r>
          </a:p>
          <a:p>
            <a:pPr algn="just" rtl="1"/>
            <a:endParaRPr lang="fa-IR" sz="1700" dirty="0">
              <a:cs typeface="B Nazanin" panose="00000400000000000000" pitchFamily="2" charset="-78"/>
            </a:endParaRPr>
          </a:p>
          <a:p>
            <a:pPr algn="just" rtl="1"/>
            <a:r>
              <a:rPr lang="fa-IR" sz="1700" dirty="0">
                <a:cs typeface="B Nazanin" panose="00000400000000000000" pitchFamily="2" charset="-78"/>
              </a:rPr>
              <a:t>میزان کلسیم، فسفر، آهن و روی در شیر مادر کمتر از شیر گاو و شیر مصنوعی می باشد.</a:t>
            </a:r>
          </a:p>
        </p:txBody>
      </p:sp>
      <p:sp>
        <p:nvSpPr>
          <p:cNvPr id="8" name="Horizontal Scroll 10">
            <a:extLst>
              <a:ext uri="{FF2B5EF4-FFF2-40B4-BE49-F238E27FC236}">
                <a16:creationId xmlns:a16="http://schemas.microsoft.com/office/drawing/2014/main" xmlns="" id="{8D882452-9037-4B82-A824-DC709E6F544E}"/>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985147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691680" y="260648"/>
            <a:ext cx="6240756" cy="504056"/>
          </a:xfrm>
          <a:prstGeom prst="round2DiagRect">
            <a:avLst/>
          </a:prstGeom>
          <a:ln/>
        </p:spPr>
        <p:style>
          <a:lnRef idx="1">
            <a:schemeClr val="accent1"/>
          </a:lnRef>
          <a:fillRef idx="2">
            <a:schemeClr val="accent1"/>
          </a:fillRef>
          <a:effectRef idx="1">
            <a:schemeClr val="accent1"/>
          </a:effectRef>
          <a:fontRef idx="minor">
            <a:schemeClr val="dk1"/>
          </a:fontRef>
        </p:style>
        <p:txBody>
          <a:bodyPr rtlCol="1" anchor="ctr"/>
          <a:lstStyle/>
          <a:p>
            <a:pPr lvl="0" algn="ctr" defTabSz="457200" rtl="1">
              <a:spcBef>
                <a:spcPct val="20000"/>
              </a:spcBef>
              <a:spcAft>
                <a:spcPts val="600"/>
              </a:spcAft>
              <a:buClr>
                <a:prstClr val="white"/>
              </a:buClr>
              <a:buSzPct val="80000"/>
            </a:pPr>
            <a:r>
              <a:rPr lang="fa-IR" sz="2400" b="1" dirty="0">
                <a:solidFill>
                  <a:srgbClr val="FF0000"/>
                </a:solidFill>
                <a:latin typeface="Century Gothic" panose="020B0502020202020204"/>
                <a:cs typeface="B Zar" panose="00000400000000000000" pitchFamily="2" charset="-78"/>
              </a:rPr>
              <a:t>مقایسه ترکیب شیر مادر با فرمولهای استاندارد و رژیمی</a:t>
            </a:r>
            <a:endParaRPr lang="en-US" sz="2400" b="1" dirty="0">
              <a:solidFill>
                <a:srgbClr val="FF0000"/>
              </a:solidFill>
              <a:latin typeface="Century Gothic" panose="020B0502020202020204"/>
              <a:cs typeface="B Zar" panose="00000400000000000000" pitchFamily="2" charset="-78"/>
            </a:endParaRPr>
          </a:p>
        </p:txBody>
      </p:sp>
      <p:cxnSp>
        <p:nvCxnSpPr>
          <p:cNvPr id="10" name="Straight Arrow Connector 9"/>
          <p:cNvCxnSpPr/>
          <p:nvPr/>
        </p:nvCxnSpPr>
        <p:spPr>
          <a:xfrm rot="5400000">
            <a:off x="4163731" y="1742299"/>
            <a:ext cx="642942" cy="158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14" name="Horizontal Scroll 13"/>
          <p:cNvSpPr/>
          <p:nvPr/>
        </p:nvSpPr>
        <p:spPr>
          <a:xfrm>
            <a:off x="229964" y="6151054"/>
            <a:ext cx="62726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6" name="Table 5">
            <a:extLst>
              <a:ext uri="{FF2B5EF4-FFF2-40B4-BE49-F238E27FC236}">
                <a16:creationId xmlns:a16="http://schemas.microsoft.com/office/drawing/2014/main" xmlns="" id="{F85C4D5E-990F-4A91-A64D-ECFC0E7807FE}"/>
              </a:ext>
            </a:extLst>
          </p:cNvPr>
          <p:cNvGraphicFramePr>
            <a:graphicFrameLocks noGrp="1"/>
          </p:cNvGraphicFramePr>
          <p:nvPr>
            <p:extLst>
              <p:ext uri="{D42A27DB-BD31-4B8C-83A1-F6EECF244321}">
                <p14:modId xmlns:p14="http://schemas.microsoft.com/office/powerpoint/2010/main" xmlns="" val="3954690364"/>
              </p:ext>
            </p:extLst>
          </p:nvPr>
        </p:nvGraphicFramePr>
        <p:xfrm>
          <a:off x="716961" y="830930"/>
          <a:ext cx="8103511" cy="5496920"/>
        </p:xfrm>
        <a:graphic>
          <a:graphicData uri="http://schemas.openxmlformats.org/drawingml/2006/table">
            <a:tbl>
              <a:tblPr firstRow="1" bandRow="1">
                <a:tableStyleId>{21E4AEA4-8DFA-4A89-87EB-49C32662AFE0}</a:tableStyleId>
              </a:tblPr>
              <a:tblGrid>
                <a:gridCol w="1242297">
                  <a:extLst>
                    <a:ext uri="{9D8B030D-6E8A-4147-A177-3AD203B41FA5}">
                      <a16:colId xmlns:a16="http://schemas.microsoft.com/office/drawing/2014/main" xmlns="" val="20000"/>
                    </a:ext>
                  </a:extLst>
                </a:gridCol>
                <a:gridCol w="1292316">
                  <a:extLst>
                    <a:ext uri="{9D8B030D-6E8A-4147-A177-3AD203B41FA5}">
                      <a16:colId xmlns:a16="http://schemas.microsoft.com/office/drawing/2014/main" xmlns="" val="20001"/>
                    </a:ext>
                  </a:extLst>
                </a:gridCol>
                <a:gridCol w="1517143">
                  <a:extLst>
                    <a:ext uri="{9D8B030D-6E8A-4147-A177-3AD203B41FA5}">
                      <a16:colId xmlns:a16="http://schemas.microsoft.com/office/drawing/2014/main" xmlns="" val="20002"/>
                    </a:ext>
                  </a:extLst>
                </a:gridCol>
                <a:gridCol w="1350585">
                  <a:extLst>
                    <a:ext uri="{9D8B030D-6E8A-4147-A177-3AD203B41FA5}">
                      <a16:colId xmlns:a16="http://schemas.microsoft.com/office/drawing/2014/main" xmlns="" val="20003"/>
                    </a:ext>
                  </a:extLst>
                </a:gridCol>
                <a:gridCol w="1350585">
                  <a:extLst>
                    <a:ext uri="{9D8B030D-6E8A-4147-A177-3AD203B41FA5}">
                      <a16:colId xmlns:a16="http://schemas.microsoft.com/office/drawing/2014/main" xmlns="" val="20004"/>
                    </a:ext>
                  </a:extLst>
                </a:gridCol>
                <a:gridCol w="1350585">
                  <a:extLst>
                    <a:ext uri="{9D8B030D-6E8A-4147-A177-3AD203B41FA5}">
                      <a16:colId xmlns:a16="http://schemas.microsoft.com/office/drawing/2014/main" xmlns="" val="20005"/>
                    </a:ext>
                  </a:extLst>
                </a:gridCol>
              </a:tblGrid>
              <a:tr h="869878">
                <a:tc>
                  <a:txBody>
                    <a:bodyPr/>
                    <a:lstStyle/>
                    <a:p>
                      <a:pPr algn="ctr"/>
                      <a:r>
                        <a:rPr lang="en-US" sz="1600" dirty="0">
                          <a:latin typeface="Times New Roman" panose="02020603050405020304" pitchFamily="18" charset="0"/>
                          <a:cs typeface="Times New Roman" panose="02020603050405020304" pitchFamily="18" charset="0"/>
                        </a:rPr>
                        <a:t>component</a:t>
                      </a:r>
                    </a:p>
                  </a:txBody>
                  <a:tcPr/>
                </a:tc>
                <a:tc>
                  <a:txBody>
                    <a:bodyPr/>
                    <a:lstStyle/>
                    <a:p>
                      <a:pPr algn="ctr"/>
                      <a:r>
                        <a:rPr lang="en-US" sz="1600" dirty="0" err="1">
                          <a:latin typeface="Times New Roman" panose="02020603050405020304" pitchFamily="18" charset="0"/>
                          <a:cs typeface="Times New Roman" panose="02020603050405020304" pitchFamily="18" charset="0"/>
                        </a:rPr>
                        <a:t>BroasimIIK</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err="1">
                          <a:latin typeface="Times New Roman" panose="02020603050405020304" pitchFamily="18" charset="0"/>
                          <a:cs typeface="Times New Roman" panose="02020603050405020304" pitchFamily="18" charset="0"/>
                        </a:rPr>
                        <a:t>BroasimIIK</a:t>
                      </a:r>
                      <a:r>
                        <a:rPr lang="en-US" sz="1600" baseline="0" dirty="0">
                          <a:latin typeface="Times New Roman" panose="02020603050405020304" pitchFamily="18" charset="0"/>
                          <a:cs typeface="Times New Roman" panose="02020603050405020304" pitchFamily="18" charset="0"/>
                        </a:rPr>
                        <a:t> after freezing </a:t>
                      </a:r>
                      <a:r>
                        <a:rPr lang="en-US" sz="1600" baseline="0" dirty="0" err="1">
                          <a:latin typeface="Times New Roman" panose="02020603050405020304" pitchFamily="18" charset="0"/>
                          <a:cs typeface="Times New Roman" panose="02020603050405020304" pitchFamily="18" charset="0"/>
                        </a:rPr>
                        <a:t>pastourizing</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Standard </a:t>
                      </a:r>
                      <a:r>
                        <a:rPr lang="en-US" sz="1600" dirty="0" err="1">
                          <a:latin typeface="Times New Roman" panose="02020603050405020304" pitchFamily="18" charset="0"/>
                          <a:cs typeface="Times New Roman" panose="02020603050405020304" pitchFamily="18" charset="0"/>
                        </a:rPr>
                        <a:t>formule</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Soy</a:t>
                      </a:r>
                      <a:r>
                        <a:rPr lang="en-US" sz="1600" baseline="0" dirty="0">
                          <a:latin typeface="Times New Roman" panose="02020603050405020304" pitchFamily="18" charset="0"/>
                          <a:cs typeface="Times New Roman" panose="02020603050405020304" pitchFamily="18" charset="0"/>
                        </a:rPr>
                        <a:t> </a:t>
                      </a:r>
                      <a:r>
                        <a:rPr lang="en-US" sz="1600" baseline="0" dirty="0" err="1">
                          <a:latin typeface="Times New Roman" panose="02020603050405020304" pitchFamily="18" charset="0"/>
                          <a:cs typeface="Times New Roman" panose="02020603050405020304" pitchFamily="18" charset="0"/>
                        </a:rPr>
                        <a:t>formule</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err="1">
                          <a:latin typeface="Times New Roman" panose="02020603050405020304" pitchFamily="18" charset="0"/>
                          <a:cs typeface="Times New Roman" panose="02020603050405020304" pitchFamily="18" charset="0"/>
                        </a:rPr>
                        <a:t>Hypoalle</a:t>
                      </a:r>
                      <a:r>
                        <a:rPr lang="en-US" sz="1600" baseline="0" dirty="0" err="1">
                          <a:latin typeface="Times New Roman" panose="02020603050405020304" pitchFamily="18" charset="0"/>
                          <a:cs typeface="Times New Roman" panose="02020603050405020304" pitchFamily="18" charset="0"/>
                        </a:rPr>
                        <a:t>rganic</a:t>
                      </a:r>
                      <a:r>
                        <a:rPr lang="en-US" sz="1600" baseline="0" dirty="0">
                          <a:latin typeface="Times New Roman" panose="02020603050405020304" pitchFamily="18" charset="0"/>
                          <a:cs typeface="Times New Roman" panose="02020603050405020304" pitchFamily="18" charset="0"/>
                        </a:rPr>
                        <a:t> </a:t>
                      </a:r>
                      <a:r>
                        <a:rPr lang="en-US" sz="1600" baseline="0" dirty="0" err="1">
                          <a:latin typeface="Times New Roman" panose="02020603050405020304" pitchFamily="18" charset="0"/>
                          <a:cs typeface="Times New Roman" panose="02020603050405020304" pitchFamily="18" charset="0"/>
                        </a:rPr>
                        <a:t>formule</a:t>
                      </a:r>
                      <a:r>
                        <a:rPr lang="en-US" sz="1600" baseline="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544679">
                <a:tc>
                  <a:txBody>
                    <a:bodyPr/>
                    <a:lstStyle/>
                    <a:p>
                      <a:pPr algn="ctr"/>
                      <a:r>
                        <a:rPr lang="en-US" sz="1600" dirty="0" err="1">
                          <a:latin typeface="Times New Roman" panose="02020603050405020304" pitchFamily="18" charset="0"/>
                          <a:cs typeface="Times New Roman" panose="02020603050405020304" pitchFamily="18" charset="0"/>
                        </a:rPr>
                        <a:t>protoin</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1.1 per dl</a:t>
                      </a:r>
                    </a:p>
                  </a:txBody>
                  <a:tcPr/>
                </a:tc>
                <a:tc>
                  <a:txBody>
                    <a:bodyPr/>
                    <a:lstStyle/>
                    <a:p>
                      <a:pPr algn="ctr"/>
                      <a:r>
                        <a:rPr lang="en-US" sz="1600" dirty="0">
                          <a:latin typeface="Times New Roman" panose="02020603050405020304" pitchFamily="18" charset="0"/>
                          <a:cs typeface="Times New Roman" panose="02020603050405020304" pitchFamily="18" charset="0"/>
                        </a:rPr>
                        <a:t>Reduced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1.5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1.7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1.9 per dl</a:t>
                      </a:r>
                    </a:p>
                  </a:txBody>
                  <a:tcPr/>
                </a:tc>
                <a:extLst>
                  <a:ext uri="{0D108BD9-81ED-4DB2-BD59-A6C34878D82A}">
                    <a16:rowId xmlns:a16="http://schemas.microsoft.com/office/drawing/2014/main" xmlns="" val="10001"/>
                  </a:ext>
                </a:extLst>
              </a:tr>
              <a:tr h="544679">
                <a:tc>
                  <a:txBody>
                    <a:bodyPr/>
                    <a:lstStyle/>
                    <a:p>
                      <a:pPr algn="ctr"/>
                      <a:r>
                        <a:rPr lang="en-US" sz="1600" dirty="0">
                          <a:latin typeface="Times New Roman" panose="02020603050405020304" pitchFamily="18" charset="0"/>
                          <a:cs typeface="Times New Roman" panose="02020603050405020304" pitchFamily="18" charset="0"/>
                        </a:rPr>
                        <a:t>fat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4.0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4.0 per</a:t>
                      </a:r>
                      <a:r>
                        <a:rPr lang="en-US" sz="1600" baseline="0" dirty="0">
                          <a:latin typeface="Times New Roman" panose="02020603050405020304" pitchFamily="18" charset="0"/>
                          <a:cs typeface="Times New Roman" panose="02020603050405020304" pitchFamily="18" charset="0"/>
                        </a:rPr>
                        <a:t> </a:t>
                      </a:r>
                      <a:r>
                        <a:rPr lang="en-US" sz="1600" baseline="0" dirty="0" err="1">
                          <a:latin typeface="Times New Roman" panose="02020603050405020304" pitchFamily="18" charset="0"/>
                          <a:cs typeface="Times New Roman" panose="02020603050405020304" pitchFamily="18" charset="0"/>
                        </a:rPr>
                        <a:t>dL</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3.6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3.6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3.8-3.3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per dl</a:t>
                      </a:r>
                    </a:p>
                  </a:txBody>
                  <a:tcPr/>
                </a:tc>
                <a:extLst>
                  <a:ext uri="{0D108BD9-81ED-4DB2-BD59-A6C34878D82A}">
                    <a16:rowId xmlns:a16="http://schemas.microsoft.com/office/drawing/2014/main" xmlns="" val="10002"/>
                  </a:ext>
                </a:extLst>
              </a:tr>
              <a:tr h="621881">
                <a:tc>
                  <a:txBody>
                    <a:bodyPr/>
                    <a:lstStyle/>
                    <a:p>
                      <a:pPr algn="ctr"/>
                      <a:r>
                        <a:rPr lang="en-US" sz="1600" dirty="0">
                          <a:latin typeface="Times New Roman" panose="02020603050405020304" pitchFamily="18" charset="0"/>
                          <a:cs typeface="Times New Roman" panose="02020603050405020304" pitchFamily="18" charset="0"/>
                        </a:rPr>
                        <a:t>carbohydrate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7.2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7.2 per</a:t>
                      </a:r>
                      <a:r>
                        <a:rPr lang="en-US" sz="1600" baseline="0" dirty="0">
                          <a:latin typeface="Times New Roman" panose="02020603050405020304" pitchFamily="18" charset="0"/>
                          <a:cs typeface="Times New Roman" panose="02020603050405020304" pitchFamily="18" charset="0"/>
                        </a:rPr>
                        <a:t> </a:t>
                      </a:r>
                      <a:r>
                        <a:rPr lang="en-US" sz="1600" baseline="0" dirty="0" err="1">
                          <a:latin typeface="Times New Roman" panose="02020603050405020304" pitchFamily="18" charset="0"/>
                          <a:cs typeface="Times New Roman" panose="02020603050405020304" pitchFamily="18" charset="0"/>
                        </a:rPr>
                        <a:t>dL</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6.9-7.2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6.8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6.9-7.3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per dl</a:t>
                      </a:r>
                    </a:p>
                  </a:txBody>
                  <a:tcPr/>
                </a:tc>
                <a:extLst>
                  <a:ext uri="{0D108BD9-81ED-4DB2-BD59-A6C34878D82A}">
                    <a16:rowId xmlns:a16="http://schemas.microsoft.com/office/drawing/2014/main" xmlns="" val="10003"/>
                  </a:ext>
                </a:extLst>
              </a:tr>
              <a:tr h="621881">
                <a:tc>
                  <a:txBody>
                    <a:bodyPr/>
                    <a:lstStyle/>
                    <a:p>
                      <a:pPr algn="ctr"/>
                      <a:r>
                        <a:rPr lang="en-US" sz="1600" dirty="0">
                          <a:latin typeface="Times New Roman" panose="02020603050405020304" pitchFamily="18" charset="0"/>
                          <a:cs typeface="Times New Roman" panose="02020603050405020304" pitchFamily="18" charset="0"/>
                        </a:rPr>
                        <a:t>calcium</a:t>
                      </a:r>
                    </a:p>
                  </a:txBody>
                  <a:tcPr/>
                </a:tc>
                <a:tc>
                  <a:txBody>
                    <a:bodyPr/>
                    <a:lstStyle/>
                    <a:p>
                      <a:pPr algn="ctr"/>
                      <a:r>
                        <a:rPr lang="en-US" sz="1600" dirty="0">
                          <a:latin typeface="Times New Roman" panose="02020603050405020304" pitchFamily="18" charset="0"/>
                          <a:cs typeface="Times New Roman" panose="02020603050405020304" pitchFamily="18" charset="0"/>
                        </a:rPr>
                        <a:t>290 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290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420-550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700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635-777 mg/L</a:t>
                      </a:r>
                    </a:p>
                  </a:txBody>
                  <a:tcPr/>
                </a:tc>
                <a:extLst>
                  <a:ext uri="{0D108BD9-81ED-4DB2-BD59-A6C34878D82A}">
                    <a16:rowId xmlns:a16="http://schemas.microsoft.com/office/drawing/2014/main" xmlns="" val="10004"/>
                  </a:ext>
                </a:extLst>
              </a:tr>
              <a:tr h="621881">
                <a:tc>
                  <a:txBody>
                    <a:bodyPr/>
                    <a:lstStyle/>
                    <a:p>
                      <a:pPr algn="ctr"/>
                      <a:r>
                        <a:rPr lang="en-US" sz="1600" dirty="0">
                          <a:latin typeface="Times New Roman" panose="02020603050405020304" pitchFamily="18" charset="0"/>
                          <a:cs typeface="Times New Roman" panose="02020603050405020304" pitchFamily="18" charset="0"/>
                        </a:rPr>
                        <a:t>phosphorus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140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140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280-330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500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420-500 mg/L</a:t>
                      </a:r>
                    </a:p>
                  </a:txBody>
                  <a:tcPr/>
                </a:tc>
                <a:extLst>
                  <a:ext uri="{0D108BD9-81ED-4DB2-BD59-A6C34878D82A}">
                    <a16:rowId xmlns:a16="http://schemas.microsoft.com/office/drawing/2014/main" xmlns="" val="10005"/>
                  </a:ext>
                </a:extLst>
              </a:tr>
              <a:tr h="621881">
                <a:tc>
                  <a:txBody>
                    <a:bodyPr/>
                    <a:lstStyle/>
                    <a:p>
                      <a:pPr algn="ctr"/>
                      <a:r>
                        <a:rPr lang="en-US" sz="1600" dirty="0">
                          <a:latin typeface="Times New Roman" panose="02020603050405020304" pitchFamily="18" charset="0"/>
                          <a:cs typeface="Times New Roman" panose="02020603050405020304" pitchFamily="18" charset="0"/>
                        </a:rPr>
                        <a:t>sodium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8.0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8.0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5.5-8.3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13 mg/L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14 mg/L</a:t>
                      </a:r>
                    </a:p>
                  </a:txBody>
                  <a:tcPr/>
                </a:tc>
                <a:extLst>
                  <a:ext uri="{0D108BD9-81ED-4DB2-BD59-A6C34878D82A}">
                    <a16:rowId xmlns:a16="http://schemas.microsoft.com/office/drawing/2014/main" xmlns="" val="10006"/>
                  </a:ext>
                </a:extLst>
              </a:tr>
              <a:tr h="544679">
                <a:tc>
                  <a:txBody>
                    <a:bodyPr/>
                    <a:lstStyle/>
                    <a:p>
                      <a:pPr algn="ctr"/>
                      <a:r>
                        <a:rPr lang="en-US" sz="1600" dirty="0">
                          <a:latin typeface="Times New Roman" panose="02020603050405020304" pitchFamily="18" charset="0"/>
                          <a:cs typeface="Times New Roman" panose="02020603050405020304" pitchFamily="18" charset="0"/>
                        </a:rPr>
                        <a:t>Vitamin D</a:t>
                      </a:r>
                    </a:p>
                  </a:txBody>
                  <a:tcPr/>
                </a:tc>
                <a:tc>
                  <a:txBody>
                    <a:bodyPr/>
                    <a:lstStyle/>
                    <a:p>
                      <a:pPr algn="ctr"/>
                      <a:r>
                        <a:rPr lang="en-US" sz="1600" dirty="0">
                          <a:latin typeface="Times New Roman" panose="02020603050405020304" pitchFamily="18" charset="0"/>
                          <a:cs typeface="Times New Roman" panose="02020603050405020304" pitchFamily="18" charset="0"/>
                        </a:rPr>
                        <a:t>Variable</a:t>
                      </a:r>
                    </a:p>
                  </a:txBody>
                  <a:tcPr/>
                </a:tc>
                <a:tc>
                  <a:txBody>
                    <a:bodyPr/>
                    <a:lstStyle/>
                    <a:p>
                      <a:pPr algn="ctr"/>
                      <a:r>
                        <a:rPr lang="en-US" sz="1600" dirty="0">
                          <a:latin typeface="Times New Roman" panose="02020603050405020304" pitchFamily="18" charset="0"/>
                          <a:cs typeface="Times New Roman" panose="02020603050405020304" pitchFamily="18" charset="0"/>
                        </a:rPr>
                        <a:t>Variable</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400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400 per dl</a:t>
                      </a:r>
                    </a:p>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400 per dl</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1945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61111E-6 -2.59259E-6 L -0.18611 0.0044 " pathEditMode="relative" rAng="0" ptsTypes="AA">
                                      <p:cBhvr>
                                        <p:cTn id="11" dur="1000" fill="hold"/>
                                        <p:tgtEl>
                                          <p:spTgt spid="10"/>
                                        </p:tgtEl>
                                        <p:attrNameLst>
                                          <p:attrName>ppt_x</p:attrName>
                                          <p:attrName>ppt_y</p:attrName>
                                        </p:attrNameLst>
                                      </p:cBhvr>
                                      <p:rCtr x="-93" y="2"/>
                                    </p:animMotion>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18611 0.0044 L -0.38299 0.0044 " pathEditMode="relative" rAng="0" ptsTypes="AA">
                                      <p:cBhvr>
                                        <p:cTn id="15" dur="2000" fill="hold"/>
                                        <p:tgtEl>
                                          <p:spTgt spid="10"/>
                                        </p:tgtEl>
                                        <p:attrNameLst>
                                          <p:attrName>ppt_x</p:attrName>
                                          <p:attrName>ppt_y</p:attrName>
                                        </p:attrNameLst>
                                      </p:cBhvr>
                                      <p:rCtr x="-98" y="0"/>
                                    </p:animMotion>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38299 0.0044 L -0.57986 0.0044 " pathEditMode="relative" rAng="0" ptsTypes="AA">
                                      <p:cBhvr>
                                        <p:cTn id="24" dur="2000" fill="hold"/>
                                        <p:tgtEl>
                                          <p:spTgt spid="10"/>
                                        </p:tgtEl>
                                        <p:attrNameLst>
                                          <p:attrName>ppt_x</p:attrName>
                                          <p:attrName>ppt_y</p:attrName>
                                        </p:attrNameLst>
                                      </p:cBhvr>
                                      <p:rCtr x="-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orizontal Scroll 13"/>
          <p:cNvSpPr/>
          <p:nvPr/>
        </p:nvSpPr>
        <p:spPr>
          <a:xfrm>
            <a:off x="229964" y="6151054"/>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7" name="Table 6">
            <a:extLst>
              <a:ext uri="{FF2B5EF4-FFF2-40B4-BE49-F238E27FC236}">
                <a16:creationId xmlns:a16="http://schemas.microsoft.com/office/drawing/2014/main" xmlns="" id="{120FF74E-A49E-4879-9FEF-CFF7174AC522}"/>
              </a:ext>
            </a:extLst>
          </p:cNvPr>
          <p:cNvGraphicFramePr>
            <a:graphicFrameLocks noGrp="1"/>
          </p:cNvGraphicFramePr>
          <p:nvPr>
            <p:extLst>
              <p:ext uri="{D42A27DB-BD31-4B8C-83A1-F6EECF244321}">
                <p14:modId xmlns:p14="http://schemas.microsoft.com/office/powerpoint/2010/main" xmlns="" val="999677365"/>
              </p:ext>
            </p:extLst>
          </p:nvPr>
        </p:nvGraphicFramePr>
        <p:xfrm>
          <a:off x="539552" y="1556792"/>
          <a:ext cx="7920882" cy="3767617"/>
        </p:xfrm>
        <a:graphic>
          <a:graphicData uri="http://schemas.openxmlformats.org/drawingml/2006/table">
            <a:tbl>
              <a:tblPr firstRow="1" bandRow="1">
                <a:tableStyleId>{21E4AEA4-8DFA-4A89-87EB-49C32662AFE0}</a:tableStyleId>
              </a:tblPr>
              <a:tblGrid>
                <a:gridCol w="1320147">
                  <a:extLst>
                    <a:ext uri="{9D8B030D-6E8A-4147-A177-3AD203B41FA5}">
                      <a16:colId xmlns:a16="http://schemas.microsoft.com/office/drawing/2014/main" xmlns="" val="20000"/>
                    </a:ext>
                  </a:extLst>
                </a:gridCol>
                <a:gridCol w="1320147">
                  <a:extLst>
                    <a:ext uri="{9D8B030D-6E8A-4147-A177-3AD203B41FA5}">
                      <a16:colId xmlns:a16="http://schemas.microsoft.com/office/drawing/2014/main" xmlns="" val="20001"/>
                    </a:ext>
                  </a:extLst>
                </a:gridCol>
                <a:gridCol w="1320147">
                  <a:extLst>
                    <a:ext uri="{9D8B030D-6E8A-4147-A177-3AD203B41FA5}">
                      <a16:colId xmlns:a16="http://schemas.microsoft.com/office/drawing/2014/main" xmlns="" val="20002"/>
                    </a:ext>
                  </a:extLst>
                </a:gridCol>
                <a:gridCol w="1320147">
                  <a:extLst>
                    <a:ext uri="{9D8B030D-6E8A-4147-A177-3AD203B41FA5}">
                      <a16:colId xmlns:a16="http://schemas.microsoft.com/office/drawing/2014/main" xmlns="" val="20003"/>
                    </a:ext>
                  </a:extLst>
                </a:gridCol>
                <a:gridCol w="1320147">
                  <a:extLst>
                    <a:ext uri="{9D8B030D-6E8A-4147-A177-3AD203B41FA5}">
                      <a16:colId xmlns:a16="http://schemas.microsoft.com/office/drawing/2014/main" xmlns="" val="20004"/>
                    </a:ext>
                  </a:extLst>
                </a:gridCol>
                <a:gridCol w="1320147">
                  <a:extLst>
                    <a:ext uri="{9D8B030D-6E8A-4147-A177-3AD203B41FA5}">
                      <a16:colId xmlns:a16="http://schemas.microsoft.com/office/drawing/2014/main" xmlns="" val="20005"/>
                    </a:ext>
                  </a:extLst>
                </a:gridCol>
              </a:tblGrid>
              <a:tr h="483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carbohydrate</a:t>
                      </a:r>
                      <a:endParaRPr lang="en-US" sz="16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100%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100%</a:t>
                      </a:r>
                    </a:p>
                  </a:txBody>
                  <a:tcPr/>
                </a:tc>
                <a:tc>
                  <a:txBody>
                    <a:bodyPr/>
                    <a:lstStyle/>
                    <a:p>
                      <a:pPr algn="ctr"/>
                      <a:r>
                        <a:rPr lang="en-US" sz="1600" dirty="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10000"/>
                  </a:ext>
                </a:extLst>
              </a:tr>
              <a:tr h="676147">
                <a:tc>
                  <a:txBody>
                    <a:bodyPr/>
                    <a:lstStyle/>
                    <a:p>
                      <a:pPr algn="ctr"/>
                      <a:r>
                        <a:rPr lang="en-US" sz="1600" dirty="0">
                          <a:latin typeface="Times New Roman" panose="02020603050405020304" pitchFamily="18" charset="0"/>
                          <a:cs typeface="Times New Roman" panose="02020603050405020304" pitchFamily="18" charset="0"/>
                        </a:rPr>
                        <a:t>osmolality</a:t>
                      </a:r>
                    </a:p>
                  </a:txBody>
                  <a:tcPr/>
                </a:tc>
                <a:tc>
                  <a:txBody>
                    <a:bodyPr/>
                    <a:lstStyle/>
                    <a:p>
                      <a:pPr algn="ctr"/>
                      <a:r>
                        <a:rPr lang="en-US" sz="1600" dirty="0">
                          <a:latin typeface="Times New Roman" panose="02020603050405020304" pitchFamily="18" charset="0"/>
                          <a:cs typeface="Times New Roman" panose="02020603050405020304" pitchFamily="18" charset="0"/>
                        </a:rPr>
                        <a:t>253mOsm/L</a:t>
                      </a:r>
                    </a:p>
                  </a:txBody>
                  <a:tcPr/>
                </a:tc>
                <a:tc>
                  <a:txBody>
                    <a:bodyPr/>
                    <a:lstStyle/>
                    <a:p>
                      <a:pPr algn="ctr"/>
                      <a:r>
                        <a:rPr lang="en-US" sz="1600" dirty="0">
                          <a:latin typeface="Times New Roman" panose="02020603050405020304" pitchFamily="18" charset="0"/>
                          <a:cs typeface="Times New Roman" panose="02020603050405020304" pitchFamily="18" charset="0"/>
                        </a:rPr>
                        <a:t>253mOsm/L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230 </a:t>
                      </a:r>
                      <a:r>
                        <a:rPr lang="en-US" sz="1600" dirty="0" err="1">
                          <a:latin typeface="Times New Roman" panose="02020603050405020304" pitchFamily="18" charset="0"/>
                          <a:cs typeface="Times New Roman" panose="02020603050405020304" pitchFamily="18" charset="0"/>
                        </a:rPr>
                        <a:t>mOsm</a:t>
                      </a:r>
                      <a:r>
                        <a:rPr lang="en-US" sz="1600" dirty="0">
                          <a:latin typeface="Times New Roman" panose="02020603050405020304" pitchFamily="18" charset="0"/>
                          <a:cs typeface="Times New Roman" panose="02020603050405020304" pitchFamily="18" charset="0"/>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200-220 </a:t>
                      </a:r>
                      <a:r>
                        <a:rPr lang="en-US" sz="1600" dirty="0" err="1">
                          <a:latin typeface="Times New Roman" panose="02020603050405020304" pitchFamily="18" charset="0"/>
                          <a:cs typeface="Times New Roman" panose="02020603050405020304" pitchFamily="18" charset="0"/>
                        </a:rPr>
                        <a:t>mOsm</a:t>
                      </a:r>
                      <a:r>
                        <a:rPr lang="en-US" sz="1600" dirty="0">
                          <a:latin typeface="Times New Roman" panose="02020603050405020304" pitchFamily="18" charset="0"/>
                          <a:cs typeface="Times New Roman" panose="02020603050405020304" pitchFamily="18" charset="0"/>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290 </a:t>
                      </a:r>
                      <a:r>
                        <a:rPr lang="en-US" sz="1600" dirty="0" err="1">
                          <a:latin typeface="Times New Roman" panose="02020603050405020304" pitchFamily="18" charset="0"/>
                          <a:cs typeface="Times New Roman" panose="02020603050405020304" pitchFamily="18" charset="0"/>
                        </a:rPr>
                        <a:t>mOsm</a:t>
                      </a:r>
                      <a:r>
                        <a:rPr lang="en-US" sz="1600" dirty="0">
                          <a:latin typeface="Times New Roman" panose="02020603050405020304" pitchFamily="18" charset="0"/>
                          <a:cs typeface="Times New Roman" panose="02020603050405020304" pitchFamily="18" charset="0"/>
                        </a:rPr>
                        <a:t>/L</a:t>
                      </a:r>
                    </a:p>
                  </a:txBody>
                  <a:tcPr/>
                </a:tc>
                <a:extLst>
                  <a:ext uri="{0D108BD9-81ED-4DB2-BD59-A6C34878D82A}">
                    <a16:rowId xmlns:a16="http://schemas.microsoft.com/office/drawing/2014/main" xmlns="" val="10001"/>
                  </a:ext>
                </a:extLst>
              </a:tr>
              <a:tr h="676147">
                <a:tc>
                  <a:txBody>
                    <a:bodyPr/>
                    <a:lstStyle/>
                    <a:p>
                      <a:pPr algn="ctr"/>
                      <a:r>
                        <a:rPr lang="en-US" sz="1600" dirty="0">
                          <a:latin typeface="Times New Roman" panose="02020603050405020304" pitchFamily="18" charset="0"/>
                          <a:cs typeface="Times New Roman" panose="02020603050405020304" pitchFamily="18" charset="0"/>
                        </a:rPr>
                        <a:t>Ronal </a:t>
                      </a:r>
                      <a:r>
                        <a:rPr lang="en-US" sz="1600" dirty="0" err="1">
                          <a:latin typeface="Times New Roman" panose="02020603050405020304" pitchFamily="18" charset="0"/>
                          <a:cs typeface="Times New Roman" panose="02020603050405020304" pitchFamily="18" charset="0"/>
                        </a:rPr>
                        <a:t>solaute</a:t>
                      </a:r>
                      <a:r>
                        <a:rPr lang="en-US" sz="1600" dirty="0">
                          <a:latin typeface="Times New Roman" panose="02020603050405020304" pitchFamily="18" charset="0"/>
                          <a:cs typeface="Times New Roman" panose="02020603050405020304" pitchFamily="18" charset="0"/>
                        </a:rPr>
                        <a:t> load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75mOsm/L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75mOsm/L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100-126 </a:t>
                      </a:r>
                      <a:r>
                        <a:rPr lang="en-US" sz="1600" dirty="0" err="1">
                          <a:latin typeface="Times New Roman" panose="02020603050405020304" pitchFamily="18" charset="0"/>
                          <a:cs typeface="Times New Roman" panose="02020603050405020304" pitchFamily="18" charset="0"/>
                        </a:rPr>
                        <a:t>mOsm</a:t>
                      </a:r>
                      <a:r>
                        <a:rPr lang="en-US" sz="1600" dirty="0">
                          <a:latin typeface="Times New Roman" panose="02020603050405020304" pitchFamily="18" charset="0"/>
                          <a:cs typeface="Times New Roman" panose="02020603050405020304" pitchFamily="18" charset="0"/>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126-150 </a:t>
                      </a:r>
                      <a:r>
                        <a:rPr lang="en-US" sz="1600" dirty="0" err="1">
                          <a:latin typeface="Times New Roman" panose="02020603050405020304" pitchFamily="18" charset="0"/>
                          <a:cs typeface="Times New Roman" panose="02020603050405020304" pitchFamily="18" charset="0"/>
                        </a:rPr>
                        <a:t>mOsm</a:t>
                      </a:r>
                      <a:r>
                        <a:rPr lang="en-US" sz="1600" dirty="0">
                          <a:latin typeface="Times New Roman" panose="02020603050405020304" pitchFamily="18" charset="0"/>
                          <a:cs typeface="Times New Roman" panose="02020603050405020304" pitchFamily="18" charset="0"/>
                        </a:rPr>
                        <a:t>/L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125-175 </a:t>
                      </a:r>
                      <a:r>
                        <a:rPr lang="en-US" sz="1600" dirty="0" err="1">
                          <a:latin typeface="Times New Roman" panose="02020603050405020304" pitchFamily="18" charset="0"/>
                          <a:cs typeface="Times New Roman" panose="02020603050405020304" pitchFamily="18" charset="0"/>
                        </a:rPr>
                        <a:t>mOsm</a:t>
                      </a:r>
                      <a:r>
                        <a:rPr lang="en-US" sz="1600" dirty="0">
                          <a:latin typeface="Times New Roman" panose="02020603050405020304" pitchFamily="18" charset="0"/>
                          <a:cs typeface="Times New Roman" panose="02020603050405020304" pitchFamily="18" charset="0"/>
                        </a:rPr>
                        <a:t>/L</a:t>
                      </a:r>
                    </a:p>
                  </a:txBody>
                  <a:tcPr/>
                </a:tc>
                <a:extLst>
                  <a:ext uri="{0D108BD9-81ED-4DB2-BD59-A6C34878D82A}">
                    <a16:rowId xmlns:a16="http://schemas.microsoft.com/office/drawing/2014/main" xmlns="" val="10002"/>
                  </a:ext>
                </a:extLst>
              </a:tr>
              <a:tr h="676147">
                <a:tc>
                  <a:txBody>
                    <a:bodyPr/>
                    <a:lstStyle/>
                    <a:p>
                      <a:pPr algn="ctr"/>
                      <a:r>
                        <a:rPr lang="en-US" sz="1600" dirty="0" err="1">
                          <a:latin typeface="Times New Roman" panose="02020603050405020304" pitchFamily="18" charset="0"/>
                          <a:cs typeface="Times New Roman" panose="02020603050405020304" pitchFamily="18" charset="0"/>
                        </a:rPr>
                        <a:t>lgA</a:t>
                      </a:r>
                      <a:r>
                        <a:rPr lang="en-US" sz="1600" dirty="0">
                          <a:latin typeface="Times New Roman" panose="02020603050405020304" pitchFamily="18" charset="0"/>
                          <a:cs typeface="Times New Roman" panose="02020603050405020304" pitchFamily="18" charset="0"/>
                        </a:rPr>
                        <a:t> and </a:t>
                      </a:r>
                      <a:r>
                        <a:rPr lang="en-US" sz="1600" dirty="0" err="1">
                          <a:latin typeface="Times New Roman" panose="02020603050405020304" pitchFamily="18" charset="0"/>
                          <a:cs typeface="Times New Roman" panose="02020603050405020304" pitchFamily="18" charset="0"/>
                        </a:rPr>
                        <a:t>sigA</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Prosont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Reduced</a:t>
                      </a:r>
                    </a:p>
                    <a:p>
                      <a:pPr algn="ctr"/>
                      <a:r>
                        <a:rPr lang="en-US" sz="1600" dirty="0">
                          <a:latin typeface="Times New Roman" panose="02020603050405020304" pitchFamily="18" charset="0"/>
                          <a:cs typeface="Times New Roman" panose="02020603050405020304" pitchFamily="18" charset="0"/>
                        </a:rPr>
                        <a:t>30%</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xmlns="" val="10003"/>
                  </a:ext>
                </a:extLst>
              </a:tr>
              <a:tr h="483909">
                <a:tc>
                  <a:txBody>
                    <a:bodyPr/>
                    <a:lstStyle/>
                    <a:p>
                      <a:pPr algn="ctr"/>
                      <a:r>
                        <a:rPr lang="en-US" sz="1600" dirty="0" err="1">
                          <a:latin typeface="Times New Roman" panose="02020603050405020304" pitchFamily="18" charset="0"/>
                          <a:cs typeface="Times New Roman" panose="02020603050405020304" pitchFamily="18" charset="0"/>
                        </a:rPr>
                        <a:t>IgM</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Prosont</a:t>
                      </a:r>
                    </a:p>
                  </a:txBody>
                  <a:tcPr/>
                </a:tc>
                <a:tc>
                  <a:txBody>
                    <a:bodyPr/>
                    <a:lstStyle/>
                    <a:p>
                      <a:pPr algn="ctr"/>
                      <a:r>
                        <a:rPr lang="en-US" sz="1600" dirty="0">
                          <a:latin typeface="Times New Roman" panose="02020603050405020304" pitchFamily="18" charset="0"/>
                          <a:cs typeface="Times New Roman" panose="02020603050405020304" pitchFamily="18" charset="0"/>
                        </a:rPr>
                        <a:t>present</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xmlns="" val="10004"/>
                  </a:ext>
                </a:extLst>
              </a:tr>
              <a:tr h="676147">
                <a:tc>
                  <a:txBody>
                    <a:bodyPr/>
                    <a:lstStyle/>
                    <a:p>
                      <a:pPr algn="ctr"/>
                      <a:r>
                        <a:rPr lang="en-US" sz="1600" dirty="0" err="1">
                          <a:latin typeface="Times New Roman" panose="02020603050405020304" pitchFamily="18" charset="0"/>
                          <a:cs typeface="Times New Roman" panose="02020603050405020304" pitchFamily="18" charset="0"/>
                        </a:rPr>
                        <a:t>IgG</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Prosont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Reduced</a:t>
                      </a:r>
                    </a:p>
                    <a:p>
                      <a:pPr algn="ctr"/>
                      <a:r>
                        <a:rPr lang="en-US" sz="1600" dirty="0">
                          <a:latin typeface="Times New Roman" panose="02020603050405020304" pitchFamily="18" charset="0"/>
                          <a:cs typeface="Times New Roman" panose="02020603050405020304" pitchFamily="18" charset="0"/>
                        </a:rPr>
                        <a:t>30%</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tc>
                  <a:txBody>
                    <a:bodyPr/>
                    <a:lstStyle/>
                    <a:p>
                      <a:pPr algn="ctr"/>
                      <a:r>
                        <a:rPr lang="en-US" sz="1600" dirty="0">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251533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290" y="670474"/>
            <a:ext cx="7929618" cy="830997"/>
          </a:xfrm>
          <a:prstGeom prst="rect">
            <a:avLst/>
          </a:prstGeom>
          <a:noFill/>
        </p:spPr>
        <p:txBody>
          <a:bodyPr wrap="square" rtlCol="1">
            <a:spAutoFit/>
          </a:bodyPr>
          <a:lstStyle/>
          <a:p>
            <a:pPr algn="ctr"/>
            <a:r>
              <a:rPr lang="fa-IR" sz="2400" b="1" dirty="0">
                <a:solidFill>
                  <a:srgbClr val="FF0000"/>
                </a:solidFill>
                <a:latin typeface="Century Gothic" panose="020B0502020202020204"/>
                <a:cs typeface="B Nazanin" panose="00000400000000000000" pitchFamily="2" charset="-78"/>
              </a:rPr>
              <a:t>صلاحیت ها و توانایی های اساسی کارکنان بهداشتی درمان در خصوص شیر مادر</a:t>
            </a:r>
            <a:endParaRPr lang="fa-IR" sz="2000" dirty="0">
              <a:solidFill>
                <a:srgbClr val="FF0000"/>
              </a:solidFill>
              <a:cs typeface="B Mitra" pitchFamily="2" charset="-78"/>
            </a:endParaRPr>
          </a:p>
        </p:txBody>
      </p:sp>
      <p:sp>
        <p:nvSpPr>
          <p:cNvPr id="3" name="TextBox 2"/>
          <p:cNvSpPr txBox="1"/>
          <p:nvPr/>
        </p:nvSpPr>
        <p:spPr>
          <a:xfrm>
            <a:off x="899592" y="1877866"/>
            <a:ext cx="7316886" cy="4524315"/>
          </a:xfrm>
          <a:prstGeom prst="rect">
            <a:avLst/>
          </a:prstGeom>
          <a:noFill/>
        </p:spPr>
        <p:txBody>
          <a:bodyPr wrap="square" rtlCol="0">
            <a:spAutoFit/>
          </a:bodyPr>
          <a:lstStyle/>
          <a:p>
            <a:pPr algn="r"/>
            <a:r>
              <a:rPr lang="fa-IR" sz="2400" dirty="0">
                <a:cs typeface="B Zar" panose="00000400000000000000" pitchFamily="2" charset="-78"/>
              </a:rPr>
              <a:t>1. هر کارمند بهداشتی باید حداقل، نقش تغذیه با شیر مادر، شیر انسان و شیردهی را در موارد زیر درک نماید:</a:t>
            </a:r>
          </a:p>
          <a:p>
            <a:pPr marL="342900" indent="-342900" algn="just" rtl="1">
              <a:buFont typeface="Arial" panose="020B0604020202020204" pitchFamily="34" charset="0"/>
              <a:buChar char="•"/>
            </a:pPr>
            <a:r>
              <a:rPr lang="fa-IR" sz="2400" dirty="0">
                <a:cs typeface="B Zar" panose="00000400000000000000" pitchFamily="2" charset="-78"/>
              </a:rPr>
              <a:t>بعنوان تغذیه ایده آل شیرخواران و کودکان خردسال</a:t>
            </a:r>
          </a:p>
          <a:p>
            <a:pPr marL="342900" indent="-342900" algn="just" rtl="1">
              <a:buFont typeface="Arial" panose="020B0604020202020204" pitchFamily="34" charset="0"/>
              <a:buChar char="•"/>
            </a:pPr>
            <a:r>
              <a:rPr lang="fa-IR" sz="2400" dirty="0">
                <a:cs typeface="B Zar" panose="00000400000000000000" pitchFamily="2" charset="-78"/>
              </a:rPr>
              <a:t>افزایش سلامتی و کاهش بیماریهای طولانی مدت کودکان و بیماریهای مادران</a:t>
            </a:r>
          </a:p>
          <a:p>
            <a:pPr algn="r"/>
            <a:r>
              <a:rPr lang="fa-IR" sz="2400" dirty="0">
                <a:cs typeface="B Zar" panose="00000400000000000000" pitchFamily="2" charset="-78"/>
              </a:rPr>
              <a:t>2. همه کارکنان بهداشتی با قادر باشند فرآیند تغذیه با شیر مادر را به طرق زیر تسهیل نمایند:</a:t>
            </a:r>
          </a:p>
          <a:p>
            <a:pPr marL="342900" indent="-342900" algn="just" rtl="1">
              <a:buFont typeface="Arial" panose="020B0604020202020204" pitchFamily="34" charset="0"/>
              <a:buChar char="•"/>
            </a:pPr>
            <a:r>
              <a:rPr lang="fa-IR" sz="2400" dirty="0">
                <a:cs typeface="B Zar" panose="00000400000000000000" pitchFamily="2" charset="-78"/>
              </a:rPr>
              <a:t>آماده سازی خانواده ها برای انتظارات واقع بینانه</a:t>
            </a:r>
          </a:p>
          <a:p>
            <a:pPr marL="342900" indent="-342900" algn="just" rtl="1">
              <a:buFont typeface="Arial" panose="020B0604020202020204" pitchFamily="34" charset="0"/>
              <a:buChar char="•"/>
            </a:pPr>
            <a:r>
              <a:rPr lang="fa-IR" sz="2400" dirty="0">
                <a:cs typeface="B Zar" panose="00000400000000000000" pitchFamily="2" charset="-78"/>
              </a:rPr>
              <a:t>تبادل اطلاعات مناسب با اعضای تیم مراقبت شیردهی</a:t>
            </a:r>
          </a:p>
          <a:p>
            <a:pPr marL="342900" indent="-342900" algn="just" rtl="1">
              <a:buFont typeface="Arial" panose="020B0604020202020204" pitchFamily="34" charset="0"/>
              <a:buChar char="•"/>
            </a:pPr>
            <a:r>
              <a:rPr lang="fa-IR" sz="2400" dirty="0">
                <a:cs typeface="B Zar" panose="00000400000000000000" pitchFamily="2" charset="-78"/>
              </a:rPr>
              <a:t>پیگیری خانواده</a:t>
            </a:r>
          </a:p>
          <a:p>
            <a:pPr marL="342900" indent="-342900" algn="just" rtl="1">
              <a:buFont typeface="Arial" panose="020B0604020202020204" pitchFamily="34" charset="0"/>
              <a:buChar char="•"/>
            </a:pPr>
            <a:r>
              <a:rPr lang="fa-IR" sz="2400" dirty="0">
                <a:cs typeface="B Zar" panose="00000400000000000000" pitchFamily="2" charset="-78"/>
              </a:rPr>
              <a:t>اهمیت حفظ، ترویج و حمایت از تغذیه با شیر مادر را به عنوان اولویت بهداشتی درک نموده و به آن عمل نمایند.</a:t>
            </a:r>
          </a:p>
        </p:txBody>
      </p:sp>
      <p:sp>
        <p:nvSpPr>
          <p:cNvPr id="4"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3544" y="571480"/>
            <a:ext cx="639045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a:ln>
                  <a:noFill/>
                </a:ln>
                <a:solidFill>
                  <a:srgbClr val="FF0000"/>
                </a:solidFill>
                <a:effectLst/>
                <a:uLnTx/>
                <a:uFillTx/>
                <a:latin typeface="Century Gothic" panose="020B0502020202020204"/>
                <a:cs typeface="B Nazanin" panose="00000400000000000000" pitchFamily="2" charset="-78"/>
              </a:rPr>
              <a:t>مخاطبین خاص و نهادهای مرتبط با بهبود تغذیه شیرمادر</a:t>
            </a:r>
            <a:endParaRPr kumimoji="0" lang="en-US" sz="2400" b="0" i="0" u="none" strike="noStrike" kern="0" cap="none" spc="0" normalizeH="0" baseline="0" noProof="0" dirty="0">
              <a:ln>
                <a:noFill/>
              </a:ln>
              <a:solidFill>
                <a:srgbClr val="FF0000"/>
              </a:solidFill>
              <a:effectLst/>
              <a:uLnTx/>
              <a:uFillTx/>
            </a:endParaRPr>
          </a:p>
        </p:txBody>
      </p:sp>
      <p:grpSp>
        <p:nvGrpSpPr>
          <p:cNvPr id="3" name="Group 2">
            <a:extLst>
              <a:ext uri="{FF2B5EF4-FFF2-40B4-BE49-F238E27FC236}">
                <a16:creationId xmlns:a16="http://schemas.microsoft.com/office/drawing/2014/main" xmlns="" id="{3A97E2F2-03A1-413C-BE39-585231F9BB88}"/>
              </a:ext>
            </a:extLst>
          </p:cNvPr>
          <p:cNvGrpSpPr/>
          <p:nvPr/>
        </p:nvGrpSpPr>
        <p:grpSpPr>
          <a:xfrm>
            <a:off x="830396" y="566699"/>
            <a:ext cx="7877510" cy="5263228"/>
            <a:chOff x="512579" y="1123378"/>
            <a:chExt cx="8606733" cy="5263228"/>
          </a:xfrm>
        </p:grpSpPr>
        <p:sp>
          <p:nvSpPr>
            <p:cNvPr id="4" name="Oval 3">
              <a:extLst>
                <a:ext uri="{FF2B5EF4-FFF2-40B4-BE49-F238E27FC236}">
                  <a16:creationId xmlns:a16="http://schemas.microsoft.com/office/drawing/2014/main" xmlns="" id="{1FF3F6B1-3B99-459B-B900-9C41E00C4BBA}"/>
                </a:ext>
              </a:extLst>
            </p:cNvPr>
            <p:cNvSpPr/>
            <p:nvPr/>
          </p:nvSpPr>
          <p:spPr>
            <a:xfrm>
              <a:off x="512580" y="1892631"/>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indent="7620" algn="ctr" defTabSz="457200" rtl="1"/>
              <a:endParaRPr lang="fa-IR" sz="2400" b="1" kern="0" dirty="0">
                <a:solidFill>
                  <a:srgbClr val="DAB250"/>
                </a:solidFill>
                <a:latin typeface="Times New Roman" panose="02020603050405020304" pitchFamily="18" charset="0"/>
                <a:cs typeface="B Lotus" panose="00000400000000000000" pitchFamily="2" charset="-78"/>
              </a:endParaRPr>
            </a:p>
          </p:txBody>
        </p:sp>
        <p:sp>
          <p:nvSpPr>
            <p:cNvPr id="5" name="Oval 4">
              <a:extLst>
                <a:ext uri="{FF2B5EF4-FFF2-40B4-BE49-F238E27FC236}">
                  <a16:creationId xmlns:a16="http://schemas.microsoft.com/office/drawing/2014/main" xmlns="" id="{613D879C-72D9-4686-9099-A36E345C9180}"/>
                </a:ext>
              </a:extLst>
            </p:cNvPr>
            <p:cNvSpPr/>
            <p:nvPr/>
          </p:nvSpPr>
          <p:spPr>
            <a:xfrm>
              <a:off x="512579" y="1123378"/>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indent="7620" algn="ctr" defTabSz="457200" rtl="1"/>
              <a:r>
                <a:rPr lang="en-US" sz="2400" b="1" kern="0" dirty="0">
                  <a:solidFill>
                    <a:srgbClr val="DAB250"/>
                  </a:solidFill>
                  <a:latin typeface="Times New Roman" panose="02020603050405020304" pitchFamily="18" charset="0"/>
                  <a:ea typeface="Calibri" panose="020F0502020204030204" pitchFamily="34" charset="0"/>
                  <a:cs typeface="B Lotus" panose="00000400000000000000" pitchFamily="2" charset="-78"/>
                </a:rPr>
                <a:t> </a:t>
              </a:r>
              <a:endParaRPr lang="en-US" kern="0" dirty="0">
                <a:solidFill>
                  <a:srgbClr val="DAB250"/>
                </a:solidFill>
                <a:latin typeface="Times New Roman" panose="02020603050405020304" pitchFamily="18" charset="0"/>
                <a:ea typeface="Calibri" panose="020F0502020204030204" pitchFamily="34" charset="0"/>
                <a:cs typeface="B Lotus" panose="00000400000000000000" pitchFamily="2" charset="-78"/>
              </a:endParaRPr>
            </a:p>
          </p:txBody>
        </p:sp>
        <p:sp>
          <p:nvSpPr>
            <p:cNvPr id="6" name="Oval 5">
              <a:extLst>
                <a:ext uri="{FF2B5EF4-FFF2-40B4-BE49-F238E27FC236}">
                  <a16:creationId xmlns:a16="http://schemas.microsoft.com/office/drawing/2014/main" xmlns="" id="{1FC95FF0-A1F3-4B9F-97D8-B84BAFE15750}"/>
                </a:ext>
              </a:extLst>
            </p:cNvPr>
            <p:cNvSpPr/>
            <p:nvPr/>
          </p:nvSpPr>
          <p:spPr>
            <a:xfrm>
              <a:off x="512581" y="2696418"/>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indent="7620" algn="ctr" defTabSz="457200" rtl="1"/>
              <a:endParaRPr lang="fa-IR" sz="2400" b="1" kern="0" dirty="0">
                <a:solidFill>
                  <a:srgbClr val="DAB250"/>
                </a:solidFill>
                <a:latin typeface="Times New Roman" panose="02020603050405020304" pitchFamily="18" charset="0"/>
                <a:cs typeface="B Lotus" panose="00000400000000000000" pitchFamily="2" charset="-78"/>
              </a:endParaRPr>
            </a:p>
          </p:txBody>
        </p:sp>
        <p:sp>
          <p:nvSpPr>
            <p:cNvPr id="7" name="Oval 6">
              <a:extLst>
                <a:ext uri="{FF2B5EF4-FFF2-40B4-BE49-F238E27FC236}">
                  <a16:creationId xmlns:a16="http://schemas.microsoft.com/office/drawing/2014/main" xmlns="" id="{14B78DC0-6B96-4CBD-981B-1D7BC6839613}"/>
                </a:ext>
              </a:extLst>
            </p:cNvPr>
            <p:cNvSpPr/>
            <p:nvPr/>
          </p:nvSpPr>
          <p:spPr>
            <a:xfrm>
              <a:off x="512582" y="3499169"/>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indent="7620" algn="ctr" defTabSz="457200" rtl="1"/>
              <a:endParaRPr lang="fa-IR" sz="2400" b="1" kern="0" dirty="0">
                <a:solidFill>
                  <a:srgbClr val="DAB250"/>
                </a:solidFill>
                <a:latin typeface="Times New Roman" panose="02020603050405020304" pitchFamily="18" charset="0"/>
                <a:cs typeface="B Lotus" panose="00000400000000000000" pitchFamily="2" charset="-78"/>
              </a:endParaRPr>
            </a:p>
          </p:txBody>
        </p:sp>
        <p:sp>
          <p:nvSpPr>
            <p:cNvPr id="8" name="Oval 7">
              <a:extLst>
                <a:ext uri="{FF2B5EF4-FFF2-40B4-BE49-F238E27FC236}">
                  <a16:creationId xmlns:a16="http://schemas.microsoft.com/office/drawing/2014/main" xmlns="" id="{54D0DF27-6BD8-4B53-B173-C9BC9143EAB4}"/>
                </a:ext>
              </a:extLst>
            </p:cNvPr>
            <p:cNvSpPr/>
            <p:nvPr/>
          </p:nvSpPr>
          <p:spPr>
            <a:xfrm>
              <a:off x="512583" y="4302847"/>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algn="ctr" defTabSz="457200"/>
              <a:endParaRPr lang="fa-IR" sz="2400" b="1" kern="0" dirty="0">
                <a:solidFill>
                  <a:srgbClr val="DAB250"/>
                </a:solidFill>
                <a:latin typeface="Times New Roman" panose="02020603050405020304" pitchFamily="18" charset="0"/>
                <a:cs typeface="B Lotus" panose="00000400000000000000" pitchFamily="2" charset="-78"/>
              </a:endParaRPr>
            </a:p>
          </p:txBody>
        </p:sp>
        <p:sp>
          <p:nvSpPr>
            <p:cNvPr id="9" name="Oval 8">
              <a:extLst>
                <a:ext uri="{FF2B5EF4-FFF2-40B4-BE49-F238E27FC236}">
                  <a16:creationId xmlns:a16="http://schemas.microsoft.com/office/drawing/2014/main" xmlns="" id="{DC8C1899-3716-43E1-AE3B-9BD6EBF3A1B2}"/>
                </a:ext>
              </a:extLst>
            </p:cNvPr>
            <p:cNvSpPr/>
            <p:nvPr/>
          </p:nvSpPr>
          <p:spPr>
            <a:xfrm>
              <a:off x="512583" y="5087547"/>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algn="ctr" defTabSz="457200"/>
              <a:endParaRPr lang="fa-IR" sz="2000" b="1" kern="0" dirty="0">
                <a:solidFill>
                  <a:srgbClr val="DAB250"/>
                </a:solidFill>
                <a:latin typeface="Times New Roman" panose="02020603050405020304" pitchFamily="18" charset="0"/>
                <a:cs typeface="B Lotus" panose="00000400000000000000" pitchFamily="2" charset="-78"/>
              </a:endParaRPr>
            </a:p>
          </p:txBody>
        </p:sp>
        <p:sp>
          <p:nvSpPr>
            <p:cNvPr id="10" name="Oval 9">
              <a:extLst>
                <a:ext uri="{FF2B5EF4-FFF2-40B4-BE49-F238E27FC236}">
                  <a16:creationId xmlns:a16="http://schemas.microsoft.com/office/drawing/2014/main" xmlns="" id="{0763037C-7B7F-4F54-860D-3FD38BA90742}"/>
                </a:ext>
              </a:extLst>
            </p:cNvPr>
            <p:cNvSpPr/>
            <p:nvPr/>
          </p:nvSpPr>
          <p:spPr>
            <a:xfrm>
              <a:off x="551901" y="5872247"/>
              <a:ext cx="1986065" cy="514359"/>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algn="ctr" defTabSz="457200"/>
              <a:endParaRPr lang="fa-IR" sz="2400" b="1" kern="0" dirty="0">
                <a:solidFill>
                  <a:srgbClr val="DAB250"/>
                </a:solidFill>
                <a:latin typeface="Times New Roman" panose="02020603050405020304" pitchFamily="18" charset="0"/>
                <a:cs typeface="B Lotus" panose="00000400000000000000" pitchFamily="2" charset="-78"/>
              </a:endParaRPr>
            </a:p>
          </p:txBody>
        </p:sp>
        <p:sp>
          <p:nvSpPr>
            <p:cNvPr id="11" name="Oval 10">
              <a:extLst>
                <a:ext uri="{FF2B5EF4-FFF2-40B4-BE49-F238E27FC236}">
                  <a16:creationId xmlns:a16="http://schemas.microsoft.com/office/drawing/2014/main" xmlns="" id="{1A64A154-BE88-466E-9148-92532173353E}"/>
                </a:ext>
              </a:extLst>
            </p:cNvPr>
            <p:cNvSpPr/>
            <p:nvPr/>
          </p:nvSpPr>
          <p:spPr>
            <a:xfrm>
              <a:off x="6837503" y="3972708"/>
              <a:ext cx="2281809" cy="824467"/>
            </a:xfrm>
            <a:prstGeom prst="ellipse">
              <a:avLst/>
            </a:prstGeom>
            <a:noFill/>
            <a:ln w="19050" cap="flat" cmpd="sng" algn="ctr">
              <a:solidFill>
                <a:srgbClr val="DAB250">
                  <a:lumMod val="60000"/>
                  <a:lumOff val="40000"/>
                </a:srgbClr>
              </a:solidFill>
              <a:prstDash val="solid"/>
              <a:round/>
              <a:headEnd type="none" w="med" len="med"/>
              <a:tailEnd type="none" w="med" len="med"/>
            </a:ln>
            <a:effectLst/>
          </p:spPr>
          <p:txBody>
            <a:bodyPr rtlCol="1" anchor="ctr"/>
            <a:lstStyle/>
            <a:p>
              <a:pPr algn="ctr" defTabSz="457200"/>
              <a:r>
                <a:rPr lang="fa-IR" sz="3200" b="1" kern="0" dirty="0">
                  <a:solidFill>
                    <a:srgbClr val="DAB250"/>
                  </a:solidFill>
                  <a:latin typeface="Rockwell" panose="02060603020205020403"/>
                  <a:cs typeface="B Lotus" panose="00000400000000000000" pitchFamily="2" charset="-78"/>
                </a:rPr>
                <a:t>نهادها</a:t>
              </a:r>
            </a:p>
          </p:txBody>
        </p:sp>
        <p:cxnSp>
          <p:nvCxnSpPr>
            <p:cNvPr id="12" name="Straight Connector 11">
              <a:extLst>
                <a:ext uri="{FF2B5EF4-FFF2-40B4-BE49-F238E27FC236}">
                  <a16:creationId xmlns:a16="http://schemas.microsoft.com/office/drawing/2014/main" xmlns="" id="{98D6C99E-03C8-4C90-AC7E-CCBCC84BCAA4}"/>
                </a:ext>
              </a:extLst>
            </p:cNvPr>
            <p:cNvCxnSpPr>
              <a:cxnSpLocks/>
              <a:stCxn id="11" idx="2"/>
              <a:endCxn id="4" idx="6"/>
            </p:cNvCxnSpPr>
            <p:nvPr/>
          </p:nvCxnSpPr>
          <p:spPr>
            <a:xfrm flipH="1" flipV="1">
              <a:off x="2498646" y="2149811"/>
              <a:ext cx="4338858" cy="2235131"/>
            </a:xfrm>
            <a:prstGeom prst="line">
              <a:avLst/>
            </a:prstGeom>
            <a:noFill/>
            <a:ln w="12700" cap="flat" cmpd="sng" algn="ctr">
              <a:solidFill>
                <a:srgbClr val="DAB250"/>
              </a:solidFill>
              <a:prstDash val="solid"/>
            </a:ln>
            <a:effectLst/>
          </p:spPr>
        </p:cxnSp>
        <p:cxnSp>
          <p:nvCxnSpPr>
            <p:cNvPr id="13" name="Straight Connector 12">
              <a:extLst>
                <a:ext uri="{FF2B5EF4-FFF2-40B4-BE49-F238E27FC236}">
                  <a16:creationId xmlns:a16="http://schemas.microsoft.com/office/drawing/2014/main" xmlns="" id="{0395DBC2-D884-4D7F-876A-CA76608F5D34}"/>
                </a:ext>
              </a:extLst>
            </p:cNvPr>
            <p:cNvCxnSpPr>
              <a:cxnSpLocks/>
              <a:stCxn id="11" idx="2"/>
              <a:endCxn id="8" idx="6"/>
            </p:cNvCxnSpPr>
            <p:nvPr/>
          </p:nvCxnSpPr>
          <p:spPr>
            <a:xfrm flipH="1">
              <a:off x="2498649" y="4384942"/>
              <a:ext cx="4338854" cy="175085"/>
            </a:xfrm>
            <a:prstGeom prst="line">
              <a:avLst/>
            </a:prstGeom>
            <a:noFill/>
            <a:ln w="12700" cap="flat" cmpd="sng" algn="ctr">
              <a:solidFill>
                <a:srgbClr val="DAB250"/>
              </a:solidFill>
              <a:prstDash val="solid"/>
            </a:ln>
            <a:effectLst/>
          </p:spPr>
        </p:cxnSp>
        <p:cxnSp>
          <p:nvCxnSpPr>
            <p:cNvPr id="14" name="Straight Connector 13">
              <a:extLst>
                <a:ext uri="{FF2B5EF4-FFF2-40B4-BE49-F238E27FC236}">
                  <a16:creationId xmlns:a16="http://schemas.microsoft.com/office/drawing/2014/main" xmlns="" id="{1265F196-B345-4DDC-B2B2-8E2B04E0D247}"/>
                </a:ext>
              </a:extLst>
            </p:cNvPr>
            <p:cNvCxnSpPr>
              <a:cxnSpLocks/>
              <a:stCxn id="11" idx="2"/>
              <a:endCxn id="7" idx="6"/>
            </p:cNvCxnSpPr>
            <p:nvPr/>
          </p:nvCxnSpPr>
          <p:spPr>
            <a:xfrm flipH="1" flipV="1">
              <a:off x="2498648" y="3756349"/>
              <a:ext cx="4338855" cy="628593"/>
            </a:xfrm>
            <a:prstGeom prst="line">
              <a:avLst/>
            </a:prstGeom>
            <a:noFill/>
            <a:ln w="12700" cap="flat" cmpd="sng" algn="ctr">
              <a:solidFill>
                <a:srgbClr val="DAB250"/>
              </a:solidFill>
              <a:prstDash val="solid"/>
            </a:ln>
            <a:effectLst/>
          </p:spPr>
        </p:cxnSp>
        <p:cxnSp>
          <p:nvCxnSpPr>
            <p:cNvPr id="15" name="Straight Connector 14">
              <a:extLst>
                <a:ext uri="{FF2B5EF4-FFF2-40B4-BE49-F238E27FC236}">
                  <a16:creationId xmlns:a16="http://schemas.microsoft.com/office/drawing/2014/main" xmlns="" id="{DB91B48B-4C7B-41E3-820A-511B8C5EC2DE}"/>
                </a:ext>
              </a:extLst>
            </p:cNvPr>
            <p:cNvCxnSpPr>
              <a:cxnSpLocks/>
              <a:stCxn id="11" idx="2"/>
              <a:endCxn id="6" idx="6"/>
            </p:cNvCxnSpPr>
            <p:nvPr/>
          </p:nvCxnSpPr>
          <p:spPr>
            <a:xfrm flipH="1" flipV="1">
              <a:off x="2498647" y="2953598"/>
              <a:ext cx="4338856" cy="1431344"/>
            </a:xfrm>
            <a:prstGeom prst="line">
              <a:avLst/>
            </a:prstGeom>
            <a:noFill/>
            <a:ln w="12700" cap="flat" cmpd="sng" algn="ctr">
              <a:solidFill>
                <a:srgbClr val="DAB250"/>
              </a:solidFill>
              <a:prstDash val="solid"/>
            </a:ln>
            <a:effectLst/>
          </p:spPr>
        </p:cxnSp>
        <p:cxnSp>
          <p:nvCxnSpPr>
            <p:cNvPr id="16" name="Straight Connector 15">
              <a:extLst>
                <a:ext uri="{FF2B5EF4-FFF2-40B4-BE49-F238E27FC236}">
                  <a16:creationId xmlns:a16="http://schemas.microsoft.com/office/drawing/2014/main" xmlns="" id="{BBD43693-5AF4-4029-8987-E683465558CA}"/>
                </a:ext>
              </a:extLst>
            </p:cNvPr>
            <p:cNvCxnSpPr>
              <a:cxnSpLocks/>
              <a:stCxn id="11" idx="2"/>
              <a:endCxn id="10" idx="6"/>
            </p:cNvCxnSpPr>
            <p:nvPr/>
          </p:nvCxnSpPr>
          <p:spPr>
            <a:xfrm flipH="1">
              <a:off x="2537966" y="4384942"/>
              <a:ext cx="4299537" cy="1744485"/>
            </a:xfrm>
            <a:prstGeom prst="line">
              <a:avLst/>
            </a:prstGeom>
            <a:noFill/>
            <a:ln w="12700" cap="flat" cmpd="sng" algn="ctr">
              <a:solidFill>
                <a:srgbClr val="DAB250"/>
              </a:solidFill>
              <a:prstDash val="solid"/>
            </a:ln>
            <a:effectLst/>
          </p:spPr>
        </p:cxnSp>
      </p:grpSp>
      <p:sp>
        <p:nvSpPr>
          <p:cNvPr id="17" name="Rectangle 16"/>
          <p:cNvSpPr/>
          <p:nvPr/>
        </p:nvSpPr>
        <p:spPr>
          <a:xfrm>
            <a:off x="1144869" y="600983"/>
            <a:ext cx="1181734"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پزشکان</a:t>
            </a:r>
          </a:p>
        </p:txBody>
      </p:sp>
      <p:sp>
        <p:nvSpPr>
          <p:cNvPr id="18" name="Rectangle 17"/>
          <p:cNvSpPr/>
          <p:nvPr/>
        </p:nvSpPr>
        <p:spPr>
          <a:xfrm>
            <a:off x="404878" y="1315832"/>
            <a:ext cx="2646681" cy="707886"/>
          </a:xfrm>
          <a:prstGeom prst="rect">
            <a:avLst/>
          </a:prstGeom>
        </p:spPr>
        <p:txBody>
          <a:bodyPr wrap="squar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000" dirty="0">
                <a:solidFill>
                  <a:srgbClr val="146194">
                    <a:lumMod val="75000"/>
                  </a:srgbClr>
                </a:solidFill>
                <a:latin typeface="Century Gothic" panose="020B0502020202020204"/>
                <a:cs typeface="B Zar" panose="00000400000000000000" pitchFamily="2" charset="-78"/>
              </a:rPr>
              <a:t>ماماها، پرستاران مراقبت های پیشرفته و پرستاران پریناتال</a:t>
            </a:r>
          </a:p>
        </p:txBody>
      </p:sp>
      <p:sp>
        <p:nvSpPr>
          <p:cNvPr id="19" name="Rectangle 18"/>
          <p:cNvSpPr/>
          <p:nvPr/>
        </p:nvSpPr>
        <p:spPr>
          <a:xfrm>
            <a:off x="1249230" y="2153568"/>
            <a:ext cx="1083950"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والدین</a:t>
            </a:r>
          </a:p>
        </p:txBody>
      </p:sp>
      <p:sp>
        <p:nvSpPr>
          <p:cNvPr id="20" name="Rectangle 19"/>
          <p:cNvSpPr/>
          <p:nvPr/>
        </p:nvSpPr>
        <p:spPr>
          <a:xfrm>
            <a:off x="446235" y="2910630"/>
            <a:ext cx="2550149" cy="707886"/>
          </a:xfrm>
          <a:prstGeom prst="rect">
            <a:avLst/>
          </a:prstGeom>
        </p:spPr>
        <p:txBody>
          <a:bodyPr wrap="square">
            <a:spAutoFit/>
          </a:bodyPr>
          <a:lstStyle/>
          <a:p>
            <a:pPr marL="285750" lvl="0" indent="-285750" algn="ctr" defTabSz="457200" rtl="1">
              <a:spcBef>
                <a:spcPct val="20000"/>
              </a:spcBef>
              <a:spcAft>
                <a:spcPts val="600"/>
              </a:spcAft>
              <a:buClr>
                <a:prstClr val="white"/>
              </a:buClr>
              <a:buSzPct val="80000"/>
              <a:buFont typeface="Wingdings 3" panose="05040102010807070707" pitchFamily="18" charset="2"/>
              <a:buChar char=""/>
            </a:pPr>
            <a:r>
              <a:rPr lang="fa-IR" sz="2000" dirty="0">
                <a:solidFill>
                  <a:srgbClr val="146194">
                    <a:lumMod val="75000"/>
                  </a:srgbClr>
                </a:solidFill>
                <a:latin typeface="Century Gothic" panose="020B0502020202020204"/>
                <a:cs typeface="B Zar" panose="00000400000000000000" pitchFamily="2" charset="-78"/>
              </a:rPr>
              <a:t>قانون گذاران، رهبران کسب و کار و عموم مردم</a:t>
            </a:r>
          </a:p>
        </p:txBody>
      </p:sp>
      <p:sp>
        <p:nvSpPr>
          <p:cNvPr id="21" name="Rectangle 20"/>
          <p:cNvSpPr/>
          <p:nvPr/>
        </p:nvSpPr>
        <p:spPr>
          <a:xfrm>
            <a:off x="521627" y="3776595"/>
            <a:ext cx="2741455" cy="461665"/>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مطب ها و پرسنل پزشکی</a:t>
            </a:r>
          </a:p>
        </p:txBody>
      </p:sp>
      <p:sp>
        <p:nvSpPr>
          <p:cNvPr id="22" name="Rectangle 21"/>
          <p:cNvSpPr/>
          <p:nvPr/>
        </p:nvSpPr>
        <p:spPr>
          <a:xfrm>
            <a:off x="521627" y="4442986"/>
            <a:ext cx="2333180" cy="830997"/>
          </a:xfrm>
          <a:prstGeom prst="rect">
            <a:avLst/>
          </a:prstGeom>
        </p:spPr>
        <p:txBody>
          <a:bodyPr wrap="square">
            <a:spAutoFit/>
          </a:bodyPr>
          <a:lstStyle/>
          <a:p>
            <a:pPr marL="285750" lvl="0" indent="-285750" algn="ct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سازمان های مراقبت مدیریت شده</a:t>
            </a:r>
          </a:p>
        </p:txBody>
      </p:sp>
      <p:sp>
        <p:nvSpPr>
          <p:cNvPr id="23" name="Rectangle 22"/>
          <p:cNvSpPr/>
          <p:nvPr/>
        </p:nvSpPr>
        <p:spPr>
          <a:xfrm>
            <a:off x="428596" y="5286388"/>
            <a:ext cx="2771913" cy="981807"/>
          </a:xfrm>
          <a:prstGeom prst="rect">
            <a:avLst/>
          </a:prstGeom>
        </p:spPr>
        <p:txBody>
          <a:bodyPr wrap="none">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دولت های ایالتی و فدرال</a:t>
            </a:r>
          </a:p>
          <a:p>
            <a:pPr marL="285750" lvl="0" indent="-285750" algn="ct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و </a:t>
            </a:r>
          </a:p>
        </p:txBody>
      </p:sp>
      <p:sp>
        <p:nvSpPr>
          <p:cNvPr id="24" name="Rectangle 23"/>
          <p:cNvSpPr/>
          <p:nvPr/>
        </p:nvSpPr>
        <p:spPr>
          <a:xfrm>
            <a:off x="-1000164" y="6072206"/>
            <a:ext cx="4572000" cy="461665"/>
          </a:xfrm>
          <a:prstGeom prst="rect">
            <a:avLst/>
          </a:prstGeom>
        </p:spPr>
        <p:txBody>
          <a:bodyPr>
            <a:spAutoFit/>
          </a:bodyPr>
          <a:lstStyle/>
          <a:p>
            <a:pPr marL="285750" lvl="0" indent="-285750" algn="r" defTabSz="457200" rtl="1">
              <a:spcBef>
                <a:spcPct val="20000"/>
              </a:spcBef>
              <a:spcAft>
                <a:spcPts val="600"/>
              </a:spcAft>
              <a:buClr>
                <a:prstClr val="white"/>
              </a:buClr>
              <a:buSzPct val="80000"/>
              <a:buFont typeface="Wingdings 3" panose="05040102010807070707" pitchFamily="18" charset="2"/>
              <a:buChar char=""/>
            </a:pPr>
            <a:r>
              <a:rPr lang="fa-IR" sz="2400" dirty="0">
                <a:solidFill>
                  <a:srgbClr val="146194">
                    <a:lumMod val="75000"/>
                  </a:srgbClr>
                </a:solidFill>
                <a:latin typeface="Century Gothic" panose="020B0502020202020204"/>
                <a:cs typeface="B Zar" panose="00000400000000000000" pitchFamily="2" charset="-78"/>
              </a:rPr>
              <a:t>سازمانهای مردم نهاد (</a:t>
            </a:r>
            <a:r>
              <a:rPr lang="en-US" sz="2400" dirty="0">
                <a:solidFill>
                  <a:srgbClr val="146194">
                    <a:lumMod val="75000"/>
                  </a:srgbClr>
                </a:solidFill>
                <a:latin typeface="Century Gothic" panose="020B0502020202020204"/>
                <a:cs typeface="B Zar" panose="00000400000000000000" pitchFamily="2" charset="-78"/>
              </a:rPr>
              <a:t>NGO</a:t>
            </a:r>
            <a:r>
              <a:rPr lang="fa-IR" sz="2400" dirty="0">
                <a:solidFill>
                  <a:srgbClr val="146194">
                    <a:lumMod val="75000"/>
                  </a:srgbClr>
                </a:solidFill>
                <a:latin typeface="Century Gothic" panose="020B0502020202020204"/>
                <a:cs typeface="B Zar" panose="00000400000000000000" pitchFamily="2" charset="-78"/>
              </a:rPr>
              <a:t>)</a:t>
            </a:r>
            <a:endParaRPr lang="en-US" sz="2400" dirty="0">
              <a:solidFill>
                <a:srgbClr val="146194">
                  <a:lumMod val="75000"/>
                </a:srgbClr>
              </a:solidFill>
              <a:latin typeface="Century Gothic" panose="020B0502020202020204"/>
              <a:cs typeface="B Zar" panose="00000400000000000000" pitchFamily="2" charset="-78"/>
            </a:endParaRPr>
          </a:p>
        </p:txBody>
      </p:sp>
      <p:sp>
        <p:nvSpPr>
          <p:cNvPr id="25" name="Horizontal Scroll 10">
            <a:extLst>
              <a:ext uri="{FF2B5EF4-FFF2-40B4-BE49-F238E27FC236}">
                <a16:creationId xmlns:a16="http://schemas.microsoft.com/office/drawing/2014/main" xmlns="" id="{B09E1753-8D0F-4E3F-B10F-EF1023A7CA3D}"/>
              </a:ext>
            </a:extLst>
          </p:cNvPr>
          <p:cNvSpPr/>
          <p:nvPr/>
        </p:nvSpPr>
        <p:spPr>
          <a:xfrm>
            <a:off x="251520" y="6357958"/>
            <a:ext cx="677142" cy="500042"/>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571480"/>
            <a:ext cx="4432006" cy="523220"/>
          </a:xfrm>
          <a:prstGeom prst="rect">
            <a:avLst/>
          </a:prstGeom>
          <a:noFill/>
        </p:spPr>
        <p:txBody>
          <a:bodyPr wrap="square" rtlCol="1">
            <a:spAutoFit/>
          </a:bodyPr>
          <a:lstStyle/>
          <a:p>
            <a:pPr algn="ctr"/>
            <a:r>
              <a:rPr lang="fa-IR" sz="2800" dirty="0">
                <a:solidFill>
                  <a:srgbClr val="FF0000"/>
                </a:solidFill>
                <a:cs typeface="B Zar" panose="00000400000000000000" pitchFamily="2" charset="-78"/>
              </a:rPr>
              <a:t>موانع تغذیه با شیر </a:t>
            </a:r>
            <a:r>
              <a:rPr lang="fa-IR" sz="2800" dirty="0" smtClean="0">
                <a:solidFill>
                  <a:srgbClr val="FF0000"/>
                </a:solidFill>
                <a:cs typeface="B Zar" panose="00000400000000000000" pitchFamily="2" charset="-78"/>
              </a:rPr>
              <a:t>مادر</a:t>
            </a:r>
            <a:endParaRPr lang="fa-IR" sz="2800" dirty="0">
              <a:solidFill>
                <a:srgbClr val="FF0000"/>
              </a:solidFill>
              <a:cs typeface="B Zar" panose="00000400000000000000" pitchFamily="2" charset="-78"/>
            </a:endParaRPr>
          </a:p>
        </p:txBody>
      </p:sp>
      <p:sp>
        <p:nvSpPr>
          <p:cNvPr id="3" name="Wave 2"/>
          <p:cNvSpPr/>
          <p:nvPr/>
        </p:nvSpPr>
        <p:spPr>
          <a:xfrm>
            <a:off x="1142976" y="1571612"/>
            <a:ext cx="7143800" cy="1428760"/>
          </a:xfrm>
          <a:prstGeom prst="wave">
            <a:avLst/>
          </a:prstGeom>
          <a:ln>
            <a:noFill/>
          </a:ln>
          <a:effectLst/>
          <a:scene3d>
            <a:camera prst="orthographicFront">
              <a:rot lat="0" lon="0" rev="0"/>
            </a:camera>
            <a:lightRig rig="chilly" dir="t">
              <a:rot lat="0" lon="0" rev="18480000"/>
            </a:lightRig>
          </a:scene3d>
          <a:sp3d prstMaterial="clear">
            <a:bevelT h="63500" prst="relaxedInset"/>
          </a:sp3d>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lvl="0" algn="just" rtl="1">
              <a:buSzPct val="75000"/>
              <a:buBlip>
                <a:blip r:embed="rId2"/>
              </a:buBlip>
            </a:pPr>
            <a:r>
              <a:rPr lang="fa-IR" sz="2400" b="1" dirty="0">
                <a:ln>
                  <a:solidFill>
                    <a:sysClr val="windowText" lastClr="000000"/>
                  </a:solidFill>
                </a:ln>
                <a:solidFill>
                  <a:sysClr val="windowText" lastClr="000000"/>
                </a:solidFill>
                <a:cs typeface="B Zar" panose="00000400000000000000" pitchFamily="2" charset="-78"/>
              </a:rPr>
              <a:t>  آموزش ناکافی در دوران بارداری</a:t>
            </a:r>
          </a:p>
          <a:p>
            <a:pPr lvl="0" algn="just" rtl="1">
              <a:buSzPct val="75000"/>
              <a:buBlip>
                <a:blip r:embed="rId2"/>
              </a:buBlip>
            </a:pPr>
            <a:r>
              <a:rPr lang="fa-IR" sz="2400" b="1" dirty="0">
                <a:ln>
                  <a:solidFill>
                    <a:sysClr val="windowText" lastClr="000000"/>
                  </a:solidFill>
                </a:ln>
                <a:solidFill>
                  <a:sysClr val="windowText" lastClr="000000"/>
                </a:solidFill>
                <a:cs typeface="B Zar" panose="00000400000000000000" pitchFamily="2" charset="-78"/>
              </a:rPr>
              <a:t>ساسیت ها و اقدامات بیمارستانی از هم گسیسته</a:t>
            </a:r>
            <a:endParaRPr lang="en-US" sz="2400" b="1" dirty="0">
              <a:ln>
                <a:solidFill>
                  <a:sysClr val="windowText" lastClr="000000"/>
                </a:solidFill>
              </a:ln>
              <a:solidFill>
                <a:sysClr val="windowText" lastClr="000000"/>
              </a:solidFill>
              <a:cs typeface="B Zar" panose="00000400000000000000" pitchFamily="2" charset="-78"/>
            </a:endParaRPr>
          </a:p>
        </p:txBody>
      </p:sp>
      <p:sp>
        <p:nvSpPr>
          <p:cNvPr id="4" name="Wave 3"/>
          <p:cNvSpPr/>
          <p:nvPr/>
        </p:nvSpPr>
        <p:spPr>
          <a:xfrm>
            <a:off x="1142976" y="2786058"/>
            <a:ext cx="7143800" cy="1428760"/>
          </a:xfrm>
          <a:prstGeom prst="wave">
            <a:avLst/>
          </a:prstGeom>
          <a:ln>
            <a:noFill/>
          </a:ln>
          <a:effectLst/>
          <a:scene3d>
            <a:camera prst="orthographicFront">
              <a:rot lat="0" lon="0" rev="0"/>
            </a:camera>
            <a:lightRig rig="chilly" dir="t">
              <a:rot lat="0" lon="0" rev="18480000"/>
            </a:lightRig>
          </a:scene3d>
          <a:sp3d prstMaterial="clear">
            <a:bevelT h="63500" prst="relaxedInset"/>
          </a:sp3d>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algn="just" rtl="1">
              <a:buSzPct val="75000"/>
              <a:buBlip>
                <a:blip r:embed="rId2"/>
              </a:buBlip>
            </a:pPr>
            <a:r>
              <a:rPr lang="fa-IR" sz="2400" b="1" dirty="0">
                <a:ln>
                  <a:solidFill>
                    <a:sysClr val="windowText" lastClr="000000"/>
                  </a:solidFill>
                </a:ln>
                <a:solidFill>
                  <a:srgbClr val="FFC000"/>
                </a:solidFill>
                <a:cs typeface="B Zar" panose="00000400000000000000" pitchFamily="2" charset="-78"/>
              </a:rPr>
              <a:t>قطع بی مورد شیر دهی</a:t>
            </a:r>
          </a:p>
          <a:p>
            <a:pPr algn="just" rtl="1">
              <a:buSzPct val="75000"/>
              <a:buBlip>
                <a:blip r:embed="rId2"/>
              </a:buBlip>
            </a:pPr>
            <a:r>
              <a:rPr lang="fa-IR" sz="2400" b="1" dirty="0">
                <a:ln>
                  <a:solidFill>
                    <a:sysClr val="windowText" lastClr="000000"/>
                  </a:solidFill>
                </a:ln>
                <a:solidFill>
                  <a:srgbClr val="FFC000"/>
                </a:solidFill>
                <a:cs typeface="B Zar" panose="00000400000000000000" pitchFamily="2" charset="-78"/>
              </a:rPr>
              <a:t>ترخیص زود هنگام از بیمارستان در برخی از جوامع</a:t>
            </a:r>
            <a:endParaRPr lang="en-US" sz="2400" b="1" dirty="0">
              <a:ln>
                <a:solidFill>
                  <a:sysClr val="windowText" lastClr="000000"/>
                </a:solidFill>
              </a:ln>
              <a:solidFill>
                <a:srgbClr val="FFC000"/>
              </a:solidFill>
              <a:cs typeface="B Zar" panose="00000400000000000000" pitchFamily="2" charset="-78"/>
            </a:endParaRPr>
          </a:p>
        </p:txBody>
      </p:sp>
      <p:sp>
        <p:nvSpPr>
          <p:cNvPr id="5" name="Wave 4"/>
          <p:cNvSpPr/>
          <p:nvPr/>
        </p:nvSpPr>
        <p:spPr>
          <a:xfrm>
            <a:off x="1142976" y="4000504"/>
            <a:ext cx="7143800" cy="1428760"/>
          </a:xfrm>
          <a:prstGeom prst="wave">
            <a:avLst/>
          </a:prstGeom>
          <a:ln>
            <a:noFill/>
          </a:ln>
          <a:effectLst/>
          <a:scene3d>
            <a:camera prst="orthographicFront">
              <a:rot lat="0" lon="0" rev="0"/>
            </a:camera>
            <a:lightRig rig="chilly" dir="t">
              <a:rot lat="0" lon="0" rev="18480000"/>
            </a:lightRig>
          </a:scene3d>
          <a:sp3d prstMaterial="clear">
            <a:bevelT h="63500" prst="relaxedInset"/>
          </a:sp3d>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flat" dir="tl"/>
            </a:scene3d>
            <a:sp3d contourW="19050" prstMaterial="clear">
              <a:bevelT w="50800" h="50800"/>
              <a:contourClr>
                <a:schemeClr val="accent5">
                  <a:tint val="70000"/>
                  <a:satMod val="180000"/>
                  <a:alpha val="70000"/>
                </a:schemeClr>
              </a:contourClr>
            </a:sp3d>
          </a:bodyPr>
          <a:lstStyle/>
          <a:p>
            <a:pPr algn="just" rtl="1">
              <a:buSzPct val="75000"/>
              <a:buBlip>
                <a:blip r:embed="rId2"/>
              </a:buBlip>
            </a:pPr>
            <a:r>
              <a:rPr lang="fa-IR" sz="2400" b="1" dirty="0">
                <a:ln>
                  <a:solidFill>
                    <a:sysClr val="windowText" lastClr="000000"/>
                  </a:solidFill>
                </a:ln>
                <a:solidFill>
                  <a:srgbClr val="C00000"/>
                </a:solidFill>
                <a:cs typeface="B Zar" panose="00000400000000000000" pitchFamily="2" charset="-78"/>
              </a:rPr>
              <a:t>  اشتغال به کار مادر</a:t>
            </a:r>
          </a:p>
          <a:p>
            <a:pPr algn="just" rtl="1">
              <a:buSzPct val="75000"/>
              <a:buBlip>
                <a:blip r:embed="rId2"/>
              </a:buBlip>
            </a:pPr>
            <a:r>
              <a:rPr lang="fa-IR" sz="2400" b="1" dirty="0">
                <a:ln>
                  <a:solidFill>
                    <a:sysClr val="windowText" lastClr="000000"/>
                  </a:solidFill>
                </a:ln>
                <a:solidFill>
                  <a:srgbClr val="C00000"/>
                </a:solidFill>
                <a:cs typeface="B Zar" panose="00000400000000000000" pitchFamily="2" charset="-78"/>
              </a:rPr>
              <a:t>کمبود حمایت خانواده و حمایت های وسیع اجتماعی و....</a:t>
            </a:r>
            <a:endParaRPr lang="en-US" sz="2400" b="1" dirty="0">
              <a:ln>
                <a:solidFill>
                  <a:sysClr val="windowText" lastClr="000000"/>
                </a:solidFill>
              </a:ln>
              <a:solidFill>
                <a:srgbClr val="C00000"/>
              </a:solidFill>
              <a:cs typeface="B Zar" panose="00000400000000000000" pitchFamily="2" charset="-78"/>
            </a:endParaRPr>
          </a:p>
        </p:txBody>
      </p:sp>
      <p:sp>
        <p:nvSpPr>
          <p:cNvPr id="6" name="Horizontal Scroll 10">
            <a:extLst>
              <a:ext uri="{FF2B5EF4-FFF2-40B4-BE49-F238E27FC236}">
                <a16:creationId xmlns:a16="http://schemas.microsoft.com/office/drawing/2014/main" xmlns="" id="{B09E1753-8D0F-4E3F-B10F-EF1023A7CA3D}"/>
              </a:ext>
            </a:extLst>
          </p:cNvPr>
          <p:cNvSpPr/>
          <p:nvPr/>
        </p:nvSpPr>
        <p:spPr>
          <a:xfrm>
            <a:off x="251520" y="6093296"/>
            <a:ext cx="677142"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928670"/>
            <a:ext cx="8229600" cy="1143000"/>
          </a:xfrm>
        </p:spPr>
        <p:txBody>
          <a:bodyPr>
            <a:normAutofit fontScale="90000"/>
          </a:bodyPr>
          <a:lstStyle/>
          <a:p>
            <a:r>
              <a:rPr lang="fa-IR" dirty="0">
                <a:cs typeface="B Titr" panose="00000700000000000000" pitchFamily="2" charset="-78"/>
              </a:rPr>
              <a:t>اهمیت تغذیه با شیر مادر: </a:t>
            </a:r>
            <a:r>
              <a:rPr lang="en-US" dirty="0">
                <a:cs typeface="B Titr" panose="00000700000000000000" pitchFamily="2" charset="-78"/>
              </a:rPr>
              <a:t/>
            </a:r>
            <a:br>
              <a:rPr lang="en-US" dirty="0">
                <a:cs typeface="B Titr" panose="00000700000000000000" pitchFamily="2" charset="-78"/>
              </a:rPr>
            </a:br>
            <a:r>
              <a:rPr lang="fa-IR" dirty="0">
                <a:cs typeface="B Titr" panose="00000700000000000000" pitchFamily="2" charset="-78"/>
              </a:rPr>
              <a:t>فواید آن برای شیرخواران، مادران و جامعه</a:t>
            </a:r>
            <a:endParaRPr lang="en-US" dirty="0">
              <a:cs typeface="B Titr" panose="00000700000000000000" pitchFamily="2" charset="-78"/>
            </a:endParaRPr>
          </a:p>
        </p:txBody>
      </p:sp>
      <p:sp>
        <p:nvSpPr>
          <p:cNvPr id="4" name="TextBox 3"/>
          <p:cNvSpPr txBox="1"/>
          <p:nvPr/>
        </p:nvSpPr>
        <p:spPr>
          <a:xfrm>
            <a:off x="571472" y="2786058"/>
            <a:ext cx="7992888" cy="1810111"/>
          </a:xfrm>
          <a:prstGeom prst="rect">
            <a:avLst/>
          </a:prstGeom>
          <a:noFill/>
        </p:spPr>
        <p:txBody>
          <a:bodyPr wrap="square" rtlCol="0">
            <a:spAutoFit/>
          </a:bodyPr>
          <a:lstStyle/>
          <a:p>
            <a:pPr indent="457200" algn="justLow" rtl="1">
              <a:lnSpc>
                <a:spcPct val="150000"/>
              </a:lnSpc>
            </a:pPr>
            <a:r>
              <a:rPr lang="fa-IR" sz="1900" dirty="0">
                <a:cs typeface="B Nazanin" panose="00000400000000000000" pitchFamily="2" charset="-78"/>
              </a:rPr>
              <a:t>تصمیم زنان برای شیردهی فواید زیادی از جمله سلامت شیرخوار، سلامت مادر شیرده و نیز فواید اجتماعی اقتصادی برای جامعه به دنبال دارد. با توجه به مستندات موجود در خصوص فواید کوتاه مدت و درازمدت پزشکی و عصبی تکاملی، تغذیه با شیر مادر باید نه تنها به عنوان یک انتخاب در شیوه زندگی، بلکه به عنوان یک الویت سلامت جامعه در نظر گرفته شود</a:t>
            </a:r>
            <a:r>
              <a:rPr lang="fa-IR" sz="1900" dirty="0" smtClean="0">
                <a:cs typeface="B Nazanin" panose="00000400000000000000" pitchFamily="2" charset="-78"/>
              </a:rPr>
              <a:t>.</a:t>
            </a:r>
            <a:endParaRPr lang="en-US" sz="1900" dirty="0">
              <a:cs typeface="B Nazanin" panose="00000400000000000000" pitchFamily="2" charset="-78"/>
            </a:endParaRPr>
          </a:p>
        </p:txBody>
      </p:sp>
      <p:sp>
        <p:nvSpPr>
          <p:cNvPr id="5"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2787041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2797" y="255583"/>
            <a:ext cx="6479591" cy="406908"/>
          </a:xfrm>
          <a:prstGeom prst="rect">
            <a:avLst/>
          </a:prstGeom>
          <a:solidFill>
            <a:srgbClr val="A09A80">
              <a:alpha val="3000"/>
            </a:srgbClr>
          </a:solidFill>
          <a:ln w="38100" cap="flat" cmpd="sng" algn="ctr">
            <a:solidFill>
              <a:srgbClr val="0070C0"/>
            </a:solidFill>
            <a:prstDash val="solid"/>
            <a:miter lim="800000"/>
          </a:ln>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r>
              <a:rPr lang="fa-IR" sz="2400" b="1" kern="0" dirty="0">
                <a:ln>
                  <a:solidFill>
                    <a:srgbClr val="FF0000"/>
                  </a:solidFill>
                </a:ln>
                <a:solidFill>
                  <a:prstClr val="black"/>
                </a:solidFill>
                <a:latin typeface="Century Gothic" panose="020B0502020202020204"/>
                <a:cs typeface="B Zar" panose="00000400000000000000" pitchFamily="2" charset="-78"/>
              </a:rPr>
              <a:t>اقدامات پیشنهادی در زمینه تغذیه با شیرمادر</a:t>
            </a:r>
            <a:endParaRPr lang="en-US" sz="2400" b="1" kern="0" dirty="0">
              <a:ln>
                <a:solidFill>
                  <a:srgbClr val="FF0000"/>
                </a:solidFill>
              </a:ln>
              <a:solidFill>
                <a:prstClr val="black"/>
              </a:solidFill>
              <a:latin typeface="Century Gothic" panose="020B0502020202020204"/>
              <a:cs typeface="B Zar" panose="00000400000000000000" pitchFamily="2" charset="-78"/>
            </a:endParaRPr>
          </a:p>
        </p:txBody>
      </p:sp>
      <p:sp>
        <p:nvSpPr>
          <p:cNvPr id="3" name="Rectangle 2"/>
          <p:cNvSpPr/>
          <p:nvPr/>
        </p:nvSpPr>
        <p:spPr>
          <a:xfrm>
            <a:off x="2871938" y="1156078"/>
            <a:ext cx="3264850" cy="1938992"/>
          </a:xfrm>
          <a:prstGeom prst="rect">
            <a:avLst/>
          </a:prstGeom>
        </p:spPr>
        <p:txBody>
          <a:bodyPr wrap="square">
            <a:spAutoFit/>
          </a:bodyPr>
          <a:lstStyle/>
          <a:p>
            <a:pPr algn="ctr"/>
            <a:r>
              <a:rPr lang="fa-IR" sz="2400" dirty="0">
                <a:cs typeface="B Zar" panose="00000400000000000000" pitchFamily="2" charset="-78"/>
              </a:rPr>
              <a:t>کلیه نوزادان شیرمادرخوار باید در 3 تا 5 روزگی توسط متخصصین اطفال ویزیت شوند که این ویزیت 48 تا 72 ساعت بعد از ترخیص از بیمارستان است.</a:t>
            </a:r>
          </a:p>
        </p:txBody>
      </p:sp>
      <p:sp>
        <p:nvSpPr>
          <p:cNvPr id="4" name="Rectangle 3"/>
          <p:cNvSpPr/>
          <p:nvPr/>
        </p:nvSpPr>
        <p:spPr>
          <a:xfrm>
            <a:off x="500034" y="3714752"/>
            <a:ext cx="3433539" cy="1938992"/>
          </a:xfrm>
          <a:prstGeom prst="rect">
            <a:avLst/>
          </a:prstGeom>
        </p:spPr>
        <p:txBody>
          <a:bodyPr wrap="square">
            <a:spAutoFit/>
          </a:bodyPr>
          <a:lstStyle/>
          <a:p>
            <a:pPr algn="ctr"/>
            <a:r>
              <a:rPr lang="fa-IR" sz="2400" dirty="0">
                <a:cs typeface="B Zar" panose="00000400000000000000" pitchFamily="2" charset="-78"/>
              </a:rPr>
              <a:t>پستانک نباید زودتر از سن 3 تا 4 هفتگی داده شود و فقط پس از تثبیت تغذیه با شیرمادر و در زمان قراردادن شیرخوار در وضعیت خواب قابل استفاده می باشد.</a:t>
            </a:r>
          </a:p>
        </p:txBody>
      </p:sp>
      <p:sp>
        <p:nvSpPr>
          <p:cNvPr id="5" name="Rectangle 4"/>
          <p:cNvSpPr/>
          <p:nvPr/>
        </p:nvSpPr>
        <p:spPr>
          <a:xfrm>
            <a:off x="5929322" y="3643314"/>
            <a:ext cx="2808152" cy="2308324"/>
          </a:xfrm>
          <a:prstGeom prst="rect">
            <a:avLst/>
          </a:prstGeom>
        </p:spPr>
        <p:txBody>
          <a:bodyPr wrap="square">
            <a:spAutoFit/>
          </a:bodyPr>
          <a:lstStyle/>
          <a:p>
            <a:pPr algn="ctr"/>
            <a:r>
              <a:rPr lang="fa-IR" sz="2400" dirty="0">
                <a:cs typeface="B Zar" panose="00000400000000000000" pitchFamily="2" charset="-78"/>
              </a:rPr>
              <a:t>سیاست ها و اقدامات حول و حوش زایمان که شروع و تداوم تغذیه با شیر مادر را ارتقا می دهد و با سیاست های آکادمی طب کودکان آمریکا تطابق دارد.</a:t>
            </a:r>
          </a:p>
        </p:txBody>
      </p:sp>
      <p:sp>
        <p:nvSpPr>
          <p:cNvPr id="6" name="Rectangle 5"/>
          <p:cNvSpPr/>
          <p:nvPr/>
        </p:nvSpPr>
        <p:spPr>
          <a:xfrm>
            <a:off x="3929058" y="3571876"/>
            <a:ext cx="1881153" cy="490904"/>
          </a:xfrm>
          <a:prstGeom prst="rect">
            <a:avLst/>
          </a:prstGeom>
        </p:spPr>
        <p:txBody>
          <a:bodyPr wrap="square">
            <a:spAutoFit/>
          </a:bodyPr>
          <a:lstStyle/>
          <a:p>
            <a:pPr algn="ctr" defTabSz="800100">
              <a:lnSpc>
                <a:spcPct val="90000"/>
              </a:lnSpc>
              <a:spcBef>
                <a:spcPct val="0"/>
              </a:spcBef>
              <a:spcAft>
                <a:spcPct val="35000"/>
              </a:spcAft>
            </a:pPr>
            <a:r>
              <a:rPr lang="fa-IR" sz="2800" b="1" dirty="0">
                <a:solidFill>
                  <a:srgbClr val="FF0000"/>
                </a:solidFill>
                <a:cs typeface="B Zar" panose="00000400000000000000" pitchFamily="2" charset="-78"/>
              </a:rPr>
              <a:t>پیشنهادها</a:t>
            </a:r>
            <a:endParaRPr lang="en-US" sz="2800" b="1" dirty="0">
              <a:solidFill>
                <a:srgbClr val="FF0000"/>
              </a:solidFill>
              <a:cs typeface="B Zar" panose="00000400000000000000" pitchFamily="2" charset="-78"/>
            </a:endParaRPr>
          </a:p>
        </p:txBody>
      </p:sp>
      <p:sp>
        <p:nvSpPr>
          <p:cNvPr id="7"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3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15757" y="2495062"/>
            <a:ext cx="1629335" cy="1629335"/>
            <a:chOff x="8403753" y="2206988"/>
            <a:chExt cx="2172447" cy="2172447"/>
          </a:xfrm>
        </p:grpSpPr>
        <p:grpSp>
          <p:nvGrpSpPr>
            <p:cNvPr id="3" name="Group 159"/>
            <p:cNvGrpSpPr/>
            <p:nvPr/>
          </p:nvGrpSpPr>
          <p:grpSpPr>
            <a:xfrm>
              <a:off x="8403753" y="2206988"/>
              <a:ext cx="2172447" cy="2172447"/>
              <a:chOff x="5043423" y="2722322"/>
              <a:chExt cx="2172447" cy="2172447"/>
            </a:xfrm>
          </p:grpSpPr>
          <p:sp>
            <p:nvSpPr>
              <p:cNvPr id="5" name="Oval 4"/>
              <p:cNvSpPr/>
              <p:nvPr/>
            </p:nvSpPr>
            <p:spPr>
              <a:xfrm>
                <a:off x="5043423" y="2722322"/>
                <a:ext cx="2172447" cy="2172447"/>
              </a:xfrm>
              <a:prstGeom prst="ellipse">
                <a:avLst/>
              </a:prstGeom>
              <a:solidFill>
                <a:srgbClr val="44546A">
                  <a:lumMod val="75000"/>
                </a:srgbClr>
              </a:solidFill>
              <a:ln w="12700" cap="flat" cmpd="sng" algn="ctr">
                <a:noFill/>
                <a:prstDash val="solid"/>
                <a:miter lim="800000"/>
              </a:ln>
              <a:effectLst/>
            </p:spPr>
            <p:txBody>
              <a:bodyPr rtlCol="0" anchor="ctr"/>
              <a:lstStyle/>
              <a:p>
                <a:pPr algn="ctr">
                  <a:defRPr/>
                </a:pPr>
                <a:endParaRPr lang="en-US" sz="1350" kern="0" dirty="0">
                  <a:solidFill>
                    <a:prstClr val="white"/>
                  </a:solidFill>
                  <a:latin typeface="Roboto Light"/>
                </a:endParaRPr>
              </a:p>
            </p:txBody>
          </p:sp>
          <p:sp>
            <p:nvSpPr>
              <p:cNvPr id="6" name="Oval 5"/>
              <p:cNvSpPr/>
              <p:nvPr/>
            </p:nvSpPr>
            <p:spPr>
              <a:xfrm>
                <a:off x="5176439" y="2855338"/>
                <a:ext cx="1906414" cy="1906414"/>
              </a:xfrm>
              <a:prstGeom prst="ellipse">
                <a:avLst/>
              </a:prstGeom>
              <a:noFill/>
              <a:ln w="38100" cap="flat" cmpd="sng" algn="ctr">
                <a:solidFill>
                  <a:sysClr val="window" lastClr="FFFFFF"/>
                </a:solidFill>
                <a:prstDash val="solid"/>
                <a:miter lim="800000"/>
              </a:ln>
              <a:effectLst/>
            </p:spPr>
            <p:txBody>
              <a:bodyPr rtlCol="0" anchor="ctr"/>
              <a:lstStyle/>
              <a:p>
                <a:pPr algn="ctr">
                  <a:defRPr/>
                </a:pPr>
                <a:endParaRPr lang="en-US" sz="1350" kern="0" dirty="0">
                  <a:solidFill>
                    <a:prstClr val="white"/>
                  </a:solidFill>
                  <a:latin typeface="Roboto Light"/>
                </a:endParaRPr>
              </a:p>
            </p:txBody>
          </p:sp>
        </p:grpSp>
        <p:sp>
          <p:nvSpPr>
            <p:cNvPr id="4" name="Rectangle 3"/>
            <p:cNvSpPr/>
            <p:nvPr/>
          </p:nvSpPr>
          <p:spPr>
            <a:xfrm>
              <a:off x="8456920" y="2317087"/>
              <a:ext cx="2002776" cy="1785106"/>
            </a:xfrm>
            <a:prstGeom prst="rect">
              <a:avLst/>
            </a:prstGeom>
          </p:spPr>
          <p:txBody>
            <a:bodyPr wrap="square">
              <a:spAutoFit/>
            </a:bodyPr>
            <a:lstStyle/>
            <a:p>
              <a:pPr algn="ctr"/>
              <a:r>
                <a:rPr lang="fa-IR" sz="2700" b="1" dirty="0">
                  <a:ln w="9525">
                    <a:solidFill>
                      <a:prstClr val="white"/>
                    </a:solidFill>
                    <a:prstDash val="solid"/>
                  </a:ln>
                  <a:solidFill>
                    <a:srgbClr val="FEC306"/>
                  </a:solidFill>
                  <a:effectLst>
                    <a:outerShdw blurRad="12700" dist="38100" dir="2700000" algn="tl" rotWithShape="0">
                      <a:srgbClr val="FEC306">
                        <a:lumMod val="60000"/>
                        <a:lumOff val="40000"/>
                      </a:srgbClr>
                    </a:outerShdw>
                  </a:effectLst>
                  <a:cs typeface="B Nazanin" panose="00000400000000000000" pitchFamily="2" charset="-78"/>
                </a:rPr>
                <a:t>نقش متخصصین اطفال</a:t>
              </a:r>
            </a:p>
          </p:txBody>
        </p:sp>
      </p:grpSp>
      <p:grpSp>
        <p:nvGrpSpPr>
          <p:cNvPr id="7" name="Group 6"/>
          <p:cNvGrpSpPr/>
          <p:nvPr/>
        </p:nvGrpSpPr>
        <p:grpSpPr>
          <a:xfrm>
            <a:off x="6032221" y="1657557"/>
            <a:ext cx="1614206" cy="856658"/>
            <a:chOff x="3209296" y="1898259"/>
            <a:chExt cx="2152274" cy="1142210"/>
          </a:xfrm>
        </p:grpSpPr>
        <p:grpSp>
          <p:nvGrpSpPr>
            <p:cNvPr id="8" name="Group 123"/>
            <p:cNvGrpSpPr/>
            <p:nvPr/>
          </p:nvGrpSpPr>
          <p:grpSpPr>
            <a:xfrm>
              <a:off x="3209296" y="1898259"/>
              <a:ext cx="714451" cy="714451"/>
              <a:chOff x="3209296" y="1898259"/>
              <a:chExt cx="714451" cy="714451"/>
            </a:xfrm>
          </p:grpSpPr>
          <p:sp>
            <p:nvSpPr>
              <p:cNvPr id="12" name="Oval 11"/>
              <p:cNvSpPr/>
              <p:nvPr/>
            </p:nvSpPr>
            <p:spPr>
              <a:xfrm flipH="1">
                <a:off x="3209296" y="1898259"/>
                <a:ext cx="714451" cy="714451"/>
              </a:xfrm>
              <a:prstGeom prst="ellipse">
                <a:avLst/>
              </a:prstGeom>
              <a:solidFill>
                <a:srgbClr val="00206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a:defRPr/>
                </a:pPr>
                <a:r>
                  <a:rPr lang="fa-IR" sz="2700" kern="0" dirty="0">
                    <a:latin typeface="Bebas Neue Regular"/>
                    <a:cs typeface="B Nazanin" panose="00000400000000000000" pitchFamily="2" charset="-78"/>
                  </a:rPr>
                  <a:t>1</a:t>
                </a:r>
                <a:endParaRPr lang="en-US" sz="2700" kern="0" dirty="0">
                  <a:latin typeface="Bebas Neue Regular"/>
                  <a:cs typeface="B Nazanin" panose="00000400000000000000" pitchFamily="2" charset="-78"/>
                </a:endParaRPr>
              </a:p>
            </p:txBody>
          </p:sp>
          <p:sp>
            <p:nvSpPr>
              <p:cNvPr id="13" name="Oval 12"/>
              <p:cNvSpPr/>
              <p:nvPr/>
            </p:nvSpPr>
            <p:spPr>
              <a:xfrm>
                <a:off x="3253577" y="1924997"/>
                <a:ext cx="625891" cy="625891"/>
              </a:xfrm>
              <a:prstGeom prst="ellipse">
                <a:avLst/>
              </a:prstGeom>
              <a:noFill/>
              <a:ln w="19050" cap="flat" cmpd="sng" algn="ctr">
                <a:solidFill>
                  <a:sysClr val="window" lastClr="FFFFFF"/>
                </a:solidFill>
                <a:prstDash val="solid"/>
                <a:miter lim="800000"/>
              </a:ln>
              <a:effectLst/>
            </p:spPr>
            <p:txBody>
              <a:bodyPr rtlCol="0" anchor="ctr"/>
              <a:lstStyle/>
              <a:p>
                <a:pPr algn="ctr">
                  <a:defRPr/>
                </a:pPr>
                <a:endParaRPr lang="en-US" sz="1350" kern="0" dirty="0">
                  <a:solidFill>
                    <a:prstClr val="white"/>
                  </a:solidFill>
                  <a:latin typeface="Roboto Light"/>
                </a:endParaRPr>
              </a:p>
            </p:txBody>
          </p:sp>
        </p:grpSp>
        <p:grpSp>
          <p:nvGrpSpPr>
            <p:cNvPr id="9" name="Group 124"/>
            <p:cNvGrpSpPr/>
            <p:nvPr/>
          </p:nvGrpSpPr>
          <p:grpSpPr>
            <a:xfrm>
              <a:off x="3817146" y="2237942"/>
              <a:ext cx="1544424" cy="802527"/>
              <a:chOff x="3817146" y="2237942"/>
              <a:chExt cx="1544424" cy="802527"/>
            </a:xfrm>
          </p:grpSpPr>
          <p:cxnSp>
            <p:nvCxnSpPr>
              <p:cNvPr id="10" name="Straight Connector 9"/>
              <p:cNvCxnSpPr/>
              <p:nvPr/>
            </p:nvCxnSpPr>
            <p:spPr>
              <a:xfrm flipV="1">
                <a:off x="3817146" y="2237942"/>
                <a:ext cx="767322" cy="1"/>
              </a:xfrm>
              <a:prstGeom prst="line">
                <a:avLst/>
              </a:prstGeom>
              <a:noFill/>
              <a:ln w="12700" cap="flat" cmpd="sng" algn="ctr">
                <a:solidFill>
                  <a:srgbClr val="1F608B"/>
                </a:solidFill>
                <a:prstDash val="sysDash"/>
                <a:miter lim="800000"/>
              </a:ln>
              <a:effectLst/>
            </p:spPr>
          </p:cxnSp>
          <p:cxnSp>
            <p:nvCxnSpPr>
              <p:cNvPr id="11" name="Straight Connector 10"/>
              <p:cNvCxnSpPr/>
              <p:nvPr/>
            </p:nvCxnSpPr>
            <p:spPr>
              <a:xfrm>
                <a:off x="4580068" y="2237942"/>
                <a:ext cx="781502" cy="802527"/>
              </a:xfrm>
              <a:prstGeom prst="line">
                <a:avLst/>
              </a:prstGeom>
              <a:noFill/>
              <a:ln w="12700" cap="flat" cmpd="sng" algn="ctr">
                <a:solidFill>
                  <a:srgbClr val="1F608B"/>
                </a:solidFill>
                <a:prstDash val="sysDash"/>
                <a:miter lim="800000"/>
                <a:tailEnd type="oval"/>
              </a:ln>
              <a:effectLst/>
            </p:spPr>
          </p:cxnSp>
        </p:grpSp>
      </p:grpSp>
      <p:grpSp>
        <p:nvGrpSpPr>
          <p:cNvPr id="14" name="Group 13"/>
          <p:cNvGrpSpPr/>
          <p:nvPr/>
        </p:nvGrpSpPr>
        <p:grpSpPr>
          <a:xfrm>
            <a:off x="5765276" y="2807823"/>
            <a:ext cx="1407008" cy="535838"/>
            <a:chOff x="3209297" y="2917113"/>
            <a:chExt cx="1876011" cy="714451"/>
          </a:xfrm>
        </p:grpSpPr>
        <p:grpSp>
          <p:nvGrpSpPr>
            <p:cNvPr id="15" name="Group 139"/>
            <p:cNvGrpSpPr/>
            <p:nvPr/>
          </p:nvGrpSpPr>
          <p:grpSpPr>
            <a:xfrm>
              <a:off x="3209297" y="2917113"/>
              <a:ext cx="714451" cy="714451"/>
              <a:chOff x="3209297" y="2917113"/>
              <a:chExt cx="714451" cy="714451"/>
            </a:xfrm>
          </p:grpSpPr>
          <p:sp>
            <p:nvSpPr>
              <p:cNvPr id="19" name="Oval 18"/>
              <p:cNvSpPr/>
              <p:nvPr/>
            </p:nvSpPr>
            <p:spPr>
              <a:xfrm flipH="1">
                <a:off x="3209297" y="2917113"/>
                <a:ext cx="714451" cy="714451"/>
              </a:xfrm>
              <a:prstGeom prst="ellipse">
                <a:avLst/>
              </a:prstGeom>
              <a:solidFill>
                <a:schemeClr val="accent5">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a:defRPr/>
                </a:pPr>
                <a:r>
                  <a:rPr lang="fa-IR" sz="2700" kern="0" dirty="0">
                    <a:solidFill>
                      <a:srgbClr val="000000"/>
                    </a:solidFill>
                    <a:latin typeface="Bebas Neue Regular"/>
                    <a:cs typeface="B Nazanin" panose="00000400000000000000" pitchFamily="2" charset="-78"/>
                  </a:rPr>
                  <a:t>2</a:t>
                </a:r>
                <a:endParaRPr lang="en-US" sz="2400" kern="0" dirty="0">
                  <a:solidFill>
                    <a:srgbClr val="000000"/>
                  </a:solidFill>
                  <a:latin typeface="Bebas Neue Regular"/>
                  <a:cs typeface="B Nazanin" panose="00000400000000000000" pitchFamily="2" charset="-78"/>
                </a:endParaRPr>
              </a:p>
            </p:txBody>
          </p:sp>
          <p:sp>
            <p:nvSpPr>
              <p:cNvPr id="20" name="Oval 19"/>
              <p:cNvSpPr/>
              <p:nvPr/>
            </p:nvSpPr>
            <p:spPr>
              <a:xfrm>
                <a:off x="3253577" y="2961393"/>
                <a:ext cx="625891" cy="625891"/>
              </a:xfrm>
              <a:prstGeom prst="ellipse">
                <a:avLst/>
              </a:prstGeom>
              <a:noFill/>
              <a:ln w="19050" cap="flat" cmpd="sng" algn="ctr">
                <a:solidFill>
                  <a:sysClr val="window" lastClr="FFFFFF"/>
                </a:solidFill>
                <a:prstDash val="solid"/>
                <a:miter lim="800000"/>
              </a:ln>
              <a:effectLst/>
            </p:spPr>
            <p:txBody>
              <a:bodyPr rtlCol="0" anchor="ctr"/>
              <a:lstStyle/>
              <a:p>
                <a:pPr algn="ctr">
                  <a:defRPr/>
                </a:pPr>
                <a:endParaRPr lang="en-US" sz="1350" kern="0" dirty="0">
                  <a:solidFill>
                    <a:prstClr val="white"/>
                  </a:solidFill>
                  <a:latin typeface="Roboto Light"/>
                </a:endParaRPr>
              </a:p>
            </p:txBody>
          </p:sp>
        </p:grpSp>
        <p:grpSp>
          <p:nvGrpSpPr>
            <p:cNvPr id="16" name="Group 140"/>
            <p:cNvGrpSpPr/>
            <p:nvPr/>
          </p:nvGrpSpPr>
          <p:grpSpPr>
            <a:xfrm>
              <a:off x="3817146" y="3274339"/>
              <a:ext cx="1268162" cy="222914"/>
              <a:chOff x="3817146" y="3274339"/>
              <a:chExt cx="1268162" cy="222914"/>
            </a:xfrm>
          </p:grpSpPr>
          <p:cxnSp>
            <p:nvCxnSpPr>
              <p:cNvPr id="17" name="Straight Connector 16"/>
              <p:cNvCxnSpPr/>
              <p:nvPr/>
            </p:nvCxnSpPr>
            <p:spPr>
              <a:xfrm>
                <a:off x="3817146" y="3274339"/>
                <a:ext cx="644679" cy="528"/>
              </a:xfrm>
              <a:prstGeom prst="line">
                <a:avLst/>
              </a:prstGeom>
              <a:noFill/>
              <a:ln w="12700" cap="flat" cmpd="sng" algn="ctr">
                <a:solidFill>
                  <a:srgbClr val="2980B9"/>
                </a:solidFill>
                <a:prstDash val="sysDash"/>
                <a:miter lim="800000"/>
              </a:ln>
              <a:effectLst/>
            </p:spPr>
          </p:cxnSp>
          <p:cxnSp>
            <p:nvCxnSpPr>
              <p:cNvPr id="18" name="Straight Connector 17"/>
              <p:cNvCxnSpPr/>
              <p:nvPr/>
            </p:nvCxnSpPr>
            <p:spPr>
              <a:xfrm>
                <a:off x="4428719" y="3274867"/>
                <a:ext cx="656589" cy="222386"/>
              </a:xfrm>
              <a:prstGeom prst="line">
                <a:avLst/>
              </a:prstGeom>
              <a:noFill/>
              <a:ln w="12700" cap="flat" cmpd="sng" algn="ctr">
                <a:solidFill>
                  <a:srgbClr val="2980B9"/>
                </a:solidFill>
                <a:prstDash val="sysDash"/>
                <a:miter lim="800000"/>
                <a:tailEnd type="oval"/>
              </a:ln>
              <a:effectLst/>
            </p:spPr>
          </p:cxnSp>
        </p:grpSp>
      </p:grpSp>
      <p:grpSp>
        <p:nvGrpSpPr>
          <p:cNvPr id="29" name="Group 28"/>
          <p:cNvGrpSpPr/>
          <p:nvPr/>
        </p:nvGrpSpPr>
        <p:grpSpPr>
          <a:xfrm>
            <a:off x="6215085" y="4024634"/>
            <a:ext cx="1332308" cy="535838"/>
            <a:chOff x="3209296" y="3971703"/>
            <a:chExt cx="1876005" cy="714451"/>
          </a:xfrm>
        </p:grpSpPr>
        <p:grpSp>
          <p:nvGrpSpPr>
            <p:cNvPr id="30" name="Group 149"/>
            <p:cNvGrpSpPr/>
            <p:nvPr/>
          </p:nvGrpSpPr>
          <p:grpSpPr>
            <a:xfrm>
              <a:off x="3209296" y="3971703"/>
              <a:ext cx="714451" cy="714451"/>
              <a:chOff x="3209296" y="3971703"/>
              <a:chExt cx="714451" cy="714451"/>
            </a:xfrm>
          </p:grpSpPr>
          <p:sp>
            <p:nvSpPr>
              <p:cNvPr id="34" name="Oval 33"/>
              <p:cNvSpPr/>
              <p:nvPr/>
            </p:nvSpPr>
            <p:spPr>
              <a:xfrm flipH="1">
                <a:off x="3209296" y="3971703"/>
                <a:ext cx="714451" cy="714451"/>
              </a:xfrm>
              <a:prstGeom prst="ellipse">
                <a:avLst/>
              </a:prstGeom>
              <a:solidFill>
                <a:schemeClr val="accent1">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a:defRPr/>
                </a:pPr>
                <a:r>
                  <a:rPr lang="fa-IR" sz="2700" kern="0" dirty="0">
                    <a:solidFill>
                      <a:srgbClr val="000000"/>
                    </a:solidFill>
                    <a:latin typeface="Bebas Neue Regular"/>
                    <a:cs typeface="B Nazanin" panose="00000400000000000000" pitchFamily="2" charset="-78"/>
                  </a:rPr>
                  <a:t>3</a:t>
                </a:r>
                <a:endParaRPr lang="en-US" sz="2700" kern="0" dirty="0">
                  <a:solidFill>
                    <a:srgbClr val="000000"/>
                  </a:solidFill>
                  <a:latin typeface="Bebas Neue Regular"/>
                  <a:cs typeface="B Nazanin" panose="00000400000000000000" pitchFamily="2" charset="-78"/>
                </a:endParaRPr>
              </a:p>
            </p:txBody>
          </p:sp>
          <p:sp>
            <p:nvSpPr>
              <p:cNvPr id="35" name="Oval 34"/>
              <p:cNvSpPr/>
              <p:nvPr/>
            </p:nvSpPr>
            <p:spPr>
              <a:xfrm>
                <a:off x="3253577" y="3997789"/>
                <a:ext cx="625891" cy="625891"/>
              </a:xfrm>
              <a:prstGeom prst="ellipse">
                <a:avLst/>
              </a:prstGeom>
              <a:noFill/>
              <a:ln w="19050" cap="flat" cmpd="sng" algn="ctr">
                <a:solidFill>
                  <a:sysClr val="window" lastClr="FFFFFF"/>
                </a:solidFill>
                <a:prstDash val="solid"/>
                <a:miter lim="800000"/>
              </a:ln>
              <a:effectLst/>
            </p:spPr>
            <p:txBody>
              <a:bodyPr rtlCol="0" anchor="ctr"/>
              <a:lstStyle/>
              <a:p>
                <a:pPr algn="ctr">
                  <a:defRPr/>
                </a:pPr>
                <a:endParaRPr lang="en-US" sz="1350" kern="0" dirty="0">
                  <a:solidFill>
                    <a:prstClr val="white"/>
                  </a:solidFill>
                  <a:latin typeface="Roboto Light"/>
                </a:endParaRPr>
              </a:p>
            </p:txBody>
          </p:sp>
        </p:grpSp>
        <p:grpSp>
          <p:nvGrpSpPr>
            <p:cNvPr id="31" name="Group 150"/>
            <p:cNvGrpSpPr/>
            <p:nvPr/>
          </p:nvGrpSpPr>
          <p:grpSpPr>
            <a:xfrm>
              <a:off x="3817148" y="4088746"/>
              <a:ext cx="1268153" cy="222386"/>
              <a:chOff x="3817148" y="4088746"/>
              <a:chExt cx="1268153" cy="222386"/>
            </a:xfrm>
          </p:grpSpPr>
          <p:cxnSp>
            <p:nvCxnSpPr>
              <p:cNvPr id="32" name="Straight Connector 31"/>
              <p:cNvCxnSpPr/>
              <p:nvPr/>
            </p:nvCxnSpPr>
            <p:spPr>
              <a:xfrm>
                <a:off x="3817148" y="4310735"/>
                <a:ext cx="644676" cy="397"/>
              </a:xfrm>
              <a:prstGeom prst="line">
                <a:avLst/>
              </a:prstGeom>
              <a:noFill/>
              <a:ln w="12700" cap="flat" cmpd="sng" algn="ctr">
                <a:solidFill>
                  <a:srgbClr val="4098D4"/>
                </a:solidFill>
                <a:prstDash val="sysDash"/>
                <a:miter lim="800000"/>
              </a:ln>
              <a:effectLst/>
            </p:spPr>
          </p:cxnSp>
          <p:cxnSp>
            <p:nvCxnSpPr>
              <p:cNvPr id="33" name="Straight Connector 32"/>
              <p:cNvCxnSpPr/>
              <p:nvPr/>
            </p:nvCxnSpPr>
            <p:spPr>
              <a:xfrm flipV="1">
                <a:off x="4428713" y="4088746"/>
                <a:ext cx="656588" cy="222386"/>
              </a:xfrm>
              <a:prstGeom prst="line">
                <a:avLst/>
              </a:prstGeom>
              <a:noFill/>
              <a:ln w="12700" cap="flat" cmpd="sng" algn="ctr">
                <a:solidFill>
                  <a:srgbClr val="4098D4"/>
                </a:solidFill>
                <a:prstDash val="sysDash"/>
                <a:miter lim="800000"/>
                <a:tailEnd type="oval"/>
              </a:ln>
              <a:effectLst/>
            </p:spPr>
          </p:cxnSp>
        </p:grpSp>
      </p:grpSp>
      <p:sp>
        <p:nvSpPr>
          <p:cNvPr id="36" name="Rectangle 35"/>
          <p:cNvSpPr/>
          <p:nvPr/>
        </p:nvSpPr>
        <p:spPr>
          <a:xfrm>
            <a:off x="-222825" y="1328796"/>
            <a:ext cx="6209414" cy="1200329"/>
          </a:xfrm>
          <a:prstGeom prst="rect">
            <a:avLst/>
          </a:prstGeom>
        </p:spPr>
        <p:txBody>
          <a:bodyPr wrap="square">
            <a:spAutoFit/>
          </a:bodyPr>
          <a:lstStyle/>
          <a:p>
            <a:pPr algn="r" rtl="1"/>
            <a:r>
              <a:rPr lang="en-US" sz="2400" dirty="0">
                <a:solidFill>
                  <a:srgbClr val="000000"/>
                </a:solidFill>
                <a:latin typeface="B Zar" panose="00000400000000000000" pitchFamily="2" charset="-78"/>
                <a:ea typeface="Calibri" panose="020F0502020204030204" pitchFamily="34" charset="0"/>
                <a:cs typeface="B Zar" panose="00000400000000000000" pitchFamily="2" charset="-78"/>
              </a:rPr>
              <a:t> </a:t>
            </a:r>
            <a:r>
              <a:rPr lang="fa-IR" sz="2400" dirty="0">
                <a:solidFill>
                  <a:srgbClr val="000000"/>
                </a:solidFill>
                <a:cs typeface="B Zar" panose="00000400000000000000" pitchFamily="2" charset="-78"/>
              </a:rPr>
              <a:t> تغذیه با شیر مادر را به عنوان تغذیه ی اصلی ترویج نمایند.</a:t>
            </a:r>
          </a:p>
          <a:p>
            <a:pPr algn="r" rtl="1"/>
            <a:r>
              <a:rPr lang="fa-IR" sz="2400" dirty="0">
                <a:solidFill>
                  <a:srgbClr val="000000"/>
                </a:solidFill>
                <a:cs typeface="B Zar" panose="00000400000000000000" pitchFamily="2" charset="-78"/>
              </a:rPr>
              <a:t>از دانش اصول تغذیه با شیر مادر و مدیریت شیر دهی مطلع باشند.	</a:t>
            </a:r>
            <a:endParaRPr lang="en-US" sz="2400" dirty="0">
              <a:solidFill>
                <a:srgbClr val="000000"/>
              </a:solidFill>
              <a:cs typeface="B Zar" panose="00000400000000000000" pitchFamily="2" charset="-78"/>
            </a:endParaRPr>
          </a:p>
        </p:txBody>
      </p:sp>
      <p:sp>
        <p:nvSpPr>
          <p:cNvPr id="37" name="Rectangle 36"/>
          <p:cNvSpPr/>
          <p:nvPr/>
        </p:nvSpPr>
        <p:spPr>
          <a:xfrm>
            <a:off x="192868" y="2346805"/>
            <a:ext cx="5325767" cy="1569660"/>
          </a:xfrm>
          <a:prstGeom prst="rect">
            <a:avLst/>
          </a:prstGeom>
        </p:spPr>
        <p:txBody>
          <a:bodyPr wrap="square">
            <a:spAutoFit/>
          </a:bodyPr>
          <a:lstStyle/>
          <a:p>
            <a:pPr algn="r" rtl="1"/>
            <a:r>
              <a:rPr lang="fa-IR" sz="2400" dirty="0">
                <a:solidFill>
                  <a:srgbClr val="000000"/>
                </a:solidFill>
                <a:cs typeface="B Zar" panose="00000400000000000000" pitchFamily="2" charset="-78"/>
              </a:rPr>
              <a:t>مهارت های لازم برای ارزیابی کفایت اغذیه با شیر مادر را کسب نمایند.</a:t>
            </a:r>
          </a:p>
          <a:p>
            <a:pPr algn="r" rtl="1"/>
            <a:r>
              <a:rPr lang="fa-IR" sz="2400" dirty="0">
                <a:solidFill>
                  <a:srgbClr val="000000"/>
                </a:solidFill>
                <a:cs typeface="B Zar" panose="00000400000000000000" pitchFamily="2" charset="-78"/>
              </a:rPr>
              <a:t>از آموزش های تئوری و عملی در خصوص تغذیه با شیر مادر  حمایت کنند.</a:t>
            </a:r>
            <a:endParaRPr lang="en-US" sz="2400" dirty="0">
              <a:solidFill>
                <a:srgbClr val="000000"/>
              </a:solidFill>
              <a:cs typeface="B Zar" panose="00000400000000000000" pitchFamily="2" charset="-78"/>
            </a:endParaRPr>
          </a:p>
        </p:txBody>
      </p:sp>
      <p:sp>
        <p:nvSpPr>
          <p:cNvPr id="38" name="Rectangle 37"/>
          <p:cNvSpPr/>
          <p:nvPr/>
        </p:nvSpPr>
        <p:spPr>
          <a:xfrm>
            <a:off x="153620" y="4088657"/>
            <a:ext cx="5611656" cy="1200329"/>
          </a:xfrm>
          <a:prstGeom prst="rect">
            <a:avLst/>
          </a:prstGeom>
        </p:spPr>
        <p:txBody>
          <a:bodyPr wrap="square">
            <a:spAutoFit/>
          </a:bodyPr>
          <a:lstStyle/>
          <a:p>
            <a:pPr algn="r" rtl="1"/>
            <a:r>
              <a:rPr lang="fa-IR" sz="2400" dirty="0">
                <a:solidFill>
                  <a:srgbClr val="000000"/>
                </a:solidFill>
                <a:cs typeface="B Zar" panose="00000400000000000000" pitchFamily="2" charset="-78"/>
              </a:rPr>
              <a:t>ده اقدام تغذیه ی موفق  با شیر مادر را در بیمارستان اجرا کنند.</a:t>
            </a:r>
          </a:p>
          <a:p>
            <a:pPr algn="r" rtl="1"/>
            <a:r>
              <a:rPr lang="fa-IR" sz="2400" dirty="0">
                <a:solidFill>
                  <a:srgbClr val="000000"/>
                </a:solidFill>
                <a:cs typeface="B Zar" panose="00000400000000000000" pitchFamily="2" charset="-78"/>
              </a:rPr>
              <a:t>با پرسنل بهداشنی درمانی جامعه هماهنگی و همکاری نمایند.</a:t>
            </a:r>
            <a:endParaRPr lang="en-US" sz="2400" dirty="0">
              <a:solidFill>
                <a:srgbClr val="000000"/>
              </a:solidFill>
              <a:cs typeface="B Zar" panose="00000400000000000000" pitchFamily="2" charset="-78"/>
            </a:endParaRPr>
          </a:p>
        </p:txBody>
      </p:sp>
      <p:sp>
        <p:nvSpPr>
          <p:cNvPr id="39"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192" y="116632"/>
            <a:ext cx="4738617" cy="954107"/>
          </a:xfrm>
          <a:prstGeom prst="rect">
            <a:avLst/>
          </a:prstGeom>
        </p:spPr>
        <p:txBody>
          <a:bodyPr wrap="square">
            <a:spAutoFit/>
          </a:bodyPr>
          <a:lstStyle/>
          <a:p>
            <a:pPr algn="r" defTabSz="914327" rtl="1"/>
            <a:r>
              <a:rPr lang="ar-SA" sz="2800" b="1" dirty="0">
                <a:solidFill>
                  <a:srgbClr val="FF0000"/>
                </a:solidFill>
                <a:latin typeface="Helvetica" panose="020B0604020202020204" pitchFamily="34" charset="0"/>
                <a:ea typeface="Times New Roman" panose="02020603050405020304" pitchFamily="18" charset="0"/>
                <a:cs typeface="B Zar" panose="00000400000000000000" pitchFamily="2" charset="-78"/>
              </a:rPr>
              <a:t>نقش متخصصان زنان و مامایی</a:t>
            </a:r>
          </a:p>
          <a:p>
            <a:pPr algn="r" defTabSz="914327" rtl="1"/>
            <a:endParaRPr lang="en-US" sz="2800" b="1" dirty="0">
              <a:solidFill>
                <a:srgbClr val="FF0000"/>
              </a:solidFill>
              <a:cs typeface="B Zar" panose="00000400000000000000" pitchFamily="2" charset="-78"/>
            </a:endParaRPr>
          </a:p>
        </p:txBody>
      </p:sp>
      <p:sp>
        <p:nvSpPr>
          <p:cNvPr id="3" name="TextBox 2"/>
          <p:cNvSpPr txBox="1"/>
          <p:nvPr/>
        </p:nvSpPr>
        <p:spPr>
          <a:xfrm>
            <a:off x="3635896" y="807412"/>
            <a:ext cx="4176464" cy="523220"/>
          </a:xfrm>
          <a:prstGeom prst="rect">
            <a:avLst/>
          </a:prstGeom>
          <a:noFill/>
        </p:spPr>
        <p:txBody>
          <a:bodyPr wrap="square" rtlCol="0">
            <a:spAutoFit/>
          </a:bodyPr>
          <a:lstStyle/>
          <a:p>
            <a:r>
              <a:rPr lang="fa-IR" sz="2800" b="1" dirty="0">
                <a:solidFill>
                  <a:srgbClr val="FF0000"/>
                </a:solidFill>
                <a:cs typeface="B Zar" panose="00000400000000000000" pitchFamily="2" charset="-78"/>
              </a:rPr>
              <a:t>قبل از زایمان:</a:t>
            </a:r>
            <a:endParaRPr lang="en-US" sz="2800" b="1" dirty="0">
              <a:solidFill>
                <a:srgbClr val="FF0000"/>
              </a:solidFill>
              <a:cs typeface="B Zar" panose="00000400000000000000" pitchFamily="2" charset="-78"/>
            </a:endParaRPr>
          </a:p>
        </p:txBody>
      </p:sp>
      <p:graphicFrame>
        <p:nvGraphicFramePr>
          <p:cNvPr id="4" name="Table 3">
            <a:extLst>
              <a:ext uri="{FF2B5EF4-FFF2-40B4-BE49-F238E27FC236}">
                <a16:creationId xmlns:a16="http://schemas.microsoft.com/office/drawing/2014/main" xmlns="" id="{D3376207-0952-4A63-BDA7-AD88619DD650}"/>
              </a:ext>
            </a:extLst>
          </p:cNvPr>
          <p:cNvGraphicFramePr>
            <a:graphicFrameLocks noGrp="1"/>
          </p:cNvGraphicFramePr>
          <p:nvPr>
            <p:extLst>
              <p:ext uri="{D42A27DB-BD31-4B8C-83A1-F6EECF244321}">
                <p14:modId xmlns:p14="http://schemas.microsoft.com/office/powerpoint/2010/main" xmlns="" val="2921852918"/>
              </p:ext>
            </p:extLst>
          </p:nvPr>
        </p:nvGraphicFramePr>
        <p:xfrm>
          <a:off x="537274" y="1721589"/>
          <a:ext cx="7995166" cy="4391669"/>
        </p:xfrm>
        <a:graphic>
          <a:graphicData uri="http://schemas.openxmlformats.org/drawingml/2006/table">
            <a:tbl>
              <a:tblPr rtl="1" firstRow="1" firstCol="1" bandRow="1"/>
              <a:tblGrid>
                <a:gridCol w="755848">
                  <a:extLst>
                    <a:ext uri="{9D8B030D-6E8A-4147-A177-3AD203B41FA5}">
                      <a16:colId xmlns:a16="http://schemas.microsoft.com/office/drawing/2014/main" xmlns="" val="308541981"/>
                    </a:ext>
                  </a:extLst>
                </a:gridCol>
                <a:gridCol w="642284">
                  <a:extLst>
                    <a:ext uri="{9D8B030D-6E8A-4147-A177-3AD203B41FA5}">
                      <a16:colId xmlns:a16="http://schemas.microsoft.com/office/drawing/2014/main" xmlns="" val="3249173536"/>
                    </a:ext>
                  </a:extLst>
                </a:gridCol>
                <a:gridCol w="2688203">
                  <a:extLst>
                    <a:ext uri="{9D8B030D-6E8A-4147-A177-3AD203B41FA5}">
                      <a16:colId xmlns:a16="http://schemas.microsoft.com/office/drawing/2014/main" xmlns="" val="314089650"/>
                    </a:ext>
                  </a:extLst>
                </a:gridCol>
                <a:gridCol w="3908831">
                  <a:extLst>
                    <a:ext uri="{9D8B030D-6E8A-4147-A177-3AD203B41FA5}">
                      <a16:colId xmlns:a16="http://schemas.microsoft.com/office/drawing/2014/main" xmlns="" val="1395392699"/>
                    </a:ext>
                  </a:extLst>
                </a:gridCol>
              </a:tblGrid>
              <a:tr h="831918">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60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ردیف</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عنوان</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بررسی</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extLst>
                  <a:ext uri="{0D108BD9-81ED-4DB2-BD59-A6C34878D82A}">
                    <a16:rowId xmlns:a16="http://schemas.microsoft.com/office/drawing/2014/main" xmlns="" val="455370192"/>
                  </a:ext>
                </a:extLst>
              </a:tr>
              <a:tr h="1663836">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1</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از مادر در اسرع وقت و مکررا در مورد تغذیه با شیر مادر سوال کنند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هر معاینه سالانه ژنیکولوژیک</a:t>
                      </a:r>
                    </a:p>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اولین ویزیت باراری</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ویزیت های بعدی</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ویزیت قبل از زایمان توسط متخصص</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2150373926"/>
                  </a:ext>
                </a:extLst>
              </a:tr>
              <a:tr h="1895915">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a:solidFill>
                            <a:schemeClr val="bg1"/>
                          </a:solidFill>
                          <a:effectLst/>
                          <a:latin typeface="Times New Roman" panose="02020603050405020304" pitchFamily="18" charset="0"/>
                          <a:ea typeface="Calibri" panose="020F0502020204030204" pitchFamily="34" charset="0"/>
                          <a:cs typeface="B Zar" panose="00000400000000000000" pitchFamily="2" charset="-78"/>
                        </a:rPr>
                        <a:t>2</a:t>
                      </a:r>
                      <a:endParaRPr lang="en-US" sz="2000" b="1">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پستان</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هارا معاینه کنید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نوک پستان</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فرورفته</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سابقه عمل جراحی پستان ها</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عدم تقارن پستان ها</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پستا های توبولر</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4198420566"/>
                  </a:ext>
                </a:extLst>
              </a:tr>
            </a:tbl>
          </a:graphicData>
        </a:graphic>
      </p:graphicFrame>
      <p:sp>
        <p:nvSpPr>
          <p:cNvPr id="5"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40</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192" y="116632"/>
            <a:ext cx="4738617" cy="954107"/>
          </a:xfrm>
          <a:prstGeom prst="rect">
            <a:avLst/>
          </a:prstGeom>
        </p:spPr>
        <p:txBody>
          <a:bodyPr wrap="square">
            <a:spAutoFit/>
          </a:bodyPr>
          <a:lstStyle/>
          <a:p>
            <a:pPr algn="r" defTabSz="914327" rtl="1"/>
            <a:r>
              <a:rPr lang="ar-SA" sz="2800" b="1" dirty="0">
                <a:solidFill>
                  <a:srgbClr val="FF0000"/>
                </a:solidFill>
                <a:latin typeface="Helvetica" panose="020B0604020202020204" pitchFamily="34" charset="0"/>
                <a:ea typeface="Times New Roman" panose="02020603050405020304" pitchFamily="18" charset="0"/>
                <a:cs typeface="B Zar" panose="00000400000000000000" pitchFamily="2" charset="-78"/>
              </a:rPr>
              <a:t>نقش متخصصان زنان و مامایی</a:t>
            </a:r>
          </a:p>
          <a:p>
            <a:pPr algn="r" defTabSz="914327" rtl="1"/>
            <a:endParaRPr lang="en-US" sz="2800" b="1" dirty="0">
              <a:solidFill>
                <a:srgbClr val="FF0000"/>
              </a:solidFill>
              <a:cs typeface="B Zar" panose="00000400000000000000" pitchFamily="2" charset="-78"/>
            </a:endParaRPr>
          </a:p>
        </p:txBody>
      </p:sp>
      <p:sp>
        <p:nvSpPr>
          <p:cNvPr id="3" name="TextBox 2"/>
          <p:cNvSpPr txBox="1"/>
          <p:nvPr/>
        </p:nvSpPr>
        <p:spPr>
          <a:xfrm>
            <a:off x="3635896" y="813374"/>
            <a:ext cx="4176464" cy="523220"/>
          </a:xfrm>
          <a:prstGeom prst="rect">
            <a:avLst/>
          </a:prstGeom>
          <a:noFill/>
        </p:spPr>
        <p:txBody>
          <a:bodyPr wrap="square" rtlCol="0">
            <a:spAutoFit/>
          </a:bodyPr>
          <a:lstStyle/>
          <a:p>
            <a:r>
              <a:rPr lang="fa-IR" sz="2800" dirty="0">
                <a:solidFill>
                  <a:srgbClr val="FF0000"/>
                </a:solidFill>
                <a:cs typeface="B Zar" panose="00000400000000000000" pitchFamily="2" charset="-78"/>
              </a:rPr>
              <a:t>قبل از زایمان:</a:t>
            </a:r>
            <a:endParaRPr lang="en-US" sz="2800" dirty="0">
              <a:solidFill>
                <a:srgbClr val="FF0000"/>
              </a:solidFill>
              <a:cs typeface="B Zar" panose="00000400000000000000" pitchFamily="2" charset="-78"/>
            </a:endParaRPr>
          </a:p>
        </p:txBody>
      </p:sp>
      <p:graphicFrame>
        <p:nvGraphicFramePr>
          <p:cNvPr id="4" name="Table 3">
            <a:extLst>
              <a:ext uri="{FF2B5EF4-FFF2-40B4-BE49-F238E27FC236}">
                <a16:creationId xmlns:a16="http://schemas.microsoft.com/office/drawing/2014/main" xmlns="" id="{D3376207-0952-4A63-BDA7-AD88619DD650}"/>
              </a:ext>
            </a:extLst>
          </p:cNvPr>
          <p:cNvGraphicFramePr>
            <a:graphicFrameLocks noGrp="1"/>
          </p:cNvGraphicFramePr>
          <p:nvPr>
            <p:extLst>
              <p:ext uri="{D42A27DB-BD31-4B8C-83A1-F6EECF244321}">
                <p14:modId xmlns:p14="http://schemas.microsoft.com/office/powerpoint/2010/main" xmlns="" val="2757102882"/>
              </p:ext>
            </p:extLst>
          </p:nvPr>
        </p:nvGraphicFramePr>
        <p:xfrm>
          <a:off x="191213" y="1628800"/>
          <a:ext cx="8700305" cy="4486474"/>
        </p:xfrm>
        <a:graphic>
          <a:graphicData uri="http://schemas.openxmlformats.org/drawingml/2006/table">
            <a:tbl>
              <a:tblPr rtl="1" firstRow="1" firstCol="1" bandRow="1"/>
              <a:tblGrid>
                <a:gridCol w="822511">
                  <a:extLst>
                    <a:ext uri="{9D8B030D-6E8A-4147-A177-3AD203B41FA5}">
                      <a16:colId xmlns:a16="http://schemas.microsoft.com/office/drawing/2014/main" xmlns="" val="308541981"/>
                    </a:ext>
                  </a:extLst>
                </a:gridCol>
                <a:gridCol w="698931">
                  <a:extLst>
                    <a:ext uri="{9D8B030D-6E8A-4147-A177-3AD203B41FA5}">
                      <a16:colId xmlns:a16="http://schemas.microsoft.com/office/drawing/2014/main" xmlns="" val="3249173536"/>
                    </a:ext>
                  </a:extLst>
                </a:gridCol>
                <a:gridCol w="2925291">
                  <a:extLst>
                    <a:ext uri="{9D8B030D-6E8A-4147-A177-3AD203B41FA5}">
                      <a16:colId xmlns:a16="http://schemas.microsoft.com/office/drawing/2014/main" xmlns="" val="314089650"/>
                    </a:ext>
                  </a:extLst>
                </a:gridCol>
                <a:gridCol w="4253572">
                  <a:extLst>
                    <a:ext uri="{9D8B030D-6E8A-4147-A177-3AD203B41FA5}">
                      <a16:colId xmlns:a16="http://schemas.microsoft.com/office/drawing/2014/main" xmlns="" val="1395392699"/>
                    </a:ext>
                  </a:extLst>
                </a:gridCol>
              </a:tblGrid>
              <a:tr h="859508">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60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ردیف</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عنوان</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بررسی</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extLst>
                  <a:ext uri="{0D108BD9-81ED-4DB2-BD59-A6C34878D82A}">
                    <a16:rowId xmlns:a16="http://schemas.microsoft.com/office/drawing/2014/main" xmlns="" val="455370192"/>
                  </a:ext>
                </a:extLst>
              </a:tr>
              <a:tr h="1719017">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3</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افراد و منابعب را برای آموزش تغذیه با شیر مادر در دوران بارداری به مادر پیشنهاد کنند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هر معاینه سالانه ژنیکولوژیک</a:t>
                      </a:r>
                    </a:p>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اولین ویزیت باراری</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ویزیت های بعدی</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 ویزیت قبل از زایمان توسط متخصص</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2150373926"/>
                  </a:ext>
                </a:extLst>
              </a:tr>
              <a:tr h="1907949">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4</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فرآیند های روتین</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پس از زایمان را به تاخیر اندازید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محدود کردن مداخلات غیر ضروری</a:t>
                      </a:r>
                    </a:p>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قرار دادن نوزاد</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در تماس پوست با پوست مادر</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شروع تغذیه با شیر مادر در ساعات اول تولد</a:t>
                      </a:r>
                    </a:p>
                    <a:p>
                      <a:pPr marL="0" marR="0" indent="0" algn="ctr" rtl="1">
                        <a:lnSpc>
                          <a:spcPct val="107000"/>
                        </a:lnSpc>
                        <a:spcBef>
                          <a:spcPts val="0"/>
                        </a:spcBef>
                        <a:spcAft>
                          <a:spcPts val="0"/>
                        </a:spcAft>
                      </a:pP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پرهیز از مداخلات آسیب زننده (ساکشن)</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4198420566"/>
                  </a:ext>
                </a:extLst>
              </a:tr>
            </a:tbl>
          </a:graphicData>
        </a:graphic>
      </p:graphicFrame>
      <p:sp>
        <p:nvSpPr>
          <p:cNvPr id="5"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41</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192" y="116632"/>
            <a:ext cx="4738617" cy="954107"/>
          </a:xfrm>
          <a:prstGeom prst="rect">
            <a:avLst/>
          </a:prstGeom>
        </p:spPr>
        <p:txBody>
          <a:bodyPr wrap="square">
            <a:spAutoFit/>
          </a:bodyPr>
          <a:lstStyle/>
          <a:p>
            <a:pPr algn="r" defTabSz="914327" rtl="1"/>
            <a:r>
              <a:rPr lang="ar-SA" sz="2800" b="1" dirty="0">
                <a:solidFill>
                  <a:srgbClr val="FF0000"/>
                </a:solidFill>
                <a:latin typeface="Helvetica" panose="020B0604020202020204" pitchFamily="34" charset="0"/>
                <a:ea typeface="Times New Roman" panose="02020603050405020304" pitchFamily="18" charset="0"/>
                <a:cs typeface="B Zar" panose="00000400000000000000" pitchFamily="2" charset="-78"/>
              </a:rPr>
              <a:t>نقش متخصصان زنان و مامایی</a:t>
            </a:r>
          </a:p>
          <a:p>
            <a:pPr algn="r" defTabSz="914327" rtl="1"/>
            <a:endParaRPr lang="en-US" sz="2800" b="1" dirty="0">
              <a:solidFill>
                <a:srgbClr val="FF0000"/>
              </a:solidFill>
              <a:cs typeface="B Zar" panose="00000400000000000000" pitchFamily="2" charset="-78"/>
            </a:endParaRPr>
          </a:p>
        </p:txBody>
      </p:sp>
      <p:sp>
        <p:nvSpPr>
          <p:cNvPr id="3" name="TextBox 2"/>
          <p:cNvSpPr txBox="1"/>
          <p:nvPr/>
        </p:nvSpPr>
        <p:spPr>
          <a:xfrm>
            <a:off x="3635896" y="813374"/>
            <a:ext cx="4176464" cy="523220"/>
          </a:xfrm>
          <a:prstGeom prst="rect">
            <a:avLst/>
          </a:prstGeom>
          <a:noFill/>
        </p:spPr>
        <p:txBody>
          <a:bodyPr wrap="square" rtlCol="0">
            <a:spAutoFit/>
          </a:bodyPr>
          <a:lstStyle/>
          <a:p>
            <a:r>
              <a:rPr lang="fa-IR" sz="2800" dirty="0" smtClean="0">
                <a:solidFill>
                  <a:srgbClr val="FF0000"/>
                </a:solidFill>
                <a:cs typeface="B Zar" panose="00000400000000000000" pitchFamily="2" charset="-78"/>
              </a:rPr>
              <a:t>پس </a:t>
            </a:r>
            <a:r>
              <a:rPr lang="fa-IR" sz="2800" dirty="0">
                <a:solidFill>
                  <a:srgbClr val="FF0000"/>
                </a:solidFill>
                <a:cs typeface="B Zar" panose="00000400000000000000" pitchFamily="2" charset="-78"/>
              </a:rPr>
              <a:t>از زایمان:</a:t>
            </a:r>
            <a:endParaRPr lang="en-US" sz="2800" dirty="0">
              <a:solidFill>
                <a:srgbClr val="FF0000"/>
              </a:solidFill>
              <a:cs typeface="B Zar" panose="00000400000000000000" pitchFamily="2" charset="-78"/>
            </a:endParaRPr>
          </a:p>
        </p:txBody>
      </p:sp>
      <p:graphicFrame>
        <p:nvGraphicFramePr>
          <p:cNvPr id="4" name="Table 3">
            <a:extLst>
              <a:ext uri="{FF2B5EF4-FFF2-40B4-BE49-F238E27FC236}">
                <a16:creationId xmlns:a16="http://schemas.microsoft.com/office/drawing/2014/main" xmlns="" id="{D3376207-0952-4A63-BDA7-AD88619DD650}"/>
              </a:ext>
            </a:extLst>
          </p:cNvPr>
          <p:cNvGraphicFramePr>
            <a:graphicFrameLocks noGrp="1"/>
          </p:cNvGraphicFramePr>
          <p:nvPr>
            <p:extLst>
              <p:ext uri="{D42A27DB-BD31-4B8C-83A1-F6EECF244321}">
                <p14:modId xmlns:p14="http://schemas.microsoft.com/office/powerpoint/2010/main" xmlns="" val="3195346769"/>
              </p:ext>
            </p:extLst>
          </p:nvPr>
        </p:nvGraphicFramePr>
        <p:xfrm>
          <a:off x="465263" y="1721589"/>
          <a:ext cx="7851153" cy="4391669"/>
        </p:xfrm>
        <a:graphic>
          <a:graphicData uri="http://schemas.openxmlformats.org/drawingml/2006/table">
            <a:tbl>
              <a:tblPr rtl="1" firstRow="1" firstCol="1" bandRow="1"/>
              <a:tblGrid>
                <a:gridCol w="742234">
                  <a:extLst>
                    <a:ext uri="{9D8B030D-6E8A-4147-A177-3AD203B41FA5}">
                      <a16:colId xmlns:a16="http://schemas.microsoft.com/office/drawing/2014/main" xmlns="" val="308541981"/>
                    </a:ext>
                  </a:extLst>
                </a:gridCol>
                <a:gridCol w="630715">
                  <a:extLst>
                    <a:ext uri="{9D8B030D-6E8A-4147-A177-3AD203B41FA5}">
                      <a16:colId xmlns:a16="http://schemas.microsoft.com/office/drawing/2014/main" xmlns="" val="3249173536"/>
                    </a:ext>
                  </a:extLst>
                </a:gridCol>
                <a:gridCol w="2639782">
                  <a:extLst>
                    <a:ext uri="{9D8B030D-6E8A-4147-A177-3AD203B41FA5}">
                      <a16:colId xmlns:a16="http://schemas.microsoft.com/office/drawing/2014/main" xmlns="" val="314089650"/>
                    </a:ext>
                  </a:extLst>
                </a:gridCol>
                <a:gridCol w="3838422">
                  <a:extLst>
                    <a:ext uri="{9D8B030D-6E8A-4147-A177-3AD203B41FA5}">
                      <a16:colId xmlns:a16="http://schemas.microsoft.com/office/drawing/2014/main" xmlns="" val="1395392699"/>
                    </a:ext>
                  </a:extLst>
                </a:gridCol>
              </a:tblGrid>
              <a:tr h="831918">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60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ردیف</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عنوان</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extLst>
                  <a:ext uri="{0D108BD9-81ED-4DB2-BD59-A6C34878D82A}">
                    <a16:rowId xmlns:a16="http://schemas.microsoft.com/office/drawing/2014/main" xmlns="" val="455370192"/>
                  </a:ext>
                </a:extLst>
              </a:tr>
              <a:tr h="1663836">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1</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285750" marR="0" indent="-285750" algn="r" rtl="1">
                        <a:lnSpc>
                          <a:spcPct val="107000"/>
                        </a:lnSpc>
                        <a:spcBef>
                          <a:spcPts val="0"/>
                        </a:spcBef>
                        <a:spcAft>
                          <a:spcPts val="0"/>
                        </a:spcAft>
                        <a:buFont typeface="Arial" panose="020B0604020202020204" pitchFamily="34" charset="0"/>
                        <a:buChar char="•"/>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معرفی مراجع</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a:t>
                      </a:r>
                    </a:p>
                    <a:p>
                      <a:pPr marL="285750" marR="0" lvl="0" indent="-285750" algn="r" defTabSz="914400" rtl="1"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fa-IR" sz="2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B Zar" panose="00000400000000000000" pitchFamily="2" charset="-78"/>
                        </a:rPr>
                        <a:t>تبلیغات فرمولا و شیر مصنوعی را حذف کنید</a:t>
                      </a:r>
                      <a:endPar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B Zar" panose="00000400000000000000" pitchFamily="2" charset="-78"/>
                      </a:endParaRPr>
                    </a:p>
                    <a:p>
                      <a:pPr marL="0" marR="0" indent="0" algn="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r" rtl="1">
                        <a:lnSpc>
                          <a:spcPct val="107000"/>
                        </a:lnSpc>
                        <a:spcBef>
                          <a:spcPts val="0"/>
                        </a:spcBef>
                        <a:spcAft>
                          <a:spcPts val="0"/>
                        </a:spcAft>
                      </a:pPr>
                      <a:endPar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معرفی مراجع متخصص شیر دهی</a:t>
                      </a:r>
                    </a:p>
                    <a:p>
                      <a:pPr marL="0" marR="0" indent="0" algn="r" rtl="1">
                        <a:lnSpc>
                          <a:spcPct val="107000"/>
                        </a:lnSpc>
                        <a:spcBef>
                          <a:spcPts val="0"/>
                        </a:spcBef>
                        <a:spcAft>
                          <a:spcPts val="0"/>
                        </a:spcAft>
                      </a:pPr>
                      <a:endPar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p>
                      <a:pPr marL="0" marR="0" indent="0" algn="r" rtl="1">
                        <a:lnSpc>
                          <a:spcPct val="107000"/>
                        </a:lnSpc>
                        <a:spcBef>
                          <a:spcPts val="0"/>
                        </a:spcBef>
                        <a:spcAft>
                          <a:spcPts val="0"/>
                        </a:spcAft>
                      </a:pPr>
                      <a:endPar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p>
                      <a:pPr marL="0" marR="0" indent="0" algn="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2150373926"/>
                  </a:ext>
                </a:extLst>
              </a:tr>
              <a:tr h="1895915">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a:solidFill>
                            <a:schemeClr val="bg1"/>
                          </a:solidFill>
                          <a:effectLst/>
                          <a:latin typeface="Times New Roman" panose="02020603050405020304" pitchFamily="18" charset="0"/>
                          <a:ea typeface="Calibri" panose="020F0502020204030204" pitchFamily="34" charset="0"/>
                          <a:cs typeface="B Zar" panose="00000400000000000000" pitchFamily="2" charset="-78"/>
                        </a:rPr>
                        <a:t>2</a:t>
                      </a:r>
                      <a:endParaRPr lang="en-US" sz="2000" b="1">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نحوه ی مدیریت و مشکلات شایع</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 شیردهی را بدانید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تصور ناکافی بودن شیر مادر</a:t>
                      </a:r>
                    </a:p>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احتقان پستان</a:t>
                      </a:r>
                    </a:p>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ماستیت/ عفونت قارچی</a:t>
                      </a:r>
                    </a:p>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درد پستان</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4198420566"/>
                  </a:ext>
                </a:extLst>
              </a:tr>
            </a:tbl>
          </a:graphicData>
        </a:graphic>
      </p:graphicFrame>
      <p:sp>
        <p:nvSpPr>
          <p:cNvPr id="5"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192" y="116632"/>
            <a:ext cx="4738617" cy="954107"/>
          </a:xfrm>
          <a:prstGeom prst="rect">
            <a:avLst/>
          </a:prstGeom>
        </p:spPr>
        <p:txBody>
          <a:bodyPr wrap="square">
            <a:spAutoFit/>
          </a:bodyPr>
          <a:lstStyle/>
          <a:p>
            <a:pPr algn="r" defTabSz="914327" rtl="1"/>
            <a:r>
              <a:rPr lang="ar-SA" sz="2800" b="1" dirty="0">
                <a:solidFill>
                  <a:srgbClr val="FF0000"/>
                </a:solidFill>
                <a:latin typeface="Helvetica" panose="020B0604020202020204" pitchFamily="34" charset="0"/>
                <a:ea typeface="Times New Roman" panose="02020603050405020304" pitchFamily="18" charset="0"/>
                <a:cs typeface="B Zar" panose="00000400000000000000" pitchFamily="2" charset="-78"/>
              </a:rPr>
              <a:t>نقش متخصصان زنان و مامایی</a:t>
            </a:r>
          </a:p>
          <a:p>
            <a:pPr algn="r" defTabSz="914327" rtl="1"/>
            <a:endParaRPr lang="en-US" sz="2800" b="1" dirty="0">
              <a:solidFill>
                <a:srgbClr val="FF0000"/>
              </a:solidFill>
              <a:cs typeface="B Zar" panose="00000400000000000000" pitchFamily="2" charset="-78"/>
            </a:endParaRPr>
          </a:p>
        </p:txBody>
      </p:sp>
      <p:sp>
        <p:nvSpPr>
          <p:cNvPr id="3" name="TextBox 2"/>
          <p:cNvSpPr txBox="1"/>
          <p:nvPr/>
        </p:nvSpPr>
        <p:spPr>
          <a:xfrm>
            <a:off x="3635896" y="813374"/>
            <a:ext cx="4176464" cy="523220"/>
          </a:xfrm>
          <a:prstGeom prst="rect">
            <a:avLst/>
          </a:prstGeom>
          <a:noFill/>
        </p:spPr>
        <p:txBody>
          <a:bodyPr wrap="square" rtlCol="0">
            <a:spAutoFit/>
          </a:bodyPr>
          <a:lstStyle/>
          <a:p>
            <a:r>
              <a:rPr lang="fa-IR" sz="2800" dirty="0" smtClean="0">
                <a:solidFill>
                  <a:srgbClr val="FF0000"/>
                </a:solidFill>
                <a:cs typeface="B Zar" panose="00000400000000000000" pitchFamily="2" charset="-78"/>
              </a:rPr>
              <a:t>قبل </a:t>
            </a:r>
            <a:r>
              <a:rPr lang="fa-IR" sz="2800" dirty="0">
                <a:solidFill>
                  <a:srgbClr val="FF0000"/>
                </a:solidFill>
                <a:cs typeface="B Zar" panose="00000400000000000000" pitchFamily="2" charset="-78"/>
              </a:rPr>
              <a:t>از زایمان:</a:t>
            </a:r>
            <a:endParaRPr lang="en-US" sz="2800" dirty="0">
              <a:solidFill>
                <a:srgbClr val="FF0000"/>
              </a:solidFill>
              <a:cs typeface="B Zar" panose="00000400000000000000" pitchFamily="2" charset="-78"/>
            </a:endParaRPr>
          </a:p>
        </p:txBody>
      </p:sp>
      <p:graphicFrame>
        <p:nvGraphicFramePr>
          <p:cNvPr id="4" name="Table 3">
            <a:extLst>
              <a:ext uri="{FF2B5EF4-FFF2-40B4-BE49-F238E27FC236}">
                <a16:creationId xmlns:a16="http://schemas.microsoft.com/office/drawing/2014/main" xmlns="" id="{D3376207-0952-4A63-BDA7-AD88619DD650}"/>
              </a:ext>
            </a:extLst>
          </p:cNvPr>
          <p:cNvGraphicFramePr>
            <a:graphicFrameLocks noGrp="1"/>
          </p:cNvGraphicFramePr>
          <p:nvPr>
            <p:extLst>
              <p:ext uri="{D42A27DB-BD31-4B8C-83A1-F6EECF244321}">
                <p14:modId xmlns:p14="http://schemas.microsoft.com/office/powerpoint/2010/main" xmlns="" val="1430712593"/>
              </p:ext>
            </p:extLst>
          </p:nvPr>
        </p:nvGraphicFramePr>
        <p:xfrm>
          <a:off x="537273" y="1721589"/>
          <a:ext cx="7779143" cy="4391669"/>
        </p:xfrm>
        <a:graphic>
          <a:graphicData uri="http://schemas.openxmlformats.org/drawingml/2006/table">
            <a:tbl>
              <a:tblPr rtl="1" firstRow="1" firstCol="1" bandRow="1"/>
              <a:tblGrid>
                <a:gridCol w="735426">
                  <a:extLst>
                    <a:ext uri="{9D8B030D-6E8A-4147-A177-3AD203B41FA5}">
                      <a16:colId xmlns:a16="http://schemas.microsoft.com/office/drawing/2014/main" xmlns="" val="308541981"/>
                    </a:ext>
                  </a:extLst>
                </a:gridCol>
                <a:gridCol w="624930">
                  <a:extLst>
                    <a:ext uri="{9D8B030D-6E8A-4147-A177-3AD203B41FA5}">
                      <a16:colId xmlns:a16="http://schemas.microsoft.com/office/drawing/2014/main" xmlns="" val="3249173536"/>
                    </a:ext>
                  </a:extLst>
                </a:gridCol>
                <a:gridCol w="2615570">
                  <a:extLst>
                    <a:ext uri="{9D8B030D-6E8A-4147-A177-3AD203B41FA5}">
                      <a16:colId xmlns:a16="http://schemas.microsoft.com/office/drawing/2014/main" xmlns="" val="314089650"/>
                    </a:ext>
                  </a:extLst>
                </a:gridCol>
                <a:gridCol w="3803217">
                  <a:extLst>
                    <a:ext uri="{9D8B030D-6E8A-4147-A177-3AD203B41FA5}">
                      <a16:colId xmlns:a16="http://schemas.microsoft.com/office/drawing/2014/main" xmlns="" val="1395392699"/>
                    </a:ext>
                  </a:extLst>
                </a:gridCol>
              </a:tblGrid>
              <a:tr h="831918">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60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ردیف</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effectLst/>
                          <a:latin typeface="Times New Roman" panose="02020603050405020304" pitchFamily="18" charset="0"/>
                          <a:ea typeface="Calibri" panose="020F0502020204030204" pitchFamily="34" charset="0"/>
                          <a:cs typeface="B Zar" panose="00000400000000000000" pitchFamily="2" charset="-78"/>
                        </a:rPr>
                        <a:t>عنوان</a:t>
                      </a: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DAB250">
                        <a:lumMod val="75000"/>
                      </a:srgbClr>
                    </a:solidFill>
                  </a:tcPr>
                </a:tc>
                <a:extLst>
                  <a:ext uri="{0D108BD9-81ED-4DB2-BD59-A6C34878D82A}">
                    <a16:rowId xmlns:a16="http://schemas.microsoft.com/office/drawing/2014/main" xmlns="" val="455370192"/>
                  </a:ext>
                </a:extLst>
              </a:tr>
              <a:tr h="1663836">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3</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از داروها و محصولات سالم در دوران شیردهی </a:t>
                      </a:r>
                      <a:r>
                        <a:rPr lang="fa-IR" sz="2000" b="1" baseline="0"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اطمینان پیدا کنید.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پیشگیری از بارداری</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2150373926"/>
                  </a:ext>
                </a:extLst>
              </a:tr>
              <a:tr h="1895915">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4</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ctr" rtl="1">
                        <a:lnSpc>
                          <a:spcPct val="107000"/>
                        </a:lnSpc>
                        <a:spcBef>
                          <a:spcPts val="0"/>
                        </a:spcBef>
                        <a:spcAft>
                          <a:spcPts val="0"/>
                        </a:spcAft>
                      </a:pP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اطلاعات و دانش خود را افزایش دهید</a:t>
                      </a:r>
                      <a:endPar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endParaRP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tc>
                  <a:txBody>
                    <a:bodyPr/>
                    <a:lstStyle>
                      <a:lvl1pPr marL="0" algn="l" defTabSz="914400" rtl="0" eaLnBrk="1" latinLnBrk="0" hangingPunct="1">
                        <a:defRPr sz="1800" kern="1200">
                          <a:solidFill>
                            <a:schemeClr val="tx1"/>
                          </a:solidFill>
                          <a:latin typeface="Rockwell" panose="02060603020205020403"/>
                          <a:ea typeface=""/>
                          <a:cs typeface=""/>
                        </a:defRPr>
                      </a:lvl1pPr>
                      <a:lvl2pPr marL="457200" algn="l" defTabSz="914400" rtl="0" eaLnBrk="1" latinLnBrk="0" hangingPunct="1">
                        <a:defRPr sz="1800" kern="1200">
                          <a:solidFill>
                            <a:schemeClr val="tx1"/>
                          </a:solidFill>
                          <a:latin typeface="Rockwell" panose="02060603020205020403"/>
                          <a:ea typeface=""/>
                          <a:cs typeface=""/>
                        </a:defRPr>
                      </a:lvl2pPr>
                      <a:lvl3pPr marL="914400" algn="l" defTabSz="914400" rtl="0" eaLnBrk="1" latinLnBrk="0" hangingPunct="1">
                        <a:defRPr sz="1800" kern="1200">
                          <a:solidFill>
                            <a:schemeClr val="tx1"/>
                          </a:solidFill>
                          <a:latin typeface="Rockwell" panose="02060603020205020403"/>
                          <a:ea typeface=""/>
                          <a:cs typeface=""/>
                        </a:defRPr>
                      </a:lvl3pPr>
                      <a:lvl4pPr marL="1371600" algn="l" defTabSz="914400" rtl="0" eaLnBrk="1" latinLnBrk="0" hangingPunct="1">
                        <a:defRPr sz="1800" kern="1200">
                          <a:solidFill>
                            <a:schemeClr val="tx1"/>
                          </a:solidFill>
                          <a:latin typeface="Rockwell" panose="02060603020205020403"/>
                          <a:ea typeface=""/>
                          <a:cs typeface=""/>
                        </a:defRPr>
                      </a:lvl4pPr>
                      <a:lvl5pPr marL="1828800" algn="l" defTabSz="914400" rtl="0" eaLnBrk="1" latinLnBrk="0" hangingPunct="1">
                        <a:defRPr sz="1800" kern="1200">
                          <a:solidFill>
                            <a:schemeClr val="tx1"/>
                          </a:solidFill>
                          <a:latin typeface="Rockwell" panose="02060603020205020403"/>
                          <a:ea typeface=""/>
                          <a:cs typeface=""/>
                        </a:defRPr>
                      </a:lvl5pPr>
                      <a:lvl6pPr marL="2286000" algn="l" defTabSz="914400" rtl="0" eaLnBrk="1" latinLnBrk="0" hangingPunct="1">
                        <a:defRPr sz="1800" kern="1200">
                          <a:solidFill>
                            <a:schemeClr val="tx1"/>
                          </a:solidFill>
                          <a:latin typeface="Rockwell" panose="02060603020205020403"/>
                          <a:ea typeface=""/>
                          <a:cs typeface=""/>
                        </a:defRPr>
                      </a:lvl6pPr>
                      <a:lvl7pPr marL="2743200" algn="l" defTabSz="914400" rtl="0" eaLnBrk="1" latinLnBrk="0" hangingPunct="1">
                        <a:defRPr sz="1800" kern="1200">
                          <a:solidFill>
                            <a:schemeClr val="tx1"/>
                          </a:solidFill>
                          <a:latin typeface="Rockwell" panose="02060603020205020403"/>
                          <a:ea typeface=""/>
                          <a:cs typeface=""/>
                        </a:defRPr>
                      </a:lvl7pPr>
                      <a:lvl8pPr marL="3200400" algn="l" defTabSz="914400" rtl="0" eaLnBrk="1" latinLnBrk="0" hangingPunct="1">
                        <a:defRPr sz="1800" kern="1200">
                          <a:solidFill>
                            <a:schemeClr val="tx1"/>
                          </a:solidFill>
                          <a:latin typeface="Rockwell" panose="02060603020205020403"/>
                          <a:ea typeface=""/>
                          <a:cs typeface=""/>
                        </a:defRPr>
                      </a:lvl8pPr>
                      <a:lvl9pPr marL="3657600" algn="l" defTabSz="914400" rtl="0" eaLnBrk="1" latinLnBrk="0" hangingPunct="1">
                        <a:defRPr sz="1800" kern="1200">
                          <a:solidFill>
                            <a:schemeClr val="tx1"/>
                          </a:solidFill>
                          <a:latin typeface="Rockwell" panose="02060603020205020403"/>
                          <a:ea typeface=""/>
                          <a:cs typeface=""/>
                        </a:defRPr>
                      </a:lvl9pPr>
                    </a:lstStyle>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مجله آکادمی طب تغذیه با شیر مادر</a:t>
                      </a:r>
                    </a:p>
                    <a:p>
                      <a:pPr marL="0" marR="0" indent="0" algn="r" rtl="1">
                        <a:lnSpc>
                          <a:spcPct val="107000"/>
                        </a:lnSpc>
                        <a:spcBef>
                          <a:spcPts val="0"/>
                        </a:spcBef>
                        <a:spcAft>
                          <a:spcPts val="0"/>
                        </a:spcAft>
                      </a:pPr>
                      <a:r>
                        <a:rPr lang="fa-IR"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سایت </a:t>
                      </a:r>
                      <a:r>
                        <a:rPr lang="en-US" sz="2000" b="1" dirty="0">
                          <a:solidFill>
                            <a:schemeClr val="bg1"/>
                          </a:solidFill>
                          <a:effectLst/>
                          <a:latin typeface="Times New Roman" panose="02020603050405020304" pitchFamily="18" charset="0"/>
                          <a:ea typeface="Calibri" panose="020F0502020204030204" pitchFamily="34" charset="0"/>
                          <a:cs typeface="B Zar" panose="00000400000000000000" pitchFamily="2" charset="-78"/>
                        </a:rPr>
                        <a:t>AAP</a:t>
                      </a:r>
                    </a:p>
                  </a:txBody>
                  <a:tcPr marL="60913" marR="60913" marT="0" marB="0" anchor="ctr">
                    <a:lnL w="28575" cap="flat" cmpd="sng" algn="ctr">
                      <a:solidFill>
                        <a:srgbClr val="DAB250">
                          <a:lumMod val="60000"/>
                          <a:lumOff val="40000"/>
                        </a:srgbClr>
                      </a:solidFill>
                      <a:prstDash val="solid"/>
                      <a:round/>
                      <a:headEnd type="none" w="med" len="med"/>
                      <a:tailEnd type="none" w="med" len="med"/>
                    </a:lnL>
                    <a:lnR w="28575" cap="flat" cmpd="sng" algn="ctr">
                      <a:solidFill>
                        <a:srgbClr val="DAB250">
                          <a:lumMod val="60000"/>
                          <a:lumOff val="40000"/>
                        </a:srgbClr>
                      </a:solidFill>
                      <a:prstDash val="solid"/>
                      <a:round/>
                      <a:headEnd type="none" w="med" len="med"/>
                      <a:tailEnd type="none" w="med" len="med"/>
                    </a:lnR>
                    <a:lnT w="28575" cap="flat" cmpd="sng" algn="ctr">
                      <a:solidFill>
                        <a:srgbClr val="DAB250">
                          <a:lumMod val="60000"/>
                          <a:lumOff val="40000"/>
                        </a:srgbClr>
                      </a:solidFill>
                      <a:prstDash val="solid"/>
                      <a:round/>
                      <a:headEnd type="none" w="med" len="med"/>
                      <a:tailEnd type="none" w="med" len="med"/>
                    </a:lnT>
                    <a:lnB w="28575" cap="flat" cmpd="sng" algn="ctr">
                      <a:solidFill>
                        <a:srgbClr val="DAB250">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60C4AA">
                        <a:lumMod val="75000"/>
                      </a:srgbClr>
                    </a:solidFill>
                  </a:tcPr>
                </a:tc>
                <a:extLst>
                  <a:ext uri="{0D108BD9-81ED-4DB2-BD59-A6C34878D82A}">
                    <a16:rowId xmlns:a16="http://schemas.microsoft.com/office/drawing/2014/main" xmlns="" val="4198420566"/>
                  </a:ext>
                </a:extLst>
              </a:tr>
            </a:tbl>
          </a:graphicData>
        </a:graphic>
      </p:graphicFrame>
      <p:sp>
        <p:nvSpPr>
          <p:cNvPr id="5"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320035"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7" name="Arrow: Pentagon 4">
            <a:extLst>
              <a:ext uri="{FF2B5EF4-FFF2-40B4-BE49-F238E27FC236}">
                <a16:creationId xmlns:a16="http://schemas.microsoft.com/office/drawing/2014/main" xmlns="" id="{965CF2BF-5C44-45B4-B25F-4903334C69A6}"/>
              </a:ext>
            </a:extLst>
          </p:cNvPr>
          <p:cNvSpPr/>
          <p:nvPr/>
        </p:nvSpPr>
        <p:spPr>
          <a:xfrm>
            <a:off x="470149" y="87465"/>
            <a:ext cx="8316416" cy="649994"/>
          </a:xfrm>
          <a:prstGeom prst="homePlate">
            <a:avLst>
              <a:gd name="adj" fmla="val 37773"/>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p:spPr>
        <p:txBody>
          <a:bodyPr rtlCol="1" anchor="t"/>
          <a:lstStyle/>
          <a:p>
            <a:pPr marL="0" marR="0" lvl="0" indent="0" algn="just" defTabSz="457200" rtl="1" eaLnBrk="1" fontAlgn="auto" latinLnBrk="0" hangingPunct="1">
              <a:lnSpc>
                <a:spcPct val="150000"/>
              </a:lnSpc>
              <a:spcBef>
                <a:spcPts val="0"/>
              </a:spcBef>
              <a:spcAft>
                <a:spcPts val="0"/>
              </a:spcAft>
              <a:buClrTx/>
              <a:buSzTx/>
              <a:buFontTx/>
              <a:buNone/>
              <a:tabLst/>
              <a:defRPr/>
            </a:pPr>
            <a:endParaRPr kumimoji="0" lang="fa-IR" sz="2200" b="1" i="0" u="none" strike="noStrike" kern="0" cap="none" spc="0" normalizeH="0" baseline="0" noProof="0" dirty="0">
              <a:ln>
                <a:noFill/>
              </a:ln>
              <a:solidFill>
                <a:srgbClr val="E03754">
                  <a:lumMod val="50000"/>
                </a:srgbClr>
              </a:solidFill>
              <a:effectLst/>
              <a:uLnTx/>
              <a:uFillTx/>
              <a:latin typeface="Rockwell" panose="02060603020205020403"/>
              <a:cs typeface="B Nazanin" panose="00000400000000000000" pitchFamily="2" charset="-78"/>
            </a:endParaRPr>
          </a:p>
        </p:txBody>
      </p:sp>
      <p:sp>
        <p:nvSpPr>
          <p:cNvPr id="9" name="Rectangle 8"/>
          <p:cNvSpPr/>
          <p:nvPr/>
        </p:nvSpPr>
        <p:spPr>
          <a:xfrm>
            <a:off x="539552" y="219077"/>
            <a:ext cx="7754881" cy="707886"/>
          </a:xfrm>
          <a:prstGeom prst="rect">
            <a:avLst/>
          </a:prstGeom>
        </p:spPr>
        <p:txBody>
          <a:bodyPr wrap="square">
            <a:spAutoFit/>
          </a:bodyPr>
          <a:lstStyle/>
          <a:p>
            <a:pPr algn="r" defTabSz="914327" rtl="1"/>
            <a:r>
              <a:rPr lang="fa-IR" sz="2000" b="1" dirty="0">
                <a:solidFill>
                  <a:schemeClr val="bg1"/>
                </a:solidFill>
                <a:latin typeface="Helvetica" panose="020B0604020202020204" pitchFamily="34" charset="0"/>
                <a:ea typeface="Times New Roman" panose="02020603050405020304" pitchFamily="18" charset="0"/>
                <a:cs typeface="B Zar" panose="00000400000000000000" pitchFamily="2" charset="-78"/>
              </a:rPr>
              <a:t>ریسک فاکتورهای بروز مشکلات شیردهی که میتوانند پیش از زایمان شناسایی شوند </a:t>
            </a:r>
            <a:endParaRPr lang="ar-SA" sz="2000" b="1" dirty="0">
              <a:solidFill>
                <a:schemeClr val="bg1"/>
              </a:solidFill>
              <a:latin typeface="Helvetica" panose="020B0604020202020204" pitchFamily="34" charset="0"/>
              <a:ea typeface="Times New Roman" panose="02020603050405020304" pitchFamily="18" charset="0"/>
              <a:cs typeface="B Zar" panose="00000400000000000000" pitchFamily="2" charset="-78"/>
            </a:endParaRPr>
          </a:p>
          <a:p>
            <a:pPr algn="r" defTabSz="914327" rtl="1"/>
            <a:endParaRPr lang="en-US" sz="2000" b="1" dirty="0">
              <a:solidFill>
                <a:schemeClr val="bg1"/>
              </a:solidFill>
              <a:cs typeface="B Zar" panose="00000400000000000000" pitchFamily="2" charset="-78"/>
            </a:endParaRPr>
          </a:p>
        </p:txBody>
      </p:sp>
      <p:grpSp>
        <p:nvGrpSpPr>
          <p:cNvPr id="10" name="Group 9">
            <a:extLst>
              <a:ext uri="{FF2B5EF4-FFF2-40B4-BE49-F238E27FC236}">
                <a16:creationId xmlns:a16="http://schemas.microsoft.com/office/drawing/2014/main" xmlns="" id="{20E679AA-1B02-4C2D-A573-6A6019FA368A}"/>
              </a:ext>
            </a:extLst>
          </p:cNvPr>
          <p:cNvGrpSpPr/>
          <p:nvPr/>
        </p:nvGrpSpPr>
        <p:grpSpPr>
          <a:xfrm>
            <a:off x="4840620" y="903094"/>
            <a:ext cx="4303380" cy="5937132"/>
            <a:chOff x="7369805" y="2123113"/>
            <a:chExt cx="4303380" cy="4247552"/>
          </a:xfrm>
        </p:grpSpPr>
        <p:sp>
          <p:nvSpPr>
            <p:cNvPr id="12" name="Rectangle: Top Corners Rounded 10">
              <a:extLst>
                <a:ext uri="{FF2B5EF4-FFF2-40B4-BE49-F238E27FC236}">
                  <a16:creationId xmlns:a16="http://schemas.microsoft.com/office/drawing/2014/main" xmlns="" id="{6D86AA60-3EA7-4409-9F77-AAA3A2D54BE5}"/>
                </a:ext>
              </a:extLst>
            </p:cNvPr>
            <p:cNvSpPr/>
            <p:nvPr/>
          </p:nvSpPr>
          <p:spPr>
            <a:xfrm>
              <a:off x="7369805" y="2123113"/>
              <a:ext cx="4303380" cy="649978"/>
            </a:xfrm>
            <a:prstGeom prst="round2SameRect">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w="12700" cap="flat" cmpd="sng" algn="ctr">
              <a:solidFill>
                <a:srgbClr val="DAB250"/>
              </a:solidFill>
              <a:prstDash val="solid"/>
            </a:ln>
            <a:effectLst>
              <a:outerShdw blurRad="50800" dist="38100" dir="5400000" sy="96000" rotWithShape="0">
                <a:srgbClr val="000000">
                  <a:alpha val="54000"/>
                </a:srgbClr>
              </a:outerShdw>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a:ln>
                    <a:noFill/>
                  </a:ln>
                  <a:solidFill>
                    <a:srgbClr val="FF0000"/>
                  </a:solidFill>
                  <a:effectLst/>
                  <a:uLnTx/>
                  <a:uFillTx/>
                  <a:latin typeface="Rockwell" panose="02060603020205020403"/>
                  <a:cs typeface="B Titr" panose="00000700000000000000" pitchFamily="2" charset="-78"/>
                </a:rPr>
                <a:t> وجود فاکتورهای اجتماعی و تاریخچه</a:t>
              </a:r>
              <a:r>
                <a:rPr kumimoji="0" lang="fa-IR" sz="2000" b="0" i="0" u="none" strike="noStrike" kern="0" cap="none" spc="0" normalizeH="0" noProof="0" dirty="0">
                  <a:ln>
                    <a:noFill/>
                  </a:ln>
                  <a:solidFill>
                    <a:srgbClr val="FF0000"/>
                  </a:solidFill>
                  <a:effectLst/>
                  <a:uLnTx/>
                  <a:uFillTx/>
                  <a:latin typeface="Rockwell" panose="02060603020205020403"/>
                  <a:cs typeface="B Titr" panose="00000700000000000000" pitchFamily="2" charset="-78"/>
                </a:rPr>
                <a:t> ای</a:t>
              </a:r>
              <a:endParaRPr kumimoji="0" lang="fa-IR" sz="2000" b="0" i="0" u="none" strike="noStrike" kern="0" cap="none" spc="0" normalizeH="0" baseline="0" noProof="0" dirty="0">
                <a:ln>
                  <a:noFill/>
                </a:ln>
                <a:solidFill>
                  <a:srgbClr val="FF0000"/>
                </a:solidFill>
                <a:effectLst/>
                <a:uLnTx/>
                <a:uFillTx/>
                <a:latin typeface="Rockwell" panose="02060603020205020403"/>
                <a:cs typeface="B Titr" panose="00000700000000000000" pitchFamily="2" charset="-78"/>
              </a:endParaRPr>
            </a:p>
          </p:txBody>
        </p:sp>
        <p:sp>
          <p:nvSpPr>
            <p:cNvPr id="13" name="Rectangle: Rounded Corners 12">
              <a:extLst>
                <a:ext uri="{FF2B5EF4-FFF2-40B4-BE49-F238E27FC236}">
                  <a16:creationId xmlns:a16="http://schemas.microsoft.com/office/drawing/2014/main" xmlns="" id="{A0D17FD4-FE2E-4AE0-8149-5DCC3F7CA1DA}"/>
                </a:ext>
              </a:extLst>
            </p:cNvPr>
            <p:cNvSpPr/>
            <p:nvPr/>
          </p:nvSpPr>
          <p:spPr>
            <a:xfrm>
              <a:off x="7381639" y="2864966"/>
              <a:ext cx="4290171" cy="3505699"/>
            </a:xfrm>
            <a:prstGeom prst="roundRect">
              <a:avLst>
                <a:gd name="adj" fmla="val 3691"/>
              </a:avLst>
            </a:prstGeom>
            <a:solidFill>
              <a:srgbClr val="DAB250">
                <a:lumMod val="40000"/>
                <a:lumOff val="60000"/>
              </a:srgbClr>
            </a:solidFill>
            <a:ln w="19050" cap="flat" cmpd="sng" algn="ctr">
              <a:solidFill>
                <a:srgbClr val="60C4AA">
                  <a:shade val="50000"/>
                </a:srgbClr>
              </a:solidFill>
              <a:prstDash val="solid"/>
            </a:ln>
            <a:effectLst/>
          </p:spPr>
          <p:txBody>
            <a:bodyPr rtlCol="1" anchor="t"/>
            <a:lstStyle/>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تصمیم گیری زود هنگام برای شیردهی</a:t>
              </a:r>
              <a:r>
                <a:rPr kumimoji="0" lang="fa-IR" sz="1800" b="1" i="0" u="none" strike="noStrike" kern="0" cap="none" spc="0" normalizeH="0" noProof="0" dirty="0">
                  <a:ln>
                    <a:noFill/>
                  </a:ln>
                  <a:solidFill>
                    <a:srgbClr val="0070C0"/>
                  </a:solidFill>
                  <a:effectLst/>
                  <a:uLnTx/>
                  <a:uFillTx/>
                  <a:latin typeface="Rockwell" panose="02060603020205020403"/>
                  <a:cs typeface="B Zar" panose="00000400000000000000" pitchFamily="2" charset="-78"/>
                </a:rPr>
                <a:t> از پستان و تغذیه با بطری.</a:t>
              </a:r>
              <a:endParaRPr kumimoji="0" lang="en-US"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endParaRP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سابقه مشکلات قبلی در</a:t>
              </a:r>
              <a:r>
                <a:rPr kumimoji="0" lang="fa-IR" sz="1800" b="1" i="0" u="none" strike="noStrike" kern="0" cap="none" spc="0" normalizeH="0" noProof="0" dirty="0">
                  <a:ln>
                    <a:noFill/>
                  </a:ln>
                  <a:solidFill>
                    <a:srgbClr val="0070C0"/>
                  </a:solidFill>
                  <a:effectLst/>
                  <a:uLnTx/>
                  <a:uFillTx/>
                  <a:latin typeface="Rockwell" panose="02060603020205020403"/>
                  <a:cs typeface="B Zar" panose="00000400000000000000" pitchFamily="2" charset="-78"/>
                </a:rPr>
                <a:t> </a:t>
              </a: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شیردهی یا داشتن شیر خوار شیر مادر خوار با وزن گیری کم.</a:t>
              </a:r>
              <a:endParaRPr kumimoji="0" lang="en-US"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endParaRP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سابقه نا باروری وابسته</a:t>
              </a:r>
              <a:r>
                <a:rPr kumimoji="0" lang="fa-IR" sz="1800" b="1" i="0" u="none" strike="noStrike" kern="0" cap="none" spc="0" normalizeH="0" noProof="0" dirty="0">
                  <a:ln>
                    <a:noFill/>
                  </a:ln>
                  <a:solidFill>
                    <a:srgbClr val="0070C0"/>
                  </a:solidFill>
                  <a:effectLst/>
                  <a:uLnTx/>
                  <a:uFillTx/>
                  <a:latin typeface="Rockwell" panose="02060603020205020403"/>
                  <a:cs typeface="B Zar" panose="00000400000000000000" pitchFamily="2" charset="-78"/>
                </a:rPr>
                <a:t> به هورمون و استفاده از قرص های ضد باروری</a:t>
              </a: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lang="fa-IR" b="1" kern="0" dirty="0">
                  <a:solidFill>
                    <a:srgbClr val="0070C0"/>
                  </a:solidFill>
                  <a:latin typeface="Rockwell" panose="02060603020205020403"/>
                  <a:cs typeface="B Zar" panose="00000400000000000000" pitchFamily="2" charset="-78"/>
                </a:rPr>
                <a:t>مشکلات پزشکی مانند دیابت و ....</a:t>
              </a: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noProof="0" dirty="0">
                  <a:ln>
                    <a:noFill/>
                  </a:ln>
                  <a:solidFill>
                    <a:srgbClr val="0070C0"/>
                  </a:solidFill>
                  <a:effectLst/>
                  <a:uLnTx/>
                  <a:uFillTx/>
                  <a:latin typeface="Rockwell" panose="02060603020205020403"/>
                  <a:cs typeface="B Zar" panose="00000400000000000000" pitchFamily="2" charset="-78"/>
                </a:rPr>
                <a:t>سن مادر و مشکلات روانی و اجتماعی مانند افسردگی</a:t>
              </a: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endParaRPr kumimoji="0" lang="en-US"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endParaRPr>
            </a:p>
          </p:txBody>
        </p:sp>
      </p:grpSp>
      <p:grpSp>
        <p:nvGrpSpPr>
          <p:cNvPr id="14" name="Group 13">
            <a:extLst>
              <a:ext uri="{FF2B5EF4-FFF2-40B4-BE49-F238E27FC236}">
                <a16:creationId xmlns:a16="http://schemas.microsoft.com/office/drawing/2014/main" xmlns="" id="{20E679AA-1B02-4C2D-A573-6A6019FA368A}"/>
              </a:ext>
            </a:extLst>
          </p:cNvPr>
          <p:cNvGrpSpPr/>
          <p:nvPr/>
        </p:nvGrpSpPr>
        <p:grpSpPr>
          <a:xfrm>
            <a:off x="308201" y="997020"/>
            <a:ext cx="4303380" cy="4952260"/>
            <a:chOff x="7369805" y="2123113"/>
            <a:chExt cx="4303380" cy="4247552"/>
          </a:xfrm>
        </p:grpSpPr>
        <p:sp>
          <p:nvSpPr>
            <p:cNvPr id="16" name="Rectangle: Top Corners Rounded 10">
              <a:extLst>
                <a:ext uri="{FF2B5EF4-FFF2-40B4-BE49-F238E27FC236}">
                  <a16:creationId xmlns:a16="http://schemas.microsoft.com/office/drawing/2014/main" xmlns="" id="{6D86AA60-3EA7-4409-9F77-AAA3A2D54BE5}"/>
                </a:ext>
              </a:extLst>
            </p:cNvPr>
            <p:cNvSpPr/>
            <p:nvPr/>
          </p:nvSpPr>
          <p:spPr>
            <a:xfrm>
              <a:off x="7369805" y="2123113"/>
              <a:ext cx="4303380" cy="649978"/>
            </a:xfrm>
            <a:prstGeom prst="round2SameRect">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w="12700" cap="flat" cmpd="sng" algn="ctr">
              <a:solidFill>
                <a:srgbClr val="DAB250"/>
              </a:solidFill>
              <a:prstDash val="solid"/>
            </a:ln>
            <a:effectLst>
              <a:outerShdw blurRad="50800" dist="38100" dir="5400000" sy="96000" rotWithShape="0">
                <a:srgbClr val="000000">
                  <a:alpha val="54000"/>
                </a:srgbClr>
              </a:outerShdw>
            </a:effectLst>
          </p:spPr>
          <p:txBody>
            <a:bodyPr rtlCol="1"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a:ln>
                    <a:noFill/>
                  </a:ln>
                  <a:solidFill>
                    <a:srgbClr val="FF0000"/>
                  </a:solidFill>
                  <a:effectLst/>
                  <a:uLnTx/>
                  <a:uFillTx/>
                  <a:latin typeface="Rockwell" panose="02060603020205020403"/>
                  <a:cs typeface="B Titr" panose="00000700000000000000" pitchFamily="2" charset="-78"/>
                </a:rPr>
                <a:t> فاکتورهای آناتومیک/فیزیولوژیک</a:t>
              </a:r>
            </a:p>
          </p:txBody>
        </p:sp>
        <p:sp>
          <p:nvSpPr>
            <p:cNvPr id="19" name="Rectangle: Rounded Corners 12">
              <a:extLst>
                <a:ext uri="{FF2B5EF4-FFF2-40B4-BE49-F238E27FC236}">
                  <a16:creationId xmlns:a16="http://schemas.microsoft.com/office/drawing/2014/main" xmlns="" id="{A0D17FD4-FE2E-4AE0-8149-5DCC3F7CA1DA}"/>
                </a:ext>
              </a:extLst>
            </p:cNvPr>
            <p:cNvSpPr/>
            <p:nvPr/>
          </p:nvSpPr>
          <p:spPr>
            <a:xfrm>
              <a:off x="7381639" y="2864966"/>
              <a:ext cx="4290171" cy="3505699"/>
            </a:xfrm>
            <a:prstGeom prst="roundRect">
              <a:avLst>
                <a:gd name="adj" fmla="val 3691"/>
              </a:avLst>
            </a:prstGeom>
            <a:solidFill>
              <a:srgbClr val="DAB250">
                <a:lumMod val="40000"/>
                <a:lumOff val="60000"/>
              </a:srgbClr>
            </a:solidFill>
            <a:ln w="19050" cap="flat" cmpd="sng" algn="ctr">
              <a:solidFill>
                <a:srgbClr val="60C4AA">
                  <a:shade val="50000"/>
                </a:srgbClr>
              </a:solidFill>
              <a:prstDash val="solid"/>
            </a:ln>
            <a:effectLst/>
          </p:spPr>
          <p:txBody>
            <a:bodyPr rtlCol="1" anchor="t"/>
            <a:lstStyle/>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نوک پستان صاف</a:t>
              </a:r>
              <a:r>
                <a:rPr kumimoji="0" lang="fa-IR" sz="1800" b="1" i="0" u="none" strike="noStrike" kern="0" cap="none" spc="0" normalizeH="0" noProof="0" dirty="0">
                  <a:ln>
                    <a:noFill/>
                  </a:ln>
                  <a:solidFill>
                    <a:srgbClr val="0070C0"/>
                  </a:solidFill>
                  <a:effectLst/>
                  <a:uLnTx/>
                  <a:uFillTx/>
                  <a:latin typeface="Rockwell" panose="02060603020205020403"/>
                  <a:cs typeface="B Zar" panose="00000400000000000000" pitchFamily="2" charset="-78"/>
                </a:rPr>
                <a:t> و یا فرورفته</a:t>
              </a: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a:t>
              </a:r>
              <a:endParaRPr kumimoji="0" lang="en-US"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endParaRP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اختلاف در ظاهر پستان ها مانند غیر قرینگی و توبولار و...</a:t>
              </a:r>
              <a:endParaRPr kumimoji="0" lang="en-US"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endParaRP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جراحی قبلی پستان که مجاری شیریا اعصاب آوران نوک پستان را قطع کرده است</a:t>
              </a:r>
            </a:p>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r>
                <a:rPr lang="fa-IR" b="1" kern="0" dirty="0">
                  <a:solidFill>
                    <a:srgbClr val="0070C0"/>
                  </a:solidFill>
                  <a:latin typeface="Rockwell" panose="02060603020205020403"/>
                  <a:cs typeface="B Zar" panose="00000400000000000000" pitchFamily="2" charset="-78"/>
                </a:rPr>
                <a:t>آبسه قبلی پستان</a:t>
              </a:r>
              <a:r>
                <a:rPr kumimoji="0" lang="fa-IR"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rPr>
                <a:t>.</a:t>
              </a:r>
              <a:endParaRPr kumimoji="0" lang="en-US" sz="1800" b="1" i="0" u="none" strike="noStrike" kern="0" cap="none" spc="0" normalizeH="0" baseline="0" noProof="0" dirty="0">
                <a:ln>
                  <a:noFill/>
                </a:ln>
                <a:solidFill>
                  <a:srgbClr val="0070C0"/>
                </a:solidFill>
                <a:effectLst/>
                <a:uLnTx/>
                <a:uFillTx/>
                <a:latin typeface="Rockwell" panose="02060603020205020403"/>
                <a:cs typeface="B Zar" panose="00000400000000000000" pitchFamily="2" charset="-78"/>
              </a:endParaRPr>
            </a:p>
          </p:txBody>
        </p:sp>
      </p:grpSp>
    </p:spTree>
    <p:extLst>
      <p:ext uri="{BB962C8B-B14F-4D97-AF65-F5344CB8AC3E}">
        <p14:creationId xmlns:p14="http://schemas.microsoft.com/office/powerpoint/2010/main" xmlns="" val="323150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0" y="62864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17" name="Speech Bubble: Rectangle 3">
            <a:extLst>
              <a:ext uri="{FF2B5EF4-FFF2-40B4-BE49-F238E27FC236}">
                <a16:creationId xmlns:a16="http://schemas.microsoft.com/office/drawing/2014/main" xmlns="" id="{B283FB5C-A8F9-45AC-9C9C-1C0B5658A3A4}"/>
              </a:ext>
            </a:extLst>
          </p:cNvPr>
          <p:cNvSpPr/>
          <p:nvPr/>
        </p:nvSpPr>
        <p:spPr>
          <a:xfrm flipH="1">
            <a:off x="35495" y="5657"/>
            <a:ext cx="8892481" cy="399007"/>
          </a:xfrm>
          <a:prstGeom prst="wedgeRectCallout">
            <a:avLst>
              <a:gd name="adj1" fmla="val -21260"/>
              <a:gd name="adj2" fmla="val 110985"/>
            </a:avLst>
          </a:prstGeom>
          <a:solidFill>
            <a:srgbClr val="60C4AA"/>
          </a:solidFill>
          <a:ln w="19050" cap="flat" cmpd="sng" algn="ctr">
            <a:solidFill>
              <a:srgbClr val="DAB250"/>
            </a:solidFill>
            <a:prstDash val="solid"/>
          </a:ln>
          <a:effectLst/>
        </p:spPr>
        <p:txBody>
          <a:bodyPr rtlCol="1" anchor="ctr"/>
          <a:lstStyle/>
          <a:p>
            <a:pPr algn="ctr" defTabSz="457200"/>
            <a:endParaRPr lang="fa-IR" kern="0">
              <a:solidFill>
                <a:prstClr val="white"/>
              </a:solidFill>
              <a:latin typeface="Rockwell" panose="02060603020205020403"/>
            </a:endParaRPr>
          </a:p>
        </p:txBody>
      </p:sp>
      <p:sp>
        <p:nvSpPr>
          <p:cNvPr id="2" name="TextBox 1"/>
          <p:cNvSpPr txBox="1"/>
          <p:nvPr/>
        </p:nvSpPr>
        <p:spPr>
          <a:xfrm>
            <a:off x="17160" y="-118556"/>
            <a:ext cx="9324528" cy="523220"/>
          </a:xfrm>
          <a:prstGeom prst="rect">
            <a:avLst/>
          </a:prstGeom>
          <a:noFill/>
        </p:spPr>
        <p:txBody>
          <a:bodyPr wrap="square" rtlCol="0">
            <a:spAutoFit/>
          </a:bodyPr>
          <a:lstStyle/>
          <a:p>
            <a:r>
              <a:rPr lang="fa-IR" sz="2800" dirty="0">
                <a:solidFill>
                  <a:srgbClr val="FF0000"/>
                </a:solidFill>
                <a:cs typeface="B Zar" panose="00000400000000000000" pitchFamily="2" charset="-78"/>
              </a:rPr>
              <a:t>راهنمای حمایت ازتغذیه یا  شیر مادر در دوران پره نالال طی ویزیت های زنان و مامایی </a:t>
            </a:r>
            <a:endParaRPr lang="en-US" sz="2800" dirty="0">
              <a:solidFill>
                <a:srgbClr val="FF0000"/>
              </a:solidFill>
              <a:cs typeface="B Zar"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2107586751"/>
              </p:ext>
            </p:extLst>
          </p:nvPr>
        </p:nvGraphicFramePr>
        <p:xfrm>
          <a:off x="677958" y="428325"/>
          <a:ext cx="8002932" cy="6314943"/>
        </p:xfrm>
        <a:graphic>
          <a:graphicData uri="http://schemas.openxmlformats.org/drawingml/2006/table">
            <a:tbl>
              <a:tblPr firstRow="1" bandRow="1">
                <a:tableStyleId>{21E4AEA4-8DFA-4A89-87EB-49C32662AFE0}</a:tableStyleId>
              </a:tblPr>
              <a:tblGrid>
                <a:gridCol w="2521929">
                  <a:extLst>
                    <a:ext uri="{9D8B030D-6E8A-4147-A177-3AD203B41FA5}">
                      <a16:colId xmlns:a16="http://schemas.microsoft.com/office/drawing/2014/main" xmlns="" val="20000"/>
                    </a:ext>
                  </a:extLst>
                </a:gridCol>
                <a:gridCol w="3910991">
                  <a:extLst>
                    <a:ext uri="{9D8B030D-6E8A-4147-A177-3AD203B41FA5}">
                      <a16:colId xmlns:a16="http://schemas.microsoft.com/office/drawing/2014/main" xmlns="" val="20001"/>
                    </a:ext>
                  </a:extLst>
                </a:gridCol>
                <a:gridCol w="1570012">
                  <a:extLst>
                    <a:ext uri="{9D8B030D-6E8A-4147-A177-3AD203B41FA5}">
                      <a16:colId xmlns:a16="http://schemas.microsoft.com/office/drawing/2014/main" xmlns="" val="20002"/>
                    </a:ext>
                  </a:extLst>
                </a:gridCol>
              </a:tblGrid>
              <a:tr h="623018">
                <a:tc>
                  <a:txBody>
                    <a:bodyPr/>
                    <a:lstStyle/>
                    <a:p>
                      <a:pPr algn="ctr"/>
                      <a:r>
                        <a:rPr lang="fa-IR" sz="1600" dirty="0">
                          <a:cs typeface="B Nazanin" panose="00000400000000000000" pitchFamily="2" charset="-78"/>
                        </a:rPr>
                        <a:t>معاینات</a:t>
                      </a:r>
                      <a:endParaRPr lang="en-US" sz="1600" dirty="0">
                        <a:solidFill>
                          <a:srgbClr val="FF0000"/>
                        </a:solidFill>
                        <a:cs typeface="B Nazanin" panose="00000400000000000000" pitchFamily="2" charset="-78"/>
                      </a:endParaRPr>
                    </a:p>
                  </a:txBody>
                  <a:tcPr/>
                </a:tc>
                <a:tc>
                  <a:txBody>
                    <a:bodyPr/>
                    <a:lstStyle/>
                    <a:p>
                      <a:pPr algn="ctr">
                        <a:lnSpc>
                          <a:spcPct val="115000"/>
                        </a:lnSpc>
                        <a:spcAft>
                          <a:spcPts val="0"/>
                        </a:spcAft>
                      </a:pPr>
                      <a:r>
                        <a:rPr lang="fa-IR" sz="1600" dirty="0">
                          <a:effectLst/>
                          <a:cs typeface="B Nazanin" panose="00000400000000000000" pitchFamily="2" charset="-78"/>
                        </a:rPr>
                        <a:t>بحث و گفتگو</a:t>
                      </a:r>
                      <a:endParaRPr lang="en-US" sz="1600" dirty="0">
                        <a:solidFill>
                          <a:srgbClr val="FF0000"/>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ویزیت زنان و مامایی </a:t>
                      </a:r>
                      <a:endParaRPr lang="en-US" sz="1600" dirty="0">
                        <a:solidFill>
                          <a:srgbClr val="FF0000"/>
                        </a:solidFill>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0"/>
                  </a:ext>
                </a:extLst>
              </a:tr>
              <a:tr h="1381264">
                <a:tc>
                  <a:txBody>
                    <a:bodyPr/>
                    <a:lstStyle/>
                    <a:p>
                      <a:pPr algn="ctr"/>
                      <a:r>
                        <a:rPr lang="fa-IR" sz="1600" dirty="0">
                          <a:cs typeface="B Nazanin" panose="00000400000000000000" pitchFamily="2" charset="-78"/>
                        </a:rPr>
                        <a:t>لمس کبد برای کشف توده </a:t>
                      </a:r>
                    </a:p>
                    <a:p>
                      <a:pPr algn="ctr"/>
                      <a:r>
                        <a:rPr lang="fa-IR" sz="1600" dirty="0">
                          <a:cs typeface="B Nazanin" panose="00000400000000000000" pitchFamily="2" charset="-78"/>
                        </a:rPr>
                        <a:t>ارزیابی</a:t>
                      </a:r>
                      <a:r>
                        <a:rPr lang="fa-IR" sz="1600" baseline="0" dirty="0">
                          <a:cs typeface="B Nazanin" panose="00000400000000000000" pitchFamily="2" charset="-78"/>
                        </a:rPr>
                        <a:t> از نظر وجود اسکار جراحی های قبلی</a:t>
                      </a:r>
                      <a:endParaRPr lang="en-US" sz="1600" dirty="0">
                        <a:cs typeface="B Nazanin" panose="00000400000000000000" pitchFamily="2" charset="-78"/>
                      </a:endParaRPr>
                    </a:p>
                  </a:txBody>
                  <a:tcPr/>
                </a:tc>
                <a:tc>
                  <a:txBody>
                    <a:bodyPr/>
                    <a:lstStyle/>
                    <a:p>
                      <a:pPr algn="ctr">
                        <a:lnSpc>
                          <a:spcPct val="115000"/>
                        </a:lnSpc>
                        <a:spcAft>
                          <a:spcPts val="0"/>
                        </a:spcAft>
                      </a:pPr>
                      <a:r>
                        <a:rPr lang="fa-IR" sz="1600" dirty="0">
                          <a:effectLst/>
                          <a:cs typeface="B Nazanin" panose="00000400000000000000" pitchFamily="2" charset="-78"/>
                        </a:rPr>
                        <a:t>برنامه های شیردهی، تقویت و با کشف علت</a:t>
                      </a:r>
                      <a:r>
                        <a:rPr lang="fa-IR" sz="1600" baseline="0" dirty="0">
                          <a:effectLst/>
                          <a:cs typeface="B Nazanin" panose="00000400000000000000" pitchFamily="2" charset="-78"/>
                        </a:rPr>
                        <a:t>، آموزش و اصلاح باور های های غلط</a:t>
                      </a:r>
                    </a:p>
                    <a:p>
                      <a:pPr algn="ctr">
                        <a:lnSpc>
                          <a:spcPct val="115000"/>
                        </a:lnSpc>
                        <a:spcAft>
                          <a:spcPts val="0"/>
                        </a:spcAft>
                      </a:pPr>
                      <a:r>
                        <a:rPr lang="fa-IR" sz="1600" baseline="0" dirty="0">
                          <a:effectLst/>
                          <a:cs typeface="B Nazanin" panose="00000400000000000000" pitchFamily="2" charset="-78"/>
                        </a:rPr>
                        <a:t>توجه به جراحی قبلی پستان</a:t>
                      </a:r>
                    </a:p>
                    <a:p>
                      <a:pPr algn="ctr">
                        <a:lnSpc>
                          <a:spcPct val="115000"/>
                        </a:lnSpc>
                        <a:spcAft>
                          <a:spcPts val="0"/>
                        </a:spcAft>
                      </a:pPr>
                      <a:r>
                        <a:rPr lang="fa-IR" sz="1600" baseline="0" dirty="0">
                          <a:effectLst/>
                          <a:cs typeface="B Nazanin" panose="00000400000000000000" pitchFamily="2" charset="-78"/>
                        </a:rPr>
                        <a:t>توجه به رشد پستان در بارداری</a:t>
                      </a:r>
                    </a:p>
                    <a:p>
                      <a:pPr algn="ctr">
                        <a:lnSpc>
                          <a:spcPct val="115000"/>
                        </a:lnSpc>
                        <a:spcAft>
                          <a:spcPts val="0"/>
                        </a:spcAft>
                      </a:pPr>
                      <a:r>
                        <a:rPr lang="fa-IR" sz="1600" baseline="0" dirty="0">
                          <a:effectLst/>
                          <a:cs typeface="B Nazanin" panose="00000400000000000000" pitchFamily="2" charset="-78"/>
                        </a:rPr>
                        <a:t>توجه به شیر دهی</a:t>
                      </a:r>
                      <a:endParaRPr lang="fa-IR" sz="1600" baseline="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ویزیت اولیه</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1"/>
                  </a:ext>
                </a:extLst>
              </a:tr>
              <a:tr h="623018">
                <a:tc>
                  <a:txBody>
                    <a:bodyPr/>
                    <a:lstStyle/>
                    <a:p>
                      <a:pPr algn="ctr"/>
                      <a:endParaRPr lang="en-US" sz="1600" dirty="0">
                        <a:cs typeface="B Nazanin" panose="00000400000000000000" pitchFamily="2" charset="-78"/>
                      </a:endParaRPr>
                    </a:p>
                  </a:txBody>
                  <a:tcPr/>
                </a:tc>
                <a:tc>
                  <a:txBody>
                    <a:bodyPr/>
                    <a:lstStyle/>
                    <a:p>
                      <a:pPr algn="ctr">
                        <a:lnSpc>
                          <a:spcPct val="115000"/>
                        </a:lnSpc>
                        <a:spcAft>
                          <a:spcPts val="0"/>
                        </a:spcAft>
                      </a:pPr>
                      <a:r>
                        <a:rPr lang="fa-IR" sz="1600" dirty="0">
                          <a:effectLst/>
                          <a:cs typeface="B Nazanin" panose="00000400000000000000" pitchFamily="2" charset="-78"/>
                        </a:rPr>
                        <a:t>توضیح رشد پستان </a:t>
                      </a:r>
                    </a:p>
                    <a:p>
                      <a:pPr algn="ctr">
                        <a:lnSpc>
                          <a:spcPct val="115000"/>
                        </a:lnSpc>
                        <a:spcAft>
                          <a:spcPts val="0"/>
                        </a:spcAft>
                      </a:pPr>
                      <a:r>
                        <a:rPr lang="fa-IR" sz="1600" dirty="0">
                          <a:effectLst/>
                          <a:cs typeface="B Nazanin" panose="00000400000000000000" pitchFamily="2" charset="-78"/>
                        </a:rPr>
                        <a:t>صحبت درمورد برنامه ی تغذیه شیرخوار</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هفته 20-14</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2"/>
                  </a:ext>
                </a:extLst>
              </a:tr>
              <a:tr h="800733">
                <a:tc>
                  <a:txBody>
                    <a:bodyPr/>
                    <a:lstStyle/>
                    <a:p>
                      <a:pPr algn="ctr"/>
                      <a:r>
                        <a:rPr lang="fa-IR" sz="1600" dirty="0">
                          <a:cs typeface="B Nazanin" panose="00000400000000000000" pitchFamily="2" charset="-78"/>
                        </a:rPr>
                        <a:t>تکرار معاینات</a:t>
                      </a:r>
                      <a:r>
                        <a:rPr lang="fa-IR" sz="1600" baseline="0" dirty="0">
                          <a:cs typeface="B Nazanin" panose="00000400000000000000" pitchFamily="2" charset="-78"/>
                        </a:rPr>
                        <a:t> پستان و بررسی شکایات پستانی توسط بیمار در ویزیت ها</a:t>
                      </a:r>
                      <a:endParaRPr lang="en-US" sz="1600" dirty="0">
                        <a:cs typeface="B Nazanin" panose="00000400000000000000" pitchFamily="2" charset="-78"/>
                      </a:endParaRPr>
                    </a:p>
                  </a:txBody>
                  <a:tcPr/>
                </a:tc>
                <a:tc>
                  <a:txBody>
                    <a:bodyPr/>
                    <a:lstStyle/>
                    <a:p>
                      <a:pPr algn="ctr">
                        <a:lnSpc>
                          <a:spcPct val="115000"/>
                        </a:lnSpc>
                        <a:spcAft>
                          <a:spcPts val="0"/>
                        </a:spcAft>
                      </a:pPr>
                      <a:r>
                        <a:rPr lang="fa-IR" sz="1600" dirty="0">
                          <a:effectLst/>
                          <a:cs typeface="B Nazanin" panose="00000400000000000000" pitchFamily="2" charset="-78"/>
                        </a:rPr>
                        <a:t>توضیه برای شرکت در کلاس های آموزش زایمان</a:t>
                      </a:r>
                    </a:p>
                    <a:p>
                      <a:pPr algn="ctr">
                        <a:lnSpc>
                          <a:spcPct val="115000"/>
                        </a:lnSpc>
                        <a:spcAft>
                          <a:spcPts val="0"/>
                        </a:spcAft>
                      </a:pPr>
                      <a:r>
                        <a:rPr lang="fa-IR" sz="1600" dirty="0">
                          <a:effectLst/>
                          <a:cs typeface="B Nazanin" panose="00000400000000000000" pitchFamily="2" charset="-78"/>
                        </a:rPr>
                        <a:t>تقویت تصمیم مادر برای تغذیه با شیرمادر</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هفته 28-24</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3"/>
                  </a:ext>
                </a:extLst>
              </a:tr>
              <a:tr h="623018">
                <a:tc>
                  <a:txBody>
                    <a:bodyPr/>
                    <a:lstStyle/>
                    <a:p>
                      <a:pPr algn="ctr"/>
                      <a:r>
                        <a:rPr lang="fa-IR" sz="1600" dirty="0">
                          <a:cs typeface="B Nazanin" panose="00000400000000000000" pitchFamily="2" charset="-78"/>
                        </a:rPr>
                        <a:t>معاینات روتین</a:t>
                      </a:r>
                      <a:r>
                        <a:rPr lang="fa-IR" sz="1600" baseline="0" dirty="0">
                          <a:cs typeface="B Nazanin" panose="00000400000000000000" pitchFamily="2" charset="-78"/>
                        </a:rPr>
                        <a:t> را در حوالی این زمان در نظر داشته باشید</a:t>
                      </a:r>
                      <a:endParaRPr lang="en-US" sz="1600" dirty="0">
                        <a:cs typeface="B Nazanin" panose="00000400000000000000" pitchFamily="2" charset="-78"/>
                      </a:endParaRPr>
                    </a:p>
                  </a:txBody>
                  <a:tcPr/>
                </a:tc>
                <a:tc>
                  <a:txBody>
                    <a:bodyPr/>
                    <a:lstStyle/>
                    <a:p>
                      <a:pPr algn="ctr">
                        <a:lnSpc>
                          <a:spcPct val="115000"/>
                        </a:lnSpc>
                        <a:spcAft>
                          <a:spcPts val="0"/>
                        </a:spcAft>
                      </a:pPr>
                      <a:r>
                        <a:rPr lang="fa-IR" sz="1600" dirty="0">
                          <a:effectLst/>
                          <a:cs typeface="B Nazanin" panose="00000400000000000000" pitchFamily="2" charset="-78"/>
                        </a:rPr>
                        <a:t>بررسی عمل جراحی قبلی پستان</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هفته  32</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4"/>
                  </a:ext>
                </a:extLst>
              </a:tr>
              <a:tr h="1105011">
                <a:tc>
                  <a:txBody>
                    <a:bodyPr/>
                    <a:lstStyle/>
                    <a:p>
                      <a:pPr algn="ctr"/>
                      <a:endParaRPr lang="en-US" sz="1600" dirty="0">
                        <a:cs typeface="B Nazanin" panose="00000400000000000000" pitchFamily="2" charset="-78"/>
                      </a:endParaRPr>
                    </a:p>
                  </a:txBody>
                  <a:tcPr/>
                </a:tc>
                <a:tc>
                  <a:txBody>
                    <a:bodyPr/>
                    <a:lstStyle/>
                    <a:p>
                      <a:pPr algn="r">
                        <a:lnSpc>
                          <a:spcPct val="115000"/>
                        </a:lnSpc>
                        <a:spcAft>
                          <a:spcPts val="0"/>
                        </a:spcAft>
                      </a:pPr>
                      <a:r>
                        <a:rPr lang="fa-IR" sz="1600" dirty="0">
                          <a:effectLst/>
                          <a:cs typeface="B Nazanin" panose="00000400000000000000" pitchFamily="2" charset="-78"/>
                        </a:rPr>
                        <a:t>بحث درمورد نگرانی های پیش آمده</a:t>
                      </a:r>
                      <a:r>
                        <a:rPr lang="fa-IR" sz="1600" baseline="0" dirty="0">
                          <a:effectLst/>
                          <a:cs typeface="B Nazanin" panose="00000400000000000000" pitchFamily="2" charset="-78"/>
                        </a:rPr>
                        <a:t> در بیمارستان مانند جدایی مادر و فرزند، تفویت شیردهی مادر در ساعات اول زایمان، مرور نکات پزشکی درمانی بعد از زایمان، بیماری متابولیک</a:t>
                      </a: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هفته 36-34</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5"/>
                  </a:ext>
                </a:extLst>
              </a:tr>
              <a:tr h="1059324">
                <a:tc>
                  <a:txBody>
                    <a:bodyPr/>
                    <a:lstStyle/>
                    <a:p>
                      <a:pPr algn="ctr"/>
                      <a:endParaRPr lang="en-US" sz="1600" dirty="0">
                        <a:cs typeface="B Nazanin" panose="00000400000000000000" pitchFamily="2" charset="-78"/>
                      </a:endParaRPr>
                    </a:p>
                  </a:txBody>
                  <a:tcPr/>
                </a:tc>
                <a:tc>
                  <a:txBody>
                    <a:bodyPr/>
                    <a:lstStyle/>
                    <a:p>
                      <a:pPr algn="ctr">
                        <a:lnSpc>
                          <a:spcPct val="115000"/>
                        </a:lnSpc>
                        <a:spcAft>
                          <a:spcPts val="0"/>
                        </a:spcAft>
                      </a:pPr>
                      <a:r>
                        <a:rPr lang="fa-IR" sz="1600" dirty="0">
                          <a:effectLst/>
                          <a:cs typeface="B Nazanin" panose="00000400000000000000" pitchFamily="2" charset="-78"/>
                        </a:rPr>
                        <a:t>مرور دانش و سوالات بیمار</a:t>
                      </a:r>
                    </a:p>
                    <a:p>
                      <a:pPr algn="ctr">
                        <a:lnSpc>
                          <a:spcPct val="115000"/>
                        </a:lnSpc>
                        <a:spcAft>
                          <a:spcPts val="0"/>
                        </a:spcAft>
                      </a:pPr>
                      <a:r>
                        <a:rPr lang="fa-IR" sz="1600" dirty="0">
                          <a:effectLst/>
                          <a:cs typeface="B Nazanin" panose="00000400000000000000" pitchFamily="2" charset="-78"/>
                        </a:rPr>
                        <a:t>مذاکره با یک متخصص اطفال</a:t>
                      </a:r>
                    </a:p>
                    <a:p>
                      <a:pPr algn="ctr">
                        <a:lnSpc>
                          <a:spcPct val="115000"/>
                        </a:lnSpc>
                        <a:spcAft>
                          <a:spcPts val="0"/>
                        </a:spcAft>
                      </a:pPr>
                      <a:r>
                        <a:rPr lang="fa-IR" sz="1600" dirty="0">
                          <a:effectLst/>
                          <a:cs typeface="B Nazanin" panose="00000400000000000000" pitchFamily="2" charset="-78"/>
                        </a:rPr>
                        <a:t>بحث در مورد فرزند آوری/ تنظیم خانواده</a:t>
                      </a:r>
                    </a:p>
                    <a:p>
                      <a:pPr algn="ctr">
                        <a:lnSpc>
                          <a:spcPct val="115000"/>
                        </a:lnSpc>
                        <a:spcAft>
                          <a:spcPts val="0"/>
                        </a:spcAft>
                      </a:pP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tc>
                  <a:txBody>
                    <a:bodyPr/>
                    <a:lstStyle/>
                    <a:p>
                      <a:pPr algn="ctr">
                        <a:lnSpc>
                          <a:spcPct val="115000"/>
                        </a:lnSpc>
                        <a:spcAft>
                          <a:spcPts val="0"/>
                        </a:spcAft>
                      </a:pPr>
                      <a:r>
                        <a:rPr lang="fa-IR" sz="1600" dirty="0">
                          <a:effectLst/>
                          <a:cs typeface="B Nazanin" panose="00000400000000000000" pitchFamily="2" charset="-78"/>
                        </a:rPr>
                        <a:t>هفته 36 به بعد</a:t>
                      </a:r>
                      <a:endParaRPr lang="en-US" sz="1600" dirty="0">
                        <a:effectLst/>
                        <a:latin typeface="Times New Roman" panose="02020603050405020304" pitchFamily="18"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80141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47664" y="645601"/>
            <a:ext cx="6215106" cy="2728720"/>
          </a:xfrm>
          <a:prstGeom prst="roundRect">
            <a:avLst/>
          </a:prstGeom>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r"/>
            <a:r>
              <a:rPr lang="fa-IR" sz="2400" dirty="0">
                <a:solidFill>
                  <a:srgbClr val="0070C0"/>
                </a:solidFill>
                <a:latin typeface="Century Gothic" panose="020B0502020202020204"/>
                <a:cs typeface="B Zar" panose="00000400000000000000" pitchFamily="2" charset="-78"/>
              </a:rPr>
              <a:t>       تسکین درد حین و پس از زایمان</a:t>
            </a:r>
          </a:p>
          <a:p>
            <a:pPr lvl="0" algn="r" defTabSz="457200" rtl="1">
              <a:spcBef>
                <a:spcPct val="20000"/>
              </a:spcBef>
              <a:spcAft>
                <a:spcPts val="600"/>
              </a:spcAft>
              <a:buClr>
                <a:prstClr val="white"/>
              </a:buClr>
              <a:buSzPct val="80000"/>
            </a:pPr>
            <a:r>
              <a:rPr lang="fa-IR" sz="2400" dirty="0">
                <a:solidFill>
                  <a:srgbClr val="0070C0"/>
                </a:solidFill>
                <a:latin typeface="Century Gothic" panose="020B0502020202020204"/>
                <a:cs typeface="B Zar" panose="00000400000000000000" pitchFamily="2" charset="-78"/>
              </a:rPr>
              <a:t>	مصرف مخدرها حین زایمان</a:t>
            </a:r>
          </a:p>
          <a:p>
            <a:pPr lvl="0" algn="r" defTabSz="457200" rtl="1">
              <a:spcBef>
                <a:spcPct val="20000"/>
              </a:spcBef>
              <a:spcAft>
                <a:spcPts val="600"/>
              </a:spcAft>
              <a:buClr>
                <a:prstClr val="white"/>
              </a:buClr>
              <a:buSzPct val="80000"/>
            </a:pPr>
            <a:r>
              <a:rPr lang="fa-IR" sz="2400" dirty="0">
                <a:solidFill>
                  <a:srgbClr val="0070C0"/>
                </a:solidFill>
                <a:latin typeface="Century Gothic" panose="020B0502020202020204"/>
                <a:cs typeface="B Zar" panose="00000400000000000000" pitchFamily="2" charset="-78"/>
              </a:rPr>
              <a:t>	بی حسی اپیدورال</a:t>
            </a:r>
          </a:p>
          <a:p>
            <a:pPr lvl="0" algn="r" defTabSz="457200" rtl="1">
              <a:spcBef>
                <a:spcPct val="20000"/>
              </a:spcBef>
              <a:spcAft>
                <a:spcPts val="600"/>
              </a:spcAft>
              <a:buClr>
                <a:prstClr val="white"/>
              </a:buClr>
              <a:buSzPct val="80000"/>
            </a:pPr>
            <a:r>
              <a:rPr lang="fa-IR" sz="2400" dirty="0">
                <a:solidFill>
                  <a:srgbClr val="0070C0"/>
                </a:solidFill>
                <a:latin typeface="Century Gothic" panose="020B0502020202020204"/>
                <a:cs typeface="B Zar" panose="00000400000000000000" pitchFamily="2" charset="-78"/>
              </a:rPr>
              <a:t>	پرسنل آموزش دیده حامی زایمان</a:t>
            </a:r>
          </a:p>
          <a:p>
            <a:pPr lvl="0" algn="r" defTabSz="457200" rtl="1">
              <a:spcBef>
                <a:spcPct val="20000"/>
              </a:spcBef>
              <a:spcAft>
                <a:spcPts val="600"/>
              </a:spcAft>
              <a:buClr>
                <a:prstClr val="white"/>
              </a:buClr>
              <a:buSzPct val="80000"/>
            </a:pPr>
            <a:r>
              <a:rPr lang="fa-IR" sz="2400" dirty="0">
                <a:solidFill>
                  <a:srgbClr val="0070C0"/>
                </a:solidFill>
                <a:latin typeface="Century Gothic" panose="020B0502020202020204"/>
                <a:cs typeface="B Zar" panose="00000400000000000000" pitchFamily="2" charset="-78"/>
              </a:rPr>
              <a:t>	تسکین درد پس از زایمان/عمل جراحی</a:t>
            </a:r>
            <a:endParaRPr lang="en-US" sz="2400" dirty="0">
              <a:solidFill>
                <a:srgbClr val="0070C0"/>
              </a:solidFill>
              <a:latin typeface="Century Gothic" panose="020B0502020202020204"/>
              <a:cs typeface="B Zar" panose="00000400000000000000" pitchFamily="2" charset="-78"/>
            </a:endParaRPr>
          </a:p>
          <a:p>
            <a:pPr algn="r"/>
            <a:endParaRPr lang="en-US" sz="2400" dirty="0">
              <a:ln w="12700">
                <a:solidFill>
                  <a:srgbClr val="1F497D">
                    <a:satMod val="155000"/>
                  </a:srgbClr>
                </a:solidFill>
                <a:prstDash val="solid"/>
              </a:ln>
              <a:solidFill>
                <a:srgbClr val="0070C0"/>
              </a:solidFill>
              <a:effectLst>
                <a:outerShdw blurRad="41275" dist="20320" dir="1800000" algn="tl" rotWithShape="0">
                  <a:srgbClr val="000000">
                    <a:alpha val="40000"/>
                  </a:srgbClr>
                </a:outerShdw>
              </a:effectLst>
              <a:cs typeface="B Zar" panose="00000400000000000000" pitchFamily="2" charset="-78"/>
            </a:endParaRPr>
          </a:p>
        </p:txBody>
      </p:sp>
      <p:sp>
        <p:nvSpPr>
          <p:cNvPr id="8" name="7-Point Star 7"/>
          <p:cNvSpPr/>
          <p:nvPr/>
        </p:nvSpPr>
        <p:spPr>
          <a:xfrm>
            <a:off x="19508" y="2164545"/>
            <a:ext cx="1813698" cy="1295400"/>
          </a:xfrm>
          <a:prstGeom prst="star7">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cs typeface="B Zar" panose="00000400000000000000" pitchFamily="2" charset="-78"/>
              </a:rPr>
              <a:t>کنترل درد پس از زایمان</a:t>
            </a:r>
            <a:endParaRPr lang="en-US"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cs typeface="B Zar" panose="00000400000000000000" pitchFamily="2" charset="-78"/>
            </a:endParaRPr>
          </a:p>
        </p:txBody>
      </p:sp>
      <p:sp>
        <p:nvSpPr>
          <p:cNvPr id="10" name="Pentagon 9"/>
          <p:cNvSpPr/>
          <p:nvPr/>
        </p:nvSpPr>
        <p:spPr>
          <a:xfrm rot="10800000">
            <a:off x="5436303" y="106233"/>
            <a:ext cx="3566770" cy="476912"/>
          </a:xfrm>
          <a:prstGeom prst="homePlat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dirty="0">
              <a:solidFill>
                <a:prstClr val="white"/>
              </a:solidFill>
            </a:endParaRPr>
          </a:p>
        </p:txBody>
      </p:sp>
      <p:sp>
        <p:nvSpPr>
          <p:cNvPr id="21" name="Horizontal Scroll 20"/>
          <p:cNvSpPr/>
          <p:nvPr/>
        </p:nvSpPr>
        <p:spPr>
          <a:xfrm>
            <a:off x="107125" y="11641"/>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35</a:t>
            </a:r>
          </a:p>
        </p:txBody>
      </p:sp>
      <p:sp>
        <p:nvSpPr>
          <p:cNvPr id="23" name="TextBox 22"/>
          <p:cNvSpPr txBox="1"/>
          <p:nvPr/>
        </p:nvSpPr>
        <p:spPr>
          <a:xfrm>
            <a:off x="5798795" y="106232"/>
            <a:ext cx="3063854" cy="523220"/>
          </a:xfrm>
          <a:prstGeom prst="rect">
            <a:avLst/>
          </a:prstGeom>
          <a:noFill/>
        </p:spPr>
        <p:txBody>
          <a:bodyPr wrap="square" rtlCol="1">
            <a:spAutoFit/>
          </a:bodyPr>
          <a:lstStyle/>
          <a:p>
            <a:pPr algn="ctr"/>
            <a:r>
              <a:rPr lang="fa-IR" sz="2800" dirty="0">
                <a:solidFill>
                  <a:srgbClr val="FF0000"/>
                </a:solidFill>
                <a:cs typeface="B Zar" panose="00000400000000000000" pitchFamily="2" charset="-78"/>
              </a:rPr>
              <a:t>رفع مشکلات شیر دهی</a:t>
            </a:r>
          </a:p>
        </p:txBody>
      </p:sp>
      <p:graphicFrame>
        <p:nvGraphicFramePr>
          <p:cNvPr id="2" name="Table 1"/>
          <p:cNvGraphicFramePr>
            <a:graphicFrameLocks noGrp="1"/>
          </p:cNvGraphicFramePr>
          <p:nvPr>
            <p:extLst>
              <p:ext uri="{D42A27DB-BD31-4B8C-83A1-F6EECF244321}">
                <p14:modId xmlns:p14="http://schemas.microsoft.com/office/powerpoint/2010/main" xmlns="" val="2648430557"/>
              </p:ext>
            </p:extLst>
          </p:nvPr>
        </p:nvGraphicFramePr>
        <p:xfrm>
          <a:off x="500034" y="3143248"/>
          <a:ext cx="8355872" cy="3505200"/>
        </p:xfrm>
        <a:graphic>
          <a:graphicData uri="http://schemas.openxmlformats.org/drawingml/2006/table">
            <a:tbl>
              <a:tblPr firstRow="1" bandRow="1">
                <a:tableStyleId>{F5AB1C69-6EDB-4FF4-983F-18BD219EF322}</a:tableStyleId>
              </a:tblPr>
              <a:tblGrid>
                <a:gridCol w="2088968">
                  <a:extLst>
                    <a:ext uri="{9D8B030D-6E8A-4147-A177-3AD203B41FA5}">
                      <a16:colId xmlns:a16="http://schemas.microsoft.com/office/drawing/2014/main" xmlns="" val="20000"/>
                    </a:ext>
                  </a:extLst>
                </a:gridCol>
                <a:gridCol w="2088968">
                  <a:extLst>
                    <a:ext uri="{9D8B030D-6E8A-4147-A177-3AD203B41FA5}">
                      <a16:colId xmlns:a16="http://schemas.microsoft.com/office/drawing/2014/main" xmlns="" val="20001"/>
                    </a:ext>
                  </a:extLst>
                </a:gridCol>
                <a:gridCol w="2088968">
                  <a:extLst>
                    <a:ext uri="{9D8B030D-6E8A-4147-A177-3AD203B41FA5}">
                      <a16:colId xmlns:a16="http://schemas.microsoft.com/office/drawing/2014/main" xmlns="" val="20002"/>
                    </a:ext>
                  </a:extLst>
                </a:gridCol>
                <a:gridCol w="2088968">
                  <a:extLst>
                    <a:ext uri="{9D8B030D-6E8A-4147-A177-3AD203B41FA5}">
                      <a16:colId xmlns:a16="http://schemas.microsoft.com/office/drawing/2014/main" xmlns="" val="20003"/>
                    </a:ext>
                  </a:extLst>
                </a:gridCol>
              </a:tblGrid>
              <a:tr h="671517">
                <a:tc>
                  <a:txBody>
                    <a:bodyPr/>
                    <a:lstStyle/>
                    <a:p>
                      <a:pPr algn="ctr"/>
                      <a:r>
                        <a:rPr lang="fa-IR" sz="2000" dirty="0"/>
                        <a:t>نیمه  عمر نوزادی</a:t>
                      </a:r>
                      <a:endParaRPr lang="en-US" sz="2000" dirty="0">
                        <a:cs typeface="B Zar" panose="00000400000000000000" pitchFamily="2" charset="-78"/>
                      </a:endParaRPr>
                    </a:p>
                  </a:txBody>
                  <a:tcPr/>
                </a:tc>
                <a:tc>
                  <a:txBody>
                    <a:bodyPr/>
                    <a:lstStyle/>
                    <a:p>
                      <a:pPr algn="ctr"/>
                      <a:r>
                        <a:rPr kumimoji="0" lang="fa-IR" sz="2000" u="none" strike="noStrike" kern="1200" cap="none" spc="0" normalizeH="0" baseline="0" noProof="0" dirty="0">
                          <a:ln>
                            <a:noFill/>
                          </a:ln>
                          <a:effectLst/>
                          <a:uLnTx/>
                          <a:uFillTx/>
                        </a:rPr>
                        <a:t>شروع اثر با تجویز عضلانی</a:t>
                      </a:r>
                      <a:endParaRPr lang="en-US" sz="2000" dirty="0">
                        <a:cs typeface="B Zar" panose="00000400000000000000" pitchFamily="2" charset="-78"/>
                      </a:endParaRPr>
                    </a:p>
                  </a:txBody>
                  <a:tcPr/>
                </a:tc>
                <a:tc>
                  <a:txBody>
                    <a:bodyPr/>
                    <a:lstStyle/>
                    <a:p>
                      <a:pPr algn="ctr"/>
                      <a:r>
                        <a:rPr lang="fa-IR" sz="2000" dirty="0"/>
                        <a:t>شروع</a:t>
                      </a:r>
                      <a:r>
                        <a:rPr lang="fa-IR" sz="2000" baseline="0" dirty="0"/>
                        <a:t> اثر با تجویز وریدی </a:t>
                      </a:r>
                      <a:endParaRPr lang="en-US" sz="2000" dirty="0">
                        <a:cs typeface="B Zar" panose="00000400000000000000" pitchFamily="2" charset="-78"/>
                      </a:endParaRPr>
                    </a:p>
                  </a:txBody>
                  <a:tcPr/>
                </a:tc>
                <a:tc>
                  <a:txBody>
                    <a:bodyPr/>
                    <a:lstStyle/>
                    <a:p>
                      <a:pPr algn="ctr"/>
                      <a:r>
                        <a:rPr lang="fa-IR" sz="2000" dirty="0"/>
                        <a:t>دارو</a:t>
                      </a:r>
                      <a:endParaRPr lang="en-US" sz="2000" dirty="0">
                        <a:cs typeface="B Zar" panose="00000400000000000000" pitchFamily="2" charset="-78"/>
                      </a:endParaRPr>
                    </a:p>
                  </a:txBody>
                  <a:tcPr/>
                </a:tc>
                <a:extLst>
                  <a:ext uri="{0D108BD9-81ED-4DB2-BD59-A6C34878D82A}">
                    <a16:rowId xmlns:a16="http://schemas.microsoft.com/office/drawing/2014/main" xmlns="" val="10000"/>
                  </a:ext>
                </a:extLst>
              </a:tr>
              <a:tr h="963481">
                <a:tc>
                  <a:txBody>
                    <a:bodyPr/>
                    <a:lstStyle/>
                    <a:p>
                      <a:pPr algn="ctr"/>
                      <a:r>
                        <a:rPr lang="fa-IR" sz="2000" dirty="0"/>
                        <a:t>22-13</a:t>
                      </a:r>
                      <a:r>
                        <a:rPr lang="fa-IR" sz="2000" baseline="0" dirty="0"/>
                        <a:t> ساعت (63 ساعت برای متایولیت های فعال)</a:t>
                      </a:r>
                      <a:endParaRPr lang="en-US" sz="2000" dirty="0">
                        <a:cs typeface="B Zar" panose="00000400000000000000" pitchFamily="2" charset="-78"/>
                      </a:endParaRPr>
                    </a:p>
                  </a:txBody>
                  <a:tcPr/>
                </a:tc>
                <a:tc>
                  <a:txBody>
                    <a:bodyPr/>
                    <a:lstStyle/>
                    <a:p>
                      <a:pPr algn="ctr"/>
                      <a:r>
                        <a:rPr lang="fa-IR" sz="2000" dirty="0"/>
                        <a:t>45-30 دقیقه</a:t>
                      </a:r>
                      <a:endParaRPr lang="en-US" sz="2000" dirty="0">
                        <a:cs typeface="B Zar" panose="00000400000000000000" pitchFamily="2" charset="-78"/>
                      </a:endParaRPr>
                    </a:p>
                  </a:txBody>
                  <a:tcPr/>
                </a:tc>
                <a:tc>
                  <a:txBody>
                    <a:bodyPr/>
                    <a:lstStyle/>
                    <a:p>
                      <a:pPr algn="ctr"/>
                      <a:r>
                        <a:rPr lang="fa-IR" sz="2000" dirty="0"/>
                        <a:t>5 دقیقه</a:t>
                      </a:r>
                      <a:endParaRPr lang="en-US" sz="2000" dirty="0">
                        <a:cs typeface="B Zar" panose="00000400000000000000" pitchFamily="2" charset="-78"/>
                      </a:endParaRPr>
                    </a:p>
                  </a:txBody>
                  <a:tcPr/>
                </a:tc>
                <a:tc>
                  <a:txBody>
                    <a:bodyPr/>
                    <a:lstStyle/>
                    <a:p>
                      <a:pPr algn="ctr"/>
                      <a:r>
                        <a:rPr lang="fa-IR" sz="2000" dirty="0"/>
                        <a:t>مپریدین</a:t>
                      </a:r>
                      <a:endParaRPr lang="en-US" sz="2000" dirty="0">
                        <a:cs typeface="B Zar" panose="00000400000000000000" pitchFamily="2" charset="-78"/>
                      </a:endParaRPr>
                    </a:p>
                  </a:txBody>
                  <a:tcPr/>
                </a:tc>
                <a:extLst>
                  <a:ext uri="{0D108BD9-81ED-4DB2-BD59-A6C34878D82A}">
                    <a16:rowId xmlns:a16="http://schemas.microsoft.com/office/drawing/2014/main" xmlns="" val="10001"/>
                  </a:ext>
                </a:extLst>
              </a:tr>
              <a:tr h="379553">
                <a:tc>
                  <a:txBody>
                    <a:bodyPr/>
                    <a:lstStyle/>
                    <a:p>
                      <a:pPr algn="ctr"/>
                      <a:r>
                        <a:rPr lang="fa-IR" sz="2000" dirty="0"/>
                        <a:t>7 ساعت</a:t>
                      </a:r>
                      <a:endParaRPr lang="en-US" sz="2000" dirty="0">
                        <a:cs typeface="B Zar" panose="00000400000000000000" pitchFamily="2" charset="-78"/>
                      </a:endParaRPr>
                    </a:p>
                  </a:txBody>
                  <a:tcPr/>
                </a:tc>
                <a:tc>
                  <a:txBody>
                    <a:bodyPr/>
                    <a:lstStyle/>
                    <a:p>
                      <a:pPr algn="ctr"/>
                      <a:r>
                        <a:rPr lang="fa-IR" sz="2000" dirty="0"/>
                        <a:t>40-30 دقیقه</a:t>
                      </a:r>
                      <a:endParaRPr lang="en-US" sz="2000" dirty="0">
                        <a:cs typeface="B Zar" panose="00000400000000000000" pitchFamily="2" charset="-78"/>
                      </a:endParaRPr>
                    </a:p>
                  </a:txBody>
                  <a:tcPr/>
                </a:tc>
                <a:tc>
                  <a:txBody>
                    <a:bodyPr/>
                    <a:lstStyle/>
                    <a:p>
                      <a:pPr algn="ctr"/>
                      <a:r>
                        <a:rPr lang="fa-IR" sz="2000" dirty="0"/>
                        <a:t>5 دقیقه</a:t>
                      </a:r>
                      <a:endParaRPr lang="en-US" sz="2000" dirty="0">
                        <a:cs typeface="B Zar" panose="00000400000000000000" pitchFamily="2" charset="-78"/>
                      </a:endParaRPr>
                    </a:p>
                  </a:txBody>
                  <a:tcPr/>
                </a:tc>
                <a:tc>
                  <a:txBody>
                    <a:bodyPr/>
                    <a:lstStyle/>
                    <a:p>
                      <a:pPr algn="ctr"/>
                      <a:r>
                        <a:rPr lang="fa-IR" sz="2000" dirty="0"/>
                        <a:t>مورفین</a:t>
                      </a:r>
                      <a:endParaRPr lang="en-US" sz="2000" dirty="0">
                        <a:cs typeface="B Zar" panose="00000400000000000000" pitchFamily="2" charset="-78"/>
                      </a:endParaRPr>
                    </a:p>
                  </a:txBody>
                  <a:tcPr/>
                </a:tc>
                <a:extLst>
                  <a:ext uri="{0D108BD9-81ED-4DB2-BD59-A6C34878D82A}">
                    <a16:rowId xmlns:a16="http://schemas.microsoft.com/office/drawing/2014/main" xmlns="" val="10002"/>
                  </a:ext>
                </a:extLst>
              </a:tr>
              <a:tr h="379553">
                <a:tc>
                  <a:txBody>
                    <a:bodyPr/>
                    <a:lstStyle/>
                    <a:p>
                      <a:pPr algn="ctr"/>
                      <a:r>
                        <a:rPr lang="fa-IR" sz="2000" dirty="0"/>
                        <a:t>4 ساعت</a:t>
                      </a:r>
                      <a:endParaRPr lang="en-US" sz="2000" dirty="0">
                        <a:cs typeface="B Zar" panose="00000400000000000000" pitchFamily="2" charset="-78"/>
                      </a:endParaRPr>
                    </a:p>
                  </a:txBody>
                  <a:tcPr/>
                </a:tc>
                <a:tc>
                  <a:txBody>
                    <a:bodyPr/>
                    <a:lstStyle/>
                    <a:p>
                      <a:pPr algn="ctr"/>
                      <a:r>
                        <a:rPr lang="fa-IR" sz="2000" dirty="0"/>
                        <a:t>15 دقیقه</a:t>
                      </a:r>
                      <a:endParaRPr lang="en-US" sz="2000" dirty="0">
                        <a:cs typeface="B Zar" panose="00000400000000000000" pitchFamily="2" charset="-78"/>
                      </a:endParaRPr>
                    </a:p>
                  </a:txBody>
                  <a:tcPr/>
                </a:tc>
                <a:tc>
                  <a:txBody>
                    <a:bodyPr/>
                    <a:lstStyle/>
                    <a:p>
                      <a:pPr algn="ctr"/>
                      <a:r>
                        <a:rPr lang="fa-IR" sz="2000" dirty="0"/>
                        <a:t>3-2</a:t>
                      </a:r>
                      <a:r>
                        <a:rPr lang="fa-IR" sz="2000" baseline="0" dirty="0"/>
                        <a:t> دقیقه</a:t>
                      </a:r>
                      <a:endParaRPr lang="en-US" sz="2000" dirty="0">
                        <a:cs typeface="B Zar" panose="00000400000000000000" pitchFamily="2" charset="-78"/>
                      </a:endParaRPr>
                    </a:p>
                  </a:txBody>
                  <a:tcPr/>
                </a:tc>
                <a:tc>
                  <a:txBody>
                    <a:bodyPr/>
                    <a:lstStyle/>
                    <a:p>
                      <a:pPr algn="ctr"/>
                      <a:r>
                        <a:rPr lang="fa-IR" sz="2000" dirty="0"/>
                        <a:t>نالبوفین</a:t>
                      </a:r>
                      <a:endParaRPr lang="en-US" sz="2000" dirty="0">
                        <a:cs typeface="B Zar" panose="00000400000000000000" pitchFamily="2" charset="-78"/>
                      </a:endParaRPr>
                    </a:p>
                  </a:txBody>
                  <a:tcPr/>
                </a:tc>
                <a:extLst>
                  <a:ext uri="{0D108BD9-81ED-4DB2-BD59-A6C34878D82A}">
                    <a16:rowId xmlns:a16="http://schemas.microsoft.com/office/drawing/2014/main" xmlns="" val="10003"/>
                  </a:ext>
                </a:extLst>
              </a:tr>
              <a:tr h="963481">
                <a:tc>
                  <a:txBody>
                    <a:bodyPr/>
                    <a:lstStyle/>
                    <a:p>
                      <a:pPr algn="ctr"/>
                      <a:r>
                        <a:rPr lang="fa-IR" sz="2000" dirty="0"/>
                        <a:t>نامعلوم( مشابه داروهای نالبوفین در بزرگسالان)</a:t>
                      </a:r>
                      <a:endParaRPr lang="en-US" sz="2000" dirty="0">
                        <a:cs typeface="B Zar" panose="00000400000000000000" pitchFamily="2" charset="-78"/>
                      </a:endParaRPr>
                    </a:p>
                  </a:txBody>
                  <a:tcPr/>
                </a:tc>
                <a:tc>
                  <a:txBody>
                    <a:bodyPr/>
                    <a:lstStyle/>
                    <a:p>
                      <a:pPr algn="ctr"/>
                      <a:r>
                        <a:rPr lang="fa-IR" sz="2000" dirty="0"/>
                        <a:t>30-10 دقیقه</a:t>
                      </a:r>
                      <a:endParaRPr lang="en-US" sz="2000" dirty="0">
                        <a:cs typeface="B Zar" panose="00000400000000000000" pitchFamily="2" charset="-78"/>
                      </a:endParaRPr>
                    </a:p>
                  </a:txBody>
                  <a:tcPr/>
                </a:tc>
                <a:tc>
                  <a:txBody>
                    <a:bodyPr/>
                    <a:lstStyle/>
                    <a:p>
                      <a:pPr algn="ctr"/>
                      <a:r>
                        <a:rPr lang="fa-IR" sz="2000" dirty="0"/>
                        <a:t>2-1 دقیقه</a:t>
                      </a:r>
                      <a:endParaRPr lang="en-US" sz="2000" dirty="0">
                        <a:cs typeface="B Zar" panose="00000400000000000000" pitchFamily="2" charset="-78"/>
                      </a:endParaRPr>
                    </a:p>
                  </a:txBody>
                  <a:tcPr/>
                </a:tc>
                <a:tc>
                  <a:txBody>
                    <a:bodyPr/>
                    <a:lstStyle/>
                    <a:p>
                      <a:pPr algn="ctr"/>
                      <a:r>
                        <a:rPr lang="fa-IR" sz="2000" dirty="0"/>
                        <a:t>بوتورفانول</a:t>
                      </a:r>
                      <a:endParaRPr lang="en-US" sz="2000" dirty="0">
                        <a:cs typeface="B Zar" panose="00000400000000000000" pitchFamily="2" charset="-78"/>
                      </a:endParaRPr>
                    </a:p>
                  </a:txBody>
                  <a:tcPr/>
                </a:tc>
                <a:extLst>
                  <a:ext uri="{0D108BD9-81ED-4DB2-BD59-A6C34878D82A}">
                    <a16:rowId xmlns:a16="http://schemas.microsoft.com/office/drawing/2014/main" xmlns="" val="10004"/>
                  </a:ext>
                </a:extLst>
              </a:tr>
            </a:tbl>
          </a:graphicData>
        </a:graphic>
      </p:graphicFrame>
      <p:sp>
        <p:nvSpPr>
          <p:cNvPr id="9" name="Horizontal Scroll 10">
            <a:extLst>
              <a:ext uri="{FF2B5EF4-FFF2-40B4-BE49-F238E27FC236}">
                <a16:creationId xmlns:a16="http://schemas.microsoft.com/office/drawing/2014/main" xmlns="" id="{B09E1753-8D0F-4E3F-B10F-EF1023A7CA3D}"/>
              </a:ext>
            </a:extLst>
          </p:cNvPr>
          <p:cNvSpPr/>
          <p:nvPr/>
        </p:nvSpPr>
        <p:spPr>
          <a:xfrm>
            <a:off x="0" y="6286520"/>
            <a:ext cx="785786" cy="571480"/>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1202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iterate type="lt">
                                    <p:tmPct val="0"/>
                                  </p:iterate>
                                  <p:childTnLst>
                                    <p:animClr clrSpc="rgb" dir="cw">
                                      <p:cBhvr override="childStyle">
                                        <p:cTn id="12" dur="500" fill="hold"/>
                                        <p:tgtEl>
                                          <p:spTgt spid="3"/>
                                        </p:tgtEl>
                                        <p:attrNameLst>
                                          <p:attrName>style.color</p:attrName>
                                        </p:attrNameLst>
                                      </p:cBhvr>
                                      <p:to>
                                        <a:srgbClr val="00CC00"/>
                                      </p:to>
                                    </p:animClr>
                                    <p:animClr clrSpc="rgb" dir="cw">
                                      <p:cBhvr>
                                        <p:cTn id="13" dur="500" fill="hold"/>
                                        <p:tgtEl>
                                          <p:spTgt spid="3"/>
                                        </p:tgtEl>
                                        <p:attrNameLst>
                                          <p:attrName>fillcolor</p:attrName>
                                        </p:attrNameLst>
                                      </p:cBhvr>
                                      <p:to>
                                        <a:srgbClr val="00CC00"/>
                                      </p:to>
                                    </p:animClr>
                                    <p:set>
                                      <p:cBhvr>
                                        <p:cTn id="14" dur="500" fill="hold"/>
                                        <p:tgtEl>
                                          <p:spTgt spid="3"/>
                                        </p:tgtEl>
                                        <p:attrNameLst>
                                          <p:attrName>fill.type</p:attrName>
                                        </p:attrNameLst>
                                      </p:cBhvr>
                                      <p:to>
                                        <p:strVal val="solid"/>
                                      </p:to>
                                    </p:set>
                                    <p:set>
                                      <p:cBhvr>
                                        <p:cTn id="15" dur="500" fill="hold"/>
                                        <p:tgtEl>
                                          <p:spTgt spid="3"/>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19" presetClass="emph" presetSubtype="0" fill="hold" grpId="1" nodeType="withEffect">
                                  <p:stCondLst>
                                    <p:cond delay="0"/>
                                  </p:stCondLst>
                                  <p:childTnLst>
                                    <p:animClr clrSpc="rgb" dir="cw">
                                      <p:cBhvr override="childStyle">
                                        <p:cTn id="24" dur="500" fill="hold"/>
                                        <p:tgtEl>
                                          <p:spTgt spid="8"/>
                                        </p:tgtEl>
                                        <p:attrNameLst>
                                          <p:attrName>style.color</p:attrName>
                                        </p:attrNameLst>
                                      </p:cBhvr>
                                      <p:to>
                                        <a:srgbClr val="FF0000"/>
                                      </p:to>
                                    </p:animClr>
                                    <p:animClr clrSpc="rgb" dir="cw">
                                      <p:cBhvr>
                                        <p:cTn id="25" dur="500" fill="hold"/>
                                        <p:tgtEl>
                                          <p:spTgt spid="8"/>
                                        </p:tgtEl>
                                        <p:attrNameLst>
                                          <p:attrName>fillcolor</p:attrName>
                                        </p:attrNameLst>
                                      </p:cBhvr>
                                      <p:to>
                                        <a:srgbClr val="FF0000"/>
                                      </p:to>
                                    </p:animClr>
                                    <p:set>
                                      <p:cBhvr>
                                        <p:cTn id="26" dur="500" fill="hold"/>
                                        <p:tgtEl>
                                          <p:spTgt spid="8"/>
                                        </p:tgtEl>
                                        <p:attrNameLst>
                                          <p:attrName>fill.type</p:attrName>
                                        </p:attrNameLst>
                                      </p:cBhvr>
                                      <p:to>
                                        <p:strVal val="solid"/>
                                      </p:to>
                                    </p:set>
                                    <p:set>
                                      <p:cBhvr>
                                        <p:cTn id="27"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a:xfrm rot="10800000">
            <a:off x="1835696" y="127964"/>
            <a:ext cx="7171831" cy="714380"/>
          </a:xfrm>
          <a:prstGeom prst="homePlat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dirty="0"/>
          </a:p>
        </p:txBody>
      </p:sp>
      <p:sp>
        <p:nvSpPr>
          <p:cNvPr id="20" name="Rounded Rectangle 19"/>
          <p:cNvSpPr/>
          <p:nvPr/>
        </p:nvSpPr>
        <p:spPr>
          <a:xfrm>
            <a:off x="842689" y="5588670"/>
            <a:ext cx="8001056"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algn="just" rtl="1"/>
            <a:r>
              <a:rPr lang="fa-IR" sz="2000" dirty="0">
                <a:cs typeface="B Zar" panose="00000400000000000000" pitchFamily="2" charset="-78"/>
              </a:rPr>
              <a:t>اقدام 8- تشویق مادر برای تغذیه شر خوار با شیر مادر</a:t>
            </a:r>
          </a:p>
          <a:p>
            <a:pPr algn="just" rtl="1"/>
            <a:r>
              <a:rPr lang="fa-IR" sz="2000" dirty="0">
                <a:cs typeface="B Zar" panose="00000400000000000000" pitchFamily="2" charset="-78"/>
              </a:rPr>
              <a:t>اقدام 9- عدم استفاده از پستانک و....برای شیر دادن به نوزاد</a:t>
            </a:r>
          </a:p>
          <a:p>
            <a:pPr algn="just" rtl="1"/>
            <a:r>
              <a:rPr lang="fa-IR" sz="2000" dirty="0">
                <a:cs typeface="B Zar" panose="00000400000000000000" pitchFamily="2" charset="-78"/>
              </a:rPr>
              <a:t>اقدام 10- ارجاع مادران به گروه های حمایت از تغذیه با شیر مادران</a:t>
            </a:r>
            <a:endParaRPr lang="en-US" sz="2000" dirty="0">
              <a:cs typeface="B Zar" panose="00000400000000000000" pitchFamily="2" charset="-78"/>
            </a:endParaRPr>
          </a:p>
        </p:txBody>
      </p:sp>
      <p:sp>
        <p:nvSpPr>
          <p:cNvPr id="21" name="Rounded Rectangle 20"/>
          <p:cNvSpPr/>
          <p:nvPr/>
        </p:nvSpPr>
        <p:spPr>
          <a:xfrm>
            <a:off x="780002" y="3939150"/>
            <a:ext cx="8001056" cy="157808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algn="just" rtl="1"/>
            <a:r>
              <a:rPr lang="fa-IR" sz="2400" dirty="0">
                <a:cs typeface="B Zar" panose="00000400000000000000" pitchFamily="2" charset="-78"/>
              </a:rPr>
              <a:t>اقدان 5- به مادران روش تغذیه با شیر مادر و جگونگی حفظ و تداوم شیردهی را </a:t>
            </a:r>
            <a:r>
              <a:rPr lang="fa-IR" sz="2400" dirty="0" smtClean="0">
                <a:cs typeface="B Zar" panose="00000400000000000000" pitchFamily="2" charset="-78"/>
              </a:rPr>
              <a:t>آموزش دهند.</a:t>
            </a:r>
            <a:endParaRPr lang="fa-IR" sz="2400" dirty="0">
              <a:cs typeface="B Zar" panose="00000400000000000000" pitchFamily="2" charset="-78"/>
            </a:endParaRPr>
          </a:p>
          <a:p>
            <a:pPr algn="just" rtl="1"/>
            <a:r>
              <a:rPr lang="fa-IR" sz="2400" dirty="0">
                <a:cs typeface="B Zar" panose="00000400000000000000" pitchFamily="2" charset="-78"/>
              </a:rPr>
              <a:t>اقدام 6- غذای جز شیر مادر به نوزاد داده نشود مگر در صورت ضرورت پزشکی</a:t>
            </a:r>
          </a:p>
          <a:p>
            <a:pPr algn="just" rtl="1"/>
            <a:r>
              <a:rPr lang="fa-IR" sz="2400" dirty="0">
                <a:cs typeface="B Zar" panose="00000400000000000000" pitchFamily="2" charset="-78"/>
              </a:rPr>
              <a:t>اقدام 7- اجرای برنامه هم اتاقی مادر و نوزاد در طول شبانه روز</a:t>
            </a:r>
            <a:endParaRPr lang="en-US" sz="2400" dirty="0">
              <a:cs typeface="B Zar" panose="00000400000000000000" pitchFamily="2" charset="-78"/>
            </a:endParaRPr>
          </a:p>
        </p:txBody>
      </p:sp>
      <p:sp>
        <p:nvSpPr>
          <p:cNvPr id="22" name="Rounded Rectangle 21"/>
          <p:cNvSpPr/>
          <p:nvPr/>
        </p:nvSpPr>
        <p:spPr>
          <a:xfrm>
            <a:off x="785786" y="1500174"/>
            <a:ext cx="8001056" cy="107157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algn="just" rtl="1"/>
            <a:r>
              <a:rPr lang="fa-IR" sz="2400" dirty="0">
                <a:cs typeface="B Zar" panose="00000400000000000000" pitchFamily="2" charset="-78"/>
              </a:rPr>
              <a:t>اقدام 1- سیایت مدون تغذیه با شیر مادر در معرض دید کلی کارکنان نصب شده باشد.</a:t>
            </a:r>
          </a:p>
          <a:p>
            <a:pPr algn="just" rtl="1"/>
            <a:r>
              <a:rPr lang="fa-IR" sz="2400" dirty="0">
                <a:cs typeface="B Zar" panose="00000400000000000000" pitchFamily="2" charset="-78"/>
              </a:rPr>
              <a:t>اقدام 2- کلیه ی کارکنن جهت کسب مهارت های لازم برای اجرای این سیاست آموزش ببینند.</a:t>
            </a:r>
            <a:endParaRPr lang="en-US" sz="2400" dirty="0">
              <a:cs typeface="B Zar" panose="00000400000000000000" pitchFamily="2" charset="-78"/>
            </a:endParaRPr>
          </a:p>
        </p:txBody>
      </p:sp>
      <p:sp>
        <p:nvSpPr>
          <p:cNvPr id="23" name="Rounded Rectangle 22"/>
          <p:cNvSpPr/>
          <p:nvPr/>
        </p:nvSpPr>
        <p:spPr>
          <a:xfrm>
            <a:off x="785786" y="2643182"/>
            <a:ext cx="8001056" cy="12245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1" anchor="ctr"/>
          <a:lstStyle/>
          <a:p>
            <a:pPr algn="just" rtl="1"/>
            <a:r>
              <a:rPr lang="fa-IR" sz="2000" dirty="0">
                <a:cs typeface="B Zar" panose="00000400000000000000" pitchFamily="2" charset="-78"/>
              </a:rPr>
              <a:t>اقدام 3- مادران باردار را در زمینه ی مزایای شیر مادر و  چگونگی شیر دهی آموزش دهند.</a:t>
            </a:r>
          </a:p>
          <a:p>
            <a:pPr algn="just" rtl="1"/>
            <a:r>
              <a:rPr lang="fa-IR" sz="2000" dirty="0">
                <a:cs typeface="B Zar" panose="00000400000000000000" pitchFamily="2" charset="-78"/>
              </a:rPr>
              <a:t>اقدام 4- حین تماس پوست مادر با پوست نوزاد، به مادران کمک کنند تا ظرف ساعات اول  تولد، تغذیه با شیر مادر را آغاز کنند.</a:t>
            </a:r>
            <a:endParaRPr lang="en-US" sz="2000" dirty="0">
              <a:cs typeface="B Zar" panose="00000400000000000000" pitchFamily="2" charset="-78"/>
            </a:endParaRPr>
          </a:p>
        </p:txBody>
      </p:sp>
      <p:sp>
        <p:nvSpPr>
          <p:cNvPr id="24" name="Horizontal Scroll 23"/>
          <p:cNvSpPr/>
          <p:nvPr/>
        </p:nvSpPr>
        <p:spPr>
          <a:xfrm>
            <a:off x="208498" y="6165304"/>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47</a:t>
            </a:r>
            <a:endParaRPr lang="fa-IR" sz="20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35" name="TextBox 34"/>
          <p:cNvSpPr txBox="1"/>
          <p:nvPr/>
        </p:nvSpPr>
        <p:spPr>
          <a:xfrm>
            <a:off x="1945468" y="223544"/>
            <a:ext cx="6952286" cy="523220"/>
          </a:xfrm>
          <a:prstGeom prst="rect">
            <a:avLst/>
          </a:prstGeom>
          <a:noFill/>
        </p:spPr>
        <p:txBody>
          <a:bodyPr wrap="square" rtlCol="1">
            <a:spAutoFit/>
          </a:bodyPr>
          <a:lstStyle/>
          <a:p>
            <a:pPr algn="ctr"/>
            <a:r>
              <a:rPr lang="fa-IR" sz="2800" dirty="0">
                <a:solidFill>
                  <a:srgbClr val="FF0000"/>
                </a:solidFill>
                <a:cs typeface="B Zar" panose="00000400000000000000" pitchFamily="2" charset="-78"/>
              </a:rPr>
              <a:t>چند اقدام لازم جهت موفقیت در تغذیه با شیر مادر</a:t>
            </a:r>
          </a:p>
        </p:txBody>
      </p:sp>
      <p:pic>
        <p:nvPicPr>
          <p:cNvPr id="2" name="Picture 1"/>
          <p:cNvPicPr>
            <a:picLocks noChangeAspect="1"/>
          </p:cNvPicPr>
          <p:nvPr/>
        </p:nvPicPr>
        <p:blipFill>
          <a:blip r:embed="rId2" cstate="print"/>
          <a:stretch>
            <a:fillRect/>
          </a:stretch>
        </p:blipFill>
        <p:spPr>
          <a:xfrm>
            <a:off x="224755" y="55499"/>
            <a:ext cx="1549740" cy="15243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64763"/>
            <a:ext cx="7992888" cy="1810111"/>
          </a:xfrm>
          <a:prstGeom prst="rect">
            <a:avLst/>
          </a:prstGeom>
          <a:noFill/>
        </p:spPr>
        <p:txBody>
          <a:bodyPr wrap="square" rtlCol="0">
            <a:spAutoFit/>
          </a:bodyPr>
          <a:lstStyle/>
          <a:p>
            <a:pPr indent="457200" algn="justLow" rtl="1">
              <a:lnSpc>
                <a:spcPct val="150000"/>
              </a:lnSpc>
            </a:pPr>
            <a:r>
              <a:rPr lang="fa-IR" sz="1900" dirty="0" smtClean="0">
                <a:cs typeface="B Nazanin" panose="00000400000000000000" pitchFamily="2" charset="-78"/>
              </a:rPr>
              <a:t>اطلاعات </a:t>
            </a:r>
            <a:r>
              <a:rPr lang="fa-IR" sz="1900" dirty="0">
                <a:cs typeface="B Nazanin" panose="00000400000000000000" pitchFamily="2" charset="-78"/>
              </a:rPr>
              <a:t>گسترده موجود نشان می دهد که بسیاری از اختلالات حاد و مزمن کودکان نظیر اوتیت مدیا (عفونت گوش میانی)، بیماریهای اسهالی حاد، ناخوشی های دستگاه تنفسی تحتانی، سندرم مرگ ناگهانی شیرخوار (</a:t>
            </a:r>
            <a:r>
              <a:rPr lang="en-US" sz="1900" dirty="0">
                <a:cs typeface="B Nazanin" panose="00000400000000000000" pitchFamily="2" charset="-78"/>
              </a:rPr>
              <a:t>SIDS</a:t>
            </a:r>
            <a:r>
              <a:rPr lang="fa-IR" sz="1900" dirty="0">
                <a:cs typeface="B Nazanin" panose="00000400000000000000" pitchFamily="2" charset="-78"/>
              </a:rPr>
              <a:t>)، بیماریهای التهابی روده، لوکمی دوران کودکی، دیابت ملیتوس، چاقی، آسم و درماتیت آتوپیک در کودکانی که در دوره شیرخواری با شیرمادر تغذیه شده اند، به دفعات کمتری اتفاق می افتد.</a:t>
            </a:r>
            <a:endParaRPr lang="en-US" sz="1900" dirty="0">
              <a:cs typeface="B Nazanin" panose="00000400000000000000"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p:nvPr/>
        </p:nvSpPr>
        <p:spPr>
          <a:xfrm>
            <a:off x="179512" y="6201250"/>
            <a:ext cx="648072"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48</a:t>
            </a:r>
            <a:endParaRPr lang="fa-IR" sz="20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14" name="Rectangle: Diagonal Corners Rounded 10">
            <a:extLst>
              <a:ext uri="{FF2B5EF4-FFF2-40B4-BE49-F238E27FC236}">
                <a16:creationId xmlns:a16="http://schemas.microsoft.com/office/drawing/2014/main" xmlns="" id="{C77E65C7-8CF1-4FDD-9CEB-269CE706EC28}"/>
              </a:ext>
            </a:extLst>
          </p:cNvPr>
          <p:cNvSpPr/>
          <p:nvPr/>
        </p:nvSpPr>
        <p:spPr>
          <a:xfrm>
            <a:off x="4283968" y="836712"/>
            <a:ext cx="4667857"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just"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r>
              <a:rPr kumimoji="0" lang="fa-IR" sz="2400" b="1" i="0" u="none" strike="noStrike" kern="0" cap="all"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عوامل اجتماعی</a:t>
            </a:r>
            <a:endParaRPr kumimoji="0" lang="en-US" sz="2400" b="1" i="0" u="none" strike="noStrike" kern="0" cap="all"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2" name="TextBox 1"/>
          <p:cNvSpPr txBox="1"/>
          <p:nvPr/>
        </p:nvSpPr>
        <p:spPr>
          <a:xfrm>
            <a:off x="1541374" y="120411"/>
            <a:ext cx="5901196" cy="523220"/>
          </a:xfrm>
          <a:prstGeom prst="rect">
            <a:avLst/>
          </a:prstGeom>
          <a:noFill/>
        </p:spPr>
        <p:txBody>
          <a:bodyPr wrap="square" rtlCol="0">
            <a:spAutoFit/>
          </a:bodyPr>
          <a:lstStyle/>
          <a:p>
            <a:r>
              <a:rPr lang="fa-IR" sz="2800" dirty="0">
                <a:solidFill>
                  <a:srgbClr val="FF0000"/>
                </a:solidFill>
                <a:cs typeface="B Zar" panose="00000400000000000000" pitchFamily="2" charset="-78"/>
              </a:rPr>
              <a:t>عوامل خطر مادری برای بروز مشکلات شیردهی</a:t>
            </a:r>
            <a:endParaRPr lang="en-US" sz="2800" dirty="0">
              <a:solidFill>
                <a:srgbClr val="FF0000"/>
              </a:solidFill>
              <a:cs typeface="B Zar" panose="00000400000000000000" pitchFamily="2" charset="-78"/>
            </a:endParaRPr>
          </a:p>
        </p:txBody>
      </p:sp>
      <p:sp>
        <p:nvSpPr>
          <p:cNvPr id="25" name="Rectangle 24">
            <a:extLst>
              <a:ext uri="{FF2B5EF4-FFF2-40B4-BE49-F238E27FC236}">
                <a16:creationId xmlns:a16="http://schemas.microsoft.com/office/drawing/2014/main" xmlns="" id="{960799BA-E625-468C-9EE6-5B9BA8B53C5F}"/>
              </a:ext>
            </a:extLst>
          </p:cNvPr>
          <p:cNvSpPr/>
          <p:nvPr/>
        </p:nvSpPr>
        <p:spPr>
          <a:xfrm>
            <a:off x="-88901" y="1435235"/>
            <a:ext cx="9161746" cy="5001369"/>
          </a:xfrm>
          <a:prstGeom prst="rect">
            <a:avLst/>
          </a:prstGeom>
        </p:spPr>
        <p:txBody>
          <a:bodyPr wrap="square">
            <a:spAutoFit/>
          </a:bodyPr>
          <a:lstStyle/>
          <a:p>
            <a:pPr algn="just" defTabSz="457200" rtl="1">
              <a:spcBef>
                <a:spcPts val="600"/>
              </a:spcBef>
            </a:pPr>
            <a:r>
              <a:rPr lang="fa-IR" sz="2500" b="1" dirty="0">
                <a:solidFill>
                  <a:srgbClr val="7030A0"/>
                </a:solidFill>
                <a:latin typeface="Arial" panose="020B0604020202020204" pitchFamily="34" charset="0"/>
                <a:ea typeface="Calibri" panose="020F0502020204030204" pitchFamily="34" charset="0"/>
                <a:cs typeface="B Zar" panose="00000400000000000000" pitchFamily="2" charset="-78"/>
              </a:rPr>
              <a:t>زود تصمیم گرفتن برای شیر مادر با بطری</a:t>
            </a:r>
          </a:p>
          <a:p>
            <a:pPr algn="just" defTabSz="457200" rtl="1">
              <a:spcBef>
                <a:spcPts val="600"/>
              </a:spcBef>
            </a:pPr>
            <a:r>
              <a:rPr lang="fa-IR" sz="2500" b="1" dirty="0">
                <a:solidFill>
                  <a:srgbClr val="7030A0"/>
                </a:solidFill>
                <a:latin typeface="Arial" panose="020B0604020202020204" pitchFamily="34" charset="0"/>
                <a:ea typeface="Calibri" panose="020F0502020204030204" pitchFamily="34" charset="0"/>
                <a:cs typeface="B Zar" panose="00000400000000000000" pitchFamily="2" charset="-78"/>
              </a:rPr>
              <a:t>وجود سابقه ناباروری</a:t>
            </a:r>
          </a:p>
          <a:p>
            <a:pPr algn="just" defTabSz="457200" rtl="1">
              <a:spcBef>
                <a:spcPts val="600"/>
              </a:spcBef>
            </a:pPr>
            <a:r>
              <a:rPr lang="fa-IR" sz="2500" b="1" dirty="0">
                <a:solidFill>
                  <a:srgbClr val="7030A0"/>
                </a:solidFill>
                <a:latin typeface="Arial" panose="020B0604020202020204" pitchFamily="34" charset="0"/>
                <a:ea typeface="Calibri" panose="020F0502020204030204" pitchFamily="34" charset="0"/>
                <a:cs typeface="B Zar" panose="00000400000000000000" pitchFamily="2" charset="-78"/>
              </a:rPr>
              <a:t>مشکلات روانی اجتماعی</a:t>
            </a:r>
            <a:endParaRPr lang="en-US" sz="2500" b="1" dirty="0">
              <a:solidFill>
                <a:srgbClr val="7030A0"/>
              </a:solidFill>
              <a:latin typeface="Times New Roman" panose="02020603050405020304" pitchFamily="18" charset="0"/>
              <a:ea typeface="Calibri" panose="020F0502020204030204" pitchFamily="34" charset="0"/>
              <a:cs typeface="B Zar" panose="00000400000000000000" pitchFamily="2" charset="-78"/>
            </a:endParaRPr>
          </a:p>
          <a:p>
            <a:pPr algn="just" defTabSz="457200" rtl="1">
              <a:spcBef>
                <a:spcPts val="600"/>
              </a:spcBef>
            </a:pPr>
            <a:endParaRPr lang="fa-IR" sz="2500" b="1" dirty="0">
              <a:solidFill>
                <a:srgbClr val="7030A0"/>
              </a:solidFill>
              <a:latin typeface="Arial" panose="020B0604020202020204" pitchFamily="34" charset="0"/>
              <a:cs typeface="B Zar" panose="00000400000000000000" pitchFamily="2" charset="-78"/>
            </a:endParaRPr>
          </a:p>
          <a:p>
            <a:pPr algn="just" defTabSz="457200" rtl="1">
              <a:spcBef>
                <a:spcPts val="600"/>
              </a:spcBef>
            </a:pPr>
            <a:endParaRPr lang="fa-IR" sz="2500" b="1" dirty="0">
              <a:solidFill>
                <a:srgbClr val="7030A0"/>
              </a:solidFill>
              <a:latin typeface="Arial" panose="020B0604020202020204" pitchFamily="34" charset="0"/>
              <a:cs typeface="B Zar" panose="00000400000000000000" pitchFamily="2" charset="-78"/>
            </a:endParaRPr>
          </a:p>
          <a:p>
            <a:pPr algn="just" defTabSz="457200" rtl="1">
              <a:spcBef>
                <a:spcPts val="600"/>
              </a:spcBef>
            </a:pPr>
            <a:r>
              <a:rPr lang="fa-IR" sz="2500" b="1" dirty="0">
                <a:solidFill>
                  <a:srgbClr val="7030A0"/>
                </a:solidFill>
                <a:latin typeface="Arial" panose="020B0604020202020204" pitchFamily="34" charset="0"/>
                <a:cs typeface="B Zar" panose="00000400000000000000" pitchFamily="2" charset="-78"/>
              </a:rPr>
              <a:t>نوک پستان صاف و یا فرورفته</a:t>
            </a:r>
          </a:p>
          <a:p>
            <a:pPr algn="just" defTabSz="457200" rtl="1">
              <a:spcBef>
                <a:spcPts val="600"/>
              </a:spcBef>
            </a:pPr>
            <a:r>
              <a:rPr lang="fa-IR" sz="2500" b="1" dirty="0">
                <a:solidFill>
                  <a:srgbClr val="7030A0"/>
                </a:solidFill>
                <a:latin typeface="Arial" panose="020B0604020202020204" pitchFamily="34" charset="0"/>
                <a:cs typeface="B Zar" panose="00000400000000000000" pitchFamily="2" charset="-78"/>
              </a:rPr>
              <a:t>اختلاف در ظاهر پستان ها مانند عدم قرینگی و توبولار و...</a:t>
            </a:r>
          </a:p>
          <a:p>
            <a:pPr algn="just" defTabSz="457200" rtl="1">
              <a:spcBef>
                <a:spcPts val="600"/>
              </a:spcBef>
            </a:pPr>
            <a:r>
              <a:rPr lang="fa-IR" sz="2500" b="1" dirty="0">
                <a:solidFill>
                  <a:srgbClr val="7030A0"/>
                </a:solidFill>
                <a:latin typeface="Arial" panose="020B0604020202020204" pitchFamily="34" charset="0"/>
                <a:cs typeface="B Zar" panose="00000400000000000000" pitchFamily="2" charset="-78"/>
              </a:rPr>
              <a:t>جراحی قبلی پستان که مجاری شیر یا اعصاب آوران نوک پستان را قطع کرده است</a:t>
            </a:r>
          </a:p>
          <a:p>
            <a:pPr algn="just" defTabSz="457200" rtl="1">
              <a:spcBef>
                <a:spcPts val="600"/>
              </a:spcBef>
            </a:pPr>
            <a:endParaRPr lang="fa-IR" sz="2500" b="1" dirty="0">
              <a:solidFill>
                <a:srgbClr val="7030A0"/>
              </a:solidFill>
              <a:latin typeface="Arial" panose="020B0604020202020204" pitchFamily="34" charset="0"/>
              <a:cs typeface="B Zar" panose="00000400000000000000" pitchFamily="2" charset="-78"/>
            </a:endParaRPr>
          </a:p>
          <a:p>
            <a:pPr algn="just" defTabSz="457200" rtl="1">
              <a:spcBef>
                <a:spcPts val="600"/>
              </a:spcBef>
            </a:pPr>
            <a:r>
              <a:rPr lang="fa-IR" sz="2400" b="1" dirty="0">
                <a:solidFill>
                  <a:srgbClr val="7030A0"/>
                </a:solidFill>
                <a:latin typeface="Times New Roman" panose="02020603050405020304" pitchFamily="18" charset="0"/>
                <a:ea typeface="Calibri" panose="020F0502020204030204" pitchFamily="34" charset="0"/>
                <a:cs typeface="B Zar" panose="00000400000000000000" pitchFamily="2" charset="-78"/>
              </a:rPr>
              <a:t>جدایی مادر با شیرخوار یا نیاز به دوشیدن شیر.</a:t>
            </a:r>
            <a:endParaRPr lang="en-US" sz="2400" b="1" dirty="0">
              <a:solidFill>
                <a:srgbClr val="7030A0"/>
              </a:solidFill>
              <a:latin typeface="Times New Roman" panose="02020603050405020304" pitchFamily="18" charset="0"/>
              <a:ea typeface="Calibri" panose="020F0502020204030204" pitchFamily="34" charset="0"/>
              <a:cs typeface="B Zar" panose="00000400000000000000" pitchFamily="2" charset="-78"/>
            </a:endParaRPr>
          </a:p>
        </p:txBody>
      </p:sp>
      <p:sp>
        <p:nvSpPr>
          <p:cNvPr id="27" name="Rectangle: Diagonal Corners Rounded 17">
            <a:extLst>
              <a:ext uri="{FF2B5EF4-FFF2-40B4-BE49-F238E27FC236}">
                <a16:creationId xmlns:a16="http://schemas.microsoft.com/office/drawing/2014/main" xmlns="" id="{30C458E3-139E-4591-9FA6-445039E3F305}"/>
              </a:ext>
            </a:extLst>
          </p:cNvPr>
          <p:cNvSpPr/>
          <p:nvPr/>
        </p:nvSpPr>
        <p:spPr>
          <a:xfrm>
            <a:off x="2774713" y="3163167"/>
            <a:ext cx="4667857"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just"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Rectangle 3"/>
          <p:cNvSpPr/>
          <p:nvPr/>
        </p:nvSpPr>
        <p:spPr>
          <a:xfrm>
            <a:off x="3419872" y="3212213"/>
            <a:ext cx="3583032" cy="400110"/>
          </a:xfrm>
          <a:prstGeom prst="rect">
            <a:avLst/>
          </a:prstGeom>
        </p:spPr>
        <p:txBody>
          <a:bodyPr wrap="none">
            <a:spAutoFit/>
          </a:bodyPr>
          <a:lstStyle/>
          <a:p>
            <a:pPr marL="342900" lvl="0" indent="-342900" algn="r" defTabSz="457200">
              <a:buFont typeface="Wingdings" panose="05000000000000000000" pitchFamily="2" charset="2"/>
              <a:buChar char="v"/>
              <a:defRPr/>
            </a:pPr>
            <a:r>
              <a:rPr lang="fa-IR" sz="2000" kern="0" dirty="0">
                <a:solidFill>
                  <a:srgbClr val="E03754">
                    <a:lumMod val="50000"/>
                  </a:srgbClr>
                </a:solidFill>
                <a:latin typeface="Rockwell" panose="02060603020205020403"/>
                <a:cs typeface="B Titr" panose="00000700000000000000" pitchFamily="2" charset="-78"/>
              </a:rPr>
              <a:t>فاکتورهای آناتومیک/فیزیولوژیک</a:t>
            </a:r>
          </a:p>
        </p:txBody>
      </p:sp>
      <p:sp>
        <p:nvSpPr>
          <p:cNvPr id="28" name="Rectangle: Diagonal Corners Rounded 16">
            <a:extLst>
              <a:ext uri="{FF2B5EF4-FFF2-40B4-BE49-F238E27FC236}">
                <a16:creationId xmlns:a16="http://schemas.microsoft.com/office/drawing/2014/main" xmlns="" id="{71526211-9BA9-4D2C-937F-FA6687800832}"/>
              </a:ext>
            </a:extLst>
          </p:cNvPr>
          <p:cNvSpPr/>
          <p:nvPr/>
        </p:nvSpPr>
        <p:spPr>
          <a:xfrm>
            <a:off x="4264729" y="5517232"/>
            <a:ext cx="4667857" cy="449156"/>
          </a:xfrm>
          <a:prstGeom prst="round2DiagRect">
            <a:avLst>
              <a:gd name="adj1" fmla="val 16667"/>
              <a:gd name="adj2" fmla="val 50000"/>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1" anchor="ctr"/>
          <a:lstStyle/>
          <a:p>
            <a:pPr marL="231775" lvl="2" algn="just" rtl="1">
              <a:lnSpc>
                <a:spcPts val="3500"/>
              </a:lnSpc>
              <a:spcBef>
                <a:spcPts val="1000"/>
              </a:spcBef>
              <a:buFont typeface="Wingdings" panose="05000000000000000000" pitchFamily="2" charset="2"/>
              <a:buChar char="v"/>
            </a:pPr>
            <a:r>
              <a:rPr lang="fa-IR" sz="2400" b="1" cap="all"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 فاکتور محیطی</a:t>
            </a:r>
            <a:endParaRPr lang="en-US" sz="2400" b="1" cap="all"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p:nvPr/>
        </p:nvSpPr>
        <p:spPr>
          <a:xfrm>
            <a:off x="179512" y="6201250"/>
            <a:ext cx="648072"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2" name="TextBox 1"/>
          <p:cNvSpPr txBox="1"/>
          <p:nvPr/>
        </p:nvSpPr>
        <p:spPr>
          <a:xfrm>
            <a:off x="1615662" y="270545"/>
            <a:ext cx="5752620" cy="523220"/>
          </a:xfrm>
          <a:prstGeom prst="rect">
            <a:avLst/>
          </a:prstGeom>
          <a:noFill/>
        </p:spPr>
        <p:txBody>
          <a:bodyPr wrap="square" rtlCol="0">
            <a:spAutoFit/>
          </a:bodyPr>
          <a:lstStyle/>
          <a:p>
            <a:r>
              <a:rPr lang="fa-IR" sz="2800" dirty="0">
                <a:solidFill>
                  <a:srgbClr val="FF0000"/>
                </a:solidFill>
                <a:cs typeface="B Zar" panose="00000400000000000000" pitchFamily="2" charset="-78"/>
              </a:rPr>
              <a:t>عوامل خطر شیرخواربرای بروز مشکلات شیردهی</a:t>
            </a:r>
            <a:endParaRPr lang="en-US" sz="2800" dirty="0">
              <a:solidFill>
                <a:srgbClr val="FF0000"/>
              </a:solidFill>
              <a:cs typeface="B Zar" panose="00000400000000000000" pitchFamily="2" charset="-78"/>
            </a:endParaRPr>
          </a:p>
        </p:txBody>
      </p:sp>
      <p:sp>
        <p:nvSpPr>
          <p:cNvPr id="25" name="Rectangle 24">
            <a:extLst>
              <a:ext uri="{FF2B5EF4-FFF2-40B4-BE49-F238E27FC236}">
                <a16:creationId xmlns:a16="http://schemas.microsoft.com/office/drawing/2014/main" xmlns="" id="{960799BA-E625-468C-9EE6-5B9BA8B53C5F}"/>
              </a:ext>
            </a:extLst>
          </p:cNvPr>
          <p:cNvSpPr/>
          <p:nvPr/>
        </p:nvSpPr>
        <p:spPr>
          <a:xfrm>
            <a:off x="-262590" y="1472853"/>
            <a:ext cx="9161746" cy="5078313"/>
          </a:xfrm>
          <a:prstGeom prst="rect">
            <a:avLst/>
          </a:prstGeom>
        </p:spPr>
        <p:txBody>
          <a:bodyPr wrap="square">
            <a:spAutoFit/>
          </a:bodyPr>
          <a:lstStyle/>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شیر خوار نارس با وزن زیر 2500 گرم</a:t>
            </a: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دو یا چند قلویی</a:t>
            </a: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مشکل در پستان گرفتن</a:t>
            </a: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کاهش وزن شدید </a:t>
            </a: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شیرخوار که دائم خواب باشد</a:t>
            </a:r>
          </a:p>
          <a:p>
            <a:pPr algn="just" defTabSz="457200" rtl="1">
              <a:spcBef>
                <a:spcPts val="600"/>
              </a:spcBef>
            </a:pPr>
            <a:endParaRPr lang="fa-IR" sz="2500" b="1" dirty="0">
              <a:solidFill>
                <a:srgbClr val="002060"/>
              </a:solidFill>
              <a:latin typeface="Arial" panose="020B0604020202020204" pitchFamily="34" charset="0"/>
              <a:cs typeface="B Zar" panose="00000400000000000000" pitchFamily="2" charset="-78"/>
            </a:endParaRPr>
          </a:p>
          <a:p>
            <a:pPr algn="just" defTabSz="457200" rtl="1">
              <a:spcBef>
                <a:spcPts val="600"/>
              </a:spcBef>
            </a:pPr>
            <a:endParaRPr lang="fa-IR" sz="2500" b="1" dirty="0">
              <a:solidFill>
                <a:srgbClr val="002060"/>
              </a:solidFill>
              <a:latin typeface="Arial" panose="020B0604020202020204" pitchFamily="34" charset="0"/>
              <a:cs typeface="B Zar" panose="00000400000000000000" pitchFamily="2" charset="-78"/>
            </a:endParaRP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استفاده از شیر مصنوعی</a:t>
            </a: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ترخیص زود هنگام از بیمارستان</a:t>
            </a:r>
          </a:p>
          <a:p>
            <a:pPr algn="just" defTabSz="457200" rtl="1">
              <a:spcBef>
                <a:spcPts val="600"/>
              </a:spcBef>
            </a:pPr>
            <a:r>
              <a:rPr lang="fa-IR" sz="2500" b="1" dirty="0">
                <a:solidFill>
                  <a:srgbClr val="002060"/>
                </a:solidFill>
                <a:latin typeface="Arial" panose="020B0604020202020204" pitchFamily="34" charset="0"/>
                <a:cs typeface="B Zar" panose="00000400000000000000" pitchFamily="2" charset="-78"/>
              </a:rPr>
              <a:t>استفاده زود هنگام از پستانک و....</a:t>
            </a:r>
          </a:p>
          <a:p>
            <a:pPr algn="just" defTabSz="457200" rtl="1">
              <a:spcBef>
                <a:spcPts val="600"/>
              </a:spcBef>
            </a:pPr>
            <a:endParaRPr lang="fa-IR" sz="2400" b="1" dirty="0">
              <a:solidFill>
                <a:srgbClr val="002060"/>
              </a:solidFill>
              <a:latin typeface="Times New Roman" panose="02020603050405020304" pitchFamily="18" charset="0"/>
              <a:ea typeface="Calibri" panose="020F0502020204030204" pitchFamily="34" charset="0"/>
              <a:cs typeface="B Zar" panose="00000400000000000000" pitchFamily="2" charset="-78"/>
            </a:endParaRPr>
          </a:p>
        </p:txBody>
      </p:sp>
      <p:sp>
        <p:nvSpPr>
          <p:cNvPr id="27" name="Rectangle: Diagonal Corners Rounded 17">
            <a:extLst>
              <a:ext uri="{FF2B5EF4-FFF2-40B4-BE49-F238E27FC236}">
                <a16:creationId xmlns:a16="http://schemas.microsoft.com/office/drawing/2014/main" xmlns="" id="{30C458E3-139E-4591-9FA6-445039E3F305}"/>
              </a:ext>
            </a:extLst>
          </p:cNvPr>
          <p:cNvSpPr/>
          <p:nvPr/>
        </p:nvSpPr>
        <p:spPr>
          <a:xfrm>
            <a:off x="2814135" y="1004888"/>
            <a:ext cx="4667857"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lvl="2" algn="just" defTabSz="457200" rtl="1">
              <a:lnSpc>
                <a:spcPts val="3500"/>
              </a:lnSpc>
              <a:spcBef>
                <a:spcPts val="1000"/>
              </a:spcBef>
              <a:buFont typeface="Wingdings" panose="05000000000000000000" pitchFamily="2" charset="2"/>
              <a:buChar char="v"/>
            </a:pPr>
            <a:endParaRPr lang="en-US" sz="2400" b="1" kern="0" cap="all" dirty="0">
              <a:solidFill>
                <a:srgbClr val="60C4AA">
                  <a:lumMod val="75000"/>
                </a:srgbClr>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Rectangle 3"/>
          <p:cNvSpPr/>
          <p:nvPr/>
        </p:nvSpPr>
        <p:spPr>
          <a:xfrm>
            <a:off x="3602244" y="1072743"/>
            <a:ext cx="3583032" cy="400110"/>
          </a:xfrm>
          <a:prstGeom prst="rect">
            <a:avLst/>
          </a:prstGeom>
        </p:spPr>
        <p:txBody>
          <a:bodyPr wrap="none">
            <a:spAutoFit/>
          </a:bodyPr>
          <a:lstStyle/>
          <a:p>
            <a:pPr marL="342900" indent="-342900" algn="r" defTabSz="457200">
              <a:buFont typeface="Wingdings" panose="05000000000000000000" pitchFamily="2" charset="2"/>
              <a:buChar char="v"/>
              <a:defRPr/>
            </a:pPr>
            <a:r>
              <a:rPr lang="fa-IR" sz="2000" kern="0" dirty="0">
                <a:solidFill>
                  <a:srgbClr val="E03754">
                    <a:lumMod val="50000"/>
                  </a:srgbClr>
                </a:solidFill>
                <a:latin typeface="Rockwell" panose="02060603020205020403"/>
                <a:cs typeface="B Titr" panose="00000700000000000000" pitchFamily="2" charset="-78"/>
              </a:rPr>
              <a:t>فاکتورهای آناتومیک/فیزیولوژیک</a:t>
            </a:r>
          </a:p>
        </p:txBody>
      </p:sp>
      <p:sp>
        <p:nvSpPr>
          <p:cNvPr id="28" name="Rectangle: Diagonal Corners Rounded 16">
            <a:extLst>
              <a:ext uri="{FF2B5EF4-FFF2-40B4-BE49-F238E27FC236}">
                <a16:creationId xmlns:a16="http://schemas.microsoft.com/office/drawing/2014/main" xmlns="" id="{71526211-9BA9-4D2C-937F-FA6687800832}"/>
              </a:ext>
            </a:extLst>
          </p:cNvPr>
          <p:cNvSpPr/>
          <p:nvPr/>
        </p:nvSpPr>
        <p:spPr>
          <a:xfrm>
            <a:off x="3059832" y="3974391"/>
            <a:ext cx="4667857" cy="449156"/>
          </a:xfrm>
          <a:prstGeom prst="round2DiagRect">
            <a:avLst>
              <a:gd name="adj1" fmla="val 16667"/>
              <a:gd name="adj2" fmla="val 50000"/>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1" anchor="ctr"/>
          <a:lstStyle/>
          <a:p>
            <a:pPr marL="231775" lvl="2" algn="just" rtl="1">
              <a:lnSpc>
                <a:spcPts val="3500"/>
              </a:lnSpc>
              <a:spcBef>
                <a:spcPts val="1000"/>
              </a:spcBef>
              <a:buFont typeface="Wingdings" panose="05000000000000000000" pitchFamily="2" charset="2"/>
              <a:buChar char="v"/>
            </a:pPr>
            <a:r>
              <a:rPr lang="fa-IR" sz="2400" b="1" cap="all"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 فاکتور محیطی</a:t>
            </a:r>
            <a:endParaRPr lang="en-US" sz="2400" b="1" cap="all" dirty="0">
              <a:solidFill>
                <a:srgbClr val="C00000"/>
              </a:solidFill>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cstate="print"/>
          <a:stretch>
            <a:fillRect/>
          </a:stretch>
        </p:blipFill>
        <p:spPr>
          <a:xfrm>
            <a:off x="7340985" y="205697"/>
            <a:ext cx="615749" cy="597460"/>
          </a:xfrm>
          <a:prstGeom prst="rect">
            <a:avLst/>
          </a:prstGeom>
        </p:spPr>
      </p:pic>
      <p:pic>
        <p:nvPicPr>
          <p:cNvPr id="5" name="Picture 4"/>
          <p:cNvPicPr>
            <a:picLocks noChangeAspect="1"/>
          </p:cNvPicPr>
          <p:nvPr/>
        </p:nvPicPr>
        <p:blipFill>
          <a:blip r:embed="rId2" cstate="print"/>
          <a:stretch>
            <a:fillRect/>
          </a:stretch>
        </p:blipFill>
        <p:spPr>
          <a:xfrm>
            <a:off x="716182" y="270545"/>
            <a:ext cx="615749" cy="597460"/>
          </a:xfrm>
          <a:prstGeom prst="rect">
            <a:avLst/>
          </a:prstGeom>
        </p:spPr>
      </p:pic>
    </p:spTree>
    <p:extLst>
      <p:ext uri="{BB962C8B-B14F-4D97-AF65-F5344CB8AC3E}">
        <p14:creationId xmlns:p14="http://schemas.microsoft.com/office/powerpoint/2010/main" xmlns="" val="3436263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2823542" y="2264945"/>
            <a:ext cx="3464780" cy="2515103"/>
            <a:chOff x="1873" y="1824"/>
            <a:chExt cx="2013" cy="1615"/>
          </a:xfrm>
        </p:grpSpPr>
        <p:sp>
          <p:nvSpPr>
            <p:cNvPr id="14" name="AutoShape 4"/>
            <p:cNvSpPr>
              <a:spLocks noChangeArrowheads="1"/>
            </p:cNvSpPr>
            <p:nvPr/>
          </p:nvSpPr>
          <p:spPr bwMode="gray">
            <a:xfrm rot="16200000" flipH="1">
              <a:off x="1821" y="252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5" name="AutoShape 5"/>
            <p:cNvSpPr>
              <a:spLocks noChangeArrowheads="1"/>
            </p:cNvSpPr>
            <p:nvPr/>
          </p:nvSpPr>
          <p:spPr bwMode="gray">
            <a:xfrm rot="5400000" flipH="1">
              <a:off x="3628" y="2537"/>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6"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tx1"/>
              </a:solidFill>
              <a:round/>
              <a:headEnd/>
              <a:tailEnd/>
            </a:ln>
            <a:effectLst/>
            <a:extLs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7" name="Oval 16"/>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17"/>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9" name="Oval 18"/>
            <p:cNvSpPr>
              <a:spLocks noChangeArrowheads="1"/>
            </p:cNvSpPr>
            <p:nvPr/>
          </p:nvSpPr>
          <p:spPr bwMode="gray">
            <a:xfrm>
              <a:off x="2254" y="2000"/>
              <a:ext cx="1262" cy="1264"/>
            </a:xfrm>
            <a:prstGeom prst="ellipse">
              <a:avLst/>
            </a:prstGeom>
            <a:solidFill>
              <a:schemeClr val="accent1">
                <a:lumMod val="60000"/>
                <a:lumOff val="40000"/>
              </a:schemeClr>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dirty="0"/>
            </a:p>
          </p:txBody>
        </p:sp>
      </p:grpSp>
      <p:sp>
        <p:nvSpPr>
          <p:cNvPr id="20" name="TextBox 19"/>
          <p:cNvSpPr txBox="1"/>
          <p:nvPr/>
        </p:nvSpPr>
        <p:spPr>
          <a:xfrm>
            <a:off x="3740216" y="2888542"/>
            <a:ext cx="1703475" cy="1384995"/>
          </a:xfrm>
          <a:prstGeom prst="rect">
            <a:avLst/>
          </a:prstGeom>
          <a:noFill/>
        </p:spPr>
        <p:txBody>
          <a:bodyPr wrap="square" rtlCol="1">
            <a:spAutoFit/>
          </a:bodyPr>
          <a:lstStyle/>
          <a:p>
            <a:pPr algn="ctr"/>
            <a:r>
              <a:rPr lang="fa-IR" sz="2800" dirty="0">
                <a:solidFill>
                  <a:schemeClr val="bg1"/>
                </a:solidFill>
                <a:cs typeface="B Zar" panose="00000400000000000000" pitchFamily="2" charset="-78"/>
              </a:rPr>
              <a:t>برنامه ریزی برای ترخیص از بیمارستان</a:t>
            </a:r>
          </a:p>
        </p:txBody>
      </p:sp>
      <p:sp>
        <p:nvSpPr>
          <p:cNvPr id="21" name="Can 20"/>
          <p:cNvSpPr/>
          <p:nvPr/>
        </p:nvSpPr>
        <p:spPr>
          <a:xfrm>
            <a:off x="594421" y="1500174"/>
            <a:ext cx="2062256" cy="1714512"/>
          </a:xfrm>
          <a:prstGeom prst="can">
            <a:avLst>
              <a:gd name="adj" fmla="val 338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dirty="0">
              <a:cs typeface="B Nazanin" pitchFamily="2" charset="-78"/>
            </a:endParaRPr>
          </a:p>
        </p:txBody>
      </p:sp>
      <p:sp>
        <p:nvSpPr>
          <p:cNvPr id="22" name="Flowchart: Stored Data 21"/>
          <p:cNvSpPr/>
          <p:nvPr/>
        </p:nvSpPr>
        <p:spPr>
          <a:xfrm rot="16200000">
            <a:off x="300144" y="3080336"/>
            <a:ext cx="2643207" cy="2054651"/>
          </a:xfrm>
          <a:prstGeom prst="flowChartOnlineStorage">
            <a:avLst/>
          </a:prstGeom>
          <a:solidFill>
            <a:srgbClr val="FFFF00"/>
          </a:solidFill>
          <a:ln w="28575">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vert="vert" rtlCol="0" anchor="ctr"/>
          <a:lstStyle/>
          <a:p>
            <a:pPr algn="ctr"/>
            <a:endParaRPr lang="en-US" sz="2200" b="1" dirty="0">
              <a:cs typeface="B Mitra" pitchFamily="2" charset="-78"/>
            </a:endParaRPr>
          </a:p>
        </p:txBody>
      </p:sp>
      <p:sp>
        <p:nvSpPr>
          <p:cNvPr id="24" name="Can 23"/>
          <p:cNvSpPr/>
          <p:nvPr/>
        </p:nvSpPr>
        <p:spPr>
          <a:xfrm>
            <a:off x="6572264" y="1571611"/>
            <a:ext cx="2062256" cy="1714512"/>
          </a:xfrm>
          <a:prstGeom prst="can">
            <a:avLst>
              <a:gd name="adj" fmla="val 33889"/>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dirty="0">
              <a:cs typeface="B Nazanin" pitchFamily="2" charset="-78"/>
            </a:endParaRPr>
          </a:p>
        </p:txBody>
      </p:sp>
      <p:sp>
        <p:nvSpPr>
          <p:cNvPr id="25" name="Flowchart: Stored Data 24"/>
          <p:cNvSpPr/>
          <p:nvPr/>
        </p:nvSpPr>
        <p:spPr>
          <a:xfrm rot="16200000">
            <a:off x="6277987" y="3151773"/>
            <a:ext cx="2643207" cy="2054651"/>
          </a:xfrm>
          <a:prstGeom prst="flowChartOnlineStorage">
            <a:avLst/>
          </a:prstGeom>
          <a:ln w="28575">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vert="vert" rtlCol="0" anchor="ctr"/>
          <a:lstStyle/>
          <a:p>
            <a:pPr algn="ctr"/>
            <a:endParaRPr lang="en-US" sz="2200" b="1" dirty="0">
              <a:cs typeface="B Mitra" pitchFamily="2" charset="-78"/>
            </a:endParaRPr>
          </a:p>
        </p:txBody>
      </p:sp>
      <p:sp>
        <p:nvSpPr>
          <p:cNvPr id="27" name="Horizontal Scroll 26"/>
          <p:cNvSpPr/>
          <p:nvPr/>
        </p:nvSpPr>
        <p:spPr>
          <a:xfrm>
            <a:off x="308669" y="5698104"/>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50</a:t>
            </a:r>
            <a:endParaRPr lang="fa-IR" sz="20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2" name="Rectangle 1"/>
          <p:cNvSpPr/>
          <p:nvPr/>
        </p:nvSpPr>
        <p:spPr>
          <a:xfrm>
            <a:off x="6562289" y="2239757"/>
            <a:ext cx="2539660" cy="3130088"/>
          </a:xfrm>
          <a:prstGeom prst="rect">
            <a:avLst/>
          </a:prstGeom>
        </p:spPr>
        <p:txBody>
          <a:bodyPr wrap="square">
            <a:spAutoFit/>
          </a:bodyPr>
          <a:lstStyle/>
          <a:p>
            <a:pPr marL="457200"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1-ارائه آموزش های لازم و برنامه ریزی شده</a:t>
            </a:r>
          </a:p>
          <a:p>
            <a:pPr marL="457200"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2-آموزش عمومی</a:t>
            </a:r>
          </a:p>
          <a:p>
            <a:pPr marL="457200"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مراقبت های اساسی از پستان</a:t>
            </a:r>
          </a:p>
          <a:p>
            <a:pPr marL="457200"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3-تغذیه مادر</a:t>
            </a:r>
          </a:p>
        </p:txBody>
      </p:sp>
      <p:sp>
        <p:nvSpPr>
          <p:cNvPr id="7" name="Rectangle 6"/>
          <p:cNvSpPr/>
          <p:nvPr/>
        </p:nvSpPr>
        <p:spPr>
          <a:xfrm>
            <a:off x="500034" y="1758662"/>
            <a:ext cx="2576832" cy="3197798"/>
          </a:xfrm>
          <a:prstGeom prst="rect">
            <a:avLst/>
          </a:prstGeom>
        </p:spPr>
        <p:txBody>
          <a:bodyPr wrap="square">
            <a:spAutoFit/>
          </a:bodyPr>
          <a:lstStyle/>
          <a:p>
            <a:pPr marL="457200"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4-پیگیری (حمایت های کلی، پیگیری های مربوط به شیرخوار و مادر، بازگشت به کار)</a:t>
            </a:r>
          </a:p>
          <a:p>
            <a:pPr marL="457200"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5-ارتباط مستمر بین ارائه دهندگان مراقبت های مادر و کودک</a:t>
            </a:r>
            <a:endParaRPr lang="en-US" sz="2400" dirty="0">
              <a:solidFill>
                <a:srgbClr val="146194">
                  <a:lumMod val="75000"/>
                </a:srgbClr>
              </a:solidFill>
              <a:latin typeface="Century Gothic" panose="020B0502020202020204"/>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51</a:t>
            </a:r>
            <a:endParaRPr lang="fa-IR" sz="20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2896136409"/>
              </p:ext>
            </p:extLst>
          </p:nvPr>
        </p:nvGraphicFramePr>
        <p:xfrm>
          <a:off x="667417" y="487386"/>
          <a:ext cx="8453340" cy="6305968"/>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88833">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اولین تغذیه در 30 دقیقه اول زایمان انجام شده </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تغذیه براساس علایم و نشانه های گرسنگی بوده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دارو مصرف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rtl="1"/>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2405610">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algn="ctr" rtl="0"/>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معاینه ی مادر و نوزاد</a:t>
                      </a:r>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سن داخل رحمی و وزن تولد نوزاد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وضعیت عصبی رفتاری نوزاد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مقدار کاهش یا فزایش وزن نوزاد از تولد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معاینه ی وضعیت دهانی-</a:t>
                      </a: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حرکتی نوزاد</a:t>
                      </a:r>
                      <a:endPar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وضعیت هیدراتاسیون نوزاد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1611525">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ارایه ی آموزش های به هنگام</a:t>
                      </a:r>
                      <a:endParaRPr kumimoji="0" lang="fa-IR" sz="18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توضیح رفتار طبیعی تغذیه ی نوزاد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الگوهای کاهش یا افزایش نوزاد بر اساس استاندارد ها</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تشویق تغذیه براساس میل نوزاد. 8-12 بار در 24 ساعت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6372200" y="-35834"/>
            <a:ext cx="2491387" cy="523220"/>
          </a:xfrm>
          <a:prstGeom prst="rect">
            <a:avLst/>
          </a:prstGeom>
        </p:spPr>
        <p:txBody>
          <a:bodyPr wrap="none">
            <a:spAutoFit/>
          </a:bodyPr>
          <a:lstStyle/>
          <a:p>
            <a:pPr marL="0" lvl="1" algn="ctr" defTabSz="457200" rtl="1">
              <a:spcBef>
                <a:spcPts val="2000"/>
              </a:spcBef>
            </a:pPr>
            <a:r>
              <a:rPr lang="fa-IR" sz="2800" b="1" kern="0" cap="all" dirty="0">
                <a:solidFill>
                  <a:srgbClr val="DAB250">
                    <a:lumMod val="75000"/>
                  </a:srgbClr>
                </a:solidFill>
                <a:latin typeface="Times New Roman" panose="02020603050405020304" pitchFamily="18" charset="0"/>
                <a:ea typeface="Dotum" panose="020B0600000101010101" pitchFamily="34" charset="-127"/>
                <a:cs typeface="B Titr" panose="00000700000000000000" pitchFamily="2" charset="-78"/>
              </a:rPr>
              <a:t>اولین ویزیت نوزاد</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23" name="Rectangle 22">
            <a:extLst>
              <a:ext uri="{FF2B5EF4-FFF2-40B4-BE49-F238E27FC236}">
                <a16:creationId xmlns:a16="http://schemas.microsoft.com/office/drawing/2014/main" xmlns="" id="{D0650ABA-0A91-47AF-8E7C-1C7872D59437}"/>
              </a:ext>
            </a:extLst>
          </p:cNvPr>
          <p:cNvSpPr/>
          <p:nvPr/>
        </p:nvSpPr>
        <p:spPr>
          <a:xfrm>
            <a:off x="62455" y="260648"/>
            <a:ext cx="3764101" cy="1210588"/>
          </a:xfrm>
          <a:prstGeom prst="rect">
            <a:avLst/>
          </a:prstGeom>
          <a:noFill/>
          <a:ln w="9525" cap="flat" cmpd="sng" algn="ctr">
            <a:solidFill>
              <a:srgbClr val="60C4AA">
                <a:lumMod val="75000"/>
              </a:srgbClr>
            </a:solidFill>
            <a:prstDash val="solid"/>
            <a:round/>
            <a:headEnd type="none" w="med" len="med"/>
            <a:tailEnd type="none" w="med" len="med"/>
          </a:ln>
          <a:effectLst/>
        </p:spPr>
        <p:txBody>
          <a:bodyPr wrap="square">
            <a:spAutoFit/>
          </a:bodyPr>
          <a:lstStyle/>
          <a:p>
            <a:pPr marL="0" lvl="1" algn="ctr" defTabSz="457200" rtl="1">
              <a:spcBef>
                <a:spcPts val="2000"/>
              </a:spcBef>
            </a:pPr>
            <a:r>
              <a:rPr lang="fa-IR"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اولین ویزیت نوزاد</a:t>
            </a:r>
          </a:p>
          <a:p>
            <a:pPr marL="0" lvl="1" algn="ctr" defTabSz="457200" rtl="1">
              <a:spcBef>
                <a:spcPts val="2000"/>
              </a:spcBef>
            </a:pPr>
            <a:endParaRPr lang="en-US"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2268938330"/>
              </p:ext>
            </p:extLst>
          </p:nvPr>
        </p:nvGraphicFramePr>
        <p:xfrm>
          <a:off x="81694" y="900543"/>
          <a:ext cx="8372613" cy="5003800"/>
        </p:xfrm>
        <a:graphic>
          <a:graphicData uri="http://schemas.openxmlformats.org/drawingml/2006/table">
            <a:tbl>
              <a:tblPr rtl="1" firstRow="1" bandRow="1"/>
              <a:tblGrid>
                <a:gridCol w="1841291">
                  <a:extLst>
                    <a:ext uri="{9D8B030D-6E8A-4147-A177-3AD203B41FA5}">
                      <a16:colId xmlns:a16="http://schemas.microsoft.com/office/drawing/2014/main" xmlns="" val="3885403069"/>
                    </a:ext>
                  </a:extLst>
                </a:gridCol>
                <a:gridCol w="6531322">
                  <a:extLst>
                    <a:ext uri="{9D8B030D-6E8A-4147-A177-3AD203B41FA5}">
                      <a16:colId xmlns:a16="http://schemas.microsoft.com/office/drawing/2014/main" xmlns="" val="3405086952"/>
                    </a:ext>
                  </a:extLst>
                </a:gridCol>
              </a:tblGrid>
              <a:tr h="1927840">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24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مراقبت و حمایت در 24 ساعات اولیه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علل های تولید ناکافی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بحث در مورد اهمیت تغذیه با شیر مادر تا 6 ماهگی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توصیه ی دریافت 400 واحد مکمل ویتامین </a:t>
                      </a:r>
                      <a:r>
                        <a:rPr kumimoji="0" lang="en-US"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D</a:t>
                      </a: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 در نوزاد</a:t>
                      </a:r>
                    </a:p>
                    <a:p>
                      <a:pPr rtl="1"/>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2332448">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ویزیت ترخیص</a:t>
                      </a:r>
                      <a:endParaRPr kumimoji="0" lang="fa-IR" sz="24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تبریک گفتن به والدین بخاطر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مرور مزایای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خوردن و آشامیدن مادر به هنگام گرسنگی و تشنگی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ترتیب دادن ویزیت  پیگیری در مطب در سن 3-5 روزگی در صورت نیاز</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428409">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algn="r" rtl="0"/>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rtl="1"/>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Tree>
    <p:extLst>
      <p:ext uri="{BB962C8B-B14F-4D97-AF65-F5344CB8AC3E}">
        <p14:creationId xmlns:p14="http://schemas.microsoft.com/office/powerpoint/2010/main" xmlns="" val="28023072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a:t>
            </a: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4105084912"/>
              </p:ext>
            </p:extLst>
          </p:nvPr>
        </p:nvGraphicFramePr>
        <p:xfrm>
          <a:off x="327932" y="730661"/>
          <a:ext cx="8453340" cy="5435600"/>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91346">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تعداد دفعات تغذیه در 24 ساعت گذشته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تعداد کهنه مرطوب شیرخوار در 24 ساعت گذشته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تعداد دفعات دفع مدفوع و رنگ آن در 24 ساعت گذشته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به هر نوع درد مادر توجه و آن را برطرف کنید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چگونگی تغذیه ی مادر</a:t>
                      </a:r>
                    </a:p>
                    <a:p>
                      <a:pPr rtl="1"/>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229134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algn="ctr" rtl="0"/>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معاینه ی مادر و نوزاد</a:t>
                      </a:r>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مقدار کاهش یا فزایش وزن نوزاد از تولد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معاینه ی وضعیت دهانی-</a:t>
                      </a: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حرکتی نوزاد</a:t>
                      </a:r>
                      <a:endPar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وضعیت هیدراتاسیون نوزاد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مشاهده ی شیرخوار از نظر ایکتر و بررسی مقدار بیلی روبین و ناحیه ی خطر آن</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420860">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algn="r" rtl="0"/>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2339752" y="116632"/>
            <a:ext cx="4014240" cy="1210588"/>
          </a:xfrm>
          <a:prstGeom prst="rect">
            <a:avLst/>
          </a:prstGeom>
        </p:spPr>
        <p:txBody>
          <a:bodyPr wrap="none">
            <a:spAutoFit/>
          </a:bodyPr>
          <a:lstStyle/>
          <a:p>
            <a:pPr marL="0" lvl="1" algn="ctr" defTabSz="457200" rtl="1">
              <a:spcBef>
                <a:spcPts val="2000"/>
              </a:spcBef>
            </a:pPr>
            <a:r>
              <a:rPr lang="fa-IR"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48 تا 72 ساعت پس از ترخیص</a:t>
            </a:r>
          </a:p>
          <a:p>
            <a:pPr marL="0" lvl="1" algn="ctr" defTabSz="457200" rtl="1">
              <a:spcBef>
                <a:spcPts val="2000"/>
              </a:spcBef>
            </a:pPr>
            <a:endParaRPr lang="fa-IR"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Tree>
    <p:extLst>
      <p:ext uri="{BB962C8B-B14F-4D97-AF65-F5344CB8AC3E}">
        <p14:creationId xmlns:p14="http://schemas.microsoft.com/office/powerpoint/2010/main" xmlns="" val="1004776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2628295097"/>
              </p:ext>
            </p:extLst>
          </p:nvPr>
        </p:nvGraphicFramePr>
        <p:xfrm>
          <a:off x="467544" y="332656"/>
          <a:ext cx="8453340" cy="5867944"/>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97844">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ارایه ی آموزش های به هنگام</a:t>
                      </a:r>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بحث در موزد اهمیت تغذیه با شیر مادر تا 6 ماهگی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توصیه ی دریافت 400 واحد مکمل ویتامین </a:t>
                      </a:r>
                      <a:r>
                        <a:rPr kumimoji="0" lang="en-US"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D</a:t>
                      </a: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 در نوزاد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منع استفاده از پستانک و....</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الگوهای طبیعی تغذیه از پستان را مرور کرده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مادر در نزدیکی شیرخوار بخوابد اما در یک بستر مشترک خیر</a:t>
                      </a:r>
                    </a:p>
                    <a:p>
                      <a:pPr rtl="1"/>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2921544">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algn="ctr" rtl="0"/>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علل های تولید ناکافی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بحث در مورد اهمیت تغذیه با شیر مادر تا 6 ماهگی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chemeClr val="bg1">
                              <a:lumMod val="85000"/>
                            </a:schemeClr>
                          </a:solidFill>
                          <a:effectLst/>
                          <a:uLnTx/>
                          <a:uFillTx/>
                          <a:latin typeface="Calibri"/>
                          <a:cs typeface="B Nazanin" panose="00000400000000000000" pitchFamily="2" charset="-78"/>
                        </a:rPr>
                        <a:t>تبریک گفتن به والدین بخاطر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chemeClr val="bg1">
                              <a:lumMod val="85000"/>
                            </a:schemeClr>
                          </a:solidFill>
                          <a:effectLst/>
                          <a:uLnTx/>
                          <a:uFillTx/>
                          <a:latin typeface="Calibri"/>
                          <a:cs typeface="B Nazanin" panose="00000400000000000000" pitchFamily="2" charset="-78"/>
                        </a:rPr>
                        <a:t>مرور مزایای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lang="fa-IR" sz="2000" b="1" dirty="0">
                          <a:solidFill>
                            <a:schemeClr val="bg1">
                              <a:lumMod val="85000"/>
                            </a:schemeClr>
                          </a:solidFill>
                          <a:cs typeface="B Nazanin" panose="00000400000000000000" pitchFamily="2" charset="-78"/>
                        </a:rPr>
                        <a:t>پایان ویزیت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lang="fa-IR" sz="2000" b="1" dirty="0">
                          <a:solidFill>
                            <a:schemeClr val="bg1">
                              <a:lumMod val="85000"/>
                            </a:schemeClr>
                          </a:solidFill>
                          <a:cs typeface="B Nazanin" panose="00000400000000000000" pitchFamily="2" charset="-78"/>
                        </a:rPr>
                        <a:t>برنامه پیگیری مناسب را تا</a:t>
                      </a:r>
                      <a:r>
                        <a:rPr lang="fa-IR" sz="2000" b="1" baseline="0" dirty="0">
                          <a:solidFill>
                            <a:schemeClr val="bg1">
                              <a:lumMod val="85000"/>
                            </a:schemeClr>
                          </a:solidFill>
                          <a:cs typeface="B Nazanin" panose="00000400000000000000" pitchFamily="2" charset="-78"/>
                        </a:rPr>
                        <a:t> زمانی که وزن گیری مناسب ایجاد شود </a:t>
                      </a:r>
                      <a:endParaRPr lang="fa-IR" sz="2000" b="1" dirty="0">
                        <a:solidFill>
                          <a:schemeClr val="bg1">
                            <a:lumMod val="85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0">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algn="r" rtl="0"/>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Tree>
    <p:extLst>
      <p:ext uri="{BB962C8B-B14F-4D97-AF65-F5344CB8AC3E}">
        <p14:creationId xmlns:p14="http://schemas.microsoft.com/office/powerpoint/2010/main" xmlns="" val="13351437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2105498211"/>
              </p:ext>
            </p:extLst>
          </p:nvPr>
        </p:nvGraphicFramePr>
        <p:xfrm>
          <a:off x="633959" y="420630"/>
          <a:ext cx="8453340" cy="5963258"/>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10519">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تغذیه از پستان براساس میل و تقاضای شیرخوار بوده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تعداد دفعات تغذیه در 24 ساعت گذشته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تعداد کهنه مرطوب شیرخوار در 24 ساعت گذشته</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تعداد دفعات دفع مدفوع و ادراردر 24 ساعت گذشته</a:t>
                      </a:r>
                    </a:p>
                    <a:p>
                      <a:pPr rtl="1"/>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1873858">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18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 علل های تولید ناکافی شیر مادر و رفع آن قبل از استفاده از چیزی بجز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اگر مشگلی در حال وقوع است آن را به متخصص شیردهی ارجاع دهید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74759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rPr>
                        <a:t>پایان  ویزیت</a:t>
                      </a:r>
                      <a:endParaRPr kumimoji="0" lang="fa-IR" sz="1800" b="1" i="0" u="none" strike="noStrike" kern="1200" cap="none" spc="0" normalizeH="0" baseline="0" noProof="0" dirty="0">
                        <a:ln>
                          <a:noFill/>
                        </a:ln>
                        <a:solidFill>
                          <a:srgbClr val="FFC000"/>
                        </a:solidFill>
                        <a:effectLst/>
                        <a:uLnTx/>
                        <a:uFillTx/>
                        <a:latin typeface="Calibri"/>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lang="fa-IR" sz="1800" b="1" dirty="0">
                          <a:solidFill>
                            <a:schemeClr val="bg2">
                              <a:lumMod val="90000"/>
                            </a:schemeClr>
                          </a:solidFill>
                          <a:cs typeface="B Nazanin" panose="00000400000000000000" pitchFamily="2" charset="-78"/>
                        </a:rPr>
                        <a:t>یادآوری موفقیت های شیر مادر را به وی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lang="fa-IR" sz="1800" b="1" dirty="0">
                          <a:solidFill>
                            <a:schemeClr val="bg2">
                              <a:lumMod val="90000"/>
                            </a:schemeClr>
                          </a:solidFill>
                          <a:cs typeface="B Nazanin" panose="00000400000000000000" pitchFamily="2" charset="-78"/>
                        </a:rPr>
                        <a:t>مرور مزایای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lang="fa-IR" sz="1800" b="1" dirty="0">
                          <a:solidFill>
                            <a:schemeClr val="bg2">
                              <a:lumMod val="90000"/>
                            </a:schemeClr>
                          </a:solidFill>
                          <a:cs typeface="B Nazanin" panose="00000400000000000000" pitchFamily="2" charset="-78"/>
                        </a:rPr>
                        <a:t>تداوم</a:t>
                      </a:r>
                      <a:r>
                        <a:rPr lang="fa-IR" sz="1800" b="1" baseline="0" dirty="0">
                          <a:solidFill>
                            <a:schemeClr val="bg2">
                              <a:lumMod val="90000"/>
                            </a:schemeClr>
                          </a:solidFill>
                          <a:cs typeface="B Nazanin" panose="00000400000000000000" pitchFamily="2" charset="-78"/>
                        </a:rPr>
                        <a:t> تغذیه با شیر مادردر صورتی که شیرخوار باید در مرکز مراقبت از کودک ثبت نام شود </a:t>
                      </a:r>
                      <a:endParaRPr lang="fa-IR" sz="1800" b="1" dirty="0">
                        <a:solidFill>
                          <a:schemeClr val="bg2">
                            <a:lumMod val="90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5410758" y="-99392"/>
            <a:ext cx="3706464" cy="1897955"/>
          </a:xfrm>
          <a:prstGeom prst="rect">
            <a:avLst/>
          </a:prstGeom>
        </p:spPr>
        <p:txBody>
          <a:bodyPr wrap="none">
            <a:spAutoFit/>
          </a:bodyPr>
          <a:lstStyle/>
          <a:p>
            <a:pPr marL="0" lvl="1" algn="ctr" defTabSz="457200" rtl="1">
              <a:spcBef>
                <a:spcPts val="2000"/>
              </a:spcBef>
            </a:pPr>
            <a:r>
              <a:rPr lang="fa-IR"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ویزیت یک ماهگی در مطب</a:t>
            </a:r>
          </a:p>
          <a:p>
            <a:pPr marL="0" lvl="1" algn="ctr" defTabSz="457200" rtl="1">
              <a:spcBef>
                <a:spcPts val="2000"/>
              </a:spcBef>
            </a:pPr>
            <a:endParaRPr lang="fa-IR"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a:p>
            <a:pPr marL="0" lvl="1" algn="ctr" defTabSz="457200" rtl="1">
              <a:spcBef>
                <a:spcPts val="2000"/>
              </a:spcBef>
            </a:pPr>
            <a:endParaRPr lang="fa-IR" sz="28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Tree>
    <p:extLst>
      <p:ext uri="{BB962C8B-B14F-4D97-AF65-F5344CB8AC3E}">
        <p14:creationId xmlns:p14="http://schemas.microsoft.com/office/powerpoint/2010/main" xmlns="" val="1127022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8100392" y="-2166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46</a:t>
            </a: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3845316706"/>
              </p:ext>
            </p:extLst>
          </p:nvPr>
        </p:nvGraphicFramePr>
        <p:xfrm>
          <a:off x="107504" y="437136"/>
          <a:ext cx="8642405" cy="6412700"/>
        </p:xfrm>
        <a:graphic>
          <a:graphicData uri="http://schemas.openxmlformats.org/drawingml/2006/table">
            <a:tbl>
              <a:tblPr rtl="1" firstRow="1" bandRow="1"/>
              <a:tblGrid>
                <a:gridCol w="1987755">
                  <a:extLst>
                    <a:ext uri="{9D8B030D-6E8A-4147-A177-3AD203B41FA5}">
                      <a16:colId xmlns:a16="http://schemas.microsoft.com/office/drawing/2014/main" xmlns="" val="3885403069"/>
                    </a:ext>
                  </a:extLst>
                </a:gridCol>
                <a:gridCol w="6654650">
                  <a:extLst>
                    <a:ext uri="{9D8B030D-6E8A-4147-A177-3AD203B41FA5}">
                      <a16:colId xmlns:a16="http://schemas.microsoft.com/office/drawing/2014/main" xmlns="" val="3405086952"/>
                    </a:ext>
                  </a:extLst>
                </a:gridCol>
              </a:tblGrid>
              <a:tr h="2210519">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در مصرف غذاها محدودیت دارد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تغذیه براساس علایم و نشانه های گرسنگی بوده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دارو مصرف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rtl="1"/>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2323300">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18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18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a:t>
                      </a: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علل های تولید ناکافی شیر مادر و رفع آن قبل از استفاده از چیزی بجز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اگر مشگلی در حال وقوع است آن را به متخصص شیردهی ارجاع دهید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74759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rPr>
                        <a:t>پایان  ویزیت</a:t>
                      </a:r>
                      <a:endParaRPr kumimoji="0" lang="fa-IR" sz="1800" b="1" i="0" u="none" strike="noStrike" kern="1200" cap="none" spc="0" normalizeH="0" baseline="0" noProof="0" dirty="0">
                        <a:ln>
                          <a:noFill/>
                        </a:ln>
                        <a:solidFill>
                          <a:srgbClr val="FFC000"/>
                        </a:solidFill>
                        <a:effectLst/>
                        <a:uLnTx/>
                        <a:uFillTx/>
                        <a:latin typeface="Calibri"/>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یادآوری موفقیت های شیر مادر را به وی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مرور مزایای شیر مادر تا 6 ماهگی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تداوم تغذیه با شیر مادردر صورتی که شیرخوار باید در مرکز مراقبت از کودک ثبت نام شود </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b="1" dirty="0">
                        <a:solidFill>
                          <a:schemeClr val="bg2">
                            <a:lumMod val="90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329754" y="0"/>
            <a:ext cx="3066865" cy="1713290"/>
          </a:xfrm>
          <a:prstGeom prst="rect">
            <a:avLst/>
          </a:prstGeom>
        </p:spPr>
        <p:txBody>
          <a:bodyPr wrap="none">
            <a:spAutoFit/>
          </a:bodyPr>
          <a:lstStyle/>
          <a:p>
            <a:pPr marL="0" lvl="1" algn="ctr" defTabSz="457200" rtl="1">
              <a:spcBef>
                <a:spcPts val="2000"/>
              </a:spcBef>
            </a:pPr>
            <a:r>
              <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ویزیت دو ماهگی در مطب</a:t>
            </a: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
        <p:nvSpPr>
          <p:cNvPr id="5"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2657529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0" y="6268453"/>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1832711443"/>
              </p:ext>
            </p:extLst>
          </p:nvPr>
        </p:nvGraphicFramePr>
        <p:xfrm>
          <a:off x="568004" y="481865"/>
          <a:ext cx="8453340" cy="5503367"/>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10519">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از شیر خود راضی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تغذیه ی مادر چگونه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دارو مصرف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طولانی ترین خواب شیرخوار در شب است</a:t>
                      </a:r>
                    </a:p>
                    <a:p>
                      <a:pPr rtl="1"/>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1754327">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24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24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بررسی</a:t>
                      </a: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 </a:t>
                      </a: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علل های تولید ناکافی شیر مادر و </a:t>
                      </a: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مداخله در </a:t>
                      </a:r>
                      <a:r>
                        <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رفع آن قبل از استفاده از چیزی بجز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در صورتی که شیرخوار به وزن مناسب برسد نیاز به مداخله نیست</a:t>
                      </a:r>
                      <a:endParaRPr kumimoji="0" lang="ar-SA" sz="20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24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74759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rPr>
                        <a:t>پایان  ویزیت</a:t>
                      </a:r>
                      <a:endParaRPr kumimoji="0" lang="fa-IR" sz="2000" b="1" i="0" u="none" strike="noStrike" kern="1200" cap="none" spc="0" normalizeH="0" baseline="0" noProof="0" dirty="0">
                        <a:ln>
                          <a:noFill/>
                        </a:ln>
                        <a:solidFill>
                          <a:srgbClr val="FFC000"/>
                        </a:solidFill>
                        <a:effectLst/>
                        <a:uLnTx/>
                        <a:uFillTx/>
                        <a:latin typeface="Calibri"/>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یادآوری موفقیت های شیر مادر را به وی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20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مرور برخی از فواید شیر دهی</a:t>
                      </a:r>
                      <a:endParaRPr lang="fa-IR" sz="2000" b="1" dirty="0">
                        <a:solidFill>
                          <a:schemeClr val="bg2">
                            <a:lumMod val="90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2857560" y="0"/>
            <a:ext cx="3307316" cy="1713290"/>
          </a:xfrm>
          <a:prstGeom prst="rect">
            <a:avLst/>
          </a:prstGeom>
        </p:spPr>
        <p:txBody>
          <a:bodyPr wrap="none">
            <a:spAutoFit/>
          </a:bodyPr>
          <a:lstStyle/>
          <a:p>
            <a:pPr marL="0" lvl="1" algn="ctr" defTabSz="457200" rtl="1">
              <a:spcBef>
                <a:spcPts val="2000"/>
              </a:spcBef>
            </a:pPr>
            <a:r>
              <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ویزیت چهار ماهگی در مطب</a:t>
            </a: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Tree>
    <p:extLst>
      <p:ext uri="{BB962C8B-B14F-4D97-AF65-F5344CB8AC3E}">
        <p14:creationId xmlns:p14="http://schemas.microsoft.com/office/powerpoint/2010/main" xmlns="" val="3585339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706090"/>
          </a:xfrm>
        </p:spPr>
        <p:txBody>
          <a:bodyPr>
            <a:noAutofit/>
          </a:bodyPr>
          <a:lstStyle/>
          <a:p>
            <a:pPr rtl="1"/>
            <a:r>
              <a:rPr lang="fa-IR" sz="2000" dirty="0">
                <a:cs typeface="B Titr" panose="00000700000000000000" pitchFamily="2" charset="-78"/>
              </a:rPr>
              <a:t>تغذیه با شیر مادر از بروز بیماریهای ذیل در دوران کودکی محافظت می کند:</a:t>
            </a:r>
            <a:endParaRPr lang="en-US" sz="2000" dirty="0">
              <a:cs typeface="B Titr" panose="00000700000000000000" pitchFamily="2" charset="-78"/>
            </a:endParaRPr>
          </a:p>
        </p:txBody>
      </p:sp>
      <p:sp>
        <p:nvSpPr>
          <p:cNvPr id="4" name="TextBox 3"/>
          <p:cNvSpPr txBox="1"/>
          <p:nvPr/>
        </p:nvSpPr>
        <p:spPr>
          <a:xfrm>
            <a:off x="2285984" y="1857364"/>
            <a:ext cx="5976664" cy="2585323"/>
          </a:xfrm>
          <a:prstGeom prst="rect">
            <a:avLst/>
          </a:prstGeom>
          <a:noFill/>
        </p:spPr>
        <p:txBody>
          <a:bodyPr wrap="square" rtlCol="0">
            <a:spAutoFit/>
          </a:bodyPr>
          <a:lstStyle/>
          <a:p>
            <a:pPr algn="r" rtl="1"/>
            <a:r>
              <a:rPr lang="fa-IR" b="1" dirty="0">
                <a:cs typeface="B Nazanin" panose="00000400000000000000" pitchFamily="2" charset="-78"/>
              </a:rPr>
              <a:t>مشکلات حاد:</a:t>
            </a:r>
          </a:p>
          <a:p>
            <a:pPr marL="285750" indent="-285750" algn="r" rtl="1">
              <a:buFont typeface="Arial" panose="020B0604020202020204" pitchFamily="34" charset="0"/>
              <a:buChar char="•"/>
            </a:pPr>
            <a:r>
              <a:rPr lang="fa-IR" dirty="0">
                <a:cs typeface="B Nazanin" panose="00000400000000000000" pitchFamily="2" charset="-78"/>
              </a:rPr>
              <a:t>اسهال و عفونت های گوارشی</a:t>
            </a:r>
          </a:p>
          <a:p>
            <a:pPr marL="285750" indent="-285750" algn="r" rtl="1">
              <a:buFont typeface="Arial" panose="020B0604020202020204" pitchFamily="34" charset="0"/>
              <a:buChar char="•"/>
            </a:pPr>
            <a:r>
              <a:rPr lang="fa-IR" dirty="0">
                <a:cs typeface="B Nazanin" panose="00000400000000000000" pitchFamily="2" charset="-78"/>
              </a:rPr>
              <a:t>عفونت های تنفسی و بستری شدن در بیمارستان</a:t>
            </a:r>
          </a:p>
          <a:p>
            <a:pPr marL="285750" indent="-285750" algn="r" rtl="1">
              <a:buFont typeface="Arial" panose="020B0604020202020204" pitchFamily="34" charset="0"/>
              <a:buChar char="•"/>
            </a:pPr>
            <a:r>
              <a:rPr lang="fa-IR" dirty="0">
                <a:cs typeface="B Nazanin" panose="00000400000000000000" pitchFamily="2" charset="-78"/>
              </a:rPr>
              <a:t>اوتیت مدیای حاد و مزمن</a:t>
            </a:r>
          </a:p>
          <a:p>
            <a:pPr marL="285750" indent="-285750" algn="r" rtl="1">
              <a:buFont typeface="Arial" panose="020B0604020202020204" pitchFamily="34" charset="0"/>
              <a:buChar char="•"/>
            </a:pPr>
            <a:r>
              <a:rPr lang="fa-IR" dirty="0">
                <a:cs typeface="B Nazanin" panose="00000400000000000000" pitchFamily="2" charset="-78"/>
              </a:rPr>
              <a:t>عفونت دستگاه ادراری</a:t>
            </a:r>
          </a:p>
          <a:p>
            <a:pPr marL="285750" indent="-285750" algn="r" rtl="1">
              <a:buFont typeface="Arial" panose="020B0604020202020204" pitchFamily="34" charset="0"/>
              <a:buChar char="•"/>
            </a:pPr>
            <a:r>
              <a:rPr lang="fa-IR" dirty="0">
                <a:cs typeface="B Nazanin" panose="00000400000000000000" pitchFamily="2" charset="-78"/>
              </a:rPr>
              <a:t>سپتی سمی و منژیت باکتریال</a:t>
            </a:r>
          </a:p>
          <a:p>
            <a:pPr marL="285750" indent="-285750" algn="r" rtl="1">
              <a:buFont typeface="Arial" panose="020B0604020202020204" pitchFamily="34" charset="0"/>
              <a:buChar char="•"/>
            </a:pPr>
            <a:r>
              <a:rPr lang="fa-IR" dirty="0">
                <a:cs typeface="B Nazanin" panose="00000400000000000000" pitchFamily="2" charset="-78"/>
              </a:rPr>
              <a:t>انتروکولیت نکروزان</a:t>
            </a:r>
          </a:p>
          <a:p>
            <a:pPr marL="285750" indent="-285750" algn="r" rtl="1">
              <a:buFont typeface="Arial" panose="020B0604020202020204" pitchFamily="34" charset="0"/>
              <a:buChar char="•"/>
            </a:pPr>
            <a:r>
              <a:rPr lang="fa-IR" dirty="0">
                <a:cs typeface="B Nazanin" panose="00000400000000000000" pitchFamily="2" charset="-78"/>
              </a:rPr>
              <a:t>سندرم مرگ ناگهانی شیرخوار</a:t>
            </a:r>
          </a:p>
          <a:p>
            <a:pPr marL="285750" indent="-285750" algn="r" rtl="1">
              <a:buFont typeface="Arial" panose="020B0604020202020204" pitchFamily="34" charset="0"/>
              <a:buChar char="•"/>
            </a:pPr>
            <a:r>
              <a:rPr lang="fa-IR" dirty="0">
                <a:cs typeface="B Nazanin" panose="00000400000000000000" pitchFamily="2" charset="-78"/>
              </a:rPr>
              <a:t>مرگ شیرخوار بعد از دوران </a:t>
            </a:r>
            <a:r>
              <a:rPr lang="fa-IR" dirty="0" smtClean="0">
                <a:cs typeface="B Nazanin" panose="00000400000000000000" pitchFamily="2" charset="-78"/>
              </a:rPr>
              <a:t>نوزادی</a:t>
            </a:r>
            <a:endParaRPr lang="fa-IR" dirty="0">
              <a:cs typeface="B Nazanin" panose="00000400000000000000" pitchFamily="2" charset="-78"/>
            </a:endParaRPr>
          </a:p>
        </p:txBody>
      </p:sp>
      <p:sp>
        <p:nvSpPr>
          <p:cNvPr id="5" name="Horizontal Scroll 10">
            <a:extLst>
              <a:ext uri="{FF2B5EF4-FFF2-40B4-BE49-F238E27FC236}">
                <a16:creationId xmlns:a16="http://schemas.microsoft.com/office/drawing/2014/main" xmlns="" id="{D2FA507C-18C4-4BD7-BD6E-B4DEA7713F45}"/>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41019483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4" y="6261826"/>
            <a:ext cx="651893"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1985448696"/>
              </p:ext>
            </p:extLst>
          </p:nvPr>
        </p:nvGraphicFramePr>
        <p:xfrm>
          <a:off x="690660" y="385070"/>
          <a:ext cx="8453340" cy="6170650"/>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10519">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16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16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مادرد ارو مصرف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از شیر خود راضی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تغذیه ی مادر چگونه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طولانی ترین خواب شیرخوار در شب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چگونگی الگوی تغذیه ی شیر خوار</a:t>
                      </a:r>
                    </a:p>
                    <a:p>
                      <a:pPr rtl="1"/>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1679930">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16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16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اگر شیرخوار به وزن مناسب برسد و مادر از رفتار تغذیه ایه نوزاد رضایت دارد نیاز به مداخله نیست</a:t>
                      </a:r>
                      <a:endPar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74759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rPr>
                        <a:t>پایان  ویزیت</a:t>
                      </a:r>
                      <a:endParaRPr kumimoji="0" lang="fa-IR" sz="1600" b="1" i="0" u="none" strike="noStrike" kern="1200" cap="none" spc="0" normalizeH="0" baseline="0" noProof="0" dirty="0">
                        <a:ln>
                          <a:noFill/>
                        </a:ln>
                        <a:solidFill>
                          <a:srgbClr val="FFC000"/>
                        </a:solidFill>
                        <a:effectLst/>
                        <a:uLnTx/>
                        <a:uFillTx/>
                        <a:latin typeface="Calibri"/>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یادآوری موفقیت های شیر مادر را به وی، به ویژه اگر شیرخوار تا 6 ماهگی از شیر مادر تغذیه شده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مرور برخی از فواید شیر دهی حداقل به مدت یک سال و بیشتر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b="1" dirty="0">
                        <a:solidFill>
                          <a:schemeClr val="bg2">
                            <a:lumMod val="90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5724128" y="0"/>
            <a:ext cx="3260828" cy="1713290"/>
          </a:xfrm>
          <a:prstGeom prst="rect">
            <a:avLst/>
          </a:prstGeom>
        </p:spPr>
        <p:txBody>
          <a:bodyPr wrap="none">
            <a:spAutoFit/>
          </a:bodyPr>
          <a:lstStyle/>
          <a:p>
            <a:pPr marL="0" lvl="1" algn="ctr" defTabSz="457200" rtl="1">
              <a:spcBef>
                <a:spcPts val="2000"/>
              </a:spcBef>
            </a:pPr>
            <a:r>
              <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ویزیت شش ماهگی در مطب</a:t>
            </a: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Tree>
    <p:extLst>
      <p:ext uri="{BB962C8B-B14F-4D97-AF65-F5344CB8AC3E}">
        <p14:creationId xmlns:p14="http://schemas.microsoft.com/office/powerpoint/2010/main" xmlns="" val="17541597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1624883283"/>
              </p:ext>
            </p:extLst>
          </p:nvPr>
        </p:nvGraphicFramePr>
        <p:xfrm>
          <a:off x="633959" y="317217"/>
          <a:ext cx="8453340" cy="6238503"/>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10519">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16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16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مادرد ارو مصرف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از شیر خود راضی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تغذیه ی مادر چگونه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طولانی ترین خواب شیرخوار در شب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چگونگی الگوی تغذیه ی شیر خوار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1620783">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16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p>
                      <a:pPr algn="ctr" rtl="0"/>
                      <a:endParaRPr lang="fa-IR" sz="16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اگر شیرخوار به وزن مناسب برسد و مادر از رفتار تغذیه ایه نوزاد رضایت دارد نیاز به مداخله نیست</a:t>
                      </a:r>
                      <a:endParaRPr kumimoji="0" lang="ar-SA" sz="18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endParaRP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74759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rPr>
                        <a:t>پایان  ویزیت</a:t>
                      </a:r>
                      <a:endParaRPr kumimoji="0" lang="fa-IR" sz="1600" b="1" i="0" u="none" strike="noStrike" kern="1200" cap="none" spc="0" normalizeH="0" baseline="0" noProof="0" dirty="0">
                        <a:ln>
                          <a:noFill/>
                        </a:ln>
                        <a:solidFill>
                          <a:srgbClr val="FFC000"/>
                        </a:solidFill>
                        <a:effectLst/>
                        <a:uLnTx/>
                        <a:uFillTx/>
                        <a:latin typeface="Calibri"/>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یادآوری موفقیت های شیر مادر را به وی، به ویژه اگر شیرخوار تا 6 ماهگی از شیر مادر تغذیه شده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8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مرور فواید تداوم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800" b="1" dirty="0">
                        <a:solidFill>
                          <a:schemeClr val="bg2">
                            <a:lumMod val="90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3059832" y="-99392"/>
            <a:ext cx="2983509" cy="1713290"/>
          </a:xfrm>
          <a:prstGeom prst="rect">
            <a:avLst/>
          </a:prstGeom>
        </p:spPr>
        <p:txBody>
          <a:bodyPr wrap="none">
            <a:spAutoFit/>
          </a:bodyPr>
          <a:lstStyle/>
          <a:p>
            <a:pPr marL="0" lvl="1" algn="ctr" defTabSz="457200" rtl="1">
              <a:spcBef>
                <a:spcPts val="2000"/>
              </a:spcBef>
            </a:pPr>
            <a:r>
              <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ویزیت نه ماهگی در مطب</a:t>
            </a: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Tree>
    <p:extLst>
      <p:ext uri="{BB962C8B-B14F-4D97-AF65-F5344CB8AC3E}">
        <p14:creationId xmlns:p14="http://schemas.microsoft.com/office/powerpoint/2010/main" xmlns="" val="3762726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62455" y="626182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60</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aphicFrame>
        <p:nvGraphicFramePr>
          <p:cNvPr id="24" name="Table 4">
            <a:extLst>
              <a:ext uri="{FF2B5EF4-FFF2-40B4-BE49-F238E27FC236}">
                <a16:creationId xmlns:a16="http://schemas.microsoft.com/office/drawing/2014/main" xmlns="" id="{290AC0EC-205C-4FE0-9994-FCA067C157E4}"/>
              </a:ext>
            </a:extLst>
          </p:cNvPr>
          <p:cNvGraphicFramePr>
            <a:graphicFrameLocks noGrp="1"/>
          </p:cNvGraphicFramePr>
          <p:nvPr>
            <p:extLst>
              <p:ext uri="{D42A27DB-BD31-4B8C-83A1-F6EECF244321}">
                <p14:modId xmlns:p14="http://schemas.microsoft.com/office/powerpoint/2010/main" xmlns="" val="1157624507"/>
              </p:ext>
            </p:extLst>
          </p:nvPr>
        </p:nvGraphicFramePr>
        <p:xfrm>
          <a:off x="633959" y="548680"/>
          <a:ext cx="8453340" cy="6151746"/>
        </p:xfrm>
        <a:graphic>
          <a:graphicData uri="http://schemas.openxmlformats.org/drawingml/2006/table">
            <a:tbl>
              <a:tblPr rtl="1" firstRow="1" bandRow="1"/>
              <a:tblGrid>
                <a:gridCol w="1913304">
                  <a:extLst>
                    <a:ext uri="{9D8B030D-6E8A-4147-A177-3AD203B41FA5}">
                      <a16:colId xmlns:a16="http://schemas.microsoft.com/office/drawing/2014/main" xmlns="" val="3885403069"/>
                    </a:ext>
                  </a:extLst>
                </a:gridCol>
                <a:gridCol w="6540036">
                  <a:extLst>
                    <a:ext uri="{9D8B030D-6E8A-4147-A177-3AD203B41FA5}">
                      <a16:colId xmlns:a16="http://schemas.microsoft.com/office/drawing/2014/main" xmlns="" val="3405086952"/>
                    </a:ext>
                  </a:extLst>
                </a:gridCol>
              </a:tblGrid>
              <a:tr h="2210519">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algn="ctr" rtl="0"/>
                      <a:r>
                        <a:rPr kumimoji="0" lang="fa-IR" sz="16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ارزیابی تغذیه با شیر مادر</a:t>
                      </a:r>
                      <a:endParaRPr lang="fa-IR" sz="1600" dirty="0">
                        <a:solidFill>
                          <a:srgbClr val="FFC000"/>
                        </a:solidFill>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b="1" kern="1200">
                          <a:solidFill>
                            <a:schemeClr val="lt1"/>
                          </a:solidFill>
                          <a:latin typeface="Rockwell" panose="02060603020205020403"/>
                          <a:ea typeface=""/>
                          <a:cs typeface=""/>
                        </a:defRPr>
                      </a:lvl1pPr>
                      <a:lvl2pPr marL="457200" algn="l" defTabSz="914400" rtl="0" eaLnBrk="1" latinLnBrk="0" hangingPunct="1">
                        <a:defRPr sz="1800" b="1" kern="1200">
                          <a:solidFill>
                            <a:schemeClr val="lt1"/>
                          </a:solidFill>
                          <a:latin typeface="Rockwell" panose="02060603020205020403"/>
                          <a:ea typeface=""/>
                          <a:cs typeface=""/>
                        </a:defRPr>
                      </a:lvl2pPr>
                      <a:lvl3pPr marL="914400" algn="l" defTabSz="914400" rtl="0" eaLnBrk="1" latinLnBrk="0" hangingPunct="1">
                        <a:defRPr sz="1800" b="1" kern="1200">
                          <a:solidFill>
                            <a:schemeClr val="lt1"/>
                          </a:solidFill>
                          <a:latin typeface="Rockwell" panose="02060603020205020403"/>
                          <a:ea typeface=""/>
                          <a:cs typeface=""/>
                        </a:defRPr>
                      </a:lvl3pPr>
                      <a:lvl4pPr marL="1371600" algn="l" defTabSz="914400" rtl="0" eaLnBrk="1" latinLnBrk="0" hangingPunct="1">
                        <a:defRPr sz="1800" b="1" kern="1200">
                          <a:solidFill>
                            <a:schemeClr val="lt1"/>
                          </a:solidFill>
                          <a:latin typeface="Rockwell" panose="02060603020205020403"/>
                          <a:ea typeface=""/>
                          <a:cs typeface=""/>
                        </a:defRPr>
                      </a:lvl4pPr>
                      <a:lvl5pPr marL="1828800" algn="l" defTabSz="914400" rtl="0" eaLnBrk="1" latinLnBrk="0" hangingPunct="1">
                        <a:defRPr sz="1800" b="1" kern="1200">
                          <a:solidFill>
                            <a:schemeClr val="lt1"/>
                          </a:solidFill>
                          <a:latin typeface="Rockwell" panose="02060603020205020403"/>
                          <a:ea typeface=""/>
                          <a:cs typeface=""/>
                        </a:defRPr>
                      </a:lvl5pPr>
                      <a:lvl6pPr marL="2286000" algn="l" defTabSz="914400" rtl="0" eaLnBrk="1" latinLnBrk="0" hangingPunct="1">
                        <a:defRPr sz="1800" b="1" kern="1200">
                          <a:solidFill>
                            <a:schemeClr val="lt1"/>
                          </a:solidFill>
                          <a:latin typeface="Rockwell" panose="02060603020205020403"/>
                          <a:ea typeface=""/>
                          <a:cs typeface=""/>
                        </a:defRPr>
                      </a:lvl6pPr>
                      <a:lvl7pPr marL="2743200" algn="l" defTabSz="914400" rtl="0" eaLnBrk="1" latinLnBrk="0" hangingPunct="1">
                        <a:defRPr sz="1800" b="1" kern="1200">
                          <a:solidFill>
                            <a:schemeClr val="lt1"/>
                          </a:solidFill>
                          <a:latin typeface="Rockwell" panose="02060603020205020403"/>
                          <a:ea typeface=""/>
                          <a:cs typeface=""/>
                        </a:defRPr>
                      </a:lvl7pPr>
                      <a:lvl8pPr marL="3200400" algn="l" defTabSz="914400" rtl="0" eaLnBrk="1" latinLnBrk="0" hangingPunct="1">
                        <a:defRPr sz="1800" b="1" kern="1200">
                          <a:solidFill>
                            <a:schemeClr val="lt1"/>
                          </a:solidFill>
                          <a:latin typeface="Rockwell" panose="02060603020205020403"/>
                          <a:ea typeface=""/>
                          <a:cs typeface=""/>
                        </a:defRPr>
                      </a:lvl8pPr>
                      <a:lvl9pPr marL="3657600" algn="l" defTabSz="914400" rtl="0" eaLnBrk="1" latinLnBrk="0" hangingPunct="1">
                        <a:defRPr sz="1800" b="1" kern="1200">
                          <a:solidFill>
                            <a:schemeClr val="lt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مادرد ارو مصرف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مادر از شیر خود راضی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تغذیه ی مادر چگونه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نوزاد بجز شیر مادر چیز دیگری دریافت میکند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احساس سایر خانواده در خصوص تغذیه با شیر مادر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آیا طولانی ترین خواب شیرخوار در شب است</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چگونگی الگوی تغذیه ی شیر خوار</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6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694906240"/>
                  </a:ext>
                </a:extLst>
              </a:tr>
              <a:tr h="115810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all" spc="0" normalizeH="0" baseline="0" noProof="0" dirty="0">
                          <a:ln>
                            <a:noFill/>
                          </a:ln>
                          <a:solidFill>
                            <a:srgbClr val="FFC000"/>
                          </a:solidFill>
                          <a:effectLst/>
                          <a:uLnTx/>
                          <a:uFillTx/>
                          <a:latin typeface="Times New Roman" panose="02020603050405020304" pitchFamily="18" charset="0"/>
                          <a:ea typeface="+mn-ea"/>
                          <a:cs typeface="B Nazanin" panose="00000400000000000000" pitchFamily="2" charset="-78"/>
                        </a:rPr>
                        <a:t>مداخلات در تغذیه با شیر مادر</a:t>
                      </a:r>
                      <a:endParaRPr kumimoji="0" lang="fa-IR" sz="1600" b="0"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600" b="0" i="0" u="none" strike="noStrike" kern="1200" cap="none" spc="0" normalizeH="0" baseline="0" noProof="0" dirty="0">
                        <a:ln>
                          <a:noFill/>
                        </a:ln>
                        <a:solidFill>
                          <a:srgbClr val="FFC000"/>
                        </a:solidFill>
                        <a:effectLst/>
                        <a:uLnTx/>
                        <a:uFillTx/>
                        <a:latin typeface="Calibri"/>
                        <a:cs typeface="Arial" panose="020B0604020202020204" pitchFamily="34" charset="0"/>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rgbClr val="DAB250">
                              <a:lumMod val="40000"/>
                              <a:lumOff val="60000"/>
                            </a:srgbClr>
                          </a:solidFill>
                          <a:effectLst/>
                          <a:uLnTx/>
                          <a:uFillTx/>
                          <a:latin typeface="Times New Roman" panose="02020603050405020304" pitchFamily="18" charset="0"/>
                          <a:ea typeface="Calibri" panose="020F0502020204030204" pitchFamily="34" charset="0"/>
                          <a:cs typeface="B Nazanin" panose="00000400000000000000" pitchFamily="2" charset="-78"/>
                        </a:rPr>
                        <a:t>مداخله یا حمایت مورد نیاز فراهم شود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600" dirty="0"/>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1512961800"/>
                  </a:ext>
                </a:extLst>
              </a:tr>
              <a:tr h="747596">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600" b="1" i="0" u="none" strike="noStrike" kern="1200" cap="none" spc="0" normalizeH="0" baseline="0" noProof="0" dirty="0">
                          <a:ln>
                            <a:noFill/>
                          </a:ln>
                          <a:solidFill>
                            <a:srgbClr val="FFC000"/>
                          </a:solidFill>
                          <a:effectLst/>
                          <a:uLnTx/>
                          <a:uFillTx/>
                          <a:latin typeface="Rockwell" panose="02060603020205020403"/>
                          <a:ea typeface="+mn-ea"/>
                          <a:cs typeface="B Nazanin" panose="00000400000000000000" pitchFamily="2" charset="-78"/>
                        </a:rPr>
                        <a:t>پایان  ویزیت</a:t>
                      </a:r>
                      <a:endParaRPr kumimoji="0" lang="fa-IR" sz="1600" b="1" i="0" u="none" strike="noStrike" kern="1200" cap="none" spc="0" normalizeH="0" baseline="0" noProof="0" dirty="0">
                        <a:ln>
                          <a:noFill/>
                        </a:ln>
                        <a:solidFill>
                          <a:srgbClr val="FFC000"/>
                        </a:solidFill>
                        <a:effectLst/>
                        <a:uLnTx/>
                        <a:uFillTx/>
                        <a:latin typeface="Calibri"/>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205648"/>
                    </a:solidFill>
                  </a:tcPr>
                </a:tc>
                <a:tc>
                  <a:txBody>
                    <a:bodyPr/>
                    <a:lstStyle>
                      <a:lvl1pPr marL="0" algn="l" defTabSz="914400" rtl="0" eaLnBrk="1" latinLnBrk="0" hangingPunct="1">
                        <a:defRPr sz="1800" kern="1200">
                          <a:solidFill>
                            <a:schemeClr val="dk1"/>
                          </a:solidFill>
                          <a:latin typeface="Rockwell" panose="02060603020205020403"/>
                          <a:ea typeface=""/>
                          <a:cs typeface=""/>
                        </a:defRPr>
                      </a:lvl1pPr>
                      <a:lvl2pPr marL="457200" algn="l" defTabSz="914400" rtl="0" eaLnBrk="1" latinLnBrk="0" hangingPunct="1">
                        <a:defRPr sz="1800" kern="1200">
                          <a:solidFill>
                            <a:schemeClr val="dk1"/>
                          </a:solidFill>
                          <a:latin typeface="Rockwell" panose="02060603020205020403"/>
                          <a:ea typeface=""/>
                          <a:cs typeface=""/>
                        </a:defRPr>
                      </a:lvl2pPr>
                      <a:lvl3pPr marL="914400" algn="l" defTabSz="914400" rtl="0" eaLnBrk="1" latinLnBrk="0" hangingPunct="1">
                        <a:defRPr sz="1800" kern="1200">
                          <a:solidFill>
                            <a:schemeClr val="dk1"/>
                          </a:solidFill>
                          <a:latin typeface="Rockwell" panose="02060603020205020403"/>
                          <a:ea typeface=""/>
                          <a:cs typeface=""/>
                        </a:defRPr>
                      </a:lvl3pPr>
                      <a:lvl4pPr marL="1371600" algn="l" defTabSz="914400" rtl="0" eaLnBrk="1" latinLnBrk="0" hangingPunct="1">
                        <a:defRPr sz="1800" kern="1200">
                          <a:solidFill>
                            <a:schemeClr val="dk1"/>
                          </a:solidFill>
                          <a:latin typeface="Rockwell" panose="02060603020205020403"/>
                          <a:ea typeface=""/>
                          <a:cs typeface=""/>
                        </a:defRPr>
                      </a:lvl4pPr>
                      <a:lvl5pPr marL="1828800" algn="l" defTabSz="914400" rtl="0" eaLnBrk="1" latinLnBrk="0" hangingPunct="1">
                        <a:defRPr sz="1800" kern="1200">
                          <a:solidFill>
                            <a:schemeClr val="dk1"/>
                          </a:solidFill>
                          <a:latin typeface="Rockwell" panose="02060603020205020403"/>
                          <a:ea typeface=""/>
                          <a:cs typeface=""/>
                        </a:defRPr>
                      </a:lvl5pPr>
                      <a:lvl6pPr marL="2286000" algn="l" defTabSz="914400" rtl="0" eaLnBrk="1" latinLnBrk="0" hangingPunct="1">
                        <a:defRPr sz="1800" kern="1200">
                          <a:solidFill>
                            <a:schemeClr val="dk1"/>
                          </a:solidFill>
                          <a:latin typeface="Rockwell" panose="02060603020205020403"/>
                          <a:ea typeface=""/>
                          <a:cs typeface=""/>
                        </a:defRPr>
                      </a:lvl6pPr>
                      <a:lvl7pPr marL="2743200" algn="l" defTabSz="914400" rtl="0" eaLnBrk="1" latinLnBrk="0" hangingPunct="1">
                        <a:defRPr sz="1800" kern="1200">
                          <a:solidFill>
                            <a:schemeClr val="dk1"/>
                          </a:solidFill>
                          <a:latin typeface="Rockwell" panose="02060603020205020403"/>
                          <a:ea typeface=""/>
                          <a:cs typeface=""/>
                        </a:defRPr>
                      </a:lvl7pPr>
                      <a:lvl8pPr marL="3200400" algn="l" defTabSz="914400" rtl="0" eaLnBrk="1" latinLnBrk="0" hangingPunct="1">
                        <a:defRPr sz="1800" kern="1200">
                          <a:solidFill>
                            <a:schemeClr val="dk1"/>
                          </a:solidFill>
                          <a:latin typeface="Rockwell" panose="02060603020205020403"/>
                          <a:ea typeface=""/>
                          <a:cs typeface=""/>
                        </a:defRPr>
                      </a:lvl8pPr>
                      <a:lvl9pPr marL="3657600" algn="l" defTabSz="914400" rtl="0" eaLnBrk="1" latinLnBrk="0" hangingPunct="1">
                        <a:defRPr sz="1800" kern="1200">
                          <a:solidFill>
                            <a:schemeClr val="dk1"/>
                          </a:solidFill>
                          <a:latin typeface="Rockwell" panose="02060603020205020403"/>
                          <a:ea typeface=""/>
                          <a:cs typeface=""/>
                        </a:defRPr>
                      </a:lvl9pPr>
                    </a:lstStyle>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یادآوری موفقیت های شیر مادر تا 12 ماهگی</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مرور برخی از فواید تداوم تغذیه با شیر مادر شیرخوار نوپا</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ویزیت 15و 18 ماهگی و 20 سالگی و پس از آن</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r>
                        <a:rPr kumimoji="0" lang="fa-IR" sz="1600" b="1" i="0" u="none" strike="noStrike" kern="1200" cap="none" spc="0" normalizeH="0" baseline="0" noProof="0" dirty="0">
                          <a:ln>
                            <a:noFill/>
                          </a:ln>
                          <a:solidFill>
                            <a:schemeClr val="bg2">
                              <a:lumMod val="90000"/>
                            </a:schemeClr>
                          </a:solidFill>
                          <a:effectLst/>
                          <a:uLnTx/>
                          <a:uFillTx/>
                          <a:latin typeface="Calibri"/>
                          <a:cs typeface="B Nazanin" panose="00000400000000000000" pitchFamily="2" charset="-78"/>
                        </a:rPr>
                        <a:t>حمایت از تغذیه با شیر مادر و راهنمایی آن تا زمانی که شیرخوار از شیر مادر تغذیه میکند و در ویزیت های مراقبتی کودک سالم ادامه یابد.</a:t>
                      </a:r>
                    </a:p>
                    <a:p>
                      <a:pPr marL="285750" marR="0" lvl="2" indent="-285750" algn="just" defTabSz="457200" rtl="1" eaLnBrk="1" fontAlgn="auto" latinLnBrk="0" hangingPunct="1">
                        <a:lnSpc>
                          <a:spcPct val="100000"/>
                        </a:lnSpc>
                        <a:spcBef>
                          <a:spcPts val="1000"/>
                        </a:spcBef>
                        <a:spcAft>
                          <a:spcPts val="0"/>
                        </a:spcAft>
                        <a:buClr>
                          <a:srgbClr val="DAB250">
                            <a:lumMod val="75000"/>
                          </a:srgbClr>
                        </a:buClr>
                        <a:buSzTx/>
                        <a:buFont typeface="Wingdings" panose="05000000000000000000" pitchFamily="2" charset="2"/>
                        <a:buChar char="v"/>
                        <a:tabLst/>
                        <a:defRPr/>
                      </a:pPr>
                      <a:endParaRPr lang="fa-IR" sz="1600" b="1" dirty="0">
                        <a:solidFill>
                          <a:schemeClr val="bg2">
                            <a:lumMod val="90000"/>
                          </a:schemeClr>
                        </a:solidFill>
                        <a:cs typeface="B Nazanin" panose="00000400000000000000" pitchFamily="2" charset="-78"/>
                      </a:endParaRPr>
                    </a:p>
                  </a:txBody>
                  <a:tcPr anchor="ctr">
                    <a:lnL w="28575" cap="flat" cmpd="sng" algn="ctr">
                      <a:solidFill>
                        <a:srgbClr val="DAB250">
                          <a:lumMod val="75000"/>
                        </a:srgbClr>
                      </a:solidFill>
                      <a:prstDash val="solid"/>
                      <a:round/>
                      <a:headEnd type="none" w="med" len="med"/>
                      <a:tailEnd type="none" w="med" len="med"/>
                    </a:lnL>
                    <a:lnR w="28575" cap="flat" cmpd="sng" algn="ctr">
                      <a:solidFill>
                        <a:srgbClr val="DAB250">
                          <a:lumMod val="75000"/>
                        </a:srgbClr>
                      </a:solidFill>
                      <a:prstDash val="solid"/>
                      <a:round/>
                      <a:headEnd type="none" w="med" len="med"/>
                      <a:tailEnd type="none" w="med" len="med"/>
                    </a:lnR>
                    <a:lnT w="28575" cap="flat" cmpd="sng" algn="ctr">
                      <a:solidFill>
                        <a:srgbClr val="DAB250">
                          <a:lumMod val="75000"/>
                        </a:srgbClr>
                      </a:solidFill>
                      <a:prstDash val="solid"/>
                      <a:round/>
                      <a:headEnd type="none" w="med" len="med"/>
                      <a:tailEnd type="none" w="med" len="med"/>
                    </a:lnT>
                    <a:lnB w="28575" cap="flat" cmpd="sng" algn="ctr">
                      <a:solidFill>
                        <a:srgbClr val="DAB250">
                          <a:lumMod val="75000"/>
                        </a:srgbClr>
                      </a:solidFill>
                      <a:prstDash val="solid"/>
                      <a:round/>
                      <a:headEnd type="none" w="med" len="med"/>
                      <a:tailEnd type="none" w="med" len="med"/>
                    </a:lnB>
                    <a:lnTlToBr w="12700" cmpd="sng">
                      <a:noFill/>
                      <a:prstDash val="solid"/>
                    </a:lnTlToBr>
                    <a:lnBlToTr w="12700" cmpd="sng">
                      <a:noFill/>
                      <a:prstDash val="solid"/>
                    </a:lnBlToTr>
                    <a:solidFill>
                      <a:srgbClr val="30806B"/>
                    </a:solidFill>
                  </a:tcPr>
                </a:tc>
                <a:extLst>
                  <a:ext uri="{0D108BD9-81ED-4DB2-BD59-A6C34878D82A}">
                    <a16:rowId xmlns:a16="http://schemas.microsoft.com/office/drawing/2014/main" xmlns="" val="3582050135"/>
                  </a:ext>
                </a:extLst>
              </a:tr>
            </a:tbl>
          </a:graphicData>
        </a:graphic>
      </p:graphicFrame>
      <p:sp>
        <p:nvSpPr>
          <p:cNvPr id="3" name="Rectangle 2"/>
          <p:cNvSpPr/>
          <p:nvPr/>
        </p:nvSpPr>
        <p:spPr>
          <a:xfrm>
            <a:off x="6062708" y="0"/>
            <a:ext cx="3081292" cy="1713290"/>
          </a:xfrm>
          <a:prstGeom prst="rect">
            <a:avLst/>
          </a:prstGeom>
        </p:spPr>
        <p:txBody>
          <a:bodyPr wrap="none">
            <a:spAutoFit/>
          </a:bodyPr>
          <a:lstStyle/>
          <a:p>
            <a:pPr marL="0" lvl="1" algn="ctr" defTabSz="457200" rtl="1">
              <a:spcBef>
                <a:spcPts val="2000"/>
              </a:spcBef>
            </a:pPr>
            <a:r>
              <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rPr>
              <a:t>ویزیت 12 ماهگی در مطب</a:t>
            </a: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a:p>
            <a:pPr marL="0" lvl="1" algn="ctr" defTabSz="457200" rtl="1">
              <a:spcBef>
                <a:spcPts val="2000"/>
              </a:spcBef>
            </a:pPr>
            <a:endParaRPr lang="fa-IR" sz="2400" b="1" kern="0" cap="all" dirty="0">
              <a:solidFill>
                <a:srgbClr val="DAB250">
                  <a:lumMod val="75000"/>
                </a:srgbClr>
              </a:solidFill>
              <a:latin typeface="Times New Roman" panose="02020603050405020304" pitchFamily="18" charset="0"/>
              <a:ea typeface="Dotum" panose="020B0600000101010101" pitchFamily="34" charset="-127"/>
              <a:cs typeface="B Zar" panose="00000400000000000000" pitchFamily="2" charset="-78"/>
            </a:endParaRPr>
          </a:p>
        </p:txBody>
      </p:sp>
    </p:spTree>
    <p:extLst>
      <p:ext uri="{BB962C8B-B14F-4D97-AF65-F5344CB8AC3E}">
        <p14:creationId xmlns:p14="http://schemas.microsoft.com/office/powerpoint/2010/main" xmlns="" val="2548827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rot="10800000">
            <a:off x="5143504" y="428604"/>
            <a:ext cx="1948776" cy="714380"/>
          </a:xfrm>
          <a:prstGeom prst="chevr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solidFill>
                <a:schemeClr val="tx1"/>
              </a:solidFill>
            </a:endParaRPr>
          </a:p>
        </p:txBody>
      </p:sp>
      <p:sp>
        <p:nvSpPr>
          <p:cNvPr id="5" name="Chevron 4"/>
          <p:cNvSpPr/>
          <p:nvPr/>
        </p:nvSpPr>
        <p:spPr>
          <a:xfrm rot="10800000">
            <a:off x="3866654" y="421185"/>
            <a:ext cx="1571636" cy="714380"/>
          </a:xfrm>
          <a:prstGeom prst="chevron">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solidFill>
                <a:schemeClr val="tx1"/>
              </a:solidFill>
            </a:endParaRPr>
          </a:p>
        </p:txBody>
      </p:sp>
      <p:sp>
        <p:nvSpPr>
          <p:cNvPr id="6" name="Chevron 5"/>
          <p:cNvSpPr/>
          <p:nvPr/>
        </p:nvSpPr>
        <p:spPr>
          <a:xfrm rot="10800000">
            <a:off x="2589804" y="428604"/>
            <a:ext cx="1571636" cy="714380"/>
          </a:xfrm>
          <a:prstGeom prst="chevron">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tx1"/>
              </a:solidFill>
            </a:endParaRPr>
          </a:p>
        </p:txBody>
      </p:sp>
      <p:sp>
        <p:nvSpPr>
          <p:cNvPr id="18" name="Horizontal Scroll 17"/>
          <p:cNvSpPr/>
          <p:nvPr/>
        </p:nvSpPr>
        <p:spPr>
          <a:xfrm>
            <a:off x="395536" y="6021288"/>
            <a:ext cx="648072"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61</a:t>
            </a:r>
            <a:endParaRPr lang="fa-IR" sz="2000" b="1" dirty="0">
              <a:ln w="10541" cmpd="sng">
                <a:solidFill>
                  <a:schemeClr val="tx2">
                    <a:lumMod val="5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graphicFrame>
        <p:nvGraphicFramePr>
          <p:cNvPr id="24" name="Diagram 23"/>
          <p:cNvGraphicFramePr/>
          <p:nvPr>
            <p:extLst>
              <p:ext uri="{D42A27DB-BD31-4B8C-83A1-F6EECF244321}">
                <p14:modId xmlns:p14="http://schemas.microsoft.com/office/powerpoint/2010/main" xmlns="" val="3204616964"/>
              </p:ext>
            </p:extLst>
          </p:nvPr>
        </p:nvGraphicFramePr>
        <p:xfrm>
          <a:off x="785340" y="1412776"/>
          <a:ext cx="63619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017466" y="527665"/>
            <a:ext cx="3647152" cy="461665"/>
          </a:xfrm>
          <a:prstGeom prst="rect">
            <a:avLst/>
          </a:prstGeom>
        </p:spPr>
        <p:txBody>
          <a:bodyPr wrap="none">
            <a:spAutoFit/>
          </a:bodyPr>
          <a:lstStyle/>
          <a:p>
            <a:pPr lvl="0" algn="r" defTabSz="457200" rtl="1">
              <a:spcBef>
                <a:spcPct val="20000"/>
              </a:spcBef>
              <a:spcAft>
                <a:spcPts val="600"/>
              </a:spcAft>
              <a:buClr>
                <a:prstClr val="white"/>
              </a:buClr>
              <a:buSzPct val="80000"/>
            </a:pPr>
            <a:r>
              <a:rPr lang="fa-IR" sz="2400" b="1" dirty="0">
                <a:solidFill>
                  <a:srgbClr val="FF0000"/>
                </a:solidFill>
                <a:latin typeface="Century Gothic" panose="020B0502020202020204"/>
                <a:cs typeface="B Nazanin" panose="00000400000000000000" pitchFamily="2" charset="-78"/>
              </a:rPr>
              <a:t>ویزیت های پیگیری پس از زایمان</a:t>
            </a:r>
          </a:p>
        </p:txBody>
      </p:sp>
      <p:sp>
        <p:nvSpPr>
          <p:cNvPr id="7" name="Rectangle 6"/>
          <p:cNvSpPr/>
          <p:nvPr/>
        </p:nvSpPr>
        <p:spPr>
          <a:xfrm>
            <a:off x="1682496" y="3402001"/>
            <a:ext cx="4572000" cy="461665"/>
          </a:xfrm>
          <a:prstGeom prst="rect">
            <a:avLst/>
          </a:prstGeom>
        </p:spPr>
        <p:txBody>
          <a:bodyPr>
            <a:spAutoFit/>
          </a:bodyPr>
          <a:lstStyle/>
          <a:p>
            <a:pPr lvl="0" algn="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Nazanin" panose="00000400000000000000" pitchFamily="2" charset="-78"/>
              </a:rPr>
              <a:t>		</a:t>
            </a:r>
            <a:r>
              <a:rPr lang="fa-IR" sz="2400" b="1" i="1" dirty="0">
                <a:solidFill>
                  <a:srgbClr val="FF0000"/>
                </a:solidFill>
                <a:latin typeface="Century Gothic" panose="020B0502020202020204"/>
                <a:cs typeface="B Zar" panose="00000400000000000000" pitchFamily="2" charset="-78"/>
              </a:rPr>
              <a:t>مراقبت های بعد از سزارین</a:t>
            </a:r>
          </a:p>
        </p:txBody>
      </p:sp>
      <p:sp>
        <p:nvSpPr>
          <p:cNvPr id="9" name="Rectangle 8"/>
          <p:cNvSpPr/>
          <p:nvPr/>
        </p:nvSpPr>
        <p:spPr>
          <a:xfrm>
            <a:off x="2750177" y="1622858"/>
            <a:ext cx="2068194" cy="461665"/>
          </a:xfrm>
          <a:prstGeom prst="rect">
            <a:avLst/>
          </a:prstGeom>
        </p:spPr>
        <p:txBody>
          <a:bodyPr wrap="none">
            <a:spAutoFit/>
          </a:bodyPr>
          <a:lstStyle/>
          <a:p>
            <a:pPr lvl="0" algn="r" defTabSz="457200" rtl="1">
              <a:spcBef>
                <a:spcPct val="20000"/>
              </a:spcBef>
              <a:spcAft>
                <a:spcPts val="600"/>
              </a:spcAft>
              <a:buClr>
                <a:prstClr val="white"/>
              </a:buClr>
              <a:buSzPct val="80000"/>
            </a:pPr>
            <a:r>
              <a:rPr lang="fa-IR" sz="2400" dirty="0">
                <a:solidFill>
                  <a:schemeClr val="bg1"/>
                </a:solidFill>
                <a:latin typeface="Century Gothic" panose="020B0502020202020204"/>
                <a:cs typeface="B Zar" panose="00000400000000000000" pitchFamily="2" charset="-78"/>
              </a:rPr>
              <a:t>ویزیت روتین مامایی</a:t>
            </a:r>
          </a:p>
        </p:txBody>
      </p:sp>
      <p:sp>
        <p:nvSpPr>
          <p:cNvPr id="10" name="Rectangle 9"/>
          <p:cNvSpPr/>
          <p:nvPr/>
        </p:nvSpPr>
        <p:spPr>
          <a:xfrm>
            <a:off x="4232734" y="2523682"/>
            <a:ext cx="2404824" cy="461665"/>
          </a:xfrm>
          <a:prstGeom prst="rect">
            <a:avLst/>
          </a:prstGeom>
        </p:spPr>
        <p:txBody>
          <a:bodyPr wrap="none">
            <a:spAutoFit/>
          </a:bodyPr>
          <a:lstStyle/>
          <a:p>
            <a:pPr lvl="0" algn="r" defTabSz="457200" rtl="1">
              <a:spcBef>
                <a:spcPct val="20000"/>
              </a:spcBef>
              <a:spcAft>
                <a:spcPts val="600"/>
              </a:spcAft>
              <a:buClr>
                <a:prstClr val="white"/>
              </a:buClr>
              <a:buSzPct val="80000"/>
            </a:pPr>
            <a:r>
              <a:rPr lang="fa-IR" sz="2400" dirty="0">
                <a:solidFill>
                  <a:schemeClr val="bg1"/>
                </a:solidFill>
                <a:latin typeface="Century Gothic" panose="020B0502020202020204"/>
                <a:cs typeface="B Zar" panose="00000400000000000000" pitchFamily="2" charset="-78"/>
              </a:rPr>
              <a:t>ارزیابی تغذیه با شیر مادر</a:t>
            </a:r>
          </a:p>
        </p:txBody>
      </p:sp>
      <p:sp>
        <p:nvSpPr>
          <p:cNvPr id="11" name="Rectangle 10"/>
          <p:cNvSpPr/>
          <p:nvPr/>
        </p:nvSpPr>
        <p:spPr>
          <a:xfrm>
            <a:off x="4450870" y="4403508"/>
            <a:ext cx="2182008" cy="461665"/>
          </a:xfrm>
          <a:prstGeom prst="rect">
            <a:avLst/>
          </a:prstGeom>
        </p:spPr>
        <p:txBody>
          <a:bodyPr wrap="none">
            <a:spAutoFit/>
          </a:bodyPr>
          <a:lstStyle/>
          <a:p>
            <a:pPr lvl="0" algn="r" defTabSz="457200" rtl="1">
              <a:spcBef>
                <a:spcPct val="20000"/>
              </a:spcBef>
              <a:spcAft>
                <a:spcPts val="600"/>
              </a:spcAft>
              <a:buClr>
                <a:prstClr val="white"/>
              </a:buClr>
              <a:buSzPct val="80000"/>
            </a:pPr>
            <a:r>
              <a:rPr lang="fa-IR" sz="2400" dirty="0">
                <a:solidFill>
                  <a:schemeClr val="bg1"/>
                </a:solidFill>
                <a:latin typeface="Century Gothic" panose="020B0502020202020204"/>
                <a:cs typeface="B Zar" panose="00000400000000000000" pitchFamily="2" charset="-78"/>
              </a:rPr>
              <a:t>حمایت از مادر شیرده</a:t>
            </a:r>
          </a:p>
        </p:txBody>
      </p:sp>
      <p:sp>
        <p:nvSpPr>
          <p:cNvPr id="12" name="Rectangle 11"/>
          <p:cNvSpPr/>
          <p:nvPr/>
        </p:nvSpPr>
        <p:spPr>
          <a:xfrm>
            <a:off x="3212071" y="5181144"/>
            <a:ext cx="1628971" cy="981807"/>
          </a:xfrm>
          <a:prstGeom prst="rect">
            <a:avLst/>
          </a:prstGeom>
        </p:spPr>
        <p:txBody>
          <a:bodyPr wrap="none">
            <a:spAutoFit/>
          </a:bodyPr>
          <a:lstStyle/>
          <a:p>
            <a:pPr lvl="0" algn="ctr" defTabSz="457200" rtl="1">
              <a:spcBef>
                <a:spcPct val="20000"/>
              </a:spcBef>
              <a:spcAft>
                <a:spcPts val="600"/>
              </a:spcAft>
              <a:buClr>
                <a:prstClr val="white"/>
              </a:buClr>
              <a:buSzPct val="80000"/>
            </a:pPr>
            <a:r>
              <a:rPr lang="fa-IR" sz="2400" dirty="0">
                <a:solidFill>
                  <a:schemeClr val="bg1"/>
                </a:solidFill>
                <a:latin typeface="Century Gothic" panose="020B0502020202020204"/>
                <a:cs typeface="B Zar" panose="00000400000000000000" pitchFamily="2" charset="-78"/>
              </a:rPr>
              <a:t>ارزیابی و معاینه</a:t>
            </a:r>
          </a:p>
          <a:p>
            <a:pPr lvl="0" algn="ctr" defTabSz="457200" rtl="1">
              <a:spcBef>
                <a:spcPct val="20000"/>
              </a:spcBef>
              <a:spcAft>
                <a:spcPts val="600"/>
              </a:spcAft>
              <a:buClr>
                <a:prstClr val="white"/>
              </a:buClr>
              <a:buSzPct val="80000"/>
            </a:pPr>
            <a:r>
              <a:rPr lang="fa-IR" sz="2400" dirty="0">
                <a:solidFill>
                  <a:schemeClr val="bg1"/>
                </a:solidFill>
                <a:latin typeface="Century Gothic" panose="020B0502020202020204"/>
                <a:cs typeface="B Zar" panose="00000400000000000000" pitchFamily="2" charset="-78"/>
              </a:rPr>
              <a:t> پستان</a:t>
            </a:r>
          </a:p>
        </p:txBody>
      </p:sp>
      <p:sp>
        <p:nvSpPr>
          <p:cNvPr id="25" name="Rectangle 24"/>
          <p:cNvSpPr/>
          <p:nvPr/>
        </p:nvSpPr>
        <p:spPr>
          <a:xfrm>
            <a:off x="1043608" y="3639908"/>
            <a:ext cx="2448272" cy="1200329"/>
          </a:xfrm>
          <a:prstGeom prst="rect">
            <a:avLst/>
          </a:prstGeom>
        </p:spPr>
        <p:txBody>
          <a:bodyPr wrap="square">
            <a:spAutoFit/>
          </a:bodyPr>
          <a:lstStyle/>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Nazanin" panose="00000400000000000000" pitchFamily="2" charset="-78"/>
              </a:rPr>
              <a:t>				</a:t>
            </a:r>
            <a:r>
              <a:rPr lang="fa-IR" sz="2400" dirty="0">
                <a:solidFill>
                  <a:schemeClr val="bg1"/>
                </a:solidFill>
                <a:latin typeface="Century Gothic" panose="020B0502020202020204"/>
                <a:cs typeface="B Zar" panose="00000400000000000000" pitchFamily="2" charset="-78"/>
              </a:rPr>
              <a:t>برنامه ریزی برای بازگشت به کار</a:t>
            </a:r>
          </a:p>
        </p:txBody>
      </p:sp>
      <p:sp>
        <p:nvSpPr>
          <p:cNvPr id="26" name="Rectangle 25"/>
          <p:cNvSpPr/>
          <p:nvPr/>
        </p:nvSpPr>
        <p:spPr>
          <a:xfrm>
            <a:off x="1242336" y="2563929"/>
            <a:ext cx="2125902" cy="461665"/>
          </a:xfrm>
          <a:prstGeom prst="rect">
            <a:avLst/>
          </a:prstGeom>
        </p:spPr>
        <p:txBody>
          <a:bodyPr wrap="none">
            <a:spAutoFit/>
          </a:bodyPr>
          <a:lstStyle/>
          <a:p>
            <a:pPr lvl="0" algn="r" defTabSz="457200" rtl="1">
              <a:spcBef>
                <a:spcPct val="20000"/>
              </a:spcBef>
              <a:spcAft>
                <a:spcPts val="600"/>
              </a:spcAft>
              <a:buClr>
                <a:prstClr val="white"/>
              </a:buClr>
              <a:buSzPct val="80000"/>
            </a:pPr>
            <a:r>
              <a:rPr lang="fa-IR" sz="2400" dirty="0">
                <a:solidFill>
                  <a:schemeClr val="bg1"/>
                </a:solidFill>
                <a:latin typeface="Century Gothic" panose="020B0502020202020204"/>
                <a:cs typeface="B Zar" panose="00000400000000000000" pitchFamily="2" charset="-78"/>
              </a:rPr>
              <a:t>گروه ها و افراد حامی</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395536" y="602128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pSp>
        <p:nvGrpSpPr>
          <p:cNvPr id="15" name="Group 14">
            <a:extLst>
              <a:ext uri="{FF2B5EF4-FFF2-40B4-BE49-F238E27FC236}">
                <a16:creationId xmlns:a16="http://schemas.microsoft.com/office/drawing/2014/main" xmlns="" id="{20E679AA-1B02-4C2D-A573-6A6019FA368A}"/>
              </a:ext>
            </a:extLst>
          </p:cNvPr>
          <p:cNvGrpSpPr/>
          <p:nvPr/>
        </p:nvGrpSpPr>
        <p:grpSpPr>
          <a:xfrm>
            <a:off x="4772631" y="1031064"/>
            <a:ext cx="4320279" cy="4282037"/>
            <a:chOff x="7351531" y="2088628"/>
            <a:chExt cx="4320279" cy="4282037"/>
          </a:xfrm>
        </p:grpSpPr>
        <p:sp>
          <p:nvSpPr>
            <p:cNvPr id="16" name="Rectangle: Top Corners Rounded 10">
              <a:extLst>
                <a:ext uri="{FF2B5EF4-FFF2-40B4-BE49-F238E27FC236}">
                  <a16:creationId xmlns:a16="http://schemas.microsoft.com/office/drawing/2014/main" xmlns="" id="{6D86AA60-3EA7-4409-9F77-AAA3A2D54BE5}"/>
                </a:ext>
              </a:extLst>
            </p:cNvPr>
            <p:cNvSpPr/>
            <p:nvPr/>
          </p:nvSpPr>
          <p:spPr>
            <a:xfrm>
              <a:off x="7351531" y="2088628"/>
              <a:ext cx="4303380" cy="649978"/>
            </a:xfrm>
            <a:prstGeom prst="round2SameRect">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w="12700" cap="flat" cmpd="sng" algn="ctr">
              <a:solidFill>
                <a:srgbClr val="DAB250"/>
              </a:solidFill>
              <a:prstDash val="solid"/>
            </a:ln>
            <a:effectLst>
              <a:outerShdw blurRad="50800" dist="38100" dir="5400000" sy="96000" rotWithShape="0">
                <a:srgbClr val="000000">
                  <a:alpha val="54000"/>
                </a:srgbClr>
              </a:outerShdw>
            </a:effectLst>
          </p:spPr>
          <p:txBody>
            <a:bodyPr rtlCol="1" anchor="ctr"/>
            <a:lstStyle/>
            <a:p>
              <a:pPr lvl="0" algn="ctr" defTabSz="457200"/>
              <a:endParaRPr kumimoji="0" lang="fa-IR" sz="2000" b="0" i="0" u="none" strike="noStrike" kern="0" cap="none" spc="0" normalizeH="0" baseline="0" noProof="0" dirty="0">
                <a:ln>
                  <a:noFill/>
                </a:ln>
                <a:solidFill>
                  <a:srgbClr val="E03754">
                    <a:lumMod val="50000"/>
                  </a:srgbClr>
                </a:solidFill>
                <a:effectLst/>
                <a:uLnTx/>
                <a:uFillTx/>
                <a:latin typeface="Rockwell" panose="02060603020205020403"/>
                <a:cs typeface="B Titr" panose="00000700000000000000" pitchFamily="2" charset="-78"/>
              </a:endParaRPr>
            </a:p>
            <a:p>
              <a:pPr lvl="0" algn="ctr" defTabSz="457200"/>
              <a:r>
                <a:rPr kumimoji="0" lang="fa-IR" sz="2000" b="0" i="0" u="none" strike="noStrike" kern="0" cap="none" spc="0" normalizeH="0" baseline="0" noProof="0" dirty="0">
                  <a:ln>
                    <a:noFill/>
                  </a:ln>
                  <a:solidFill>
                    <a:srgbClr val="E03754">
                      <a:lumMod val="50000"/>
                    </a:srgbClr>
                  </a:solidFill>
                  <a:effectLst/>
                  <a:uLnTx/>
                  <a:uFillTx/>
                  <a:latin typeface="Rockwell" panose="02060603020205020403"/>
                  <a:cs typeface="B Titr" panose="00000700000000000000" pitchFamily="2" charset="-78"/>
                </a:rPr>
                <a:t> مشکلات </a:t>
              </a:r>
              <a:r>
                <a:rPr lang="fa-IR" sz="2000" kern="0" dirty="0">
                  <a:solidFill>
                    <a:srgbClr val="E03754">
                      <a:lumMod val="50000"/>
                    </a:srgbClr>
                  </a:solidFill>
                  <a:latin typeface="Rockwell" panose="02060603020205020403"/>
                  <a:cs typeface="B Titr" panose="00000700000000000000" pitchFamily="2" charset="-78"/>
                </a:rPr>
                <a:t>شیردهی مادر-کوتاه مدت</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fa-IR" sz="2000" b="0" i="0" u="none" strike="noStrike" kern="0" cap="none" spc="0" normalizeH="0" baseline="0" noProof="0" dirty="0">
                <a:ln>
                  <a:noFill/>
                </a:ln>
                <a:solidFill>
                  <a:srgbClr val="E03754">
                    <a:lumMod val="50000"/>
                  </a:srgbClr>
                </a:solidFill>
                <a:effectLst/>
                <a:uLnTx/>
                <a:uFillTx/>
                <a:latin typeface="Rockwell" panose="02060603020205020403"/>
                <a:cs typeface="B Titr" panose="00000700000000000000" pitchFamily="2" charset="-78"/>
              </a:endParaRPr>
            </a:p>
          </p:txBody>
        </p:sp>
        <p:sp>
          <p:nvSpPr>
            <p:cNvPr id="17" name="Rectangle: Rounded Corners 12">
              <a:extLst>
                <a:ext uri="{FF2B5EF4-FFF2-40B4-BE49-F238E27FC236}">
                  <a16:creationId xmlns:a16="http://schemas.microsoft.com/office/drawing/2014/main" xmlns="" id="{A0D17FD4-FE2E-4AE0-8149-5DCC3F7CA1DA}"/>
                </a:ext>
              </a:extLst>
            </p:cNvPr>
            <p:cNvSpPr/>
            <p:nvPr/>
          </p:nvSpPr>
          <p:spPr>
            <a:xfrm>
              <a:off x="7381639" y="2864966"/>
              <a:ext cx="4290171" cy="3505699"/>
            </a:xfrm>
            <a:prstGeom prst="roundRect">
              <a:avLst>
                <a:gd name="adj" fmla="val 3691"/>
              </a:avLst>
            </a:prstGeom>
            <a:solidFill>
              <a:srgbClr val="DAB250">
                <a:lumMod val="40000"/>
                <a:lumOff val="60000"/>
              </a:srgbClr>
            </a:solidFill>
            <a:ln w="19050" cap="flat" cmpd="sng" algn="ctr">
              <a:solidFill>
                <a:srgbClr val="60C4AA">
                  <a:shade val="50000"/>
                </a:srgbClr>
              </a:solidFill>
              <a:prstDash val="solid"/>
            </a:ln>
            <a:effectLst/>
          </p:spPr>
          <p:txBody>
            <a:bodyPr rtlCol="1" anchor="t"/>
            <a:lstStyle/>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endParaRPr kumimoji="0" lang="en-US" sz="1800" b="1" i="0" u="none" strike="noStrike" kern="0" cap="none" spc="0" normalizeH="0" baseline="0" noProof="0" dirty="0">
                <a:ln>
                  <a:noFill/>
                </a:ln>
                <a:solidFill>
                  <a:srgbClr val="C00000"/>
                </a:solidFill>
                <a:effectLst/>
                <a:uLnTx/>
                <a:uFillTx/>
                <a:latin typeface="Rockwell" panose="02060603020205020403"/>
                <a:cs typeface="B Nazanin" panose="00000400000000000000" pitchFamily="2" charset="-78"/>
              </a:endParaRPr>
            </a:p>
          </p:txBody>
        </p:sp>
      </p:grpSp>
      <p:grpSp>
        <p:nvGrpSpPr>
          <p:cNvPr id="19" name="Group 18">
            <a:extLst>
              <a:ext uri="{FF2B5EF4-FFF2-40B4-BE49-F238E27FC236}">
                <a16:creationId xmlns:a16="http://schemas.microsoft.com/office/drawing/2014/main" xmlns="" id="{20E679AA-1B02-4C2D-A573-6A6019FA368A}"/>
              </a:ext>
            </a:extLst>
          </p:cNvPr>
          <p:cNvGrpSpPr/>
          <p:nvPr/>
        </p:nvGrpSpPr>
        <p:grpSpPr>
          <a:xfrm>
            <a:off x="351755" y="1065152"/>
            <a:ext cx="4303380" cy="4295647"/>
            <a:chOff x="7368430" y="2075018"/>
            <a:chExt cx="4303380" cy="4295647"/>
          </a:xfrm>
        </p:grpSpPr>
        <p:sp>
          <p:nvSpPr>
            <p:cNvPr id="20" name="Rectangle: Top Corners Rounded 10">
              <a:extLst>
                <a:ext uri="{FF2B5EF4-FFF2-40B4-BE49-F238E27FC236}">
                  <a16:creationId xmlns:a16="http://schemas.microsoft.com/office/drawing/2014/main" xmlns="" id="{6D86AA60-3EA7-4409-9F77-AAA3A2D54BE5}"/>
                </a:ext>
              </a:extLst>
            </p:cNvPr>
            <p:cNvSpPr/>
            <p:nvPr/>
          </p:nvSpPr>
          <p:spPr>
            <a:xfrm>
              <a:off x="7368430" y="2075018"/>
              <a:ext cx="4303380" cy="649978"/>
            </a:xfrm>
            <a:prstGeom prst="round2SameRect">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w="12700" cap="flat" cmpd="sng" algn="ctr">
              <a:solidFill>
                <a:srgbClr val="DAB250"/>
              </a:solidFill>
              <a:prstDash val="solid"/>
            </a:ln>
            <a:effectLst>
              <a:outerShdw blurRad="50800" dist="38100" dir="5400000" sy="96000" rotWithShape="0">
                <a:srgbClr val="000000">
                  <a:alpha val="54000"/>
                </a:srgbClr>
              </a:outerShdw>
            </a:effectLst>
          </p:spPr>
          <p:txBody>
            <a:bodyPr rtlCol="1" anchor="ctr"/>
            <a:lstStyle/>
            <a:p>
              <a:pPr lvl="0" algn="ctr" defTabSz="457200"/>
              <a:endParaRPr lang="fa-IR" sz="2000" kern="0" dirty="0">
                <a:solidFill>
                  <a:srgbClr val="E03754">
                    <a:lumMod val="50000"/>
                  </a:srgbClr>
                </a:solidFill>
                <a:latin typeface="Rockwell" panose="02060603020205020403"/>
                <a:cs typeface="B Titr" panose="00000700000000000000" pitchFamily="2" charset="-78"/>
              </a:endParaRPr>
            </a:p>
            <a:p>
              <a:pPr lvl="0" algn="ctr" defTabSz="457200"/>
              <a:r>
                <a:rPr lang="fa-IR" sz="2000" kern="0" dirty="0">
                  <a:solidFill>
                    <a:srgbClr val="E03754">
                      <a:lumMod val="50000"/>
                    </a:srgbClr>
                  </a:solidFill>
                  <a:latin typeface="Rockwell" panose="02060603020205020403"/>
                  <a:cs typeface="B Titr" panose="00000700000000000000" pitchFamily="2" charset="-78"/>
                </a:rPr>
                <a:t>مشکلات شیردهی مادر-بلند مدت</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fa-IR" sz="3200" b="0" i="0" u="none" strike="noStrike" kern="0" cap="none" spc="0" normalizeH="0" baseline="0" noProof="0" dirty="0">
                <a:ln>
                  <a:noFill/>
                </a:ln>
                <a:solidFill>
                  <a:srgbClr val="E03754">
                    <a:lumMod val="50000"/>
                  </a:srgbClr>
                </a:solidFill>
                <a:effectLst/>
                <a:uLnTx/>
                <a:uFillTx/>
                <a:latin typeface="Rockwell" panose="02060603020205020403"/>
                <a:cs typeface="B Titr" panose="00000700000000000000" pitchFamily="2" charset="-78"/>
              </a:endParaRPr>
            </a:p>
          </p:txBody>
        </p:sp>
        <p:sp>
          <p:nvSpPr>
            <p:cNvPr id="21" name="Rectangle: Rounded Corners 12">
              <a:extLst>
                <a:ext uri="{FF2B5EF4-FFF2-40B4-BE49-F238E27FC236}">
                  <a16:creationId xmlns:a16="http://schemas.microsoft.com/office/drawing/2014/main" xmlns="" id="{A0D17FD4-FE2E-4AE0-8149-5DCC3F7CA1DA}"/>
                </a:ext>
              </a:extLst>
            </p:cNvPr>
            <p:cNvSpPr/>
            <p:nvPr/>
          </p:nvSpPr>
          <p:spPr>
            <a:xfrm>
              <a:off x="7381639" y="2864966"/>
              <a:ext cx="4290171" cy="3505699"/>
            </a:xfrm>
            <a:prstGeom prst="roundRect">
              <a:avLst>
                <a:gd name="adj" fmla="val 3691"/>
              </a:avLst>
            </a:prstGeom>
            <a:solidFill>
              <a:srgbClr val="DAB250">
                <a:lumMod val="40000"/>
                <a:lumOff val="60000"/>
              </a:srgbClr>
            </a:solidFill>
            <a:ln w="19050" cap="flat" cmpd="sng" algn="ctr">
              <a:solidFill>
                <a:srgbClr val="60C4AA">
                  <a:shade val="50000"/>
                </a:srgbClr>
              </a:solidFill>
              <a:prstDash val="solid"/>
            </a:ln>
            <a:effectLst/>
          </p:spPr>
          <p:txBody>
            <a:bodyPr rtlCol="1" anchor="t"/>
            <a:lstStyle/>
            <a:p>
              <a:pPr marL="285750" marR="0" lvl="0" indent="-285750" algn="just" defTabSz="457200" rtl="1" eaLnBrk="1" fontAlgn="auto" latinLnBrk="0" hangingPunct="1">
                <a:lnSpc>
                  <a:spcPct val="200000"/>
                </a:lnSpc>
                <a:spcBef>
                  <a:spcPts val="0"/>
                </a:spcBef>
                <a:spcAft>
                  <a:spcPts val="0"/>
                </a:spcAft>
                <a:buClr>
                  <a:srgbClr val="DAB250">
                    <a:lumMod val="50000"/>
                  </a:srgbClr>
                </a:buClr>
                <a:buSzTx/>
                <a:buFont typeface="Wingdings" panose="05000000000000000000" pitchFamily="2" charset="2"/>
                <a:buChar char="v"/>
                <a:tabLst/>
                <a:defRPr/>
              </a:pPr>
              <a:endParaRPr kumimoji="0" lang="en-US" sz="1800" b="1" i="0" u="none" strike="noStrike" kern="0" cap="none" spc="0" normalizeH="0" baseline="0" noProof="0" dirty="0">
                <a:ln>
                  <a:noFill/>
                </a:ln>
                <a:solidFill>
                  <a:srgbClr val="C00000"/>
                </a:solidFill>
                <a:effectLst/>
                <a:uLnTx/>
                <a:uFillTx/>
                <a:latin typeface="Rockwell" panose="02060603020205020403"/>
                <a:cs typeface="B Nazanin" panose="00000400000000000000" pitchFamily="2" charset="-78"/>
              </a:endParaRPr>
            </a:p>
          </p:txBody>
        </p:sp>
      </p:grpSp>
      <p:sp>
        <p:nvSpPr>
          <p:cNvPr id="13" name="Rectangle 12"/>
          <p:cNvSpPr/>
          <p:nvPr/>
        </p:nvSpPr>
        <p:spPr>
          <a:xfrm>
            <a:off x="4572000" y="1870552"/>
            <a:ext cx="4572000" cy="3582519"/>
          </a:xfrm>
          <a:prstGeom prst="rect">
            <a:avLst/>
          </a:prstGeom>
        </p:spPr>
        <p:txBody>
          <a:bodyPr>
            <a:spAutoFit/>
          </a:bodyPr>
          <a:lstStyle/>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درد نوک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عفونت های میکروبی نوک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عفونت های قارچی نوک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احتقان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انسداد مجاری شیری (استاز شیر)</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ماستیت مزمن و یا راجعه</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آبسه پستان</a:t>
            </a:r>
          </a:p>
        </p:txBody>
      </p:sp>
      <p:sp>
        <p:nvSpPr>
          <p:cNvPr id="14" name="Rectangle 13"/>
          <p:cNvSpPr/>
          <p:nvPr/>
        </p:nvSpPr>
        <p:spPr>
          <a:xfrm>
            <a:off x="182482" y="2809276"/>
            <a:ext cx="4572000" cy="1501950"/>
          </a:xfrm>
          <a:prstGeom prst="rect">
            <a:avLst/>
          </a:prstGeom>
        </p:spPr>
        <p:txBody>
          <a:bodyPr>
            <a:spAutoFit/>
          </a:bodyPr>
          <a:lstStyle/>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بیماری مادر</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بیماری حاد</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بیماری مزمن</a:t>
            </a:r>
          </a:p>
        </p:txBody>
      </p:sp>
    </p:spTree>
    <p:extLst>
      <p:ext uri="{BB962C8B-B14F-4D97-AF65-F5344CB8AC3E}">
        <p14:creationId xmlns:p14="http://schemas.microsoft.com/office/powerpoint/2010/main" xmlns="" val="1619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8100392" y="5949280"/>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grpSp>
        <p:nvGrpSpPr>
          <p:cNvPr id="15" name="Group 14">
            <a:extLst>
              <a:ext uri="{FF2B5EF4-FFF2-40B4-BE49-F238E27FC236}">
                <a16:creationId xmlns:a16="http://schemas.microsoft.com/office/drawing/2014/main" xmlns="" id="{20E679AA-1B02-4C2D-A573-6A6019FA368A}"/>
              </a:ext>
            </a:extLst>
          </p:cNvPr>
          <p:cNvGrpSpPr/>
          <p:nvPr/>
        </p:nvGrpSpPr>
        <p:grpSpPr>
          <a:xfrm>
            <a:off x="4771156" y="616906"/>
            <a:ext cx="4320279" cy="4282037"/>
            <a:chOff x="7351531" y="2088628"/>
            <a:chExt cx="4320279" cy="4282037"/>
          </a:xfrm>
        </p:grpSpPr>
        <p:sp>
          <p:nvSpPr>
            <p:cNvPr id="16" name="Rectangle: Top Corners Rounded 10">
              <a:extLst>
                <a:ext uri="{FF2B5EF4-FFF2-40B4-BE49-F238E27FC236}">
                  <a16:creationId xmlns:a16="http://schemas.microsoft.com/office/drawing/2014/main" xmlns="" id="{6D86AA60-3EA7-4409-9F77-AAA3A2D54BE5}"/>
                </a:ext>
              </a:extLst>
            </p:cNvPr>
            <p:cNvSpPr/>
            <p:nvPr/>
          </p:nvSpPr>
          <p:spPr>
            <a:xfrm>
              <a:off x="7351531" y="2088628"/>
              <a:ext cx="4303380" cy="649978"/>
            </a:xfrm>
            <a:prstGeom prst="round2SameRect">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w="12700" cap="flat" cmpd="sng" algn="ctr">
              <a:solidFill>
                <a:srgbClr val="DAB250"/>
              </a:solidFill>
              <a:prstDash val="solid"/>
            </a:ln>
            <a:effectLst>
              <a:outerShdw blurRad="50800" dist="38100" dir="5400000" sy="96000" rotWithShape="0">
                <a:srgbClr val="000000">
                  <a:alpha val="54000"/>
                </a:srgbClr>
              </a:outerShdw>
            </a:effectLst>
          </p:spPr>
          <p:txBody>
            <a:bodyPr rtlCol="1" anchor="ctr"/>
            <a:lstStyle/>
            <a:p>
              <a:pPr algn="ctr" defTabSz="457200"/>
              <a:endParaRPr lang="fa-IR" sz="2000" kern="0" dirty="0">
                <a:solidFill>
                  <a:srgbClr val="E03754">
                    <a:lumMod val="50000"/>
                  </a:srgbClr>
                </a:solidFill>
                <a:latin typeface="Rockwell" panose="02060603020205020403"/>
                <a:cs typeface="B Titr" panose="00000700000000000000" pitchFamily="2" charset="-78"/>
              </a:endParaRPr>
            </a:p>
            <a:p>
              <a:pPr algn="ctr" defTabSz="457200"/>
              <a:r>
                <a:rPr lang="fa-IR" sz="2000" kern="0" dirty="0">
                  <a:solidFill>
                    <a:srgbClr val="E03754">
                      <a:lumMod val="50000"/>
                    </a:srgbClr>
                  </a:solidFill>
                  <a:latin typeface="Rockwell" panose="02060603020205020403"/>
                  <a:cs typeface="B Titr" panose="00000700000000000000" pitchFamily="2" charset="-78"/>
                </a:rPr>
                <a:t>موارد مهم در بررسی تغذیه مادر در دوران شیردهی</a:t>
              </a:r>
            </a:p>
            <a:p>
              <a:pPr algn="ctr" defTabSz="457200"/>
              <a:endParaRPr lang="fa-IR" sz="2000" kern="0" dirty="0">
                <a:solidFill>
                  <a:srgbClr val="E03754">
                    <a:lumMod val="50000"/>
                  </a:srgbClr>
                </a:solidFill>
                <a:latin typeface="Rockwell" panose="02060603020205020403"/>
                <a:cs typeface="B Titr" panose="00000700000000000000" pitchFamily="2" charset="-78"/>
              </a:endParaRPr>
            </a:p>
          </p:txBody>
        </p:sp>
        <p:sp>
          <p:nvSpPr>
            <p:cNvPr id="17" name="Rectangle: Rounded Corners 12">
              <a:extLst>
                <a:ext uri="{FF2B5EF4-FFF2-40B4-BE49-F238E27FC236}">
                  <a16:creationId xmlns:a16="http://schemas.microsoft.com/office/drawing/2014/main" xmlns="" id="{A0D17FD4-FE2E-4AE0-8149-5DCC3F7CA1DA}"/>
                </a:ext>
              </a:extLst>
            </p:cNvPr>
            <p:cNvSpPr/>
            <p:nvPr/>
          </p:nvSpPr>
          <p:spPr>
            <a:xfrm>
              <a:off x="7381639" y="2864966"/>
              <a:ext cx="4290171" cy="3505699"/>
            </a:xfrm>
            <a:prstGeom prst="roundRect">
              <a:avLst>
                <a:gd name="adj" fmla="val 3691"/>
              </a:avLst>
            </a:prstGeom>
            <a:solidFill>
              <a:srgbClr val="DAB250">
                <a:lumMod val="40000"/>
                <a:lumOff val="60000"/>
              </a:srgbClr>
            </a:solidFill>
            <a:ln w="19050" cap="flat" cmpd="sng" algn="ctr">
              <a:solidFill>
                <a:srgbClr val="60C4AA">
                  <a:shade val="50000"/>
                </a:srgbClr>
              </a:solidFill>
              <a:prstDash val="solid"/>
            </a:ln>
            <a:effectLst/>
          </p:spPr>
          <p:txBody>
            <a:bodyPr rtlCol="1" anchor="t"/>
            <a:lstStyle/>
            <a:p>
              <a:pPr marL="285750" indent="-285750" algn="just" defTabSz="457200" rtl="1">
                <a:lnSpc>
                  <a:spcPct val="200000"/>
                </a:lnSpc>
                <a:buClr>
                  <a:srgbClr val="DAB250">
                    <a:lumMod val="50000"/>
                  </a:srgbClr>
                </a:buClr>
                <a:buFont typeface="Wingdings" panose="05000000000000000000" pitchFamily="2" charset="2"/>
                <a:buChar char="v"/>
              </a:pPr>
              <a:endParaRPr lang="en-US" b="1" kern="0" dirty="0">
                <a:solidFill>
                  <a:srgbClr val="C00000"/>
                </a:solidFill>
                <a:latin typeface="Rockwell" panose="02060603020205020403"/>
                <a:cs typeface="B Nazanin" panose="00000400000000000000" pitchFamily="2" charset="-78"/>
              </a:endParaRPr>
            </a:p>
          </p:txBody>
        </p:sp>
      </p:grpSp>
      <p:grpSp>
        <p:nvGrpSpPr>
          <p:cNvPr id="19" name="Group 18">
            <a:extLst>
              <a:ext uri="{FF2B5EF4-FFF2-40B4-BE49-F238E27FC236}">
                <a16:creationId xmlns:a16="http://schemas.microsoft.com/office/drawing/2014/main" xmlns="" id="{20E679AA-1B02-4C2D-A573-6A6019FA368A}"/>
              </a:ext>
            </a:extLst>
          </p:cNvPr>
          <p:cNvGrpSpPr/>
          <p:nvPr/>
        </p:nvGrpSpPr>
        <p:grpSpPr>
          <a:xfrm>
            <a:off x="316911" y="616906"/>
            <a:ext cx="4303380" cy="6052454"/>
            <a:chOff x="7381639" y="2073934"/>
            <a:chExt cx="4303380" cy="4296731"/>
          </a:xfrm>
        </p:grpSpPr>
        <p:sp>
          <p:nvSpPr>
            <p:cNvPr id="20" name="Rectangle: Top Corners Rounded 10">
              <a:extLst>
                <a:ext uri="{FF2B5EF4-FFF2-40B4-BE49-F238E27FC236}">
                  <a16:creationId xmlns:a16="http://schemas.microsoft.com/office/drawing/2014/main" xmlns="" id="{6D86AA60-3EA7-4409-9F77-AAA3A2D54BE5}"/>
                </a:ext>
              </a:extLst>
            </p:cNvPr>
            <p:cNvSpPr/>
            <p:nvPr/>
          </p:nvSpPr>
          <p:spPr>
            <a:xfrm>
              <a:off x="7381639" y="2073934"/>
              <a:ext cx="4303380" cy="649978"/>
            </a:xfrm>
            <a:prstGeom prst="round2SameRect">
              <a:avLst/>
            </a:prstGeom>
            <a:gradFill rotWithShape="1">
              <a:gsLst>
                <a:gs pos="0">
                  <a:srgbClr val="DAB250">
                    <a:tint val="94000"/>
                    <a:satMod val="100000"/>
                    <a:lumMod val="104000"/>
                  </a:srgbClr>
                </a:gs>
                <a:gs pos="69000">
                  <a:srgbClr val="DAB250">
                    <a:shade val="86000"/>
                    <a:satMod val="130000"/>
                    <a:lumMod val="102000"/>
                  </a:srgbClr>
                </a:gs>
                <a:gs pos="100000">
                  <a:srgbClr val="DAB250">
                    <a:shade val="72000"/>
                    <a:satMod val="130000"/>
                    <a:lumMod val="100000"/>
                  </a:srgbClr>
                </a:gs>
              </a:gsLst>
              <a:lin ang="5400000" scaled="0"/>
            </a:gradFill>
            <a:ln w="12700" cap="flat" cmpd="sng" algn="ctr">
              <a:solidFill>
                <a:srgbClr val="DAB250"/>
              </a:solidFill>
              <a:prstDash val="solid"/>
            </a:ln>
            <a:effectLst>
              <a:outerShdw blurRad="50800" dist="38100" dir="5400000" sy="96000" rotWithShape="0">
                <a:srgbClr val="000000">
                  <a:alpha val="54000"/>
                </a:srgbClr>
              </a:outerShdw>
            </a:effectLst>
          </p:spPr>
          <p:txBody>
            <a:bodyPr rtlCol="1" anchor="ctr"/>
            <a:lstStyle/>
            <a:p>
              <a:pPr algn="ctr" defTabSz="457200"/>
              <a:endParaRPr lang="fa-IR" sz="2000" kern="0" dirty="0">
                <a:solidFill>
                  <a:srgbClr val="E03754">
                    <a:lumMod val="50000"/>
                  </a:srgbClr>
                </a:solidFill>
                <a:latin typeface="Rockwell" panose="02060603020205020403"/>
                <a:cs typeface="B Titr" panose="00000700000000000000" pitchFamily="2" charset="-78"/>
              </a:endParaRPr>
            </a:p>
            <a:p>
              <a:pPr algn="ctr" defTabSz="457200"/>
              <a:r>
                <a:rPr lang="fa-IR" sz="2000" kern="0" dirty="0">
                  <a:solidFill>
                    <a:srgbClr val="E03754">
                      <a:lumMod val="50000"/>
                    </a:srgbClr>
                  </a:solidFill>
                  <a:latin typeface="Rockwell" panose="02060603020205020403"/>
                  <a:cs typeface="B Titr" panose="00000700000000000000" pitchFamily="2" charset="-78"/>
                </a:rPr>
                <a:t>ارزیابی پستان در طول دوران شیردهی</a:t>
              </a:r>
            </a:p>
            <a:p>
              <a:pPr algn="ctr" defTabSz="457200"/>
              <a:endParaRPr lang="fa-IR" sz="3200" kern="0" dirty="0">
                <a:solidFill>
                  <a:srgbClr val="E03754">
                    <a:lumMod val="50000"/>
                  </a:srgbClr>
                </a:solidFill>
                <a:latin typeface="Rockwell" panose="02060603020205020403"/>
                <a:cs typeface="B Titr" panose="00000700000000000000" pitchFamily="2" charset="-78"/>
              </a:endParaRPr>
            </a:p>
          </p:txBody>
        </p:sp>
        <p:sp>
          <p:nvSpPr>
            <p:cNvPr id="21" name="Rectangle: Rounded Corners 12">
              <a:extLst>
                <a:ext uri="{FF2B5EF4-FFF2-40B4-BE49-F238E27FC236}">
                  <a16:creationId xmlns:a16="http://schemas.microsoft.com/office/drawing/2014/main" xmlns="" id="{A0D17FD4-FE2E-4AE0-8149-5DCC3F7CA1DA}"/>
                </a:ext>
              </a:extLst>
            </p:cNvPr>
            <p:cNvSpPr/>
            <p:nvPr/>
          </p:nvSpPr>
          <p:spPr>
            <a:xfrm>
              <a:off x="7381639" y="2864966"/>
              <a:ext cx="4290171" cy="3505699"/>
            </a:xfrm>
            <a:prstGeom prst="roundRect">
              <a:avLst>
                <a:gd name="adj" fmla="val 3691"/>
              </a:avLst>
            </a:prstGeom>
            <a:solidFill>
              <a:srgbClr val="DAB250">
                <a:lumMod val="40000"/>
                <a:lumOff val="60000"/>
              </a:srgbClr>
            </a:solidFill>
            <a:ln w="19050" cap="flat" cmpd="sng" algn="ctr">
              <a:solidFill>
                <a:srgbClr val="60C4AA">
                  <a:shade val="50000"/>
                </a:srgbClr>
              </a:solidFill>
              <a:prstDash val="solid"/>
            </a:ln>
            <a:effectLst/>
          </p:spPr>
          <p:txBody>
            <a:bodyPr rtlCol="1" anchor="t"/>
            <a:lstStyle/>
            <a:p>
              <a:pPr marL="285750" indent="-285750" algn="just" defTabSz="457200" rtl="1">
                <a:lnSpc>
                  <a:spcPct val="200000"/>
                </a:lnSpc>
                <a:buClr>
                  <a:srgbClr val="DAB250">
                    <a:lumMod val="50000"/>
                  </a:srgbClr>
                </a:buClr>
                <a:buFont typeface="Wingdings" panose="05000000000000000000" pitchFamily="2" charset="2"/>
                <a:buChar char="v"/>
              </a:pPr>
              <a:endParaRPr lang="en-US" b="1" kern="0" dirty="0">
                <a:solidFill>
                  <a:srgbClr val="C00000"/>
                </a:solidFill>
                <a:latin typeface="Rockwell" panose="02060603020205020403"/>
                <a:cs typeface="B Nazanin" panose="00000400000000000000" pitchFamily="2" charset="-78"/>
              </a:endParaRPr>
            </a:p>
          </p:txBody>
        </p:sp>
      </p:grpSp>
      <p:sp>
        <p:nvSpPr>
          <p:cNvPr id="2" name="Rectangle 1"/>
          <p:cNvSpPr/>
          <p:nvPr/>
        </p:nvSpPr>
        <p:spPr>
          <a:xfrm>
            <a:off x="4889790" y="1992779"/>
            <a:ext cx="4572000" cy="2022092"/>
          </a:xfrm>
          <a:prstGeom prst="rect">
            <a:avLst/>
          </a:prstGeom>
        </p:spPr>
        <p:txBody>
          <a:bodyPr>
            <a:spAutoFit/>
          </a:bodyPr>
          <a:lstStyle/>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مصرف مایعات</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دریافت انرژی</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دریافت مواد مغذی</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کاهش وزن</a:t>
            </a:r>
          </a:p>
        </p:txBody>
      </p:sp>
      <p:sp>
        <p:nvSpPr>
          <p:cNvPr id="3" name="Rectangle 2"/>
          <p:cNvSpPr/>
          <p:nvPr/>
        </p:nvSpPr>
        <p:spPr>
          <a:xfrm>
            <a:off x="611560" y="1680826"/>
            <a:ext cx="4572000" cy="5512278"/>
          </a:xfrm>
          <a:prstGeom prst="rect">
            <a:avLst/>
          </a:prstGeom>
        </p:spPr>
        <p:txBody>
          <a:bodyPr>
            <a:spAutoFit/>
          </a:bodyPr>
          <a:lstStyle/>
          <a:p>
            <a:pPr lvl="0" algn="ctr" defTabSz="457200" rtl="1">
              <a:spcBef>
                <a:spcPct val="20000"/>
              </a:spcBef>
              <a:spcAft>
                <a:spcPts val="600"/>
              </a:spcAft>
              <a:buClr>
                <a:prstClr val="white"/>
              </a:buClr>
              <a:buSzPct val="80000"/>
            </a:pPr>
            <a:r>
              <a:rPr lang="fa-IR" sz="2400" b="1" dirty="0">
                <a:solidFill>
                  <a:srgbClr val="146194">
                    <a:lumMod val="75000"/>
                  </a:srgbClr>
                </a:solidFill>
                <a:latin typeface="Century Gothic" panose="020B0502020202020204"/>
                <a:cs typeface="B Zar" panose="00000400000000000000" pitchFamily="2" charset="-78"/>
              </a:rPr>
              <a:t>	</a:t>
            </a:r>
            <a:r>
              <a:rPr lang="fa-IR" sz="2400" dirty="0">
                <a:solidFill>
                  <a:srgbClr val="146194">
                    <a:lumMod val="75000"/>
                  </a:srgbClr>
                </a:solidFill>
                <a:latin typeface="Century Gothic" panose="020B0502020202020204"/>
                <a:cs typeface="B Zar" panose="00000400000000000000" pitchFamily="2" charset="-78"/>
              </a:rPr>
              <a:t>غربالگری به منظور تشخیص توده های پستانی</a:t>
            </a:r>
          </a:p>
          <a:p>
            <a:pPr lvl="0" algn="ctr" defTabSz="457200" rtl="1">
              <a:spcBef>
                <a:spcPct val="20000"/>
              </a:spcBef>
              <a:spcAft>
                <a:spcPts val="600"/>
              </a:spcAft>
              <a:buClr>
                <a:prstClr val="white"/>
              </a:buClr>
              <a:buSzPct val="80000"/>
            </a:pPr>
            <a:r>
              <a:rPr lang="fa-IR" sz="2400" b="1" dirty="0">
                <a:solidFill>
                  <a:srgbClr val="146194">
                    <a:lumMod val="75000"/>
                  </a:srgbClr>
                </a:solidFill>
                <a:latin typeface="Century Gothic" panose="020B0502020202020204"/>
                <a:cs typeface="B Zar" panose="00000400000000000000" pitchFamily="2" charset="-78"/>
              </a:rPr>
              <a:t>	</a:t>
            </a:r>
            <a:r>
              <a:rPr lang="fa-IR" sz="2400" dirty="0">
                <a:solidFill>
                  <a:srgbClr val="146194">
                    <a:lumMod val="75000"/>
                  </a:srgbClr>
                </a:solidFill>
                <a:latin typeface="Century Gothic" panose="020B0502020202020204"/>
                <a:cs typeface="B Zar" panose="00000400000000000000" pitchFamily="2" charset="-78"/>
              </a:rPr>
              <a:t>ماموگرافی تشخیصی</a:t>
            </a:r>
          </a:p>
          <a:p>
            <a:pPr lvl="0" algn="ctr" defTabSz="457200" rtl="1">
              <a:spcBef>
                <a:spcPct val="20000"/>
              </a:spcBef>
              <a:spcAft>
                <a:spcPts val="600"/>
              </a:spcAft>
              <a:buClr>
                <a:prstClr val="white"/>
              </a:buClr>
              <a:buSzPct val="80000"/>
            </a:pPr>
            <a:r>
              <a:rPr lang="fa-IR" sz="2400" b="1" dirty="0">
                <a:solidFill>
                  <a:srgbClr val="146194">
                    <a:lumMod val="75000"/>
                  </a:srgbClr>
                </a:solidFill>
                <a:latin typeface="Century Gothic" panose="020B0502020202020204"/>
                <a:cs typeface="B Zar" panose="00000400000000000000" pitchFamily="2" charset="-78"/>
              </a:rPr>
              <a:t>	</a:t>
            </a:r>
            <a:r>
              <a:rPr lang="fa-IR" sz="2400" dirty="0">
                <a:solidFill>
                  <a:srgbClr val="146194">
                    <a:lumMod val="75000"/>
                  </a:srgbClr>
                </a:solidFill>
                <a:latin typeface="Century Gothic" panose="020B0502020202020204"/>
                <a:cs typeface="B Zar" panose="00000400000000000000" pitchFamily="2" charset="-78"/>
              </a:rPr>
              <a:t>اولتراسوند</a:t>
            </a:r>
          </a:p>
          <a:p>
            <a:pPr lvl="0" algn="ctr" defTabSz="457200" rtl="1">
              <a:spcBef>
                <a:spcPct val="20000"/>
              </a:spcBef>
              <a:spcAft>
                <a:spcPts val="600"/>
              </a:spcAft>
              <a:buClr>
                <a:prstClr val="white"/>
              </a:buClr>
              <a:buSzPct val="80000"/>
            </a:pPr>
            <a:r>
              <a:rPr lang="fa-IR" sz="2400" b="1" dirty="0">
                <a:solidFill>
                  <a:srgbClr val="146194">
                    <a:lumMod val="75000"/>
                  </a:srgbClr>
                </a:solidFill>
                <a:latin typeface="Century Gothic" panose="020B0502020202020204"/>
                <a:cs typeface="B Zar" panose="00000400000000000000" pitchFamily="2" charset="-78"/>
              </a:rPr>
              <a:t>	</a:t>
            </a:r>
            <a:r>
              <a:rPr lang="fa-IR" sz="2400" dirty="0">
                <a:solidFill>
                  <a:srgbClr val="146194">
                    <a:lumMod val="75000"/>
                  </a:srgbClr>
                </a:solidFill>
                <a:latin typeface="Century Gothic" panose="020B0502020202020204"/>
                <a:cs typeface="B Zar" panose="00000400000000000000" pitchFamily="2" charset="-78"/>
              </a:rPr>
              <a:t>بررسی های تشخیصی</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ترشحات خونی نوک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خودآزمایی منظم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معاینات بالینی پستان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ماموگرام</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بیوپسی</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a:t>
            </a:r>
          </a:p>
        </p:txBody>
      </p:sp>
    </p:spTree>
    <p:extLst>
      <p:ext uri="{BB962C8B-B14F-4D97-AF65-F5344CB8AC3E}">
        <p14:creationId xmlns:p14="http://schemas.microsoft.com/office/powerpoint/2010/main" xmlns="" val="118614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395536" y="602128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36</a:t>
            </a:r>
          </a:p>
        </p:txBody>
      </p:sp>
      <p:sp>
        <p:nvSpPr>
          <p:cNvPr id="7" name="Rectangle 6">
            <a:extLst>
              <a:ext uri="{FF2B5EF4-FFF2-40B4-BE49-F238E27FC236}">
                <a16:creationId xmlns:a16="http://schemas.microsoft.com/office/drawing/2014/main" xmlns="" id="{CA9BEEBF-0B1A-485F-B1F8-FD9492D0F236}"/>
              </a:ext>
            </a:extLst>
          </p:cNvPr>
          <p:cNvSpPr/>
          <p:nvPr/>
        </p:nvSpPr>
        <p:spPr>
          <a:xfrm>
            <a:off x="4538535" y="332656"/>
            <a:ext cx="3996672" cy="1210588"/>
          </a:xfrm>
          <a:prstGeom prst="rect">
            <a:avLst/>
          </a:prstGeom>
        </p:spPr>
        <p:txBody>
          <a:bodyPr wrap="none">
            <a:spAutoFit/>
          </a:bodyPr>
          <a:lstStyle/>
          <a:p>
            <a:pPr marL="0" lvl="1" algn="r" defTabSz="457200" rtl="1">
              <a:spcBef>
                <a:spcPts val="2000"/>
              </a:spcBef>
            </a:pPr>
            <a:r>
              <a:rPr lang="fa-IR" sz="2800" b="1" cap="all" dirty="0">
                <a:solidFill>
                  <a:srgbClr val="FF0000"/>
                </a:solidFill>
                <a:latin typeface="Times New Roman" panose="02020603050405020304" pitchFamily="18" charset="0"/>
                <a:ea typeface="Times New Roman" panose="02020603050405020304" pitchFamily="18" charset="0"/>
                <a:cs typeface="B Zar" panose="00000400000000000000" pitchFamily="2" charset="-78"/>
              </a:rPr>
              <a:t>تکنولوژی حمایت از شیردهی:</a:t>
            </a:r>
          </a:p>
          <a:p>
            <a:pPr marL="0" lvl="1" algn="r" defTabSz="457200" rtl="1">
              <a:spcBef>
                <a:spcPts val="2000"/>
              </a:spcBef>
            </a:pPr>
            <a:endParaRPr lang="en-US" sz="2800" b="1" cap="all" dirty="0">
              <a:solidFill>
                <a:srgbClr val="FF000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8" name="Rectangle 7">
            <a:extLst>
              <a:ext uri="{FF2B5EF4-FFF2-40B4-BE49-F238E27FC236}">
                <a16:creationId xmlns:a16="http://schemas.microsoft.com/office/drawing/2014/main" xmlns="" id="{D0650ABA-0A91-47AF-8E7C-1C7872D59437}"/>
              </a:ext>
            </a:extLst>
          </p:cNvPr>
          <p:cNvSpPr/>
          <p:nvPr/>
        </p:nvSpPr>
        <p:spPr>
          <a:xfrm>
            <a:off x="0" y="1506815"/>
            <a:ext cx="9036496" cy="5952912"/>
          </a:xfrm>
          <a:prstGeom prst="rect">
            <a:avLst/>
          </a:prstGeom>
          <a:noFill/>
          <a:ln>
            <a:noFill/>
          </a:ln>
          <a:effectLst/>
        </p:spPr>
        <p:txBody>
          <a:bodyPr wrap="square">
            <a:spAutoFit/>
          </a:bodyPr>
          <a:lstStyle/>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	شستن دست ها با دقت</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	به آرامی پستان را در تمام نواحی از قاعده به سمت هاله پستان ماساژ داده و پرهیز از مالش یا فشار شدید</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	قرار دادن یک حوله گرم به مدت 5 دقیقه قبل از دوشیدن شیر</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	4 انگشت را زیر پستان و انگشت شست را روی آن و در فاصله 3 سانتی متری از نوک آن ( روش کف دست یا </a:t>
            </a:r>
            <a:r>
              <a:rPr lang="en-US"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C</a:t>
            </a:r>
            <a:r>
              <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)قرار داده. پستان را کمی به سمت قفسه سینه فشار داده. انگشتان را به سمت نوک پستان فشرده. حرکت دست به گونه ای که مجاری شیر را دربرگیرد. ماساژ دادن پستان از خارجی ترین ربع آن به سمت نوک پستان با دست دیگر. عدم فشار هاله و نوک پستان .</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rPr>
              <a:t>	دوشیدن شیر به روش دستی حدود 20 – 30 دقیقه طول کشیده.</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endParaRPr lang="fa-IR" sz="2000" b="1" kern="0" cap="all" dirty="0">
              <a:solidFill>
                <a:srgbClr val="7030A0"/>
              </a:solidFill>
              <a:latin typeface="Times New Roman" panose="02020603050405020304" pitchFamily="18" charset="0"/>
              <a:ea typeface="Dotum" panose="020B0600000101010101" pitchFamily="34" charset="-127"/>
              <a:cs typeface="B Zar" panose="00000400000000000000" pitchFamily="2" charset="-78"/>
            </a:endParaRPr>
          </a:p>
        </p:txBody>
      </p:sp>
      <p:cxnSp>
        <p:nvCxnSpPr>
          <p:cNvPr id="9" name="Straight Arrow Connector 8"/>
          <p:cNvCxnSpPr/>
          <p:nvPr/>
        </p:nvCxnSpPr>
        <p:spPr>
          <a:xfrm flipH="1" flipV="1">
            <a:off x="3437622" y="151974"/>
            <a:ext cx="1008112" cy="4320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H="1">
            <a:off x="3475087" y="839211"/>
            <a:ext cx="1008112" cy="4320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2520383" y="-73213"/>
            <a:ext cx="917239" cy="523220"/>
          </a:xfrm>
          <a:prstGeom prst="rect">
            <a:avLst/>
          </a:prstGeom>
        </p:spPr>
        <p:txBody>
          <a:bodyPr wrap="none">
            <a:spAutoFit/>
          </a:bodyPr>
          <a:lstStyle/>
          <a:p>
            <a:r>
              <a:rPr lang="fa-IR" sz="2800" b="1" cap="all" dirty="0">
                <a:solidFill>
                  <a:srgbClr val="60C4AA">
                    <a:lumMod val="75000"/>
                  </a:srgbClr>
                </a:solidFill>
                <a:latin typeface="Times New Roman" panose="02020603050405020304" pitchFamily="18" charset="0"/>
                <a:ea typeface="Times New Roman" panose="02020603050405020304" pitchFamily="18" charset="0"/>
                <a:cs typeface="B Zar" panose="00000400000000000000" pitchFamily="2" charset="-78"/>
              </a:rPr>
              <a:t>دستی</a:t>
            </a:r>
            <a:endParaRPr lang="en-US" sz="2800" dirty="0">
              <a:solidFill>
                <a:prstClr val="black"/>
              </a:solidFill>
              <a:cs typeface="B Zar" panose="00000400000000000000" pitchFamily="2" charset="-78"/>
            </a:endParaRPr>
          </a:p>
        </p:txBody>
      </p:sp>
      <p:sp>
        <p:nvSpPr>
          <p:cNvPr id="13" name="Rectangle 12"/>
          <p:cNvSpPr/>
          <p:nvPr/>
        </p:nvSpPr>
        <p:spPr>
          <a:xfrm>
            <a:off x="2267288" y="995135"/>
            <a:ext cx="1180131" cy="523220"/>
          </a:xfrm>
          <a:prstGeom prst="rect">
            <a:avLst/>
          </a:prstGeom>
        </p:spPr>
        <p:txBody>
          <a:bodyPr wrap="none">
            <a:spAutoFit/>
          </a:bodyPr>
          <a:lstStyle/>
          <a:p>
            <a:r>
              <a:rPr lang="fa-IR" sz="2800" b="1" cap="all" dirty="0">
                <a:solidFill>
                  <a:srgbClr val="60C4AA">
                    <a:lumMod val="75000"/>
                  </a:srgbClr>
                </a:solidFill>
                <a:latin typeface="Times New Roman" panose="02020603050405020304" pitchFamily="18" charset="0"/>
                <a:ea typeface="Times New Roman" panose="02020603050405020304" pitchFamily="18" charset="0"/>
                <a:cs typeface="B Zar" panose="00000400000000000000" pitchFamily="2" charset="-78"/>
              </a:rPr>
              <a:t>مکانیکی</a:t>
            </a:r>
            <a:endParaRPr lang="en-US" sz="2800" dirty="0">
              <a:solidFill>
                <a:prstClr val="black"/>
              </a:solidFill>
              <a:cs typeface="B Zar" panose="00000400000000000000" pitchFamily="2" charset="-78"/>
            </a:endParaRPr>
          </a:p>
        </p:txBody>
      </p:sp>
      <p:sp>
        <p:nvSpPr>
          <p:cNvPr id="2" name="Rectangle 1"/>
          <p:cNvSpPr/>
          <p:nvPr/>
        </p:nvSpPr>
        <p:spPr>
          <a:xfrm>
            <a:off x="7750335" y="1076240"/>
            <a:ext cx="1000595" cy="523220"/>
          </a:xfrm>
          <a:prstGeom prst="rect">
            <a:avLst/>
          </a:prstGeom>
        </p:spPr>
        <p:txBody>
          <a:bodyPr wrap="none">
            <a:spAutoFit/>
          </a:bodyPr>
          <a:lstStyle/>
          <a:p>
            <a:pPr lvl="0"/>
            <a:r>
              <a:rPr lang="fa-IR" sz="2800" b="1" cap="all" dirty="0">
                <a:solidFill>
                  <a:srgbClr val="0070C0"/>
                </a:solidFill>
                <a:latin typeface="Times New Roman" panose="02020603050405020304" pitchFamily="18" charset="0"/>
                <a:ea typeface="Times New Roman" panose="02020603050405020304" pitchFamily="18" charset="0"/>
                <a:cs typeface="B Zar" panose="00000400000000000000" pitchFamily="2" charset="-78"/>
              </a:rPr>
              <a:t>دستی:</a:t>
            </a:r>
            <a:endParaRPr lang="en-US" sz="2800" dirty="0">
              <a:solidFill>
                <a:srgbClr val="0070C0"/>
              </a:solidFill>
              <a:cs typeface="B Zar" panose="00000400000000000000" pitchFamily="2" charset="-78"/>
            </a:endParaRPr>
          </a:p>
        </p:txBody>
      </p:sp>
      <p:sp>
        <p:nvSpPr>
          <p:cNvPr id="10" name="Horizontal Scroll 10">
            <a:extLst>
              <a:ext uri="{FF2B5EF4-FFF2-40B4-BE49-F238E27FC236}">
                <a16:creationId xmlns:a16="http://schemas.microsoft.com/office/drawing/2014/main" xmlns="" id="{CA4F631D-2557-4BD7-8783-15F4093F7734}"/>
              </a:ext>
            </a:extLst>
          </p:cNvPr>
          <p:cNvSpPr/>
          <p:nvPr/>
        </p:nvSpPr>
        <p:spPr>
          <a:xfrm>
            <a:off x="395536" y="5988197"/>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847101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395536" y="6021288"/>
            <a:ext cx="7200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37</a:t>
            </a:r>
          </a:p>
        </p:txBody>
      </p:sp>
      <p:sp>
        <p:nvSpPr>
          <p:cNvPr id="8" name="Rectangle 7">
            <a:extLst>
              <a:ext uri="{FF2B5EF4-FFF2-40B4-BE49-F238E27FC236}">
                <a16:creationId xmlns:a16="http://schemas.microsoft.com/office/drawing/2014/main" xmlns="" id="{D0650ABA-0A91-47AF-8E7C-1C7872D59437}"/>
              </a:ext>
            </a:extLst>
          </p:cNvPr>
          <p:cNvSpPr/>
          <p:nvPr/>
        </p:nvSpPr>
        <p:spPr>
          <a:xfrm>
            <a:off x="0" y="5877"/>
            <a:ext cx="9036496" cy="7386638"/>
          </a:xfrm>
          <a:prstGeom prst="rect">
            <a:avLst/>
          </a:prstGeom>
          <a:noFill/>
          <a:ln>
            <a:noFill/>
          </a:ln>
          <a:effectLst/>
        </p:spPr>
        <p:txBody>
          <a:bodyPr wrap="square">
            <a:spAutoFit/>
          </a:bodyPr>
          <a:lstStyle/>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	شستن دست ها با دقت</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اتخاذ استراتژی حمایت، هدایت و نظارت در مورد نمایندگی‌ها.</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	برای شروع دوشیدن شیر برای شیرخواری که در بیمارستان بستری است در 6 ساعت اول پس از تولد و 8 بار در شبانه روز انجام شود. پس از تولید شیر تعداد دفعات را به 2-3 هفته پس از تولد و یا پس از تولید شیر حدود 500 میلی لیتر در 24 ساعت.</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	دوشیدن هر دو پستان به طور همزمان به مدت 10 دقیقه کافی است</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	روش های آرامش بخش را انجام دهید مانند نشستن در محیط ارام یا در کنار شیرخوار و....</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	لازم نیست چند سی سی اولیه ی شیر را دور ریخته</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یک مجموعه ی شیر دوش فقط توسط یک نفر استفاده و یا استریل شود</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شیردوش های یک نفره مخصوص برای هر مادر جداگانه استفاده شود. </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r>
              <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rPr>
              <a:t>بررسی های میکروبیولوژیک گران بوده و کاربردی ندارد.</a:t>
            </a:r>
          </a:p>
          <a:p>
            <a:pPr marL="285750" lvl="1" indent="-285750" algn="just" defTabSz="457200" rtl="1">
              <a:lnSpc>
                <a:spcPct val="150000"/>
              </a:lnSpc>
              <a:spcBef>
                <a:spcPts val="2000"/>
              </a:spcBef>
              <a:buClr>
                <a:srgbClr val="60C4AA">
                  <a:lumMod val="50000"/>
                </a:srgbClr>
              </a:buClr>
              <a:buFont typeface="Wingdings" panose="05000000000000000000" pitchFamily="2" charset="2"/>
              <a:buChar char="v"/>
            </a:pPr>
            <a:endParaRPr lang="fa-IR" b="1" kern="0" cap="all" dirty="0">
              <a:solidFill>
                <a:srgbClr val="FFC000"/>
              </a:solidFill>
              <a:latin typeface="Times New Roman" panose="02020603050405020304" pitchFamily="18" charset="0"/>
              <a:ea typeface="Dotum" panose="020B0600000101010101" pitchFamily="34" charset="-127"/>
              <a:cs typeface="B Zar" panose="00000400000000000000" pitchFamily="2" charset="-78"/>
            </a:endParaRPr>
          </a:p>
        </p:txBody>
      </p:sp>
      <p:sp>
        <p:nvSpPr>
          <p:cNvPr id="2" name="Rectangle 1"/>
          <p:cNvSpPr/>
          <p:nvPr/>
        </p:nvSpPr>
        <p:spPr>
          <a:xfrm rot="19352016">
            <a:off x="335297" y="277856"/>
            <a:ext cx="1263487" cy="954107"/>
          </a:xfrm>
          <a:prstGeom prst="rect">
            <a:avLst/>
          </a:prstGeom>
        </p:spPr>
        <p:txBody>
          <a:bodyPr wrap="none">
            <a:spAutoFit/>
          </a:bodyPr>
          <a:lstStyle/>
          <a:p>
            <a:r>
              <a:rPr lang="fa-IR" sz="2800" b="1" cap="all" dirty="0">
                <a:solidFill>
                  <a:srgbClr val="C00000"/>
                </a:solidFill>
                <a:latin typeface="Times New Roman" panose="02020603050405020304" pitchFamily="18" charset="0"/>
                <a:ea typeface="Times New Roman" panose="02020603050405020304" pitchFamily="18" charset="0"/>
                <a:cs typeface="B Zar" panose="00000400000000000000" pitchFamily="2" charset="-78"/>
              </a:rPr>
              <a:t>مکانیکی:</a:t>
            </a:r>
          </a:p>
          <a:p>
            <a:endParaRPr lang="en-US" sz="2800" dirty="0">
              <a:solidFill>
                <a:srgbClr val="C00000"/>
              </a:solidFill>
              <a:cs typeface="B Zar" panose="00000400000000000000" pitchFamily="2" charset="-78"/>
            </a:endParaRPr>
          </a:p>
        </p:txBody>
      </p:sp>
      <p:sp>
        <p:nvSpPr>
          <p:cNvPr id="5" name="Horizontal Scroll 10">
            <a:extLst>
              <a:ext uri="{FF2B5EF4-FFF2-40B4-BE49-F238E27FC236}">
                <a16:creationId xmlns:a16="http://schemas.microsoft.com/office/drawing/2014/main" xmlns="" id="{D8C4BD86-A560-46FF-80FC-B8C9E0707550}"/>
              </a:ext>
            </a:extLst>
          </p:cNvPr>
          <p:cNvSpPr/>
          <p:nvPr/>
        </p:nvSpPr>
        <p:spPr>
          <a:xfrm>
            <a:off x="395536" y="6021288"/>
            <a:ext cx="720079"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41752572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395536" y="602128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7" name="Rectangle 6">
            <a:extLst>
              <a:ext uri="{FF2B5EF4-FFF2-40B4-BE49-F238E27FC236}">
                <a16:creationId xmlns:a16="http://schemas.microsoft.com/office/drawing/2014/main" xmlns="" id="{CA9BEEBF-0B1A-485F-B1F8-FD9492D0F236}"/>
              </a:ext>
            </a:extLst>
          </p:cNvPr>
          <p:cNvSpPr/>
          <p:nvPr/>
        </p:nvSpPr>
        <p:spPr>
          <a:xfrm>
            <a:off x="1763688" y="283929"/>
            <a:ext cx="5346399" cy="1210588"/>
          </a:xfrm>
          <a:prstGeom prst="rect">
            <a:avLst/>
          </a:prstGeom>
        </p:spPr>
        <p:txBody>
          <a:bodyPr wrap="none">
            <a:spAutoFit/>
          </a:bodyPr>
          <a:lstStyle/>
          <a:p>
            <a:pPr marL="0" lvl="1" algn="r" defTabSz="457200" rtl="1">
              <a:spcBef>
                <a:spcPts val="2000"/>
              </a:spcBef>
            </a:pPr>
            <a:r>
              <a:rPr lang="fa-IR" sz="2800" b="1" cap="all" dirty="0">
                <a:solidFill>
                  <a:srgbClr val="0070C0"/>
                </a:solidFill>
                <a:latin typeface="Times New Roman" panose="02020603050405020304" pitchFamily="18" charset="0"/>
                <a:ea typeface="Times New Roman" panose="02020603050405020304" pitchFamily="18" charset="0"/>
                <a:cs typeface="B Zar" panose="00000400000000000000" pitchFamily="2" charset="-78"/>
              </a:rPr>
              <a:t>موارد منع مصرف شیر مادر برای شیرخوار</a:t>
            </a:r>
          </a:p>
          <a:p>
            <a:pPr marL="0" lvl="1" algn="r" defTabSz="457200" rtl="1">
              <a:spcBef>
                <a:spcPts val="2000"/>
              </a:spcBef>
            </a:pPr>
            <a:endParaRPr lang="en-US" sz="2800" b="1" cap="all" dirty="0">
              <a:solidFill>
                <a:srgbClr val="0070C0"/>
              </a:solidFill>
              <a:latin typeface="Times New Roman" panose="02020603050405020304" pitchFamily="18" charset="0"/>
              <a:ea typeface="Times New Roman" panose="02020603050405020304" pitchFamily="18" charset="0"/>
              <a:cs typeface="B Zar" panose="00000400000000000000" pitchFamily="2" charset="-78"/>
            </a:endParaRPr>
          </a:p>
        </p:txBody>
      </p:sp>
      <p:sp>
        <p:nvSpPr>
          <p:cNvPr id="8" name="Graphic 10" descr="Close">
            <a:extLst>
              <a:ext uri="{FF2B5EF4-FFF2-40B4-BE49-F238E27FC236}">
                <a16:creationId xmlns:a16="http://schemas.microsoft.com/office/drawing/2014/main" xmlns="" id="{96AC9FF2-84C8-4DA6-97EE-772E3F7236D7}"/>
              </a:ext>
            </a:extLst>
          </p:cNvPr>
          <p:cNvSpPr/>
          <p:nvPr/>
        </p:nvSpPr>
        <p:spPr>
          <a:xfrm>
            <a:off x="7110087" y="249768"/>
            <a:ext cx="605305" cy="555237"/>
          </a:xfrm>
          <a:custGeom>
            <a:avLst/>
            <a:gdLst>
              <a:gd name="connsiteX0" fmla="*/ 674370 w 666750"/>
              <a:gd name="connsiteY0" fmla="*/ 80963 h 666750"/>
              <a:gd name="connsiteX1" fmla="*/ 593408 w 666750"/>
              <a:gd name="connsiteY1" fmla="*/ 0 h 666750"/>
              <a:gd name="connsiteX2" fmla="*/ 337185 w 666750"/>
              <a:gd name="connsiteY2" fmla="*/ 256223 h 666750"/>
              <a:gd name="connsiteX3" fmla="*/ 80963 w 666750"/>
              <a:gd name="connsiteY3" fmla="*/ 0 h 666750"/>
              <a:gd name="connsiteX4" fmla="*/ 0 w 666750"/>
              <a:gd name="connsiteY4" fmla="*/ 80963 h 666750"/>
              <a:gd name="connsiteX5" fmla="*/ 256223 w 666750"/>
              <a:gd name="connsiteY5" fmla="*/ 337185 h 666750"/>
              <a:gd name="connsiteX6" fmla="*/ 0 w 666750"/>
              <a:gd name="connsiteY6" fmla="*/ 593408 h 666750"/>
              <a:gd name="connsiteX7" fmla="*/ 80963 w 666750"/>
              <a:gd name="connsiteY7" fmla="*/ 674370 h 666750"/>
              <a:gd name="connsiteX8" fmla="*/ 337185 w 666750"/>
              <a:gd name="connsiteY8" fmla="*/ 418148 h 666750"/>
              <a:gd name="connsiteX9" fmla="*/ 593408 w 666750"/>
              <a:gd name="connsiteY9" fmla="*/ 674370 h 666750"/>
              <a:gd name="connsiteX10" fmla="*/ 674370 w 666750"/>
              <a:gd name="connsiteY10" fmla="*/ 593408 h 666750"/>
              <a:gd name="connsiteX11" fmla="*/ 418148 w 666750"/>
              <a:gd name="connsiteY11" fmla="*/ 33718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E03754">
              <a:lumMod val="75000"/>
            </a:srgbClr>
          </a:solidFill>
          <a:ln w="9525" cap="flat">
            <a:noFill/>
            <a:prstDash val="solid"/>
            <a:miter/>
          </a:ln>
        </p:spPr>
        <p:txBody>
          <a:bodyPr rtlCol="1"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a:ln>
                <a:noFill/>
              </a:ln>
              <a:solidFill>
                <a:prstClr val="white"/>
              </a:solidFill>
              <a:effectLst/>
              <a:uLnTx/>
              <a:uFillTx/>
              <a:latin typeface="Rockwell" panose="02060603020205020403"/>
            </a:endParaRPr>
          </a:p>
        </p:txBody>
      </p:sp>
      <p:sp>
        <p:nvSpPr>
          <p:cNvPr id="9" name="Graphic 10" descr="Close">
            <a:extLst>
              <a:ext uri="{FF2B5EF4-FFF2-40B4-BE49-F238E27FC236}">
                <a16:creationId xmlns:a16="http://schemas.microsoft.com/office/drawing/2014/main" xmlns="" id="{96AC9FF2-84C8-4DA6-97EE-772E3F7236D7}"/>
              </a:ext>
            </a:extLst>
          </p:cNvPr>
          <p:cNvSpPr/>
          <p:nvPr/>
        </p:nvSpPr>
        <p:spPr>
          <a:xfrm>
            <a:off x="1158383" y="252382"/>
            <a:ext cx="605305" cy="585147"/>
          </a:xfrm>
          <a:custGeom>
            <a:avLst/>
            <a:gdLst>
              <a:gd name="connsiteX0" fmla="*/ 674370 w 666750"/>
              <a:gd name="connsiteY0" fmla="*/ 80963 h 666750"/>
              <a:gd name="connsiteX1" fmla="*/ 593408 w 666750"/>
              <a:gd name="connsiteY1" fmla="*/ 0 h 666750"/>
              <a:gd name="connsiteX2" fmla="*/ 337185 w 666750"/>
              <a:gd name="connsiteY2" fmla="*/ 256223 h 666750"/>
              <a:gd name="connsiteX3" fmla="*/ 80963 w 666750"/>
              <a:gd name="connsiteY3" fmla="*/ 0 h 666750"/>
              <a:gd name="connsiteX4" fmla="*/ 0 w 666750"/>
              <a:gd name="connsiteY4" fmla="*/ 80963 h 666750"/>
              <a:gd name="connsiteX5" fmla="*/ 256223 w 666750"/>
              <a:gd name="connsiteY5" fmla="*/ 337185 h 666750"/>
              <a:gd name="connsiteX6" fmla="*/ 0 w 666750"/>
              <a:gd name="connsiteY6" fmla="*/ 593408 h 666750"/>
              <a:gd name="connsiteX7" fmla="*/ 80963 w 666750"/>
              <a:gd name="connsiteY7" fmla="*/ 674370 h 666750"/>
              <a:gd name="connsiteX8" fmla="*/ 337185 w 666750"/>
              <a:gd name="connsiteY8" fmla="*/ 418148 h 666750"/>
              <a:gd name="connsiteX9" fmla="*/ 593408 w 666750"/>
              <a:gd name="connsiteY9" fmla="*/ 674370 h 666750"/>
              <a:gd name="connsiteX10" fmla="*/ 674370 w 666750"/>
              <a:gd name="connsiteY10" fmla="*/ 593408 h 666750"/>
              <a:gd name="connsiteX11" fmla="*/ 418148 w 666750"/>
              <a:gd name="connsiteY11" fmla="*/ 33718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0" h="66675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E03754">
              <a:lumMod val="75000"/>
            </a:srgbClr>
          </a:solidFill>
          <a:ln w="9525" cap="flat">
            <a:noFill/>
            <a:prstDash val="solid"/>
            <a:miter/>
          </a:ln>
        </p:spPr>
        <p:txBody>
          <a:bodyPr rtlCol="1"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a:ln>
                <a:noFill/>
              </a:ln>
              <a:solidFill>
                <a:prstClr val="white"/>
              </a:solidFill>
              <a:effectLst/>
              <a:uLnTx/>
              <a:uFillTx/>
              <a:latin typeface="Rockwell" panose="02060603020205020403"/>
            </a:endParaRPr>
          </a:p>
        </p:txBody>
      </p:sp>
      <p:sp>
        <p:nvSpPr>
          <p:cNvPr id="4" name="Rectangle 3"/>
          <p:cNvSpPr/>
          <p:nvPr/>
        </p:nvSpPr>
        <p:spPr>
          <a:xfrm>
            <a:off x="2538087" y="908623"/>
            <a:ext cx="4572000" cy="5509200"/>
          </a:xfrm>
          <a:prstGeom prst="rect">
            <a:avLst/>
          </a:prstGeom>
        </p:spPr>
        <p:txBody>
          <a:bodyPr>
            <a:spAutoFit/>
          </a:bodyPr>
          <a:lstStyle/>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علل مادری منع مطلق و نسبی شیردهی (</a:t>
            </a:r>
            <a:r>
              <a:rPr lang="en-US" sz="2000" b="1" dirty="0">
                <a:solidFill>
                  <a:srgbClr val="C00000"/>
                </a:solidFill>
                <a:latin typeface="Century Gothic" panose="020B0502020202020204"/>
                <a:cs typeface="B Zar" panose="00000400000000000000" pitchFamily="2" charset="-78"/>
              </a:rPr>
              <a:t>HIV</a:t>
            </a:r>
            <a:r>
              <a:rPr lang="fa-IR" sz="2000" b="1" dirty="0">
                <a:solidFill>
                  <a:srgbClr val="C00000"/>
                </a:solidFill>
                <a:latin typeface="Century Gothic" panose="020B0502020202020204"/>
                <a:cs typeface="B Zar" panose="00000400000000000000" pitchFamily="2" charset="-78"/>
              </a:rPr>
              <a:t>، </a:t>
            </a:r>
            <a:r>
              <a:rPr lang="en-US" sz="2000" b="1" dirty="0">
                <a:solidFill>
                  <a:srgbClr val="C00000"/>
                </a:solidFill>
                <a:latin typeface="Century Gothic" panose="020B0502020202020204"/>
                <a:cs typeface="B Zar" panose="00000400000000000000" pitchFamily="2" charset="-78"/>
              </a:rPr>
              <a:t>T-Cell Virus</a:t>
            </a:r>
            <a:r>
              <a:rPr lang="fa-IR" sz="2000" b="1" dirty="0">
                <a:solidFill>
                  <a:srgbClr val="C00000"/>
                </a:solidFill>
                <a:latin typeface="Century Gothic" panose="020B0502020202020204"/>
                <a:cs typeface="B Zar" panose="00000400000000000000" pitchFamily="2" charset="-78"/>
              </a:rPr>
              <a:t>، سل، ویروس واریسلا یا آبله مرغان، ویروس هرپس سیمپلکس، ویروس سیتومگال (</a:t>
            </a:r>
            <a:r>
              <a:rPr lang="en-US" sz="2000" b="1" dirty="0">
                <a:solidFill>
                  <a:srgbClr val="C00000"/>
                </a:solidFill>
                <a:latin typeface="Century Gothic" panose="020B0502020202020204"/>
                <a:cs typeface="B Zar" panose="00000400000000000000" pitchFamily="2" charset="-78"/>
              </a:rPr>
              <a:t>CMV</a:t>
            </a:r>
            <a:r>
              <a:rPr lang="fa-IR" sz="2000" b="1" dirty="0">
                <a:solidFill>
                  <a:srgbClr val="C00000"/>
                </a:solidFill>
                <a:latin typeface="Century Gothic" panose="020B0502020202020204"/>
                <a:cs typeface="B Zar" panose="00000400000000000000" pitchFamily="2" charset="-78"/>
              </a:rPr>
              <a:t>)، هپاتیت </a:t>
            </a:r>
            <a:r>
              <a:rPr lang="en-US" sz="2000" b="1" dirty="0">
                <a:solidFill>
                  <a:srgbClr val="C00000"/>
                </a:solidFill>
                <a:latin typeface="Century Gothic" panose="020B0502020202020204"/>
                <a:cs typeface="B Zar" panose="00000400000000000000" pitchFamily="2" charset="-78"/>
              </a:rPr>
              <a:t>B</a:t>
            </a:r>
            <a:r>
              <a:rPr lang="fa-IR" sz="2000" b="1" dirty="0">
                <a:solidFill>
                  <a:srgbClr val="C00000"/>
                </a:solidFill>
                <a:latin typeface="Century Gothic" panose="020B0502020202020204"/>
                <a:cs typeface="B Zar" panose="00000400000000000000" pitchFamily="2" charset="-78"/>
              </a:rPr>
              <a:t>، هپاتیت </a:t>
            </a:r>
            <a:r>
              <a:rPr lang="en-US" sz="2000" b="1" dirty="0">
                <a:solidFill>
                  <a:srgbClr val="C00000"/>
                </a:solidFill>
                <a:latin typeface="Century Gothic" panose="020B0502020202020204"/>
                <a:cs typeface="B Zar" panose="00000400000000000000" pitchFamily="2" charset="-78"/>
              </a:rPr>
              <a:t>C</a:t>
            </a:r>
            <a:r>
              <a:rPr lang="fa-IR" sz="2000" b="1" dirty="0">
                <a:solidFill>
                  <a:srgbClr val="C00000"/>
                </a:solidFill>
                <a:latin typeface="Century Gothic" panose="020B0502020202020204"/>
                <a:cs typeface="B Zar" panose="00000400000000000000" pitchFamily="2" charset="-78"/>
              </a:rPr>
              <a:t>، آنفولانزا)</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مصرف مواد مخدر</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مصرف الکل</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مصرف سیگار</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مصرف دارو (درمان سرطان، داروهای رادیواکتیو)</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گالاکتوزومی</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اختلالات متابولیکی ارثی</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افزایش بیلی روبین خون</a:t>
            </a:r>
          </a:p>
          <a:p>
            <a:pPr marL="457200" lvl="0" algn="ctr" defTabSz="457200" rtl="1">
              <a:spcBef>
                <a:spcPct val="20000"/>
              </a:spcBef>
              <a:spcAft>
                <a:spcPts val="600"/>
              </a:spcAft>
              <a:buClr>
                <a:prstClr val="white"/>
              </a:buClr>
              <a:buSzPct val="80000"/>
            </a:pPr>
            <a:r>
              <a:rPr lang="fa-IR" sz="2000" b="1" dirty="0">
                <a:solidFill>
                  <a:srgbClr val="C00000"/>
                </a:solidFill>
                <a:latin typeface="Century Gothic" panose="020B0502020202020204"/>
                <a:cs typeface="B Zar" panose="00000400000000000000" pitchFamily="2" charset="-78"/>
              </a:rPr>
              <a:t>سندروم شیر ناکافی</a:t>
            </a:r>
          </a:p>
        </p:txBody>
      </p:sp>
    </p:spTree>
    <p:extLst>
      <p:ext uri="{BB962C8B-B14F-4D97-AF65-F5344CB8AC3E}">
        <p14:creationId xmlns:p14="http://schemas.microsoft.com/office/powerpoint/2010/main" xmlns="" val="12353504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395536" y="602128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7" name="Rectangle 6">
            <a:extLst>
              <a:ext uri="{FF2B5EF4-FFF2-40B4-BE49-F238E27FC236}">
                <a16:creationId xmlns:a16="http://schemas.microsoft.com/office/drawing/2014/main" xmlns="" id="{CA9BEEBF-0B1A-485F-B1F8-FD9492D0F236}"/>
              </a:ext>
            </a:extLst>
          </p:cNvPr>
          <p:cNvSpPr/>
          <p:nvPr/>
        </p:nvSpPr>
        <p:spPr>
          <a:xfrm>
            <a:off x="1619672" y="241609"/>
            <a:ext cx="5729517" cy="1210588"/>
          </a:xfrm>
          <a:prstGeom prst="rect">
            <a:avLst/>
          </a:prstGeom>
        </p:spPr>
        <p:txBody>
          <a:bodyPr wrap="none">
            <a:spAutoFit/>
          </a:bodyPr>
          <a:lstStyle/>
          <a:p>
            <a:pPr marL="0" lvl="1" algn="r" defTabSz="457200" rtl="1">
              <a:spcBef>
                <a:spcPts val="2000"/>
              </a:spcBef>
            </a:pPr>
            <a:r>
              <a:rPr lang="fa-IR" sz="2800" b="1" i="1" cap="all"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Zar" panose="00000400000000000000" pitchFamily="2" charset="-78"/>
              </a:rPr>
              <a:t>اجزای یک محیط دوستدار تغذیه با شیر مادر</a:t>
            </a:r>
          </a:p>
          <a:p>
            <a:pPr marL="0" lvl="1" algn="r" defTabSz="457200" rtl="1">
              <a:spcBef>
                <a:spcPts val="2000"/>
              </a:spcBef>
            </a:pPr>
            <a:endParaRPr lang="en-US" sz="2800" b="1" i="1" cap="all"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Zar" panose="00000400000000000000" pitchFamily="2" charset="-78"/>
            </a:endParaRPr>
          </a:p>
        </p:txBody>
      </p:sp>
      <p:sp>
        <p:nvSpPr>
          <p:cNvPr id="2" name="Heart 1"/>
          <p:cNvSpPr/>
          <p:nvPr/>
        </p:nvSpPr>
        <p:spPr>
          <a:xfrm>
            <a:off x="7383754" y="325966"/>
            <a:ext cx="743435" cy="50632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eart 2"/>
          <p:cNvSpPr/>
          <p:nvPr/>
        </p:nvSpPr>
        <p:spPr>
          <a:xfrm>
            <a:off x="1027839" y="326756"/>
            <a:ext cx="591833" cy="520147"/>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60032" y="1196752"/>
            <a:ext cx="4572000" cy="4622804"/>
          </a:xfrm>
          <a:prstGeom prst="rect">
            <a:avLst/>
          </a:prstGeom>
        </p:spPr>
        <p:txBody>
          <a:bodyPr>
            <a:spAutoFit/>
          </a:bodyPr>
          <a:lstStyle/>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پوستر با تصاویر بزرگ</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اتاق مادران و اتاق انتظار</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ممنوعیت تبلیغات با شیر مصنوعی</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پیگیری آمار تغذیه با شیر مادر</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تشویق و ترغیب</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آموزش کارکنان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پرسنل پرستاری</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پرسنل پشتیبان</a:t>
            </a:r>
          </a:p>
          <a:p>
            <a:pPr lvl="0" algn="ctr" defTabSz="457200" rtl="1">
              <a:spcBef>
                <a:spcPct val="20000"/>
              </a:spcBef>
              <a:spcAft>
                <a:spcPts val="600"/>
              </a:spcAft>
              <a:buClr>
                <a:prstClr val="white"/>
              </a:buClr>
              <a:buSzPct val="80000"/>
            </a:pPr>
            <a:r>
              <a:rPr lang="fa-IR" sz="2400" dirty="0">
                <a:solidFill>
                  <a:srgbClr val="146194">
                    <a:lumMod val="75000"/>
                  </a:srgbClr>
                </a:solidFill>
                <a:latin typeface="Century Gothic" panose="020B0502020202020204"/>
                <a:cs typeface="B Zar" panose="00000400000000000000" pitchFamily="2" charset="-78"/>
              </a:rPr>
              <a:t>	مشاوران شیردهی</a:t>
            </a:r>
          </a:p>
        </p:txBody>
      </p:sp>
      <p:sp>
        <p:nvSpPr>
          <p:cNvPr id="6" name="Rectangle 5"/>
          <p:cNvSpPr/>
          <p:nvPr/>
        </p:nvSpPr>
        <p:spPr>
          <a:xfrm>
            <a:off x="693258" y="1272157"/>
            <a:ext cx="4572000" cy="4471993"/>
          </a:xfrm>
          <a:prstGeom prst="rect">
            <a:avLst/>
          </a:prstGeom>
        </p:spPr>
        <p:txBody>
          <a:bodyPr>
            <a:spAutoFit/>
          </a:bodyPr>
          <a:lstStyle/>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تشکیل کلاسهای دوران بارداری</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ویزیت های دوران بارداری</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خطوط تلفن پشتیبانی</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پایش و نظارت پیشگیرانه</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خدمات مشاوره ای توسط مادران همسان</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جامعه مبتی بر گروه های حامی تغذیه با شیر مادر</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مواد آموزشی چاپی</a:t>
            </a:r>
          </a:p>
          <a:p>
            <a:pPr lvl="0" algn="ctr" defTabSz="457200" rtl="1">
              <a:spcBef>
                <a:spcPct val="20000"/>
              </a:spcBef>
              <a:spcAft>
                <a:spcPts val="600"/>
              </a:spcAft>
              <a:buClr>
                <a:prstClr val="white"/>
              </a:buClr>
              <a:buSzPct val="80000"/>
            </a:pPr>
            <a:r>
              <a:rPr lang="fa-IR" sz="2400" dirty="0">
                <a:solidFill>
                  <a:srgbClr val="FFC000"/>
                </a:solidFill>
                <a:latin typeface="Century Gothic" panose="020B0502020202020204"/>
                <a:cs typeface="B Zar" panose="00000400000000000000" pitchFamily="2" charset="-78"/>
              </a:rPr>
              <a:t>	رفع موانع بالقوه برای تغذیه موثر با شیر مادر</a:t>
            </a:r>
          </a:p>
        </p:txBody>
      </p:sp>
    </p:spTree>
    <p:extLst>
      <p:ext uri="{BB962C8B-B14F-4D97-AF65-F5344CB8AC3E}">
        <p14:creationId xmlns:p14="http://schemas.microsoft.com/office/powerpoint/2010/main" xmlns="" val="257586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fa-IR" dirty="0">
                <a:cs typeface="B Titr" panose="00000700000000000000" pitchFamily="2" charset="-78"/>
              </a:rPr>
              <a:t>اثرات مفید وابسته به دوز تغذیه با شیر مادر</a:t>
            </a:r>
            <a:endParaRPr lang="en-US" dirty="0">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1225004787"/>
              </p:ext>
            </p:extLst>
          </p:nvPr>
        </p:nvGraphicFramePr>
        <p:xfrm>
          <a:off x="827584" y="1052736"/>
          <a:ext cx="7992888" cy="4817328"/>
        </p:xfrm>
        <a:graphic>
          <a:graphicData uri="http://schemas.openxmlformats.org/drawingml/2006/table">
            <a:tbl>
              <a:tblPr firstRow="1" bandRow="1">
                <a:tableStyleId>{5C22544A-7EE6-4342-B048-85BDC9FD1C3A}</a:tableStyleId>
              </a:tblPr>
              <a:tblGrid>
                <a:gridCol w="919351">
                  <a:extLst>
                    <a:ext uri="{9D8B030D-6E8A-4147-A177-3AD203B41FA5}">
                      <a16:colId xmlns:a16="http://schemas.microsoft.com/office/drawing/2014/main" xmlns="" val="20000"/>
                    </a:ext>
                  </a:extLst>
                </a:gridCol>
                <a:gridCol w="766126">
                  <a:extLst>
                    <a:ext uri="{9D8B030D-6E8A-4147-A177-3AD203B41FA5}">
                      <a16:colId xmlns:a16="http://schemas.microsoft.com/office/drawing/2014/main" xmlns="" val="20001"/>
                    </a:ext>
                  </a:extLst>
                </a:gridCol>
                <a:gridCol w="3643115">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tblGrid>
              <a:tr h="370840">
                <a:tc>
                  <a:txBody>
                    <a:bodyPr/>
                    <a:lstStyle/>
                    <a:p>
                      <a:pPr algn="r" rtl="1"/>
                      <a:r>
                        <a:rPr lang="en-US" sz="1200" dirty="0">
                          <a:cs typeface="B Nazanin" panose="00000400000000000000" pitchFamily="2" charset="-78"/>
                        </a:rPr>
                        <a:t>CI 95%</a:t>
                      </a:r>
                    </a:p>
                  </a:txBody>
                  <a:tcPr/>
                </a:tc>
                <a:tc>
                  <a:txBody>
                    <a:bodyPr/>
                    <a:lstStyle/>
                    <a:p>
                      <a:pPr algn="r" rtl="1"/>
                      <a:r>
                        <a:rPr lang="en-US" sz="1200" dirty="0">
                          <a:cs typeface="B Nazanin" panose="00000400000000000000" pitchFamily="2" charset="-78"/>
                        </a:rPr>
                        <a:t>OR</a:t>
                      </a:r>
                    </a:p>
                  </a:txBody>
                  <a:tcPr/>
                </a:tc>
                <a:tc>
                  <a:txBody>
                    <a:bodyPr/>
                    <a:lstStyle/>
                    <a:p>
                      <a:pPr algn="r" rtl="1"/>
                      <a:r>
                        <a:rPr lang="fa-IR" sz="1600" dirty="0">
                          <a:cs typeface="B Nazanin" panose="00000400000000000000" pitchFamily="2" charset="-78"/>
                        </a:rPr>
                        <a:t>توضیح</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درصد ریسک کمتر</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بیماری</a:t>
                      </a:r>
                      <a:endParaRPr lang="en-US" sz="1200" dirty="0">
                        <a:cs typeface="B Nazanin" panose="00000400000000000000" pitchFamily="2" charset="-78"/>
                      </a:endParaRPr>
                    </a:p>
                  </a:txBody>
                  <a:tcPr/>
                </a:tc>
                <a:extLst>
                  <a:ext uri="{0D108BD9-81ED-4DB2-BD59-A6C34878D82A}">
                    <a16:rowId xmlns:a16="http://schemas.microsoft.com/office/drawing/2014/main" xmlns="" val="10000"/>
                  </a:ext>
                </a:extLst>
              </a:tr>
              <a:tr h="370840">
                <a:tc>
                  <a:txBody>
                    <a:bodyPr/>
                    <a:lstStyle/>
                    <a:p>
                      <a:pPr algn="r" rtl="1"/>
                      <a:r>
                        <a:rPr lang="en-US" sz="1200" dirty="0">
                          <a:cs typeface="B Nazanin" panose="00000400000000000000" pitchFamily="2" charset="-78"/>
                        </a:rPr>
                        <a:t>0.36-0.70</a:t>
                      </a:r>
                    </a:p>
                  </a:txBody>
                  <a:tcPr/>
                </a:tc>
                <a:tc>
                  <a:txBody>
                    <a:bodyPr/>
                    <a:lstStyle/>
                    <a:p>
                      <a:pPr algn="r" rtl="1"/>
                      <a:r>
                        <a:rPr lang="en-US" sz="1200" dirty="0">
                          <a:cs typeface="B Nazanin" panose="00000400000000000000" pitchFamily="2" charset="-78"/>
                        </a:rPr>
                        <a:t>0.50</a:t>
                      </a:r>
                    </a:p>
                  </a:txBody>
                  <a:tcPr/>
                </a:tc>
                <a:tc>
                  <a:txBody>
                    <a:bodyPr/>
                    <a:lstStyle/>
                    <a:p>
                      <a:pPr algn="r" rtl="1"/>
                      <a:r>
                        <a:rPr lang="fa-IR" sz="1200" dirty="0">
                          <a:cs typeface="B Nazanin" panose="00000400000000000000" pitchFamily="2" charset="-78"/>
                        </a:rPr>
                        <a:t>تغذیه انحصاری با شیرمادر</a:t>
                      </a:r>
                      <a:r>
                        <a:rPr lang="fa-IR" sz="1200" baseline="0" dirty="0">
                          <a:cs typeface="B Nazanin" panose="00000400000000000000" pitchFamily="2" charset="-78"/>
                        </a:rPr>
                        <a:t> به مدت 6 ماه یا بیشتر در مقابل 3 ماه</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50</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اوتیت مدیا</a:t>
                      </a:r>
                      <a:endParaRPr lang="en-US" sz="1200" dirty="0">
                        <a:cs typeface="B Nazanin" panose="00000400000000000000" pitchFamily="2" charset="-78"/>
                      </a:endParaRPr>
                    </a:p>
                  </a:txBody>
                  <a:tcPr/>
                </a:tc>
                <a:extLst>
                  <a:ext uri="{0D108BD9-81ED-4DB2-BD59-A6C34878D82A}">
                    <a16:rowId xmlns:a16="http://schemas.microsoft.com/office/drawing/2014/main" xmlns="" val="10001"/>
                  </a:ext>
                </a:extLst>
              </a:tr>
              <a:tr h="370840">
                <a:tc>
                  <a:txBody>
                    <a:bodyPr/>
                    <a:lstStyle/>
                    <a:p>
                      <a:pPr algn="r" rtl="1"/>
                      <a:r>
                        <a:rPr lang="en-US" sz="1200" dirty="0">
                          <a:cs typeface="B Nazanin" panose="00000400000000000000" pitchFamily="2" charset="-78"/>
                        </a:rPr>
                        <a:t>0.28-0.94</a:t>
                      </a:r>
                    </a:p>
                  </a:txBody>
                  <a:tcPr/>
                </a:tc>
                <a:tc>
                  <a:txBody>
                    <a:bodyPr/>
                    <a:lstStyle/>
                    <a:p>
                      <a:pPr algn="r" rtl="1"/>
                      <a:r>
                        <a:rPr lang="en-US" sz="1200" dirty="0">
                          <a:cs typeface="B Nazanin" panose="00000400000000000000" pitchFamily="2" charset="-78"/>
                        </a:rPr>
                        <a:t>0.51</a:t>
                      </a:r>
                    </a:p>
                  </a:txBody>
                  <a:tcPr/>
                </a:tc>
                <a:tc>
                  <a:txBody>
                    <a:bodyPr/>
                    <a:lstStyle/>
                    <a:p>
                      <a:pPr algn="r" rtl="1"/>
                      <a:r>
                        <a:rPr lang="fa-IR" sz="1200" dirty="0">
                          <a:cs typeface="B Nazanin" panose="00000400000000000000" pitchFamily="2" charset="-78"/>
                        </a:rPr>
                        <a:t>تغذیه انحصاری با شیرمادر</a:t>
                      </a:r>
                      <a:r>
                        <a:rPr lang="fa-IR" sz="1200" baseline="0" dirty="0">
                          <a:cs typeface="B Nazanin" panose="00000400000000000000" pitchFamily="2" charset="-78"/>
                        </a:rPr>
                        <a:t> به مدت 6 ماه یا بیشتر در مقابل 4-6 ماه</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40</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عفونت</a:t>
                      </a:r>
                      <a:r>
                        <a:rPr lang="fa-IR" sz="1200" baseline="0" dirty="0">
                          <a:cs typeface="B Nazanin" panose="00000400000000000000" pitchFamily="2" charset="-78"/>
                        </a:rPr>
                        <a:t> گوش میانی تکرارشونده</a:t>
                      </a:r>
                      <a:endParaRPr lang="en-US" sz="1200" dirty="0">
                        <a:cs typeface="B Nazanin" panose="00000400000000000000" pitchFamily="2" charset="-78"/>
                      </a:endParaRPr>
                    </a:p>
                  </a:txBody>
                  <a:tcPr/>
                </a:tc>
                <a:extLst>
                  <a:ext uri="{0D108BD9-81ED-4DB2-BD59-A6C34878D82A}">
                    <a16:rowId xmlns:a16="http://schemas.microsoft.com/office/drawing/2014/main" xmlns="" val="10002"/>
                  </a:ext>
                </a:extLst>
              </a:tr>
              <a:tr h="370840">
                <a:tc>
                  <a:txBody>
                    <a:bodyPr/>
                    <a:lstStyle/>
                    <a:p>
                      <a:pPr algn="r" rtl="1"/>
                      <a:r>
                        <a:rPr lang="en-US" sz="1200" dirty="0">
                          <a:cs typeface="B Nazanin" panose="00000400000000000000" pitchFamily="2" charset="-78"/>
                        </a:rPr>
                        <a:t>0.18-0.74</a:t>
                      </a:r>
                    </a:p>
                  </a:txBody>
                  <a:tcPr/>
                </a:tc>
                <a:tc>
                  <a:txBody>
                    <a:bodyPr/>
                    <a:lstStyle/>
                    <a:p>
                      <a:pPr algn="r" rtl="1"/>
                      <a:r>
                        <a:rPr lang="en-US" sz="1200" dirty="0">
                          <a:cs typeface="B Nazanin" panose="00000400000000000000" pitchFamily="2" charset="-78"/>
                        </a:rPr>
                        <a:t>0.30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cs typeface="B Nazanin" panose="00000400000000000000" pitchFamily="2" charset="-78"/>
                        </a:rPr>
                        <a:t>تغذیه انحصاری با شیرمادر</a:t>
                      </a:r>
                      <a:r>
                        <a:rPr lang="fa-IR" sz="1200" baseline="0" dirty="0">
                          <a:cs typeface="B Nazanin" panose="00000400000000000000" pitchFamily="2" charset="-78"/>
                        </a:rPr>
                        <a:t>بیش از6 ماه در مقابل کمتر از 6 ماه</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70</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عفونت</a:t>
                      </a:r>
                      <a:r>
                        <a:rPr lang="fa-IR" sz="1200" baseline="0" dirty="0">
                          <a:cs typeface="B Nazanin" panose="00000400000000000000" pitchFamily="2" charset="-78"/>
                        </a:rPr>
                        <a:t> دستگاه تنفسی فوقانی</a:t>
                      </a:r>
                      <a:endParaRPr lang="en-US" sz="1200" dirty="0">
                        <a:cs typeface="B Nazanin" panose="00000400000000000000" pitchFamily="2" charset="-78"/>
                      </a:endParaRPr>
                    </a:p>
                  </a:txBody>
                  <a:tcPr/>
                </a:tc>
                <a:extLst>
                  <a:ext uri="{0D108BD9-81ED-4DB2-BD59-A6C34878D82A}">
                    <a16:rowId xmlns:a16="http://schemas.microsoft.com/office/drawing/2014/main" xmlns="" val="10003"/>
                  </a:ext>
                </a:extLst>
              </a:tr>
              <a:tr h="370840">
                <a:tc>
                  <a:txBody>
                    <a:bodyPr/>
                    <a:lstStyle/>
                    <a:p>
                      <a:pPr algn="r" rtl="1"/>
                      <a:r>
                        <a:rPr lang="en-US" sz="1200" dirty="0">
                          <a:cs typeface="B Nazanin" panose="00000400000000000000" pitchFamily="2" charset="-78"/>
                        </a:rPr>
                        <a:t>0.07-0.79</a:t>
                      </a:r>
                    </a:p>
                  </a:txBody>
                  <a:tcPr/>
                </a:tc>
                <a:tc>
                  <a:txBody>
                    <a:bodyPr/>
                    <a:lstStyle/>
                    <a:p>
                      <a:pPr algn="r" rtl="1"/>
                      <a:r>
                        <a:rPr lang="en-US" sz="1200" dirty="0">
                          <a:cs typeface="B Nazanin" panose="00000400000000000000" pitchFamily="2" charset="-78"/>
                        </a:rPr>
                        <a:t>0.23</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cs typeface="B Nazanin" panose="00000400000000000000" pitchFamily="2" charset="-78"/>
                        </a:rPr>
                        <a:t>تغذیه انحصاری با شیرمادر</a:t>
                      </a:r>
                      <a:r>
                        <a:rPr lang="fa-IR" sz="1200" baseline="0" dirty="0">
                          <a:cs typeface="B Nazanin" panose="00000400000000000000" pitchFamily="2" charset="-78"/>
                        </a:rPr>
                        <a:t>  4-6 ماه در مقابل 6 ماه یا بیشتر</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77</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عفونت دستگاه تنفسی تحتانی</a:t>
                      </a:r>
                      <a:endParaRPr lang="en-US" sz="1200" dirty="0">
                        <a:cs typeface="B Nazanin" panose="00000400000000000000" pitchFamily="2" charset="-78"/>
                      </a:endParaRPr>
                    </a:p>
                  </a:txBody>
                  <a:tcPr/>
                </a:tc>
                <a:extLst>
                  <a:ext uri="{0D108BD9-81ED-4DB2-BD59-A6C34878D82A}">
                    <a16:rowId xmlns:a16="http://schemas.microsoft.com/office/drawing/2014/main" xmlns="" val="10004"/>
                  </a:ext>
                </a:extLst>
              </a:tr>
              <a:tr h="370840">
                <a:tc>
                  <a:txBody>
                    <a:bodyPr/>
                    <a:lstStyle/>
                    <a:p>
                      <a:pPr algn="r" rtl="1"/>
                      <a:r>
                        <a:rPr lang="en-US" sz="1200" dirty="0">
                          <a:cs typeface="B Nazanin" panose="00000400000000000000" pitchFamily="2" charset="-78"/>
                        </a:rPr>
                        <a:t>0.43-0.82</a:t>
                      </a:r>
                    </a:p>
                  </a:txBody>
                  <a:tcPr/>
                </a:tc>
                <a:tc>
                  <a:txBody>
                    <a:bodyPr/>
                    <a:lstStyle/>
                    <a:p>
                      <a:pPr algn="r" rtl="1"/>
                      <a:r>
                        <a:rPr lang="en-US" sz="1200" dirty="0">
                          <a:cs typeface="B Nazanin" panose="00000400000000000000" pitchFamily="2" charset="-78"/>
                        </a:rPr>
                        <a:t>0.60</a:t>
                      </a:r>
                    </a:p>
                  </a:txBody>
                  <a:tcPr/>
                </a:tc>
                <a:tc>
                  <a:txBody>
                    <a:bodyPr/>
                    <a:lstStyle/>
                    <a:p>
                      <a:pPr algn="r" rtl="1"/>
                      <a:r>
                        <a:rPr lang="fa-IR" sz="1200" dirty="0">
                          <a:cs typeface="B Nazanin" panose="00000400000000000000" pitchFamily="2" charset="-78"/>
                        </a:rPr>
                        <a:t>تغذیه انحصاری با شیرمادر 3 ماه</a:t>
                      </a:r>
                      <a:r>
                        <a:rPr lang="fa-IR" sz="1200" baseline="0" dirty="0">
                          <a:cs typeface="B Nazanin" panose="00000400000000000000" pitchFamily="2" charset="-78"/>
                        </a:rPr>
                        <a:t> یا بیشتر، سابقه فامیلی مثبت آتوپیک</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40</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آسم</a:t>
                      </a:r>
                      <a:endParaRPr lang="en-US" sz="1200" dirty="0">
                        <a:cs typeface="B Nazanin" panose="00000400000000000000" pitchFamily="2" charset="-78"/>
                      </a:endParaRPr>
                    </a:p>
                  </a:txBody>
                  <a:tcPr/>
                </a:tc>
                <a:extLst>
                  <a:ext uri="{0D108BD9-81ED-4DB2-BD59-A6C34878D82A}">
                    <a16:rowId xmlns:a16="http://schemas.microsoft.com/office/drawing/2014/main" xmlns="" val="10005"/>
                  </a:ext>
                </a:extLst>
              </a:tr>
              <a:tr h="280888">
                <a:tc>
                  <a:txBody>
                    <a:bodyPr/>
                    <a:lstStyle/>
                    <a:p>
                      <a:pPr algn="r" rtl="1"/>
                      <a:r>
                        <a:rPr lang="en-US" sz="1200" dirty="0">
                          <a:cs typeface="B Nazanin" panose="00000400000000000000" pitchFamily="2" charset="-78"/>
                        </a:rPr>
                        <a:t>0.60-0.92</a:t>
                      </a:r>
                    </a:p>
                  </a:txBody>
                  <a:tcPr/>
                </a:tc>
                <a:tc>
                  <a:txBody>
                    <a:bodyPr/>
                    <a:lstStyle/>
                    <a:p>
                      <a:pPr algn="r" rtl="1"/>
                      <a:r>
                        <a:rPr lang="en-US" sz="1200" dirty="0">
                          <a:cs typeface="B Nazanin" panose="00000400000000000000" pitchFamily="2" charset="-78"/>
                        </a:rPr>
                        <a:t>0.73</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cs typeface="B Nazanin" panose="00000400000000000000" pitchFamily="2" charset="-78"/>
                        </a:rPr>
                        <a:t>تغذیه انحصاری با شیرمادر 3 ماه</a:t>
                      </a:r>
                      <a:r>
                        <a:rPr lang="fa-IR" sz="1200" baseline="0" dirty="0">
                          <a:cs typeface="B Nazanin" panose="00000400000000000000" pitchFamily="2" charset="-78"/>
                        </a:rPr>
                        <a:t> یا بیشتر، سابقه فامیلی منفی آتوپیک</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27</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آسم</a:t>
                      </a:r>
                      <a:endParaRPr lang="en-US" sz="1200" dirty="0">
                        <a:cs typeface="B Nazanin" panose="00000400000000000000" pitchFamily="2" charset="-78"/>
                      </a:endParaRPr>
                    </a:p>
                  </a:txBody>
                  <a:tcPr/>
                </a:tc>
                <a:extLst>
                  <a:ext uri="{0D108BD9-81ED-4DB2-BD59-A6C34878D82A}">
                    <a16:rowId xmlns:a16="http://schemas.microsoft.com/office/drawing/2014/main" xmlns="" val="10006"/>
                  </a:ext>
                </a:extLst>
              </a:tr>
              <a:tr h="370840">
                <a:tc>
                  <a:txBody>
                    <a:bodyPr/>
                    <a:lstStyle/>
                    <a:p>
                      <a:pPr algn="r" rtl="1"/>
                      <a:r>
                        <a:rPr lang="en-US" sz="1200" dirty="0">
                          <a:cs typeface="B Nazanin" panose="00000400000000000000" pitchFamily="2" charset="-78"/>
                        </a:rPr>
                        <a:t>0.07-0.90</a:t>
                      </a:r>
                    </a:p>
                  </a:txBody>
                  <a:tcPr/>
                </a:tc>
                <a:tc>
                  <a:txBody>
                    <a:bodyPr/>
                    <a:lstStyle/>
                    <a:p>
                      <a:pPr algn="r" rtl="1"/>
                      <a:r>
                        <a:rPr lang="en-US" sz="1200" dirty="0">
                          <a:cs typeface="B Nazanin" panose="00000400000000000000" pitchFamily="2" charset="-78"/>
                        </a:rPr>
                        <a:t>0.26</a:t>
                      </a:r>
                    </a:p>
                  </a:txBody>
                  <a:tcPr/>
                </a:tc>
                <a:tc>
                  <a:txBody>
                    <a:bodyPr/>
                    <a:lstStyle/>
                    <a:p>
                      <a:pPr algn="r" rtl="1"/>
                      <a:r>
                        <a:rPr lang="fa-IR" sz="1200" dirty="0">
                          <a:cs typeface="B Nazanin" panose="00000400000000000000" pitchFamily="2" charset="-78"/>
                        </a:rPr>
                        <a:t>تغذیه انحصاری با شیر مادر بیش از 4 ماه</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74</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برونشیولیت </a:t>
                      </a:r>
                      <a:r>
                        <a:rPr lang="en-US" sz="1200" dirty="0">
                          <a:cs typeface="B Nazanin" panose="00000400000000000000" pitchFamily="2" charset="-78"/>
                        </a:rPr>
                        <a:t>RSV</a:t>
                      </a:r>
                    </a:p>
                  </a:txBody>
                  <a:tcPr/>
                </a:tc>
                <a:extLst>
                  <a:ext uri="{0D108BD9-81ED-4DB2-BD59-A6C34878D82A}">
                    <a16:rowId xmlns:a16="http://schemas.microsoft.com/office/drawing/2014/main" xmlns="" val="10007"/>
                  </a:ext>
                </a:extLst>
              </a:tr>
              <a:tr h="370840">
                <a:tc>
                  <a:txBody>
                    <a:bodyPr/>
                    <a:lstStyle/>
                    <a:p>
                      <a:pPr algn="r" rtl="1"/>
                      <a:r>
                        <a:rPr lang="en-US" sz="1200" dirty="0">
                          <a:cs typeface="B Nazanin" panose="00000400000000000000" pitchFamily="2" charset="-78"/>
                        </a:rPr>
                        <a:t>0.51-0.94</a:t>
                      </a:r>
                    </a:p>
                  </a:txBody>
                  <a:tcPr/>
                </a:tc>
                <a:tc>
                  <a:txBody>
                    <a:bodyPr/>
                    <a:lstStyle/>
                    <a:p>
                      <a:pPr algn="r" rtl="1"/>
                      <a:r>
                        <a:rPr lang="en-US" sz="1200" dirty="0">
                          <a:cs typeface="B Nazanin" panose="00000400000000000000" pitchFamily="2" charset="-78"/>
                        </a:rPr>
                        <a:t>0.23</a:t>
                      </a:r>
                    </a:p>
                  </a:txBody>
                  <a:tcPr/>
                </a:tc>
                <a:tc>
                  <a:txBody>
                    <a:bodyPr/>
                    <a:lstStyle/>
                    <a:p>
                      <a:pPr algn="r" rtl="1"/>
                      <a:r>
                        <a:rPr lang="fa-IR" sz="1200" dirty="0">
                          <a:cs typeface="B Nazanin" panose="00000400000000000000" pitchFamily="2" charset="-78"/>
                        </a:rPr>
                        <a:t>تغذیه انحصاری با شیر انسان</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77</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آنتروکولیت نکروزان</a:t>
                      </a:r>
                      <a:endParaRPr lang="en-US" sz="1200" dirty="0">
                        <a:cs typeface="B Nazanin" panose="00000400000000000000" pitchFamily="2" charset="-78"/>
                      </a:endParaRPr>
                    </a:p>
                  </a:txBody>
                  <a:tcPr/>
                </a:tc>
                <a:extLst>
                  <a:ext uri="{0D108BD9-81ED-4DB2-BD59-A6C34878D82A}">
                    <a16:rowId xmlns:a16="http://schemas.microsoft.com/office/drawing/2014/main" xmlns="" val="10008"/>
                  </a:ext>
                </a:extLst>
              </a:tr>
              <a:tr h="370840">
                <a:tc>
                  <a:txBody>
                    <a:bodyPr/>
                    <a:lstStyle/>
                    <a:p>
                      <a:pPr algn="r" rtl="1"/>
                      <a:r>
                        <a:rPr lang="en-US" sz="1200" dirty="0">
                          <a:cs typeface="B Nazanin" panose="00000400000000000000" pitchFamily="2" charset="-78"/>
                        </a:rPr>
                        <a:t>0.59-1.19</a:t>
                      </a:r>
                    </a:p>
                  </a:txBody>
                  <a:tcPr/>
                </a:tc>
                <a:tc>
                  <a:txBody>
                    <a:bodyPr/>
                    <a:lstStyle/>
                    <a:p>
                      <a:pPr algn="r" rtl="1"/>
                      <a:r>
                        <a:rPr lang="en-US" sz="1200" dirty="0">
                          <a:cs typeface="B Nazanin" panose="00000400000000000000" pitchFamily="2" charset="-78"/>
                        </a:rPr>
                        <a:t>0.84</a:t>
                      </a:r>
                    </a:p>
                  </a:txBody>
                  <a:tcPr/>
                </a:tc>
                <a:tc>
                  <a:txBody>
                    <a:bodyPr/>
                    <a:lstStyle/>
                    <a:p>
                      <a:pPr algn="r" rtl="1"/>
                      <a:r>
                        <a:rPr lang="fa-IR" sz="1200" dirty="0">
                          <a:cs typeface="B Nazanin" panose="00000400000000000000" pitchFamily="2" charset="-78"/>
                        </a:rPr>
                        <a:t>تغذیه انحصاری با شیر مادر بیش از 3 ماه، سابقه فامیلی منفی</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27</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درماتیت آتوپیک</a:t>
                      </a:r>
                      <a:endParaRPr lang="en-US" sz="1200" dirty="0">
                        <a:cs typeface="B Nazanin" panose="00000400000000000000" pitchFamily="2" charset="-78"/>
                      </a:endParaRPr>
                    </a:p>
                  </a:txBody>
                  <a:tcPr/>
                </a:tc>
                <a:extLst>
                  <a:ext uri="{0D108BD9-81ED-4DB2-BD59-A6C34878D82A}">
                    <a16:rowId xmlns:a16="http://schemas.microsoft.com/office/drawing/2014/main" xmlns="" val="10009"/>
                  </a:ext>
                </a:extLst>
              </a:tr>
              <a:tr h="370840">
                <a:tc>
                  <a:txBody>
                    <a:bodyPr/>
                    <a:lstStyle/>
                    <a:p>
                      <a:pPr algn="r" rtl="1"/>
                      <a:r>
                        <a:rPr lang="en-US" sz="1200" dirty="0">
                          <a:cs typeface="B Nazanin" panose="00000400000000000000" pitchFamily="2" charset="-78"/>
                        </a:rPr>
                        <a:t>0.41-0.92</a:t>
                      </a:r>
                    </a:p>
                  </a:txBody>
                  <a:tcPr/>
                </a:tc>
                <a:tc>
                  <a:txBody>
                    <a:bodyPr/>
                    <a:lstStyle/>
                    <a:p>
                      <a:pPr algn="r" rtl="1"/>
                      <a:r>
                        <a:rPr lang="en-US" sz="1200" dirty="0">
                          <a:cs typeface="B Nazanin" panose="00000400000000000000" pitchFamily="2" charset="-78"/>
                        </a:rPr>
                        <a:t>0.58</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cs typeface="B Nazanin" panose="00000400000000000000" pitchFamily="2" charset="-78"/>
                        </a:rPr>
                        <a:t>تغذیه انحصاری با شیر مادر بیش از 3 ماه، سابقه فامیلی منفی</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42</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درماتیت آتوپیک</a:t>
                      </a:r>
                      <a:endParaRPr lang="en-US" sz="1200" dirty="0">
                        <a:cs typeface="B Nazanin" panose="00000400000000000000" pitchFamily="2" charset="-78"/>
                      </a:endParaRPr>
                    </a:p>
                  </a:txBody>
                  <a:tcPr/>
                </a:tc>
                <a:extLst>
                  <a:ext uri="{0D108BD9-81ED-4DB2-BD59-A6C34878D82A}">
                    <a16:rowId xmlns:a16="http://schemas.microsoft.com/office/drawing/2014/main" xmlns="" val="10010"/>
                  </a:ext>
                </a:extLst>
              </a:tr>
              <a:tr h="370840">
                <a:tc>
                  <a:txBody>
                    <a:bodyPr/>
                    <a:lstStyle/>
                    <a:p>
                      <a:pPr algn="r" rtl="1"/>
                      <a:r>
                        <a:rPr lang="en-US" sz="1200" dirty="0">
                          <a:cs typeface="B Nazanin" panose="00000400000000000000" pitchFamily="2" charset="-78"/>
                        </a:rPr>
                        <a:t>0.32-0.40</a:t>
                      </a:r>
                    </a:p>
                  </a:txBody>
                  <a:tcPr/>
                </a:tc>
                <a:tc>
                  <a:txBody>
                    <a:bodyPr/>
                    <a:lstStyle/>
                    <a:p>
                      <a:pPr algn="r" rtl="1"/>
                      <a:r>
                        <a:rPr lang="en-US" sz="1200" dirty="0">
                          <a:cs typeface="B Nazanin" panose="00000400000000000000" pitchFamily="2" charset="-78"/>
                        </a:rPr>
                        <a:t>0.36</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cs typeface="B Nazanin" panose="00000400000000000000" pitchFamily="2" charset="-78"/>
                        </a:rPr>
                        <a:t>مصرف هر</a:t>
                      </a:r>
                      <a:r>
                        <a:rPr lang="fa-IR" sz="1200" baseline="0" dirty="0">
                          <a:cs typeface="B Nazanin" panose="00000400000000000000" pitchFamily="2" charset="-78"/>
                        </a:rPr>
                        <a:t> مقدار شیر مادر</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64</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گاستروانژیت</a:t>
                      </a:r>
                      <a:endParaRPr lang="en-US" sz="1200" dirty="0">
                        <a:cs typeface="B Nazanin" panose="00000400000000000000" pitchFamily="2" charset="-78"/>
                      </a:endParaRPr>
                    </a:p>
                  </a:txBody>
                  <a:tcPr/>
                </a:tc>
                <a:extLst>
                  <a:ext uri="{0D108BD9-81ED-4DB2-BD59-A6C34878D82A}">
                    <a16:rowId xmlns:a16="http://schemas.microsoft.com/office/drawing/2014/main" xmlns="" val="10011"/>
                  </a:ext>
                </a:extLst>
              </a:tr>
              <a:tr h="370840">
                <a:tc>
                  <a:txBody>
                    <a:bodyPr/>
                    <a:lstStyle/>
                    <a:p>
                      <a:pPr algn="r" rtl="1"/>
                      <a:r>
                        <a:rPr lang="en-US" sz="1200" dirty="0">
                          <a:cs typeface="B Nazanin" panose="00000400000000000000" pitchFamily="2" charset="-78"/>
                        </a:rPr>
                        <a:t>0.51-0.94</a:t>
                      </a:r>
                    </a:p>
                  </a:txBody>
                  <a:tcPr/>
                </a:tc>
                <a:tc>
                  <a:txBody>
                    <a:bodyPr/>
                    <a:lstStyle/>
                    <a:p>
                      <a:pPr algn="r" rtl="1"/>
                      <a:r>
                        <a:rPr lang="en-US" sz="1200" dirty="0">
                          <a:cs typeface="B Nazanin" panose="00000400000000000000" pitchFamily="2" charset="-78"/>
                        </a:rPr>
                        <a:t>0.61</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a:cs typeface="B Nazanin" panose="00000400000000000000" pitchFamily="2" charset="-78"/>
                        </a:rPr>
                        <a:t>مصرف هر</a:t>
                      </a:r>
                      <a:r>
                        <a:rPr lang="fa-IR" sz="1200" baseline="0" dirty="0">
                          <a:cs typeface="B Nazanin" panose="00000400000000000000" pitchFamily="2" charset="-78"/>
                        </a:rPr>
                        <a:t> مقدار شیر مادر</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31</a:t>
                      </a:r>
                      <a:endParaRPr lang="en-US" sz="1200" dirty="0">
                        <a:cs typeface="B Nazanin" panose="00000400000000000000" pitchFamily="2" charset="-78"/>
                      </a:endParaRPr>
                    </a:p>
                  </a:txBody>
                  <a:tcPr/>
                </a:tc>
                <a:tc>
                  <a:txBody>
                    <a:bodyPr/>
                    <a:lstStyle/>
                    <a:p>
                      <a:pPr algn="r" rtl="1"/>
                      <a:r>
                        <a:rPr lang="fa-IR" sz="1200" dirty="0">
                          <a:cs typeface="B Nazanin" panose="00000400000000000000" pitchFamily="2" charset="-78"/>
                        </a:rPr>
                        <a:t>بیماری</a:t>
                      </a:r>
                      <a:r>
                        <a:rPr lang="fa-IR" sz="1200" baseline="0" dirty="0">
                          <a:cs typeface="B Nazanin" panose="00000400000000000000" pitchFamily="2" charset="-78"/>
                        </a:rPr>
                        <a:t> التهابی روده</a:t>
                      </a:r>
                      <a:endParaRPr lang="en-US" sz="1200" dirty="0">
                        <a:cs typeface="B Nazanin" panose="00000400000000000000" pitchFamily="2" charset="-78"/>
                      </a:endParaRPr>
                    </a:p>
                  </a:txBody>
                  <a:tcPr/>
                </a:tc>
                <a:extLst>
                  <a:ext uri="{0D108BD9-81ED-4DB2-BD59-A6C34878D82A}">
                    <a16:rowId xmlns:a16="http://schemas.microsoft.com/office/drawing/2014/main" xmlns="" val="10012"/>
                  </a:ext>
                </a:extLst>
              </a:tr>
            </a:tbl>
          </a:graphicData>
        </a:graphic>
      </p:graphicFrame>
      <p:sp>
        <p:nvSpPr>
          <p:cNvPr id="4" name="Horizontal Scroll 10">
            <a:extLst>
              <a:ext uri="{FF2B5EF4-FFF2-40B4-BE49-F238E27FC236}">
                <a16:creationId xmlns:a16="http://schemas.microsoft.com/office/drawing/2014/main" xmlns="" id="{52F514F6-8196-410C-A752-44EA56534972}"/>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34420736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395536" y="6021288"/>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
        <p:nvSpPr>
          <p:cNvPr id="7" name="Rectangle 6">
            <a:extLst>
              <a:ext uri="{FF2B5EF4-FFF2-40B4-BE49-F238E27FC236}">
                <a16:creationId xmlns:a16="http://schemas.microsoft.com/office/drawing/2014/main" xmlns="" id="{CA9BEEBF-0B1A-485F-B1F8-FD9492D0F236}"/>
              </a:ext>
            </a:extLst>
          </p:cNvPr>
          <p:cNvSpPr/>
          <p:nvPr/>
        </p:nvSpPr>
        <p:spPr>
          <a:xfrm>
            <a:off x="1565869" y="160873"/>
            <a:ext cx="5291898" cy="964367"/>
          </a:xfrm>
          <a:prstGeom prst="rect">
            <a:avLst/>
          </a:prstGeom>
        </p:spPr>
        <p:txBody>
          <a:bodyPr wrap="none">
            <a:spAutoFit/>
          </a:bodyPr>
          <a:lstStyle/>
          <a:p>
            <a:pPr marL="0" lvl="1" algn="r" defTabSz="457200" rtl="1">
              <a:spcBef>
                <a:spcPts val="2000"/>
              </a:spcBef>
            </a:pPr>
            <a:r>
              <a:rPr lang="fa-IR" sz="2000" b="1" cap="all" dirty="0">
                <a:solidFill>
                  <a:srgbClr val="FF0000"/>
                </a:solidFill>
                <a:latin typeface="Times New Roman" panose="02020603050405020304" pitchFamily="18" charset="0"/>
                <a:ea typeface="Times New Roman" panose="02020603050405020304" pitchFamily="18" charset="0"/>
                <a:cs typeface="B Titr" panose="00000700000000000000" pitchFamily="2" charset="-78"/>
              </a:rPr>
              <a:t>روش های انتخابی برای تشویق تغذیه با شیر مادر در مطب</a:t>
            </a:r>
          </a:p>
          <a:p>
            <a:pPr marL="0" lvl="1" algn="r" defTabSz="457200" rtl="1">
              <a:spcBef>
                <a:spcPts val="2000"/>
              </a:spcBef>
            </a:pPr>
            <a:endParaRPr lang="en-US" sz="2000" b="1" cap="all" dirty="0">
              <a:solidFill>
                <a:srgbClr val="FF000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9" name="Rectangle: Diagonal Corners Rounded 10">
            <a:extLst>
              <a:ext uri="{FF2B5EF4-FFF2-40B4-BE49-F238E27FC236}">
                <a16:creationId xmlns:a16="http://schemas.microsoft.com/office/drawing/2014/main" xmlns="" id="{C77E65C7-8CF1-4FDD-9CEB-269CE706EC28}"/>
              </a:ext>
            </a:extLst>
          </p:cNvPr>
          <p:cNvSpPr/>
          <p:nvPr/>
        </p:nvSpPr>
        <p:spPr>
          <a:xfrm>
            <a:off x="1547665" y="160873"/>
            <a:ext cx="5275378"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just"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0" name="Rectangle: Diagonal Corners Rounded 10">
            <a:extLst>
              <a:ext uri="{FF2B5EF4-FFF2-40B4-BE49-F238E27FC236}">
                <a16:creationId xmlns:a16="http://schemas.microsoft.com/office/drawing/2014/main" xmlns="" id="{C77E65C7-8CF1-4FDD-9CEB-269CE706EC28}"/>
              </a:ext>
            </a:extLst>
          </p:cNvPr>
          <p:cNvSpPr/>
          <p:nvPr/>
        </p:nvSpPr>
        <p:spPr>
          <a:xfrm>
            <a:off x="183580" y="967057"/>
            <a:ext cx="8640959" cy="747583"/>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ctr"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r>
              <a:rPr kumimoji="0" lang="fa-IR"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کار کردن با مربیان و پرستاران خانواده و اطمینان از پیام های یکسان در خصوص تغذیه با شیر مادر</a:t>
            </a: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3" name="Rectangle: Diagonal Corners Rounded 10">
            <a:extLst>
              <a:ext uri="{FF2B5EF4-FFF2-40B4-BE49-F238E27FC236}">
                <a16:creationId xmlns:a16="http://schemas.microsoft.com/office/drawing/2014/main" xmlns="" id="{C77E65C7-8CF1-4FDD-9CEB-269CE706EC28}"/>
              </a:ext>
            </a:extLst>
          </p:cNvPr>
          <p:cNvSpPr/>
          <p:nvPr/>
        </p:nvSpPr>
        <p:spPr>
          <a:xfrm>
            <a:off x="-2465" y="4456380"/>
            <a:ext cx="7313806"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lvl="2" algn="just" defTabSz="457200" rtl="1">
              <a:lnSpc>
                <a:spcPts val="3500"/>
              </a:lnSpc>
              <a:spcBef>
                <a:spcPts val="1000"/>
              </a:spcBef>
              <a:buFont typeface="Wingdings" panose="05000000000000000000" pitchFamily="2" charset="2"/>
              <a:buChar char="v"/>
              <a:defRPr/>
            </a:pPr>
            <a:r>
              <a:rPr kumimoji="0" lang="fa-IR"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انجام و حمایت فعالیت </a:t>
            </a:r>
            <a:r>
              <a:rPr lang="fa-IR" sz="2400" b="1" kern="0" cap="all" dirty="0">
                <a:solidFill>
                  <a:srgbClr val="60C4AA">
                    <a:lumMod val="75000"/>
                  </a:srgbClr>
                </a:solidFill>
                <a:latin typeface="Times New Roman" panose="02020603050405020304" pitchFamily="18" charset="0"/>
                <a:ea typeface="Times New Roman" panose="02020603050405020304" pitchFamily="18" charset="0"/>
                <a:cs typeface="B Nazanin" panose="00000400000000000000" pitchFamily="2" charset="-78"/>
              </a:rPr>
              <a:t>در زمینه شیردهی در جامعه یا مطب</a:t>
            </a: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4" name="Rectangle: Diagonal Corners Rounded 10">
            <a:extLst>
              <a:ext uri="{FF2B5EF4-FFF2-40B4-BE49-F238E27FC236}">
                <a16:creationId xmlns:a16="http://schemas.microsoft.com/office/drawing/2014/main" xmlns="" id="{C77E65C7-8CF1-4FDD-9CEB-269CE706EC28}"/>
              </a:ext>
            </a:extLst>
          </p:cNvPr>
          <p:cNvSpPr/>
          <p:nvPr/>
        </p:nvSpPr>
        <p:spPr>
          <a:xfrm>
            <a:off x="207500" y="2620360"/>
            <a:ext cx="7488831"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just"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r>
              <a:rPr kumimoji="0" lang="fa-IR"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به کار گیری شیر دهی در مطب</a:t>
            </a:r>
            <a:r>
              <a:rPr kumimoji="0" lang="fa-IR" sz="2400" b="1" i="0" u="none" strike="noStrike" kern="0" cap="all" spc="0" normalizeH="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 با نظارت تیمی پزشک متخصص</a:t>
            </a: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5" name="Rectangle: Diagonal Corners Rounded 10">
            <a:extLst>
              <a:ext uri="{FF2B5EF4-FFF2-40B4-BE49-F238E27FC236}">
                <a16:creationId xmlns:a16="http://schemas.microsoft.com/office/drawing/2014/main" xmlns="" id="{C77E65C7-8CF1-4FDD-9CEB-269CE706EC28}"/>
              </a:ext>
            </a:extLst>
          </p:cNvPr>
          <p:cNvSpPr/>
          <p:nvPr/>
        </p:nvSpPr>
        <p:spPr>
          <a:xfrm>
            <a:off x="1187624" y="1863718"/>
            <a:ext cx="7956376" cy="449156"/>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just"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r>
              <a:rPr kumimoji="0" lang="fa-IR"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کلاس های سودمند و مفید در دوره ی بارداری برای بیماران</a:t>
            </a: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6" name="Rectangle: Diagonal Corners Rounded 10">
            <a:extLst>
              <a:ext uri="{FF2B5EF4-FFF2-40B4-BE49-F238E27FC236}">
                <a16:creationId xmlns:a16="http://schemas.microsoft.com/office/drawing/2014/main" xmlns="" id="{C77E65C7-8CF1-4FDD-9CEB-269CE706EC28}"/>
              </a:ext>
            </a:extLst>
          </p:cNvPr>
          <p:cNvSpPr/>
          <p:nvPr/>
        </p:nvSpPr>
        <p:spPr>
          <a:xfrm>
            <a:off x="515869" y="3381968"/>
            <a:ext cx="8217048" cy="856972"/>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ctr"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r>
              <a:rPr kumimoji="0" lang="fa-IR"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بازخورد مثبت به مادر با ارایه ی گواهینامه ی موفقیت در شیردهی در هر ویزیت</a:t>
            </a: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7" name="Rectangle: Diagonal Corners Rounded 10">
            <a:extLst>
              <a:ext uri="{FF2B5EF4-FFF2-40B4-BE49-F238E27FC236}">
                <a16:creationId xmlns:a16="http://schemas.microsoft.com/office/drawing/2014/main" xmlns="" id="{C77E65C7-8CF1-4FDD-9CEB-269CE706EC28}"/>
              </a:ext>
            </a:extLst>
          </p:cNvPr>
          <p:cNvSpPr/>
          <p:nvPr/>
        </p:nvSpPr>
        <p:spPr>
          <a:xfrm>
            <a:off x="1475656" y="5151808"/>
            <a:ext cx="7440671" cy="659448"/>
          </a:xfrm>
          <a:prstGeom prst="round2DiagRect">
            <a:avLst>
              <a:gd name="adj1" fmla="val 16667"/>
              <a:gd name="adj2" fmla="val 50000"/>
            </a:avLst>
          </a:prstGeom>
          <a:noFill/>
          <a:ln w="9525" cap="flat" cmpd="sng" algn="ctr">
            <a:solidFill>
              <a:srgbClr val="DAB250"/>
            </a:solidFill>
            <a:prstDash val="solid"/>
            <a:round/>
            <a:headEnd type="none" w="med" len="med"/>
            <a:tailEnd type="none" w="med" len="med"/>
          </a:ln>
          <a:effectLst/>
        </p:spPr>
        <p:txBody>
          <a:bodyPr rtlCol="1" anchor="ctr"/>
          <a:lstStyle/>
          <a:p>
            <a:pPr marL="231775" marR="0" lvl="2" indent="0" algn="just" defTabSz="457200" rtl="1" eaLnBrk="1" fontAlgn="auto" latinLnBrk="0" hangingPunct="1">
              <a:lnSpc>
                <a:spcPts val="3500"/>
              </a:lnSpc>
              <a:spcBef>
                <a:spcPts val="1000"/>
              </a:spcBef>
              <a:spcAft>
                <a:spcPts val="0"/>
              </a:spcAft>
              <a:buClrTx/>
              <a:buSzTx/>
              <a:buFont typeface="Wingdings" panose="05000000000000000000" pitchFamily="2" charset="2"/>
              <a:buChar char="v"/>
              <a:tabLst/>
              <a:defRPr/>
            </a:pPr>
            <a:r>
              <a:rPr kumimoji="0" lang="fa-IR"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rPr>
              <a:t>وارد کردن فواید در تغذیه با شیر مادر در ویزیت های نوجوانان</a:t>
            </a:r>
            <a:endParaRPr kumimoji="0" lang="en-US" sz="2400" b="1" i="0" u="none" strike="noStrike" kern="0" cap="all" spc="0" normalizeH="0" baseline="0" noProof="0" dirty="0">
              <a:ln>
                <a:noFill/>
              </a:ln>
              <a:solidFill>
                <a:srgbClr val="60C4AA">
                  <a:lumMod val="75000"/>
                </a:srgbClr>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xmlns="" val="319492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634310" y="5436774"/>
            <a:ext cx="7612582" cy="48196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7" name="Rectangle 56"/>
          <p:cNvSpPr/>
          <p:nvPr/>
        </p:nvSpPr>
        <p:spPr>
          <a:xfrm>
            <a:off x="2204693"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58" name="Rectangle 57"/>
          <p:cNvSpPr/>
          <p:nvPr/>
        </p:nvSpPr>
        <p:spPr>
          <a:xfrm>
            <a:off x="2016072"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59" name="Rectangle 58"/>
          <p:cNvSpPr/>
          <p:nvPr/>
        </p:nvSpPr>
        <p:spPr>
          <a:xfrm>
            <a:off x="1827452"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4" name="Rectangle 113"/>
          <p:cNvSpPr/>
          <p:nvPr/>
        </p:nvSpPr>
        <p:spPr>
          <a:xfrm>
            <a:off x="2399530" y="5493508"/>
            <a:ext cx="334838"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5" name="Rectangle 114"/>
          <p:cNvSpPr/>
          <p:nvPr/>
        </p:nvSpPr>
        <p:spPr>
          <a:xfrm>
            <a:off x="1638831"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6" name="Rectangle 115"/>
          <p:cNvSpPr/>
          <p:nvPr/>
        </p:nvSpPr>
        <p:spPr>
          <a:xfrm>
            <a:off x="1263317"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7" name="Rectangle 116"/>
          <p:cNvSpPr/>
          <p:nvPr/>
        </p:nvSpPr>
        <p:spPr>
          <a:xfrm>
            <a:off x="1074697"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8" name="Rectangle 117"/>
          <p:cNvSpPr/>
          <p:nvPr/>
        </p:nvSpPr>
        <p:spPr>
          <a:xfrm>
            <a:off x="886076"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9" name="Rectangle 118"/>
          <p:cNvSpPr/>
          <p:nvPr/>
        </p:nvSpPr>
        <p:spPr>
          <a:xfrm>
            <a:off x="1448483"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0" name="Rectangle 119"/>
          <p:cNvSpPr/>
          <p:nvPr/>
        </p:nvSpPr>
        <p:spPr>
          <a:xfrm>
            <a:off x="697456"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1" name="Rectangle 120"/>
          <p:cNvSpPr/>
          <p:nvPr/>
        </p:nvSpPr>
        <p:spPr>
          <a:xfrm>
            <a:off x="408226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2" name="Rectangle 121"/>
          <p:cNvSpPr/>
          <p:nvPr/>
        </p:nvSpPr>
        <p:spPr>
          <a:xfrm>
            <a:off x="389364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3" name="Rectangle 122"/>
          <p:cNvSpPr/>
          <p:nvPr/>
        </p:nvSpPr>
        <p:spPr>
          <a:xfrm>
            <a:off x="370502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4" name="Rectangle 123"/>
          <p:cNvSpPr/>
          <p:nvPr/>
        </p:nvSpPr>
        <p:spPr>
          <a:xfrm>
            <a:off x="4267427"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5" name="Rectangle 124"/>
          <p:cNvSpPr/>
          <p:nvPr/>
        </p:nvSpPr>
        <p:spPr>
          <a:xfrm>
            <a:off x="351640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6" name="Rectangle 125"/>
          <p:cNvSpPr/>
          <p:nvPr/>
        </p:nvSpPr>
        <p:spPr>
          <a:xfrm>
            <a:off x="314088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7" name="Rectangle 126"/>
          <p:cNvSpPr/>
          <p:nvPr/>
        </p:nvSpPr>
        <p:spPr>
          <a:xfrm>
            <a:off x="295226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9" name="Rectangle 128"/>
          <p:cNvSpPr/>
          <p:nvPr/>
        </p:nvSpPr>
        <p:spPr>
          <a:xfrm>
            <a:off x="3326052"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0" name="Rectangle 129"/>
          <p:cNvSpPr/>
          <p:nvPr/>
        </p:nvSpPr>
        <p:spPr>
          <a:xfrm>
            <a:off x="2739550" y="5493508"/>
            <a:ext cx="193109"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1" name="Rectangle 130"/>
          <p:cNvSpPr/>
          <p:nvPr/>
        </p:nvSpPr>
        <p:spPr>
          <a:xfrm>
            <a:off x="596026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2" name="Rectangle 131"/>
          <p:cNvSpPr/>
          <p:nvPr/>
        </p:nvSpPr>
        <p:spPr>
          <a:xfrm>
            <a:off x="577164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3" name="Rectangle 132"/>
          <p:cNvSpPr/>
          <p:nvPr/>
        </p:nvSpPr>
        <p:spPr>
          <a:xfrm>
            <a:off x="558302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4" name="Rectangle 133"/>
          <p:cNvSpPr/>
          <p:nvPr/>
        </p:nvSpPr>
        <p:spPr>
          <a:xfrm>
            <a:off x="6145427"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5" name="Rectangle 134"/>
          <p:cNvSpPr/>
          <p:nvPr/>
        </p:nvSpPr>
        <p:spPr>
          <a:xfrm>
            <a:off x="539440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6" name="Rectangle 135"/>
          <p:cNvSpPr/>
          <p:nvPr/>
        </p:nvSpPr>
        <p:spPr>
          <a:xfrm>
            <a:off x="501888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7" name="Rectangle 136"/>
          <p:cNvSpPr/>
          <p:nvPr/>
        </p:nvSpPr>
        <p:spPr>
          <a:xfrm>
            <a:off x="483026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8" name="Rectangle 137"/>
          <p:cNvSpPr/>
          <p:nvPr/>
        </p:nvSpPr>
        <p:spPr>
          <a:xfrm>
            <a:off x="464164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9" name="Rectangle 138"/>
          <p:cNvSpPr/>
          <p:nvPr/>
        </p:nvSpPr>
        <p:spPr>
          <a:xfrm>
            <a:off x="5204052"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0" name="Rectangle 139"/>
          <p:cNvSpPr/>
          <p:nvPr/>
        </p:nvSpPr>
        <p:spPr>
          <a:xfrm>
            <a:off x="445302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1" name="Rectangle 140"/>
          <p:cNvSpPr/>
          <p:nvPr/>
        </p:nvSpPr>
        <p:spPr>
          <a:xfrm>
            <a:off x="781719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2" name="Rectangle 141"/>
          <p:cNvSpPr/>
          <p:nvPr/>
        </p:nvSpPr>
        <p:spPr>
          <a:xfrm>
            <a:off x="762857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3" name="Rectangle 142"/>
          <p:cNvSpPr/>
          <p:nvPr/>
        </p:nvSpPr>
        <p:spPr>
          <a:xfrm>
            <a:off x="743994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144" name="Rectangle 143"/>
          <p:cNvSpPr/>
          <p:nvPr/>
        </p:nvSpPr>
        <p:spPr>
          <a:xfrm>
            <a:off x="800235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5" name="Rectangle 144"/>
          <p:cNvSpPr/>
          <p:nvPr/>
        </p:nvSpPr>
        <p:spPr>
          <a:xfrm>
            <a:off x="725132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6" name="Rectangle 145"/>
          <p:cNvSpPr/>
          <p:nvPr/>
        </p:nvSpPr>
        <p:spPr>
          <a:xfrm>
            <a:off x="687581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7" name="Rectangle 146"/>
          <p:cNvSpPr/>
          <p:nvPr/>
        </p:nvSpPr>
        <p:spPr>
          <a:xfrm>
            <a:off x="6687194"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8" name="Rectangle 147"/>
          <p:cNvSpPr/>
          <p:nvPr/>
        </p:nvSpPr>
        <p:spPr>
          <a:xfrm>
            <a:off x="6498574"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9" name="Rectangle 148"/>
          <p:cNvSpPr/>
          <p:nvPr/>
        </p:nvSpPr>
        <p:spPr>
          <a:xfrm>
            <a:off x="706098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50" name="Rectangle 149"/>
          <p:cNvSpPr/>
          <p:nvPr/>
        </p:nvSpPr>
        <p:spPr>
          <a:xfrm>
            <a:off x="6309953"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60" name="TextBox 59"/>
          <p:cNvSpPr txBox="1"/>
          <p:nvPr/>
        </p:nvSpPr>
        <p:spPr>
          <a:xfrm rot="20361299">
            <a:off x="3092589" y="2726679"/>
            <a:ext cx="5679298" cy="1200329"/>
          </a:xfrm>
          <a:prstGeom prst="rect">
            <a:avLst/>
          </a:prstGeom>
          <a:noFill/>
        </p:spPr>
        <p:txBody>
          <a:bodyPr wrap="square" rtlCol="0">
            <a:spAutoFit/>
            <a:scene3d>
              <a:camera prst="perspectiveBelow"/>
              <a:lightRig rig="threePt" dir="t"/>
            </a:scene3d>
          </a:bodyPr>
          <a:lstStyle/>
          <a:p>
            <a:pPr algn="ctr">
              <a:defRPr/>
            </a:pPr>
            <a:r>
              <a:rPr lang="fa-IR" sz="7200" dirty="0">
                <a:ln>
                  <a:solidFill>
                    <a:srgbClr val="FF0000"/>
                  </a:solidFill>
                </a:ln>
                <a:solidFill>
                  <a:prstClr val="black"/>
                </a:solidFill>
                <a:effectLst>
                  <a:outerShdw blurRad="50800" dist="38100" dir="18900000" algn="bl" rotWithShape="0">
                    <a:prstClr val="black">
                      <a:alpha val="40000"/>
                    </a:prstClr>
                  </a:outerShdw>
                </a:effectLst>
                <a:latin typeface="IranNastaliq" panose="02000503000000020003" pitchFamily="2" charset="0"/>
                <a:cs typeface="IranNastaliq" panose="02000503000000020003" pitchFamily="2" charset="0"/>
              </a:rPr>
              <a:t>بحث و نتیجه گیری</a:t>
            </a:r>
            <a:endParaRPr lang="en-US" sz="7200" dirty="0">
              <a:ln>
                <a:solidFill>
                  <a:srgbClr val="FF0000"/>
                </a:solidFill>
              </a:ln>
              <a:solidFill>
                <a:prstClr val="black"/>
              </a:solidFill>
              <a:effectLst>
                <a:outerShdw blurRad="50800" dist="38100" dir="18900000" algn="bl" rotWithShape="0">
                  <a:prstClr val="black">
                    <a:alpha val="40000"/>
                  </a:prstClr>
                </a:outerShdw>
              </a:effectLst>
              <a:latin typeface="IranNastaliq" panose="02000503000000020003" pitchFamily="2" charset="0"/>
              <a:cs typeface="IranNastaliq" panose="02000503000000020003" pitchFamily="2"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735" y="1521465"/>
            <a:ext cx="3041009" cy="2949823"/>
          </a:xfrm>
          <a:prstGeom prst="rect">
            <a:avLst/>
          </a:prstGeom>
        </p:spPr>
      </p:pic>
      <p:sp>
        <p:nvSpPr>
          <p:cNvPr id="44" name="Horizontal Scroll 10">
            <a:extLst>
              <a:ext uri="{FF2B5EF4-FFF2-40B4-BE49-F238E27FC236}">
                <a16:creationId xmlns:a16="http://schemas.microsoft.com/office/drawing/2014/main" xmlns="" id="{B09E1753-8D0F-4E3F-B10F-EF1023A7CA3D}"/>
              </a:ext>
            </a:extLst>
          </p:cNvPr>
          <p:cNvSpPr/>
          <p:nvPr/>
        </p:nvSpPr>
        <p:spPr>
          <a:xfrm>
            <a:off x="714348" y="5929330"/>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11493205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3000" fill="hold"/>
                                        <p:tgtEl>
                                          <p:spTgt spid="1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7117483" y="968055"/>
            <a:ext cx="1123389" cy="406908"/>
          </a:xfrm>
          <a:prstGeom prst="rect">
            <a:avLst/>
          </a:prstGeom>
          <a:solidFill>
            <a:srgbClr val="A09A80">
              <a:alpha val="3000"/>
            </a:srgbClr>
          </a:solidFill>
          <a:ln w="38100" cap="flat" cmpd="sng" algn="ctr">
            <a:solidFill>
              <a:srgbClr val="0070C0"/>
            </a:solidFill>
            <a:prstDash val="solid"/>
            <a:miter lim="800000"/>
          </a:ln>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r>
              <a:rPr lang="fa-IR" b="1" kern="0" dirty="0">
                <a:solidFill>
                  <a:prstClr val="black"/>
                </a:solidFill>
                <a:latin typeface="Century Gothic" panose="020B0502020202020204"/>
                <a:cs typeface="B Lotus" panose="00000400000000000000" pitchFamily="2" charset="-78"/>
              </a:rPr>
              <a:t>مقدمه</a:t>
            </a:r>
            <a:endParaRPr lang="en-US" b="1" kern="0" dirty="0">
              <a:solidFill>
                <a:prstClr val="black"/>
              </a:solidFill>
              <a:latin typeface="Century Gothic" panose="020B0502020202020204"/>
              <a:cs typeface="B Lotus" panose="00000400000000000000" pitchFamily="2" charset="-78"/>
            </a:endParaRPr>
          </a:p>
        </p:txBody>
      </p:sp>
      <p:sp>
        <p:nvSpPr>
          <p:cNvPr id="56" name="Rectangle 55"/>
          <p:cNvSpPr/>
          <p:nvPr/>
        </p:nvSpPr>
        <p:spPr>
          <a:xfrm>
            <a:off x="634310" y="5436774"/>
            <a:ext cx="7612582" cy="48196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0" name="Rectangle 59"/>
          <p:cNvSpPr/>
          <p:nvPr/>
        </p:nvSpPr>
        <p:spPr>
          <a:xfrm>
            <a:off x="1274752" y="5495314"/>
            <a:ext cx="484694"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7" name="Rectangle 116"/>
          <p:cNvSpPr/>
          <p:nvPr/>
        </p:nvSpPr>
        <p:spPr>
          <a:xfrm>
            <a:off x="1074697"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18" name="Rectangle 117"/>
          <p:cNvSpPr/>
          <p:nvPr/>
        </p:nvSpPr>
        <p:spPr>
          <a:xfrm>
            <a:off x="886076"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0" name="Rectangle 119"/>
          <p:cNvSpPr/>
          <p:nvPr/>
        </p:nvSpPr>
        <p:spPr>
          <a:xfrm>
            <a:off x="697456"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1" name="Rectangle 120"/>
          <p:cNvSpPr/>
          <p:nvPr/>
        </p:nvSpPr>
        <p:spPr>
          <a:xfrm>
            <a:off x="408226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2" name="Rectangle 121"/>
          <p:cNvSpPr/>
          <p:nvPr/>
        </p:nvSpPr>
        <p:spPr>
          <a:xfrm>
            <a:off x="389364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3" name="Rectangle 122"/>
          <p:cNvSpPr/>
          <p:nvPr/>
        </p:nvSpPr>
        <p:spPr>
          <a:xfrm>
            <a:off x="370502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4" name="Rectangle 123"/>
          <p:cNvSpPr/>
          <p:nvPr/>
        </p:nvSpPr>
        <p:spPr>
          <a:xfrm>
            <a:off x="4267427"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5" name="Rectangle 124"/>
          <p:cNvSpPr/>
          <p:nvPr/>
        </p:nvSpPr>
        <p:spPr>
          <a:xfrm>
            <a:off x="351640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6" name="Rectangle 125"/>
          <p:cNvSpPr/>
          <p:nvPr/>
        </p:nvSpPr>
        <p:spPr>
          <a:xfrm>
            <a:off x="314088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7" name="Rectangle 126"/>
          <p:cNvSpPr/>
          <p:nvPr/>
        </p:nvSpPr>
        <p:spPr>
          <a:xfrm>
            <a:off x="295226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8" name="Rectangle 127"/>
          <p:cNvSpPr/>
          <p:nvPr/>
        </p:nvSpPr>
        <p:spPr>
          <a:xfrm>
            <a:off x="276364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9" name="Rectangle 128"/>
          <p:cNvSpPr/>
          <p:nvPr/>
        </p:nvSpPr>
        <p:spPr>
          <a:xfrm>
            <a:off x="3326052"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0" name="Rectangle 129"/>
          <p:cNvSpPr/>
          <p:nvPr/>
        </p:nvSpPr>
        <p:spPr>
          <a:xfrm>
            <a:off x="1759447" y="5495314"/>
            <a:ext cx="1000745"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1" name="Rectangle 130"/>
          <p:cNvSpPr/>
          <p:nvPr/>
        </p:nvSpPr>
        <p:spPr>
          <a:xfrm>
            <a:off x="596026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2" name="Rectangle 131"/>
          <p:cNvSpPr/>
          <p:nvPr/>
        </p:nvSpPr>
        <p:spPr>
          <a:xfrm>
            <a:off x="577164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3" name="Rectangle 132"/>
          <p:cNvSpPr/>
          <p:nvPr/>
        </p:nvSpPr>
        <p:spPr>
          <a:xfrm>
            <a:off x="558302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4" name="Rectangle 133"/>
          <p:cNvSpPr/>
          <p:nvPr/>
        </p:nvSpPr>
        <p:spPr>
          <a:xfrm>
            <a:off x="6145427"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5" name="Rectangle 134"/>
          <p:cNvSpPr/>
          <p:nvPr/>
        </p:nvSpPr>
        <p:spPr>
          <a:xfrm>
            <a:off x="539440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6" name="Rectangle 135"/>
          <p:cNvSpPr/>
          <p:nvPr/>
        </p:nvSpPr>
        <p:spPr>
          <a:xfrm>
            <a:off x="501888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7" name="Rectangle 136"/>
          <p:cNvSpPr/>
          <p:nvPr/>
        </p:nvSpPr>
        <p:spPr>
          <a:xfrm>
            <a:off x="483026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8" name="Rectangle 137"/>
          <p:cNvSpPr/>
          <p:nvPr/>
        </p:nvSpPr>
        <p:spPr>
          <a:xfrm>
            <a:off x="464164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9" name="Rectangle 138"/>
          <p:cNvSpPr/>
          <p:nvPr/>
        </p:nvSpPr>
        <p:spPr>
          <a:xfrm>
            <a:off x="5204052"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0" name="Rectangle 139"/>
          <p:cNvSpPr/>
          <p:nvPr/>
        </p:nvSpPr>
        <p:spPr>
          <a:xfrm>
            <a:off x="445302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1" name="Rectangle 140"/>
          <p:cNvSpPr/>
          <p:nvPr/>
        </p:nvSpPr>
        <p:spPr>
          <a:xfrm>
            <a:off x="781719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2" name="Rectangle 141"/>
          <p:cNvSpPr/>
          <p:nvPr/>
        </p:nvSpPr>
        <p:spPr>
          <a:xfrm>
            <a:off x="762857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3" name="Rectangle 142"/>
          <p:cNvSpPr/>
          <p:nvPr/>
        </p:nvSpPr>
        <p:spPr>
          <a:xfrm>
            <a:off x="743994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144" name="Rectangle 143"/>
          <p:cNvSpPr/>
          <p:nvPr/>
        </p:nvSpPr>
        <p:spPr>
          <a:xfrm>
            <a:off x="800235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5" name="Rectangle 144"/>
          <p:cNvSpPr/>
          <p:nvPr/>
        </p:nvSpPr>
        <p:spPr>
          <a:xfrm>
            <a:off x="725132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6" name="Rectangle 145"/>
          <p:cNvSpPr/>
          <p:nvPr/>
        </p:nvSpPr>
        <p:spPr>
          <a:xfrm>
            <a:off x="687581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7" name="Rectangle 146"/>
          <p:cNvSpPr/>
          <p:nvPr/>
        </p:nvSpPr>
        <p:spPr>
          <a:xfrm>
            <a:off x="6687194"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8" name="Rectangle 147"/>
          <p:cNvSpPr/>
          <p:nvPr/>
        </p:nvSpPr>
        <p:spPr>
          <a:xfrm>
            <a:off x="6498574"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9" name="Rectangle 148"/>
          <p:cNvSpPr/>
          <p:nvPr/>
        </p:nvSpPr>
        <p:spPr>
          <a:xfrm>
            <a:off x="706098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50" name="Rectangle 149"/>
          <p:cNvSpPr/>
          <p:nvPr/>
        </p:nvSpPr>
        <p:spPr>
          <a:xfrm>
            <a:off x="6309953"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3" name="Rectangle 2"/>
          <p:cNvSpPr/>
          <p:nvPr/>
        </p:nvSpPr>
        <p:spPr>
          <a:xfrm>
            <a:off x="1263318" y="1216762"/>
            <a:ext cx="7171417" cy="4524315"/>
          </a:xfrm>
          <a:prstGeom prst="rect">
            <a:avLst/>
          </a:prstGeom>
        </p:spPr>
        <p:txBody>
          <a:bodyPr wrap="square">
            <a:spAutoFit/>
          </a:bodyPr>
          <a:lstStyle/>
          <a:p>
            <a:pPr algn="just" rtl="1">
              <a:buClr>
                <a:srgbClr val="67C97A"/>
              </a:buClr>
              <a:buSzPct val="250000"/>
            </a:pPr>
            <a:endParaRPr lang="fa-IR" b="1" dirty="0">
              <a:solidFill>
                <a:prstClr val="black"/>
              </a:solidFill>
              <a:ea typeface="Calibri" panose="020F0502020204030204" pitchFamily="34" charset="0"/>
              <a:cs typeface="B Mitra" panose="00000400000000000000" pitchFamily="2" charset="-78"/>
            </a:endParaRPr>
          </a:p>
          <a:p>
            <a:pPr algn="just" rtl="1">
              <a:lnSpc>
                <a:spcPct val="150000"/>
              </a:lnSpc>
              <a:buClr>
                <a:srgbClr val="FF0000"/>
              </a:buClr>
              <a:buSzPct val="100000"/>
            </a:pPr>
            <a:endParaRPr lang="fa-IR" dirty="0">
              <a:solidFill>
                <a:srgbClr val="000000"/>
              </a:solidFill>
              <a:cs typeface="B Titr" panose="00000700000000000000" pitchFamily="2" charset="-78"/>
            </a:endParaRPr>
          </a:p>
          <a:p>
            <a:pPr marL="257175" indent="-257175" algn="just" rtl="1">
              <a:lnSpc>
                <a:spcPct val="150000"/>
              </a:lnSpc>
              <a:buClr>
                <a:srgbClr val="FF0000"/>
              </a:buClr>
              <a:buSzPct val="100000"/>
              <a:buFont typeface="Wingdings" panose="05000000000000000000" pitchFamily="2" charset="2"/>
              <a:buChar char="q"/>
            </a:pPr>
            <a:r>
              <a:rPr lang="fa-IR" dirty="0">
                <a:solidFill>
                  <a:srgbClr val="000000"/>
                </a:solidFill>
                <a:cs typeface="B Titr" panose="00000700000000000000" pitchFamily="2" charset="-78"/>
              </a:rPr>
              <a:t>اگر از مادران حمایت نشود، به سمت بطری و شیر خشک سوق داده می شود که نتیجه آن عواقب فاجعه بار برای میزان های تغذیه با شیر مادر و سلامت نسل های بعدی خواهد بود.</a:t>
            </a:r>
          </a:p>
          <a:p>
            <a:pPr marL="257175" indent="-257175" algn="just" rtl="1">
              <a:lnSpc>
                <a:spcPct val="150000"/>
              </a:lnSpc>
              <a:buClr>
                <a:srgbClr val="FF0000"/>
              </a:buClr>
              <a:buSzPct val="100000"/>
              <a:buFont typeface="Wingdings" panose="05000000000000000000" pitchFamily="2" charset="2"/>
              <a:buChar char="q"/>
            </a:pPr>
            <a:r>
              <a:rPr lang="fa-IR" dirty="0">
                <a:solidFill>
                  <a:srgbClr val="000000"/>
                </a:solidFill>
                <a:cs typeface="B Titr" panose="00000700000000000000" pitchFamily="2" charset="-78"/>
              </a:rPr>
              <a:t>	شیرهای مصنوعی گرچه یک عامل حیاتی برای کودکان محروم از شیر مادر هستند ولی نباید به عنوان یک غذای عادی و طبیعی برای همه کودکان در نظر گرفته شود.</a:t>
            </a:r>
          </a:p>
          <a:p>
            <a:pPr marL="257175" indent="-257175" algn="just" rtl="1">
              <a:lnSpc>
                <a:spcPct val="150000"/>
              </a:lnSpc>
              <a:buClr>
                <a:srgbClr val="FF0000"/>
              </a:buClr>
              <a:buSzPct val="100000"/>
              <a:buFont typeface="Wingdings" panose="05000000000000000000" pitchFamily="2" charset="2"/>
              <a:buChar char="q"/>
            </a:pPr>
            <a:r>
              <a:rPr lang="fa-IR" dirty="0">
                <a:solidFill>
                  <a:srgbClr val="000000"/>
                </a:solidFill>
                <a:cs typeface="B Titr" panose="00000700000000000000" pitchFamily="2" charset="-78"/>
              </a:rPr>
              <a:t>(طول مدت شیردهی کمتر و قطع تغذیه انحصاری در 12 هفتگی در مادرانی که پرشک کودکان برای آنان شیرخشک را به صورت مکمل تجویز کرده بود.)</a:t>
            </a:r>
          </a:p>
          <a:p>
            <a:pPr marL="257175" indent="-257175" algn="just" rtl="1">
              <a:lnSpc>
                <a:spcPct val="150000"/>
              </a:lnSpc>
              <a:buClr>
                <a:srgbClr val="FF0000"/>
              </a:buClr>
              <a:buSzPct val="100000"/>
              <a:buFont typeface="Wingdings" panose="05000000000000000000" pitchFamily="2" charset="2"/>
              <a:buChar char="q"/>
            </a:pPr>
            <a:endParaRPr lang="fa-IR" b="1" dirty="0">
              <a:solidFill>
                <a:prstClr val="black"/>
              </a:solidFill>
              <a:cs typeface="B Titr" panose="00000700000000000000" pitchFamily="2" charset="-78"/>
            </a:endParaRPr>
          </a:p>
        </p:txBody>
      </p:sp>
      <p:sp>
        <p:nvSpPr>
          <p:cNvPr id="62" name="Rectangle 61"/>
          <p:cNvSpPr/>
          <p:nvPr/>
        </p:nvSpPr>
        <p:spPr>
          <a:xfrm>
            <a:off x="634309" y="968055"/>
            <a:ext cx="1243691" cy="406909"/>
          </a:xfrm>
          <a:prstGeom prst="rect">
            <a:avLst/>
          </a:prstGeom>
          <a:solidFill>
            <a:srgbClr val="A09A80">
              <a:alpha val="3000"/>
            </a:srgbClr>
          </a:solidFill>
          <a:ln w="38100" cap="flat" cmpd="sng" algn="ctr">
            <a:solidFill>
              <a:srgbClr val="0070C0"/>
            </a:solidFill>
            <a:prstDash val="solid"/>
            <a:miter lim="800000"/>
          </a:ln>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r>
              <a:rPr lang="fa-IR" sz="1350" b="1" kern="0" dirty="0">
                <a:ln>
                  <a:solidFill>
                    <a:srgbClr val="FF0000"/>
                  </a:solidFill>
                </a:ln>
                <a:solidFill>
                  <a:prstClr val="black"/>
                </a:solidFill>
                <a:latin typeface="Century Gothic" panose="020B0502020202020204"/>
                <a:cs typeface="B Lotus" panose="00000400000000000000" pitchFamily="2" charset="-78"/>
              </a:rPr>
              <a:t>بحث و نتیجه‌گیری</a:t>
            </a:r>
            <a:endParaRPr lang="en-US" sz="1350" b="1" kern="0" dirty="0">
              <a:ln>
                <a:solidFill>
                  <a:srgbClr val="FF0000"/>
                </a:solidFill>
              </a:ln>
              <a:solidFill>
                <a:prstClr val="black"/>
              </a:solidFill>
              <a:latin typeface="Century Gothic" panose="020B0502020202020204"/>
              <a:cs typeface="B Lotus" panose="00000400000000000000" pitchFamily="2" charset="-78"/>
            </a:endParaRPr>
          </a:p>
        </p:txBody>
      </p:sp>
      <p:sp>
        <p:nvSpPr>
          <p:cNvPr id="50" name="Rectangle 49"/>
          <p:cNvSpPr/>
          <p:nvPr/>
        </p:nvSpPr>
        <p:spPr>
          <a:xfrm>
            <a:off x="3931593" y="994933"/>
            <a:ext cx="1270811" cy="406908"/>
          </a:xfrm>
          <a:prstGeom prst="rect">
            <a:avLst/>
          </a:prstGeom>
          <a:solidFill>
            <a:srgbClr val="A09A80">
              <a:alpha val="3000"/>
            </a:srgbClr>
          </a:solidFill>
          <a:ln w="38100" cap="flat" cmpd="sng" algn="ctr">
            <a:solidFill>
              <a:srgbClr val="0070C0"/>
            </a:solidFill>
            <a:prstDash val="solid"/>
            <a:miter lim="800000"/>
          </a:ln>
          <a:effectLst/>
          <a:scene3d>
            <a:camera prst="orthographicFront">
              <a:rot lat="0" lon="0" rev="0"/>
            </a:camera>
            <a:lightRig rig="contrasting" dir="t">
              <a:rot lat="0" lon="0" rev="1500000"/>
            </a:lightRig>
          </a:scene3d>
          <a:sp3d prstMaterial="metal">
            <a:bevelT w="88900" h="88900"/>
          </a:sp3d>
        </p:spPr>
        <p:txBody>
          <a:bodyPr rtlCol="0" anchor="ctr"/>
          <a:lstStyle/>
          <a:p>
            <a:pPr algn="ctr">
              <a:defRPr/>
            </a:pPr>
            <a:r>
              <a:rPr lang="fa-IR" b="1" kern="0" dirty="0">
                <a:solidFill>
                  <a:prstClr val="black"/>
                </a:solidFill>
                <a:latin typeface="Century Gothic" panose="020B0502020202020204"/>
                <a:cs typeface="B Lotus" panose="00000400000000000000" pitchFamily="2" charset="-78"/>
              </a:rPr>
              <a:t>مفاهیم و کلیات</a:t>
            </a:r>
          </a:p>
        </p:txBody>
      </p:sp>
      <p:sp>
        <p:nvSpPr>
          <p:cNvPr id="51" name="Horizontal Scroll 50"/>
          <p:cNvSpPr/>
          <p:nvPr/>
        </p:nvSpPr>
        <p:spPr>
          <a:xfrm>
            <a:off x="748558" y="5977274"/>
            <a:ext cx="507596" cy="428628"/>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fa-IR" sz="15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cs typeface="B Nazanin" pitchFamily="2" charset="-78"/>
              </a:rPr>
              <a:t>70</a:t>
            </a:r>
            <a:endParaRPr lang="fa-IR" sz="15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cs typeface="B Nazanin" pitchFamily="2" charset="-78"/>
            </a:endParaRPr>
          </a:p>
        </p:txBody>
      </p:sp>
    </p:spTree>
    <p:extLst>
      <p:ext uri="{BB962C8B-B14F-4D97-AF65-F5344CB8AC3E}">
        <p14:creationId xmlns:p14="http://schemas.microsoft.com/office/powerpoint/2010/main" xmlns="" val="93777960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2250" fill="hold"/>
                                        <p:tgtEl>
                                          <p:spTgt spid="6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3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AutoShape 277"/>
          <p:cNvSpPr>
            <a:spLocks noChangeArrowheads="1"/>
          </p:cNvSpPr>
          <p:nvPr/>
        </p:nvSpPr>
        <p:spPr bwMode="gray">
          <a:xfrm>
            <a:off x="1566104" y="2736478"/>
            <a:ext cx="5770122" cy="473270"/>
          </a:xfrm>
          <a:prstGeom prst="rect">
            <a:avLst/>
          </a:prstGeom>
          <a:noFill/>
          <a:ln w="25400" cap="flat" cmpd="sng" algn="ctr">
            <a:noFill/>
            <a:prstDash val="solid"/>
            <a:headEnd/>
            <a:tailEnd/>
          </a:ln>
          <a:effectLst/>
        </p:spPr>
        <p:txBody>
          <a:bodyPr wrap="none" anchor="ctr"/>
          <a:lstStyle/>
          <a:p>
            <a:pPr algn="r" rtl="1">
              <a:defRPr/>
            </a:pPr>
            <a:endParaRPr lang="fa-IR" b="1" kern="0" dirty="0">
              <a:solidFill>
                <a:prstClr val="black">
                  <a:lumMod val="95000"/>
                  <a:lumOff val="5000"/>
                </a:prstClr>
              </a:solidFill>
              <a:latin typeface="Calibri"/>
              <a:cs typeface="B Lotus" panose="00000400000000000000" pitchFamily="2" charset="-78"/>
            </a:endParaRPr>
          </a:p>
        </p:txBody>
      </p:sp>
      <p:sp>
        <p:nvSpPr>
          <p:cNvPr id="2" name="Rectangle 1"/>
          <p:cNvSpPr/>
          <p:nvPr/>
        </p:nvSpPr>
        <p:spPr>
          <a:xfrm>
            <a:off x="3312978" y="714402"/>
            <a:ext cx="1478510" cy="507831"/>
          </a:xfrm>
          <a:prstGeom prst="rect">
            <a:avLst/>
          </a:prstGeom>
        </p:spPr>
        <p:txBody>
          <a:bodyPr wrap="square">
            <a:spAutoFit/>
          </a:bodyPr>
          <a:lstStyle/>
          <a:p>
            <a:r>
              <a:rPr lang="fa-IR" sz="2700" dirty="0">
                <a:ln w="28575">
                  <a:solidFill>
                    <a:srgbClr val="00B050"/>
                  </a:solidFill>
                </a:ln>
                <a:solidFill>
                  <a:srgbClr val="FF0000"/>
                </a:solidFill>
                <a:cs typeface="B Titr" panose="00000700000000000000" pitchFamily="2" charset="-78"/>
              </a:rPr>
              <a:t>پیشنهادها</a:t>
            </a:r>
          </a:p>
        </p:txBody>
      </p:sp>
      <p:sp>
        <p:nvSpPr>
          <p:cNvPr id="58" name="Rectangle 57"/>
          <p:cNvSpPr/>
          <p:nvPr/>
        </p:nvSpPr>
        <p:spPr>
          <a:xfrm>
            <a:off x="634310" y="5436774"/>
            <a:ext cx="7612582" cy="48196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9" name="Rectangle 58"/>
          <p:cNvSpPr/>
          <p:nvPr/>
        </p:nvSpPr>
        <p:spPr>
          <a:xfrm>
            <a:off x="1566104" y="5495314"/>
            <a:ext cx="823755"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63" name="Rectangle 62"/>
          <p:cNvSpPr/>
          <p:nvPr/>
        </p:nvSpPr>
        <p:spPr>
          <a:xfrm>
            <a:off x="238985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65" name="Rectangle 64"/>
          <p:cNvSpPr/>
          <p:nvPr/>
        </p:nvSpPr>
        <p:spPr>
          <a:xfrm>
            <a:off x="1074697" y="5495314"/>
            <a:ext cx="491407"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85" name="Rectangle 84"/>
          <p:cNvSpPr/>
          <p:nvPr/>
        </p:nvSpPr>
        <p:spPr>
          <a:xfrm>
            <a:off x="886076"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87" name="Rectangle 86"/>
          <p:cNvSpPr/>
          <p:nvPr/>
        </p:nvSpPr>
        <p:spPr>
          <a:xfrm>
            <a:off x="697456" y="5495314"/>
            <a:ext cx="185166" cy="368489"/>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3" name="Rectangle 122"/>
          <p:cNvSpPr/>
          <p:nvPr/>
        </p:nvSpPr>
        <p:spPr>
          <a:xfrm>
            <a:off x="408226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4" name="Rectangle 123"/>
          <p:cNvSpPr/>
          <p:nvPr/>
        </p:nvSpPr>
        <p:spPr>
          <a:xfrm>
            <a:off x="389364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5" name="Rectangle 124"/>
          <p:cNvSpPr/>
          <p:nvPr/>
        </p:nvSpPr>
        <p:spPr>
          <a:xfrm>
            <a:off x="370502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6" name="Rectangle 125"/>
          <p:cNvSpPr/>
          <p:nvPr/>
        </p:nvSpPr>
        <p:spPr>
          <a:xfrm>
            <a:off x="4267427"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7" name="Rectangle 126"/>
          <p:cNvSpPr/>
          <p:nvPr/>
        </p:nvSpPr>
        <p:spPr>
          <a:xfrm>
            <a:off x="351640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8" name="Rectangle 127"/>
          <p:cNvSpPr/>
          <p:nvPr/>
        </p:nvSpPr>
        <p:spPr>
          <a:xfrm>
            <a:off x="314088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9" name="Rectangle 128"/>
          <p:cNvSpPr/>
          <p:nvPr/>
        </p:nvSpPr>
        <p:spPr>
          <a:xfrm>
            <a:off x="295226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0" name="Rectangle 129"/>
          <p:cNvSpPr/>
          <p:nvPr/>
        </p:nvSpPr>
        <p:spPr>
          <a:xfrm>
            <a:off x="276364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1" name="Rectangle 130"/>
          <p:cNvSpPr/>
          <p:nvPr/>
        </p:nvSpPr>
        <p:spPr>
          <a:xfrm>
            <a:off x="3326052"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2" name="Rectangle 131"/>
          <p:cNvSpPr/>
          <p:nvPr/>
        </p:nvSpPr>
        <p:spPr>
          <a:xfrm>
            <a:off x="257502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3" name="Rectangle 132"/>
          <p:cNvSpPr/>
          <p:nvPr/>
        </p:nvSpPr>
        <p:spPr>
          <a:xfrm>
            <a:off x="596026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4" name="Rectangle 133"/>
          <p:cNvSpPr/>
          <p:nvPr/>
        </p:nvSpPr>
        <p:spPr>
          <a:xfrm>
            <a:off x="577164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5" name="Rectangle 134"/>
          <p:cNvSpPr/>
          <p:nvPr/>
        </p:nvSpPr>
        <p:spPr>
          <a:xfrm>
            <a:off x="558302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6" name="Rectangle 135"/>
          <p:cNvSpPr/>
          <p:nvPr/>
        </p:nvSpPr>
        <p:spPr>
          <a:xfrm>
            <a:off x="6145427"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7" name="Rectangle 136"/>
          <p:cNvSpPr/>
          <p:nvPr/>
        </p:nvSpPr>
        <p:spPr>
          <a:xfrm>
            <a:off x="539440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8" name="Rectangle 137"/>
          <p:cNvSpPr/>
          <p:nvPr/>
        </p:nvSpPr>
        <p:spPr>
          <a:xfrm>
            <a:off x="501888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39" name="Rectangle 138"/>
          <p:cNvSpPr/>
          <p:nvPr/>
        </p:nvSpPr>
        <p:spPr>
          <a:xfrm>
            <a:off x="483026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0" name="Rectangle 139"/>
          <p:cNvSpPr/>
          <p:nvPr/>
        </p:nvSpPr>
        <p:spPr>
          <a:xfrm>
            <a:off x="464164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1" name="Rectangle 140"/>
          <p:cNvSpPr/>
          <p:nvPr/>
        </p:nvSpPr>
        <p:spPr>
          <a:xfrm>
            <a:off x="5204052"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2" name="Rectangle 141"/>
          <p:cNvSpPr/>
          <p:nvPr/>
        </p:nvSpPr>
        <p:spPr>
          <a:xfrm>
            <a:off x="445302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3" name="Rectangle 142"/>
          <p:cNvSpPr/>
          <p:nvPr/>
        </p:nvSpPr>
        <p:spPr>
          <a:xfrm>
            <a:off x="781719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4" name="Rectangle 143"/>
          <p:cNvSpPr/>
          <p:nvPr/>
        </p:nvSpPr>
        <p:spPr>
          <a:xfrm>
            <a:off x="7628570"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5" name="Rectangle 144"/>
          <p:cNvSpPr/>
          <p:nvPr/>
        </p:nvSpPr>
        <p:spPr>
          <a:xfrm>
            <a:off x="743994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146" name="Rectangle 145"/>
          <p:cNvSpPr/>
          <p:nvPr/>
        </p:nvSpPr>
        <p:spPr>
          <a:xfrm>
            <a:off x="8002356"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7" name="Rectangle 146"/>
          <p:cNvSpPr/>
          <p:nvPr/>
        </p:nvSpPr>
        <p:spPr>
          <a:xfrm>
            <a:off x="7251329"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8" name="Rectangle 147"/>
          <p:cNvSpPr/>
          <p:nvPr/>
        </p:nvSpPr>
        <p:spPr>
          <a:xfrm>
            <a:off x="6875815"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49" name="Rectangle 148"/>
          <p:cNvSpPr/>
          <p:nvPr/>
        </p:nvSpPr>
        <p:spPr>
          <a:xfrm>
            <a:off x="6687194"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50" name="Rectangle 149"/>
          <p:cNvSpPr/>
          <p:nvPr/>
        </p:nvSpPr>
        <p:spPr>
          <a:xfrm>
            <a:off x="6498574"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51" name="Rectangle 150"/>
          <p:cNvSpPr/>
          <p:nvPr/>
        </p:nvSpPr>
        <p:spPr>
          <a:xfrm>
            <a:off x="7060981"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52" name="Rectangle 151"/>
          <p:cNvSpPr/>
          <p:nvPr/>
        </p:nvSpPr>
        <p:spPr>
          <a:xfrm>
            <a:off x="6309953" y="5495314"/>
            <a:ext cx="185166" cy="368489"/>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4" name="Rectangle 3"/>
          <p:cNvSpPr/>
          <p:nvPr/>
        </p:nvSpPr>
        <p:spPr>
          <a:xfrm>
            <a:off x="323528" y="1576001"/>
            <a:ext cx="7315623" cy="3831818"/>
          </a:xfrm>
          <a:prstGeom prst="rect">
            <a:avLst/>
          </a:prstGeom>
        </p:spPr>
        <p:txBody>
          <a:bodyPr wrap="square">
            <a:spAutoFit/>
          </a:bodyPr>
          <a:lstStyle/>
          <a:p>
            <a:pPr algn="just" rtl="1">
              <a:lnSpc>
                <a:spcPct val="150000"/>
              </a:lnSpc>
              <a:tabLst>
                <a:tab pos="1608296" algn="l"/>
                <a:tab pos="2890838" algn="l"/>
              </a:tabLst>
            </a:pPr>
            <a:r>
              <a:rPr lang="fa-IR" b="1" dirty="0" smtClean="0">
                <a:solidFill>
                  <a:srgbClr val="000000"/>
                </a:solidFill>
                <a:latin typeface="Times New Roman" panose="02020603050405020304" pitchFamily="18" charset="0"/>
                <a:ea typeface="Calibri" panose="020F0502020204030204" pitchFamily="34" charset="0"/>
                <a:cs typeface="B Zar" panose="00000400000000000000" pitchFamily="2" charset="-78"/>
              </a:rPr>
              <a:t>توصیه به حمایت از :</a:t>
            </a:r>
            <a:endPar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endParaRP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پرسنل بهداشتی-درمانی</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کارفرماها</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مسئولین دولتی</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قانون گذاران (اصلاح قانون ترویج تغذیه با شیر مادر)</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مبلغین مذهبی</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سازمان های بیمه گذار</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سازمان صدا و سیما (آموزش مادران و جامعه)</a:t>
            </a:r>
          </a:p>
          <a:p>
            <a:pPr algn="just" rtl="1">
              <a:lnSpc>
                <a:spcPct val="150000"/>
              </a:lnSpc>
              <a:tabLst>
                <a:tab pos="1608296" algn="l"/>
                <a:tab pos="2890838" algn="l"/>
              </a:tabLst>
            </a:pPr>
            <a:r>
              <a:rPr lang="fa-IR" b="1" dirty="0">
                <a:solidFill>
                  <a:srgbClr val="000000"/>
                </a:solidFill>
                <a:latin typeface="Times New Roman" panose="02020603050405020304" pitchFamily="18" charset="0"/>
                <a:ea typeface="Calibri" panose="020F0502020204030204" pitchFamily="34" charset="0"/>
                <a:cs typeface="B Zar" panose="00000400000000000000" pitchFamily="2" charset="-78"/>
              </a:rPr>
              <a:t>	و وزارت بهداشت (کوریکولوم آموزشی برای همه رده های پزشکی و تامین بودجه لازم)</a:t>
            </a:r>
            <a:endParaRPr lang="en-US" b="1" dirty="0">
              <a:solidFill>
                <a:srgbClr val="000000"/>
              </a:solidFill>
              <a:latin typeface="Calibri" panose="020F0502020204030204" pitchFamily="34" charset="0"/>
              <a:ea typeface="Calibri" panose="020F0502020204030204" pitchFamily="34" charset="0"/>
              <a:cs typeface="B Zar" panose="00000400000000000000" pitchFamily="2" charset="-78"/>
            </a:endParaRPr>
          </a:p>
        </p:txBody>
      </p:sp>
      <p:pic>
        <p:nvPicPr>
          <p:cNvPr id="55" name="Picture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48817" y="1697860"/>
            <a:ext cx="793700" cy="710425"/>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96070" y="2820475"/>
            <a:ext cx="774010" cy="714164"/>
          </a:xfrm>
          <a:prstGeom prst="rect">
            <a:avLst/>
          </a:prstGeom>
        </p:spPr>
      </p:pic>
      <p:pic>
        <p:nvPicPr>
          <p:cNvPr id="67" name="Picture 6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3958" y="3757235"/>
            <a:ext cx="774010" cy="764796"/>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3957" y="4603645"/>
            <a:ext cx="774010" cy="764796"/>
          </a:xfrm>
          <a:prstGeom prst="rect">
            <a:avLst/>
          </a:prstGeom>
        </p:spPr>
      </p:pic>
      <p:pic>
        <p:nvPicPr>
          <p:cNvPr id="61" name="Picture 60"/>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50000"/>
                    </a14:imgEffect>
                    <a14:imgEffect>
                      <a14:colorTemperature colorTemp="11200"/>
                    </a14:imgEffect>
                    <a14:imgEffect>
                      <a14:brightnessContrast contrast="40000"/>
                    </a14:imgEffect>
                  </a14:imgLayer>
                </a14:imgProps>
              </a:ext>
            </a:extLst>
          </a:blip>
          <a:stretch>
            <a:fillRect/>
          </a:stretch>
        </p:blipFill>
        <p:spPr>
          <a:xfrm>
            <a:off x="697456" y="2256866"/>
            <a:ext cx="1368367" cy="1905763"/>
          </a:xfrm>
          <a:prstGeom prst="rect">
            <a:avLst/>
          </a:prstGeom>
        </p:spPr>
      </p:pic>
      <p:sp>
        <p:nvSpPr>
          <p:cNvPr id="47" name="Horizontal Scroll 46"/>
          <p:cNvSpPr/>
          <p:nvPr/>
        </p:nvSpPr>
        <p:spPr>
          <a:xfrm>
            <a:off x="748558" y="5977274"/>
            <a:ext cx="507596" cy="428628"/>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defRPr/>
            </a:pPr>
            <a:r>
              <a:rPr lang="fa-IR" sz="15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cs typeface="B Nazanin" pitchFamily="2" charset="-78"/>
              </a:rPr>
              <a:t>71</a:t>
            </a:r>
            <a:endParaRPr lang="fa-IR" sz="15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cs typeface="B Nazanin" pitchFamily="2" charset="-78"/>
            </a:endParaRPr>
          </a:p>
        </p:txBody>
      </p:sp>
    </p:spTree>
    <p:extLst>
      <p:ext uri="{BB962C8B-B14F-4D97-AF65-F5344CB8AC3E}">
        <p14:creationId xmlns:p14="http://schemas.microsoft.com/office/powerpoint/2010/main" xmlns="" val="81088541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3000" fill="hold"/>
                                        <p:tgtEl>
                                          <p:spTgt spid="65"/>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circle(in)">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circle(in)">
                                      <p:cBhvr>
                                        <p:cTn id="27" dur="20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circle(in)">
                                      <p:cBhvr>
                                        <p:cTn id="32"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5076056" cy="6856732"/>
          </a:xfrm>
          <a:prstGeom prst="rect">
            <a:avLst/>
          </a:prstGeom>
          <a:ln>
            <a:noFill/>
          </a:ln>
          <a:effectLst>
            <a:softEdge rad="112500"/>
          </a:effectLst>
        </p:spPr>
      </p:pic>
      <p:sp>
        <p:nvSpPr>
          <p:cNvPr id="2" name="Rectangle 1"/>
          <p:cNvSpPr/>
          <p:nvPr/>
        </p:nvSpPr>
        <p:spPr>
          <a:xfrm>
            <a:off x="4714876" y="1268760"/>
            <a:ext cx="4214842" cy="4401205"/>
          </a:xfrm>
          <a:prstGeom prst="rect">
            <a:avLst/>
          </a:prstGeom>
        </p:spPr>
        <p:txBody>
          <a:bodyPr wrap="square">
            <a:spAutoFit/>
          </a:bodyPr>
          <a:lstStyle/>
          <a:p>
            <a:pPr lvl="0" algn="ctr" defTabSz="457200" rtl="1"/>
            <a:r>
              <a:rPr lang="fa-IR" sz="4000" b="1" dirty="0">
                <a:solidFill>
                  <a:schemeClr val="bg1">
                    <a:lumMod val="50000"/>
                  </a:schemeClr>
                </a:solidFill>
                <a:latin typeface="Arabic Typesetting" panose="03020402040406030203" pitchFamily="66" charset="-78"/>
                <a:cs typeface="Arabic Typesetting" panose="03020402040406030203" pitchFamily="66" charset="-78"/>
              </a:rPr>
              <a:t>کلام آخر:</a:t>
            </a:r>
          </a:p>
          <a:p>
            <a:pPr lvl="0" algn="ctr" defTabSz="457200" rtl="1"/>
            <a:r>
              <a:rPr lang="fa-IR" sz="4000" b="1" dirty="0">
                <a:solidFill>
                  <a:schemeClr val="bg1">
                    <a:lumMod val="50000"/>
                  </a:schemeClr>
                </a:solidFill>
                <a:latin typeface="Arabic Typesetting" panose="03020402040406030203" pitchFamily="66" charset="-78"/>
                <a:cs typeface="Arabic Typesetting" panose="03020402040406030203" pitchFamily="66" charset="-78"/>
              </a:rPr>
              <a:t>شیر مادر فراتر از یک تغذیه سالم است</a:t>
            </a:r>
          </a:p>
          <a:p>
            <a:pPr lvl="0" algn="ctr" defTabSz="457200" rtl="1"/>
            <a:r>
              <a:rPr lang="fa-IR" sz="4000" b="1" dirty="0">
                <a:solidFill>
                  <a:schemeClr val="bg1">
                    <a:lumMod val="50000"/>
                  </a:schemeClr>
                </a:solidFill>
                <a:latin typeface="Arabic Typesetting" panose="03020402040406030203" pitchFamily="66" charset="-78"/>
                <a:cs typeface="Arabic Typesetting" panose="03020402040406030203" pitchFamily="66" charset="-78"/>
              </a:rPr>
              <a:t>پس باید برای ترویج آن با همه توان </a:t>
            </a:r>
          </a:p>
          <a:p>
            <a:pPr lvl="0" algn="ctr" defTabSz="457200" rtl="1"/>
            <a:r>
              <a:rPr lang="fa-IR" sz="4000" b="1" dirty="0">
                <a:solidFill>
                  <a:schemeClr val="bg1">
                    <a:lumMod val="50000"/>
                  </a:schemeClr>
                </a:solidFill>
                <a:latin typeface="Arabic Typesetting" panose="03020402040406030203" pitchFamily="66" charset="-78"/>
                <a:cs typeface="Arabic Typesetting" panose="03020402040406030203" pitchFamily="66" charset="-78"/>
              </a:rPr>
              <a:t>	تلاش نمود</a:t>
            </a:r>
          </a:p>
          <a:p>
            <a:pPr lvl="0" algn="ctr" defTabSz="457200" rtl="1"/>
            <a:r>
              <a:rPr lang="fa-IR" sz="4000" b="1" dirty="0">
                <a:solidFill>
                  <a:schemeClr val="bg1">
                    <a:lumMod val="50000"/>
                  </a:schemeClr>
                </a:solidFill>
                <a:latin typeface="Arabic Typesetting" panose="03020402040406030203" pitchFamily="66" charset="-78"/>
                <a:cs typeface="Arabic Typesetting" panose="03020402040406030203" pitchFamily="66" charset="-78"/>
              </a:rPr>
              <a:t>		آموزش داد</a:t>
            </a:r>
          </a:p>
          <a:p>
            <a:pPr lvl="0" algn="ctr" defTabSz="457200" rtl="1"/>
            <a:r>
              <a:rPr lang="fa-IR" sz="4000" b="1" dirty="0">
                <a:solidFill>
                  <a:schemeClr val="bg1">
                    <a:lumMod val="50000"/>
                  </a:schemeClr>
                </a:solidFill>
                <a:latin typeface="Arabic Typesetting" panose="03020402040406030203" pitchFamily="66" charset="-78"/>
                <a:cs typeface="Arabic Typesetting" panose="03020402040406030203" pitchFamily="66" charset="-78"/>
              </a:rPr>
              <a:t>	</a:t>
            </a:r>
            <a:r>
              <a:rPr lang="fa-IR" sz="4000" b="1" dirty="0" smtClean="0">
                <a:solidFill>
                  <a:schemeClr val="bg1">
                    <a:lumMod val="50000"/>
                  </a:schemeClr>
                </a:solidFill>
                <a:latin typeface="Arabic Typesetting" panose="03020402040406030203" pitchFamily="66" charset="-78"/>
                <a:cs typeface="Arabic Typesetting" panose="03020402040406030203" pitchFamily="66" charset="-78"/>
              </a:rPr>
              <a:t>و </a:t>
            </a:r>
            <a:r>
              <a:rPr lang="fa-IR" sz="4000" b="1">
                <a:solidFill>
                  <a:schemeClr val="bg1">
                    <a:lumMod val="50000"/>
                  </a:schemeClr>
                </a:solidFill>
                <a:latin typeface="Arabic Typesetting" panose="03020402040406030203" pitchFamily="66" charset="-78"/>
                <a:cs typeface="Arabic Typesetting" panose="03020402040406030203" pitchFamily="66" charset="-78"/>
              </a:rPr>
              <a:t>سرمایه </a:t>
            </a:r>
            <a:r>
              <a:rPr lang="fa-IR" sz="4000" b="1" smtClean="0">
                <a:solidFill>
                  <a:schemeClr val="bg1">
                    <a:lumMod val="50000"/>
                  </a:schemeClr>
                </a:solidFill>
                <a:latin typeface="Arabic Typesetting" panose="03020402040406030203" pitchFamily="66" charset="-78"/>
                <a:cs typeface="Arabic Typesetting" panose="03020402040406030203" pitchFamily="66" charset="-78"/>
              </a:rPr>
              <a:t>گذاری </a:t>
            </a:r>
            <a:r>
              <a:rPr lang="fa-IR" sz="4000" b="1" dirty="0">
                <a:solidFill>
                  <a:schemeClr val="bg1">
                    <a:lumMod val="50000"/>
                  </a:schemeClr>
                </a:solidFill>
                <a:latin typeface="Arabic Typesetting" panose="03020402040406030203" pitchFamily="66" charset="-78"/>
                <a:cs typeface="Arabic Typesetting" panose="03020402040406030203" pitchFamily="66" charset="-78"/>
              </a:rPr>
              <a:t>کرد.</a:t>
            </a:r>
          </a:p>
        </p:txBody>
      </p:sp>
      <p:sp>
        <p:nvSpPr>
          <p:cNvPr id="4" name="Horizontal Scroll 10">
            <a:extLst>
              <a:ext uri="{FF2B5EF4-FFF2-40B4-BE49-F238E27FC236}">
                <a16:creationId xmlns:a16="http://schemas.microsoft.com/office/drawing/2014/main" xmlns="" id="{B09E1753-8D0F-4E3F-B10F-EF1023A7CA3D}"/>
              </a:ext>
            </a:extLst>
          </p:cNvPr>
          <p:cNvSpPr/>
          <p:nvPr/>
        </p:nvSpPr>
        <p:spPr>
          <a:xfrm>
            <a:off x="8001024" y="62864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72</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37245225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67040" y="764704"/>
            <a:ext cx="2448646" cy="5006330"/>
            <a:chOff x="4530016" y="1821391"/>
            <a:chExt cx="782545" cy="2965434"/>
          </a:xfrm>
        </p:grpSpPr>
        <p:sp>
          <p:nvSpPr>
            <p:cNvPr id="11" name="Freeform 332"/>
            <p:cNvSpPr>
              <a:spLocks noEditPoints="1"/>
            </p:cNvSpPr>
            <p:nvPr/>
          </p:nvSpPr>
          <p:spPr bwMode="auto">
            <a:xfrm>
              <a:off x="4530016" y="1821391"/>
              <a:ext cx="782545" cy="2965434"/>
            </a:xfrm>
            <a:custGeom>
              <a:avLst/>
              <a:gdLst>
                <a:gd name="T0" fmla="*/ 98 w 304"/>
                <a:gd name="T1" fmla="*/ 817 h 1152"/>
                <a:gd name="T2" fmla="*/ 104 w 304"/>
                <a:gd name="T3" fmla="*/ 816 h 1152"/>
                <a:gd name="T4" fmla="*/ 212 w 304"/>
                <a:gd name="T5" fmla="*/ 342 h 1152"/>
                <a:gd name="T6" fmla="*/ 200 w 304"/>
                <a:gd name="T7" fmla="*/ 368 h 1152"/>
                <a:gd name="T8" fmla="*/ 241 w 304"/>
                <a:gd name="T9" fmla="*/ 369 h 1152"/>
                <a:gd name="T10" fmla="*/ 238 w 304"/>
                <a:gd name="T11" fmla="*/ 337 h 1152"/>
                <a:gd name="T12" fmla="*/ 221 w 304"/>
                <a:gd name="T13" fmla="*/ 26 h 1152"/>
                <a:gd name="T14" fmla="*/ 233 w 304"/>
                <a:gd name="T15" fmla="*/ 84 h 1152"/>
                <a:gd name="T16" fmla="*/ 240 w 304"/>
                <a:gd name="T17" fmla="*/ 105 h 1152"/>
                <a:gd name="T18" fmla="*/ 232 w 304"/>
                <a:gd name="T19" fmla="*/ 135 h 1152"/>
                <a:gd name="T20" fmla="*/ 212 w 304"/>
                <a:gd name="T21" fmla="*/ 136 h 1152"/>
                <a:gd name="T22" fmla="*/ 224 w 304"/>
                <a:gd name="T23" fmla="*/ 155 h 1152"/>
                <a:gd name="T24" fmla="*/ 257 w 304"/>
                <a:gd name="T25" fmla="*/ 177 h 1152"/>
                <a:gd name="T26" fmla="*/ 284 w 304"/>
                <a:gd name="T27" fmla="*/ 215 h 1152"/>
                <a:gd name="T28" fmla="*/ 293 w 304"/>
                <a:gd name="T29" fmla="*/ 276 h 1152"/>
                <a:gd name="T30" fmla="*/ 297 w 304"/>
                <a:gd name="T31" fmla="*/ 305 h 1152"/>
                <a:gd name="T32" fmla="*/ 303 w 304"/>
                <a:gd name="T33" fmla="*/ 403 h 1152"/>
                <a:gd name="T34" fmla="*/ 259 w 304"/>
                <a:gd name="T35" fmla="*/ 419 h 1152"/>
                <a:gd name="T36" fmla="*/ 198 w 304"/>
                <a:gd name="T37" fmla="*/ 433 h 1152"/>
                <a:gd name="T38" fmla="*/ 211 w 304"/>
                <a:gd name="T39" fmla="*/ 503 h 1152"/>
                <a:gd name="T40" fmla="*/ 216 w 304"/>
                <a:gd name="T41" fmla="*/ 593 h 1152"/>
                <a:gd name="T42" fmla="*/ 210 w 304"/>
                <a:gd name="T43" fmla="*/ 797 h 1152"/>
                <a:gd name="T44" fmla="*/ 185 w 304"/>
                <a:gd name="T45" fmla="*/ 841 h 1152"/>
                <a:gd name="T46" fmla="*/ 179 w 304"/>
                <a:gd name="T47" fmla="*/ 986 h 1152"/>
                <a:gd name="T48" fmla="*/ 193 w 304"/>
                <a:gd name="T49" fmla="*/ 1013 h 1152"/>
                <a:gd name="T50" fmla="*/ 210 w 304"/>
                <a:gd name="T51" fmla="*/ 1026 h 1152"/>
                <a:gd name="T52" fmla="*/ 219 w 304"/>
                <a:gd name="T53" fmla="*/ 1100 h 1152"/>
                <a:gd name="T54" fmla="*/ 208 w 304"/>
                <a:gd name="T55" fmla="*/ 1132 h 1152"/>
                <a:gd name="T56" fmla="*/ 204 w 304"/>
                <a:gd name="T57" fmla="*/ 1091 h 1152"/>
                <a:gd name="T58" fmla="*/ 194 w 304"/>
                <a:gd name="T59" fmla="*/ 1151 h 1152"/>
                <a:gd name="T60" fmla="*/ 190 w 304"/>
                <a:gd name="T61" fmla="*/ 1097 h 1152"/>
                <a:gd name="T62" fmla="*/ 172 w 304"/>
                <a:gd name="T63" fmla="*/ 1108 h 1152"/>
                <a:gd name="T64" fmla="*/ 147 w 304"/>
                <a:gd name="T65" fmla="*/ 1139 h 1152"/>
                <a:gd name="T66" fmla="*/ 93 w 304"/>
                <a:gd name="T67" fmla="*/ 1147 h 1152"/>
                <a:gd name="T68" fmla="*/ 85 w 304"/>
                <a:gd name="T69" fmla="*/ 1119 h 1152"/>
                <a:gd name="T70" fmla="*/ 109 w 304"/>
                <a:gd name="T71" fmla="*/ 1100 h 1152"/>
                <a:gd name="T72" fmla="*/ 127 w 304"/>
                <a:gd name="T73" fmla="*/ 1015 h 1152"/>
                <a:gd name="T74" fmla="*/ 93 w 304"/>
                <a:gd name="T75" fmla="*/ 931 h 1152"/>
                <a:gd name="T76" fmla="*/ 24 w 304"/>
                <a:gd name="T77" fmla="*/ 841 h 1152"/>
                <a:gd name="T78" fmla="*/ 0 w 304"/>
                <a:gd name="T79" fmla="*/ 801 h 1152"/>
                <a:gd name="T80" fmla="*/ 20 w 304"/>
                <a:gd name="T81" fmla="*/ 638 h 1152"/>
                <a:gd name="T82" fmla="*/ 35 w 304"/>
                <a:gd name="T83" fmla="*/ 503 h 1152"/>
                <a:gd name="T84" fmla="*/ 13 w 304"/>
                <a:gd name="T85" fmla="*/ 494 h 1152"/>
                <a:gd name="T86" fmla="*/ 32 w 304"/>
                <a:gd name="T87" fmla="*/ 448 h 1152"/>
                <a:gd name="T88" fmla="*/ 33 w 304"/>
                <a:gd name="T89" fmla="*/ 410 h 1152"/>
                <a:gd name="T90" fmla="*/ 8 w 304"/>
                <a:gd name="T91" fmla="*/ 357 h 1152"/>
                <a:gd name="T92" fmla="*/ 20 w 304"/>
                <a:gd name="T93" fmla="*/ 334 h 1152"/>
                <a:gd name="T94" fmla="*/ 26 w 304"/>
                <a:gd name="T95" fmla="*/ 308 h 1152"/>
                <a:gd name="T96" fmla="*/ 37 w 304"/>
                <a:gd name="T97" fmla="*/ 288 h 1152"/>
                <a:gd name="T98" fmla="*/ 60 w 304"/>
                <a:gd name="T99" fmla="*/ 225 h 1152"/>
                <a:gd name="T100" fmla="*/ 75 w 304"/>
                <a:gd name="T101" fmla="*/ 189 h 1152"/>
                <a:gd name="T102" fmla="*/ 111 w 304"/>
                <a:gd name="T103" fmla="*/ 172 h 1152"/>
                <a:gd name="T104" fmla="*/ 123 w 304"/>
                <a:gd name="T105" fmla="*/ 152 h 1152"/>
                <a:gd name="T106" fmla="*/ 149 w 304"/>
                <a:gd name="T107" fmla="*/ 138 h 1152"/>
                <a:gd name="T108" fmla="*/ 130 w 304"/>
                <a:gd name="T109" fmla="*/ 100 h 1152"/>
                <a:gd name="T110" fmla="*/ 130 w 304"/>
                <a:gd name="T111" fmla="*/ 73 h 1152"/>
                <a:gd name="T112" fmla="*/ 162 w 304"/>
                <a:gd name="T113"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4" h="1152">
                  <a:moveTo>
                    <a:pt x="98" y="807"/>
                  </a:moveTo>
                  <a:lnTo>
                    <a:pt x="96" y="807"/>
                  </a:lnTo>
                  <a:lnTo>
                    <a:pt x="93" y="807"/>
                  </a:lnTo>
                  <a:lnTo>
                    <a:pt x="93" y="807"/>
                  </a:lnTo>
                  <a:lnTo>
                    <a:pt x="93" y="808"/>
                  </a:lnTo>
                  <a:lnTo>
                    <a:pt x="94" y="809"/>
                  </a:lnTo>
                  <a:lnTo>
                    <a:pt x="96" y="812"/>
                  </a:lnTo>
                  <a:lnTo>
                    <a:pt x="97" y="814"/>
                  </a:lnTo>
                  <a:lnTo>
                    <a:pt x="98" y="817"/>
                  </a:lnTo>
                  <a:lnTo>
                    <a:pt x="101" y="818"/>
                  </a:lnTo>
                  <a:lnTo>
                    <a:pt x="104" y="821"/>
                  </a:lnTo>
                  <a:lnTo>
                    <a:pt x="105" y="824"/>
                  </a:lnTo>
                  <a:lnTo>
                    <a:pt x="106" y="825"/>
                  </a:lnTo>
                  <a:lnTo>
                    <a:pt x="106" y="825"/>
                  </a:lnTo>
                  <a:lnTo>
                    <a:pt x="106" y="825"/>
                  </a:lnTo>
                  <a:lnTo>
                    <a:pt x="106" y="822"/>
                  </a:lnTo>
                  <a:lnTo>
                    <a:pt x="105" y="820"/>
                  </a:lnTo>
                  <a:lnTo>
                    <a:pt x="104" y="816"/>
                  </a:lnTo>
                  <a:lnTo>
                    <a:pt x="102" y="813"/>
                  </a:lnTo>
                  <a:lnTo>
                    <a:pt x="101" y="810"/>
                  </a:lnTo>
                  <a:lnTo>
                    <a:pt x="101" y="808"/>
                  </a:lnTo>
                  <a:lnTo>
                    <a:pt x="100" y="807"/>
                  </a:lnTo>
                  <a:lnTo>
                    <a:pt x="98" y="807"/>
                  </a:lnTo>
                  <a:close/>
                  <a:moveTo>
                    <a:pt x="228" y="316"/>
                  </a:moveTo>
                  <a:lnTo>
                    <a:pt x="224" y="323"/>
                  </a:lnTo>
                  <a:lnTo>
                    <a:pt x="219" y="333"/>
                  </a:lnTo>
                  <a:lnTo>
                    <a:pt x="212" y="342"/>
                  </a:lnTo>
                  <a:lnTo>
                    <a:pt x="210" y="346"/>
                  </a:lnTo>
                  <a:lnTo>
                    <a:pt x="207" y="348"/>
                  </a:lnTo>
                  <a:lnTo>
                    <a:pt x="206" y="352"/>
                  </a:lnTo>
                  <a:lnTo>
                    <a:pt x="204" y="355"/>
                  </a:lnTo>
                  <a:lnTo>
                    <a:pt x="203" y="359"/>
                  </a:lnTo>
                  <a:lnTo>
                    <a:pt x="202" y="363"/>
                  </a:lnTo>
                  <a:lnTo>
                    <a:pt x="202" y="365"/>
                  </a:lnTo>
                  <a:lnTo>
                    <a:pt x="200" y="368"/>
                  </a:lnTo>
                  <a:lnTo>
                    <a:pt x="200" y="368"/>
                  </a:lnTo>
                  <a:lnTo>
                    <a:pt x="200" y="369"/>
                  </a:lnTo>
                  <a:lnTo>
                    <a:pt x="202" y="369"/>
                  </a:lnTo>
                  <a:lnTo>
                    <a:pt x="203" y="369"/>
                  </a:lnTo>
                  <a:lnTo>
                    <a:pt x="207" y="369"/>
                  </a:lnTo>
                  <a:lnTo>
                    <a:pt x="212" y="371"/>
                  </a:lnTo>
                  <a:lnTo>
                    <a:pt x="217" y="372"/>
                  </a:lnTo>
                  <a:lnTo>
                    <a:pt x="228" y="372"/>
                  </a:lnTo>
                  <a:lnTo>
                    <a:pt x="236" y="371"/>
                  </a:lnTo>
                  <a:lnTo>
                    <a:pt x="241" y="369"/>
                  </a:lnTo>
                  <a:lnTo>
                    <a:pt x="242" y="369"/>
                  </a:lnTo>
                  <a:lnTo>
                    <a:pt x="244" y="369"/>
                  </a:lnTo>
                  <a:lnTo>
                    <a:pt x="244" y="369"/>
                  </a:lnTo>
                  <a:lnTo>
                    <a:pt x="245" y="368"/>
                  </a:lnTo>
                  <a:lnTo>
                    <a:pt x="245" y="367"/>
                  </a:lnTo>
                  <a:lnTo>
                    <a:pt x="245" y="360"/>
                  </a:lnTo>
                  <a:lnTo>
                    <a:pt x="242" y="351"/>
                  </a:lnTo>
                  <a:lnTo>
                    <a:pt x="241" y="342"/>
                  </a:lnTo>
                  <a:lnTo>
                    <a:pt x="238" y="337"/>
                  </a:lnTo>
                  <a:lnTo>
                    <a:pt x="236" y="329"/>
                  </a:lnTo>
                  <a:lnTo>
                    <a:pt x="232" y="322"/>
                  </a:lnTo>
                  <a:lnTo>
                    <a:pt x="229" y="317"/>
                  </a:lnTo>
                  <a:lnTo>
                    <a:pt x="228" y="316"/>
                  </a:lnTo>
                  <a:close/>
                  <a:moveTo>
                    <a:pt x="178" y="0"/>
                  </a:moveTo>
                  <a:lnTo>
                    <a:pt x="191" y="1"/>
                  </a:lnTo>
                  <a:lnTo>
                    <a:pt x="202" y="5"/>
                  </a:lnTo>
                  <a:lnTo>
                    <a:pt x="212" y="13"/>
                  </a:lnTo>
                  <a:lnTo>
                    <a:pt x="221" y="26"/>
                  </a:lnTo>
                  <a:lnTo>
                    <a:pt x="227" y="41"/>
                  </a:lnTo>
                  <a:lnTo>
                    <a:pt x="228" y="52"/>
                  </a:lnTo>
                  <a:lnTo>
                    <a:pt x="228" y="64"/>
                  </a:lnTo>
                  <a:lnTo>
                    <a:pt x="227" y="72"/>
                  </a:lnTo>
                  <a:lnTo>
                    <a:pt x="227" y="76"/>
                  </a:lnTo>
                  <a:lnTo>
                    <a:pt x="231" y="79"/>
                  </a:lnTo>
                  <a:lnTo>
                    <a:pt x="232" y="80"/>
                  </a:lnTo>
                  <a:lnTo>
                    <a:pt x="232" y="81"/>
                  </a:lnTo>
                  <a:lnTo>
                    <a:pt x="233" y="84"/>
                  </a:lnTo>
                  <a:lnTo>
                    <a:pt x="233" y="87"/>
                  </a:lnTo>
                  <a:lnTo>
                    <a:pt x="233" y="89"/>
                  </a:lnTo>
                  <a:lnTo>
                    <a:pt x="232" y="93"/>
                  </a:lnTo>
                  <a:lnTo>
                    <a:pt x="232" y="97"/>
                  </a:lnTo>
                  <a:lnTo>
                    <a:pt x="234" y="98"/>
                  </a:lnTo>
                  <a:lnTo>
                    <a:pt x="237" y="101"/>
                  </a:lnTo>
                  <a:lnTo>
                    <a:pt x="238" y="104"/>
                  </a:lnTo>
                  <a:lnTo>
                    <a:pt x="240" y="104"/>
                  </a:lnTo>
                  <a:lnTo>
                    <a:pt x="240" y="105"/>
                  </a:lnTo>
                  <a:lnTo>
                    <a:pt x="241" y="105"/>
                  </a:lnTo>
                  <a:lnTo>
                    <a:pt x="242" y="106"/>
                  </a:lnTo>
                  <a:lnTo>
                    <a:pt x="242" y="107"/>
                  </a:lnTo>
                  <a:lnTo>
                    <a:pt x="244" y="110"/>
                  </a:lnTo>
                  <a:lnTo>
                    <a:pt x="244" y="114"/>
                  </a:lnTo>
                  <a:lnTo>
                    <a:pt x="242" y="118"/>
                  </a:lnTo>
                  <a:lnTo>
                    <a:pt x="238" y="126"/>
                  </a:lnTo>
                  <a:lnTo>
                    <a:pt x="236" y="131"/>
                  </a:lnTo>
                  <a:lnTo>
                    <a:pt x="232" y="135"/>
                  </a:lnTo>
                  <a:lnTo>
                    <a:pt x="228" y="138"/>
                  </a:lnTo>
                  <a:lnTo>
                    <a:pt x="223" y="138"/>
                  </a:lnTo>
                  <a:lnTo>
                    <a:pt x="219" y="136"/>
                  </a:lnTo>
                  <a:lnTo>
                    <a:pt x="216" y="136"/>
                  </a:lnTo>
                  <a:lnTo>
                    <a:pt x="214" y="135"/>
                  </a:lnTo>
                  <a:lnTo>
                    <a:pt x="214" y="134"/>
                  </a:lnTo>
                  <a:lnTo>
                    <a:pt x="214" y="134"/>
                  </a:lnTo>
                  <a:lnTo>
                    <a:pt x="212" y="132"/>
                  </a:lnTo>
                  <a:lnTo>
                    <a:pt x="212" y="136"/>
                  </a:lnTo>
                  <a:lnTo>
                    <a:pt x="212" y="139"/>
                  </a:lnTo>
                  <a:lnTo>
                    <a:pt x="212" y="141"/>
                  </a:lnTo>
                  <a:lnTo>
                    <a:pt x="212" y="143"/>
                  </a:lnTo>
                  <a:lnTo>
                    <a:pt x="216" y="149"/>
                  </a:lnTo>
                  <a:lnTo>
                    <a:pt x="216" y="149"/>
                  </a:lnTo>
                  <a:lnTo>
                    <a:pt x="219" y="151"/>
                  </a:lnTo>
                  <a:lnTo>
                    <a:pt x="220" y="152"/>
                  </a:lnTo>
                  <a:lnTo>
                    <a:pt x="223" y="153"/>
                  </a:lnTo>
                  <a:lnTo>
                    <a:pt x="224" y="155"/>
                  </a:lnTo>
                  <a:lnTo>
                    <a:pt x="225" y="157"/>
                  </a:lnTo>
                  <a:lnTo>
                    <a:pt x="227" y="160"/>
                  </a:lnTo>
                  <a:lnTo>
                    <a:pt x="227" y="162"/>
                  </a:lnTo>
                  <a:lnTo>
                    <a:pt x="227" y="165"/>
                  </a:lnTo>
                  <a:lnTo>
                    <a:pt x="227" y="166"/>
                  </a:lnTo>
                  <a:lnTo>
                    <a:pt x="231" y="166"/>
                  </a:lnTo>
                  <a:lnTo>
                    <a:pt x="238" y="169"/>
                  </a:lnTo>
                  <a:lnTo>
                    <a:pt x="248" y="173"/>
                  </a:lnTo>
                  <a:lnTo>
                    <a:pt x="257" y="177"/>
                  </a:lnTo>
                  <a:lnTo>
                    <a:pt x="258" y="178"/>
                  </a:lnTo>
                  <a:lnTo>
                    <a:pt x="259" y="178"/>
                  </a:lnTo>
                  <a:lnTo>
                    <a:pt x="262" y="179"/>
                  </a:lnTo>
                  <a:lnTo>
                    <a:pt x="265" y="182"/>
                  </a:lnTo>
                  <a:lnTo>
                    <a:pt x="268" y="185"/>
                  </a:lnTo>
                  <a:lnTo>
                    <a:pt x="272" y="186"/>
                  </a:lnTo>
                  <a:lnTo>
                    <a:pt x="275" y="189"/>
                  </a:lnTo>
                  <a:lnTo>
                    <a:pt x="282" y="200"/>
                  </a:lnTo>
                  <a:lnTo>
                    <a:pt x="284" y="215"/>
                  </a:lnTo>
                  <a:lnTo>
                    <a:pt x="286" y="225"/>
                  </a:lnTo>
                  <a:lnTo>
                    <a:pt x="287" y="234"/>
                  </a:lnTo>
                  <a:lnTo>
                    <a:pt x="289" y="244"/>
                  </a:lnTo>
                  <a:lnTo>
                    <a:pt x="289" y="249"/>
                  </a:lnTo>
                  <a:lnTo>
                    <a:pt x="291" y="254"/>
                  </a:lnTo>
                  <a:lnTo>
                    <a:pt x="292" y="261"/>
                  </a:lnTo>
                  <a:lnTo>
                    <a:pt x="293" y="268"/>
                  </a:lnTo>
                  <a:lnTo>
                    <a:pt x="293" y="272"/>
                  </a:lnTo>
                  <a:lnTo>
                    <a:pt x="293" y="276"/>
                  </a:lnTo>
                  <a:lnTo>
                    <a:pt x="293" y="279"/>
                  </a:lnTo>
                  <a:lnTo>
                    <a:pt x="293" y="282"/>
                  </a:lnTo>
                  <a:lnTo>
                    <a:pt x="293" y="285"/>
                  </a:lnTo>
                  <a:lnTo>
                    <a:pt x="293" y="289"/>
                  </a:lnTo>
                  <a:lnTo>
                    <a:pt x="293" y="292"/>
                  </a:lnTo>
                  <a:lnTo>
                    <a:pt x="295" y="293"/>
                  </a:lnTo>
                  <a:lnTo>
                    <a:pt x="295" y="296"/>
                  </a:lnTo>
                  <a:lnTo>
                    <a:pt x="296" y="300"/>
                  </a:lnTo>
                  <a:lnTo>
                    <a:pt x="297" y="305"/>
                  </a:lnTo>
                  <a:lnTo>
                    <a:pt x="297" y="314"/>
                  </a:lnTo>
                  <a:lnTo>
                    <a:pt x="300" y="329"/>
                  </a:lnTo>
                  <a:lnTo>
                    <a:pt x="301" y="347"/>
                  </a:lnTo>
                  <a:lnTo>
                    <a:pt x="303" y="365"/>
                  </a:lnTo>
                  <a:lnTo>
                    <a:pt x="304" y="381"/>
                  </a:lnTo>
                  <a:lnTo>
                    <a:pt x="304" y="393"/>
                  </a:lnTo>
                  <a:lnTo>
                    <a:pt x="304" y="399"/>
                  </a:lnTo>
                  <a:lnTo>
                    <a:pt x="304" y="401"/>
                  </a:lnTo>
                  <a:lnTo>
                    <a:pt x="303" y="403"/>
                  </a:lnTo>
                  <a:lnTo>
                    <a:pt x="301" y="407"/>
                  </a:lnTo>
                  <a:lnTo>
                    <a:pt x="299" y="410"/>
                  </a:lnTo>
                  <a:lnTo>
                    <a:pt x="295" y="414"/>
                  </a:lnTo>
                  <a:lnTo>
                    <a:pt x="292" y="416"/>
                  </a:lnTo>
                  <a:lnTo>
                    <a:pt x="286" y="418"/>
                  </a:lnTo>
                  <a:lnTo>
                    <a:pt x="279" y="418"/>
                  </a:lnTo>
                  <a:lnTo>
                    <a:pt x="270" y="418"/>
                  </a:lnTo>
                  <a:lnTo>
                    <a:pt x="263" y="418"/>
                  </a:lnTo>
                  <a:lnTo>
                    <a:pt x="259" y="419"/>
                  </a:lnTo>
                  <a:lnTo>
                    <a:pt x="254" y="419"/>
                  </a:lnTo>
                  <a:lnTo>
                    <a:pt x="248" y="419"/>
                  </a:lnTo>
                  <a:lnTo>
                    <a:pt x="237" y="419"/>
                  </a:lnTo>
                  <a:lnTo>
                    <a:pt x="224" y="419"/>
                  </a:lnTo>
                  <a:lnTo>
                    <a:pt x="211" y="419"/>
                  </a:lnTo>
                  <a:lnTo>
                    <a:pt x="200" y="419"/>
                  </a:lnTo>
                  <a:lnTo>
                    <a:pt x="195" y="419"/>
                  </a:lnTo>
                  <a:lnTo>
                    <a:pt x="196" y="423"/>
                  </a:lnTo>
                  <a:lnTo>
                    <a:pt x="198" y="433"/>
                  </a:lnTo>
                  <a:lnTo>
                    <a:pt x="200" y="445"/>
                  </a:lnTo>
                  <a:lnTo>
                    <a:pt x="203" y="454"/>
                  </a:lnTo>
                  <a:lnTo>
                    <a:pt x="207" y="466"/>
                  </a:lnTo>
                  <a:lnTo>
                    <a:pt x="212" y="478"/>
                  </a:lnTo>
                  <a:lnTo>
                    <a:pt x="216" y="490"/>
                  </a:lnTo>
                  <a:lnTo>
                    <a:pt x="219" y="499"/>
                  </a:lnTo>
                  <a:lnTo>
                    <a:pt x="220" y="501"/>
                  </a:lnTo>
                  <a:lnTo>
                    <a:pt x="211" y="503"/>
                  </a:lnTo>
                  <a:lnTo>
                    <a:pt x="211" y="503"/>
                  </a:lnTo>
                  <a:lnTo>
                    <a:pt x="211" y="504"/>
                  </a:lnTo>
                  <a:lnTo>
                    <a:pt x="211" y="504"/>
                  </a:lnTo>
                  <a:lnTo>
                    <a:pt x="211" y="507"/>
                  </a:lnTo>
                  <a:lnTo>
                    <a:pt x="212" y="509"/>
                  </a:lnTo>
                  <a:lnTo>
                    <a:pt x="212" y="513"/>
                  </a:lnTo>
                  <a:lnTo>
                    <a:pt x="214" y="525"/>
                  </a:lnTo>
                  <a:lnTo>
                    <a:pt x="215" y="543"/>
                  </a:lnTo>
                  <a:lnTo>
                    <a:pt x="216" y="567"/>
                  </a:lnTo>
                  <a:lnTo>
                    <a:pt x="216" y="593"/>
                  </a:lnTo>
                  <a:lnTo>
                    <a:pt x="216" y="619"/>
                  </a:lnTo>
                  <a:lnTo>
                    <a:pt x="215" y="636"/>
                  </a:lnTo>
                  <a:lnTo>
                    <a:pt x="215" y="656"/>
                  </a:lnTo>
                  <a:lnTo>
                    <a:pt x="214" y="681"/>
                  </a:lnTo>
                  <a:lnTo>
                    <a:pt x="214" y="707"/>
                  </a:lnTo>
                  <a:lnTo>
                    <a:pt x="212" y="733"/>
                  </a:lnTo>
                  <a:lnTo>
                    <a:pt x="211" y="758"/>
                  </a:lnTo>
                  <a:lnTo>
                    <a:pt x="211" y="779"/>
                  </a:lnTo>
                  <a:lnTo>
                    <a:pt x="210" y="797"/>
                  </a:lnTo>
                  <a:lnTo>
                    <a:pt x="210" y="809"/>
                  </a:lnTo>
                  <a:lnTo>
                    <a:pt x="210" y="813"/>
                  </a:lnTo>
                  <a:lnTo>
                    <a:pt x="179" y="812"/>
                  </a:lnTo>
                  <a:lnTo>
                    <a:pt x="179" y="812"/>
                  </a:lnTo>
                  <a:lnTo>
                    <a:pt x="179" y="813"/>
                  </a:lnTo>
                  <a:lnTo>
                    <a:pt x="179" y="816"/>
                  </a:lnTo>
                  <a:lnTo>
                    <a:pt x="181" y="820"/>
                  </a:lnTo>
                  <a:lnTo>
                    <a:pt x="182" y="829"/>
                  </a:lnTo>
                  <a:lnTo>
                    <a:pt x="185" y="841"/>
                  </a:lnTo>
                  <a:lnTo>
                    <a:pt x="187" y="855"/>
                  </a:lnTo>
                  <a:lnTo>
                    <a:pt x="189" y="865"/>
                  </a:lnTo>
                  <a:lnTo>
                    <a:pt x="189" y="880"/>
                  </a:lnTo>
                  <a:lnTo>
                    <a:pt x="187" y="899"/>
                  </a:lnTo>
                  <a:lnTo>
                    <a:pt x="186" y="919"/>
                  </a:lnTo>
                  <a:lnTo>
                    <a:pt x="185" y="940"/>
                  </a:lnTo>
                  <a:lnTo>
                    <a:pt x="182" y="960"/>
                  </a:lnTo>
                  <a:lnTo>
                    <a:pt x="181" y="975"/>
                  </a:lnTo>
                  <a:lnTo>
                    <a:pt x="179" y="986"/>
                  </a:lnTo>
                  <a:lnTo>
                    <a:pt x="179" y="990"/>
                  </a:lnTo>
                  <a:lnTo>
                    <a:pt x="179" y="990"/>
                  </a:lnTo>
                  <a:lnTo>
                    <a:pt x="181" y="992"/>
                  </a:lnTo>
                  <a:lnTo>
                    <a:pt x="182" y="995"/>
                  </a:lnTo>
                  <a:lnTo>
                    <a:pt x="183" y="999"/>
                  </a:lnTo>
                  <a:lnTo>
                    <a:pt x="186" y="1004"/>
                  </a:lnTo>
                  <a:lnTo>
                    <a:pt x="189" y="1007"/>
                  </a:lnTo>
                  <a:lnTo>
                    <a:pt x="190" y="1011"/>
                  </a:lnTo>
                  <a:lnTo>
                    <a:pt x="193" y="1013"/>
                  </a:lnTo>
                  <a:lnTo>
                    <a:pt x="195" y="1017"/>
                  </a:lnTo>
                  <a:lnTo>
                    <a:pt x="198" y="1020"/>
                  </a:lnTo>
                  <a:lnTo>
                    <a:pt x="200" y="1023"/>
                  </a:lnTo>
                  <a:lnTo>
                    <a:pt x="202" y="1024"/>
                  </a:lnTo>
                  <a:lnTo>
                    <a:pt x="202" y="1025"/>
                  </a:lnTo>
                  <a:lnTo>
                    <a:pt x="202" y="1024"/>
                  </a:lnTo>
                  <a:lnTo>
                    <a:pt x="203" y="1024"/>
                  </a:lnTo>
                  <a:lnTo>
                    <a:pt x="206" y="1024"/>
                  </a:lnTo>
                  <a:lnTo>
                    <a:pt x="210" y="1026"/>
                  </a:lnTo>
                  <a:lnTo>
                    <a:pt x="215" y="1032"/>
                  </a:lnTo>
                  <a:lnTo>
                    <a:pt x="221" y="1040"/>
                  </a:lnTo>
                  <a:lnTo>
                    <a:pt x="225" y="1047"/>
                  </a:lnTo>
                  <a:lnTo>
                    <a:pt x="228" y="1057"/>
                  </a:lnTo>
                  <a:lnTo>
                    <a:pt x="227" y="1063"/>
                  </a:lnTo>
                  <a:lnTo>
                    <a:pt x="224" y="1071"/>
                  </a:lnTo>
                  <a:lnTo>
                    <a:pt x="221" y="1076"/>
                  </a:lnTo>
                  <a:lnTo>
                    <a:pt x="220" y="1087"/>
                  </a:lnTo>
                  <a:lnTo>
                    <a:pt x="219" y="1100"/>
                  </a:lnTo>
                  <a:lnTo>
                    <a:pt x="217" y="1113"/>
                  </a:lnTo>
                  <a:lnTo>
                    <a:pt x="216" y="1125"/>
                  </a:lnTo>
                  <a:lnTo>
                    <a:pt x="215" y="1134"/>
                  </a:lnTo>
                  <a:lnTo>
                    <a:pt x="215" y="1136"/>
                  </a:lnTo>
                  <a:lnTo>
                    <a:pt x="214" y="1136"/>
                  </a:lnTo>
                  <a:lnTo>
                    <a:pt x="212" y="1136"/>
                  </a:lnTo>
                  <a:lnTo>
                    <a:pt x="211" y="1138"/>
                  </a:lnTo>
                  <a:lnTo>
                    <a:pt x="210" y="1136"/>
                  </a:lnTo>
                  <a:lnTo>
                    <a:pt x="208" y="1132"/>
                  </a:lnTo>
                  <a:lnTo>
                    <a:pt x="208" y="1123"/>
                  </a:lnTo>
                  <a:lnTo>
                    <a:pt x="208" y="1110"/>
                  </a:lnTo>
                  <a:lnTo>
                    <a:pt x="208" y="1098"/>
                  </a:lnTo>
                  <a:lnTo>
                    <a:pt x="208" y="1088"/>
                  </a:lnTo>
                  <a:lnTo>
                    <a:pt x="208" y="1084"/>
                  </a:lnTo>
                  <a:lnTo>
                    <a:pt x="207" y="1085"/>
                  </a:lnTo>
                  <a:lnTo>
                    <a:pt x="207" y="1085"/>
                  </a:lnTo>
                  <a:lnTo>
                    <a:pt x="206" y="1088"/>
                  </a:lnTo>
                  <a:lnTo>
                    <a:pt x="204" y="1091"/>
                  </a:lnTo>
                  <a:lnTo>
                    <a:pt x="202" y="1095"/>
                  </a:lnTo>
                  <a:lnTo>
                    <a:pt x="200" y="1101"/>
                  </a:lnTo>
                  <a:lnTo>
                    <a:pt x="199" y="1113"/>
                  </a:lnTo>
                  <a:lnTo>
                    <a:pt x="198" y="1126"/>
                  </a:lnTo>
                  <a:lnTo>
                    <a:pt x="198" y="1138"/>
                  </a:lnTo>
                  <a:lnTo>
                    <a:pt x="198" y="1147"/>
                  </a:lnTo>
                  <a:lnTo>
                    <a:pt x="198" y="1151"/>
                  </a:lnTo>
                  <a:lnTo>
                    <a:pt x="196" y="1151"/>
                  </a:lnTo>
                  <a:lnTo>
                    <a:pt x="194" y="1151"/>
                  </a:lnTo>
                  <a:lnTo>
                    <a:pt x="193" y="1151"/>
                  </a:lnTo>
                  <a:lnTo>
                    <a:pt x="190" y="1151"/>
                  </a:lnTo>
                  <a:lnTo>
                    <a:pt x="190" y="1147"/>
                  </a:lnTo>
                  <a:lnTo>
                    <a:pt x="190" y="1138"/>
                  </a:lnTo>
                  <a:lnTo>
                    <a:pt x="190" y="1125"/>
                  </a:lnTo>
                  <a:lnTo>
                    <a:pt x="190" y="1113"/>
                  </a:lnTo>
                  <a:lnTo>
                    <a:pt x="190" y="1102"/>
                  </a:lnTo>
                  <a:lnTo>
                    <a:pt x="190" y="1098"/>
                  </a:lnTo>
                  <a:lnTo>
                    <a:pt x="190" y="1097"/>
                  </a:lnTo>
                  <a:lnTo>
                    <a:pt x="189" y="1095"/>
                  </a:lnTo>
                  <a:lnTo>
                    <a:pt x="187" y="1093"/>
                  </a:lnTo>
                  <a:lnTo>
                    <a:pt x="185" y="1092"/>
                  </a:lnTo>
                  <a:lnTo>
                    <a:pt x="182" y="1092"/>
                  </a:lnTo>
                  <a:lnTo>
                    <a:pt x="181" y="1093"/>
                  </a:lnTo>
                  <a:lnTo>
                    <a:pt x="179" y="1095"/>
                  </a:lnTo>
                  <a:lnTo>
                    <a:pt x="177" y="1098"/>
                  </a:lnTo>
                  <a:lnTo>
                    <a:pt x="174" y="1102"/>
                  </a:lnTo>
                  <a:lnTo>
                    <a:pt x="172" y="1108"/>
                  </a:lnTo>
                  <a:lnTo>
                    <a:pt x="166" y="1115"/>
                  </a:lnTo>
                  <a:lnTo>
                    <a:pt x="162" y="1125"/>
                  </a:lnTo>
                  <a:lnTo>
                    <a:pt x="159" y="1131"/>
                  </a:lnTo>
                  <a:lnTo>
                    <a:pt x="156" y="1135"/>
                  </a:lnTo>
                  <a:lnTo>
                    <a:pt x="153" y="1138"/>
                  </a:lnTo>
                  <a:lnTo>
                    <a:pt x="151" y="1138"/>
                  </a:lnTo>
                  <a:lnTo>
                    <a:pt x="148" y="1139"/>
                  </a:lnTo>
                  <a:lnTo>
                    <a:pt x="147" y="1139"/>
                  </a:lnTo>
                  <a:lnTo>
                    <a:pt x="147" y="1139"/>
                  </a:lnTo>
                  <a:lnTo>
                    <a:pt x="145" y="1142"/>
                  </a:lnTo>
                  <a:lnTo>
                    <a:pt x="144" y="1143"/>
                  </a:lnTo>
                  <a:lnTo>
                    <a:pt x="142" y="1146"/>
                  </a:lnTo>
                  <a:lnTo>
                    <a:pt x="138" y="1148"/>
                  </a:lnTo>
                  <a:lnTo>
                    <a:pt x="135" y="1151"/>
                  </a:lnTo>
                  <a:lnTo>
                    <a:pt x="130" y="1152"/>
                  </a:lnTo>
                  <a:lnTo>
                    <a:pt x="121" y="1152"/>
                  </a:lnTo>
                  <a:lnTo>
                    <a:pt x="107" y="1149"/>
                  </a:lnTo>
                  <a:lnTo>
                    <a:pt x="93" y="1147"/>
                  </a:lnTo>
                  <a:lnTo>
                    <a:pt x="81" y="1143"/>
                  </a:lnTo>
                  <a:lnTo>
                    <a:pt x="76" y="1140"/>
                  </a:lnTo>
                  <a:lnTo>
                    <a:pt x="73" y="1138"/>
                  </a:lnTo>
                  <a:lnTo>
                    <a:pt x="73" y="1135"/>
                  </a:lnTo>
                  <a:lnTo>
                    <a:pt x="73" y="1131"/>
                  </a:lnTo>
                  <a:lnTo>
                    <a:pt x="75" y="1129"/>
                  </a:lnTo>
                  <a:lnTo>
                    <a:pt x="77" y="1126"/>
                  </a:lnTo>
                  <a:lnTo>
                    <a:pt x="80" y="1122"/>
                  </a:lnTo>
                  <a:lnTo>
                    <a:pt x="85" y="1119"/>
                  </a:lnTo>
                  <a:lnTo>
                    <a:pt x="90" y="1117"/>
                  </a:lnTo>
                  <a:lnTo>
                    <a:pt x="94" y="1114"/>
                  </a:lnTo>
                  <a:lnTo>
                    <a:pt x="98" y="1112"/>
                  </a:lnTo>
                  <a:lnTo>
                    <a:pt x="102" y="1108"/>
                  </a:lnTo>
                  <a:lnTo>
                    <a:pt x="105" y="1106"/>
                  </a:lnTo>
                  <a:lnTo>
                    <a:pt x="106" y="1105"/>
                  </a:lnTo>
                  <a:lnTo>
                    <a:pt x="107" y="1104"/>
                  </a:lnTo>
                  <a:lnTo>
                    <a:pt x="107" y="1102"/>
                  </a:lnTo>
                  <a:lnTo>
                    <a:pt x="109" y="1100"/>
                  </a:lnTo>
                  <a:lnTo>
                    <a:pt x="109" y="1097"/>
                  </a:lnTo>
                  <a:lnTo>
                    <a:pt x="110" y="1093"/>
                  </a:lnTo>
                  <a:lnTo>
                    <a:pt x="111" y="1087"/>
                  </a:lnTo>
                  <a:lnTo>
                    <a:pt x="115" y="1076"/>
                  </a:lnTo>
                  <a:lnTo>
                    <a:pt x="119" y="1067"/>
                  </a:lnTo>
                  <a:lnTo>
                    <a:pt x="123" y="1055"/>
                  </a:lnTo>
                  <a:lnTo>
                    <a:pt x="126" y="1045"/>
                  </a:lnTo>
                  <a:lnTo>
                    <a:pt x="127" y="1030"/>
                  </a:lnTo>
                  <a:lnTo>
                    <a:pt x="127" y="1015"/>
                  </a:lnTo>
                  <a:lnTo>
                    <a:pt x="128" y="1000"/>
                  </a:lnTo>
                  <a:lnTo>
                    <a:pt x="128" y="990"/>
                  </a:lnTo>
                  <a:lnTo>
                    <a:pt x="128" y="986"/>
                  </a:lnTo>
                  <a:lnTo>
                    <a:pt x="127" y="985"/>
                  </a:lnTo>
                  <a:lnTo>
                    <a:pt x="124" y="979"/>
                  </a:lnTo>
                  <a:lnTo>
                    <a:pt x="119" y="970"/>
                  </a:lnTo>
                  <a:lnTo>
                    <a:pt x="110" y="957"/>
                  </a:lnTo>
                  <a:lnTo>
                    <a:pt x="102" y="945"/>
                  </a:lnTo>
                  <a:lnTo>
                    <a:pt x="93" y="931"/>
                  </a:lnTo>
                  <a:lnTo>
                    <a:pt x="81" y="915"/>
                  </a:lnTo>
                  <a:lnTo>
                    <a:pt x="71" y="898"/>
                  </a:lnTo>
                  <a:lnTo>
                    <a:pt x="60" y="882"/>
                  </a:lnTo>
                  <a:lnTo>
                    <a:pt x="51" y="869"/>
                  </a:lnTo>
                  <a:lnTo>
                    <a:pt x="46" y="861"/>
                  </a:lnTo>
                  <a:lnTo>
                    <a:pt x="39" y="855"/>
                  </a:lnTo>
                  <a:lnTo>
                    <a:pt x="34" y="851"/>
                  </a:lnTo>
                  <a:lnTo>
                    <a:pt x="29" y="847"/>
                  </a:lnTo>
                  <a:lnTo>
                    <a:pt x="24" y="841"/>
                  </a:lnTo>
                  <a:lnTo>
                    <a:pt x="18" y="834"/>
                  </a:lnTo>
                  <a:lnTo>
                    <a:pt x="13" y="825"/>
                  </a:lnTo>
                  <a:lnTo>
                    <a:pt x="9" y="814"/>
                  </a:lnTo>
                  <a:lnTo>
                    <a:pt x="7" y="808"/>
                  </a:lnTo>
                  <a:lnTo>
                    <a:pt x="5" y="805"/>
                  </a:lnTo>
                  <a:lnTo>
                    <a:pt x="5" y="805"/>
                  </a:lnTo>
                  <a:lnTo>
                    <a:pt x="4" y="804"/>
                  </a:lnTo>
                  <a:lnTo>
                    <a:pt x="1" y="803"/>
                  </a:lnTo>
                  <a:lnTo>
                    <a:pt x="0" y="801"/>
                  </a:lnTo>
                  <a:lnTo>
                    <a:pt x="0" y="797"/>
                  </a:lnTo>
                  <a:lnTo>
                    <a:pt x="1" y="786"/>
                  </a:lnTo>
                  <a:lnTo>
                    <a:pt x="4" y="767"/>
                  </a:lnTo>
                  <a:lnTo>
                    <a:pt x="7" y="746"/>
                  </a:lnTo>
                  <a:lnTo>
                    <a:pt x="9" y="723"/>
                  </a:lnTo>
                  <a:lnTo>
                    <a:pt x="12" y="698"/>
                  </a:lnTo>
                  <a:lnTo>
                    <a:pt x="15" y="676"/>
                  </a:lnTo>
                  <a:lnTo>
                    <a:pt x="18" y="655"/>
                  </a:lnTo>
                  <a:lnTo>
                    <a:pt x="20" y="638"/>
                  </a:lnTo>
                  <a:lnTo>
                    <a:pt x="24" y="613"/>
                  </a:lnTo>
                  <a:lnTo>
                    <a:pt x="28" y="589"/>
                  </a:lnTo>
                  <a:lnTo>
                    <a:pt x="32" y="570"/>
                  </a:lnTo>
                  <a:lnTo>
                    <a:pt x="34" y="553"/>
                  </a:lnTo>
                  <a:lnTo>
                    <a:pt x="34" y="543"/>
                  </a:lnTo>
                  <a:lnTo>
                    <a:pt x="34" y="534"/>
                  </a:lnTo>
                  <a:lnTo>
                    <a:pt x="35" y="524"/>
                  </a:lnTo>
                  <a:lnTo>
                    <a:pt x="35" y="512"/>
                  </a:lnTo>
                  <a:lnTo>
                    <a:pt x="35" y="503"/>
                  </a:lnTo>
                  <a:lnTo>
                    <a:pt x="35" y="499"/>
                  </a:lnTo>
                  <a:lnTo>
                    <a:pt x="34" y="499"/>
                  </a:lnTo>
                  <a:lnTo>
                    <a:pt x="33" y="499"/>
                  </a:lnTo>
                  <a:lnTo>
                    <a:pt x="29" y="499"/>
                  </a:lnTo>
                  <a:lnTo>
                    <a:pt x="25" y="498"/>
                  </a:lnTo>
                  <a:lnTo>
                    <a:pt x="21" y="498"/>
                  </a:lnTo>
                  <a:lnTo>
                    <a:pt x="17" y="496"/>
                  </a:lnTo>
                  <a:lnTo>
                    <a:pt x="15" y="495"/>
                  </a:lnTo>
                  <a:lnTo>
                    <a:pt x="13" y="494"/>
                  </a:lnTo>
                  <a:lnTo>
                    <a:pt x="13" y="492"/>
                  </a:lnTo>
                  <a:lnTo>
                    <a:pt x="15" y="490"/>
                  </a:lnTo>
                  <a:lnTo>
                    <a:pt x="16" y="487"/>
                  </a:lnTo>
                  <a:lnTo>
                    <a:pt x="18" y="483"/>
                  </a:lnTo>
                  <a:lnTo>
                    <a:pt x="20" y="481"/>
                  </a:lnTo>
                  <a:lnTo>
                    <a:pt x="21" y="477"/>
                  </a:lnTo>
                  <a:lnTo>
                    <a:pt x="24" y="471"/>
                  </a:lnTo>
                  <a:lnTo>
                    <a:pt x="28" y="461"/>
                  </a:lnTo>
                  <a:lnTo>
                    <a:pt x="32" y="448"/>
                  </a:lnTo>
                  <a:lnTo>
                    <a:pt x="37" y="435"/>
                  </a:lnTo>
                  <a:lnTo>
                    <a:pt x="41" y="423"/>
                  </a:lnTo>
                  <a:lnTo>
                    <a:pt x="43" y="415"/>
                  </a:lnTo>
                  <a:lnTo>
                    <a:pt x="45" y="411"/>
                  </a:lnTo>
                  <a:lnTo>
                    <a:pt x="43" y="411"/>
                  </a:lnTo>
                  <a:lnTo>
                    <a:pt x="42" y="412"/>
                  </a:lnTo>
                  <a:lnTo>
                    <a:pt x="39" y="412"/>
                  </a:lnTo>
                  <a:lnTo>
                    <a:pt x="37" y="411"/>
                  </a:lnTo>
                  <a:lnTo>
                    <a:pt x="33" y="410"/>
                  </a:lnTo>
                  <a:lnTo>
                    <a:pt x="26" y="405"/>
                  </a:lnTo>
                  <a:lnTo>
                    <a:pt x="20" y="398"/>
                  </a:lnTo>
                  <a:lnTo>
                    <a:pt x="12" y="392"/>
                  </a:lnTo>
                  <a:lnTo>
                    <a:pt x="7" y="384"/>
                  </a:lnTo>
                  <a:lnTo>
                    <a:pt x="4" y="377"/>
                  </a:lnTo>
                  <a:lnTo>
                    <a:pt x="5" y="373"/>
                  </a:lnTo>
                  <a:lnTo>
                    <a:pt x="7" y="368"/>
                  </a:lnTo>
                  <a:lnTo>
                    <a:pt x="8" y="361"/>
                  </a:lnTo>
                  <a:lnTo>
                    <a:pt x="8" y="357"/>
                  </a:lnTo>
                  <a:lnTo>
                    <a:pt x="9" y="355"/>
                  </a:lnTo>
                  <a:lnTo>
                    <a:pt x="9" y="352"/>
                  </a:lnTo>
                  <a:lnTo>
                    <a:pt x="11" y="351"/>
                  </a:lnTo>
                  <a:lnTo>
                    <a:pt x="12" y="350"/>
                  </a:lnTo>
                  <a:lnTo>
                    <a:pt x="13" y="348"/>
                  </a:lnTo>
                  <a:lnTo>
                    <a:pt x="15" y="346"/>
                  </a:lnTo>
                  <a:lnTo>
                    <a:pt x="16" y="342"/>
                  </a:lnTo>
                  <a:lnTo>
                    <a:pt x="18" y="339"/>
                  </a:lnTo>
                  <a:lnTo>
                    <a:pt x="20" y="334"/>
                  </a:lnTo>
                  <a:lnTo>
                    <a:pt x="22" y="329"/>
                  </a:lnTo>
                  <a:lnTo>
                    <a:pt x="24" y="325"/>
                  </a:lnTo>
                  <a:lnTo>
                    <a:pt x="25" y="323"/>
                  </a:lnTo>
                  <a:lnTo>
                    <a:pt x="25" y="321"/>
                  </a:lnTo>
                  <a:lnTo>
                    <a:pt x="25" y="320"/>
                  </a:lnTo>
                  <a:lnTo>
                    <a:pt x="25" y="318"/>
                  </a:lnTo>
                  <a:lnTo>
                    <a:pt x="26" y="316"/>
                  </a:lnTo>
                  <a:lnTo>
                    <a:pt x="26" y="313"/>
                  </a:lnTo>
                  <a:lnTo>
                    <a:pt x="26" y="308"/>
                  </a:lnTo>
                  <a:lnTo>
                    <a:pt x="28" y="304"/>
                  </a:lnTo>
                  <a:lnTo>
                    <a:pt x="29" y="300"/>
                  </a:lnTo>
                  <a:lnTo>
                    <a:pt x="29" y="297"/>
                  </a:lnTo>
                  <a:lnTo>
                    <a:pt x="30" y="296"/>
                  </a:lnTo>
                  <a:lnTo>
                    <a:pt x="32" y="296"/>
                  </a:lnTo>
                  <a:lnTo>
                    <a:pt x="33" y="295"/>
                  </a:lnTo>
                  <a:lnTo>
                    <a:pt x="33" y="293"/>
                  </a:lnTo>
                  <a:lnTo>
                    <a:pt x="35" y="291"/>
                  </a:lnTo>
                  <a:lnTo>
                    <a:pt x="37" y="288"/>
                  </a:lnTo>
                  <a:lnTo>
                    <a:pt x="38" y="285"/>
                  </a:lnTo>
                  <a:lnTo>
                    <a:pt x="39" y="284"/>
                  </a:lnTo>
                  <a:lnTo>
                    <a:pt x="41" y="282"/>
                  </a:lnTo>
                  <a:lnTo>
                    <a:pt x="43" y="279"/>
                  </a:lnTo>
                  <a:lnTo>
                    <a:pt x="45" y="274"/>
                  </a:lnTo>
                  <a:lnTo>
                    <a:pt x="47" y="267"/>
                  </a:lnTo>
                  <a:lnTo>
                    <a:pt x="51" y="254"/>
                  </a:lnTo>
                  <a:lnTo>
                    <a:pt x="55" y="240"/>
                  </a:lnTo>
                  <a:lnTo>
                    <a:pt x="60" y="225"/>
                  </a:lnTo>
                  <a:lnTo>
                    <a:pt x="64" y="212"/>
                  </a:lnTo>
                  <a:lnTo>
                    <a:pt x="67" y="202"/>
                  </a:lnTo>
                  <a:lnTo>
                    <a:pt x="70" y="198"/>
                  </a:lnTo>
                  <a:lnTo>
                    <a:pt x="70" y="196"/>
                  </a:lnTo>
                  <a:lnTo>
                    <a:pt x="70" y="195"/>
                  </a:lnTo>
                  <a:lnTo>
                    <a:pt x="71" y="194"/>
                  </a:lnTo>
                  <a:lnTo>
                    <a:pt x="72" y="193"/>
                  </a:lnTo>
                  <a:lnTo>
                    <a:pt x="73" y="191"/>
                  </a:lnTo>
                  <a:lnTo>
                    <a:pt x="75" y="189"/>
                  </a:lnTo>
                  <a:lnTo>
                    <a:pt x="76" y="187"/>
                  </a:lnTo>
                  <a:lnTo>
                    <a:pt x="79" y="187"/>
                  </a:lnTo>
                  <a:lnTo>
                    <a:pt x="80" y="187"/>
                  </a:lnTo>
                  <a:lnTo>
                    <a:pt x="83" y="186"/>
                  </a:lnTo>
                  <a:lnTo>
                    <a:pt x="88" y="183"/>
                  </a:lnTo>
                  <a:lnTo>
                    <a:pt x="94" y="179"/>
                  </a:lnTo>
                  <a:lnTo>
                    <a:pt x="102" y="177"/>
                  </a:lnTo>
                  <a:lnTo>
                    <a:pt x="109" y="173"/>
                  </a:lnTo>
                  <a:lnTo>
                    <a:pt x="111" y="172"/>
                  </a:lnTo>
                  <a:lnTo>
                    <a:pt x="113" y="169"/>
                  </a:lnTo>
                  <a:lnTo>
                    <a:pt x="113" y="166"/>
                  </a:lnTo>
                  <a:lnTo>
                    <a:pt x="114" y="162"/>
                  </a:lnTo>
                  <a:lnTo>
                    <a:pt x="115" y="159"/>
                  </a:lnTo>
                  <a:lnTo>
                    <a:pt x="115" y="156"/>
                  </a:lnTo>
                  <a:lnTo>
                    <a:pt x="117" y="155"/>
                  </a:lnTo>
                  <a:lnTo>
                    <a:pt x="118" y="153"/>
                  </a:lnTo>
                  <a:lnTo>
                    <a:pt x="121" y="152"/>
                  </a:lnTo>
                  <a:lnTo>
                    <a:pt x="123" y="152"/>
                  </a:lnTo>
                  <a:lnTo>
                    <a:pt x="127" y="151"/>
                  </a:lnTo>
                  <a:lnTo>
                    <a:pt x="132" y="148"/>
                  </a:lnTo>
                  <a:lnTo>
                    <a:pt x="139" y="147"/>
                  </a:lnTo>
                  <a:lnTo>
                    <a:pt x="145" y="144"/>
                  </a:lnTo>
                  <a:lnTo>
                    <a:pt x="148" y="143"/>
                  </a:lnTo>
                  <a:lnTo>
                    <a:pt x="149" y="143"/>
                  </a:lnTo>
                  <a:lnTo>
                    <a:pt x="149" y="141"/>
                  </a:lnTo>
                  <a:lnTo>
                    <a:pt x="149" y="139"/>
                  </a:lnTo>
                  <a:lnTo>
                    <a:pt x="149" y="138"/>
                  </a:lnTo>
                  <a:lnTo>
                    <a:pt x="147" y="135"/>
                  </a:lnTo>
                  <a:lnTo>
                    <a:pt x="144" y="132"/>
                  </a:lnTo>
                  <a:lnTo>
                    <a:pt x="142" y="128"/>
                  </a:lnTo>
                  <a:lnTo>
                    <a:pt x="139" y="123"/>
                  </a:lnTo>
                  <a:lnTo>
                    <a:pt x="135" y="114"/>
                  </a:lnTo>
                  <a:lnTo>
                    <a:pt x="132" y="106"/>
                  </a:lnTo>
                  <a:lnTo>
                    <a:pt x="132" y="102"/>
                  </a:lnTo>
                  <a:lnTo>
                    <a:pt x="131" y="102"/>
                  </a:lnTo>
                  <a:lnTo>
                    <a:pt x="130" y="100"/>
                  </a:lnTo>
                  <a:lnTo>
                    <a:pt x="127" y="96"/>
                  </a:lnTo>
                  <a:lnTo>
                    <a:pt x="126" y="93"/>
                  </a:lnTo>
                  <a:lnTo>
                    <a:pt x="126" y="88"/>
                  </a:lnTo>
                  <a:lnTo>
                    <a:pt x="126" y="84"/>
                  </a:lnTo>
                  <a:lnTo>
                    <a:pt x="126" y="80"/>
                  </a:lnTo>
                  <a:lnTo>
                    <a:pt x="126" y="77"/>
                  </a:lnTo>
                  <a:lnTo>
                    <a:pt x="127" y="75"/>
                  </a:lnTo>
                  <a:lnTo>
                    <a:pt x="128" y="75"/>
                  </a:lnTo>
                  <a:lnTo>
                    <a:pt x="130" y="73"/>
                  </a:lnTo>
                  <a:lnTo>
                    <a:pt x="127" y="64"/>
                  </a:lnTo>
                  <a:lnTo>
                    <a:pt x="127" y="62"/>
                  </a:lnTo>
                  <a:lnTo>
                    <a:pt x="126" y="54"/>
                  </a:lnTo>
                  <a:lnTo>
                    <a:pt x="127" y="41"/>
                  </a:lnTo>
                  <a:lnTo>
                    <a:pt x="132" y="26"/>
                  </a:lnTo>
                  <a:lnTo>
                    <a:pt x="136" y="16"/>
                  </a:lnTo>
                  <a:lnTo>
                    <a:pt x="142" y="9"/>
                  </a:lnTo>
                  <a:lnTo>
                    <a:pt x="151" y="5"/>
                  </a:lnTo>
                  <a:lnTo>
                    <a:pt x="162" y="0"/>
                  </a:lnTo>
                  <a:lnTo>
                    <a:pt x="168" y="0"/>
                  </a:lnTo>
                  <a:lnTo>
                    <a:pt x="178" y="0"/>
                  </a:lnTo>
                  <a:close/>
                </a:path>
              </a:pathLst>
            </a:custGeom>
            <a:solidFill>
              <a:sysClr val="windowText" lastClr="000000">
                <a:lumMod val="65000"/>
                <a:lumOff val="35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333"/>
            <p:cNvSpPr>
              <a:spLocks/>
            </p:cNvSpPr>
            <p:nvPr/>
          </p:nvSpPr>
          <p:spPr bwMode="auto">
            <a:xfrm>
              <a:off x="4766839" y="2176625"/>
              <a:ext cx="316623" cy="383551"/>
            </a:xfrm>
            <a:custGeom>
              <a:avLst/>
              <a:gdLst>
                <a:gd name="T0" fmla="*/ 122 w 123"/>
                <a:gd name="T1" fmla="*/ 1 h 149"/>
                <a:gd name="T2" fmla="*/ 122 w 123"/>
                <a:gd name="T3" fmla="*/ 5 h 149"/>
                <a:gd name="T4" fmla="*/ 123 w 123"/>
                <a:gd name="T5" fmla="*/ 10 h 149"/>
                <a:gd name="T6" fmla="*/ 111 w 123"/>
                <a:gd name="T7" fmla="*/ 18 h 149"/>
                <a:gd name="T8" fmla="*/ 99 w 123"/>
                <a:gd name="T9" fmla="*/ 24 h 149"/>
                <a:gd name="T10" fmla="*/ 95 w 123"/>
                <a:gd name="T11" fmla="*/ 28 h 149"/>
                <a:gd name="T12" fmla="*/ 84 w 123"/>
                <a:gd name="T13" fmla="*/ 41 h 149"/>
                <a:gd name="T14" fmla="*/ 67 w 123"/>
                <a:gd name="T15" fmla="*/ 61 h 149"/>
                <a:gd name="T16" fmla="*/ 53 w 123"/>
                <a:gd name="T17" fmla="*/ 78 h 149"/>
                <a:gd name="T18" fmla="*/ 42 w 123"/>
                <a:gd name="T19" fmla="*/ 98 h 149"/>
                <a:gd name="T20" fmla="*/ 31 w 123"/>
                <a:gd name="T21" fmla="*/ 107 h 149"/>
                <a:gd name="T22" fmla="*/ 14 w 123"/>
                <a:gd name="T23" fmla="*/ 124 h 149"/>
                <a:gd name="T24" fmla="*/ 6 w 123"/>
                <a:gd name="T25" fmla="*/ 136 h 149"/>
                <a:gd name="T26" fmla="*/ 2 w 123"/>
                <a:gd name="T27" fmla="*/ 142 h 149"/>
                <a:gd name="T28" fmla="*/ 0 w 123"/>
                <a:gd name="T29" fmla="*/ 147 h 149"/>
                <a:gd name="T30" fmla="*/ 0 w 123"/>
                <a:gd name="T31" fmla="*/ 149 h 149"/>
                <a:gd name="T32" fmla="*/ 1 w 123"/>
                <a:gd name="T33" fmla="*/ 142 h 149"/>
                <a:gd name="T34" fmla="*/ 6 w 123"/>
                <a:gd name="T35" fmla="*/ 121 h 149"/>
                <a:gd name="T36" fmla="*/ 8 w 123"/>
                <a:gd name="T37" fmla="*/ 98 h 149"/>
                <a:gd name="T38" fmla="*/ 4 w 123"/>
                <a:gd name="T39" fmla="*/ 74 h 149"/>
                <a:gd name="T40" fmla="*/ 5 w 123"/>
                <a:gd name="T41" fmla="*/ 58 h 149"/>
                <a:gd name="T42" fmla="*/ 10 w 123"/>
                <a:gd name="T43" fmla="*/ 52 h 149"/>
                <a:gd name="T44" fmla="*/ 17 w 123"/>
                <a:gd name="T45" fmla="*/ 44 h 149"/>
                <a:gd name="T46" fmla="*/ 18 w 123"/>
                <a:gd name="T47" fmla="*/ 38 h 149"/>
                <a:gd name="T48" fmla="*/ 19 w 123"/>
                <a:gd name="T49" fmla="*/ 34 h 149"/>
                <a:gd name="T50" fmla="*/ 19 w 123"/>
                <a:gd name="T51" fmla="*/ 32 h 149"/>
                <a:gd name="T52" fmla="*/ 21 w 123"/>
                <a:gd name="T53" fmla="*/ 26 h 149"/>
                <a:gd name="T54" fmla="*/ 22 w 123"/>
                <a:gd name="T55" fmla="*/ 19 h 149"/>
                <a:gd name="T56" fmla="*/ 25 w 123"/>
                <a:gd name="T57" fmla="*/ 15 h 149"/>
                <a:gd name="T58" fmla="*/ 29 w 123"/>
                <a:gd name="T59" fmla="*/ 14 h 149"/>
                <a:gd name="T60" fmla="*/ 34 w 123"/>
                <a:gd name="T61" fmla="*/ 11 h 149"/>
                <a:gd name="T62" fmla="*/ 47 w 123"/>
                <a:gd name="T63" fmla="*/ 7 h 149"/>
                <a:gd name="T64" fmla="*/ 56 w 123"/>
                <a:gd name="T65" fmla="*/ 5 h 149"/>
                <a:gd name="T66" fmla="*/ 57 w 123"/>
                <a:gd name="T67" fmla="*/ 5 h 149"/>
                <a:gd name="T68" fmla="*/ 56 w 123"/>
                <a:gd name="T69" fmla="*/ 17 h 149"/>
                <a:gd name="T70" fmla="*/ 55 w 123"/>
                <a:gd name="T71" fmla="*/ 31 h 149"/>
                <a:gd name="T72" fmla="*/ 42 w 123"/>
                <a:gd name="T73" fmla="*/ 40 h 149"/>
                <a:gd name="T74" fmla="*/ 30 w 123"/>
                <a:gd name="T75" fmla="*/ 51 h 149"/>
                <a:gd name="T76" fmla="*/ 25 w 123"/>
                <a:gd name="T77" fmla="*/ 72 h 149"/>
                <a:gd name="T78" fmla="*/ 22 w 123"/>
                <a:gd name="T79" fmla="*/ 89 h 149"/>
                <a:gd name="T80" fmla="*/ 21 w 123"/>
                <a:gd name="T81" fmla="*/ 100 h 149"/>
                <a:gd name="T82" fmla="*/ 21 w 123"/>
                <a:gd name="T83" fmla="*/ 103 h 149"/>
                <a:gd name="T84" fmla="*/ 34 w 123"/>
                <a:gd name="T85" fmla="*/ 87 h 149"/>
                <a:gd name="T86" fmla="*/ 52 w 123"/>
                <a:gd name="T87" fmla="*/ 61 h 149"/>
                <a:gd name="T88" fmla="*/ 67 w 123"/>
                <a:gd name="T89" fmla="*/ 39 h 149"/>
                <a:gd name="T90" fmla="*/ 74 w 123"/>
                <a:gd name="T91" fmla="*/ 24 h 149"/>
                <a:gd name="T92" fmla="*/ 76 w 123"/>
                <a:gd name="T93" fmla="*/ 17 h 149"/>
                <a:gd name="T94" fmla="*/ 78 w 123"/>
                <a:gd name="T95" fmla="*/ 11 h 149"/>
                <a:gd name="T96" fmla="*/ 84 w 123"/>
                <a:gd name="T97" fmla="*/ 9 h 149"/>
                <a:gd name="T98" fmla="*/ 101 w 123"/>
                <a:gd name="T99" fmla="*/ 5 h 149"/>
                <a:gd name="T100" fmla="*/ 116 w 123"/>
                <a:gd name="T101"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 h="149">
                  <a:moveTo>
                    <a:pt x="120" y="0"/>
                  </a:moveTo>
                  <a:lnTo>
                    <a:pt x="122" y="1"/>
                  </a:lnTo>
                  <a:lnTo>
                    <a:pt x="122" y="3"/>
                  </a:lnTo>
                  <a:lnTo>
                    <a:pt x="122" y="5"/>
                  </a:lnTo>
                  <a:lnTo>
                    <a:pt x="122" y="5"/>
                  </a:lnTo>
                  <a:lnTo>
                    <a:pt x="123" y="10"/>
                  </a:lnTo>
                  <a:lnTo>
                    <a:pt x="118" y="14"/>
                  </a:lnTo>
                  <a:lnTo>
                    <a:pt x="111" y="18"/>
                  </a:lnTo>
                  <a:lnTo>
                    <a:pt x="104" y="22"/>
                  </a:lnTo>
                  <a:lnTo>
                    <a:pt x="99" y="24"/>
                  </a:lnTo>
                  <a:lnTo>
                    <a:pt x="98" y="26"/>
                  </a:lnTo>
                  <a:lnTo>
                    <a:pt x="95" y="28"/>
                  </a:lnTo>
                  <a:lnTo>
                    <a:pt x="90" y="34"/>
                  </a:lnTo>
                  <a:lnTo>
                    <a:pt x="84" y="41"/>
                  </a:lnTo>
                  <a:lnTo>
                    <a:pt x="74" y="52"/>
                  </a:lnTo>
                  <a:lnTo>
                    <a:pt x="67" y="61"/>
                  </a:lnTo>
                  <a:lnTo>
                    <a:pt x="59" y="70"/>
                  </a:lnTo>
                  <a:lnTo>
                    <a:pt x="53" y="78"/>
                  </a:lnTo>
                  <a:lnTo>
                    <a:pt x="46" y="90"/>
                  </a:lnTo>
                  <a:lnTo>
                    <a:pt x="42" y="98"/>
                  </a:lnTo>
                  <a:lnTo>
                    <a:pt x="36" y="102"/>
                  </a:lnTo>
                  <a:lnTo>
                    <a:pt x="31" y="107"/>
                  </a:lnTo>
                  <a:lnTo>
                    <a:pt x="22" y="115"/>
                  </a:lnTo>
                  <a:lnTo>
                    <a:pt x="14" y="124"/>
                  </a:lnTo>
                  <a:lnTo>
                    <a:pt x="8" y="132"/>
                  </a:lnTo>
                  <a:lnTo>
                    <a:pt x="6" y="136"/>
                  </a:lnTo>
                  <a:lnTo>
                    <a:pt x="4" y="140"/>
                  </a:lnTo>
                  <a:lnTo>
                    <a:pt x="2" y="142"/>
                  </a:lnTo>
                  <a:lnTo>
                    <a:pt x="1" y="145"/>
                  </a:lnTo>
                  <a:lnTo>
                    <a:pt x="0" y="147"/>
                  </a:lnTo>
                  <a:lnTo>
                    <a:pt x="0" y="149"/>
                  </a:lnTo>
                  <a:lnTo>
                    <a:pt x="0" y="149"/>
                  </a:lnTo>
                  <a:lnTo>
                    <a:pt x="0" y="147"/>
                  </a:lnTo>
                  <a:lnTo>
                    <a:pt x="1" y="142"/>
                  </a:lnTo>
                  <a:lnTo>
                    <a:pt x="4" y="133"/>
                  </a:lnTo>
                  <a:lnTo>
                    <a:pt x="6" y="121"/>
                  </a:lnTo>
                  <a:lnTo>
                    <a:pt x="8" y="108"/>
                  </a:lnTo>
                  <a:lnTo>
                    <a:pt x="8" y="98"/>
                  </a:lnTo>
                  <a:lnTo>
                    <a:pt x="5" y="86"/>
                  </a:lnTo>
                  <a:lnTo>
                    <a:pt x="4" y="74"/>
                  </a:lnTo>
                  <a:lnTo>
                    <a:pt x="4" y="64"/>
                  </a:lnTo>
                  <a:lnTo>
                    <a:pt x="5" y="58"/>
                  </a:lnTo>
                  <a:lnTo>
                    <a:pt x="8" y="56"/>
                  </a:lnTo>
                  <a:lnTo>
                    <a:pt x="10" y="52"/>
                  </a:lnTo>
                  <a:lnTo>
                    <a:pt x="14" y="49"/>
                  </a:lnTo>
                  <a:lnTo>
                    <a:pt x="17" y="44"/>
                  </a:lnTo>
                  <a:lnTo>
                    <a:pt x="18" y="40"/>
                  </a:lnTo>
                  <a:lnTo>
                    <a:pt x="18" y="38"/>
                  </a:lnTo>
                  <a:lnTo>
                    <a:pt x="18" y="36"/>
                  </a:lnTo>
                  <a:lnTo>
                    <a:pt x="19" y="34"/>
                  </a:lnTo>
                  <a:lnTo>
                    <a:pt x="19" y="34"/>
                  </a:lnTo>
                  <a:lnTo>
                    <a:pt x="19" y="32"/>
                  </a:lnTo>
                  <a:lnTo>
                    <a:pt x="19" y="30"/>
                  </a:lnTo>
                  <a:lnTo>
                    <a:pt x="21" y="26"/>
                  </a:lnTo>
                  <a:lnTo>
                    <a:pt x="22" y="23"/>
                  </a:lnTo>
                  <a:lnTo>
                    <a:pt x="22" y="19"/>
                  </a:lnTo>
                  <a:lnTo>
                    <a:pt x="23" y="17"/>
                  </a:lnTo>
                  <a:lnTo>
                    <a:pt x="25" y="15"/>
                  </a:lnTo>
                  <a:lnTo>
                    <a:pt x="26" y="14"/>
                  </a:lnTo>
                  <a:lnTo>
                    <a:pt x="29" y="14"/>
                  </a:lnTo>
                  <a:lnTo>
                    <a:pt x="31" y="13"/>
                  </a:lnTo>
                  <a:lnTo>
                    <a:pt x="34" y="11"/>
                  </a:lnTo>
                  <a:lnTo>
                    <a:pt x="40" y="10"/>
                  </a:lnTo>
                  <a:lnTo>
                    <a:pt x="47" y="7"/>
                  </a:lnTo>
                  <a:lnTo>
                    <a:pt x="53" y="6"/>
                  </a:lnTo>
                  <a:lnTo>
                    <a:pt x="56" y="5"/>
                  </a:lnTo>
                  <a:lnTo>
                    <a:pt x="57" y="5"/>
                  </a:lnTo>
                  <a:lnTo>
                    <a:pt x="57" y="5"/>
                  </a:lnTo>
                  <a:lnTo>
                    <a:pt x="57" y="9"/>
                  </a:lnTo>
                  <a:lnTo>
                    <a:pt x="56" y="17"/>
                  </a:lnTo>
                  <a:lnTo>
                    <a:pt x="56" y="26"/>
                  </a:lnTo>
                  <a:lnTo>
                    <a:pt x="55" y="31"/>
                  </a:lnTo>
                  <a:lnTo>
                    <a:pt x="50" y="35"/>
                  </a:lnTo>
                  <a:lnTo>
                    <a:pt x="42" y="40"/>
                  </a:lnTo>
                  <a:lnTo>
                    <a:pt x="34" y="45"/>
                  </a:lnTo>
                  <a:lnTo>
                    <a:pt x="30" y="51"/>
                  </a:lnTo>
                  <a:lnTo>
                    <a:pt x="27" y="60"/>
                  </a:lnTo>
                  <a:lnTo>
                    <a:pt x="25" y="72"/>
                  </a:lnTo>
                  <a:lnTo>
                    <a:pt x="23" y="82"/>
                  </a:lnTo>
                  <a:lnTo>
                    <a:pt x="22" y="89"/>
                  </a:lnTo>
                  <a:lnTo>
                    <a:pt x="21" y="95"/>
                  </a:lnTo>
                  <a:lnTo>
                    <a:pt x="21" y="100"/>
                  </a:lnTo>
                  <a:lnTo>
                    <a:pt x="19" y="104"/>
                  </a:lnTo>
                  <a:lnTo>
                    <a:pt x="21" y="103"/>
                  </a:lnTo>
                  <a:lnTo>
                    <a:pt x="25" y="96"/>
                  </a:lnTo>
                  <a:lnTo>
                    <a:pt x="34" y="87"/>
                  </a:lnTo>
                  <a:lnTo>
                    <a:pt x="44" y="72"/>
                  </a:lnTo>
                  <a:lnTo>
                    <a:pt x="52" y="61"/>
                  </a:lnTo>
                  <a:lnTo>
                    <a:pt x="60" y="49"/>
                  </a:lnTo>
                  <a:lnTo>
                    <a:pt x="67" y="39"/>
                  </a:lnTo>
                  <a:lnTo>
                    <a:pt x="72" y="30"/>
                  </a:lnTo>
                  <a:lnTo>
                    <a:pt x="74" y="24"/>
                  </a:lnTo>
                  <a:lnTo>
                    <a:pt x="76" y="21"/>
                  </a:lnTo>
                  <a:lnTo>
                    <a:pt x="76" y="17"/>
                  </a:lnTo>
                  <a:lnTo>
                    <a:pt x="77" y="14"/>
                  </a:lnTo>
                  <a:lnTo>
                    <a:pt x="78" y="11"/>
                  </a:lnTo>
                  <a:lnTo>
                    <a:pt x="80" y="10"/>
                  </a:lnTo>
                  <a:lnTo>
                    <a:pt x="84" y="9"/>
                  </a:lnTo>
                  <a:lnTo>
                    <a:pt x="91" y="7"/>
                  </a:lnTo>
                  <a:lnTo>
                    <a:pt x="101" y="5"/>
                  </a:lnTo>
                  <a:lnTo>
                    <a:pt x="110" y="2"/>
                  </a:lnTo>
                  <a:lnTo>
                    <a:pt x="116" y="1"/>
                  </a:lnTo>
                  <a:lnTo>
                    <a:pt x="120" y="0"/>
                  </a:lnTo>
                  <a:close/>
                </a:path>
              </a:pathLst>
            </a:custGeom>
            <a:solidFill>
              <a:srgbClr val="E7EFED"/>
            </a:solidFill>
            <a:ln w="0">
              <a:solidFill>
                <a:srgbClr val="E7EFE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13" name="Oval 12"/>
          <p:cNvSpPr/>
          <p:nvPr/>
        </p:nvSpPr>
        <p:spPr>
          <a:xfrm>
            <a:off x="2771800" y="2276872"/>
            <a:ext cx="4448420" cy="1706673"/>
          </a:xfrm>
          <a:prstGeom prst="ellipse">
            <a:avLst/>
          </a:prstGeom>
          <a:solidFill>
            <a:srgbClr val="99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12700">
                  <a:solidFill>
                    <a:srgbClr val="4EB3CF"/>
                  </a:solidFill>
                  <a:prstDash val="solid"/>
                </a:ln>
                <a:solidFill>
                  <a:srgbClr val="455F51">
                    <a:lumMod val="50000"/>
                  </a:srgbClr>
                </a:solidFill>
                <a:effectLst/>
                <a:uLnTx/>
                <a:uFillTx/>
              </a:rPr>
              <a:t>Question?</a:t>
            </a:r>
          </a:p>
        </p:txBody>
      </p:sp>
      <p:sp>
        <p:nvSpPr>
          <p:cNvPr id="6"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73</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284721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85786" y="1000108"/>
            <a:ext cx="7772400" cy="1470025"/>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1- طغیان اشتهای شیرخوار در چه زمان های زیر اتفاق می افتد؟</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10 تا 14 روزگی             ب) 8 هفتگی            ج) 6 هفتگی        د) 12 هفتگی</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2- در چه بازه زمانی شیرخوار ممکن است به طور ناگهانی از گرفتن پستان امتناع کند؟</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4 - 7 ماهگی               ب) 2 - 3 ماهگی         ج) 6- 7 ماهگی     د) 1 سالگی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3- هورمون کلیدی شیرساز در انسان کدام است؟</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الف9 اکسی توسین       ب) پرولاکتین و اکسی توسین         ج) پرولاکتین      د) هیچکدام</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4) دوره حساس شیرسازی در چه روزهایی است؟</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2-3 روز اول      ب) 1-2 روز اول              ج) هفته اول        د) 4-5 روز اول</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5) در مقایسه ترکیب شیرمادر با  فورمولاهای استاندارد کدام ترکیب در فورمولا  وجود ندارد؟</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اسیدهای چرب آزاد           ب) لینولئیک اسید        ج) لاکتوفرین       د) آلفا لینولئیک اسید</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endParaRPr kumimoji="0" lang="fa-IR" sz="2000" b="0" i="0" u="none" strike="noStrike" kern="1200" cap="none" spc="0" normalizeH="0" baseline="0" noProof="0" dirty="0">
              <a:ln>
                <a:noFill/>
              </a:ln>
              <a:solidFill>
                <a:schemeClr val="tx1"/>
              </a:solidFill>
              <a:effectLst/>
              <a:uLnTx/>
              <a:uFillTx/>
              <a:latin typeface="+mj-lt"/>
              <a:ea typeface="+mj-ea"/>
              <a:cs typeface="B Zar" pitchFamily="2" charset="-78"/>
            </a:endParaRPr>
          </a:p>
        </p:txBody>
      </p:sp>
      <p:sp>
        <p:nvSpPr>
          <p:cNvPr id="4"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74</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4348" y="1428736"/>
            <a:ext cx="7929618" cy="1470025"/>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mj-lt"/>
                <a:ea typeface="+mj-ea"/>
                <a:cs typeface="B Zar" pitchFamily="2" charset="-78"/>
              </a:rPr>
              <a:t>6- ترکیبات در شیر مادر کمتر از شیر مصنوعی می باشد به جز:</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کلسیم        ب) منیزیم        ج) فسفر       د) آهن</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7- کدامیک از موارد زیر از فواید تغذیه با شیر مادر برای  مادران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افزایش احتمال افسردگی پس از زایمان      ب) افزایش استرس        ج)  هایپر منوره     د) کاهش وزن</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8- همه موارد زیر از فواید شیردهی برای مادر در دراز مدت می باشد به جز:</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کاهش ریسک دیابت           ب) کاهش ریسک سرطان رحم         ج) کاهش ریسک </a:t>
            </a:r>
            <a:r>
              <a:rPr kumimoji="0" lang="fa-IR" sz="2000" b="0" i="0" u="none" strike="noStrike" kern="1200" cap="none" spc="0" normalizeH="0" baseline="0" noProof="0" dirty="0" smtClean="0">
                <a:ln>
                  <a:noFill/>
                </a:ln>
                <a:effectLst/>
                <a:uLnTx/>
                <a:uFillTx/>
                <a:latin typeface="+mj-lt"/>
                <a:ea typeface="+mj-ea"/>
                <a:cs typeface="B Zar" pitchFamily="2" charset="-78"/>
              </a:rPr>
              <a:t>هایپرلیپیدمی   د</a:t>
            </a:r>
            <a:r>
              <a:rPr kumimoji="0" lang="fa-IR" sz="2000" b="0" i="0" u="none" strike="noStrike" kern="1200" cap="none" spc="0" normalizeH="0" baseline="0" noProof="0" dirty="0" smtClean="0">
                <a:ln>
                  <a:noFill/>
                </a:ln>
                <a:effectLst/>
                <a:uLnTx/>
                <a:uFillTx/>
                <a:latin typeface="+mj-lt"/>
                <a:ea typeface="+mj-ea"/>
                <a:cs typeface="B Zar" pitchFamily="2" charset="-78"/>
              </a:rPr>
              <a:t>) کاهش ریسک بیماریهای قلبی عروقی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endParaRPr kumimoji="0" lang="fa-IR" sz="2000" b="0" i="0" u="none" strike="noStrike" kern="1200" cap="none" spc="0" normalizeH="0" baseline="0" noProof="0" dirty="0">
              <a:ln>
                <a:noFill/>
              </a:ln>
              <a:effectLst/>
              <a:uLnTx/>
              <a:uFillTx/>
              <a:latin typeface="+mj-lt"/>
              <a:ea typeface="+mj-ea"/>
              <a:cs typeface="B Zar"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75</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4348" y="642918"/>
            <a:ext cx="7772400" cy="1470025"/>
          </a:xfrm>
          <a:prstGeom prst="rect">
            <a:avLst/>
          </a:prstGeom>
        </p:spPr>
        <p:txBody>
          <a:bodyPr>
            <a:noAutofit/>
          </a:bodyPr>
          <a:lstStyle/>
          <a:p>
            <a:pPr lvl="0" algn="r">
              <a:spcBef>
                <a:spcPct val="0"/>
              </a:spcBef>
            </a:pP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9) کدامیک از موارد زیر تحت تأثیر تغذیه با شیر مادر در پیشگیری از بیماری های مزمن کودک نمی باشد؟</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دیابت          ب)  لوکمی            ج) چاقی             د)  بیماری های قلبی عروقی</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10) همه موارد زیر از تأثیر تغذیه نوزاد نارس  با شیر مادر میباشد به جز:</a:t>
            </a:r>
            <a:r>
              <a:rPr lang="fa-IR" sz="2000" dirty="0" smtClean="0">
                <a:latin typeface="+mj-lt"/>
                <a:ea typeface="+mj-ea"/>
                <a:cs typeface="B Zar" pitchFamily="2" charset="-78"/>
              </a:rPr>
              <a:t/>
            </a:r>
            <a:br>
              <a:rPr lang="fa-IR" sz="2000" dirty="0" smtClean="0">
                <a:latin typeface="+mj-lt"/>
                <a:ea typeface="+mj-ea"/>
                <a:cs typeface="B Zar" pitchFamily="2" charset="-78"/>
              </a:rPr>
            </a:br>
            <a:r>
              <a:rPr lang="fa-IR" sz="2000" dirty="0" smtClean="0">
                <a:latin typeface="+mj-lt"/>
                <a:ea typeface="+mj-ea"/>
                <a:cs typeface="B Zar" pitchFamily="2" charset="-78"/>
              </a:rPr>
              <a:t>              ب) کاهش  دفعات بستری در سال اول زندگی </a:t>
            </a:r>
            <a:r>
              <a:rPr kumimoji="0" lang="fa-IR" sz="2000" b="0" i="0" u="none" strike="noStrike" kern="1200" cap="none" spc="0" normalizeH="0" baseline="0" noProof="0" dirty="0" smtClean="0">
                <a:ln>
                  <a:noFill/>
                </a:ln>
                <a:effectLst/>
                <a:uLnTx/>
                <a:uFillTx/>
                <a:latin typeface="+mj-lt"/>
                <a:ea typeface="+mj-ea"/>
                <a:cs typeface="B Zar" pitchFamily="2" charset="-78"/>
              </a:rPr>
              <a:t> </a:t>
            </a:r>
            <a:r>
              <a:rPr kumimoji="0" lang="en-US" sz="2000" b="0" i="0" u="none" strike="noStrike" kern="1200" cap="none" spc="0" normalizeH="0" baseline="0" noProof="0" dirty="0" smtClean="0">
                <a:ln>
                  <a:noFill/>
                </a:ln>
                <a:effectLst/>
                <a:uLnTx/>
                <a:uFillTx/>
                <a:latin typeface="+mj-lt"/>
                <a:ea typeface="+mj-ea"/>
                <a:cs typeface="B Zar" pitchFamily="2" charset="-78"/>
              </a:rPr>
              <a:t>NEC</a:t>
            </a:r>
            <a:r>
              <a:rPr kumimoji="0" lang="fa-IR" sz="2000" b="0" i="0" u="none" strike="noStrike" kern="1200" cap="none" spc="0" normalizeH="0" baseline="0" noProof="0" dirty="0" smtClean="0">
                <a:ln>
                  <a:noFill/>
                </a:ln>
                <a:effectLst/>
                <a:uLnTx/>
                <a:uFillTx/>
                <a:latin typeface="+mj-lt"/>
                <a:ea typeface="+mj-ea"/>
                <a:cs typeface="B Zar" pitchFamily="2" charset="-78"/>
              </a:rPr>
              <a:t>    </a:t>
            </a:r>
            <a:r>
              <a:rPr lang="fa-IR" sz="2000" dirty="0" smtClean="0">
                <a:latin typeface="+mj-lt"/>
                <a:ea typeface="+mj-ea"/>
                <a:cs typeface="B Zar" pitchFamily="2" charset="-78"/>
              </a:rPr>
              <a:t>الف) کاهش </a:t>
            </a:r>
            <a:endParaRPr kumimoji="0" lang="fa-IR" sz="2000" b="0" i="0" u="none" strike="noStrike" kern="1200" cap="none" spc="0" normalizeH="0" baseline="0" noProof="0" dirty="0" smtClean="0">
              <a:ln>
                <a:noFill/>
              </a:ln>
              <a:effectLst/>
              <a:uLnTx/>
              <a:uFillTx/>
              <a:latin typeface="+mj-lt"/>
              <a:ea typeface="+mj-ea"/>
              <a:cs typeface="B Zar" pitchFamily="2" charset="-78"/>
            </a:endParaRPr>
          </a:p>
          <a:p>
            <a:pPr lvl="0" algn="r">
              <a:spcBef>
                <a:spcPct val="0"/>
              </a:spcBef>
            </a:pPr>
            <a:r>
              <a:rPr kumimoji="0" lang="fa-IR" sz="2000" b="0" i="0" u="none" strike="noStrike" kern="1200" cap="none" spc="0" normalizeH="0" baseline="0" noProof="0" dirty="0" smtClean="0">
                <a:ln>
                  <a:noFill/>
                </a:ln>
                <a:effectLst/>
                <a:uLnTx/>
                <a:uFillTx/>
                <a:latin typeface="+mj-lt"/>
                <a:ea typeface="+mj-ea"/>
                <a:cs typeface="B Zar" pitchFamily="2" charset="-78"/>
              </a:rPr>
              <a:t>ج) کاهش مرگ و میر             د) کاهش عفونت های بیمارستانی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11- در صورت تغذیه نوزاد و شیرخوار با شیر مادر در مقابل تغذیه با  فورمولا  ریسک ابتلا به کدام بیماری کمتر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lang="en-US" sz="2000" dirty="0" smtClean="0">
                <a:latin typeface="+mj-lt"/>
                <a:ea typeface="+mj-ea"/>
                <a:cs typeface="B Zar" pitchFamily="2" charset="-78"/>
              </a:rPr>
              <a:t>AML</a:t>
            </a:r>
            <a:r>
              <a:rPr lang="fa-IR" sz="2000" dirty="0" smtClean="0">
                <a:latin typeface="+mj-lt"/>
                <a:ea typeface="+mj-ea"/>
                <a:cs typeface="B Zar" pitchFamily="2" charset="-78"/>
              </a:rPr>
              <a:t>الف)   سلیاک              ب)   </a:t>
            </a:r>
          </a:p>
          <a:p>
            <a:pPr lvl="0" algn="r">
              <a:spcBef>
                <a:spcPct val="0"/>
              </a:spcBef>
            </a:pPr>
            <a:r>
              <a:rPr kumimoji="0" lang="fa-IR" sz="2000" b="0" i="0" u="none" strike="noStrike" kern="1200" cap="none" spc="0" normalizeH="0" baseline="0" noProof="0" dirty="0" smtClean="0">
                <a:ln>
                  <a:noFill/>
                </a:ln>
                <a:effectLst/>
                <a:uLnTx/>
                <a:uFillTx/>
                <a:latin typeface="+mj-lt"/>
                <a:ea typeface="+mj-ea"/>
                <a:cs typeface="B Zar" pitchFamily="2" charset="-78"/>
              </a:rPr>
              <a:t>ج)  دیابت تیپ 2         د) سندرم مرگ ناگهانی شیرخوار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endParaRPr kumimoji="0" lang="fa-IR" sz="2000" b="0" i="0" u="none" strike="noStrike" kern="1200" cap="none" spc="0" normalizeH="0" baseline="0" noProof="0" dirty="0">
              <a:ln>
                <a:noFill/>
              </a:ln>
              <a:effectLst/>
              <a:uLnTx/>
              <a:uFillTx/>
              <a:latin typeface="+mj-lt"/>
              <a:ea typeface="+mj-ea"/>
              <a:cs typeface="B Zar"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596" y="1357298"/>
            <a:ext cx="8343904" cy="1470025"/>
          </a:xfrm>
          <a:prstGeom prst="rect">
            <a:avLst/>
          </a:prstGeom>
        </p:spPr>
        <p:txBody>
          <a:bodyPr>
            <a:noAutofit/>
          </a:bodyPr>
          <a:lstStyle/>
          <a:p>
            <a:pPr algn="r">
              <a:spcBef>
                <a:spcPct val="0"/>
              </a:spcBef>
            </a:pPr>
            <a:r>
              <a:rPr kumimoji="0" lang="fa-IR" sz="2000" b="0" i="0" u="none" strike="noStrike" kern="1200" cap="none" spc="0" normalizeH="0" baseline="0" noProof="0" dirty="0" smtClean="0">
                <a:ln>
                  <a:noFill/>
                </a:ln>
                <a:effectLst/>
                <a:uLnTx/>
                <a:uFillTx/>
                <a:latin typeface="+mj-lt"/>
                <a:ea typeface="+mj-ea"/>
                <a:cs typeface="B Zar" pitchFamily="2" charset="-78"/>
              </a:rPr>
              <a:t>12- تغذیه با شیر مادر باعث کاهش بیماری های حاد زیر میشود به جز:</a:t>
            </a:r>
            <a:br>
              <a:rPr kumimoji="0" lang="fa-IR" sz="2000" b="0" i="0" u="none" strike="noStrike" kern="1200" cap="none" spc="0" normalizeH="0" baseline="0" noProof="0" dirty="0" smtClean="0">
                <a:ln>
                  <a:noFill/>
                </a:ln>
                <a:effectLst/>
                <a:uLnTx/>
                <a:uFillTx/>
                <a:latin typeface="+mj-lt"/>
                <a:ea typeface="+mj-ea"/>
                <a:cs typeface="B Zar" pitchFamily="2" charset="-78"/>
              </a:rPr>
            </a:br>
            <a:r>
              <a:rPr lang="en-US" sz="2000" dirty="0" smtClean="0"/>
              <a:t>NEC </a:t>
            </a:r>
            <a:r>
              <a:rPr kumimoji="0" lang="fa-IR" sz="2000" b="0" i="0" u="none" strike="noStrike" kern="1200" cap="none" spc="0" normalizeH="0" baseline="0" noProof="0" dirty="0" smtClean="0">
                <a:ln>
                  <a:noFill/>
                </a:ln>
                <a:effectLst/>
                <a:uLnTx/>
                <a:uFillTx/>
                <a:latin typeface="+mj-lt"/>
                <a:ea typeface="+mj-ea"/>
                <a:cs typeface="B Zar" pitchFamily="2" charset="-78"/>
              </a:rPr>
              <a:t>الف) اسهال         ب)</a:t>
            </a:r>
            <a:endParaRPr lang="en-US" sz="2000" dirty="0" smtClean="0"/>
          </a:p>
          <a:p>
            <a:pPr marL="0" marR="0" lvl="0" indent="0" algn="r" defTabSz="91440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noProof="0" dirty="0" smtClean="0">
                <a:ln>
                  <a:noFill/>
                </a:ln>
                <a:effectLst/>
                <a:uLnTx/>
                <a:uFillTx/>
                <a:latin typeface="+mj-lt"/>
                <a:ea typeface="+mj-ea"/>
                <a:cs typeface="B Zar" pitchFamily="2" charset="-78"/>
              </a:rPr>
              <a:t> </a:t>
            </a:r>
            <a:r>
              <a:rPr kumimoji="0" lang="fa-IR" sz="2000" b="0" i="0" u="none" strike="noStrike" kern="1200" cap="none" spc="0" normalizeH="0" baseline="0" noProof="0" dirty="0" smtClean="0">
                <a:ln>
                  <a:noFill/>
                </a:ln>
                <a:effectLst/>
                <a:uLnTx/>
                <a:uFillTx/>
                <a:latin typeface="+mj-lt"/>
                <a:ea typeface="+mj-ea"/>
                <a:cs typeface="B Zar" pitchFamily="2" charset="-78"/>
              </a:rPr>
              <a:t>ج) مننژیت              د) دیابت تیپ 1</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13) آموزش در خصوص فواید شیر مادر از چه زمانی باید آغاز شود؟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در دوران بارداری                ب) بلافاصله قبل زایمان               ج) بلافاصله بعد زایمان       د) بعد از اولین هم آغوشی مادر و نوزاد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14) زمان مناسب استفتده از پستانک چه زمانی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بدو تولد               ب) 1-2 هفتگی                  ج) بعد 2 سالگی             د) 3-4 هفتگی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endParaRPr kumimoji="0" lang="fa-IR" sz="2000" b="0" i="0" u="none" strike="noStrike" kern="1200" cap="none" spc="0" normalizeH="0" baseline="0" noProof="0" dirty="0">
              <a:ln>
                <a:noFill/>
              </a:ln>
              <a:effectLst/>
              <a:uLnTx/>
              <a:uFillTx/>
              <a:latin typeface="+mj-lt"/>
              <a:ea typeface="+mj-ea"/>
              <a:cs typeface="B Zar"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84" y="1643050"/>
            <a:ext cx="5976664" cy="2031325"/>
          </a:xfrm>
          <a:prstGeom prst="rect">
            <a:avLst/>
          </a:prstGeom>
          <a:noFill/>
        </p:spPr>
        <p:txBody>
          <a:bodyPr wrap="square" rtlCol="0">
            <a:spAutoFit/>
          </a:bodyPr>
          <a:lstStyle/>
          <a:p>
            <a:pPr algn="r" rtl="1"/>
            <a:r>
              <a:rPr lang="fa-IR" b="1" dirty="0" smtClean="0">
                <a:cs typeface="B Nazanin" panose="00000400000000000000" pitchFamily="2" charset="-78"/>
              </a:rPr>
              <a:t>مشکلات </a:t>
            </a:r>
            <a:r>
              <a:rPr lang="fa-IR" b="1" dirty="0">
                <a:cs typeface="B Nazanin" panose="00000400000000000000" pitchFamily="2" charset="-78"/>
              </a:rPr>
              <a:t>مزمن</a:t>
            </a:r>
          </a:p>
          <a:p>
            <a:pPr marL="285750" indent="-285750" algn="r" rtl="1">
              <a:buFont typeface="Arial" panose="020B0604020202020204" pitchFamily="34" charset="0"/>
              <a:buChar char="•"/>
            </a:pPr>
            <a:r>
              <a:rPr lang="fa-IR" dirty="0">
                <a:cs typeface="B Nazanin" panose="00000400000000000000" pitchFamily="2" charset="-78"/>
              </a:rPr>
              <a:t>دیابت ملیتوس وابسته به انسولین (تیپ 1)</a:t>
            </a:r>
          </a:p>
          <a:p>
            <a:pPr marL="285750" indent="-285750" algn="r" rtl="1">
              <a:buFont typeface="Arial" panose="020B0604020202020204" pitchFamily="34" charset="0"/>
              <a:buChar char="•"/>
            </a:pPr>
            <a:r>
              <a:rPr lang="fa-IR" dirty="0">
                <a:cs typeface="B Nazanin" panose="00000400000000000000" pitchFamily="2" charset="-78"/>
              </a:rPr>
              <a:t>دیابت ملیتوس غیروابسته به انسولین (تیپ 2)</a:t>
            </a:r>
          </a:p>
          <a:p>
            <a:pPr marL="285750" indent="-285750" algn="r" rtl="1">
              <a:buFont typeface="Arial" panose="020B0604020202020204" pitchFamily="34" charset="0"/>
              <a:buChar char="•"/>
            </a:pPr>
            <a:r>
              <a:rPr lang="fa-IR" dirty="0">
                <a:cs typeface="B Nazanin" panose="00000400000000000000" pitchFamily="2" charset="-78"/>
              </a:rPr>
              <a:t>چاقی و اضافه وزن</a:t>
            </a:r>
          </a:p>
          <a:p>
            <a:pPr marL="285750" indent="-285750" algn="r" rtl="1">
              <a:buFont typeface="Arial" panose="020B0604020202020204" pitchFamily="34" charset="0"/>
              <a:buChar char="•"/>
            </a:pPr>
            <a:r>
              <a:rPr lang="fa-IR" dirty="0">
                <a:cs typeface="B Nazanin" panose="00000400000000000000" pitchFamily="2" charset="-78"/>
              </a:rPr>
              <a:t>آسم و آلرژس</a:t>
            </a:r>
          </a:p>
          <a:p>
            <a:pPr marL="285750" indent="-285750" algn="r" rtl="1">
              <a:buFont typeface="Arial" panose="020B0604020202020204" pitchFamily="34" charset="0"/>
              <a:buChar char="•"/>
            </a:pPr>
            <a:r>
              <a:rPr lang="fa-IR" dirty="0">
                <a:cs typeface="B Nazanin" panose="00000400000000000000" pitchFamily="2" charset="-78"/>
              </a:rPr>
              <a:t>بیماری های التهابی روده (بیماری سلیاک و کرون)</a:t>
            </a:r>
          </a:p>
          <a:p>
            <a:pPr marL="285750" indent="-285750" algn="r" rtl="1">
              <a:buFont typeface="Arial" panose="020B0604020202020204" pitchFamily="34" charset="0"/>
              <a:buChar char="•"/>
            </a:pPr>
            <a:r>
              <a:rPr lang="fa-IR" dirty="0">
                <a:cs typeface="B Nazanin" panose="00000400000000000000" pitchFamily="2" charset="-78"/>
              </a:rPr>
              <a:t>لوکمی دوران کودکی (لوکمی حاد لنفوسیتی و لوکمی حاد میلوژنوس)</a:t>
            </a:r>
            <a:endParaRPr lang="en-US" dirty="0">
              <a:cs typeface="B Nazanin" panose="00000400000000000000"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6</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57224" y="1071546"/>
            <a:ext cx="7772400" cy="1470025"/>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15) همه موارد زیر از موانع تغذیه با شیر مادر می باشد به جز:</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اشتغال به کار مادر            ب) آموزش مناسب در دوران بارداری      ج) حمایت خانواده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mj-lt"/>
                <a:ea typeface="+mj-ea"/>
                <a:cs typeface="B Zar" pitchFamily="2" charset="-78"/>
              </a:rPr>
              <a:t>  د) ترخیص زود هنگام از بیمارستان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16) در طول  شبانه روز تغذیه از پستان حداقل چن بار باید انجام شود؟</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15-12 بار           ب) 12-8 بار           ج) 8-5 بار              د) 8-6 بار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17) همه موارد زیر از مشکلات شایع عدم تداوم  شیردهی توسط  مادر می باشد به جز: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تصور ناکافی بودن شیر توسط مادر           ب) افزایش احتمال خونریزی پس از زایمان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ج)   ماستیت                                                 د) درد پستان</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endParaRPr kumimoji="0" lang="fa-IR" sz="2000" b="0" i="0" u="none" strike="noStrike" kern="1200" cap="none" spc="0" normalizeH="0" baseline="0" noProof="0" dirty="0">
              <a:ln>
                <a:noFill/>
              </a:ln>
              <a:effectLst/>
              <a:uLnTx/>
              <a:uFillTx/>
              <a:latin typeface="+mj-lt"/>
              <a:ea typeface="+mj-ea"/>
              <a:cs typeface="B Zar"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78</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5786" y="1142984"/>
            <a:ext cx="7772400" cy="1470025"/>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effectLst/>
                <a:uLnTx/>
                <a:uFillTx/>
                <a:latin typeface="+mj-lt"/>
                <a:ea typeface="+mj-ea"/>
                <a:cs typeface="B Zar" pitchFamily="2" charset="-78"/>
              </a:rPr>
              <a:t>18) اقدامات زیر شروع و تداوم تغذیه با شیر مادر را کاهش می دهد به جز:</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حمام کردن نوزاد            ب) واکسیناسیون نوزاد           ج) توزین نوزاد         د) تماس پوست با پوست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19) میزان ویتامین </a:t>
            </a:r>
            <a:r>
              <a:rPr kumimoji="0" lang="en-US" sz="2000" b="0" i="0" u="none" strike="noStrike" kern="1200" cap="none" spc="0" normalizeH="0" baseline="0" noProof="0" dirty="0" smtClean="0">
                <a:ln>
                  <a:noFill/>
                </a:ln>
                <a:effectLst/>
                <a:uLnTx/>
                <a:uFillTx/>
                <a:latin typeface="+mj-lt"/>
                <a:ea typeface="+mj-ea"/>
                <a:cs typeface="B Zar" pitchFamily="2" charset="-78"/>
              </a:rPr>
              <a:t>D </a:t>
            </a:r>
            <a:r>
              <a:rPr kumimoji="0" lang="fa-IR" sz="2000" b="0" i="0" u="none" strike="noStrike" kern="1200" cap="none" spc="0" normalizeH="0" baseline="0" noProof="0" dirty="0" smtClean="0">
                <a:ln>
                  <a:noFill/>
                </a:ln>
                <a:effectLst/>
                <a:uLnTx/>
                <a:uFillTx/>
                <a:latin typeface="+mj-lt"/>
                <a:ea typeface="+mj-ea"/>
                <a:cs typeface="B Zar" pitchFamily="2" charset="-78"/>
              </a:rPr>
              <a:t> مورد نیاز نوزاد قدر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1500 واحد روزانه           ب) 400 واحد روزانه             ج) 400 واحد هر هفته         د) 1500 واحد هر هفته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20) قطره آهن خوراکی برای نوزاد از چه سنی آغاز می شود؟</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6 ماهگی            ب)  2 ماهگی           ج) 4 ماهگی              د) 5 ماهگی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21) در مورد روش زایمان و مؤثر بودن روی تغذیه کدام یک از موارد زیر درست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الف) روش زایمان تأثیری روی روش تغذیه ندارد.            ب) میزان تغذیه با شیر مادر در زایمان طبیعی کمتر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ج) میزان تغذیه با شیر مادر در روش سزارین کمتر از زایمان طبیعی می باشد. </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د) در هر دو در روزهای اول میزان تغذیه با شیر مادر کمتر است.</a:t>
            </a:r>
            <a:br>
              <a:rPr kumimoji="0" lang="fa-IR" sz="2000" b="0" i="0" u="none" strike="noStrike" kern="1200" cap="none" spc="0" normalizeH="0" baseline="0" noProof="0" dirty="0" smtClean="0">
                <a:ln>
                  <a:noFill/>
                </a:ln>
                <a:effectLst/>
                <a:uLnTx/>
                <a:uFillTx/>
                <a:latin typeface="+mj-lt"/>
                <a:ea typeface="+mj-ea"/>
                <a:cs typeface="B Zar" pitchFamily="2" charset="-78"/>
              </a:rPr>
            </a:br>
            <a:r>
              <a:rPr kumimoji="0" lang="fa-IR" sz="2000" b="0" i="0" u="none" strike="noStrike" kern="1200" cap="none" spc="0" normalizeH="0" baseline="0" noProof="0" dirty="0" smtClean="0">
                <a:ln>
                  <a:noFill/>
                </a:ln>
                <a:effectLst/>
                <a:uLnTx/>
                <a:uFillTx/>
                <a:latin typeface="+mj-lt"/>
                <a:ea typeface="+mj-ea"/>
                <a:cs typeface="B Zar" pitchFamily="2" charset="-78"/>
              </a:rPr>
              <a:t/>
            </a:r>
            <a:br>
              <a:rPr kumimoji="0" lang="fa-IR" sz="2000" b="0" i="0" u="none" strike="noStrike" kern="1200" cap="none" spc="0" normalizeH="0" baseline="0" noProof="0" dirty="0" smtClean="0">
                <a:ln>
                  <a:noFill/>
                </a:ln>
                <a:effectLst/>
                <a:uLnTx/>
                <a:uFillTx/>
                <a:latin typeface="+mj-lt"/>
                <a:ea typeface="+mj-ea"/>
                <a:cs typeface="B Zar" pitchFamily="2" charset="-78"/>
              </a:rPr>
            </a:br>
            <a:endParaRPr kumimoji="0" lang="fa-IR" sz="2000" b="0" i="0" u="none" strike="noStrike" kern="1200" cap="none" spc="0" normalizeH="0" baseline="0" noProof="0" dirty="0">
              <a:ln>
                <a:noFill/>
              </a:ln>
              <a:effectLst/>
              <a:uLnTx/>
              <a:uFillTx/>
              <a:latin typeface="+mj-lt"/>
              <a:ea typeface="+mj-ea"/>
              <a:cs typeface="B Zar"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79</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000108"/>
            <a:ext cx="8858280" cy="1470025"/>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22) همه رفتارهای زیر نشانه گرسنگی نوزاد تلقی می شود به جز:</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حرکات دست و پاها            ب) حرکات چشم در زمان خواب سبک         ج) حرکت سر و </a:t>
            </a: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دهان </a:t>
            </a: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به اطراف</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د) گریه مکرر</a:t>
            </a: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23)  نوزاد تازه متولد شده حداقل چند دقیقه از هر پستان شیر می خورد؟</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حداقل 15-10 دقیقه         ب) حداقل 20-15 دقیقه              ج) حداکثر 15-10 دقیقه       د) حداقل 10-5 دقیقه</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24) صحیح ترین روش ارزیابی کفایت تغذیه با شیر مادر کدام است؟</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الف) بررسی قند خون          ب) دفع </a:t>
            </a:r>
            <a:r>
              <a:rPr kumimoji="0" lang="fa-IR" sz="2000" b="0" i="0" u="none" strike="noStrike" kern="1200" cap="none" spc="0" normalizeH="0" baseline="0" noProof="0" dirty="0" smtClean="0">
                <a:ln>
                  <a:noFill/>
                </a:ln>
                <a:effectLst/>
                <a:uLnTx/>
                <a:uFillTx/>
                <a:latin typeface="+mj-lt"/>
                <a:ea typeface="+mj-ea"/>
                <a:cs typeface="B Zar" pitchFamily="2" charset="-78"/>
              </a:rPr>
              <a:t>ادرار              ج) اندازه گیری دوره ای وزن شیرخوار بدون لباس </a:t>
            </a: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t>د) دفع مدفوع </a:t>
            </a:r>
            <a:br>
              <a:rPr kumimoji="0" lang="fa-IR" sz="2000" b="0" i="0" u="none" strike="noStrike" kern="1200" cap="none" spc="0" normalizeH="0" baseline="0" noProof="0" dirty="0" smtClean="0">
                <a:ln>
                  <a:noFill/>
                </a:ln>
                <a:solidFill>
                  <a:schemeClr val="tx1"/>
                </a:solidFill>
                <a:effectLst/>
                <a:uLnTx/>
                <a:uFillTx/>
                <a:latin typeface="+mj-lt"/>
                <a:ea typeface="+mj-ea"/>
                <a:cs typeface="B Zar" pitchFamily="2" charset="-78"/>
              </a:rPr>
            </a:br>
            <a:endParaRPr kumimoji="0" lang="fa-IR" sz="2000" b="0" i="0" u="none" strike="noStrike" kern="1200" cap="none" spc="0" normalizeH="0" baseline="0" noProof="0" dirty="0">
              <a:ln>
                <a:noFill/>
              </a:ln>
              <a:solidFill>
                <a:schemeClr val="tx1"/>
              </a:solidFill>
              <a:effectLst/>
              <a:uLnTx/>
              <a:uFillTx/>
              <a:latin typeface="+mj-lt"/>
              <a:ea typeface="+mj-ea"/>
              <a:cs typeface="B Zar" pitchFamily="2" charset="-78"/>
            </a:endParaRPr>
          </a:p>
        </p:txBody>
      </p:sp>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80</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xmlns="" id="{F85C4D5E-990F-4A91-A64D-ECFC0E7807FE}"/>
              </a:ext>
            </a:extLst>
          </p:cNvPr>
          <p:cNvGraphicFramePr>
            <a:graphicFrameLocks noGrp="1"/>
          </p:cNvGraphicFramePr>
          <p:nvPr>
            <p:extLst>
              <p:ext uri="{D42A27DB-BD31-4B8C-83A1-F6EECF244321}">
                <p14:modId xmlns:p14="http://schemas.microsoft.com/office/powerpoint/2010/main" xmlns="" val="3954690364"/>
              </p:ext>
            </p:extLst>
          </p:nvPr>
        </p:nvGraphicFramePr>
        <p:xfrm>
          <a:off x="2786050" y="1500174"/>
          <a:ext cx="4051755" cy="3321020"/>
        </p:xfrm>
        <a:graphic>
          <a:graphicData uri="http://schemas.openxmlformats.org/drawingml/2006/table">
            <a:tbl>
              <a:tblPr firstRow="1" bandRow="1">
                <a:tableStyleId>{5940675A-B579-460E-94D1-54222C63F5DA}</a:tableStyleId>
              </a:tblPr>
              <a:tblGrid>
                <a:gridCol w="1350585">
                  <a:extLst>
                    <a:ext uri="{9D8B030D-6E8A-4147-A177-3AD203B41FA5}">
                      <a16:colId xmlns:a16="http://schemas.microsoft.com/office/drawing/2014/main" xmlns="" val="20003"/>
                    </a:ext>
                  </a:extLst>
                </a:gridCol>
                <a:gridCol w="1350585">
                  <a:extLst>
                    <a:ext uri="{9D8B030D-6E8A-4147-A177-3AD203B41FA5}">
                      <a16:colId xmlns:a16="http://schemas.microsoft.com/office/drawing/2014/main" xmlns="" val="20004"/>
                    </a:ext>
                  </a:extLst>
                </a:gridCol>
                <a:gridCol w="1350585">
                  <a:extLst>
                    <a:ext uri="{9D8B030D-6E8A-4147-A177-3AD203B41FA5}">
                      <a16:colId xmlns:a16="http://schemas.microsoft.com/office/drawing/2014/main" xmlns="" val="20005"/>
                    </a:ext>
                  </a:extLst>
                </a:gridCol>
              </a:tblGrid>
              <a:tr h="454930">
                <a:tc>
                  <a:txBody>
                    <a:bodyPr/>
                    <a:lstStyle/>
                    <a:p>
                      <a:pPr algn="ctr"/>
                      <a:r>
                        <a:rPr lang="fa-IR" dirty="0" smtClean="0">
                          <a:cs typeface="B Zar" pitchFamily="2" charset="-78"/>
                        </a:rPr>
                        <a:t>17- ب</a:t>
                      </a:r>
                      <a:endParaRPr lang="fa-IR" dirty="0">
                        <a:cs typeface="B Zar" pitchFamily="2" charset="-78"/>
                      </a:endParaRPr>
                    </a:p>
                  </a:txBody>
                  <a:tcPr/>
                </a:tc>
                <a:tc>
                  <a:txBody>
                    <a:bodyPr/>
                    <a:lstStyle/>
                    <a:p>
                      <a:pPr algn="ctr"/>
                      <a:r>
                        <a:rPr lang="fa-IR" dirty="0" smtClean="0">
                          <a:cs typeface="B Zar" pitchFamily="2" charset="-78"/>
                        </a:rPr>
                        <a:t>9- د </a:t>
                      </a:r>
                      <a:endParaRPr lang="fa-IR" dirty="0">
                        <a:cs typeface="B Zar" pitchFamily="2" charset="-78"/>
                      </a:endParaRPr>
                    </a:p>
                  </a:txBody>
                  <a:tcPr/>
                </a:tc>
                <a:tc>
                  <a:txBody>
                    <a:bodyPr/>
                    <a:lstStyle/>
                    <a:p>
                      <a:pPr algn="ctr"/>
                      <a:r>
                        <a:rPr kumimoji="0" lang="fa-IR" sz="1800" b="0" i="0" u="none" strike="noStrike" kern="1200" cap="none" spc="0" normalizeH="0" baseline="0" noProof="0" dirty="0" smtClean="0">
                          <a:ln>
                            <a:noFill/>
                          </a:ln>
                          <a:solidFill>
                            <a:schemeClr val="tx1"/>
                          </a:solidFill>
                          <a:effectLst/>
                          <a:uLnTx/>
                          <a:uFillTx/>
                          <a:latin typeface="+mn-lt"/>
                          <a:ea typeface="+mn-ea"/>
                          <a:cs typeface="B Zar" pitchFamily="2" charset="-78"/>
                        </a:rPr>
                        <a:t>1-</a:t>
                      </a:r>
                      <a:r>
                        <a:rPr kumimoji="0" lang="fa-IR" sz="1800" b="0" i="0" u="none" strike="noStrike" kern="1200" cap="none" spc="0" normalizeH="0" noProof="0" dirty="0" smtClean="0">
                          <a:ln>
                            <a:noFill/>
                          </a:ln>
                          <a:solidFill>
                            <a:schemeClr val="tx1"/>
                          </a:solidFill>
                          <a:effectLst/>
                          <a:uLnTx/>
                          <a:uFillTx/>
                          <a:latin typeface="+mn-lt"/>
                          <a:ea typeface="+mn-ea"/>
                          <a:cs typeface="B Zar" pitchFamily="2" charset="-78"/>
                        </a:rPr>
                        <a:t>  ب </a:t>
                      </a:r>
                      <a:endParaRPr lang="fa-IR" dirty="0">
                        <a:cs typeface="B Zar" pitchFamily="2" charset="-78"/>
                      </a:endParaRPr>
                    </a:p>
                  </a:txBody>
                  <a:tcPr/>
                </a:tc>
                <a:extLst>
                  <a:ext uri="{0D108BD9-81ED-4DB2-BD59-A6C34878D82A}">
                    <a16:rowId xmlns:a16="http://schemas.microsoft.com/office/drawing/2014/main" xmlns="" val="10000"/>
                  </a:ext>
                </a:extLst>
              </a:tr>
              <a:tr h="357190">
                <a:tc>
                  <a:txBody>
                    <a:bodyPr/>
                    <a:lstStyle/>
                    <a:p>
                      <a:pPr algn="ctr"/>
                      <a:r>
                        <a:rPr lang="fa-IR" dirty="0" smtClean="0">
                          <a:cs typeface="B Zar" pitchFamily="2" charset="-78"/>
                        </a:rPr>
                        <a:t>18- د</a:t>
                      </a:r>
                      <a:endParaRPr lang="fa-IR" dirty="0">
                        <a:cs typeface="B Zar" pitchFamily="2" charset="-78"/>
                      </a:endParaRPr>
                    </a:p>
                  </a:txBody>
                  <a:tcPr/>
                </a:tc>
                <a:tc>
                  <a:txBody>
                    <a:bodyPr/>
                    <a:lstStyle/>
                    <a:p>
                      <a:pPr algn="ctr"/>
                      <a:r>
                        <a:rPr lang="fa-IR" dirty="0" smtClean="0">
                          <a:cs typeface="B Zar" pitchFamily="2" charset="-78"/>
                        </a:rPr>
                        <a:t>10- ج</a:t>
                      </a:r>
                      <a:endParaRPr lang="fa-IR" dirty="0">
                        <a:cs typeface="B Zar" pitchFamily="2" charset="-78"/>
                      </a:endParaRPr>
                    </a:p>
                  </a:txBody>
                  <a:tcPr/>
                </a:tc>
                <a:tc>
                  <a:txBody>
                    <a:bodyPr/>
                    <a:lstStyle/>
                    <a:p>
                      <a:pPr algn="ctr"/>
                      <a:r>
                        <a:rPr kumimoji="0" lang="fa-IR" sz="1800" b="0" i="0" u="none" strike="noStrike" kern="1200" cap="none" spc="0" normalizeH="0" noProof="0" dirty="0" smtClean="0">
                          <a:ln>
                            <a:noFill/>
                          </a:ln>
                          <a:solidFill>
                            <a:schemeClr val="tx1"/>
                          </a:solidFill>
                          <a:effectLst/>
                          <a:uLnTx/>
                          <a:uFillTx/>
                          <a:latin typeface="+mn-lt"/>
                          <a:ea typeface="+mn-ea"/>
                          <a:cs typeface="B Zar" pitchFamily="2" charset="-78"/>
                        </a:rPr>
                        <a:t>2- الف </a:t>
                      </a:r>
                      <a:endParaRPr lang="fa-IR" dirty="0">
                        <a:cs typeface="B Zar" pitchFamily="2" charset="-78"/>
                      </a:endParaRPr>
                    </a:p>
                  </a:txBody>
                  <a:tcPr/>
                </a:tc>
                <a:extLst>
                  <a:ext uri="{0D108BD9-81ED-4DB2-BD59-A6C34878D82A}">
                    <a16:rowId xmlns:a16="http://schemas.microsoft.com/office/drawing/2014/main" xmlns="" val="10001"/>
                  </a:ext>
                </a:extLst>
              </a:tr>
              <a:tr h="420058">
                <a:tc>
                  <a:txBody>
                    <a:bodyPr/>
                    <a:lstStyle/>
                    <a:p>
                      <a:pPr algn="ctr"/>
                      <a:r>
                        <a:rPr lang="fa-IR" dirty="0" smtClean="0">
                          <a:cs typeface="B Zar" pitchFamily="2" charset="-78"/>
                        </a:rPr>
                        <a:t>19- ب </a:t>
                      </a:r>
                      <a:endParaRPr lang="fa-IR" dirty="0">
                        <a:cs typeface="B Zar" pitchFamily="2" charset="-78"/>
                      </a:endParaRPr>
                    </a:p>
                  </a:txBody>
                  <a:tcPr/>
                </a:tc>
                <a:tc>
                  <a:txBody>
                    <a:bodyPr/>
                    <a:lstStyle/>
                    <a:p>
                      <a:pPr algn="ctr"/>
                      <a:r>
                        <a:rPr lang="fa-IR" dirty="0" smtClean="0">
                          <a:cs typeface="B Zar" pitchFamily="2" charset="-78"/>
                        </a:rPr>
                        <a:t>11- ب </a:t>
                      </a:r>
                      <a:endParaRPr lang="fa-IR" dirty="0">
                        <a:cs typeface="B Zar" pitchFamily="2" charset="-78"/>
                      </a:endParaRPr>
                    </a:p>
                  </a:txBody>
                  <a:tcPr/>
                </a:tc>
                <a:tc>
                  <a:txBody>
                    <a:bodyPr/>
                    <a:lstStyle/>
                    <a:p>
                      <a:pPr algn="ctr"/>
                      <a:r>
                        <a:rPr kumimoji="0" lang="fa-IR" sz="1800" b="0" i="0" u="none" strike="noStrike" kern="1200" cap="none" spc="0" normalizeH="0" baseline="0" noProof="0" dirty="0" smtClean="0">
                          <a:ln>
                            <a:noFill/>
                          </a:ln>
                          <a:solidFill>
                            <a:schemeClr val="tx1"/>
                          </a:solidFill>
                          <a:effectLst/>
                          <a:uLnTx/>
                          <a:uFillTx/>
                          <a:latin typeface="+mn-lt"/>
                          <a:ea typeface="+mn-ea"/>
                          <a:cs typeface="B Zar" pitchFamily="2" charset="-78"/>
                        </a:rPr>
                        <a:t>3-</a:t>
                      </a:r>
                      <a:r>
                        <a:rPr kumimoji="0" lang="fa-IR" sz="1800" b="0" i="0" u="none" strike="noStrike" kern="1200" cap="none" spc="0" normalizeH="0" noProof="0" dirty="0" smtClean="0">
                          <a:ln>
                            <a:noFill/>
                          </a:ln>
                          <a:solidFill>
                            <a:schemeClr val="tx1"/>
                          </a:solidFill>
                          <a:effectLst/>
                          <a:uLnTx/>
                          <a:uFillTx/>
                          <a:latin typeface="+mn-lt"/>
                          <a:ea typeface="+mn-ea"/>
                          <a:cs typeface="B Zar" pitchFamily="2" charset="-78"/>
                        </a:rPr>
                        <a:t> ج </a:t>
                      </a:r>
                      <a:endParaRPr lang="fa-IR" dirty="0">
                        <a:cs typeface="B Zar" pitchFamily="2" charset="-78"/>
                      </a:endParaRPr>
                    </a:p>
                  </a:txBody>
                  <a:tcPr/>
                </a:tc>
                <a:extLst>
                  <a:ext uri="{0D108BD9-81ED-4DB2-BD59-A6C34878D82A}">
                    <a16:rowId xmlns:a16="http://schemas.microsoft.com/office/drawing/2014/main" xmlns="" val="10002"/>
                  </a:ext>
                </a:extLst>
              </a:tr>
              <a:tr h="428628">
                <a:tc>
                  <a:txBody>
                    <a:bodyPr/>
                    <a:lstStyle/>
                    <a:p>
                      <a:pPr algn="ctr"/>
                      <a:r>
                        <a:rPr lang="fa-IR" dirty="0" smtClean="0">
                          <a:cs typeface="B Zar" pitchFamily="2" charset="-78"/>
                        </a:rPr>
                        <a:t>20- الف</a:t>
                      </a:r>
                      <a:endParaRPr lang="fa-IR" dirty="0">
                        <a:cs typeface="B Zar" pitchFamily="2" charset="-78"/>
                      </a:endParaRPr>
                    </a:p>
                  </a:txBody>
                  <a:tcPr/>
                </a:tc>
                <a:tc>
                  <a:txBody>
                    <a:bodyPr/>
                    <a:lstStyle/>
                    <a:p>
                      <a:pPr algn="ctr"/>
                      <a:r>
                        <a:rPr lang="fa-IR" dirty="0" smtClean="0">
                          <a:cs typeface="B Zar" pitchFamily="2" charset="-78"/>
                        </a:rPr>
                        <a:t>12- د</a:t>
                      </a:r>
                      <a:endParaRPr lang="fa-IR" dirty="0">
                        <a:cs typeface="B Zar" pitchFamily="2" charset="-78"/>
                      </a:endParaRPr>
                    </a:p>
                  </a:txBody>
                  <a:tcPr/>
                </a:tc>
                <a:tc>
                  <a:txBody>
                    <a:bodyPr/>
                    <a:lstStyle/>
                    <a:p>
                      <a:pPr algn="ctr"/>
                      <a:r>
                        <a:rPr kumimoji="0" lang="fa-IR" sz="1800" b="0" i="0" u="none" strike="noStrike" kern="1200" cap="none" spc="0" normalizeH="0" noProof="0" dirty="0" smtClean="0">
                          <a:ln>
                            <a:noFill/>
                          </a:ln>
                          <a:solidFill>
                            <a:schemeClr val="tx1"/>
                          </a:solidFill>
                          <a:effectLst/>
                          <a:uLnTx/>
                          <a:uFillTx/>
                          <a:latin typeface="+mn-lt"/>
                          <a:ea typeface="+mn-ea"/>
                          <a:cs typeface="B Zar" pitchFamily="2" charset="-78"/>
                        </a:rPr>
                        <a:t>4- الف </a:t>
                      </a:r>
                      <a:endParaRPr lang="fa-IR" dirty="0">
                        <a:cs typeface="B Zar" pitchFamily="2" charset="-78"/>
                      </a:endParaRPr>
                    </a:p>
                  </a:txBody>
                  <a:tcPr/>
                </a:tc>
                <a:extLst>
                  <a:ext uri="{0D108BD9-81ED-4DB2-BD59-A6C34878D82A}">
                    <a16:rowId xmlns:a16="http://schemas.microsoft.com/office/drawing/2014/main" xmlns="" val="10003"/>
                  </a:ext>
                </a:extLst>
              </a:tr>
              <a:tr h="428628">
                <a:tc>
                  <a:txBody>
                    <a:bodyPr/>
                    <a:lstStyle/>
                    <a:p>
                      <a:pPr algn="ctr"/>
                      <a:r>
                        <a:rPr lang="fa-IR" dirty="0" smtClean="0">
                          <a:cs typeface="B Zar" pitchFamily="2" charset="-78"/>
                        </a:rPr>
                        <a:t>21- ج</a:t>
                      </a:r>
                      <a:endParaRPr lang="fa-IR" dirty="0">
                        <a:cs typeface="B Zar" pitchFamily="2" charset="-78"/>
                      </a:endParaRPr>
                    </a:p>
                  </a:txBody>
                  <a:tcPr/>
                </a:tc>
                <a:tc>
                  <a:txBody>
                    <a:bodyPr/>
                    <a:lstStyle/>
                    <a:p>
                      <a:pPr algn="ctr"/>
                      <a:r>
                        <a:rPr lang="fa-IR" dirty="0" smtClean="0">
                          <a:cs typeface="B Zar" pitchFamily="2" charset="-78"/>
                        </a:rPr>
                        <a:t>13- الف</a:t>
                      </a:r>
                      <a:endParaRPr lang="fa-IR" dirty="0">
                        <a:cs typeface="B Zar" pitchFamily="2" charset="-78"/>
                      </a:endParaRPr>
                    </a:p>
                  </a:txBody>
                  <a:tcPr/>
                </a:tc>
                <a:tc>
                  <a:txBody>
                    <a:bodyPr/>
                    <a:lstStyle/>
                    <a:p>
                      <a:pPr algn="ctr"/>
                      <a:r>
                        <a:rPr lang="fa-IR" dirty="0" smtClean="0">
                          <a:cs typeface="B Zar" pitchFamily="2" charset="-78"/>
                        </a:rPr>
                        <a:t>5- ج </a:t>
                      </a:r>
                      <a:endParaRPr lang="fa-IR" dirty="0">
                        <a:cs typeface="B Zar" pitchFamily="2" charset="-78"/>
                      </a:endParaRPr>
                    </a:p>
                  </a:txBody>
                  <a:tcPr/>
                </a:tc>
                <a:extLst>
                  <a:ext uri="{0D108BD9-81ED-4DB2-BD59-A6C34878D82A}">
                    <a16:rowId xmlns:a16="http://schemas.microsoft.com/office/drawing/2014/main" xmlns="" val="10004"/>
                  </a:ext>
                </a:extLst>
              </a:tr>
              <a:tr h="428628">
                <a:tc>
                  <a:txBody>
                    <a:bodyPr/>
                    <a:lstStyle/>
                    <a:p>
                      <a:pPr algn="ctr"/>
                      <a:r>
                        <a:rPr lang="fa-IR" dirty="0" smtClean="0">
                          <a:cs typeface="B Zar" pitchFamily="2" charset="-78"/>
                        </a:rPr>
                        <a:t>22- د</a:t>
                      </a:r>
                      <a:endParaRPr lang="fa-IR" dirty="0">
                        <a:cs typeface="B Zar" pitchFamily="2" charset="-78"/>
                      </a:endParaRPr>
                    </a:p>
                  </a:txBody>
                  <a:tcPr/>
                </a:tc>
                <a:tc>
                  <a:txBody>
                    <a:bodyPr/>
                    <a:lstStyle/>
                    <a:p>
                      <a:pPr algn="ctr"/>
                      <a:r>
                        <a:rPr lang="fa-IR" dirty="0" smtClean="0">
                          <a:cs typeface="B Zar" pitchFamily="2" charset="-78"/>
                        </a:rPr>
                        <a:t>14- د</a:t>
                      </a:r>
                      <a:endParaRPr lang="fa-IR" dirty="0">
                        <a:cs typeface="B Zar" pitchFamily="2" charset="-78"/>
                      </a:endParaRPr>
                    </a:p>
                  </a:txBody>
                  <a:tcPr/>
                </a:tc>
                <a:tc>
                  <a:txBody>
                    <a:bodyPr/>
                    <a:lstStyle/>
                    <a:p>
                      <a:pPr algn="ctr"/>
                      <a:r>
                        <a:rPr kumimoji="0" lang="fa-IR" sz="1800" b="0" i="0" u="none" strike="noStrike" kern="1200" cap="none" spc="0" normalizeH="0" noProof="0" dirty="0" smtClean="0">
                          <a:ln>
                            <a:noFill/>
                          </a:ln>
                          <a:solidFill>
                            <a:schemeClr val="tx1"/>
                          </a:solidFill>
                          <a:effectLst/>
                          <a:uLnTx/>
                          <a:uFillTx/>
                          <a:latin typeface="+mn-lt"/>
                          <a:ea typeface="+mn-ea"/>
                          <a:cs typeface="B Zar" pitchFamily="2" charset="-78"/>
                        </a:rPr>
                        <a:t>6- ب </a:t>
                      </a:r>
                      <a:r>
                        <a:rPr lang="fa-IR" dirty="0" smtClean="0">
                          <a:cs typeface="B Zar" pitchFamily="2" charset="-78"/>
                        </a:rPr>
                        <a:t> </a:t>
                      </a:r>
                      <a:endParaRPr lang="fa-IR" dirty="0">
                        <a:cs typeface="B Zar" pitchFamily="2" charset="-78"/>
                      </a:endParaRPr>
                    </a:p>
                  </a:txBody>
                  <a:tcPr/>
                </a:tc>
                <a:extLst>
                  <a:ext uri="{0D108BD9-81ED-4DB2-BD59-A6C34878D82A}">
                    <a16:rowId xmlns:a16="http://schemas.microsoft.com/office/drawing/2014/main" xmlns="" val="10005"/>
                  </a:ext>
                </a:extLst>
              </a:tr>
              <a:tr h="428628">
                <a:tc>
                  <a:txBody>
                    <a:bodyPr/>
                    <a:lstStyle/>
                    <a:p>
                      <a:pPr algn="ctr"/>
                      <a:r>
                        <a:rPr lang="fa-IR" dirty="0" smtClean="0">
                          <a:cs typeface="B Zar" pitchFamily="2" charset="-78"/>
                        </a:rPr>
                        <a:t>23- الف</a:t>
                      </a:r>
                      <a:endParaRPr lang="fa-IR" dirty="0">
                        <a:cs typeface="B Zar" pitchFamily="2" charset="-78"/>
                      </a:endParaRPr>
                    </a:p>
                  </a:txBody>
                  <a:tcPr/>
                </a:tc>
                <a:tc>
                  <a:txBody>
                    <a:bodyPr/>
                    <a:lstStyle/>
                    <a:p>
                      <a:pPr algn="ctr"/>
                      <a:r>
                        <a:rPr lang="fa-IR" dirty="0" smtClean="0">
                          <a:cs typeface="B Zar" pitchFamily="2" charset="-78"/>
                        </a:rPr>
                        <a:t>15- ج</a:t>
                      </a:r>
                      <a:endParaRPr lang="fa-IR" dirty="0">
                        <a:cs typeface="B Zar" pitchFamily="2" charset="-78"/>
                      </a:endParaRPr>
                    </a:p>
                  </a:txBody>
                  <a:tcPr/>
                </a:tc>
                <a:tc>
                  <a:txBody>
                    <a:bodyPr/>
                    <a:lstStyle/>
                    <a:p>
                      <a:pPr algn="ctr"/>
                      <a:r>
                        <a:rPr kumimoji="0" lang="fa-IR" sz="1800" b="0" i="0" u="none" strike="noStrike" kern="1200" cap="none" spc="0" normalizeH="0" noProof="0" dirty="0" smtClean="0">
                          <a:ln>
                            <a:noFill/>
                          </a:ln>
                          <a:solidFill>
                            <a:schemeClr val="tx1"/>
                          </a:solidFill>
                          <a:effectLst/>
                          <a:uLnTx/>
                          <a:uFillTx/>
                          <a:latin typeface="+mn-lt"/>
                          <a:ea typeface="+mn-ea"/>
                          <a:cs typeface="B Zar" pitchFamily="2" charset="-78"/>
                        </a:rPr>
                        <a:t>7- د </a:t>
                      </a:r>
                      <a:endParaRPr lang="fa-IR" dirty="0">
                        <a:cs typeface="B Zar" pitchFamily="2" charset="-78"/>
                      </a:endParaRPr>
                    </a:p>
                  </a:txBody>
                  <a:tcPr/>
                </a:tc>
                <a:extLst>
                  <a:ext uri="{0D108BD9-81ED-4DB2-BD59-A6C34878D82A}">
                    <a16:rowId xmlns:a16="http://schemas.microsoft.com/office/drawing/2014/main" xmlns="" val="10006"/>
                  </a:ext>
                </a:extLst>
              </a:tr>
              <a:tr h="330888">
                <a:tc>
                  <a:txBody>
                    <a:bodyPr/>
                    <a:lstStyle/>
                    <a:p>
                      <a:pPr algn="ctr"/>
                      <a:r>
                        <a:rPr lang="fa-IR" dirty="0" smtClean="0">
                          <a:cs typeface="B Zar" pitchFamily="2" charset="-78"/>
                        </a:rPr>
                        <a:t>24- ج</a:t>
                      </a:r>
                      <a:endParaRPr lang="fa-IR" dirty="0">
                        <a:cs typeface="B Zar" pitchFamily="2" charset="-78"/>
                      </a:endParaRPr>
                    </a:p>
                  </a:txBody>
                  <a:tcPr/>
                </a:tc>
                <a:tc>
                  <a:txBody>
                    <a:bodyPr/>
                    <a:lstStyle/>
                    <a:p>
                      <a:pPr algn="ctr"/>
                      <a:r>
                        <a:rPr lang="fa-IR" dirty="0" smtClean="0">
                          <a:cs typeface="B Zar" pitchFamily="2" charset="-78"/>
                        </a:rPr>
                        <a:t>16- ب</a:t>
                      </a:r>
                      <a:endParaRPr lang="fa-IR" dirty="0">
                        <a:cs typeface="B Zar" pitchFamily="2" charset="-78"/>
                      </a:endParaRPr>
                    </a:p>
                  </a:txBody>
                  <a:tcPr/>
                </a:tc>
                <a:tc>
                  <a:txBody>
                    <a:bodyPr/>
                    <a:lstStyle/>
                    <a:p>
                      <a:pPr algn="ctr"/>
                      <a:r>
                        <a:rPr lang="fa-IR" sz="1800" kern="1200" baseline="0" dirty="0" smtClean="0">
                          <a:solidFill>
                            <a:schemeClr val="tx1"/>
                          </a:solidFill>
                          <a:latin typeface="+mn-lt"/>
                          <a:ea typeface="+mn-ea"/>
                          <a:cs typeface="B Zar" pitchFamily="2" charset="-78"/>
                        </a:rPr>
                        <a:t>8-</a:t>
                      </a:r>
                      <a:r>
                        <a:rPr lang="fa-IR" sz="1800" kern="1200" dirty="0" smtClean="0">
                          <a:solidFill>
                            <a:schemeClr val="tx1"/>
                          </a:solidFill>
                          <a:latin typeface="+mn-lt"/>
                          <a:ea typeface="+mn-ea"/>
                          <a:cs typeface="B Zar" pitchFamily="2" charset="-78"/>
                        </a:rPr>
                        <a:t> ب </a:t>
                      </a:r>
                      <a:endParaRPr lang="fa-IR" dirty="0">
                        <a:cs typeface="B Zar" pitchFamily="2" charset="-78"/>
                      </a:endParaRPr>
                    </a:p>
                  </a:txBody>
                  <a:tcPr/>
                </a:tc>
                <a:extLst>
                  <a:ext uri="{0D108BD9-81ED-4DB2-BD59-A6C34878D82A}">
                    <a16:rowId xmlns:a16="http://schemas.microsoft.com/office/drawing/2014/main" xmlns="" val="10007"/>
                  </a:ext>
                </a:extLst>
              </a:tr>
            </a:tbl>
          </a:graphicData>
        </a:graphic>
      </p:graphicFrame>
      <p:sp>
        <p:nvSpPr>
          <p:cNvPr id="3" name="Horizontal Scroll 10">
            <a:extLst>
              <a:ext uri="{FF2B5EF4-FFF2-40B4-BE49-F238E27FC236}">
                <a16:creationId xmlns:a16="http://schemas.microsoft.com/office/drawing/2014/main" xmlns="" id="{B09E1753-8D0F-4E3F-B10F-EF1023A7CA3D}"/>
              </a:ext>
            </a:extLst>
          </p:cNvPr>
          <p:cNvSpPr/>
          <p:nvPr/>
        </p:nvSpPr>
        <p:spPr>
          <a:xfrm>
            <a:off x="251520" y="6093296"/>
            <a:ext cx="748580"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81</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6" name="Picture 6" descr="4405"/>
          <p:cNvPicPr>
            <a:picLocks noChangeAspect="1" noChangeArrowheads="1"/>
          </p:cNvPicPr>
          <p:nvPr/>
        </p:nvPicPr>
        <p:blipFill>
          <a:blip r:embed="rId2" cstate="print"/>
          <a:srcRect/>
          <a:stretch>
            <a:fillRect/>
          </a:stretch>
        </p:blipFill>
        <p:spPr bwMode="auto">
          <a:xfrm>
            <a:off x="0" y="0"/>
            <a:ext cx="9144000" cy="6878638"/>
          </a:xfrm>
          <a:prstGeom prst="rect">
            <a:avLst/>
          </a:prstGeom>
          <a:noFill/>
          <a:ln w="9525">
            <a:noFill/>
            <a:miter lim="800000"/>
            <a:headEnd/>
            <a:tailEnd/>
          </a:ln>
        </p:spPr>
      </p:pic>
      <p:sp>
        <p:nvSpPr>
          <p:cNvPr id="179209" name="Rectangle 9"/>
          <p:cNvSpPr>
            <a:spLocks noChangeArrowheads="1"/>
          </p:cNvSpPr>
          <p:nvPr/>
        </p:nvSpPr>
        <p:spPr bwMode="auto">
          <a:xfrm rot="660621">
            <a:off x="2408517" y="1658380"/>
            <a:ext cx="4966527" cy="3293427"/>
          </a:xfrm>
          <a:prstGeom prst="rect">
            <a:avLst/>
          </a:prstGeom>
          <a:noFill/>
          <a:ln w="9525">
            <a:noFill/>
            <a:miter lim="800000"/>
            <a:headEnd/>
            <a:tailEnd/>
          </a:ln>
          <a:effectLst>
            <a:outerShdw dist="35921" dir="2700000" algn="ctr" rotWithShape="0">
              <a:srgbClr val="FF6600"/>
            </a:outerShdw>
          </a:effectLst>
        </p:spPr>
        <p:txBody>
          <a:bodyPr/>
          <a:lstStyle/>
          <a:p>
            <a:pPr algn="ctr" rtl="0">
              <a:lnSpc>
                <a:spcPct val="150000"/>
              </a:lnSpc>
              <a:defRPr/>
            </a:pPr>
            <a:endParaRPr lang="en-US"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a:p>
            <a:pPr algn="ctr" rtl="0">
              <a:lnSpc>
                <a:spcPct val="150000"/>
              </a:lnSpc>
              <a:defRPr/>
            </a:pPr>
            <a:endParaRPr lang="en-US" sz="2000" b="1" i="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a:p>
            <a:pPr algn="ctr" rtl="0">
              <a:lnSpc>
                <a:spcPct val="150000"/>
              </a:lnSpc>
              <a:defRPr/>
            </a:pPr>
            <a:endParaRPr lang="en-US" sz="2000" b="1" i="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a:p>
            <a:pPr algn="ctr" rtl="0">
              <a:lnSpc>
                <a:spcPct val="150000"/>
              </a:lnSpc>
              <a:defRPr/>
            </a:pPr>
            <a:endParaRPr lang="en-US"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a:p>
            <a:pPr algn="ctr" rtl="0">
              <a:lnSpc>
                <a:spcPct val="150000"/>
              </a:lnSpc>
              <a:defRPr/>
            </a:pPr>
            <a:endParaRPr lang="en-US" sz="2000" b="1" i="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a:p>
            <a:pPr algn="ctr" rtl="0">
              <a:lnSpc>
                <a:spcPct val="150000"/>
              </a:lnSpc>
              <a:defRPr/>
            </a:pPr>
            <a:r>
              <a:rPr lang="fa-IR"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rPr>
              <a:t> </a:t>
            </a:r>
            <a:endParaRPr lang="en-US"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a:p>
            <a:pPr marL="342900" indent="-342900" algn="ctr" rtl="0">
              <a:lnSpc>
                <a:spcPct val="150000"/>
              </a:lnSpc>
              <a:spcBef>
                <a:spcPct val="20000"/>
              </a:spcBef>
              <a:buClr>
                <a:schemeClr val="hlink"/>
              </a:buClr>
              <a:buSzPct val="70000"/>
              <a:buFont typeface="Wingdings" pitchFamily="2" charset="2"/>
              <a:buNone/>
              <a:defRPr/>
            </a:pPr>
            <a:r>
              <a:rPr lang="fa-IR"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rPr>
              <a:t>		</a:t>
            </a:r>
            <a:endParaRPr lang="en-US" sz="2000" b="1" cap="all" dirty="0">
              <a:ln w="9000" cmpd="sng">
                <a:solidFill>
                  <a:sysClr val="windowText" lastClr="000000"/>
                </a:solidFill>
                <a:prstDash val="solid"/>
              </a:ln>
              <a:solidFill>
                <a:sysClr val="windowText" lastClr="000000"/>
              </a:solidFill>
              <a:effectLst>
                <a:reflection blurRad="12700" stA="28000" endPos="45000" dist="1000" dir="5400000" sy="-100000" algn="bl" rotWithShape="0"/>
              </a:effectLst>
              <a:latin typeface="Times New Roman" pitchFamily="18" charset="0"/>
              <a:cs typeface="B Mitra" pitchFamily="2" charset="-78"/>
            </a:endParaRPr>
          </a:p>
        </p:txBody>
      </p:sp>
      <p:sp>
        <p:nvSpPr>
          <p:cNvPr id="5" name="TextBox 4"/>
          <p:cNvSpPr txBox="1"/>
          <p:nvPr/>
        </p:nvSpPr>
        <p:spPr>
          <a:xfrm rot="525220">
            <a:off x="2184190" y="2843427"/>
            <a:ext cx="4429125" cy="923330"/>
          </a:xfrm>
          <a:prstGeom prst="rect">
            <a:avLst/>
          </a:prstGeom>
          <a:noFill/>
        </p:spPr>
        <p:txBody>
          <a:bodyPr rtlCol="1">
            <a:spAutoFit/>
          </a:bodyPr>
          <a:lstStyle/>
          <a:p>
            <a:pPr algn="ctr" rtl="0">
              <a:defRPr/>
            </a:pPr>
            <a:r>
              <a:rPr lang="fa-IR" sz="5400" b="1" i="1" dirty="0">
                <a:solidFill>
                  <a:schemeClr val="accent4">
                    <a:lumMod val="75000"/>
                  </a:schemeClr>
                </a:solidFill>
                <a:latin typeface="Times New Roman" pitchFamily="18" charset="0"/>
                <a:cs typeface="B Mitra" pitchFamily="2" charset="-78"/>
              </a:rPr>
              <a:t>با سپاس و تشکر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ppt_x"/>
                                          </p:val>
                                        </p:tav>
                                        <p:tav tm="100000">
                                          <p:val>
                                            <p:strVal val="#ppt_x"/>
                                          </p:val>
                                        </p:tav>
                                      </p:tavLst>
                                    </p:anim>
                                    <p:anim calcmode="lin" valueType="num">
                                      <p:cBhvr additive="base">
                                        <p:cTn id="8" dur="500" fill="hold"/>
                                        <p:tgtEl>
                                          <p:spTgt spid="17920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par>
                          <p:cTn id="13" fill="hold">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179209"/>
                                        </p:tgtEl>
                                        <p:attrNameLst>
                                          <p:attrName>style.visibility</p:attrName>
                                        </p:attrNameLst>
                                      </p:cBhvr>
                                      <p:to>
                                        <p:strVal val="visible"/>
                                      </p:to>
                                    </p:set>
                                    <p:anim calcmode="lin" valueType="num">
                                      <p:cBhvr additive="base">
                                        <p:cTn id="16" dur="2000" fill="hold"/>
                                        <p:tgtEl>
                                          <p:spTgt spid="179209"/>
                                        </p:tgtEl>
                                        <p:attrNameLst>
                                          <p:attrName>ppt_x</p:attrName>
                                        </p:attrNameLst>
                                      </p:cBhvr>
                                      <p:tavLst>
                                        <p:tav tm="0">
                                          <p:val>
                                            <p:strVal val="#ppt_x"/>
                                          </p:val>
                                        </p:tav>
                                        <p:tav tm="100000">
                                          <p:val>
                                            <p:strVal val="#ppt_x"/>
                                          </p:val>
                                        </p:tav>
                                      </p:tavLst>
                                    </p:anim>
                                    <p:anim calcmode="lin" valueType="num">
                                      <p:cBhvr additive="base">
                                        <p:cTn id="17" dur="2000" fill="hold"/>
                                        <p:tgtEl>
                                          <p:spTgt spid="179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7571184" cy="850106"/>
          </a:xfrm>
        </p:spPr>
        <p:txBody>
          <a:bodyPr>
            <a:noAutofit/>
          </a:bodyPr>
          <a:lstStyle/>
          <a:p>
            <a:r>
              <a:rPr lang="fa-IR" sz="2800" dirty="0">
                <a:cs typeface="B Titr" panose="00000700000000000000" pitchFamily="2" charset="-78"/>
              </a:rPr>
              <a:t>تاثیر تغذیه با شیر مادر در جلوگیری از بروز بیماران حاد</a:t>
            </a:r>
            <a:endParaRPr lang="en-US" sz="2800" dirty="0">
              <a:cs typeface="B Titr" panose="00000700000000000000" pitchFamily="2" charset="-78"/>
            </a:endParaRPr>
          </a:p>
        </p:txBody>
      </p:sp>
      <p:sp>
        <p:nvSpPr>
          <p:cNvPr id="5" name="TextBox 4"/>
          <p:cNvSpPr txBox="1"/>
          <p:nvPr/>
        </p:nvSpPr>
        <p:spPr>
          <a:xfrm>
            <a:off x="642910" y="2357430"/>
            <a:ext cx="7571184" cy="2031325"/>
          </a:xfrm>
          <a:prstGeom prst="rect">
            <a:avLst/>
          </a:prstGeom>
          <a:noFill/>
        </p:spPr>
        <p:txBody>
          <a:bodyPr wrap="square" rtlCol="0">
            <a:spAutoFit/>
          </a:bodyPr>
          <a:lstStyle/>
          <a:p>
            <a:pPr algn="just" rtl="1"/>
            <a:r>
              <a:rPr lang="fa-IR" b="1" dirty="0">
                <a:cs typeface="B Nazanin" panose="00000400000000000000" pitchFamily="2" charset="-78"/>
              </a:rPr>
              <a:t>عفونت های گوارشی: </a:t>
            </a:r>
          </a:p>
          <a:p>
            <a:pPr algn="just" rtl="1"/>
            <a:r>
              <a:rPr lang="fa-IR" dirty="0">
                <a:cs typeface="B Nazanin" panose="00000400000000000000" pitchFamily="2" charset="-78"/>
              </a:rPr>
              <a:t>شیر مادر اگر از عفونت های گوارشی جلوگیری نکند، با اثرات ویژه ای که در مقابل پاتوژن های روده ای دارد، شدت آنها را کاهش می دهد و تا 64 درصد خطر ابتلا به گاسترانتریت های غیراختصاصی را کاهش می دهد.</a:t>
            </a:r>
          </a:p>
          <a:p>
            <a:pPr algn="just" rtl="1"/>
            <a:r>
              <a:rPr lang="fa-IR" b="1" dirty="0">
                <a:cs typeface="B Nazanin" panose="00000400000000000000" pitchFamily="2" charset="-78"/>
              </a:rPr>
              <a:t>بیماری های تنفسی:</a:t>
            </a:r>
          </a:p>
          <a:p>
            <a:pPr algn="just" rtl="1"/>
            <a:r>
              <a:rPr lang="fa-IR" dirty="0">
                <a:cs typeface="B Nazanin" panose="00000400000000000000" pitchFamily="2" charset="-78"/>
              </a:rPr>
              <a:t>ویزینگ و بیماریهای دستگاه تنفسی تحتانی در شیرخوارانی که با شیر مادر تغذیه می شوند به دفعات و طول مدت کمنری دیده می شود</a:t>
            </a:r>
            <a:r>
              <a:rPr lang="fa-IR" dirty="0" smtClean="0">
                <a:cs typeface="B Nazanin" panose="00000400000000000000" pitchFamily="2" charset="-78"/>
              </a:rPr>
              <a:t>.</a:t>
            </a:r>
            <a:endParaRPr lang="fa-IR" dirty="0">
              <a:cs typeface="B Nazanin" panose="00000400000000000000" pitchFamily="2" charset="-78"/>
            </a:endParaRPr>
          </a:p>
        </p:txBody>
      </p:sp>
      <p:sp>
        <p:nvSpPr>
          <p:cNvPr id="4" name="Horizontal Scroll 10">
            <a:extLst>
              <a:ext uri="{FF2B5EF4-FFF2-40B4-BE49-F238E27FC236}">
                <a16:creationId xmlns:a16="http://schemas.microsoft.com/office/drawing/2014/main" xmlns="" id="{6D9EBBB2-414D-435C-A8BC-AA8F53B3C02C}"/>
              </a:ext>
            </a:extLst>
          </p:cNvPr>
          <p:cNvSpPr/>
          <p:nvPr/>
        </p:nvSpPr>
        <p:spPr>
          <a:xfrm>
            <a:off x="251520" y="6093296"/>
            <a:ext cx="571504" cy="571504"/>
          </a:xfrm>
          <a:prstGeom prst="horizontalScroll">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b="1" dirty="0" smtClean="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rPr>
              <a:t>7</a:t>
            </a:r>
            <a:endParaRPr lang="fa-IR" sz="2000" b="1" dirty="0">
              <a:ln w="10541" cmpd="sng">
                <a:solidFill>
                  <a:srgbClr val="1F497D">
                    <a:lumMod val="5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cs typeface="B Nazanin" pitchFamily="2" charset="-78"/>
            </a:endParaRPr>
          </a:p>
        </p:txBody>
      </p:sp>
    </p:spTree>
    <p:extLst>
      <p:ext uri="{BB962C8B-B14F-4D97-AF65-F5344CB8AC3E}">
        <p14:creationId xmlns:p14="http://schemas.microsoft.com/office/powerpoint/2010/main" xmlns="" val="404955352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rganic">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3.xml><?xml version="1.0" encoding="utf-8"?>
<a:theme xmlns:a="http://schemas.openxmlformats.org/drawingml/2006/main" name="5_Organic">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4.xml><?xml version="1.0" encoding="utf-8"?>
<a:theme xmlns:a="http://schemas.openxmlformats.org/drawingml/2006/main" name="6_Organic">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6495</TotalTime>
  <Words>7401</Words>
  <Application>Microsoft Office PowerPoint</Application>
  <PresentationFormat>On-screen Show (4:3)</PresentationFormat>
  <Paragraphs>946</Paragraphs>
  <Slides>84</Slides>
  <Notes>3</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Тема Office</vt:lpstr>
      <vt:lpstr>4_Organic</vt:lpstr>
      <vt:lpstr>5_Organic</vt:lpstr>
      <vt:lpstr>6_Organic</vt:lpstr>
      <vt:lpstr>بسم الله الرحمن الرحیم</vt:lpstr>
      <vt:lpstr>Slide 2</vt:lpstr>
      <vt:lpstr>Slide 3</vt:lpstr>
      <vt:lpstr>اهمیت تغذیه با شیر مادر:  فواید آن برای شیرخواران، مادران و جامعه</vt:lpstr>
      <vt:lpstr>Slide 5</vt:lpstr>
      <vt:lpstr>تغذیه با شیر مادر از بروز بیماریهای ذیل در دوران کودکی محافظت می کند:</vt:lpstr>
      <vt:lpstr>اثرات مفید وابسته به دوز تغذیه با شیر مادر</vt:lpstr>
      <vt:lpstr>Slide 8</vt:lpstr>
      <vt:lpstr>تاثیر تغذیه با شیر مادر در جلوگیری از بروز بیماران حاد</vt:lpstr>
      <vt:lpstr>Slide 10</vt:lpstr>
      <vt:lpstr>تاثیر تغذیه با شیر مادر در جلوگیری از بروز بیماران مزمن</vt:lpstr>
      <vt:lpstr>Slide 12</vt:lpstr>
      <vt:lpstr>تاثیر تغذیه با شیر مادر در جلوگیری از بروز بیماران مزمن</vt:lpstr>
      <vt:lpstr>Slide 14</vt:lpstr>
      <vt:lpstr>تاثیر تغذیه با شیر مادر در جلوگیری از بروز بیماران مزمن</vt:lpstr>
      <vt:lpstr>Slide 16</vt:lpstr>
      <vt:lpstr>فواید تغذیه با شیر مادر برای مادران</vt:lpstr>
      <vt:lpstr>Slide 18</vt:lpstr>
      <vt:lpstr>فواید تغذیه با شیر مادر برای مادران</vt:lpstr>
      <vt:lpstr>Slide 20</vt:lpstr>
      <vt:lpstr>فواید تغذیه با شیر مادر برای مادران</vt:lpstr>
      <vt:lpstr>Slide 22</vt:lpstr>
      <vt:lpstr>ترکیبات شیر مادر</vt:lpstr>
      <vt:lpstr>Slide 24</vt:lpstr>
      <vt:lpstr>Slide 25</vt:lpstr>
      <vt:lpstr>Slide 26</vt:lpstr>
      <vt:lpstr>Slide 27</vt:lpstr>
      <vt:lpstr>Slide 28</vt:lpstr>
      <vt:lpstr>Slide 29</vt:lpstr>
      <vt:lpstr>Slide 30</vt:lpstr>
      <vt:lpstr>Slide 31</vt:lpstr>
      <vt:lpstr>اجزا غیرتغذیه ای شیر مادر</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1</dc:creator>
  <cp:lastModifiedBy>user</cp:lastModifiedBy>
  <cp:revision>668</cp:revision>
  <dcterms:created xsi:type="dcterms:W3CDTF">2013-08-12T10:55:51Z</dcterms:created>
  <dcterms:modified xsi:type="dcterms:W3CDTF">2021-05-28T10:37:24Z</dcterms:modified>
</cp:coreProperties>
</file>