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BB5FF67-0FF0-4DA7-8D3F-024A53735F66}" type="datetimeFigureOut">
              <a:rPr lang="en-US" smtClean="0"/>
              <a:t>6/20/2021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52974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B5FF67-0FF0-4DA7-8D3F-024A53735F66}"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76608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B5FF67-0FF0-4DA7-8D3F-024A53735F66}"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268718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B5FF67-0FF0-4DA7-8D3F-024A53735F66}"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3BC85-0F03-4B72-999B-5A4736DD874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009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B5FF67-0FF0-4DA7-8D3F-024A53735F66}"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93122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BB5FF67-0FF0-4DA7-8D3F-024A53735F66}" type="datetimeFigureOut">
              <a:rPr lang="en-US" smtClean="0"/>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119316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BB5FF67-0FF0-4DA7-8D3F-024A53735F66}" type="datetimeFigureOut">
              <a:rPr lang="en-US" smtClean="0"/>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298958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5FF67-0FF0-4DA7-8D3F-024A53735F66}"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1000181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5FF67-0FF0-4DA7-8D3F-024A53735F66}"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55139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5FF67-0FF0-4DA7-8D3F-024A53735F66}"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318020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B5FF67-0FF0-4DA7-8D3F-024A53735F66}"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108997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5FF67-0FF0-4DA7-8D3F-024A53735F66}"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399629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5FF67-0FF0-4DA7-8D3F-024A53735F66}" type="datetimeFigureOut">
              <a:rPr lang="en-US" smtClean="0"/>
              <a:t>6/20/2021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155564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B5FF67-0FF0-4DA7-8D3F-024A53735F66}" type="datetimeFigureOut">
              <a:rPr lang="en-US" smtClean="0"/>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345991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5FF67-0FF0-4DA7-8D3F-024A53735F66}" type="datetimeFigureOut">
              <a:rPr lang="en-US" smtClean="0"/>
              <a:t>6/20/2021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411789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B5FF67-0FF0-4DA7-8D3F-024A53735F66}"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335609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B5FF67-0FF0-4DA7-8D3F-024A53735F66}"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3BC85-0F03-4B72-999B-5A4736DD8742}" type="slidenum">
              <a:rPr lang="en-US" smtClean="0"/>
              <a:t>‹#›</a:t>
            </a:fld>
            <a:endParaRPr lang="en-US"/>
          </a:p>
        </p:txBody>
      </p:sp>
    </p:spTree>
    <p:extLst>
      <p:ext uri="{BB962C8B-B14F-4D97-AF65-F5344CB8AC3E}">
        <p14:creationId xmlns:p14="http://schemas.microsoft.com/office/powerpoint/2010/main" val="82643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B5FF67-0FF0-4DA7-8D3F-024A53735F66}" type="datetimeFigureOut">
              <a:rPr lang="en-US" smtClean="0"/>
              <a:t>6/20/2021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F3BC85-0F03-4B72-999B-5A4736DD8742}" type="slidenum">
              <a:rPr lang="en-US" smtClean="0"/>
              <a:t>‹#›</a:t>
            </a:fld>
            <a:endParaRPr lang="en-US"/>
          </a:p>
        </p:txBody>
      </p:sp>
    </p:spTree>
    <p:extLst>
      <p:ext uri="{BB962C8B-B14F-4D97-AF65-F5344CB8AC3E}">
        <p14:creationId xmlns:p14="http://schemas.microsoft.com/office/powerpoint/2010/main" val="28777023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774861" y="2217043"/>
            <a:ext cx="10219721" cy="2123658"/>
          </a:xfrm>
          <a:prstGeom prst="rect">
            <a:avLst/>
          </a:prstGeom>
        </p:spPr>
        <p:txBody>
          <a:bodyPr wrap="none">
            <a:spAutoFit/>
          </a:bodyPr>
          <a:lstStyle/>
          <a:p>
            <a:pPr algn="ctr"/>
            <a:r>
              <a:rPr lang="en-US" sz="4400" b="1" u="sng" dirty="0" smtClean="0">
                <a:solidFill>
                  <a:srgbClr val="FF0066"/>
                </a:solidFill>
                <a:effectLst>
                  <a:outerShdw blurRad="38100" dist="38100" dir="2700000" algn="tl">
                    <a:srgbClr val="000000">
                      <a:alpha val="43137"/>
                    </a:srgbClr>
                  </a:outerShdw>
                </a:effectLst>
              </a:rPr>
              <a:t>Pulmonary embolism:</a:t>
            </a:r>
          </a:p>
          <a:p>
            <a:endParaRPr lang="en-US" sz="4400" b="1" u="sng" dirty="0">
              <a:solidFill>
                <a:srgbClr val="FF0066"/>
              </a:solidFill>
              <a:effectLst>
                <a:outerShdw blurRad="38100" dist="38100" dir="2700000" algn="tl">
                  <a:srgbClr val="000000">
                    <a:alpha val="43137"/>
                  </a:srgbClr>
                </a:outerShdw>
              </a:effectLst>
            </a:endParaRPr>
          </a:p>
          <a:p>
            <a:pPr algn="ctr"/>
            <a:r>
              <a:rPr lang="en-US" sz="4400" b="1" u="sng" dirty="0" smtClean="0">
                <a:solidFill>
                  <a:srgbClr val="FF0066"/>
                </a:solidFill>
                <a:effectLst>
                  <a:outerShdw blurRad="38100" dist="38100" dir="2700000" algn="tl">
                    <a:srgbClr val="000000">
                      <a:alpha val="43137"/>
                    </a:srgbClr>
                  </a:outerShdw>
                </a:effectLst>
              </a:rPr>
              <a:t> update on management and controversies</a:t>
            </a:r>
            <a:endParaRPr lang="en-US" sz="4400" b="1" u="sng" dirty="0">
              <a:solidFill>
                <a:srgbClr val="FF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9955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41412" y="0"/>
            <a:ext cx="10102531" cy="6740307"/>
          </a:xfrm>
          <a:prstGeom prst="rect">
            <a:avLst/>
          </a:prstGeom>
        </p:spPr>
        <p:txBody>
          <a:bodyPr wrap="square">
            <a:spAutoFit/>
          </a:bodyPr>
          <a:lstStyle/>
          <a:p>
            <a:pPr algn="just"/>
            <a:r>
              <a:rPr lang="en-US" b="1" dirty="0" smtClean="0">
                <a:solidFill>
                  <a:schemeClr val="bg1"/>
                </a:solidFill>
              </a:rPr>
              <a:t>Box 1: Transient risk factors for venous thrombosis Strong risk factor (odds ratio &gt;10) </a:t>
            </a:r>
          </a:p>
          <a:p>
            <a:pPr algn="just"/>
            <a:r>
              <a:rPr lang="en-US" b="1" dirty="0" smtClean="0">
                <a:solidFill>
                  <a:schemeClr val="bg1"/>
                </a:solidFill>
              </a:rPr>
              <a:t>• Hip or leg fracture </a:t>
            </a:r>
          </a:p>
          <a:p>
            <a:pPr algn="just"/>
            <a:r>
              <a:rPr lang="en-US" b="1" dirty="0" smtClean="0">
                <a:solidFill>
                  <a:schemeClr val="bg1"/>
                </a:solidFill>
              </a:rPr>
              <a:t>• Hip or leg joint replacement </a:t>
            </a:r>
          </a:p>
          <a:p>
            <a:pPr algn="just"/>
            <a:r>
              <a:rPr lang="en-US" b="1" dirty="0" smtClean="0">
                <a:solidFill>
                  <a:schemeClr val="bg1"/>
                </a:solidFill>
              </a:rPr>
              <a:t>• Major general surgery </a:t>
            </a:r>
          </a:p>
          <a:p>
            <a:pPr algn="just"/>
            <a:r>
              <a:rPr lang="en-US" b="1" dirty="0" smtClean="0">
                <a:solidFill>
                  <a:schemeClr val="bg1"/>
                </a:solidFill>
              </a:rPr>
              <a:t>• Major trauma </a:t>
            </a:r>
          </a:p>
          <a:p>
            <a:pPr algn="just"/>
            <a:r>
              <a:rPr lang="en-US" b="1" dirty="0" smtClean="0">
                <a:solidFill>
                  <a:schemeClr val="bg1"/>
                </a:solidFill>
              </a:rPr>
              <a:t>• Spinal cord injury Moderate risk factor (odds ratio 2-9) </a:t>
            </a:r>
          </a:p>
          <a:p>
            <a:pPr algn="just"/>
            <a:r>
              <a:rPr lang="en-US" b="1" dirty="0" smtClean="0">
                <a:solidFill>
                  <a:schemeClr val="bg1"/>
                </a:solidFill>
              </a:rPr>
              <a:t>• Arthroscopic knee surgery </a:t>
            </a:r>
          </a:p>
          <a:p>
            <a:pPr algn="just"/>
            <a:r>
              <a:rPr lang="en-US" b="1" dirty="0" smtClean="0">
                <a:solidFill>
                  <a:schemeClr val="bg1"/>
                </a:solidFill>
              </a:rPr>
              <a:t>• Central venous lines </a:t>
            </a:r>
          </a:p>
          <a:p>
            <a:pPr algn="just"/>
            <a:r>
              <a:rPr lang="en-US" b="1" dirty="0" smtClean="0">
                <a:solidFill>
                  <a:schemeClr val="bg1"/>
                </a:solidFill>
              </a:rPr>
              <a:t>• Congestive heart or respiratory failure </a:t>
            </a:r>
          </a:p>
          <a:p>
            <a:pPr algn="just"/>
            <a:r>
              <a:rPr lang="en-US" b="1" dirty="0" smtClean="0">
                <a:solidFill>
                  <a:schemeClr val="bg1"/>
                </a:solidFill>
              </a:rPr>
              <a:t>• Hormone replacement therapy </a:t>
            </a:r>
          </a:p>
          <a:p>
            <a:pPr algn="just"/>
            <a:r>
              <a:rPr lang="en-US" b="1" dirty="0" smtClean="0">
                <a:solidFill>
                  <a:schemeClr val="bg1"/>
                </a:solidFill>
              </a:rPr>
              <a:t>• Malignancy </a:t>
            </a:r>
          </a:p>
          <a:p>
            <a:pPr algn="just"/>
            <a:r>
              <a:rPr lang="en-US" b="1" dirty="0" smtClean="0">
                <a:solidFill>
                  <a:schemeClr val="bg1"/>
                </a:solidFill>
              </a:rPr>
              <a:t>• Oral contraceptive therapy </a:t>
            </a:r>
          </a:p>
          <a:p>
            <a:pPr algn="just"/>
            <a:r>
              <a:rPr lang="en-US" b="1" dirty="0" smtClean="0">
                <a:solidFill>
                  <a:schemeClr val="bg1"/>
                </a:solidFill>
              </a:rPr>
              <a:t>• Paralytic stroke </a:t>
            </a:r>
          </a:p>
          <a:p>
            <a:pPr algn="just"/>
            <a:r>
              <a:rPr lang="en-US" b="1" dirty="0" smtClean="0">
                <a:solidFill>
                  <a:schemeClr val="bg1"/>
                </a:solidFill>
              </a:rPr>
              <a:t>• Postpartum </a:t>
            </a:r>
          </a:p>
          <a:p>
            <a:pPr algn="just"/>
            <a:r>
              <a:rPr lang="en-US" b="1" dirty="0" smtClean="0">
                <a:solidFill>
                  <a:schemeClr val="bg1"/>
                </a:solidFill>
              </a:rPr>
              <a:t>• Previous venous thromboembolism </a:t>
            </a:r>
          </a:p>
          <a:p>
            <a:pPr algn="just"/>
            <a:r>
              <a:rPr lang="en-US" b="1" dirty="0" smtClean="0">
                <a:solidFill>
                  <a:schemeClr val="bg1"/>
                </a:solidFill>
              </a:rPr>
              <a:t>• Thrombophilia </a:t>
            </a:r>
          </a:p>
          <a:p>
            <a:pPr algn="just"/>
            <a:r>
              <a:rPr lang="en-US" b="1" dirty="0" smtClean="0">
                <a:solidFill>
                  <a:schemeClr val="bg1"/>
                </a:solidFill>
              </a:rPr>
              <a:t>Weak risk factor (odds ratio &lt;2) </a:t>
            </a:r>
          </a:p>
          <a:p>
            <a:pPr algn="just"/>
            <a:r>
              <a:rPr lang="en-US" b="1" dirty="0" smtClean="0">
                <a:solidFill>
                  <a:schemeClr val="bg1"/>
                </a:solidFill>
              </a:rPr>
              <a:t>• Bed rest &gt;3 days</a:t>
            </a:r>
          </a:p>
          <a:p>
            <a:pPr algn="just"/>
            <a:r>
              <a:rPr lang="en-US" b="1" dirty="0" smtClean="0">
                <a:solidFill>
                  <a:schemeClr val="bg1"/>
                </a:solidFill>
              </a:rPr>
              <a:t> • Immobility due to sitting (</a:t>
            </a:r>
            <a:r>
              <a:rPr lang="en-US" b="1" dirty="0" err="1" smtClean="0">
                <a:solidFill>
                  <a:schemeClr val="bg1"/>
                </a:solidFill>
              </a:rPr>
              <a:t>eg</a:t>
            </a:r>
            <a:r>
              <a:rPr lang="en-US" b="1" dirty="0" smtClean="0">
                <a:solidFill>
                  <a:schemeClr val="bg1"/>
                </a:solidFill>
              </a:rPr>
              <a:t>, prolonged road or air travel) </a:t>
            </a:r>
          </a:p>
          <a:p>
            <a:pPr algn="just"/>
            <a:r>
              <a:rPr lang="en-US" b="1" dirty="0" smtClean="0">
                <a:solidFill>
                  <a:schemeClr val="bg1"/>
                </a:solidFill>
              </a:rPr>
              <a:t>• Increasing age </a:t>
            </a:r>
          </a:p>
          <a:p>
            <a:pPr algn="just"/>
            <a:r>
              <a:rPr lang="en-US" b="1" dirty="0" smtClean="0">
                <a:solidFill>
                  <a:schemeClr val="bg1"/>
                </a:solidFill>
              </a:rPr>
              <a:t>• Laparoscopic surgery (</a:t>
            </a:r>
            <a:r>
              <a:rPr lang="en-US" b="1" dirty="0" err="1" smtClean="0">
                <a:solidFill>
                  <a:schemeClr val="bg1"/>
                </a:solidFill>
              </a:rPr>
              <a:t>eg</a:t>
            </a:r>
            <a:r>
              <a:rPr lang="en-US" b="1" dirty="0" smtClean="0">
                <a:solidFill>
                  <a:schemeClr val="bg1"/>
                </a:solidFill>
              </a:rPr>
              <a:t>, cholecystectomy)</a:t>
            </a:r>
          </a:p>
          <a:p>
            <a:pPr algn="just"/>
            <a:r>
              <a:rPr lang="en-US" b="1" dirty="0" smtClean="0">
                <a:solidFill>
                  <a:schemeClr val="bg1"/>
                </a:solidFill>
              </a:rPr>
              <a:t> • Obesity </a:t>
            </a:r>
          </a:p>
          <a:p>
            <a:pPr algn="just"/>
            <a:r>
              <a:rPr lang="en-US" b="1" dirty="0" smtClean="0">
                <a:solidFill>
                  <a:schemeClr val="bg1"/>
                </a:solidFill>
              </a:rPr>
              <a:t>• Pregnancy (antepartum)</a:t>
            </a:r>
          </a:p>
          <a:p>
            <a:pPr algn="just"/>
            <a:r>
              <a:rPr lang="en-US" b="1" dirty="0" smtClean="0">
                <a:solidFill>
                  <a:schemeClr val="bg1"/>
                </a:solidFill>
              </a:rPr>
              <a:t> • Varicose veins</a:t>
            </a:r>
            <a:endParaRPr lang="en-US" b="1" dirty="0">
              <a:solidFill>
                <a:schemeClr val="bg1"/>
              </a:solidFill>
            </a:endParaRPr>
          </a:p>
        </p:txBody>
      </p:sp>
    </p:spTree>
    <p:extLst>
      <p:ext uri="{BB962C8B-B14F-4D97-AF65-F5344CB8AC3E}">
        <p14:creationId xmlns:p14="http://schemas.microsoft.com/office/powerpoint/2010/main" val="2050244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1412" y="182880"/>
            <a:ext cx="9784080" cy="6413863"/>
          </a:xfrm>
          <a:prstGeom prst="rect">
            <a:avLst/>
          </a:prstGeom>
        </p:spPr>
      </p:pic>
    </p:spTree>
    <p:extLst>
      <p:ext uri="{BB962C8B-B14F-4D97-AF65-F5344CB8AC3E}">
        <p14:creationId xmlns:p14="http://schemas.microsoft.com/office/powerpoint/2010/main" val="200488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0155" y="2097088"/>
            <a:ext cx="9905999" cy="3541714"/>
          </a:xfrm>
        </p:spPr>
        <p:txBody>
          <a:bodyPr/>
          <a:lstStyle/>
          <a:p>
            <a:endParaRPr lang="en-US"/>
          </a:p>
        </p:txBody>
      </p:sp>
      <p:sp>
        <p:nvSpPr>
          <p:cNvPr id="4" name="Rectangle 3"/>
          <p:cNvSpPr/>
          <p:nvPr/>
        </p:nvSpPr>
        <p:spPr>
          <a:xfrm>
            <a:off x="4048626" y="2996139"/>
            <a:ext cx="4382931" cy="646331"/>
          </a:xfrm>
          <a:prstGeom prst="rect">
            <a:avLst/>
          </a:prstGeom>
        </p:spPr>
        <p:txBody>
          <a:bodyPr wrap="none">
            <a:spAutoFit/>
          </a:bodyPr>
          <a:lstStyle/>
          <a:p>
            <a:r>
              <a:rPr lang="en-US" sz="3600" b="1" u="sng" dirty="0" smtClean="0">
                <a:solidFill>
                  <a:srgbClr val="FF0066"/>
                </a:solidFill>
              </a:rPr>
              <a:t>Thrombophilia testing</a:t>
            </a:r>
            <a:endParaRPr lang="en-US" sz="3600" b="1" u="sng" dirty="0">
              <a:solidFill>
                <a:srgbClr val="FF0066"/>
              </a:solidFill>
            </a:endParaRPr>
          </a:p>
        </p:txBody>
      </p:sp>
    </p:spTree>
    <p:extLst>
      <p:ext uri="{BB962C8B-B14F-4D97-AF65-F5344CB8AC3E}">
        <p14:creationId xmlns:p14="http://schemas.microsoft.com/office/powerpoint/2010/main" val="367666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23103" y="406850"/>
            <a:ext cx="10524308" cy="4524315"/>
          </a:xfrm>
          <a:prstGeom prst="rect">
            <a:avLst/>
          </a:prstGeom>
        </p:spPr>
        <p:txBody>
          <a:bodyPr wrap="square">
            <a:spAutoFit/>
          </a:bodyPr>
          <a:lstStyle/>
          <a:p>
            <a:pPr algn="just"/>
            <a:r>
              <a:rPr lang="en-US" sz="3200" b="1" dirty="0" smtClean="0">
                <a:solidFill>
                  <a:schemeClr val="bg1"/>
                </a:solidFill>
              </a:rPr>
              <a:t>Family history of venous thromboembolism portends higher risk,55 particularly when the venous thromboembolism is unprovoked or the patient is under 50 years of age.56 Despite this, considerable controversy remains around the value of inherited thrombophilia testing (factor V Leiden mutation, prothrombin gene mutation, protein C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protein S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and </a:t>
            </a:r>
            <a:r>
              <a:rPr lang="en-US" sz="3200" b="1" dirty="0" err="1" smtClean="0">
                <a:solidFill>
                  <a:schemeClr val="bg1"/>
                </a:solidFill>
              </a:rPr>
              <a:t>antithrombin</a:t>
            </a:r>
            <a:r>
              <a:rPr lang="en-US" sz="3200" b="1" dirty="0" smtClean="0">
                <a:solidFill>
                  <a:schemeClr val="bg1"/>
                </a:solidFill>
              </a:rPr>
              <a:t>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as evidence suggests that the presence of thrombophilia does not alter management.5</a:t>
            </a:r>
            <a:endParaRPr lang="en-US" sz="3200" b="1" dirty="0">
              <a:solidFill>
                <a:schemeClr val="bg1"/>
              </a:solidFill>
            </a:endParaRPr>
          </a:p>
        </p:txBody>
      </p:sp>
    </p:spTree>
    <p:extLst>
      <p:ext uri="{BB962C8B-B14F-4D97-AF65-F5344CB8AC3E}">
        <p14:creationId xmlns:p14="http://schemas.microsoft.com/office/powerpoint/2010/main" val="142231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23257" y="618518"/>
            <a:ext cx="10024154" cy="3539430"/>
          </a:xfrm>
          <a:prstGeom prst="rect">
            <a:avLst/>
          </a:prstGeom>
        </p:spPr>
        <p:txBody>
          <a:bodyPr wrap="square">
            <a:spAutoFit/>
          </a:bodyPr>
          <a:lstStyle/>
          <a:p>
            <a:pPr algn="just"/>
            <a:r>
              <a:rPr lang="en-US" sz="3200" b="1" dirty="0" smtClean="0">
                <a:solidFill>
                  <a:schemeClr val="bg1"/>
                </a:solidFill>
              </a:rPr>
              <a:t>If thrombophilia testing is used, it should be done after completion of treatment for an acute venous thromboembolism event and preferably in the absence of anticoagulation therapy, as false positive results are associated with warfarin (protein C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protein S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heparin (lupus anticoagulant), and DOACs (lupus anticoagulant)</a:t>
            </a:r>
            <a:endParaRPr lang="en-US" sz="3200" b="1" dirty="0">
              <a:solidFill>
                <a:schemeClr val="bg1"/>
              </a:solidFill>
            </a:endParaRPr>
          </a:p>
        </p:txBody>
      </p:sp>
    </p:spTree>
    <p:extLst>
      <p:ext uri="{BB962C8B-B14F-4D97-AF65-F5344CB8AC3E}">
        <p14:creationId xmlns:p14="http://schemas.microsoft.com/office/powerpoint/2010/main" val="201519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657498" y="325628"/>
            <a:ext cx="10824754" cy="6124754"/>
          </a:xfrm>
          <a:prstGeom prst="rect">
            <a:avLst/>
          </a:prstGeom>
        </p:spPr>
        <p:txBody>
          <a:bodyPr wrap="square">
            <a:spAutoFit/>
          </a:bodyPr>
          <a:lstStyle/>
          <a:p>
            <a:pPr algn="just"/>
            <a:r>
              <a:rPr lang="en-US" sz="2800" b="1" dirty="0" smtClean="0">
                <a:solidFill>
                  <a:schemeClr val="bg1"/>
                </a:solidFill>
              </a:rPr>
              <a:t>We suggest that inherited thrombophilia testing should not be done when venous thromboembolism is associated with a strong provoking factor, as such patients have a low risk of recurrent venous thromboembolism, even when an inherited thrombophilia is </a:t>
            </a:r>
            <a:r>
              <a:rPr lang="en-US" sz="2800" b="1" dirty="0" err="1" smtClean="0">
                <a:solidFill>
                  <a:schemeClr val="bg1"/>
                </a:solidFill>
              </a:rPr>
              <a:t>identif</a:t>
            </a:r>
            <a:r>
              <a:rPr lang="en-US" sz="2800" b="1" dirty="0" smtClean="0">
                <a:solidFill>
                  <a:schemeClr val="bg1"/>
                </a:solidFill>
              </a:rPr>
              <a:t> </a:t>
            </a:r>
            <a:r>
              <a:rPr lang="en-US" sz="2800" b="1" dirty="0" err="1" smtClean="0">
                <a:solidFill>
                  <a:schemeClr val="bg1"/>
                </a:solidFill>
              </a:rPr>
              <a:t>i</a:t>
            </a:r>
            <a:r>
              <a:rPr lang="en-US" sz="2800" b="1" dirty="0" smtClean="0">
                <a:solidFill>
                  <a:schemeClr val="bg1"/>
                </a:solidFill>
              </a:rPr>
              <a:t> ed.60 We also suggest that thrombophilia testing should not be done in patients with unprovoked venous thromboembolism who already have an indication for long term anticoagulation (based on sex or risk predictions scores). In the remaining patients with unprovoked venous thromboembolism and no indication for </a:t>
            </a:r>
            <a:r>
              <a:rPr lang="en-US" sz="2800" b="1" dirty="0" err="1" smtClean="0">
                <a:solidFill>
                  <a:schemeClr val="bg1"/>
                </a:solidFill>
              </a:rPr>
              <a:t>indef</a:t>
            </a:r>
            <a:r>
              <a:rPr lang="en-US" sz="2800" b="1" dirty="0" smtClean="0">
                <a:solidFill>
                  <a:schemeClr val="bg1"/>
                </a:solidFill>
              </a:rPr>
              <a:t> </a:t>
            </a:r>
            <a:r>
              <a:rPr lang="en-US" sz="2800" b="1" dirty="0" err="1" smtClean="0">
                <a:solidFill>
                  <a:schemeClr val="bg1"/>
                </a:solidFill>
              </a:rPr>
              <a:t>i</a:t>
            </a:r>
            <a:r>
              <a:rPr lang="en-US" sz="2800" b="1" dirty="0" smtClean="0">
                <a:solidFill>
                  <a:schemeClr val="bg1"/>
                </a:solidFill>
              </a:rPr>
              <a:t> </a:t>
            </a:r>
            <a:r>
              <a:rPr lang="en-US" sz="2800" b="1" dirty="0" err="1" smtClean="0">
                <a:solidFill>
                  <a:schemeClr val="bg1"/>
                </a:solidFill>
              </a:rPr>
              <a:t>nite</a:t>
            </a:r>
            <a:r>
              <a:rPr lang="en-US" sz="2800" b="1" dirty="0" smtClean="0">
                <a:solidFill>
                  <a:schemeClr val="bg1"/>
                </a:solidFill>
              </a:rPr>
              <a:t> anticoagulation, we suggest discussing inherited thrombophilia testing with them. In most cases, testing will not change the decision on duration of anticoagulation, but rare exceptions include high risk inherited thrombophilia such as </a:t>
            </a:r>
            <a:r>
              <a:rPr lang="en-US" sz="2800" b="1" dirty="0" err="1" smtClean="0">
                <a:solidFill>
                  <a:schemeClr val="bg1"/>
                </a:solidFill>
              </a:rPr>
              <a:t>antithrombin</a:t>
            </a:r>
            <a:r>
              <a:rPr lang="en-US" sz="2800" b="1" dirty="0" smtClean="0">
                <a:solidFill>
                  <a:schemeClr val="bg1"/>
                </a:solidFill>
              </a:rPr>
              <a:t> </a:t>
            </a:r>
            <a:r>
              <a:rPr lang="en-US" sz="2800" b="1" dirty="0" err="1" smtClean="0">
                <a:solidFill>
                  <a:schemeClr val="bg1"/>
                </a:solidFill>
              </a:rPr>
              <a:t>def</a:t>
            </a:r>
            <a:r>
              <a:rPr lang="en-US" sz="2800" b="1" dirty="0" smtClean="0">
                <a:solidFill>
                  <a:schemeClr val="bg1"/>
                </a:solidFill>
              </a:rPr>
              <a:t> </a:t>
            </a:r>
            <a:r>
              <a:rPr lang="en-US" sz="2800" b="1" dirty="0" err="1" smtClean="0">
                <a:solidFill>
                  <a:schemeClr val="bg1"/>
                </a:solidFill>
              </a:rPr>
              <a:t>i</a:t>
            </a:r>
            <a:r>
              <a:rPr lang="en-US" sz="2800" b="1" dirty="0" smtClean="0">
                <a:solidFill>
                  <a:schemeClr val="bg1"/>
                </a:solidFill>
              </a:rPr>
              <a:t> </a:t>
            </a:r>
            <a:r>
              <a:rPr lang="en-US" sz="2800" b="1" dirty="0" err="1" smtClean="0">
                <a:solidFill>
                  <a:schemeClr val="bg1"/>
                </a:solidFill>
              </a:rPr>
              <a:t>ciency</a:t>
            </a:r>
            <a:r>
              <a:rPr lang="en-US" sz="2800" b="1" dirty="0" smtClean="0">
                <a:solidFill>
                  <a:schemeClr val="bg1"/>
                </a:solidFill>
              </a:rPr>
              <a:t>, or combined thrombophilia</a:t>
            </a:r>
            <a:endParaRPr lang="en-US" sz="2800" b="1" dirty="0">
              <a:solidFill>
                <a:schemeClr val="bg1"/>
              </a:solidFill>
            </a:endParaRPr>
          </a:p>
        </p:txBody>
      </p:sp>
    </p:spTree>
    <p:extLst>
      <p:ext uri="{BB962C8B-B14F-4D97-AF65-F5344CB8AC3E}">
        <p14:creationId xmlns:p14="http://schemas.microsoft.com/office/powerpoint/2010/main" val="100249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3200" dirty="0"/>
          </a:p>
        </p:txBody>
      </p:sp>
      <p:sp>
        <p:nvSpPr>
          <p:cNvPr id="4" name="Rectangle 3"/>
          <p:cNvSpPr/>
          <p:nvPr/>
        </p:nvSpPr>
        <p:spPr>
          <a:xfrm>
            <a:off x="2478004" y="3100642"/>
            <a:ext cx="7232814" cy="584775"/>
          </a:xfrm>
          <a:prstGeom prst="rect">
            <a:avLst/>
          </a:prstGeom>
        </p:spPr>
        <p:txBody>
          <a:bodyPr wrap="none">
            <a:spAutoFit/>
          </a:bodyPr>
          <a:lstStyle/>
          <a:p>
            <a:r>
              <a:rPr lang="en-US" sz="3200" b="1" u="sng" dirty="0" smtClean="0">
                <a:solidFill>
                  <a:srgbClr val="FF0066"/>
                </a:solidFill>
              </a:rPr>
              <a:t>Initial treatment for pulmonary embolism</a:t>
            </a:r>
            <a:endParaRPr lang="en-US" sz="3200" b="1" u="sng" dirty="0">
              <a:solidFill>
                <a:srgbClr val="FF0066"/>
              </a:solidFill>
            </a:endParaRPr>
          </a:p>
        </p:txBody>
      </p:sp>
    </p:spTree>
    <p:extLst>
      <p:ext uri="{BB962C8B-B14F-4D97-AF65-F5344CB8AC3E}">
        <p14:creationId xmlns:p14="http://schemas.microsoft.com/office/powerpoint/2010/main" val="114512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70114" y="263158"/>
            <a:ext cx="11086012" cy="4524315"/>
          </a:xfrm>
          <a:prstGeom prst="rect">
            <a:avLst/>
          </a:prstGeom>
        </p:spPr>
        <p:txBody>
          <a:bodyPr wrap="square">
            <a:spAutoFit/>
          </a:bodyPr>
          <a:lstStyle/>
          <a:p>
            <a:pPr algn="just"/>
            <a:r>
              <a:rPr lang="en-US" sz="3200" b="1" dirty="0" smtClean="0">
                <a:solidFill>
                  <a:schemeClr val="bg1"/>
                </a:solidFill>
              </a:rPr>
              <a:t>Family history of venous thromboembolism portends higher risk,55 particularly when the venous thromboembolism is unprovoked or the patient is under 50 years of age.56 Despite this, considerable controversy remains around the value of inherited thrombophilia testing (factor V Leiden mutation, prothrombin gene mutation, protein C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protein S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and </a:t>
            </a:r>
            <a:r>
              <a:rPr lang="en-US" sz="3200" b="1" dirty="0" err="1" smtClean="0">
                <a:solidFill>
                  <a:schemeClr val="bg1"/>
                </a:solidFill>
              </a:rPr>
              <a:t>antithrombin</a:t>
            </a:r>
            <a:r>
              <a:rPr lang="en-US" sz="3200" b="1" dirty="0" smtClean="0">
                <a:solidFill>
                  <a:schemeClr val="bg1"/>
                </a:solidFill>
              </a:rPr>
              <a:t>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as evidence suggests that the presence of thrombophilia does not alter management.5</a:t>
            </a:r>
            <a:endParaRPr lang="en-US" sz="3200" b="1" dirty="0">
              <a:solidFill>
                <a:schemeClr val="bg1"/>
              </a:solidFill>
            </a:endParaRPr>
          </a:p>
        </p:txBody>
      </p:sp>
    </p:spTree>
    <p:extLst>
      <p:ext uri="{BB962C8B-B14F-4D97-AF65-F5344CB8AC3E}">
        <p14:creationId xmlns:p14="http://schemas.microsoft.com/office/powerpoint/2010/main" val="372319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71005" y="618518"/>
            <a:ext cx="10076406" cy="3539430"/>
          </a:xfrm>
          <a:prstGeom prst="rect">
            <a:avLst/>
          </a:prstGeom>
        </p:spPr>
        <p:txBody>
          <a:bodyPr wrap="square">
            <a:spAutoFit/>
          </a:bodyPr>
          <a:lstStyle/>
          <a:p>
            <a:pPr algn="just"/>
            <a:r>
              <a:rPr lang="en-US" sz="3200" b="1" dirty="0" smtClean="0">
                <a:solidFill>
                  <a:schemeClr val="bg1"/>
                </a:solidFill>
              </a:rPr>
              <a:t>If thrombophilia testing is used, it should be done after completion of treatment for an acute venous thromboembolism event and preferably in the absence of anticoagulation therapy, as false positive results are associated with warfarin (protein C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protein S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ciency</a:t>
            </a:r>
            <a:r>
              <a:rPr lang="en-US" sz="3200" b="1" dirty="0" smtClean="0">
                <a:solidFill>
                  <a:schemeClr val="bg1"/>
                </a:solidFill>
              </a:rPr>
              <a:t>), heparin (lupus anticoagulant), and DOACs (lupus anticoagulant)</a:t>
            </a:r>
            <a:endParaRPr lang="en-US" sz="3200" b="1" dirty="0">
              <a:solidFill>
                <a:schemeClr val="bg1"/>
              </a:solidFill>
            </a:endParaRPr>
          </a:p>
        </p:txBody>
      </p:sp>
    </p:spTree>
    <p:extLst>
      <p:ext uri="{BB962C8B-B14F-4D97-AF65-F5344CB8AC3E}">
        <p14:creationId xmlns:p14="http://schemas.microsoft.com/office/powerpoint/2010/main" val="250067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79708" y="383387"/>
            <a:ext cx="10706599" cy="6124754"/>
          </a:xfrm>
          <a:prstGeom prst="rect">
            <a:avLst/>
          </a:prstGeom>
        </p:spPr>
        <p:txBody>
          <a:bodyPr wrap="square">
            <a:spAutoFit/>
          </a:bodyPr>
          <a:lstStyle/>
          <a:p>
            <a:pPr algn="just"/>
            <a:r>
              <a:rPr lang="en-US" sz="2800" b="1" dirty="0" smtClean="0">
                <a:solidFill>
                  <a:schemeClr val="bg1"/>
                </a:solidFill>
              </a:rPr>
              <a:t>We suggest that inherited thrombophilia testing should not be done when venous thromboembolism is associated with a strong provoking factor, as such patients have a low risk of recurrent venous thromboembolism, even when an inherited thrombophilia is </a:t>
            </a:r>
            <a:r>
              <a:rPr lang="en-US" sz="2800" b="1" dirty="0" err="1" smtClean="0">
                <a:solidFill>
                  <a:schemeClr val="bg1"/>
                </a:solidFill>
              </a:rPr>
              <a:t>identif</a:t>
            </a:r>
            <a:r>
              <a:rPr lang="en-US" sz="2800" b="1" dirty="0" smtClean="0">
                <a:solidFill>
                  <a:schemeClr val="bg1"/>
                </a:solidFill>
              </a:rPr>
              <a:t> </a:t>
            </a:r>
            <a:r>
              <a:rPr lang="en-US" sz="2800" b="1" dirty="0" err="1" smtClean="0">
                <a:solidFill>
                  <a:schemeClr val="bg1"/>
                </a:solidFill>
              </a:rPr>
              <a:t>i</a:t>
            </a:r>
            <a:r>
              <a:rPr lang="en-US" sz="2800" b="1" dirty="0" smtClean="0">
                <a:solidFill>
                  <a:schemeClr val="bg1"/>
                </a:solidFill>
              </a:rPr>
              <a:t> ed.60 We also suggest that thrombophilia testing should not be done in patients with unprovoked venous thromboembolism who already have an indication for long term anticoagulation (based on sex or risk predictions scores). In the remaining patients with unprovoked venous thromboembolism and no indication for </a:t>
            </a:r>
            <a:r>
              <a:rPr lang="en-US" sz="2800" b="1" dirty="0" err="1" smtClean="0">
                <a:solidFill>
                  <a:schemeClr val="bg1"/>
                </a:solidFill>
              </a:rPr>
              <a:t>indef</a:t>
            </a:r>
            <a:r>
              <a:rPr lang="en-US" sz="2800" b="1" dirty="0" smtClean="0">
                <a:solidFill>
                  <a:schemeClr val="bg1"/>
                </a:solidFill>
              </a:rPr>
              <a:t> </a:t>
            </a:r>
            <a:r>
              <a:rPr lang="en-US" sz="2800" b="1" dirty="0" err="1" smtClean="0">
                <a:solidFill>
                  <a:schemeClr val="bg1"/>
                </a:solidFill>
              </a:rPr>
              <a:t>i</a:t>
            </a:r>
            <a:r>
              <a:rPr lang="en-US" sz="2800" b="1" dirty="0" smtClean="0">
                <a:solidFill>
                  <a:schemeClr val="bg1"/>
                </a:solidFill>
              </a:rPr>
              <a:t> </a:t>
            </a:r>
            <a:r>
              <a:rPr lang="en-US" sz="2800" b="1" dirty="0" err="1" smtClean="0">
                <a:solidFill>
                  <a:schemeClr val="bg1"/>
                </a:solidFill>
              </a:rPr>
              <a:t>nite</a:t>
            </a:r>
            <a:r>
              <a:rPr lang="en-US" sz="2800" b="1" dirty="0" smtClean="0">
                <a:solidFill>
                  <a:schemeClr val="bg1"/>
                </a:solidFill>
              </a:rPr>
              <a:t> anticoagulation, we suggest discussing inherited thrombophilia testing with them. In most cases, testing will not change the decision on duration of anticoagulation, but rare exceptions include high risk inherited thrombophilia such as </a:t>
            </a:r>
            <a:r>
              <a:rPr lang="en-US" sz="2800" b="1" dirty="0" err="1" smtClean="0">
                <a:solidFill>
                  <a:schemeClr val="bg1"/>
                </a:solidFill>
              </a:rPr>
              <a:t>antithrombin</a:t>
            </a:r>
            <a:r>
              <a:rPr lang="en-US" sz="2800" b="1" dirty="0" smtClean="0">
                <a:solidFill>
                  <a:schemeClr val="bg1"/>
                </a:solidFill>
              </a:rPr>
              <a:t> </a:t>
            </a:r>
            <a:r>
              <a:rPr lang="en-US" sz="2800" b="1" dirty="0" err="1" smtClean="0">
                <a:solidFill>
                  <a:schemeClr val="bg1"/>
                </a:solidFill>
              </a:rPr>
              <a:t>def</a:t>
            </a:r>
            <a:r>
              <a:rPr lang="en-US" sz="2800" b="1" dirty="0" smtClean="0">
                <a:solidFill>
                  <a:schemeClr val="bg1"/>
                </a:solidFill>
              </a:rPr>
              <a:t> </a:t>
            </a:r>
            <a:r>
              <a:rPr lang="en-US" sz="2800" b="1" dirty="0" err="1" smtClean="0">
                <a:solidFill>
                  <a:schemeClr val="bg1"/>
                </a:solidFill>
              </a:rPr>
              <a:t>i</a:t>
            </a:r>
            <a:r>
              <a:rPr lang="en-US" sz="2800" b="1" dirty="0" smtClean="0">
                <a:solidFill>
                  <a:schemeClr val="bg1"/>
                </a:solidFill>
              </a:rPr>
              <a:t> </a:t>
            </a:r>
            <a:r>
              <a:rPr lang="en-US" sz="2800" b="1" dirty="0" err="1" smtClean="0">
                <a:solidFill>
                  <a:schemeClr val="bg1"/>
                </a:solidFill>
              </a:rPr>
              <a:t>ciency</a:t>
            </a:r>
            <a:r>
              <a:rPr lang="en-US" sz="2800" b="1" dirty="0" smtClean="0">
                <a:solidFill>
                  <a:schemeClr val="bg1"/>
                </a:solidFill>
              </a:rPr>
              <a:t>, or combined thrombophilia</a:t>
            </a:r>
            <a:endParaRPr lang="en-US" sz="2800" b="1" dirty="0">
              <a:solidFill>
                <a:schemeClr val="bg1"/>
              </a:solidFill>
            </a:endParaRPr>
          </a:p>
        </p:txBody>
      </p:sp>
    </p:spTree>
    <p:extLst>
      <p:ext uri="{BB962C8B-B14F-4D97-AF65-F5344CB8AC3E}">
        <p14:creationId xmlns:p14="http://schemas.microsoft.com/office/powerpoint/2010/main" val="113542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788125" y="1203849"/>
            <a:ext cx="10259286" cy="2062103"/>
          </a:xfrm>
          <a:prstGeom prst="rect">
            <a:avLst/>
          </a:prstGeom>
        </p:spPr>
        <p:txBody>
          <a:bodyPr wrap="square">
            <a:spAutoFit/>
          </a:bodyPr>
          <a:lstStyle/>
          <a:p>
            <a:pPr algn="just"/>
            <a:r>
              <a:rPr lang="en-US" sz="3200" b="1" dirty="0" smtClean="0">
                <a:solidFill>
                  <a:schemeClr val="bg1"/>
                </a:solidFill>
              </a:rPr>
              <a:t>Clinical Epidemiology Program, Ottawa Hospital Research Institute, Ottawa, ON, Canada Department of Medicine, Faculty of Medicine, University of Ottawa, Ottawa, ON, Canada</a:t>
            </a:r>
            <a:endParaRPr lang="en-US" sz="3200" b="1" dirty="0">
              <a:solidFill>
                <a:schemeClr val="bg1"/>
              </a:solidFill>
            </a:endParaRPr>
          </a:p>
        </p:txBody>
      </p:sp>
    </p:spTree>
    <p:extLst>
      <p:ext uri="{BB962C8B-B14F-4D97-AF65-F5344CB8AC3E}">
        <p14:creationId xmlns:p14="http://schemas.microsoft.com/office/powerpoint/2010/main" val="37430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368111" y="2943889"/>
            <a:ext cx="8975662" cy="707886"/>
          </a:xfrm>
          <a:prstGeom prst="rect">
            <a:avLst/>
          </a:prstGeom>
        </p:spPr>
        <p:txBody>
          <a:bodyPr wrap="none">
            <a:spAutoFit/>
          </a:bodyPr>
          <a:lstStyle/>
          <a:p>
            <a:r>
              <a:rPr lang="en-US" sz="4000" b="1" u="sng" dirty="0" smtClean="0">
                <a:solidFill>
                  <a:srgbClr val="FF0066"/>
                </a:solidFill>
              </a:rPr>
              <a:t>Initial treatment for pulmonary embolism</a:t>
            </a:r>
            <a:endParaRPr lang="en-US" sz="4000" b="1" u="sng" dirty="0">
              <a:solidFill>
                <a:srgbClr val="FF0066"/>
              </a:solidFill>
            </a:endParaRPr>
          </a:p>
        </p:txBody>
      </p:sp>
    </p:spTree>
    <p:extLst>
      <p:ext uri="{BB962C8B-B14F-4D97-AF65-F5344CB8AC3E}">
        <p14:creationId xmlns:p14="http://schemas.microsoft.com/office/powerpoint/2010/main" val="404220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52500" y="618517"/>
            <a:ext cx="10287000" cy="5873723"/>
          </a:xfrm>
          <a:prstGeom prst="rect">
            <a:avLst/>
          </a:prstGeom>
        </p:spPr>
      </p:pic>
    </p:spTree>
    <p:extLst>
      <p:ext uri="{BB962C8B-B14F-4D97-AF65-F5344CB8AC3E}">
        <p14:creationId xmlns:p14="http://schemas.microsoft.com/office/powerpoint/2010/main" val="233107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19342" y="455355"/>
            <a:ext cx="9905999" cy="4031873"/>
          </a:xfrm>
          <a:prstGeom prst="rect">
            <a:avLst/>
          </a:prstGeom>
        </p:spPr>
        <p:txBody>
          <a:bodyPr wrap="square">
            <a:spAutoFit/>
          </a:bodyPr>
          <a:lstStyle/>
          <a:p>
            <a:pPr algn="just"/>
            <a:r>
              <a:rPr lang="en-US" sz="3200" b="1" dirty="0" smtClean="0">
                <a:solidFill>
                  <a:schemeClr val="bg1"/>
                </a:solidFill>
              </a:rPr>
              <a:t>Initial hemodynamic instability, </a:t>
            </a:r>
            <a:r>
              <a:rPr lang="en-US" sz="3200" b="1" dirty="0" err="1" smtClean="0">
                <a:solidFill>
                  <a:schemeClr val="bg1"/>
                </a:solidFill>
              </a:rPr>
              <a:t>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ned</a:t>
            </a:r>
            <a:r>
              <a:rPr lang="en-US" sz="3200" b="1" dirty="0" smtClean="0">
                <a:solidFill>
                  <a:schemeClr val="bg1"/>
                </a:solidFill>
              </a:rPr>
              <a:t> as systolic blood pressure below 90 mm Hg for 15 minutes or more, is an important marker of prognosis. However, this presentation is uncommon, being found in only 5% of cases; the short term mortality exceeds 15%.14-16 86 For the remaining 95% of cases, several risk prediction scores have been proposed to estimate the risk of an adverse outcome</a:t>
            </a:r>
            <a:endParaRPr lang="en-US" sz="3200" b="1" dirty="0">
              <a:solidFill>
                <a:schemeClr val="bg1"/>
              </a:solidFill>
            </a:endParaRPr>
          </a:p>
        </p:txBody>
      </p:sp>
    </p:spTree>
    <p:extLst>
      <p:ext uri="{BB962C8B-B14F-4D97-AF65-F5344CB8AC3E}">
        <p14:creationId xmlns:p14="http://schemas.microsoft.com/office/powerpoint/2010/main" val="106731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99950" y="514015"/>
            <a:ext cx="6226038" cy="5886785"/>
          </a:xfrm>
          <a:prstGeom prst="rect">
            <a:avLst/>
          </a:prstGeom>
        </p:spPr>
      </p:pic>
    </p:spTree>
    <p:extLst>
      <p:ext uri="{BB962C8B-B14F-4D97-AF65-F5344CB8AC3E}">
        <p14:creationId xmlns:p14="http://schemas.microsoft.com/office/powerpoint/2010/main" val="328681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0890" y="2262187"/>
            <a:ext cx="10737669" cy="2333625"/>
          </a:xfrm>
          <a:prstGeom prst="rect">
            <a:avLst/>
          </a:prstGeom>
        </p:spPr>
      </p:pic>
    </p:spTree>
    <p:extLst>
      <p:ext uri="{BB962C8B-B14F-4D97-AF65-F5344CB8AC3E}">
        <p14:creationId xmlns:p14="http://schemas.microsoft.com/office/powerpoint/2010/main" val="81842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52500" y="378823"/>
            <a:ext cx="10287000" cy="6021978"/>
          </a:xfrm>
          <a:prstGeom prst="rect">
            <a:avLst/>
          </a:prstGeom>
        </p:spPr>
      </p:pic>
    </p:spTree>
    <p:extLst>
      <p:ext uri="{BB962C8B-B14F-4D97-AF65-F5344CB8AC3E}">
        <p14:creationId xmlns:p14="http://schemas.microsoft.com/office/powerpoint/2010/main" val="2418497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0473" y="618518"/>
            <a:ext cx="11189232" cy="5794194"/>
          </a:xfrm>
          <a:prstGeom prst="rect">
            <a:avLst/>
          </a:prstGeom>
        </p:spPr>
      </p:pic>
    </p:spTree>
    <p:extLst>
      <p:ext uri="{BB962C8B-B14F-4D97-AF65-F5344CB8AC3E}">
        <p14:creationId xmlns:p14="http://schemas.microsoft.com/office/powerpoint/2010/main" val="105308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14203" y="339635"/>
            <a:ext cx="8896894" cy="6244046"/>
          </a:xfrm>
          <a:prstGeom prst="rect">
            <a:avLst/>
          </a:prstGeom>
        </p:spPr>
      </p:pic>
    </p:spTree>
    <p:extLst>
      <p:ext uri="{BB962C8B-B14F-4D97-AF65-F5344CB8AC3E}">
        <p14:creationId xmlns:p14="http://schemas.microsoft.com/office/powerpoint/2010/main" val="297613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698485" y="3061453"/>
            <a:ext cx="6351803" cy="584775"/>
          </a:xfrm>
          <a:prstGeom prst="rect">
            <a:avLst/>
          </a:prstGeom>
        </p:spPr>
        <p:txBody>
          <a:bodyPr wrap="none">
            <a:spAutoFit/>
          </a:bodyPr>
          <a:lstStyle/>
          <a:p>
            <a:r>
              <a:rPr lang="en-US" sz="3200" b="1" u="sng" dirty="0" err="1" smtClean="0">
                <a:solidFill>
                  <a:srgbClr val="FF0066"/>
                </a:solidFill>
              </a:rPr>
              <a:t>Subsegmental</a:t>
            </a:r>
            <a:r>
              <a:rPr lang="en-US" sz="3200" b="1" u="sng" dirty="0" smtClean="0">
                <a:solidFill>
                  <a:srgbClr val="FF0066"/>
                </a:solidFill>
              </a:rPr>
              <a:t> pulmonary embolism</a:t>
            </a:r>
            <a:endParaRPr lang="en-US" sz="3200" b="1" u="sng" dirty="0">
              <a:solidFill>
                <a:srgbClr val="FF0066"/>
              </a:solidFill>
            </a:endParaRPr>
          </a:p>
        </p:txBody>
      </p:sp>
    </p:spTree>
    <p:extLst>
      <p:ext uri="{BB962C8B-B14F-4D97-AF65-F5344CB8AC3E}">
        <p14:creationId xmlns:p14="http://schemas.microsoft.com/office/powerpoint/2010/main" val="36941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41411" y="772159"/>
            <a:ext cx="9905999" cy="3046988"/>
          </a:xfrm>
          <a:prstGeom prst="rect">
            <a:avLst/>
          </a:prstGeom>
        </p:spPr>
        <p:txBody>
          <a:bodyPr wrap="square">
            <a:spAutoFit/>
          </a:bodyPr>
          <a:lstStyle/>
          <a:p>
            <a:pPr algn="just"/>
            <a:r>
              <a:rPr lang="en-US" sz="3200" b="1" dirty="0" smtClean="0">
                <a:solidFill>
                  <a:schemeClr val="bg1"/>
                </a:solidFill>
              </a:rPr>
              <a:t>The increased use and sensitivity of CTPA has seen an increase in single or multiple pulmonary emboli isolated to the smaller, </a:t>
            </a:r>
            <a:r>
              <a:rPr lang="en-US" sz="3200" b="1" dirty="0" err="1" smtClean="0">
                <a:solidFill>
                  <a:schemeClr val="bg1"/>
                </a:solidFill>
              </a:rPr>
              <a:t>subsegmental</a:t>
            </a:r>
            <a:r>
              <a:rPr lang="en-US" sz="3200" b="1" dirty="0" smtClean="0">
                <a:solidFill>
                  <a:schemeClr val="bg1"/>
                </a:solidFill>
              </a:rPr>
              <a:t> pulmonary arteries.99 Despite this increase, overall pulmonary embolism related mortality has not changed, and this may account for the decrease in case fatality.</a:t>
            </a:r>
            <a:endParaRPr lang="en-US" sz="3200" b="1" dirty="0">
              <a:solidFill>
                <a:schemeClr val="bg1"/>
              </a:solidFill>
            </a:endParaRPr>
          </a:p>
        </p:txBody>
      </p:sp>
    </p:spTree>
    <p:extLst>
      <p:ext uri="{BB962C8B-B14F-4D97-AF65-F5344CB8AC3E}">
        <p14:creationId xmlns:p14="http://schemas.microsoft.com/office/powerpoint/2010/main" val="267101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endParaRPr lang="en-US" dirty="0"/>
          </a:p>
        </p:txBody>
      </p:sp>
      <p:sp>
        <p:nvSpPr>
          <p:cNvPr id="4" name="Rectangle 3"/>
          <p:cNvSpPr/>
          <p:nvPr/>
        </p:nvSpPr>
        <p:spPr>
          <a:xfrm>
            <a:off x="866503" y="1569610"/>
            <a:ext cx="10180908" cy="1569660"/>
          </a:xfrm>
          <a:prstGeom prst="rect">
            <a:avLst/>
          </a:prstGeom>
        </p:spPr>
        <p:txBody>
          <a:bodyPr wrap="square">
            <a:spAutoFit/>
          </a:bodyPr>
          <a:lstStyle/>
          <a:p>
            <a:pPr algn="just"/>
            <a:r>
              <a:rPr lang="en-US" sz="3200" b="1" dirty="0" smtClean="0">
                <a:solidFill>
                  <a:schemeClr val="bg1"/>
                </a:solidFill>
              </a:rPr>
              <a:t>The use of either clinical probability adjusted or age adjusted D-dimer interpretation has led to a reduction in diagnostic imaging to exclude pulmonary embolism.</a:t>
            </a:r>
            <a:endParaRPr lang="en-US" sz="3200" b="1" dirty="0">
              <a:solidFill>
                <a:schemeClr val="bg1"/>
              </a:solidFill>
            </a:endParaRPr>
          </a:p>
        </p:txBody>
      </p:sp>
    </p:spTree>
    <p:extLst>
      <p:ext uri="{BB962C8B-B14F-4D97-AF65-F5344CB8AC3E}">
        <p14:creationId xmlns:p14="http://schemas.microsoft.com/office/powerpoint/2010/main" val="3992365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41411" y="618517"/>
            <a:ext cx="9905999" cy="3539430"/>
          </a:xfrm>
          <a:prstGeom prst="rect">
            <a:avLst/>
          </a:prstGeom>
        </p:spPr>
        <p:txBody>
          <a:bodyPr wrap="square">
            <a:spAutoFit/>
          </a:bodyPr>
          <a:lstStyle/>
          <a:p>
            <a:pPr algn="just"/>
            <a:r>
              <a:rPr lang="en-US" sz="3200" b="1" dirty="0" smtClean="0">
                <a:solidFill>
                  <a:schemeClr val="bg1"/>
                </a:solidFill>
              </a:rPr>
              <a:t>In the PIOPED study, 17% of patients had defects isolated to the </a:t>
            </a:r>
            <a:r>
              <a:rPr lang="en-US" sz="3200" b="1" dirty="0" err="1" smtClean="0">
                <a:solidFill>
                  <a:schemeClr val="bg1"/>
                </a:solidFill>
              </a:rPr>
              <a:t>subsegmental</a:t>
            </a:r>
            <a:r>
              <a:rPr lang="en-US" sz="3200" b="1" dirty="0" smtClean="0">
                <a:solidFill>
                  <a:schemeClr val="bg1"/>
                </a:solidFill>
              </a:rPr>
              <a:t> pulmonary arteries, which corresponds to a “low probability” ventilation-perfusion lung scan.32 In observational studies, these low probability ventilation-perfusion patients were not treated if bilateral leg compression ultrasonography and serial compression ultrasonography were performed</a:t>
            </a:r>
            <a:endParaRPr lang="en-US" sz="3200" b="1" dirty="0">
              <a:solidFill>
                <a:schemeClr val="bg1"/>
              </a:solidFill>
            </a:endParaRPr>
          </a:p>
        </p:txBody>
      </p:sp>
    </p:spTree>
    <p:extLst>
      <p:ext uri="{BB962C8B-B14F-4D97-AF65-F5344CB8AC3E}">
        <p14:creationId xmlns:p14="http://schemas.microsoft.com/office/powerpoint/2010/main" val="2621767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02514" y="618518"/>
            <a:ext cx="10144897" cy="5016758"/>
          </a:xfrm>
          <a:prstGeom prst="rect">
            <a:avLst/>
          </a:prstGeom>
        </p:spPr>
        <p:txBody>
          <a:bodyPr wrap="square">
            <a:spAutoFit/>
          </a:bodyPr>
          <a:lstStyle/>
          <a:p>
            <a:pPr algn="just"/>
            <a:r>
              <a:rPr lang="en-US" sz="3200" b="1" dirty="0" smtClean="0">
                <a:solidFill>
                  <a:schemeClr val="bg1"/>
                </a:solidFill>
              </a:rPr>
              <a:t>Until further research is completed, we suggest that isolated </a:t>
            </a:r>
            <a:r>
              <a:rPr lang="en-US" sz="3200" b="1" dirty="0" err="1" smtClean="0">
                <a:solidFill>
                  <a:schemeClr val="bg1"/>
                </a:solidFill>
              </a:rPr>
              <a:t>subsegmental</a:t>
            </a:r>
            <a:r>
              <a:rPr lang="en-US" sz="3200" b="1" dirty="0" smtClean="0">
                <a:solidFill>
                  <a:schemeClr val="bg1"/>
                </a:solidFill>
              </a:rPr>
              <a:t> pulmonary embolism on CTPA, in the absence of cancer or high risk features such as poor cardiopulmonary reserve, may be approached as one would a non-diagnostic ventilation-perfusion lung scan: with baseline and serial bilateral leg compression ultrasonography and no anticoagulation treatment unless DVT is found. An ongoing observational study is assessing the safety of such a management strategy (clinicaltrials.gov NCT01455818).</a:t>
            </a:r>
            <a:endParaRPr lang="en-US" sz="3200" b="1" dirty="0">
              <a:solidFill>
                <a:schemeClr val="bg1"/>
              </a:solidFill>
            </a:endParaRPr>
          </a:p>
        </p:txBody>
      </p:sp>
    </p:spTree>
    <p:extLst>
      <p:ext uri="{BB962C8B-B14F-4D97-AF65-F5344CB8AC3E}">
        <p14:creationId xmlns:p14="http://schemas.microsoft.com/office/powerpoint/2010/main" val="275273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5835" y="2249487"/>
            <a:ext cx="9905999" cy="3541714"/>
          </a:xfrm>
        </p:spPr>
        <p:txBody>
          <a:bodyPr/>
          <a:lstStyle/>
          <a:p>
            <a:endParaRPr lang="en-US" dirty="0"/>
          </a:p>
        </p:txBody>
      </p:sp>
      <p:sp>
        <p:nvSpPr>
          <p:cNvPr id="4" name="Rectangle 3"/>
          <p:cNvSpPr/>
          <p:nvPr/>
        </p:nvSpPr>
        <p:spPr>
          <a:xfrm>
            <a:off x="1091288" y="2721819"/>
            <a:ext cx="9956123" cy="584775"/>
          </a:xfrm>
          <a:prstGeom prst="rect">
            <a:avLst/>
          </a:prstGeom>
        </p:spPr>
        <p:txBody>
          <a:bodyPr wrap="none">
            <a:spAutoFit/>
          </a:bodyPr>
          <a:lstStyle/>
          <a:p>
            <a:r>
              <a:rPr lang="en-US" sz="3200" b="1" u="sng" dirty="0" smtClean="0">
                <a:solidFill>
                  <a:srgbClr val="FF0066"/>
                </a:solidFill>
              </a:rPr>
              <a:t>Choice of anticoagulation for acute pulmonary embolism</a:t>
            </a:r>
            <a:endParaRPr lang="en-US" sz="3200" b="1" u="sng" dirty="0">
              <a:solidFill>
                <a:srgbClr val="FF0066"/>
              </a:solidFill>
            </a:endParaRPr>
          </a:p>
        </p:txBody>
      </p:sp>
    </p:spTree>
    <p:extLst>
      <p:ext uri="{BB962C8B-B14F-4D97-AF65-F5344CB8AC3E}">
        <p14:creationId xmlns:p14="http://schemas.microsoft.com/office/powerpoint/2010/main" val="1637987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84069" y="772158"/>
            <a:ext cx="10063342" cy="2554545"/>
          </a:xfrm>
          <a:prstGeom prst="rect">
            <a:avLst/>
          </a:prstGeom>
        </p:spPr>
        <p:txBody>
          <a:bodyPr wrap="square">
            <a:spAutoFit/>
          </a:bodyPr>
          <a:lstStyle/>
          <a:p>
            <a:pPr algn="just"/>
            <a:r>
              <a:rPr lang="en-US" sz="3200" b="1" dirty="0" smtClean="0">
                <a:solidFill>
                  <a:schemeClr val="bg1"/>
                </a:solidFill>
              </a:rPr>
              <a:t>Anticoagulation therapy for </a:t>
            </a:r>
            <a:r>
              <a:rPr lang="en-US" sz="3200" b="1" dirty="0" err="1" smtClean="0">
                <a:solidFill>
                  <a:schemeClr val="bg1"/>
                </a:solidFill>
              </a:rPr>
              <a:t>conf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rmed</a:t>
            </a:r>
            <a:r>
              <a:rPr lang="en-US" sz="3200" b="1" dirty="0" smtClean="0">
                <a:solidFill>
                  <a:schemeClr val="bg1"/>
                </a:solidFill>
              </a:rPr>
              <a:t> acute pulmonary embolism is the mainstay of treatment and can be divided into three phases: initial phase from zero to seven days, long term therapy from one week to three months, and extended therapy from three months to </a:t>
            </a:r>
            <a:r>
              <a:rPr lang="en-US" sz="3200" b="1" dirty="0" err="1" smtClean="0">
                <a:solidFill>
                  <a:schemeClr val="bg1"/>
                </a:solidFill>
              </a:rPr>
              <a:t>indef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nite</a:t>
            </a:r>
            <a:endParaRPr lang="en-US" sz="3200" b="1" dirty="0">
              <a:solidFill>
                <a:schemeClr val="bg1"/>
              </a:solidFill>
            </a:endParaRPr>
          </a:p>
        </p:txBody>
      </p:sp>
    </p:spTree>
    <p:extLst>
      <p:ext uri="{BB962C8B-B14F-4D97-AF65-F5344CB8AC3E}">
        <p14:creationId xmlns:p14="http://schemas.microsoft.com/office/powerpoint/2010/main" val="49674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3200"/>
          </a:p>
        </p:txBody>
      </p:sp>
      <p:sp>
        <p:nvSpPr>
          <p:cNvPr id="4" name="Rectangle 3"/>
          <p:cNvSpPr/>
          <p:nvPr/>
        </p:nvSpPr>
        <p:spPr>
          <a:xfrm>
            <a:off x="1023257" y="618517"/>
            <a:ext cx="10024154" cy="4524315"/>
          </a:xfrm>
          <a:prstGeom prst="rect">
            <a:avLst/>
          </a:prstGeom>
        </p:spPr>
        <p:txBody>
          <a:bodyPr wrap="square">
            <a:spAutoFit/>
          </a:bodyPr>
          <a:lstStyle/>
          <a:p>
            <a:pPr algn="just"/>
            <a:r>
              <a:rPr lang="en-US" sz="3200" b="1" dirty="0" smtClean="0">
                <a:solidFill>
                  <a:schemeClr val="bg1"/>
                </a:solidFill>
              </a:rPr>
              <a:t>Parenteral anticoagulation with low molecular weight heparin (LMWH), </a:t>
            </a:r>
            <a:r>
              <a:rPr lang="en-US" sz="3200" b="1" dirty="0" err="1" smtClean="0">
                <a:solidFill>
                  <a:schemeClr val="bg1"/>
                </a:solidFill>
              </a:rPr>
              <a:t>fondaparinux</a:t>
            </a:r>
            <a:r>
              <a:rPr lang="en-US" sz="3200" b="1" dirty="0" smtClean="0">
                <a:solidFill>
                  <a:schemeClr val="bg1"/>
                </a:solidFill>
              </a:rPr>
              <a:t>, or intravenous unfractionated heparin is typically used in patients admitted to hospital for initial management of pulmonary embolism. Stable patients on discharge from hospital or those patients suitable for outpatient treatment from the time of diagnosis of acute pulmonary embolism may be treated with DOACs. DOACs are given at fi </a:t>
            </a:r>
            <a:r>
              <a:rPr lang="en-US" sz="3200" b="1" dirty="0" err="1" smtClean="0">
                <a:solidFill>
                  <a:schemeClr val="bg1"/>
                </a:solidFill>
              </a:rPr>
              <a:t>xed</a:t>
            </a:r>
            <a:r>
              <a:rPr lang="en-US" sz="3200" b="1" dirty="0" smtClean="0">
                <a:solidFill>
                  <a:schemeClr val="bg1"/>
                </a:solidFill>
              </a:rPr>
              <a:t> doses and do not necessitate routine laboratory monitoring</a:t>
            </a:r>
            <a:endParaRPr lang="en-US" sz="3200" b="1" dirty="0">
              <a:solidFill>
                <a:schemeClr val="bg1"/>
              </a:solidFill>
            </a:endParaRPr>
          </a:p>
        </p:txBody>
      </p:sp>
    </p:spTree>
    <p:extLst>
      <p:ext uri="{BB962C8B-B14F-4D97-AF65-F5344CB8AC3E}">
        <p14:creationId xmlns:p14="http://schemas.microsoft.com/office/powerpoint/2010/main" val="1757537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71594" y="973356"/>
            <a:ext cx="10075817" cy="3046988"/>
          </a:xfrm>
          <a:prstGeom prst="rect">
            <a:avLst/>
          </a:prstGeom>
        </p:spPr>
        <p:txBody>
          <a:bodyPr wrap="square">
            <a:spAutoFit/>
          </a:bodyPr>
          <a:lstStyle/>
          <a:p>
            <a:pPr algn="just"/>
            <a:r>
              <a:rPr lang="en-US" sz="3200" b="1" dirty="0" smtClean="0">
                <a:solidFill>
                  <a:schemeClr val="bg1"/>
                </a:solidFill>
              </a:rPr>
              <a:t>Each DOAC has been deemed non-inferior to the VKA/LMWH combination in phase III RCTs for the prevention of symptomatic recurrent venous thromboembolism in patients with an acute venous thromboembolism). DOACs also have </a:t>
            </a:r>
            <a:r>
              <a:rPr lang="en-US" sz="3200" b="1" dirty="0" err="1" smtClean="0">
                <a:solidFill>
                  <a:schemeClr val="bg1"/>
                </a:solidFill>
              </a:rPr>
              <a:t>signif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a:t>
            </a:r>
            <a:r>
              <a:rPr lang="en-US" sz="3200" b="1" dirty="0" err="1" smtClean="0">
                <a:solidFill>
                  <a:schemeClr val="bg1"/>
                </a:solidFill>
              </a:rPr>
              <a:t>cantly</a:t>
            </a:r>
            <a:r>
              <a:rPr lang="en-US" sz="3200" b="1" dirty="0" smtClean="0">
                <a:solidFill>
                  <a:schemeClr val="bg1"/>
                </a:solidFill>
              </a:rPr>
              <a:t> fewer major bleeding events compared with VKAs</a:t>
            </a:r>
            <a:endParaRPr lang="en-US" sz="3200" b="1" dirty="0">
              <a:solidFill>
                <a:schemeClr val="bg1"/>
              </a:solidFill>
            </a:endParaRPr>
          </a:p>
        </p:txBody>
      </p:sp>
    </p:spTree>
    <p:extLst>
      <p:ext uri="{BB962C8B-B14F-4D97-AF65-F5344CB8AC3E}">
        <p14:creationId xmlns:p14="http://schemas.microsoft.com/office/powerpoint/2010/main" val="1905859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11229" y="2223362"/>
            <a:ext cx="9905999" cy="3541714"/>
          </a:xfrm>
        </p:spPr>
        <p:txBody>
          <a:bodyPr/>
          <a:lstStyle/>
          <a:p>
            <a:endParaRPr lang="en-US"/>
          </a:p>
        </p:txBody>
      </p:sp>
      <p:sp>
        <p:nvSpPr>
          <p:cNvPr id="4" name="Rectangle 3"/>
          <p:cNvSpPr/>
          <p:nvPr/>
        </p:nvSpPr>
        <p:spPr>
          <a:xfrm>
            <a:off x="1895852" y="3205146"/>
            <a:ext cx="8736751" cy="523220"/>
          </a:xfrm>
          <a:prstGeom prst="rect">
            <a:avLst/>
          </a:prstGeom>
        </p:spPr>
        <p:txBody>
          <a:bodyPr wrap="none">
            <a:spAutoFit/>
          </a:bodyPr>
          <a:lstStyle/>
          <a:p>
            <a:r>
              <a:rPr lang="en-US" sz="2800" b="1" u="sng" dirty="0" smtClean="0">
                <a:solidFill>
                  <a:srgbClr val="FF0066"/>
                </a:solidFill>
              </a:rPr>
              <a:t>Treatment of pregnancy associated pulmonary embolism</a:t>
            </a:r>
            <a:endParaRPr lang="en-US" sz="2800" b="1" u="sng" dirty="0">
              <a:solidFill>
                <a:srgbClr val="FF0066"/>
              </a:solidFill>
            </a:endParaRPr>
          </a:p>
        </p:txBody>
      </p:sp>
    </p:spTree>
    <p:extLst>
      <p:ext uri="{BB962C8B-B14F-4D97-AF65-F5344CB8AC3E}">
        <p14:creationId xmlns:p14="http://schemas.microsoft.com/office/powerpoint/2010/main" val="1013531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010193" y="521902"/>
            <a:ext cx="10037217" cy="3046988"/>
          </a:xfrm>
          <a:prstGeom prst="rect">
            <a:avLst/>
          </a:prstGeom>
        </p:spPr>
        <p:txBody>
          <a:bodyPr wrap="square">
            <a:spAutoFit/>
          </a:bodyPr>
          <a:lstStyle/>
          <a:p>
            <a:pPr algn="just"/>
            <a:r>
              <a:rPr lang="en-US" sz="3200" b="1" dirty="0" smtClean="0">
                <a:solidFill>
                  <a:schemeClr val="bg1"/>
                </a:solidFill>
              </a:rPr>
              <a:t>DOACs and </a:t>
            </a:r>
            <a:r>
              <a:rPr lang="en-US" sz="3200" b="1" dirty="0" err="1" smtClean="0">
                <a:solidFill>
                  <a:schemeClr val="bg1"/>
                </a:solidFill>
              </a:rPr>
              <a:t>fondaparinux</a:t>
            </a:r>
            <a:r>
              <a:rPr lang="en-US" sz="3200" b="1" dirty="0" smtClean="0">
                <a:solidFill>
                  <a:schemeClr val="bg1"/>
                </a:solidFill>
              </a:rPr>
              <a:t> cross the placenta and should be avoided in pregnancy. Unfractionated heparin and LMWH are safest during pregnancy as they do not cross the placenta; LMWH is the mainstay of treatment owing to its once daily dosing and self-administered subcutaneous route.</a:t>
            </a:r>
            <a:endParaRPr lang="en-US" sz="3200" b="1" dirty="0">
              <a:solidFill>
                <a:schemeClr val="bg1"/>
              </a:solidFill>
            </a:endParaRPr>
          </a:p>
        </p:txBody>
      </p:sp>
    </p:spTree>
    <p:extLst>
      <p:ext uri="{BB962C8B-B14F-4D97-AF65-F5344CB8AC3E}">
        <p14:creationId xmlns:p14="http://schemas.microsoft.com/office/powerpoint/2010/main" val="200529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27313" y="432975"/>
            <a:ext cx="10220097" cy="4524315"/>
          </a:xfrm>
          <a:prstGeom prst="rect">
            <a:avLst/>
          </a:prstGeom>
        </p:spPr>
        <p:txBody>
          <a:bodyPr wrap="square">
            <a:spAutoFit/>
          </a:bodyPr>
          <a:lstStyle/>
          <a:p>
            <a:pPr algn="just"/>
            <a:r>
              <a:rPr lang="en-US" sz="3200" dirty="0" smtClean="0">
                <a:solidFill>
                  <a:schemeClr val="bg1"/>
                </a:solidFill>
              </a:rPr>
              <a:t>In patients with an acute venous thromboembolism event in the current pregnancy that occurred more than a month before the expected delivery date, we suggest a scheduled induction of labor with the last dose of LMWH administered 24 hours before. Stopping LMWH 24 hours before delivery allows the safe use of neuro-axial anesthesia if needed. In the absence of any postpartum hemorrhage, LMWH is restarted six hours after delivery and continued for at least six weeks post partum.</a:t>
            </a:r>
            <a:endParaRPr lang="en-US" sz="3200" dirty="0">
              <a:solidFill>
                <a:schemeClr val="bg1"/>
              </a:solidFill>
            </a:endParaRPr>
          </a:p>
        </p:txBody>
      </p:sp>
    </p:spTree>
    <p:extLst>
      <p:ext uri="{BB962C8B-B14F-4D97-AF65-F5344CB8AC3E}">
        <p14:creationId xmlns:p14="http://schemas.microsoft.com/office/powerpoint/2010/main" val="2100707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31817" y="618518"/>
            <a:ext cx="10115594" cy="2554545"/>
          </a:xfrm>
          <a:prstGeom prst="rect">
            <a:avLst/>
          </a:prstGeom>
        </p:spPr>
        <p:txBody>
          <a:bodyPr wrap="square">
            <a:spAutoFit/>
          </a:bodyPr>
          <a:lstStyle/>
          <a:p>
            <a:pPr algn="just"/>
            <a:r>
              <a:rPr lang="en-US" sz="3200" b="1" dirty="0" smtClean="0">
                <a:solidFill>
                  <a:schemeClr val="bg1"/>
                </a:solidFill>
              </a:rPr>
              <a:t>In patients who have an acute pulmonary embolism within one month of expected delivery, we also suggest scheduled induction of labor but administration of unfractionated heparin at therapeutic dose until active labor to avoid prolonged interruptions of therapy</a:t>
            </a:r>
            <a:endParaRPr lang="en-US" sz="3200" b="1" dirty="0">
              <a:solidFill>
                <a:schemeClr val="bg1"/>
              </a:solidFill>
            </a:endParaRPr>
          </a:p>
        </p:txBody>
      </p:sp>
    </p:spTree>
    <p:extLst>
      <p:ext uri="{BB962C8B-B14F-4D97-AF65-F5344CB8AC3E}">
        <p14:creationId xmlns:p14="http://schemas.microsoft.com/office/powerpoint/2010/main" val="25355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05691" y="1169853"/>
            <a:ext cx="10141720" cy="2062103"/>
          </a:xfrm>
          <a:prstGeom prst="rect">
            <a:avLst/>
          </a:prstGeom>
        </p:spPr>
        <p:txBody>
          <a:bodyPr wrap="square">
            <a:spAutoFit/>
          </a:bodyPr>
          <a:lstStyle/>
          <a:p>
            <a:pPr algn="just"/>
            <a:r>
              <a:rPr lang="en-US" sz="3200" b="1" dirty="0" smtClean="0">
                <a:solidFill>
                  <a:schemeClr val="bg1"/>
                </a:solidFill>
              </a:rPr>
              <a:t>Direct oral anticoagulation therapies are safe, </a:t>
            </a:r>
            <a:r>
              <a:rPr lang="en-US" sz="3200" b="1" dirty="0" err="1" smtClean="0">
                <a:solidFill>
                  <a:schemeClr val="bg1"/>
                </a:solidFill>
              </a:rPr>
              <a:t>ef</a:t>
            </a:r>
            <a:r>
              <a:rPr lang="en-US" sz="3200" b="1" dirty="0" smtClean="0">
                <a:solidFill>
                  <a:schemeClr val="bg1"/>
                </a:solidFill>
              </a:rPr>
              <a:t> f </a:t>
            </a:r>
            <a:r>
              <a:rPr lang="en-US" sz="3200" b="1" dirty="0" err="1" smtClean="0">
                <a:solidFill>
                  <a:schemeClr val="bg1"/>
                </a:solidFill>
              </a:rPr>
              <a:t>ective</a:t>
            </a:r>
            <a:r>
              <a:rPr lang="en-US" sz="3200" b="1" dirty="0" smtClean="0">
                <a:solidFill>
                  <a:schemeClr val="bg1"/>
                </a:solidFill>
              </a:rPr>
              <a:t>, and convenient treatments for most patients with acute venous thromboembolism, with a lower risk of bleeding than vitamin K antagonists.</a:t>
            </a:r>
            <a:endParaRPr lang="en-US" sz="3200" b="1" dirty="0">
              <a:solidFill>
                <a:schemeClr val="bg1"/>
              </a:solidFill>
            </a:endParaRPr>
          </a:p>
        </p:txBody>
      </p:sp>
    </p:spTree>
    <p:extLst>
      <p:ext uri="{BB962C8B-B14F-4D97-AF65-F5344CB8AC3E}">
        <p14:creationId xmlns:p14="http://schemas.microsoft.com/office/powerpoint/2010/main" val="2183510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41411" y="618518"/>
            <a:ext cx="9905999" cy="1569660"/>
          </a:xfrm>
          <a:prstGeom prst="rect">
            <a:avLst/>
          </a:prstGeom>
        </p:spPr>
        <p:txBody>
          <a:bodyPr wrap="square">
            <a:spAutoFit/>
          </a:bodyPr>
          <a:lstStyle/>
          <a:p>
            <a:pPr algn="just"/>
            <a:r>
              <a:rPr lang="en-US" sz="3200" b="1" dirty="0" smtClean="0">
                <a:solidFill>
                  <a:schemeClr val="bg1"/>
                </a:solidFill>
              </a:rPr>
              <a:t>If pulmonary embolism occurred less than two weeks from time of delivery, an inferior vena cava (IVC) fi </a:t>
            </a:r>
            <a:r>
              <a:rPr lang="en-US" sz="3200" b="1" dirty="0" err="1" smtClean="0">
                <a:solidFill>
                  <a:schemeClr val="bg1"/>
                </a:solidFill>
              </a:rPr>
              <a:t>lter</a:t>
            </a:r>
            <a:r>
              <a:rPr lang="en-US" sz="3200" b="1" dirty="0" smtClean="0">
                <a:solidFill>
                  <a:schemeClr val="bg1"/>
                </a:solidFill>
              </a:rPr>
              <a:t> may be considered</a:t>
            </a:r>
            <a:endParaRPr lang="en-US" sz="3200" b="1" dirty="0">
              <a:solidFill>
                <a:schemeClr val="bg1"/>
              </a:solidFill>
            </a:endParaRPr>
          </a:p>
        </p:txBody>
      </p:sp>
    </p:spTree>
    <p:extLst>
      <p:ext uri="{BB962C8B-B14F-4D97-AF65-F5344CB8AC3E}">
        <p14:creationId xmlns:p14="http://schemas.microsoft.com/office/powerpoint/2010/main" val="494580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141411" y="618518"/>
            <a:ext cx="9905999" cy="3539430"/>
          </a:xfrm>
          <a:prstGeom prst="rect">
            <a:avLst/>
          </a:prstGeom>
        </p:spPr>
        <p:txBody>
          <a:bodyPr wrap="square">
            <a:spAutoFit/>
          </a:bodyPr>
          <a:lstStyle/>
          <a:p>
            <a:pPr algn="just"/>
            <a:r>
              <a:rPr lang="en-US" sz="3200" b="1" dirty="0" smtClean="0">
                <a:solidFill>
                  <a:schemeClr val="bg1"/>
                </a:solidFill>
              </a:rPr>
              <a:t>Post partum, anticoagulant treatment options for women who are breast feeding include unfractionated heparin, LMWH, VKA, </a:t>
            </a:r>
            <a:r>
              <a:rPr lang="en-US" sz="3200" b="1" dirty="0" err="1" smtClean="0">
                <a:solidFill>
                  <a:schemeClr val="bg1"/>
                </a:solidFill>
              </a:rPr>
              <a:t>fondaparinux</a:t>
            </a:r>
            <a:r>
              <a:rPr lang="en-US" sz="3200" b="1" dirty="0" smtClean="0">
                <a:solidFill>
                  <a:schemeClr val="bg1"/>
                </a:solidFill>
              </a:rPr>
              <a:t>, or </a:t>
            </a:r>
            <a:r>
              <a:rPr lang="en-US" sz="3200" b="1" dirty="0" err="1" smtClean="0">
                <a:solidFill>
                  <a:schemeClr val="bg1"/>
                </a:solidFill>
              </a:rPr>
              <a:t>danaparoid</a:t>
            </a:r>
            <a:r>
              <a:rPr lang="en-US" sz="3200" b="1" dirty="0" smtClean="0">
                <a:solidFill>
                  <a:schemeClr val="bg1"/>
                </a:solidFill>
              </a:rPr>
              <a:t>. DOACs concentrate in breast milk and are contraindicated but can be considered in women who are not breast feeding or after completion of breast feeding in those who have an indication for longer term treatment.</a:t>
            </a:r>
            <a:endParaRPr lang="en-US" sz="3200" b="1" dirty="0">
              <a:solidFill>
                <a:schemeClr val="bg1"/>
              </a:solidFill>
            </a:endParaRPr>
          </a:p>
        </p:txBody>
      </p:sp>
    </p:spTree>
    <p:extLst>
      <p:ext uri="{BB962C8B-B14F-4D97-AF65-F5344CB8AC3E}">
        <p14:creationId xmlns:p14="http://schemas.microsoft.com/office/powerpoint/2010/main" val="1288955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141411" y="896138"/>
            <a:ext cx="9905999" cy="1569660"/>
          </a:xfrm>
          <a:prstGeom prst="rect">
            <a:avLst/>
          </a:prstGeom>
        </p:spPr>
        <p:txBody>
          <a:bodyPr wrap="square">
            <a:spAutoFit/>
          </a:bodyPr>
          <a:lstStyle/>
          <a:p>
            <a:pPr algn="just"/>
            <a:r>
              <a:rPr lang="en-US" sz="3200" b="1" dirty="0" smtClean="0">
                <a:solidFill>
                  <a:schemeClr val="bg1"/>
                </a:solidFill>
              </a:rPr>
              <a:t>Antepartum and postpartum venous thromboembolism prophylaxis with LMWH are recommended for future pregnancies</a:t>
            </a:r>
            <a:endParaRPr lang="en-US" sz="3200" b="1" dirty="0">
              <a:solidFill>
                <a:schemeClr val="bg1"/>
              </a:solidFill>
            </a:endParaRPr>
          </a:p>
        </p:txBody>
      </p:sp>
    </p:spTree>
    <p:extLst>
      <p:ext uri="{BB962C8B-B14F-4D97-AF65-F5344CB8AC3E}">
        <p14:creationId xmlns:p14="http://schemas.microsoft.com/office/powerpoint/2010/main" val="360051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14251" y="1173758"/>
            <a:ext cx="10233160" cy="1569660"/>
          </a:xfrm>
          <a:prstGeom prst="rect">
            <a:avLst/>
          </a:prstGeom>
        </p:spPr>
        <p:txBody>
          <a:bodyPr wrap="square">
            <a:spAutoFit/>
          </a:bodyPr>
          <a:lstStyle/>
          <a:p>
            <a:pPr algn="just"/>
            <a:r>
              <a:rPr lang="en-US" sz="3200" b="1" dirty="0" smtClean="0">
                <a:solidFill>
                  <a:schemeClr val="bg1"/>
                </a:solidFill>
              </a:rPr>
              <a:t>These oral therapeutic options have opened up opportunities for safe outpatient management of pulmonary embolism in selected patients.</a:t>
            </a:r>
            <a:endParaRPr lang="en-US" sz="3200" b="1" dirty="0">
              <a:solidFill>
                <a:schemeClr val="bg1"/>
              </a:solidFill>
            </a:endParaRPr>
          </a:p>
        </p:txBody>
      </p:sp>
    </p:spTree>
    <p:extLst>
      <p:ext uri="{BB962C8B-B14F-4D97-AF65-F5344CB8AC3E}">
        <p14:creationId xmlns:p14="http://schemas.microsoft.com/office/powerpoint/2010/main" val="120828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40377" y="819815"/>
            <a:ext cx="10207034" cy="1569660"/>
          </a:xfrm>
          <a:prstGeom prst="rect">
            <a:avLst/>
          </a:prstGeom>
        </p:spPr>
        <p:txBody>
          <a:bodyPr wrap="square">
            <a:spAutoFit/>
          </a:bodyPr>
          <a:lstStyle/>
          <a:p>
            <a:pPr algn="just"/>
            <a:r>
              <a:rPr lang="en-US" sz="3200" b="1" dirty="0" err="1" smtClean="0">
                <a:solidFill>
                  <a:schemeClr val="bg1"/>
                </a:solidFill>
              </a:rPr>
              <a:t>Af</a:t>
            </a:r>
            <a:r>
              <a:rPr lang="en-US" sz="3200" b="1" dirty="0" smtClean="0">
                <a:solidFill>
                  <a:schemeClr val="bg1"/>
                </a:solidFill>
              </a:rPr>
              <a:t> t </a:t>
            </a:r>
            <a:r>
              <a:rPr lang="en-US" sz="3200" b="1" dirty="0" err="1" smtClean="0">
                <a:solidFill>
                  <a:schemeClr val="bg1"/>
                </a:solidFill>
              </a:rPr>
              <a:t>er</a:t>
            </a:r>
            <a:r>
              <a:rPr lang="en-US" sz="3200" b="1" dirty="0" smtClean="0">
                <a:solidFill>
                  <a:schemeClr val="bg1"/>
                </a:solidFill>
              </a:rPr>
              <a:t> a diagnosis of pulmonary embolism, all patients should be assessed for risk of recurrent venous thromboembolism to guide duration of anticoagulation.</a:t>
            </a:r>
            <a:endParaRPr lang="en-US" sz="3200" b="1" dirty="0">
              <a:solidFill>
                <a:schemeClr val="bg1"/>
              </a:solidFill>
            </a:endParaRPr>
          </a:p>
        </p:txBody>
      </p:sp>
    </p:spTree>
    <p:extLst>
      <p:ext uri="{BB962C8B-B14F-4D97-AF65-F5344CB8AC3E}">
        <p14:creationId xmlns:p14="http://schemas.microsoft.com/office/powerpoint/2010/main" val="428910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88273" y="992777"/>
            <a:ext cx="10159137" cy="2062103"/>
          </a:xfrm>
          <a:prstGeom prst="rect">
            <a:avLst/>
          </a:prstGeom>
        </p:spPr>
        <p:txBody>
          <a:bodyPr wrap="square">
            <a:spAutoFit/>
          </a:bodyPr>
          <a:lstStyle/>
          <a:p>
            <a:pPr algn="just"/>
            <a:r>
              <a:rPr lang="en-US" sz="3200" b="1" dirty="0" smtClean="0">
                <a:solidFill>
                  <a:schemeClr val="bg1"/>
                </a:solidFill>
              </a:rPr>
              <a:t>Patients with a venous thromboembolism associated with a strong, transient, provoking risk factor can safely discontinue anticoagulation </a:t>
            </a:r>
            <a:r>
              <a:rPr lang="en-US" sz="3200" b="1" dirty="0" err="1" smtClean="0">
                <a:solidFill>
                  <a:schemeClr val="bg1"/>
                </a:solidFill>
              </a:rPr>
              <a:t>af</a:t>
            </a:r>
            <a:r>
              <a:rPr lang="en-US" sz="3200" b="1" dirty="0" smtClean="0">
                <a:solidFill>
                  <a:schemeClr val="bg1"/>
                </a:solidFill>
              </a:rPr>
              <a:t> t </a:t>
            </a:r>
            <a:r>
              <a:rPr lang="en-US" sz="3200" b="1" dirty="0" err="1" smtClean="0">
                <a:solidFill>
                  <a:schemeClr val="bg1"/>
                </a:solidFill>
              </a:rPr>
              <a:t>er</a:t>
            </a:r>
            <a:r>
              <a:rPr lang="en-US" sz="3200" b="1" dirty="0" smtClean="0">
                <a:solidFill>
                  <a:schemeClr val="bg1"/>
                </a:solidFill>
              </a:rPr>
              <a:t> three months of treatment.</a:t>
            </a:r>
            <a:endParaRPr lang="en-US" sz="3200" b="1" dirty="0">
              <a:solidFill>
                <a:schemeClr val="bg1"/>
              </a:solidFill>
            </a:endParaRPr>
          </a:p>
        </p:txBody>
      </p:sp>
    </p:spTree>
    <p:extLst>
      <p:ext uri="{BB962C8B-B14F-4D97-AF65-F5344CB8AC3E}">
        <p14:creationId xmlns:p14="http://schemas.microsoft.com/office/powerpoint/2010/main" val="344557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44879" y="1173757"/>
            <a:ext cx="10102531" cy="1569660"/>
          </a:xfrm>
          <a:prstGeom prst="rect">
            <a:avLst/>
          </a:prstGeom>
        </p:spPr>
        <p:txBody>
          <a:bodyPr wrap="square">
            <a:spAutoFit/>
          </a:bodyPr>
          <a:lstStyle/>
          <a:p>
            <a:pPr algn="just"/>
            <a:r>
              <a:rPr lang="en-US" sz="3200" b="1" smtClean="0">
                <a:solidFill>
                  <a:schemeClr val="bg1"/>
                </a:solidFill>
              </a:rPr>
              <a:t>Patients with an ongoing strong risk factor, such as cancer, or unprovoked events are at increased risk of recurrent events and should be considered for extended treatment.</a:t>
            </a:r>
            <a:endParaRPr lang="en-US" sz="3200" b="1">
              <a:solidFill>
                <a:schemeClr val="bg1"/>
              </a:solidFill>
            </a:endParaRPr>
          </a:p>
        </p:txBody>
      </p:sp>
    </p:spTree>
    <p:extLst>
      <p:ext uri="{BB962C8B-B14F-4D97-AF65-F5344CB8AC3E}">
        <p14:creationId xmlns:p14="http://schemas.microsoft.com/office/powerpoint/2010/main" val="125637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14251" y="1249958"/>
            <a:ext cx="10233159" cy="1569660"/>
          </a:xfrm>
          <a:prstGeom prst="rect">
            <a:avLst/>
          </a:prstGeom>
        </p:spPr>
        <p:txBody>
          <a:bodyPr wrap="square">
            <a:spAutoFit/>
          </a:bodyPr>
          <a:lstStyle/>
          <a:p>
            <a:pPr algn="just"/>
            <a:r>
              <a:rPr lang="en-US" sz="3200" b="1" dirty="0" smtClean="0">
                <a:solidFill>
                  <a:schemeClr val="bg1"/>
                </a:solidFill>
              </a:rPr>
              <a:t>The use of a risk prediction score can help to identify patients with unprovoked venous thromboembolism who can </a:t>
            </a:r>
            <a:r>
              <a:rPr lang="en-US" sz="3200" b="1" dirty="0" err="1" smtClean="0">
                <a:solidFill>
                  <a:schemeClr val="bg1"/>
                </a:solidFill>
              </a:rPr>
              <a:t>benef</a:t>
            </a:r>
            <a:r>
              <a:rPr lang="en-US" sz="3200" b="1" dirty="0" smtClean="0">
                <a:solidFill>
                  <a:schemeClr val="bg1"/>
                </a:solidFill>
              </a:rPr>
              <a:t> </a:t>
            </a:r>
            <a:r>
              <a:rPr lang="en-US" sz="3200" b="1" dirty="0" err="1" smtClean="0">
                <a:solidFill>
                  <a:schemeClr val="bg1"/>
                </a:solidFill>
              </a:rPr>
              <a:t>i</a:t>
            </a:r>
            <a:r>
              <a:rPr lang="en-US" sz="3200" b="1" dirty="0" smtClean="0">
                <a:solidFill>
                  <a:schemeClr val="bg1"/>
                </a:solidFill>
              </a:rPr>
              <a:t> t from extended duration therapy.</a:t>
            </a:r>
            <a:endParaRPr lang="en-US" sz="3200" b="1" dirty="0">
              <a:solidFill>
                <a:schemeClr val="bg1"/>
              </a:solidFill>
            </a:endParaRPr>
          </a:p>
        </p:txBody>
      </p:sp>
    </p:spTree>
    <p:extLst>
      <p:ext uri="{BB962C8B-B14F-4D97-AF65-F5344CB8AC3E}">
        <p14:creationId xmlns:p14="http://schemas.microsoft.com/office/powerpoint/2010/main" val="2446977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67</TotalTime>
  <Words>1623</Words>
  <Application>Microsoft Office PowerPoint</Application>
  <PresentationFormat>Widescreen</PresentationFormat>
  <Paragraphs>60</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Romina</dc:creator>
  <cp:lastModifiedBy>Romina</cp:lastModifiedBy>
  <cp:revision>13</cp:revision>
  <dcterms:created xsi:type="dcterms:W3CDTF">2021-06-19T20:35:10Z</dcterms:created>
  <dcterms:modified xsi:type="dcterms:W3CDTF">2021-06-19T21:43:02Z</dcterms:modified>
</cp:coreProperties>
</file>