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3" r:id="rId3"/>
    <p:sldMasterId id="2147483708" r:id="rId4"/>
    <p:sldMasterId id="2147483717" r:id="rId5"/>
    <p:sldMasterId id="2147483726" r:id="rId6"/>
  </p:sldMasterIdLst>
  <p:notesMasterIdLst>
    <p:notesMasterId r:id="rId40"/>
  </p:notesMasterIdLst>
  <p:handoutMasterIdLst>
    <p:handoutMasterId r:id="rId41"/>
  </p:handoutMasterIdLst>
  <p:sldIdLst>
    <p:sldId id="472" r:id="rId7"/>
    <p:sldId id="473" r:id="rId8"/>
    <p:sldId id="474" r:id="rId9"/>
    <p:sldId id="477" r:id="rId10"/>
    <p:sldId id="463" r:id="rId11"/>
    <p:sldId id="447" r:id="rId12"/>
    <p:sldId id="479" r:id="rId13"/>
    <p:sldId id="448" r:id="rId14"/>
    <p:sldId id="446" r:id="rId15"/>
    <p:sldId id="457" r:id="rId16"/>
    <p:sldId id="464" r:id="rId17"/>
    <p:sldId id="465" r:id="rId18"/>
    <p:sldId id="331" r:id="rId19"/>
    <p:sldId id="466" r:id="rId20"/>
    <p:sldId id="390" r:id="rId21"/>
    <p:sldId id="13085" r:id="rId22"/>
    <p:sldId id="13088" r:id="rId23"/>
    <p:sldId id="467" r:id="rId24"/>
    <p:sldId id="469" r:id="rId25"/>
    <p:sldId id="485" r:id="rId26"/>
    <p:sldId id="13076" r:id="rId27"/>
    <p:sldId id="13078" r:id="rId28"/>
    <p:sldId id="486" r:id="rId29"/>
    <p:sldId id="488" r:id="rId30"/>
    <p:sldId id="489" r:id="rId31"/>
    <p:sldId id="490" r:id="rId32"/>
    <p:sldId id="491" r:id="rId33"/>
    <p:sldId id="492" r:id="rId34"/>
    <p:sldId id="493" r:id="rId35"/>
    <p:sldId id="496" r:id="rId36"/>
    <p:sldId id="13096" r:id="rId37"/>
    <p:sldId id="13100" r:id="rId38"/>
    <p:sldId id="13089" r:id="rId3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BCC9EA"/>
    <a:srgbClr val="677798"/>
    <a:srgbClr val="FEE6E8"/>
    <a:srgbClr val="F2F2F2"/>
    <a:srgbClr val="B63871"/>
    <a:srgbClr val="AD4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844" autoAdjust="0"/>
  </p:normalViewPr>
  <p:slideViewPr>
    <p:cSldViewPr snapToGrid="0">
      <p:cViewPr varScale="1">
        <p:scale>
          <a:sx n="54" d="100"/>
          <a:sy n="54" d="100"/>
        </p:scale>
        <p:origin x="1380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075D78-3CB3-41C2-A1B4-DD92203A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22013-63BF-4492-9D4D-E37459E91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DE63808-C955-46DB-BF34-C52931830E34}" type="datetimeFigureOut">
              <a:rPr lang="fa-IR" smtClean="0"/>
              <a:t>11/11/1442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79318-382C-4549-A74B-B01DA7559B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FCA0F-348F-43C9-8014-04671F591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DBA98E6-02BD-41E7-8446-18415EB82D8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122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8D51982-BFBC-405F-AC36-6B8A33B39A57}" type="datetimeFigureOut">
              <a:rPr lang="fa-IR" smtClean="0"/>
              <a:t>11/11/1442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949C49B-1120-490C-B8DB-234A45FC57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501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9C49B-1120-490C-B8DB-234A45FC577C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37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9C49B-1120-490C-B8DB-234A45FC57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9C49B-1120-490C-B8DB-234A45FC57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9C49B-1120-490C-B8DB-234A45FC577C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116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9C49B-1120-490C-B8DB-234A45FC577C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915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9C49B-1120-490C-B8DB-234A45FC577C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900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DOAC, direct oral anticoagulant; GI, gastrointestinal.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10B7B-66BF-4940-9DAF-98388EF8F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7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9C49B-1120-490C-B8DB-234A45FC577C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202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5859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776C-64D1-40EC-8A06-9FF04E418271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A52B-33EF-4F54-A2A3-D95BC062878E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2AD5-23BD-4BF8-AC14-915D17F5164E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EB0-7339-40EA-966E-A7BC4D075979}" type="datetime1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D4E2-32BF-4FF9-A7EB-95C43A706729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191B-BAE2-48E3-930C-08B209E57C7C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890451" y="-4734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781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>
                <a:solidFill>
                  <a:srgbClr val="6482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/>
              <a:t>*Reference copy goes here in Arial Regular 10pts</a:t>
            </a:r>
          </a:p>
        </p:txBody>
      </p:sp>
      <p:pic>
        <p:nvPicPr>
          <p:cNvPr id="13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206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EC07EA-163F-40F0-A9E3-9546E64A7308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2959-06A6-49C0-9F17-EB03A95636C8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22287"/>
            <a:ext cx="10554574" cy="363651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defRPr lang="en-US" sz="4000" b="1" dirty="0"/>
            </a:lvl1pPr>
            <a:lvl2pPr>
              <a:defRPr lang="en-US" sz="4000" b="1" dirty="0"/>
            </a:lvl2pPr>
            <a:lvl3pPr>
              <a:defRPr lang="en-US" sz="3600" b="1" dirty="0"/>
            </a:lvl3pPr>
            <a:lvl4pPr>
              <a:defRPr lang="en-US" sz="3200" b="1" dirty="0"/>
            </a:lvl4pPr>
            <a:lvl5pPr>
              <a:defRPr lang="en-US" sz="3200" b="1" dirty="0"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Mastepor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7952-AC3D-4D9D-9477-3DF899F2825B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6D7D-27F6-49F2-998A-2362E74B2156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F1AF26-08D7-49F5-9E1B-554A4BE7B62D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033FFB-C8E3-4390-8DF9-FCA68BBB7E76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7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7C5-6D9E-4A23-8D79-122A5C0705FF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1DDA-5654-4B1E-AC63-EDC72992AD7C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5BCB-247F-426F-A4D8-90DEDE0F83C5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136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7C55E458-5865-4DCE-8F7F-0EDFE3A4110C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5629-D927-4B15-885B-AC6D1A363412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24285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64C8151-C594-45B1-97F7-C31FE9611885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242852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653934" y="5383168"/>
            <a:ext cx="68839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360"/>
              </a:spcBef>
              <a:buSzPct val="1000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0" name="Shape 50"/>
          <p:cNvCxnSpPr/>
          <p:nvPr/>
        </p:nvCxnSpPr>
        <p:spPr>
          <a:xfrm>
            <a:off x="-8033" y="6221504"/>
            <a:ext cx="12215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Shape 51"/>
          <p:cNvSpPr/>
          <p:nvPr/>
        </p:nvSpPr>
        <p:spPr>
          <a:xfrm>
            <a:off x="5943202" y="6068663"/>
            <a:ext cx="305599" cy="3055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163B-1088-4BE4-9F00-A0DE4E802165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32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6311959"/>
            <a:ext cx="10945283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6F95BD5-C3FD-4E9B-9240-B27EACB3D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8871895" y="3113680"/>
            <a:ext cx="5899380" cy="431801"/>
          </a:xfr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2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6311959"/>
            <a:ext cx="10945283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6F95BD5-C3FD-4E9B-9240-B27EACB3D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8871891" y="3113678"/>
            <a:ext cx="5899380" cy="431801"/>
          </a:xfr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0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6311959"/>
            <a:ext cx="10945283" cy="430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  <a:lvl2pPr marL="457178" indent="0">
              <a:buNone/>
              <a:defRPr sz="1200"/>
            </a:lvl2pPr>
            <a:lvl3pPr marL="914354" indent="0">
              <a:buNone/>
              <a:defRPr sz="1200"/>
            </a:lvl3pPr>
            <a:lvl4pPr marL="1371532" indent="0">
              <a:buNone/>
              <a:defRPr sz="1200"/>
            </a:lvl4pPr>
            <a:lvl5pPr marL="1828709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F6F95BD5-C3FD-4E9B-9240-B27EACB3D0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8871891" y="3113678"/>
            <a:ext cx="5899380" cy="431801"/>
          </a:xfr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6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79489" y="1014414"/>
            <a:ext cx="10816167" cy="1587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47" y="281029"/>
            <a:ext cx="10816167" cy="6903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16" y="1203325"/>
            <a:ext cx="10888869" cy="46019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Courier New"/>
              <a:buChar char="o"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391477" y="5876977"/>
            <a:ext cx="10176107" cy="50440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48387" y="6562776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32" fontAlgn="auto">
              <a:spcBef>
                <a:spcPts val="0"/>
              </a:spcBef>
              <a:spcAft>
                <a:spcPts val="0"/>
              </a:spcAft>
              <a:defRPr sz="1051">
                <a:solidFill>
                  <a:prstClr val="black">
                    <a:tint val="75000"/>
                  </a:prstClr>
                </a:solidFill>
                <a:latin typeface=""/>
                <a:ea typeface="ＭＳ Ｐゴシック"/>
              </a:defRPr>
            </a:lvl1pPr>
          </a:lstStyle>
          <a:p>
            <a:pPr>
              <a:defRPr/>
            </a:pPr>
            <a:fld id="{C1CFBA41-3699-43E0-B235-264530B6F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B92D-47C5-41E6-832E-7042239685F2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8D0-FE43-45CA-BC43-21F938A0EED6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DD4-70D9-4FED-B249-F86A8FE18F23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9FCC-7AFA-482C-87BE-C48A85E5581E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E14-83DC-4960-8F5A-569360E95000}" type="datetime1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EE24-1839-4887-BB3F-938FFE6D9C93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F0F-3D28-425E-BA9C-14087350DFE2}" type="datetime1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B6D3-4C54-48BB-91B8-1B5461AB7ECC}" type="datetime1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EA79-5945-473B-B643-BAD0F25D8F44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0A5D-987E-4214-AC21-9D9D7E1A4B03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2851-306D-4C90-9FC1-9874E2380524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95-0A6B-4983-BB26-12E8264E761B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658F7-24C4-48E0-8196-AF1305C6D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76" y="3666226"/>
            <a:ext cx="6076950" cy="3200400"/>
          </a:xfrm>
          <a:prstGeom prst="rect">
            <a:avLst/>
          </a:prstGeom>
        </p:spPr>
      </p:pic>
      <p:pic>
        <p:nvPicPr>
          <p:cNvPr id="17" name="Picture 1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B52EEF4-3D86-4696-B51E-5518E3CF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11" y="3659510"/>
            <a:ext cx="6110092" cy="3213832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1B8C7FCF-1366-47B3-B0E1-02F566B675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5155" y="365081"/>
            <a:ext cx="3160713" cy="81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16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28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25D98D-E47B-4B2E-92DA-3BD15FB656FF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8DFDF4DC-AD95-4FAE-978A-CB8CDB266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64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842D-64B2-442A-BF08-191CA5B1C32B}" type="datetime1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1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71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5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3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3FD9D9FC-CEFC-4344-B5EE-53E3C3422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A9DC7A-11A7-49F2-B1E8-BADAB51ED2F8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14A74B85-9482-4095-8898-A67AAA6EB5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6124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393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658F7-24C4-48E0-8196-AF1305C6D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76" y="3666226"/>
            <a:ext cx="6076950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32B7767A-9321-489F-8CC9-203592680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5155" y="365081"/>
            <a:ext cx="3160713" cy="81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05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42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25D98D-E47B-4B2E-92DA-3BD15FB656FF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8DFDF4DC-AD95-4FAE-978A-CB8CDB266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30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56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98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251-1D02-444D-85D5-23EE2FCD9AB0}" type="datetime1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74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chemeClr val="accent3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3FD9D9FC-CEFC-4344-B5EE-53E3C3422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A9DC7A-11A7-49F2-B1E8-BADAB51ED2F8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14A74B85-9482-4095-8898-A67AAA6EB5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6124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69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C374EF-2A44-4317-8366-051B2C2CFE65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A49576-4E1D-4E43-A81D-805D8BD92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3587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65BC56-2279-4114-981C-AB7B1E29CADC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1ADD48-0ADB-48A5-86EA-A1C5170AD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2880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E94286-C4B7-43EC-9848-05A5A20C028B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118A66-B0CE-4B7E-9B91-C4BEA793E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1304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C5D435-004E-4589-84D6-1888003A557D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8399C0-86BF-4932-9184-44FF806DC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1498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7A110F-C1E7-4691-BCF8-E7D12F649C9F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1C9F4D-5D9C-43C4-BD10-AC6D5B0D4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50521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2D1432-733C-4879-BA0A-82D2863D661A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BA0909-1C74-4372-9877-154104C9B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3103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23676D-8069-4A71-85A2-E1C4FDD0582D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7D8290-630D-402A-B0A6-0F4FFFF0C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304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83BFAB-26D5-4996-BB3D-407CBF35DF4D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7BBC1E-1744-413A-BDC3-3DACB2394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9263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A93-5521-465D-95C9-C0AF619887C0}" type="datetime1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D0598F-E978-4871-8B4C-F13722CF8BA5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F9894D-0000-4847-9597-06C5B639E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7543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EAA97D-CBF5-432D-BA69-B144D14DA344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9E59D2-FE44-482F-8FA2-4E37FD35B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9566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5FE7B9-8707-4209-8642-27CB966EF724}" type="datetime1">
              <a:rPr lang="en-US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52A72C-EAFE-477C-95D3-9D2C7900A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290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EDA-354E-4184-A0A7-D523653E79DC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35EB44D-DF48-401A-9414-F812DD2457F3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BB18638-E493-49C8-8859-1CA0065A80DF}" type="datetime1">
              <a:rPr lang="en-US" smtClean="0"/>
              <a:t>6/20/2021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6E98A55-2B68-4454-8AC9-2B3A09F4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6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4400" b="1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4000" b="1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600" b="1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200" b="1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200" b="1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86877A6-F6C5-4E9D-9782-F2C30E4A026D}" type="datetime1">
              <a:rPr lang="en-US" smtClean="0">
                <a:solidFill>
                  <a:srgbClr val="242852"/>
                </a:solidFill>
              </a:rPr>
              <a:t>6/20/2021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242852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rtl="1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4FBE-FF7C-4A8C-AA46-817023B50FEC}" type="datetime1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AF7B-274F-4B04-A00C-40494235E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8469C9-5930-41E1-8C22-1311F87C307A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098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8469C9-5930-41E1-8C22-1311F87C307A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6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0"/>
          <p:cNvGrpSpPr>
            <a:grpSpLocks/>
          </p:cNvGrpSpPr>
          <p:nvPr userDrawn="1"/>
        </p:nvGrpSpPr>
        <p:grpSpPr bwMode="auto">
          <a:xfrm>
            <a:off x="31752" y="174625"/>
            <a:ext cx="12145433" cy="661988"/>
            <a:chOff x="-7268" y="-13692"/>
            <a:chExt cx="9108210" cy="662400"/>
          </a:xfrm>
        </p:grpSpPr>
        <p:pic>
          <p:nvPicPr>
            <p:cNvPr id="3135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6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7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8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9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0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3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5" name="Group 71"/>
          <p:cNvGrpSpPr>
            <a:grpSpLocks/>
          </p:cNvGrpSpPr>
          <p:nvPr userDrawn="1"/>
        </p:nvGrpSpPr>
        <p:grpSpPr bwMode="auto">
          <a:xfrm>
            <a:off x="31752" y="998539"/>
            <a:ext cx="12145433" cy="661987"/>
            <a:chOff x="-7268" y="-13692"/>
            <a:chExt cx="9108210" cy="662400"/>
          </a:xfrm>
        </p:grpSpPr>
        <p:pic>
          <p:nvPicPr>
            <p:cNvPr id="3126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7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8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9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0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3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4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6" name="Group 81"/>
          <p:cNvGrpSpPr>
            <a:grpSpLocks/>
          </p:cNvGrpSpPr>
          <p:nvPr userDrawn="1"/>
        </p:nvGrpSpPr>
        <p:grpSpPr bwMode="auto">
          <a:xfrm>
            <a:off x="31752" y="1824039"/>
            <a:ext cx="12145433" cy="661987"/>
            <a:chOff x="-7268" y="-13692"/>
            <a:chExt cx="9108210" cy="662400"/>
          </a:xfrm>
        </p:grpSpPr>
        <p:pic>
          <p:nvPicPr>
            <p:cNvPr id="3117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0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3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4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5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91"/>
          <p:cNvGrpSpPr>
            <a:grpSpLocks/>
          </p:cNvGrpSpPr>
          <p:nvPr userDrawn="1"/>
        </p:nvGrpSpPr>
        <p:grpSpPr bwMode="auto">
          <a:xfrm>
            <a:off x="31752" y="2647950"/>
            <a:ext cx="12145433" cy="661988"/>
            <a:chOff x="-7268" y="-13692"/>
            <a:chExt cx="9108210" cy="662400"/>
          </a:xfrm>
        </p:grpSpPr>
        <p:pic>
          <p:nvPicPr>
            <p:cNvPr id="3108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3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6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101"/>
          <p:cNvGrpSpPr>
            <a:grpSpLocks/>
          </p:cNvGrpSpPr>
          <p:nvPr userDrawn="1"/>
        </p:nvGrpSpPr>
        <p:grpSpPr bwMode="auto">
          <a:xfrm>
            <a:off x="21168" y="3471864"/>
            <a:ext cx="12145433" cy="661987"/>
            <a:chOff x="-7268" y="-13692"/>
            <a:chExt cx="9108210" cy="662400"/>
          </a:xfrm>
        </p:grpSpPr>
        <p:pic>
          <p:nvPicPr>
            <p:cNvPr id="3099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9" name="Group 111"/>
          <p:cNvGrpSpPr>
            <a:grpSpLocks/>
          </p:cNvGrpSpPr>
          <p:nvPr userDrawn="1"/>
        </p:nvGrpSpPr>
        <p:grpSpPr bwMode="auto">
          <a:xfrm>
            <a:off x="10585" y="4295776"/>
            <a:ext cx="12145433" cy="663575"/>
            <a:chOff x="-7268" y="-13692"/>
            <a:chExt cx="9108210" cy="662400"/>
          </a:xfrm>
        </p:grpSpPr>
        <p:pic>
          <p:nvPicPr>
            <p:cNvPr id="3090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0" name="Group 121"/>
          <p:cNvGrpSpPr>
            <a:grpSpLocks/>
          </p:cNvGrpSpPr>
          <p:nvPr userDrawn="1"/>
        </p:nvGrpSpPr>
        <p:grpSpPr bwMode="auto">
          <a:xfrm>
            <a:off x="-10584" y="5121275"/>
            <a:ext cx="12145435" cy="661988"/>
            <a:chOff x="-7268" y="-13692"/>
            <a:chExt cx="9108210" cy="662400"/>
          </a:xfrm>
        </p:grpSpPr>
        <p:pic>
          <p:nvPicPr>
            <p:cNvPr id="3081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-726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1027723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2062714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3097705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4132696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5167687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620267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12" descr="Logo_EHRA_whitebgd.tif"/>
            <p:cNvPicPr>
              <a:picLocks noChangeAspect="1"/>
            </p:cNvPicPr>
            <p:nvPr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7237669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12" descr="Logo_EHRA_whitebgd.tif"/>
            <p:cNvPicPr>
              <a:picLocks noChangeAspect="1"/>
            </p:cNvPicPr>
            <p:nvPr userDrawn="1"/>
          </p:nvPicPr>
          <p:blipFill>
            <a:blip r:embed="rId13">
              <a:lum bright="50000"/>
            </a:blip>
            <a:srcRect l="8948" b="14078"/>
            <a:stretch>
              <a:fillRect/>
            </a:stretch>
          </p:blipFill>
          <p:spPr bwMode="auto">
            <a:xfrm>
              <a:off x="8272658" y="-13692"/>
              <a:ext cx="828284" cy="6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51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wipe dir="r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journals.lww.com/md-journal/toc/2021/03190" TargetMode="Externa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77BF9-88D7-4E19-BB1C-C906919E1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NOACs in liver disease</a:t>
            </a:r>
            <a:endParaRPr lang="fa-I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0D6B67-8721-4777-BFD3-0B65D9488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50BF-5074-411E-88B6-C6FCF3B8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0FE6F-7091-498A-AC77-814F69501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21211-BEE1-4897-BC6D-99D40DA6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CFB7-1994-430F-ACFC-550AAF1D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2" t="22471" r="16176" b="13969"/>
          <a:stretch/>
        </p:blipFill>
        <p:spPr>
          <a:xfrm>
            <a:off x="0" y="59889"/>
            <a:ext cx="12350722" cy="67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C0B1FF-3AE3-41CA-B1EE-16D1596D0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Patients with atrial fibrillation and</a:t>
            </a:r>
            <a:br>
              <a:rPr lang="en-US" dirty="0"/>
            </a:br>
            <a:r>
              <a:rPr lang="en-US" dirty="0"/>
              <a:t>coronary artery disease</a:t>
            </a:r>
            <a:endParaRPr lang="fa-I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2F228B-4BE7-4F4C-8C42-E7052F108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fa-I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DB002-0839-41DB-942F-7614DD2D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E88B-7C15-4382-9ADD-CCDD8BF5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DB397-2877-47B1-ACDD-D47BA2399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7" t="27179" r="23823" b="13718"/>
          <a:stretch/>
        </p:blipFill>
        <p:spPr>
          <a:xfrm>
            <a:off x="717177" y="-95359"/>
            <a:ext cx="10678332" cy="69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5F51A-83DD-400D-B21E-40B775A2BE5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9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560C4-B078-435F-8C77-195C49799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1" y="5896186"/>
            <a:ext cx="1541973" cy="10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53156-6F2E-4A7A-913F-77C13C4BB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87411"/>
            <a:ext cx="1433703" cy="7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01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87CFF-C5B4-4FB5-B486-F06FFECB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9D7D8-7354-4247-AB12-3CB1B34BC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2" t="25476" r="22206" b="13720"/>
          <a:stretch/>
        </p:blipFill>
        <p:spPr>
          <a:xfrm>
            <a:off x="591662" y="0"/>
            <a:ext cx="11052327" cy="68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8014A-D508-4820-A483-ACEA5AAEB63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148"/>
            <a:ext cx="12192000" cy="610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53156-6F2E-4A7A-913F-77C13C4B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7411"/>
            <a:ext cx="1433703" cy="713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560C4-B078-435F-8C77-195C49799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1" y="5896186"/>
            <a:ext cx="1541973" cy="10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08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F70F0-35C2-4904-95D6-D39BA45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DD8A7-8226-4665-9BBD-D6BDAF810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41042" r="25588" b="22078"/>
          <a:stretch/>
        </p:blipFill>
        <p:spPr>
          <a:xfrm>
            <a:off x="-28225" y="645459"/>
            <a:ext cx="12219459" cy="5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DDE49E-B522-490C-AAA7-41594113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 or PAD patients in sinus rhythm</a:t>
            </a: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94474-8726-4F68-B3AA-77CBAD74F2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5916613"/>
            <a:ext cx="1062037" cy="490537"/>
          </a:xfrm>
        </p:spPr>
        <p:txBody>
          <a:bodyPr/>
          <a:lstStyle/>
          <a:p>
            <a:fld id="{86E98A55-2B68-4454-8AC9-2B3A09F472B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2F5C9-F1E4-4017-BDFC-D0CB0AA9E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7" t="36595" r="18088" b="24955"/>
          <a:stretch/>
        </p:blipFill>
        <p:spPr>
          <a:xfrm>
            <a:off x="0" y="1667435"/>
            <a:ext cx="1219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5836E-9C27-4CCD-8147-6AB2E6D5B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NOACs in high- and low body</a:t>
            </a:r>
            <a:br>
              <a:rPr lang="en-US" dirty="0"/>
            </a:br>
            <a:r>
              <a:rPr lang="en-US" dirty="0"/>
              <a:t>weights</a:t>
            </a:r>
            <a:endParaRPr lang="fa-I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67C076A-E17F-4E75-9B53-0E6D2676F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fa-I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AF512-CCB3-4B36-BD58-99C9AE18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D505-EF78-4435-A7A6-ADE4669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98A55-2B68-4454-8AC9-2B3A09F472B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B7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4B7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48865-7819-416A-9580-15718C06C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5" t="47334" r="34303" b="22864"/>
          <a:stretch/>
        </p:blipFill>
        <p:spPr>
          <a:xfrm>
            <a:off x="272046" y="2439"/>
            <a:ext cx="11719445" cy="68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15BA-5A68-4461-82E7-FFD4686E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liver disease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9151-30F1-4017-96E4-E442CB7BEF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43953"/>
            <a:ext cx="11887200" cy="45540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Increased bleeding risk</a:t>
            </a:r>
          </a:p>
          <a:p>
            <a:r>
              <a:rPr lang="en-US" b="1" dirty="0"/>
              <a:t>Prothrombotic  disorder</a:t>
            </a:r>
          </a:p>
          <a:p>
            <a:r>
              <a:rPr lang="en-US" b="1" dirty="0"/>
              <a:t>Affect hepatic clearance and drug metabolism</a:t>
            </a:r>
          </a:p>
          <a:p>
            <a:r>
              <a:rPr lang="en-US" b="1" dirty="0"/>
              <a:t>Altered  functionality  of  liver  enzymes  and transporters  may  affect  drug  response  and  facilitate  drug induced liver injury.</a:t>
            </a:r>
            <a:endParaRPr lang="fa-IR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48C9C-E921-448E-A790-549F3536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F277FD-A4DE-4911-9748-86D35059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NOAC vs NOAC</a:t>
            </a:r>
            <a:endParaRPr lang="fa-IR" sz="6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43EAD-600B-4A5E-AC14-ADBB4BA1F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D5909-B245-4AD1-85EB-6DEB8DC4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6A5610-2D69-4A23-95B5-0CCA69DA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343"/>
            <a:ext cx="11406051" cy="1015531"/>
          </a:xfrm>
        </p:spPr>
        <p:txBody>
          <a:bodyPr/>
          <a:lstStyle/>
          <a:p>
            <a:r>
              <a:rPr lang="en-US" dirty="0"/>
              <a:t>Cohort study Lancet Hematology 2019</a:t>
            </a: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A45E-EE5F-4025-B7ED-808D1A3C27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5916613"/>
            <a:ext cx="1062037" cy="490537"/>
          </a:xfrm>
        </p:spPr>
        <p:txBody>
          <a:bodyPr/>
          <a:lstStyle/>
          <a:p>
            <a:fld id="{86E98A55-2B68-4454-8AC9-2B3A09F472B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632CB-45D7-4C56-8D76-CFD4D0880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1" t="31594" r="17059" b="10307"/>
          <a:stretch/>
        </p:blipFill>
        <p:spPr>
          <a:xfrm>
            <a:off x="930229" y="1278221"/>
            <a:ext cx="10927345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2C52-634D-49A0-A992-8734B08F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-47343"/>
            <a:ext cx="11119180" cy="728661"/>
          </a:xfrm>
        </p:spPr>
        <p:txBody>
          <a:bodyPr/>
          <a:lstStyle/>
          <a:p>
            <a:r>
              <a:rPr lang="en-US" dirty="0"/>
              <a:t>NEJM 2020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1495B-36F9-4078-A2CF-21ACCB7EF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3" t="33979" r="40150" b="21807"/>
          <a:stretch/>
        </p:blipFill>
        <p:spPr>
          <a:xfrm>
            <a:off x="37470" y="621101"/>
            <a:ext cx="11562859" cy="62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2630-E96B-4494-8B79-8146939F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80863-B928-49F5-9DC1-30AEC2BF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2" t="29271" r="6765" b="9784"/>
          <a:stretch/>
        </p:blipFill>
        <p:spPr>
          <a:xfrm>
            <a:off x="7078" y="717178"/>
            <a:ext cx="12193541" cy="49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4970D-6008-418D-BA6F-BF769D85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CAEE9-2FEF-4045-8EE4-C7570A33F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3" t="24040" r="10146" b="25739"/>
          <a:stretch/>
        </p:blipFill>
        <p:spPr>
          <a:xfrm>
            <a:off x="44265" y="1165412"/>
            <a:ext cx="12175191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1CC42-0BD0-4C65-8479-3BA46367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F2735-B580-4E90-AADF-E63C57EC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1" t="26655" r="11029" b="11353"/>
          <a:stretch/>
        </p:blipFill>
        <p:spPr>
          <a:xfrm>
            <a:off x="24966" y="537888"/>
            <a:ext cx="12172707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02FDE6-14F2-4DF0-9175-BB90D9F1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Stroke or SE                             bleeding </a:t>
            </a: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E1F6E-C9E2-4C78-A0FE-A0EDC95C06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5916613"/>
            <a:ext cx="1062037" cy="490537"/>
          </a:xfrm>
        </p:spPr>
        <p:txBody>
          <a:bodyPr/>
          <a:lstStyle/>
          <a:p>
            <a:fld id="{86E98A55-2B68-4454-8AC9-2B3A09F472B5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CE22-758A-4870-84D7-436262DC5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0" t="31625" r="14265" b="15800"/>
          <a:stretch/>
        </p:blipFill>
        <p:spPr>
          <a:xfrm>
            <a:off x="-73327" y="1452282"/>
            <a:ext cx="12265327" cy="52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10EF-1393-47DF-BF48-B8880062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B3DBD-F1EE-41B9-9E59-307BF535C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9" t="24562" r="15883" b="16586"/>
          <a:stretch/>
        </p:blipFill>
        <p:spPr>
          <a:xfrm>
            <a:off x="0" y="655259"/>
            <a:ext cx="12191999" cy="59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127A-0A6A-40FB-B916-5E1FFA46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051B4-C9E4-4C30-9330-5CCB9F77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2" t="28485" r="13750" b="10047"/>
          <a:stretch/>
        </p:blipFill>
        <p:spPr>
          <a:xfrm>
            <a:off x="-20925" y="268941"/>
            <a:ext cx="12212925" cy="60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BF27-A007-4969-A441-115BB215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79DFA-9A77-4090-A390-A8CC3DCD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7" t="22732" r="12206" b="7691"/>
          <a:stretch/>
        </p:blipFill>
        <p:spPr>
          <a:xfrm>
            <a:off x="0" y="293078"/>
            <a:ext cx="12192000" cy="65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71BA-2620-461F-A0BB-8508D0D9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E482-D065-42DC-853E-01A549CC46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26024"/>
            <a:ext cx="12191999" cy="4831976"/>
          </a:xfrm>
        </p:spPr>
        <p:txBody>
          <a:bodyPr>
            <a:normAutofit/>
          </a:bodyPr>
          <a:lstStyle/>
          <a:p>
            <a:r>
              <a:rPr lang="en-US" b="1" dirty="0"/>
              <a:t>NOACs  are  contraindicated  in Child C cirrhosis </a:t>
            </a:r>
          </a:p>
          <a:p>
            <a:r>
              <a:rPr lang="en-US" b="1" dirty="0"/>
              <a:t>Rivaroxaban should not  be used in Child B due to a &gt;2-fold  increase  in  drug  exposure  </a:t>
            </a:r>
          </a:p>
          <a:p>
            <a:r>
              <a:rPr lang="en-US" b="1" dirty="0"/>
              <a:t>Dabigatran, Apixaban  and  </a:t>
            </a:r>
            <a:r>
              <a:rPr lang="en-US" b="1" dirty="0" err="1"/>
              <a:t>Edoxaban</a:t>
            </a:r>
            <a:r>
              <a:rPr lang="en-US" b="1" dirty="0"/>
              <a:t> used  with  caution  in  Child 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FBE42-9F0F-4F94-92EF-B3FA354B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F5FA-8BBA-4FB2-BB86-B6369D2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3C332-3476-4D2A-AA84-799168A9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1" t="31887" r="12028" b="36726"/>
          <a:stretch/>
        </p:blipFill>
        <p:spPr>
          <a:xfrm>
            <a:off x="0" y="288584"/>
            <a:ext cx="12084028" cy="59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722D-65C0-4870-92DB-38D74008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CBE67-3B1F-4E7F-B893-123CEB06D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4" t="23778" r="5146" b="38818"/>
          <a:stretch/>
        </p:blipFill>
        <p:spPr>
          <a:xfrm>
            <a:off x="-165779" y="53792"/>
            <a:ext cx="12544317" cy="3119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FB483-319F-4020-BFB4-9A07851A5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9" t="16715" r="21030" b="46274"/>
          <a:stretch/>
        </p:blipFill>
        <p:spPr>
          <a:xfrm>
            <a:off x="-24201" y="3012134"/>
            <a:ext cx="12238257" cy="42134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9C9D4E-0884-4729-B248-3420680B95ED}"/>
              </a:ext>
            </a:extLst>
          </p:cNvPr>
          <p:cNvSpPr/>
          <p:nvPr/>
        </p:nvSpPr>
        <p:spPr>
          <a:xfrm>
            <a:off x="4787152" y="2743195"/>
            <a:ext cx="74048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0" dirty="0">
                <a:solidFill>
                  <a:schemeClr val="tx1"/>
                </a:solidFill>
                <a:effectLst/>
                <a:latin typeface="fira sans"/>
              </a:rPr>
              <a:t>Medicine: </a:t>
            </a:r>
            <a:r>
              <a:rPr lang="en-US" sz="3600" b="1" i="0" u="sng" dirty="0">
                <a:solidFill>
                  <a:schemeClr val="tx1"/>
                </a:solidFill>
                <a:effectLst/>
                <a:latin typeface="fir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March 19, 2021 - Volume 100 - Issue 11 - p e25216</a:t>
            </a:r>
            <a:endParaRPr lang="fa-I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DOAC Counseling Points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Dabigatran is a prodrug given in an acidic core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Increased risk of GI upset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Must store in original container—NOT in pill boxes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lang="en-US" dirty="0"/>
          </a:p>
          <a:p>
            <a:pPr lvl="1"/>
            <a:r>
              <a:rPr lang="en-US" dirty="0"/>
              <a:t>Swallow whole; do not crush</a:t>
            </a:r>
          </a:p>
          <a:p>
            <a:r>
              <a:rPr lang="en-US" dirty="0"/>
              <a:t>Rivaroxaban should be given with the largest meal of the day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lang="en-US" dirty="0"/>
          </a:p>
          <a:p>
            <a:pPr lvl="1"/>
            <a:r>
              <a:rPr lang="en-US" dirty="0"/>
              <a:t>This may NOT be the evening meal for all of our patients</a:t>
            </a:r>
          </a:p>
          <a:p>
            <a:pPr lvl="1"/>
            <a:r>
              <a:rPr lang="en-US" dirty="0"/>
              <a:t>Real-world data suggest rivaroxaban is associated with higher rate of GI bleeding</a:t>
            </a:r>
          </a:p>
          <a:p>
            <a:r>
              <a:rPr lang="en-US" dirty="0"/>
              <a:t>Apixaban and rivaroxaban may be crushed for administration</a:t>
            </a:r>
            <a:r>
              <a:rPr lang="en-US" baseline="30000" dirty="0"/>
              <a:t>3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AEBE1116-7C83-4C37-8490-0167E5DA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019583"/>
            <a:ext cx="8980160" cy="646331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Ellis.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Vasc Health Risk Manag. 2013;9:341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https://www.fda.gov/drugs/drug-safety-and-availability/fda-drug-safety-communication-special-storage-and-handling-requirements-must-be-followed pradaxa#:~:text=Tell%20patients%20that%20Pradaxa%20must,pill%20boxes %20or%20pill%20organizers. 3. Steffel. Eur Heart J. 2018;39:1330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88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2395-A3F7-45BD-B5CC-9C067485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2C2E1-7B77-479A-89CD-69AE7B24C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7162"/>
            <a:ext cx="118300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6990-FE4F-4B8A-9C4F-4262F5D6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3BEC-6366-426E-884D-54B9F305F5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3081" y="2222286"/>
            <a:ext cx="11743765" cy="441159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Recent  registry  data :in AF  and  liver  disease  NOACs  may  be  associated  with  a  lower incidence of bleeds and overall mortality</a:t>
            </a:r>
          </a:p>
          <a:p>
            <a:r>
              <a:rPr lang="en-US" b="1" dirty="0"/>
              <a:t>Initiation and follow-up at a specialized center in a multidisciplinary team (hepatologist , hematologist , cardiologist ) </a:t>
            </a:r>
            <a:endParaRPr lang="fa-IR" b="1" dirty="0"/>
          </a:p>
          <a:p>
            <a:r>
              <a:rPr lang="en-US" dirty="0"/>
              <a:t>No  signal  for  an elevated risk of hepatotoxicity with  dabigatran and  </a:t>
            </a:r>
            <a:r>
              <a:rPr lang="en-US" dirty="0" err="1"/>
              <a:t>FXa</a:t>
            </a:r>
            <a:r>
              <a:rPr lang="en-US" dirty="0"/>
              <a:t>-inhibitors in a meta analysis of 29 RCTs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4BD74-244E-4904-85DF-79A16F7E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4B5A-31EE-42B9-95A1-76A8894B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C70F3-4166-40C2-AE0A-A931ABA3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3" t="22472" r="19853" b="8999"/>
          <a:stretch/>
        </p:blipFill>
        <p:spPr>
          <a:xfrm>
            <a:off x="950250" y="0"/>
            <a:ext cx="10286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9A0D0D-EBA6-405A-A2C0-458A66039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NOAC use during COVID-19 pandemic</a:t>
            </a:r>
            <a:endParaRPr lang="fa-I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EED87B-CC82-4E0E-BDE8-21BB68683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D81C6-E512-4F38-9C17-2BA5CF2D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3B3E-3D06-40D4-8FDA-CA580270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A35D-D54C-4745-9442-F590C59D0B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420471"/>
            <a:ext cx="12192000" cy="44375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AF patients are prone to severe </a:t>
            </a:r>
            <a:r>
              <a:rPr lang="en-US" b="1" dirty="0" err="1"/>
              <a:t>Covid</a:t>
            </a:r>
            <a:r>
              <a:rPr lang="en-US" b="1" dirty="0"/>
              <a:t> – 19 infection</a:t>
            </a:r>
          </a:p>
          <a:p>
            <a:r>
              <a:rPr lang="en-US" b="1" dirty="0"/>
              <a:t>General preference of NOACs over VKA </a:t>
            </a:r>
          </a:p>
          <a:p>
            <a:r>
              <a:rPr lang="en-US" b="1" dirty="0"/>
              <a:t>Less need to monitor anticoagulant effect</a:t>
            </a:r>
          </a:p>
          <a:p>
            <a:r>
              <a:rPr lang="en-US" b="1" dirty="0"/>
              <a:t>Telemonitoring of bleeding and thrombotic events, side effects , clinical situation affecting renal function</a:t>
            </a:r>
          </a:p>
          <a:p>
            <a:r>
              <a:rPr lang="en-US" dirty="0"/>
              <a:t>Safer for patients and health care providers</a:t>
            </a:r>
            <a:endParaRPr lang="en-US" b="1" dirty="0"/>
          </a:p>
          <a:p>
            <a:endParaRPr lang="fa-IR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2BA6E-92BB-4A2C-A39B-90AAB64E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93F2-713A-4043-89C2-A2E2AFDF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447188"/>
            <a:ext cx="10933763" cy="1256106"/>
          </a:xfrm>
        </p:spPr>
        <p:txBody>
          <a:bodyPr/>
          <a:lstStyle/>
          <a:p>
            <a:pPr algn="ctr"/>
            <a:r>
              <a:rPr lang="en-US" dirty="0"/>
              <a:t>AF patients on NOACs are infected with COVID-19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41CF-C6B3-42C3-B493-F5B26030B4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r>
              <a:rPr lang="en-US" dirty="0"/>
              <a:t>Continue NOAC</a:t>
            </a:r>
          </a:p>
          <a:p>
            <a:r>
              <a:rPr lang="en-US" dirty="0"/>
              <a:t>Dose adjust according to clinical situation and DDIs</a:t>
            </a:r>
          </a:p>
          <a:p>
            <a:r>
              <a:rPr lang="en-US" dirty="0"/>
              <a:t>Switch to LMWH or UFH if in doubt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13166-7EDB-4D89-A33B-B9BF918C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BB27-5750-4A70-A94B-E8CDFCE6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NOAC and Covid-19 vaccination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49D46-05C5-4642-8A9A-08A9BF30D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153" y="2133600"/>
            <a:ext cx="11725835" cy="4536141"/>
          </a:xfrm>
        </p:spPr>
        <p:txBody>
          <a:bodyPr>
            <a:normAutofit/>
          </a:bodyPr>
          <a:lstStyle/>
          <a:p>
            <a:r>
              <a:rPr lang="en-US" sz="3600" dirty="0"/>
              <a:t>Leave out the morning dose of NOAC prior to injection</a:t>
            </a:r>
          </a:p>
          <a:p>
            <a:r>
              <a:rPr lang="en-US" sz="3600" dirty="0"/>
              <a:t>Fine-gauge needle for injection (23 or 25 )</a:t>
            </a:r>
          </a:p>
          <a:p>
            <a:r>
              <a:rPr lang="en-US" sz="3600" dirty="0"/>
              <a:t>Firm pressure for 2–5 min after the injection</a:t>
            </a:r>
          </a:p>
          <a:p>
            <a:r>
              <a:rPr lang="en-US" sz="3600" dirty="0"/>
              <a:t>QD NOACs: take the left-out morning dose 3 h after injection(esp.in case of high stroke risk and QD NOAC)</a:t>
            </a:r>
          </a:p>
          <a:p>
            <a:r>
              <a:rPr lang="en-US" sz="3600" dirty="0"/>
              <a:t>In BID NOACs: re-start NOAC with the next scheduled dose</a:t>
            </a:r>
            <a:endParaRPr lang="fa-I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5103E-CE98-41B0-BE8B-F59D383F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8A55-2B68-4454-8AC9-2B3A09F47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Custom 3">
      <a:dk1>
        <a:srgbClr val="D8D8D8"/>
      </a:dk1>
      <a:lt1>
        <a:sysClr val="window" lastClr="FFFFFF"/>
      </a:lt1>
      <a:dk2>
        <a:srgbClr val="FFFFFF"/>
      </a:dk2>
      <a:lt2>
        <a:srgbClr val="636363"/>
      </a:lt2>
      <a:accent1>
        <a:srgbClr val="004B74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Student presentat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7A2533AC-56BC-40D1-868C-970D87962B1A}" vid="{B8ACC03E-C45E-476B-8782-260FF5421645}"/>
    </a:ext>
  </a:extLst>
</a:theme>
</file>

<file path=ppt/theme/theme4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6.xml><?xml version="1.0" encoding="utf-8"?>
<a:theme xmlns:a="http://schemas.openxmlformats.org/drawingml/2006/main" name="bod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20751</TotalTime>
  <Words>502</Words>
  <Application>Microsoft Office PowerPoint</Application>
  <PresentationFormat>Widescreen</PresentationFormat>
  <Paragraphs>79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Courier New</vt:lpstr>
      <vt:lpstr>fira sans</vt:lpstr>
      <vt:lpstr>Lora</vt:lpstr>
      <vt:lpstr>Tw Cen MT</vt:lpstr>
      <vt:lpstr>Wingdings</vt:lpstr>
      <vt:lpstr>Wingdings 2</vt:lpstr>
      <vt:lpstr>Quotable</vt:lpstr>
      <vt:lpstr>Student presentation</vt:lpstr>
      <vt:lpstr>Theme2</vt:lpstr>
      <vt:lpstr>2017_HTAA_Diabetes</vt:lpstr>
      <vt:lpstr>1_2017_HTAA_Diabetes</vt:lpstr>
      <vt:lpstr>body Theme</vt:lpstr>
      <vt:lpstr>NOACs in liver disease</vt:lpstr>
      <vt:lpstr>Advanced liver disease</vt:lpstr>
      <vt:lpstr>PowerPoint Presentation</vt:lpstr>
      <vt:lpstr>PowerPoint Presentation</vt:lpstr>
      <vt:lpstr>PowerPoint Presentation</vt:lpstr>
      <vt:lpstr>NOAC use during COVID-19 pandemic</vt:lpstr>
      <vt:lpstr>PowerPoint Presentation</vt:lpstr>
      <vt:lpstr>AF patients on NOACs are infected with COVID-19</vt:lpstr>
      <vt:lpstr>NOAC and Covid-19 vaccination</vt:lpstr>
      <vt:lpstr>PowerPoint Presentation</vt:lpstr>
      <vt:lpstr>Patients with atrial fibrillation and coronary artery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CAD or PAD patients in sinus rhythm</vt:lpstr>
      <vt:lpstr>NOACs in high- and low body weights</vt:lpstr>
      <vt:lpstr>PowerPoint Presentation</vt:lpstr>
      <vt:lpstr>NOAC vs NOAC</vt:lpstr>
      <vt:lpstr>Cohort study Lancet Hematology 2019</vt:lpstr>
      <vt:lpstr>NEJM 2020</vt:lpstr>
      <vt:lpstr>PowerPoint Presentation</vt:lpstr>
      <vt:lpstr>PowerPoint Presentation</vt:lpstr>
      <vt:lpstr>PowerPoint Presentation</vt:lpstr>
      <vt:lpstr>Stroke or SE                             bleeding </vt:lpstr>
      <vt:lpstr>PowerPoint Presentation</vt:lpstr>
      <vt:lpstr>PowerPoint Presentation</vt:lpstr>
      <vt:lpstr>PowerPoint Presentation</vt:lpstr>
      <vt:lpstr> </vt:lpstr>
      <vt:lpstr>PowerPoint Presentation</vt:lpstr>
      <vt:lpstr>DOAC Counseling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Negar Zabet</dc:creator>
  <cp:lastModifiedBy>drhoseini</cp:lastModifiedBy>
  <cp:revision>385</cp:revision>
  <dcterms:created xsi:type="dcterms:W3CDTF">2019-09-02T11:55:30Z</dcterms:created>
  <dcterms:modified xsi:type="dcterms:W3CDTF">2021-06-20T04:07:44Z</dcterms:modified>
</cp:coreProperties>
</file>