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35"/>
  </p:notesMasterIdLst>
  <p:sldIdLst>
    <p:sldId id="513" r:id="rId3"/>
    <p:sldId id="481" r:id="rId4"/>
    <p:sldId id="257" r:id="rId5"/>
    <p:sldId id="259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512" r:id="rId30"/>
    <p:sldId id="505" r:id="rId31"/>
    <p:sldId id="506" r:id="rId32"/>
    <p:sldId id="507" r:id="rId33"/>
    <p:sldId id="4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BE"/>
    <a:srgbClr val="004360"/>
    <a:srgbClr val="820000"/>
    <a:srgbClr val="BD0136"/>
    <a:srgbClr val="005170"/>
    <a:srgbClr val="EE312A"/>
    <a:srgbClr val="4CB3D8"/>
    <a:srgbClr val="0094C9"/>
    <a:srgbClr val="3F70C5"/>
    <a:srgbClr val="35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4660"/>
  </p:normalViewPr>
  <p:slideViewPr>
    <p:cSldViewPr snapToGrid="0">
      <p:cViewPr varScale="1">
        <p:scale>
          <a:sx n="38" d="100"/>
          <a:sy n="38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425A6-5D80-40FC-B506-0EAED109EE01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80042-51CD-45F1-8470-E5E74BFE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5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7E021A-41DE-4025-8E1B-D2B4E2716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52FD6C8-B167-4B42-AC14-051DE7AA2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82DA9C-0F32-4BF4-A9F7-AEF43EB2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3D62DA-0904-4E03-9367-BA77C379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BA3581-45EB-4A73-BF1A-88FE36AE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3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E5C57B-5597-496D-AB3C-E47AAD8C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0F85042-2F0D-4CA0-89AD-31D84ADE2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91D68F-6A43-4DB7-92F2-3BB383A4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A34495-55AA-4988-9B63-29982A79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E714F8-7D02-4EA3-8FC4-8D7918BE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7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FD8A78-5A48-47AF-B877-A1F6017B1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6E7B76-FC8F-4441-BD22-78D8CCF5C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2032EB-F86F-4702-9700-1F0CC45C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90C641-9138-457B-B330-D15B2215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4B2E02-4B18-4319-AF10-4A93C2ED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3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7E021A-41DE-4025-8E1B-D2B4E2716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52FD6C8-B167-4B42-AC14-051DE7AA2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82DA9C-0F32-4BF4-A9F7-AEF43EB2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3D62DA-0904-4E03-9367-BA77C379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BA3581-45EB-4A73-BF1A-88FE36AE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7D8010-9F83-46B5-BF17-0D450A38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4AAF95-19D9-4514-9688-BC213447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1CE0F4-341C-4033-ACF4-C82A45AE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93A044-30E2-4C50-A142-047B2B37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23E7A3-0854-4271-B20B-F425B926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EEDA86-8954-47AB-90E5-0916DA5B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157CD1-B619-43BC-8A43-A8CCCC775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2D3CD7-6BC5-4214-86E4-0C4A4BB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3EB0C5-0217-463C-A20E-1D550448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78171A-F0D7-4AD4-8989-DBFFBD9B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7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216309-69D5-4AD9-A774-EEC51777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56CBCB-8E5A-4D19-872C-21D838222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8B3173-18E7-4775-A4D6-BB405F7E5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BD269FE-846B-4816-8DA7-8EF9584B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E65629-EDB1-450F-9D56-B43AF6BE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CA3AE3-F530-49AB-A992-A18D42CE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22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640BE9-6E8A-4C66-B704-EA1B6733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58B343-20B6-445D-B568-55614B76D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2E7346-E172-41BA-8D7F-B93A9A8C3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210996-EE85-4A30-B013-A61CCD66F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503E8F0-960F-4C9A-9585-5087F46F9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AB73F08-40B3-452F-BEE3-0148D308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03651B-81C5-4816-A69B-E2237F9A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F66FBAE-3480-449D-8369-DCC1C5DD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48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58518-5E98-464C-9FFC-157618D4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7BC9A70-483A-46CE-884B-34DE27A9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DD47DC-4BD6-4DE3-BD55-C1D8893E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C51E2C-F6C2-4C34-83E3-5BD6081C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4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F39581-24F4-43AB-9AAF-1951ED02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B9B5B99-A5A2-4820-A607-A7194581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1AED640-4666-4F54-BFE1-60F97E6A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95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4576A4-9188-4D91-9447-89EA328B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4EFB7A-41BA-47B6-8DC9-92756E6D1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37E3D1-64FD-421E-9047-084A28F18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99EEC4-45E1-4B5C-AA82-707D0E98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110418-944F-47DA-AC1C-DD1BFD65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008B9C-3444-41B2-B06C-3987DAD7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7D8010-9F83-46B5-BF17-0D450A38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4AAF95-19D9-4514-9688-BC213447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1CE0F4-341C-4033-ACF4-C82A45AE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93A044-30E2-4C50-A142-047B2B37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23E7A3-0854-4271-B20B-F425B926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8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234187-8CFF-41F4-BF49-27019569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756B43D-AF9C-4964-82A8-97B88E8AA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350574-9685-404D-A815-CDC054B55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CD6C7B-780C-42B5-9657-04C3249E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3962FD-2645-4BA3-B892-C70963DA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6A9CB1E-E8FD-4AEA-9D8D-EB88E571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2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E5C57B-5597-496D-AB3C-E47AAD8C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0F85042-2F0D-4CA0-89AD-31D84ADE2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91D68F-6A43-4DB7-92F2-3BB383A4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A34495-55AA-4988-9B63-29982A79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E714F8-7D02-4EA3-8FC4-8D7918BE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3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FD8A78-5A48-47AF-B877-A1F6017B1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6E7B76-FC8F-4441-BD22-78D8CCF5C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2032EB-F86F-4702-9700-1F0CC45C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90C641-9138-457B-B330-D15B2215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4B2E02-4B18-4319-AF10-4A93C2ED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3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EEDA86-8954-47AB-90E5-0916DA5B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157CD1-B619-43BC-8A43-A8CCCC775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2D3CD7-6BC5-4214-86E4-0C4A4BB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3EB0C5-0217-463C-A20E-1D550448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78171A-F0D7-4AD4-8989-DBFFBD9B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8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216309-69D5-4AD9-A774-EEC51777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56CBCB-8E5A-4D19-872C-21D838222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8B3173-18E7-4775-A4D6-BB405F7E5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BD269FE-846B-4816-8DA7-8EF9584B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E65629-EDB1-450F-9D56-B43AF6BE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CA3AE3-F530-49AB-A992-A18D42CE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6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640BE9-6E8A-4C66-B704-EA1B6733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58B343-20B6-445D-B568-55614B76D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2E7346-E172-41BA-8D7F-B93A9A8C3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210996-EE85-4A30-B013-A61CCD66F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503E8F0-960F-4C9A-9585-5087F46F9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AB73F08-40B3-452F-BEE3-0148D308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03651B-81C5-4816-A69B-E2237F9A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F66FBAE-3480-449D-8369-DCC1C5DD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2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58518-5E98-464C-9FFC-157618D4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7BC9A70-483A-46CE-884B-34DE27A9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DD47DC-4BD6-4DE3-BD55-C1D8893E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C51E2C-F6C2-4C34-83E3-5BD6081C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6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F39581-24F4-43AB-9AAF-1951ED02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B9B5B99-A5A2-4820-A607-A7194581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1AED640-4666-4F54-BFE1-60F97E6A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4576A4-9188-4D91-9447-89EA328B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4EFB7A-41BA-47B6-8DC9-92756E6D1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37E3D1-64FD-421E-9047-084A28F18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99EEC4-45E1-4B5C-AA82-707D0E98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110418-944F-47DA-AC1C-DD1BFD65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008B9C-3444-41B2-B06C-3987DAD7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8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234187-8CFF-41F4-BF49-27019569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756B43D-AF9C-4964-82A8-97B88E8AA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350574-9685-404D-A815-CDC054B55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CD6C7B-780C-42B5-9657-04C3249E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3962FD-2645-4BA3-B892-C70963DA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6A9CB1E-E8FD-4AEA-9D8D-EB88E571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1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8953"/>
            <a:ext cx="12192000" cy="1436591"/>
          </a:xfrm>
          <a:prstGeom prst="rect">
            <a:avLst/>
          </a:prstGeom>
          <a:gradFill flip="none" rotWithShape="1">
            <a:gsLst>
              <a:gs pos="86000">
                <a:srgbClr val="008CBE"/>
              </a:gs>
              <a:gs pos="31000">
                <a:srgbClr val="004360">
                  <a:alpha val="93000"/>
                  <a:lumMod val="92000"/>
                </a:srgb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2224545-F66F-4698-B617-7D74B50E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0A4930-565A-4E6C-A6E6-56976AA54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3518FE-5ACF-489B-8153-985CC7302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7EE60B-D3F0-4AF4-9A9F-2563FB6A4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1EBEEA-0AE8-496D-8067-F0759DC4B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2224545-F66F-4698-B617-7D74B50E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0A4930-565A-4E6C-A6E6-56976AA54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3518FE-5ACF-489B-8153-985CC7302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7ED42-CE83-49C3-BFF9-2C9A1A27E23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7EE60B-D3F0-4AF4-9A9F-2563FB6A4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1EBEEA-0AE8-496D-8067-F0759DC4B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5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23425"/>
            <a:ext cx="12192000" cy="939437"/>
          </a:xfrm>
          <a:prstGeom prst="rect">
            <a:avLst/>
          </a:prstGeom>
          <a:gradFill flip="none" rotWithShape="1">
            <a:gsLst>
              <a:gs pos="0">
                <a:srgbClr val="008CBE"/>
              </a:gs>
              <a:gs pos="48000">
                <a:srgbClr val="008CBE"/>
              </a:gs>
              <a:gs pos="0">
                <a:srgbClr val="004360">
                  <a:alpha val="93000"/>
                  <a:lumMod val="92000"/>
                </a:srgb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365" y="558950"/>
            <a:ext cx="11462326" cy="2387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>
                <a:latin typeface="Century Gothic" panose="020B0502020202020204" pitchFamily="34" charset="0"/>
              </a:rPr>
              <a:t>Title:</a:t>
            </a:r>
            <a:r>
              <a:rPr lang="en-US" dirty="0" smtClean="0">
                <a:latin typeface="Century Gothic" panose="020B0502020202020204" pitchFamily="34" charset="0"/>
              </a:rPr>
              <a:t/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fa-IR" sz="3600" dirty="0"/>
              <a:t>Extended   anticoagulant  treatment  for VTE </a:t>
            </a:r>
            <a:r>
              <a:rPr lang="fa-IR" sz="3600" i="1" dirty="0"/>
              <a:t/>
            </a:r>
            <a:br>
              <a:rPr lang="fa-IR" sz="3600" i="1" dirty="0"/>
            </a:b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" y="5847412"/>
            <a:ext cx="1620194" cy="11460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A00E11-8256-AF4C-B218-4696389A84BF}"/>
              </a:ext>
            </a:extLst>
          </p:cNvPr>
          <p:cNvSpPr/>
          <p:nvPr/>
        </p:nvSpPr>
        <p:spPr>
          <a:xfrm>
            <a:off x="2983781" y="3850677"/>
            <a:ext cx="622443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i="1" dirty="0"/>
              <a:t>Heidarimoghadam .MD</a:t>
            </a:r>
          </a:p>
          <a:p>
            <a:pPr algn="ctr"/>
            <a:r>
              <a:rPr lang="fa-IR" sz="2000" b="1" i="1" dirty="0"/>
              <a:t>Kermanshah  University  of medical  science </a:t>
            </a:r>
            <a:endParaRPr lang="en-US" sz="2000" b="1" i="1" dirty="0"/>
          </a:p>
          <a:p>
            <a:pPr algn="ctr">
              <a:spcBef>
                <a:spcPts val="600"/>
              </a:spcBef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2192000" cy="203200"/>
          </a:xfrm>
          <a:prstGeom prst="rect">
            <a:avLst/>
          </a:prstGeom>
          <a:gradFill flip="none" rotWithShape="1">
            <a:gsLst>
              <a:gs pos="0">
                <a:srgbClr val="008CBE"/>
              </a:gs>
              <a:gs pos="88000">
                <a:srgbClr val="008CBE"/>
              </a:gs>
              <a:gs pos="0">
                <a:srgbClr val="004360">
                  <a:alpha val="93000"/>
                  <a:lumMod val="92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056" y="5850213"/>
            <a:ext cx="1440248" cy="10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DEA2C49B-912D-044B-B458-9FBE6C9D8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1" y="1995329"/>
            <a:ext cx="11615439" cy="4286097"/>
          </a:xfrm>
        </p:spPr>
      </p:pic>
    </p:spTree>
    <p:extLst>
      <p:ext uri="{BB962C8B-B14F-4D97-AF65-F5344CB8AC3E}">
        <p14:creationId xmlns:p14="http://schemas.microsoft.com/office/powerpoint/2010/main" val="32435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F5935D-17DE-F04B-9672-E4D396634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76" y="259307"/>
            <a:ext cx="11276135" cy="1107586"/>
          </a:xfrm>
        </p:spPr>
        <p:txBody>
          <a:bodyPr>
            <a:normAutofit/>
          </a:bodyPr>
          <a:lstStyle/>
          <a:p>
            <a:r>
              <a:rPr lang="en-US" sz="3200" b="1" dirty="0"/>
              <a:t>Categorization of risk factors for venous thromboembolism based on the risk of recurrence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FCDECD28-B287-B841-BD45-C3189D976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21" y="1666552"/>
            <a:ext cx="8872016" cy="5191448"/>
          </a:xfrm>
        </p:spPr>
      </p:pic>
    </p:spTree>
    <p:extLst>
      <p:ext uri="{BB962C8B-B14F-4D97-AF65-F5344CB8AC3E}">
        <p14:creationId xmlns:p14="http://schemas.microsoft.com/office/powerpoint/2010/main" val="14656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612705-3467-C940-B6BC-E5621339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/>
              <a:t>Validated prediction models for quantification of the risk of recurrent venous thromboembolism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FE5A31CB-3D49-5349-88B9-85BD9B5F3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2108" y="-418811"/>
            <a:ext cx="5215622" cy="9055829"/>
          </a:xfrm>
        </p:spPr>
      </p:pic>
    </p:spTree>
    <p:extLst>
      <p:ext uri="{BB962C8B-B14F-4D97-AF65-F5344CB8AC3E}">
        <p14:creationId xmlns:p14="http://schemas.microsoft.com/office/powerpoint/2010/main" val="40316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E6BAB4-C8B9-E241-A130-A820196E5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6D770D-263C-3F4C-8213-F0FB8B119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en-US"/>
              <a:t>خطر خونریزی  در بیمار  فوق چقدر است؟</a:t>
            </a:r>
          </a:p>
          <a:p>
            <a:pPr marL="0" indent="0" algn="r" rtl="1">
              <a:buNone/>
            </a:pPr>
            <a:r>
              <a:rPr lang="en-US"/>
              <a:t>الف) %0-3</a:t>
            </a:r>
          </a:p>
          <a:p>
            <a:pPr marL="0" indent="0" algn="r" rtl="1">
              <a:buNone/>
            </a:pPr>
            <a:r>
              <a:rPr lang="en-US"/>
              <a:t>ب) 3-7 %</a:t>
            </a:r>
          </a:p>
          <a:p>
            <a:pPr marL="0" indent="0" algn="r" rtl="1">
              <a:buNone/>
            </a:pPr>
            <a:r>
              <a:rPr lang="en-US"/>
              <a:t>ج</a:t>
            </a:r>
            <a:r>
              <a:rPr lang="fa-IR"/>
              <a:t>)%</a:t>
            </a:r>
            <a:r>
              <a:rPr lang="en-US"/>
              <a:t> </a:t>
            </a:r>
            <a:r>
              <a:rPr lang="fa-IR"/>
              <a:t>10-7</a:t>
            </a:r>
            <a:endParaRPr lang="en-US"/>
          </a:p>
          <a:p>
            <a:pPr marL="0" indent="0" algn="r" rtl="1">
              <a:buNone/>
            </a:pPr>
            <a:r>
              <a:rPr lang="en-US"/>
              <a:t>د) %10&gt;</a:t>
            </a:r>
          </a:p>
        </p:txBody>
      </p:sp>
    </p:spTree>
    <p:extLst>
      <p:ext uri="{BB962C8B-B14F-4D97-AF65-F5344CB8AC3E}">
        <p14:creationId xmlns:p14="http://schemas.microsoft.com/office/powerpoint/2010/main" val="10730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6B79D6-B701-0E46-BE60-403CDD40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CA0800CE-7384-4D4F-B461-4166DB21A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2" y="1690688"/>
            <a:ext cx="6608906" cy="4351338"/>
          </a:xfrm>
        </p:spPr>
      </p:pic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8C337BE3-A577-064A-BDEE-ECEAB3158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98" y="1690688"/>
            <a:ext cx="5285983" cy="35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8B4409-34EB-AC43-9C35-E2EEB835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9F82FFDB-67BE-624D-9B64-B7DFBFCF2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1" y="1846384"/>
            <a:ext cx="11781697" cy="2373924"/>
          </a:xfrm>
        </p:spPr>
      </p:pic>
    </p:spTree>
    <p:extLst>
      <p:ext uri="{BB962C8B-B14F-4D97-AF65-F5344CB8AC3E}">
        <p14:creationId xmlns:p14="http://schemas.microsoft.com/office/powerpoint/2010/main" val="42374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F0452490-667B-3E49-889A-4FE75E25C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86" y="175845"/>
            <a:ext cx="9637174" cy="6484327"/>
          </a:xfrm>
        </p:spPr>
      </p:pic>
    </p:spTree>
    <p:extLst>
      <p:ext uri="{BB962C8B-B14F-4D97-AF65-F5344CB8AC3E}">
        <p14:creationId xmlns:p14="http://schemas.microsoft.com/office/powerpoint/2010/main" val="16434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037B45-1ACC-9B47-BDAE-7B2CB3878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678" y="326941"/>
            <a:ext cx="6866060" cy="7339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Bleeding  risk assessment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8C8EC2A6-4277-064B-A65A-9F5E3BDB4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8" y="1621975"/>
            <a:ext cx="7720322" cy="4786254"/>
          </a:xfrm>
        </p:spPr>
      </p:pic>
    </p:spTree>
    <p:extLst>
      <p:ext uri="{BB962C8B-B14F-4D97-AF65-F5344CB8AC3E}">
        <p14:creationId xmlns:p14="http://schemas.microsoft.com/office/powerpoint/2010/main" val="35798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22105B-E141-2443-97A9-A74DD9E8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41" y="365126"/>
            <a:ext cx="11572874" cy="986692"/>
          </a:xfrm>
        </p:spPr>
        <p:txBody>
          <a:bodyPr>
            <a:normAutofit fontScale="90000"/>
          </a:bodyPr>
          <a:lstStyle/>
          <a:p>
            <a:r>
              <a:rPr lang="en-US" b="1"/>
              <a:t>Prediction of DOAC-associated bleeding in VTE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04617A57-0410-8941-900A-02454627D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8" y="1881336"/>
            <a:ext cx="8289670" cy="4947061"/>
          </a:xfrm>
        </p:spPr>
      </p:pic>
    </p:spTree>
    <p:extLst>
      <p:ext uri="{BB962C8B-B14F-4D97-AF65-F5344CB8AC3E}">
        <p14:creationId xmlns:p14="http://schemas.microsoft.com/office/powerpoint/2010/main" val="13524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744557-08FB-2447-9177-1AFF218F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172" y="286603"/>
            <a:ext cx="8371742" cy="1063625"/>
          </a:xfrm>
        </p:spPr>
        <p:txBody>
          <a:bodyPr>
            <a:normAutofit/>
          </a:bodyPr>
          <a:lstStyle/>
          <a:p>
            <a:r>
              <a:rPr lang="en-US" sz="3200" b="1" dirty="0"/>
              <a:t>Prediction models for quantifying bleeding risk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328CCFE2-D8EA-4F41-9123-74E1DE966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88" y="1528832"/>
            <a:ext cx="7283910" cy="5329168"/>
          </a:xfrm>
        </p:spPr>
      </p:pic>
    </p:spTree>
    <p:extLst>
      <p:ext uri="{BB962C8B-B14F-4D97-AF65-F5344CB8AC3E}">
        <p14:creationId xmlns:p14="http://schemas.microsoft.com/office/powerpoint/2010/main" val="16885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2009E-0D49-5E44-BFC1-F70791356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/>
              <a:t>Y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19BABB1-DDEB-CD41-B667-A2303DFBF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14742" r="617" b="3483"/>
          <a:stretch/>
        </p:blipFill>
        <p:spPr>
          <a:xfrm>
            <a:off x="-7309" y="0"/>
            <a:ext cx="1219930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F0EFD2-0F26-0A43-8F8A-BB72E251B01C}"/>
              </a:ext>
            </a:extLst>
          </p:cNvPr>
          <p:cNvSpPr txBox="1"/>
          <p:nvPr/>
        </p:nvSpPr>
        <p:spPr>
          <a:xfrm>
            <a:off x="882894" y="129686"/>
            <a:ext cx="8392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sz="3200" b="1" i="1" dirty="0">
                <a:solidFill>
                  <a:srgbClr val="C00000"/>
                </a:solidFill>
              </a:rPr>
              <a:t>Extended   anticoagulant  treatment  for VTE </a:t>
            </a:r>
          </a:p>
          <a:p>
            <a:pPr algn="l"/>
            <a:r>
              <a:rPr lang="fa-IR" sz="3200" b="1" i="1" dirty="0">
                <a:solidFill>
                  <a:srgbClr val="C00000"/>
                </a:solidFill>
              </a:rPr>
              <a:t>Heidarimoghadam .MD</a:t>
            </a:r>
          </a:p>
          <a:p>
            <a:pPr algn="l"/>
            <a:r>
              <a:rPr lang="fa-IR" sz="3200" b="1" i="1" dirty="0">
                <a:solidFill>
                  <a:srgbClr val="C00000"/>
                </a:solidFill>
              </a:rPr>
              <a:t>Kermanshah  University  of medical  science 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28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4BAB0-E4AC-844F-9C70-16FDD669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48" y="254715"/>
            <a:ext cx="7525483" cy="39357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Trials on extended anticoagulant treatment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D071C1EB-FD3E-924A-B5CB-ADF53877D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2153" y="-1884319"/>
            <a:ext cx="5450166" cy="1203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B2C1A0-EF11-194E-81A3-B79FD8C4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88" y="368490"/>
            <a:ext cx="10515600" cy="824278"/>
          </a:xfrm>
        </p:spPr>
        <p:txBody>
          <a:bodyPr>
            <a:normAutofit fontScale="90000"/>
          </a:bodyPr>
          <a:lstStyle/>
          <a:p>
            <a:r>
              <a:rPr lang="en-US" dirty="0"/>
              <a:t>Apixaban for extended VTE treatment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F65C855C-E25C-F549-BA5A-689811A6C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56" y="1647232"/>
            <a:ext cx="8087566" cy="5098992"/>
          </a:xfrm>
        </p:spPr>
      </p:pic>
    </p:spTree>
    <p:extLst>
      <p:ext uri="{BB962C8B-B14F-4D97-AF65-F5344CB8AC3E}">
        <p14:creationId xmlns:p14="http://schemas.microsoft.com/office/powerpoint/2010/main" val="22960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73914D0F-CFC9-0447-BEF1-A7017ABDF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69" y="1742270"/>
            <a:ext cx="8057992" cy="5195055"/>
          </a:xfr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319827F3-74B9-7D4A-9ACE-F8952A49FF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531" y="565741"/>
            <a:ext cx="10515600" cy="315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Rivaroxaban for extended VTE treatment </a:t>
            </a:r>
          </a:p>
        </p:txBody>
      </p:sp>
    </p:spTree>
    <p:extLst>
      <p:ext uri="{BB962C8B-B14F-4D97-AF65-F5344CB8AC3E}">
        <p14:creationId xmlns:p14="http://schemas.microsoft.com/office/powerpoint/2010/main" val="19408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E7A20F46-3B8C-A042-8688-05DA3FF16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02" y="1612921"/>
            <a:ext cx="7059510" cy="5057560"/>
          </a:xfrm>
        </p:spPr>
      </p:pic>
    </p:spTree>
    <p:extLst>
      <p:ext uri="{BB962C8B-B14F-4D97-AF65-F5344CB8AC3E}">
        <p14:creationId xmlns:p14="http://schemas.microsoft.com/office/powerpoint/2010/main" val="25619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E7A20F46-3B8C-A042-8688-05DA3FF16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72" y="1538368"/>
            <a:ext cx="7277874" cy="5214000"/>
          </a:xfrm>
        </p:spPr>
      </p:pic>
    </p:spTree>
    <p:extLst>
      <p:ext uri="{BB962C8B-B14F-4D97-AF65-F5344CB8AC3E}">
        <p14:creationId xmlns:p14="http://schemas.microsoft.com/office/powerpoint/2010/main" val="22110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01E73D-66DE-4A4C-8B85-41770F79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86" y="222250"/>
            <a:ext cx="10965473" cy="744903"/>
          </a:xfrm>
        </p:spPr>
        <p:txBody>
          <a:bodyPr>
            <a:normAutofit fontScale="90000"/>
          </a:bodyPr>
          <a:lstStyle/>
          <a:p>
            <a:r>
              <a:rPr lang="en-US"/>
              <a:t>Risk of uterine bleeding While on DOAC for VTE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7C8E9C36-4321-7945-8A4F-770349F6E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9" y="1455768"/>
            <a:ext cx="9867924" cy="5402232"/>
          </a:xfrm>
        </p:spPr>
      </p:pic>
    </p:spTree>
    <p:extLst>
      <p:ext uri="{BB962C8B-B14F-4D97-AF65-F5344CB8AC3E}">
        <p14:creationId xmlns:p14="http://schemas.microsoft.com/office/powerpoint/2010/main" val="30112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D9560C-229D-5542-92AD-16AEF41B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B790B7-08C9-8C4B-A453-31AB008D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en-US"/>
              <a:t>آیا بررسی  ترومبوفیلی در این بیمار لازم است؟</a:t>
            </a:r>
          </a:p>
          <a:p>
            <a:pPr algn="r" rtl="1"/>
            <a:r>
              <a:rPr lang="en-US"/>
              <a:t>الف)بلی</a:t>
            </a:r>
          </a:p>
          <a:p>
            <a:pPr algn="r" rtl="1"/>
            <a:r>
              <a:rPr lang="en-US"/>
              <a:t>ب)خیر</a:t>
            </a:r>
          </a:p>
        </p:txBody>
      </p:sp>
    </p:spTree>
    <p:extLst>
      <p:ext uri="{BB962C8B-B14F-4D97-AF65-F5344CB8AC3E}">
        <p14:creationId xmlns:p14="http://schemas.microsoft.com/office/powerpoint/2010/main" val="17363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F8E3838-EE9B-754F-BFCF-6F5AF3F03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1460171"/>
            <a:ext cx="11409528" cy="5397829"/>
          </a:xfrm>
        </p:spPr>
      </p:pic>
    </p:spTree>
    <p:extLst>
      <p:ext uri="{BB962C8B-B14F-4D97-AF65-F5344CB8AC3E}">
        <p14:creationId xmlns:p14="http://schemas.microsoft.com/office/powerpoint/2010/main" val="40511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7E3C66EE-2419-A841-9E00-761BAE22E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689" y="1433015"/>
            <a:ext cx="10326998" cy="5145947"/>
          </a:xfrm>
        </p:spPr>
        <p:txBody>
          <a:bodyPr>
            <a:noAutofit/>
          </a:bodyPr>
          <a:lstStyle/>
          <a:p>
            <a:r>
              <a:rPr lang="en-US" sz="3200" dirty="0"/>
              <a:t>Patients who are carriers of some forms of hereditary thrombophilia,notably those with confirmed deficiency of antithrombin,proteinC,or proteinS,and patients with homozygous factor V Leiden or homozygous prothrombin G20210A mutation,are often candidates for indefinite anti-coagulant treatment after a first episode of PE occurring in the absence of a major reversible risk factor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 algn="r">
              <a:buNone/>
            </a:pPr>
            <a:r>
              <a:rPr lang="en-US" sz="3200" b="1" dirty="0"/>
              <a:t>2019 ESC Guideline of PTE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19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D73F7798-8880-F14E-8E9D-A48288B89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25" y="2449315"/>
            <a:ext cx="10277006" cy="29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DA0DD0-36AE-4AA7-8C50-ED7C77EA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9B565D30-22D9-694A-909D-53056BA40595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mtClean="0"/>
              <a:t> خانم ۴۰ساله ،چاق با سابقه هیپوتیروئیدی که تحت درمان با لووتیروکسین می باشد  به علت تنگی نفس  که از ۵ روز قبل احساس می شود به بیمارستان  مراجعه   که در بررسی  با تشخیص آمبولی ریه ماسیو  تحت درمان با ترومبولیتیک و سپس DOAC قرار می گیرد </a:t>
            </a:r>
          </a:p>
          <a:p>
            <a:pPr algn="r" rtl="1"/>
            <a:r>
              <a:rPr lang="en-US" smtClean="0"/>
              <a:t>بعد از 3 ماه  بعلت خونریزی واژینال  توسط متخصص زنان تحت هورمون تراپی  قرار می‌گیرد و خونریزی  کنترل می شود </a:t>
            </a:r>
          </a:p>
          <a:p>
            <a:pPr algn="r" rtl="1"/>
            <a:r>
              <a:rPr lang="en-US" smtClean="0"/>
              <a:t>بعد از ۶ ماه بیمار جهت  تصمیم گیری ادامه  آنتی کواگولانت   به شما  مراجعه  می کند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B7ADAC20-D0BF-5144-995C-64B49BFA4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609" y="1475861"/>
            <a:ext cx="10833588" cy="5055944"/>
          </a:xfrm>
        </p:spPr>
        <p:txBody>
          <a:bodyPr>
            <a:normAutofit/>
          </a:bodyPr>
          <a:lstStyle/>
          <a:p>
            <a:r>
              <a:rPr lang="en-US" sz="3600" dirty="0"/>
              <a:t>testing for thrombophilia (including antiphospholipid antibodies and lupus anticoagulant) maybe considered in patients in whom VTE occurs at a young age(e.g.aged&lt;50years) and in the absence of an otherwise identifiable risk factor,especially when this occurs against the background of a strong family history of VTE</a:t>
            </a:r>
          </a:p>
          <a:p>
            <a:endParaRPr lang="en-US" sz="3600" dirty="0"/>
          </a:p>
          <a:p>
            <a:pPr marL="0" indent="0" algn="r">
              <a:buNone/>
            </a:pPr>
            <a:r>
              <a:rPr lang="en-US" sz="3600" b="1" dirty="0"/>
              <a:t>2019 ESC Guideline of PTE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21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7E3C66EE-2419-A841-9E00-761BAE22E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86" y="729413"/>
            <a:ext cx="11419009" cy="578130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testing for thrombophilia may help to tailor the regimen and dose of the anticoagulant agent over the long-term</a:t>
            </a:r>
          </a:p>
          <a:p>
            <a:r>
              <a:rPr lang="en-US" sz="3600" dirty="0"/>
              <a:t>On the otherhand,no evidence of a clinical benefit of extended anticoagulant treatment is currently available for carriers of heterozygous factor V Leiden or prothrombin 20210A mutation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 algn="r">
              <a:buNone/>
            </a:pPr>
            <a:r>
              <a:rPr lang="en-US" sz="3600" b="1" dirty="0"/>
              <a:t>2019 ESC Guideline of PTE</a:t>
            </a:r>
          </a:p>
        </p:txBody>
      </p:sp>
    </p:spTree>
    <p:extLst>
      <p:ext uri="{BB962C8B-B14F-4D97-AF65-F5344CB8AC3E}">
        <p14:creationId xmlns:p14="http://schemas.microsoft.com/office/powerpoint/2010/main" val="39857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2"/>
            <a:ext cx="6858001" cy="12192002"/>
          </a:xfrm>
          <a:prstGeom prst="rect">
            <a:avLst/>
          </a:prstGeom>
          <a:gradFill flip="none" rotWithShape="1">
            <a:gsLst>
              <a:gs pos="0">
                <a:srgbClr val="008CBE"/>
              </a:gs>
              <a:gs pos="48000">
                <a:srgbClr val="008CBE"/>
              </a:gs>
              <a:gs pos="0">
                <a:srgbClr val="004360">
                  <a:alpha val="93000"/>
                  <a:lumMod val="92000"/>
                </a:srgb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48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" y="5066432"/>
            <a:ext cx="2724253" cy="1927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39" y="5144836"/>
            <a:ext cx="2429765" cy="173205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17594844-46A6-A045-B8CF-7EAF7C59B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03" y="395036"/>
            <a:ext cx="4741961" cy="474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2432CB-362D-864E-8350-53768F8B855A}"/>
              </a:ext>
            </a:extLst>
          </p:cNvPr>
          <p:cNvSpPr txBox="1"/>
          <p:nvPr/>
        </p:nvSpPr>
        <p:spPr>
          <a:xfrm>
            <a:off x="437810" y="2105560"/>
            <a:ext cx="5291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b="1" i="1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9485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86E1B238-658C-CD44-96A1-836AC3A1E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en-US" dirty="0"/>
              <a:t>آیا ادامه آنتی کواگولانت  با دوز کم را برای بیماردر نظر میگیرید؟</a:t>
            </a:r>
          </a:p>
          <a:p>
            <a:pPr marL="0" indent="0" algn="r" rtl="1">
              <a:buNone/>
            </a:pPr>
            <a:r>
              <a:rPr lang="en-US" dirty="0"/>
              <a:t>الف) خیر مطلقا  لازم نیست</a:t>
            </a:r>
          </a:p>
          <a:p>
            <a:pPr marL="0" indent="0" algn="r" rtl="1">
              <a:buNone/>
            </a:pPr>
            <a:r>
              <a:rPr lang="en-US" dirty="0"/>
              <a:t>ب) با توجه به unprovoked  بودن PTE لازم است</a:t>
            </a:r>
          </a:p>
          <a:p>
            <a:pPr marL="0" indent="0" algn="r" rtl="1">
              <a:buNone/>
            </a:pPr>
            <a:r>
              <a:rPr lang="en-US" dirty="0"/>
              <a:t>ج) اطلاعاتی در این زمینه وجود ندارد</a:t>
            </a:r>
          </a:p>
          <a:p>
            <a:pPr marL="0" indent="0" algn="r" rtl="1">
              <a:buNone/>
            </a:pPr>
            <a:r>
              <a:rPr lang="en-US" dirty="0"/>
              <a:t>د) با توجه به vaginally bleeding  لازم نیست</a:t>
            </a:r>
          </a:p>
        </p:txBody>
      </p:sp>
    </p:spTree>
    <p:extLst>
      <p:ext uri="{BB962C8B-B14F-4D97-AF65-F5344CB8AC3E}">
        <p14:creationId xmlns:p14="http://schemas.microsoft.com/office/powerpoint/2010/main" val="38935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681548C5-13DA-2444-A0BF-9B136713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en-US" dirty="0"/>
              <a:t>خطر عود  VTE در بیمار فوق چقدر است؟</a:t>
            </a:r>
          </a:p>
          <a:p>
            <a:pPr marL="0" indent="0" algn="r" rtl="1">
              <a:buNone/>
            </a:pPr>
            <a:r>
              <a:rPr lang="en-US" dirty="0"/>
              <a:t>الف) %0-3</a:t>
            </a:r>
          </a:p>
          <a:p>
            <a:pPr marL="0" indent="0" algn="r" rtl="1">
              <a:buNone/>
            </a:pPr>
            <a:r>
              <a:rPr lang="en-US" dirty="0"/>
              <a:t>ب) 3-7 %</a:t>
            </a:r>
          </a:p>
          <a:p>
            <a:pPr marL="0" indent="0" algn="r" rtl="1">
              <a:buNone/>
            </a:pPr>
            <a:r>
              <a:rPr lang="en-US" dirty="0"/>
              <a:t>ج) 7-10%</a:t>
            </a:r>
          </a:p>
          <a:p>
            <a:pPr marL="0" indent="0" algn="r" rtl="1">
              <a:buNone/>
            </a:pPr>
            <a:r>
              <a:rPr lang="en-US" dirty="0"/>
              <a:t>د) %10&gt;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A7C321-AD12-424F-BFF9-C82D320F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79" y="101357"/>
            <a:ext cx="10515600" cy="909760"/>
          </a:xfrm>
        </p:spPr>
        <p:txBody>
          <a:bodyPr>
            <a:normAutofit fontScale="90000"/>
          </a:bodyPr>
          <a:lstStyle/>
          <a:p>
            <a:r>
              <a:rPr lang="en-US"/>
              <a:t>Risk stratification for recurrent  VTE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95F5BA3C-8596-7A43-A5D3-6BAD79365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78" y="1516413"/>
            <a:ext cx="9020807" cy="5157407"/>
          </a:xfrm>
        </p:spPr>
      </p:pic>
    </p:spTree>
    <p:extLst>
      <p:ext uri="{BB962C8B-B14F-4D97-AF65-F5344CB8AC3E}">
        <p14:creationId xmlns:p14="http://schemas.microsoft.com/office/powerpoint/2010/main" val="4068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53C41693-9304-DC48-9EC9-A71CE58E5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7" y="1690689"/>
            <a:ext cx="11847815" cy="3167914"/>
          </a:xfr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3E48A6D1-4FEC-F148-8BAD-718A85B6BA3C}"/>
              </a:ext>
            </a:extLst>
          </p:cNvPr>
          <p:cNvSpPr/>
          <p:nvPr/>
        </p:nvSpPr>
        <p:spPr>
          <a:xfrm>
            <a:off x="4024440" y="2408580"/>
            <a:ext cx="1280160" cy="548640"/>
          </a:xfrm>
          <a:prstGeom prst="ellipse">
            <a:avLst/>
          </a:prstGeom>
          <a:solidFill>
            <a:srgbClr val="ED1C24">
              <a:alpha val="5000"/>
            </a:srgbClr>
          </a:solidFill>
          <a:ln w="18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5926BD6-2D85-F848-B973-9E5B12030235}"/>
              </a:ext>
            </a:extLst>
          </p:cNvPr>
          <p:cNvSpPr/>
          <p:nvPr/>
        </p:nvSpPr>
        <p:spPr>
          <a:xfrm>
            <a:off x="7913700" y="2472120"/>
            <a:ext cx="1097280" cy="548640"/>
          </a:xfrm>
          <a:prstGeom prst="ellipse">
            <a:avLst/>
          </a:prstGeom>
          <a:solidFill>
            <a:srgbClr val="ED1C24">
              <a:alpha val="5000"/>
            </a:srgbClr>
          </a:solidFill>
          <a:ln w="18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="" xmlns:a16="http://schemas.microsoft.com/office/drawing/2014/main" id="{B699ED40-8915-354D-8E8E-A7A8B7FC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26" y="341934"/>
            <a:ext cx="11265145" cy="9122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Recurrent  VTE after treatment discontinuation for unprovoked VTE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02E0BB84-ED74-5440-A126-1320E9115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12" y="1610242"/>
            <a:ext cx="7358528" cy="5168381"/>
          </a:xfrm>
        </p:spPr>
      </p:pic>
    </p:spTree>
    <p:extLst>
      <p:ext uri="{BB962C8B-B14F-4D97-AF65-F5344CB8AC3E}">
        <p14:creationId xmlns:p14="http://schemas.microsoft.com/office/powerpoint/2010/main" val="16612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C8ABF8F-C174-E74C-B079-B7A873ABC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14" y="1432527"/>
            <a:ext cx="6184306" cy="530083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26FE4F72-1DD3-8048-A327-F6387BA62A84}"/>
              </a:ext>
            </a:extLst>
          </p:cNvPr>
          <p:cNvSpPr/>
          <p:nvPr/>
        </p:nvSpPr>
        <p:spPr>
          <a:xfrm>
            <a:off x="6182167" y="5305556"/>
            <a:ext cx="2926080" cy="731520"/>
          </a:xfrm>
          <a:prstGeom prst="ellipse">
            <a:avLst/>
          </a:prstGeom>
          <a:solidFill>
            <a:srgbClr val="ED1C24">
              <a:alpha val="5000"/>
            </a:srgbClr>
          </a:solidFill>
          <a:ln w="18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450</Words>
  <Application>Microsoft Office PowerPoint</Application>
  <PresentationFormat>Widescreen</PresentationFormat>
  <Paragraphs>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Franklin Gothic Book</vt:lpstr>
      <vt:lpstr>Office Theme</vt:lpstr>
      <vt:lpstr>1_Office Theme</vt:lpstr>
      <vt:lpstr>Title: Extended   anticoagulant  treatment  for VTE  </vt:lpstr>
      <vt:lpstr>Y</vt:lpstr>
      <vt:lpstr>PowerPoint Presentation</vt:lpstr>
      <vt:lpstr>PowerPoint Presentation</vt:lpstr>
      <vt:lpstr>PowerPoint Presentation</vt:lpstr>
      <vt:lpstr>Risk stratification for recurrent  VTE</vt:lpstr>
      <vt:lpstr>PowerPoint Presentation</vt:lpstr>
      <vt:lpstr>Recurrent  VTE after treatment discontinuation for unprovoked VTE</vt:lpstr>
      <vt:lpstr>PowerPoint Presentation</vt:lpstr>
      <vt:lpstr>PowerPoint Presentation</vt:lpstr>
      <vt:lpstr>Categorization of risk factors for venous thromboembolism based on the risk of recurrence </vt:lpstr>
      <vt:lpstr>Validated prediction models for quantification of the risk of recurrent venous thromboembolism</vt:lpstr>
      <vt:lpstr>PowerPoint Presentation</vt:lpstr>
      <vt:lpstr>PowerPoint Presentation</vt:lpstr>
      <vt:lpstr>PowerPoint Presentation</vt:lpstr>
      <vt:lpstr>PowerPoint Presentation</vt:lpstr>
      <vt:lpstr>Bleeding  risk assessment </vt:lpstr>
      <vt:lpstr>Prediction of DOAC-associated bleeding in VTE</vt:lpstr>
      <vt:lpstr>Prediction models for quantifying bleeding risk</vt:lpstr>
      <vt:lpstr>Trials on extended anticoagulant treatment</vt:lpstr>
      <vt:lpstr>Apixaban for extended VTE treatment </vt:lpstr>
      <vt:lpstr>Rivaroxaban for extended VTE treatment </vt:lpstr>
      <vt:lpstr>PowerPoint Presentation</vt:lpstr>
      <vt:lpstr>PowerPoint Presentation</vt:lpstr>
      <vt:lpstr>Risk of uterine bleeding While on DOAC for VTE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Afshin SeyedNejad</dc:creator>
  <cp:lastModifiedBy>laya</cp:lastModifiedBy>
  <cp:revision>84</cp:revision>
  <dcterms:created xsi:type="dcterms:W3CDTF">2020-07-25T06:52:17Z</dcterms:created>
  <dcterms:modified xsi:type="dcterms:W3CDTF">2021-06-15T14:51:10Z</dcterms:modified>
</cp:coreProperties>
</file>