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89" r:id="rId6"/>
    <p:sldId id="274" r:id="rId7"/>
    <p:sldId id="277" r:id="rId8"/>
    <p:sldId id="290" r:id="rId9"/>
    <p:sldId id="291" r:id="rId10"/>
    <p:sldId id="292" r:id="rId11"/>
    <p:sldId id="275" r:id="rId12"/>
    <p:sldId id="279" r:id="rId13"/>
    <p:sldId id="271" r:id="rId14"/>
    <p:sldId id="276" r:id="rId15"/>
    <p:sldId id="287" r:id="rId16"/>
    <p:sldId id="272" r:id="rId17"/>
    <p:sldId id="260" r:id="rId18"/>
    <p:sldId id="273" r:id="rId19"/>
    <p:sldId id="262" r:id="rId20"/>
    <p:sldId id="266" r:id="rId21"/>
    <p:sldId id="261" r:id="rId22"/>
    <p:sldId id="270" r:id="rId23"/>
    <p:sldId id="269" r:id="rId24"/>
    <p:sldId id="295" r:id="rId25"/>
    <p:sldId id="280" r:id="rId26"/>
    <p:sldId id="281" r:id="rId27"/>
    <p:sldId id="282" r:id="rId28"/>
    <p:sldId id="267" r:id="rId29"/>
    <p:sldId id="263" r:id="rId30"/>
    <p:sldId id="296" r:id="rId31"/>
    <p:sldId id="285" r:id="rId32"/>
    <p:sldId id="284" r:id="rId33"/>
    <p:sldId id="268" r:id="rId34"/>
    <p:sldId id="286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1976-D62E-4E32-91C0-77A4C368E2F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FC64-CDD3-414A-AFAE-B484694F1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meanatomy.info/head/cranial-nerves/vestibulocochlea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meanatomy.info/head/cranial-nerves/facial-nerve/" TargetMode="External"/><Relationship Id="rId2" Type="http://schemas.openxmlformats.org/officeDocument/2006/relationships/hyperlink" Target="https://teachmeanatomy.info/head/cranial-nerves/vestibulocochlea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meanatomy.info/head/osteology/temporal-bon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meanatomy.info/head/organs/ear/middle-ea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8000" t="10000" r="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</p:spPr>
        <p:txBody>
          <a:bodyPr/>
          <a:lstStyle/>
          <a:p>
            <a:pPr algn="l"/>
            <a:r>
              <a:rPr lang="en-A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INNER EAR ANATOMY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628800"/>
            <a:ext cx="6400800" cy="1752600"/>
          </a:xfrm>
        </p:spPr>
        <p:txBody>
          <a:bodyPr/>
          <a:lstStyle/>
          <a:p>
            <a:r>
              <a:rPr lang="en-A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 Z KARBASI</a:t>
            </a:r>
          </a:p>
          <a:p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FELLOWSHIP OF H&amp;N SURGERY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ematic-illustrating-methods-of-delivering-therapeutics-to-the-human-ear-A-Th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36"/>
          <a:stretch>
            <a:fillRect/>
          </a:stretch>
        </p:blipFill>
        <p:spPr>
          <a:xfrm>
            <a:off x="179512" y="2132856"/>
            <a:ext cx="8822533" cy="352839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sz="3600" b="1" u="sng" dirty="0" smtClean="0"/>
              <a:t>Vestibule</a:t>
            </a:r>
            <a:r>
              <a:rPr lang="en-AU" sz="3600" dirty="0" smtClean="0"/>
              <a:t/>
            </a:r>
            <a:br>
              <a:rPr lang="en-AU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 smtClean="0"/>
              <a:t>The </a:t>
            </a:r>
            <a:r>
              <a:rPr lang="en-AU" sz="2800" dirty="0"/>
              <a:t>vestibule is the </a:t>
            </a:r>
            <a:r>
              <a:rPr lang="en-AU" sz="2800" dirty="0">
                <a:solidFill>
                  <a:srgbClr val="FF0000"/>
                </a:solidFill>
              </a:rPr>
              <a:t>central</a:t>
            </a:r>
            <a:r>
              <a:rPr lang="en-AU" sz="2800" dirty="0"/>
              <a:t> part of the bony </a:t>
            </a:r>
            <a:r>
              <a:rPr lang="en-AU" sz="2800" dirty="0" smtClean="0"/>
              <a:t>labyrinth</a:t>
            </a:r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> </a:t>
            </a:r>
            <a:r>
              <a:rPr lang="en-AU" sz="2800" dirty="0"/>
              <a:t>It is separated from the middle ear by the </a:t>
            </a:r>
            <a:r>
              <a:rPr lang="en-AU" sz="2800" b="1" dirty="0"/>
              <a:t>oval window</a:t>
            </a:r>
            <a:r>
              <a:rPr lang="en-AU" sz="2800" dirty="0"/>
              <a:t>, </a:t>
            </a:r>
            <a:endParaRPr lang="en-AU" sz="2800" dirty="0" smtClean="0"/>
          </a:p>
          <a:p>
            <a:r>
              <a:rPr lang="en-AU" sz="2800" dirty="0" smtClean="0"/>
              <a:t>communicates </a:t>
            </a:r>
            <a:r>
              <a:rPr lang="en-AU" sz="2800" dirty="0" err="1"/>
              <a:t>anteriorly</a:t>
            </a:r>
            <a:r>
              <a:rPr lang="en-AU" sz="2800" dirty="0"/>
              <a:t> with the cochlea and </a:t>
            </a:r>
            <a:r>
              <a:rPr lang="en-AU" sz="2800" dirty="0" err="1"/>
              <a:t>posteriorly</a:t>
            </a:r>
            <a:r>
              <a:rPr lang="en-AU" sz="2800" dirty="0"/>
              <a:t> with the semi-circular </a:t>
            </a:r>
            <a:r>
              <a:rPr lang="en-AU" sz="2800" dirty="0" smtClean="0"/>
              <a:t>canals</a:t>
            </a:r>
          </a:p>
          <a:p>
            <a:endParaRPr lang="en-AU" sz="2800" dirty="0" smtClean="0"/>
          </a:p>
          <a:p>
            <a:r>
              <a:rPr lang="en-AU" sz="2800" dirty="0" smtClean="0"/>
              <a:t>Two parts of the membranous labyrinth; the </a:t>
            </a:r>
            <a:r>
              <a:rPr lang="en-AU" sz="2800" b="1" dirty="0" err="1" smtClean="0"/>
              <a:t>saccule</a:t>
            </a:r>
            <a:r>
              <a:rPr lang="en-AU" sz="2800" dirty="0" smtClean="0"/>
              <a:t> and </a:t>
            </a:r>
            <a:r>
              <a:rPr lang="en-AU" sz="2800" b="1" dirty="0" smtClean="0"/>
              <a:t>utricle</a:t>
            </a:r>
            <a:r>
              <a:rPr lang="en-AU" sz="2800" dirty="0" smtClean="0"/>
              <a:t>, are located within the vestibule.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68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3823" y="1412776"/>
            <a:ext cx="8328327" cy="46805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sz="3100" b="1" u="sng" dirty="0" smtClean="0"/>
              <a:t>Cochlea</a:t>
            </a:r>
            <a:r>
              <a:rPr lang="en-AU" sz="3100" dirty="0" smtClean="0"/>
              <a:t/>
            </a:r>
            <a:br>
              <a:rPr lang="en-AU" sz="31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The </a:t>
            </a:r>
            <a:r>
              <a:rPr lang="en-AU" sz="2400" dirty="0"/>
              <a:t>cochlea houses the </a:t>
            </a:r>
            <a:r>
              <a:rPr lang="en-AU" sz="2400" dirty="0">
                <a:solidFill>
                  <a:srgbClr val="FF0000"/>
                </a:solidFill>
              </a:rPr>
              <a:t>cochlea duct </a:t>
            </a:r>
            <a:r>
              <a:rPr lang="en-AU" sz="2400" dirty="0"/>
              <a:t>of the membranous labyrinth – the auditory part of the inner ear.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It</a:t>
            </a:r>
            <a:r>
              <a:rPr lang="en-AU" sz="2400" dirty="0"/>
              <a:t> twists upon itself around a central portion of bone called the </a:t>
            </a:r>
            <a:r>
              <a:rPr lang="en-AU" sz="2400" b="1" dirty="0" err="1"/>
              <a:t>modiolus</a:t>
            </a:r>
            <a:r>
              <a:rPr lang="en-AU" sz="2400" b="1" dirty="0"/>
              <a:t>, </a:t>
            </a:r>
            <a:r>
              <a:rPr lang="en-AU" sz="2400" dirty="0"/>
              <a:t>producing a cone shape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Branches </a:t>
            </a:r>
            <a:r>
              <a:rPr lang="en-AU" sz="2400" dirty="0"/>
              <a:t>from the cochlear portion of the </a:t>
            </a:r>
            <a:r>
              <a:rPr lang="en-AU" sz="2400" b="1" dirty="0" err="1">
                <a:hlinkClick r:id="rId2"/>
              </a:rPr>
              <a:t>vestibulocochlear</a:t>
            </a:r>
            <a:r>
              <a:rPr lang="en-AU" sz="2400" dirty="0">
                <a:hlinkClick r:id="rId2"/>
              </a:rPr>
              <a:t> (VIII) nerve</a:t>
            </a:r>
            <a:r>
              <a:rPr lang="en-AU" sz="2400" dirty="0"/>
              <a:t> are found at the base of the </a:t>
            </a:r>
            <a:r>
              <a:rPr lang="en-AU" sz="2400" dirty="0" err="1"/>
              <a:t>modiolus</a:t>
            </a:r>
            <a:r>
              <a:rPr lang="en-AU" sz="2400" dirty="0" smtClean="0"/>
              <a:t>.</a:t>
            </a:r>
            <a:endParaRPr lang="en-A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The </a:t>
            </a:r>
            <a:r>
              <a:rPr lang="en-AU" sz="2800" dirty="0" smtClean="0"/>
              <a:t>presence of the cochlear duct creates two </a:t>
            </a:r>
            <a:r>
              <a:rPr lang="en-AU" sz="2800" dirty="0" err="1" smtClean="0"/>
              <a:t>perilymph</a:t>
            </a:r>
            <a:r>
              <a:rPr lang="en-AU" sz="2800" dirty="0" smtClean="0"/>
              <a:t>-filled chambers above and below:</a:t>
            </a:r>
          </a:p>
          <a:p>
            <a:r>
              <a:rPr lang="en-AU" sz="2800" b="1" dirty="0" err="1" smtClean="0"/>
              <a:t>Scala</a:t>
            </a:r>
            <a:r>
              <a:rPr lang="en-AU" sz="2800" b="1" dirty="0" smtClean="0"/>
              <a:t> </a:t>
            </a:r>
            <a:r>
              <a:rPr lang="en-AU" sz="2800" b="1" dirty="0" err="1"/>
              <a:t>vestibuli</a:t>
            </a:r>
            <a:r>
              <a:rPr lang="en-AU" sz="2800" dirty="0"/>
              <a:t>: Located </a:t>
            </a:r>
            <a:r>
              <a:rPr lang="en-AU" sz="2800" dirty="0">
                <a:solidFill>
                  <a:srgbClr val="FF0000"/>
                </a:solidFill>
              </a:rPr>
              <a:t>superiorly</a:t>
            </a:r>
            <a:r>
              <a:rPr lang="en-AU" sz="2800" dirty="0"/>
              <a:t> to the cochlear duct. </a:t>
            </a:r>
            <a:endParaRPr lang="en-AU" sz="2800" dirty="0" smtClean="0"/>
          </a:p>
          <a:p>
            <a:pPr lvl="1"/>
            <a:r>
              <a:rPr lang="en-AU" sz="2400" dirty="0" smtClean="0"/>
              <a:t>As </a:t>
            </a:r>
            <a:r>
              <a:rPr lang="en-AU" sz="2400" dirty="0"/>
              <a:t>its name suggests, it is continuous with the vestibule.</a:t>
            </a:r>
          </a:p>
          <a:p>
            <a:r>
              <a:rPr lang="en-AU" sz="2800" b="1" dirty="0" err="1"/>
              <a:t>Scala</a:t>
            </a:r>
            <a:r>
              <a:rPr lang="en-AU" sz="2800" b="1" dirty="0"/>
              <a:t> tympani</a:t>
            </a:r>
            <a:r>
              <a:rPr lang="en-AU" sz="2800" dirty="0"/>
              <a:t>: Located </a:t>
            </a:r>
            <a:r>
              <a:rPr lang="en-AU" sz="2800" dirty="0">
                <a:solidFill>
                  <a:srgbClr val="FF0000"/>
                </a:solidFill>
              </a:rPr>
              <a:t>inferiorly</a:t>
            </a:r>
            <a:r>
              <a:rPr lang="en-AU" sz="2800" dirty="0"/>
              <a:t> to the cochlear duct. </a:t>
            </a:r>
            <a:endParaRPr lang="en-AU" sz="2800" dirty="0" smtClean="0"/>
          </a:p>
          <a:p>
            <a:pPr lvl="1"/>
            <a:r>
              <a:rPr lang="en-AU" sz="2400" dirty="0" smtClean="0"/>
              <a:t>It </a:t>
            </a:r>
            <a:r>
              <a:rPr lang="en-AU" sz="2400" dirty="0"/>
              <a:t>terminates at the </a:t>
            </a:r>
            <a:r>
              <a:rPr lang="en-AU" sz="2400" dirty="0">
                <a:solidFill>
                  <a:srgbClr val="FF0000"/>
                </a:solidFill>
              </a:rPr>
              <a:t>round</a:t>
            </a:r>
            <a:r>
              <a:rPr lang="en-AU" sz="2400" dirty="0"/>
              <a:t> </a:t>
            </a:r>
            <a:r>
              <a:rPr lang="en-AU" sz="2400" dirty="0" smtClean="0"/>
              <a:t>window</a:t>
            </a:r>
            <a:endParaRPr lang="en-A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-s2.0-B978012811837500023X-f23-04-9780128118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218" y="980728"/>
            <a:ext cx="8057214" cy="55710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sz="2700" b="1" u="sng" dirty="0" smtClean="0"/>
              <a:t>Semi-circular Canals</a:t>
            </a:r>
            <a:r>
              <a:rPr lang="en-AU" sz="2700" dirty="0" smtClean="0"/>
              <a:t/>
            </a:r>
            <a:br>
              <a:rPr lang="en-AU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There are three semi-circular canals: anterior, lateral and posterior.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They </a:t>
            </a:r>
            <a:r>
              <a:rPr lang="en-AU" sz="2400" dirty="0" smtClean="0"/>
              <a:t>contain the </a:t>
            </a:r>
            <a:r>
              <a:rPr lang="en-AU" sz="2400" b="1" dirty="0" smtClean="0"/>
              <a:t>semi-circular ducts</a:t>
            </a:r>
            <a:r>
              <a:rPr lang="en-AU" sz="2400" dirty="0" smtClean="0"/>
              <a:t>, which are responsible for </a:t>
            </a:r>
            <a:r>
              <a:rPr lang="en-AU" sz="2400" dirty="0" smtClean="0">
                <a:solidFill>
                  <a:srgbClr val="FF0000"/>
                </a:solidFill>
              </a:rPr>
              <a:t>balance</a:t>
            </a:r>
            <a:r>
              <a:rPr lang="en-AU" sz="2400" dirty="0" smtClean="0"/>
              <a:t> (along with the utricle and </a:t>
            </a:r>
            <a:r>
              <a:rPr lang="en-AU" sz="2400" dirty="0" err="1" smtClean="0"/>
              <a:t>saccule</a:t>
            </a:r>
            <a:r>
              <a:rPr lang="en-AU" sz="2400" dirty="0" smtClean="0"/>
              <a:t>)</a:t>
            </a:r>
          </a:p>
          <a:p>
            <a:endParaRPr lang="en-AU" sz="2400" dirty="0" smtClean="0"/>
          </a:p>
          <a:p>
            <a:r>
              <a:rPr lang="en-AU" sz="2400" dirty="0" smtClean="0"/>
              <a:t>They </a:t>
            </a:r>
            <a:r>
              <a:rPr lang="en-AU" sz="2400" dirty="0"/>
              <a:t>have a swelling at one end, known as the </a:t>
            </a:r>
            <a:r>
              <a:rPr lang="en-AU" sz="2400" b="1" dirty="0" err="1" smtClean="0"/>
              <a:t>ampulla</a:t>
            </a:r>
            <a:endParaRPr lang="en-A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800" dirty="0"/>
              <a:t>The three parts of the bony labyrinth</a:t>
            </a:r>
            <a:endParaRPr lang="en-US" sz="2800" dirty="0"/>
          </a:p>
        </p:txBody>
      </p:sp>
      <p:pic>
        <p:nvPicPr>
          <p:cNvPr id="4" name="Content Placeholder 3" descr="Three-Parts-of-the-Bony-Labryin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802"/>
          <a:stretch>
            <a:fillRect/>
          </a:stretch>
        </p:blipFill>
        <p:spPr>
          <a:xfrm>
            <a:off x="457200" y="2150922"/>
            <a:ext cx="8229600" cy="32943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2800" b="1" dirty="0" smtClean="0"/>
              <a:t>Membranous Labyrinth</a:t>
            </a:r>
            <a:br>
              <a:rPr lang="en-AU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en-AU" sz="2400" dirty="0" smtClean="0"/>
              <a:t>The </a:t>
            </a:r>
            <a:r>
              <a:rPr lang="en-AU" sz="2400" dirty="0"/>
              <a:t>membranous labyrinth is a continuous system of ducts filled with </a:t>
            </a:r>
            <a:r>
              <a:rPr lang="en-AU" sz="2400" b="1" dirty="0" err="1" smtClean="0"/>
              <a:t>endolymph</a:t>
            </a:r>
            <a:endParaRPr lang="en-AU" sz="2400" b="1" dirty="0" smtClean="0"/>
          </a:p>
          <a:p>
            <a:r>
              <a:rPr lang="en-AU" sz="2400" dirty="0" smtClean="0"/>
              <a:t>It </a:t>
            </a:r>
            <a:r>
              <a:rPr lang="en-AU" sz="2400" dirty="0"/>
              <a:t>lies within the bony labyrinth, surrounded by </a:t>
            </a:r>
            <a:r>
              <a:rPr lang="en-AU" sz="2400" dirty="0" err="1"/>
              <a:t>perilymph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 </a:t>
            </a:r>
            <a:r>
              <a:rPr lang="en-AU" sz="2400" dirty="0"/>
              <a:t>It is composed of the cochlear duct, three semi-circular ducts, </a:t>
            </a:r>
            <a:r>
              <a:rPr lang="en-AU" sz="2400" dirty="0" err="1"/>
              <a:t>saccule</a:t>
            </a:r>
            <a:r>
              <a:rPr lang="en-AU" sz="2400" dirty="0"/>
              <a:t> and the utricle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r>
              <a:rPr lang="en-AU" sz="2400" dirty="0"/>
              <a:t>The </a:t>
            </a:r>
            <a:r>
              <a:rPr lang="en-AU" sz="2400" dirty="0">
                <a:solidFill>
                  <a:srgbClr val="FF0000"/>
                </a:solidFill>
              </a:rPr>
              <a:t>cochlear duct </a:t>
            </a:r>
            <a:r>
              <a:rPr lang="en-AU" sz="2400" dirty="0"/>
              <a:t>is situated within the cochlea and is </a:t>
            </a:r>
            <a:r>
              <a:rPr lang="en-AU" sz="2400" dirty="0">
                <a:solidFill>
                  <a:srgbClr val="FF0000"/>
                </a:solidFill>
              </a:rPr>
              <a:t>the organ of hearing. </a:t>
            </a:r>
            <a:endParaRPr lang="en-AU" sz="2400" dirty="0" smtClean="0">
              <a:solidFill>
                <a:srgbClr val="FF0000"/>
              </a:solidFill>
            </a:endParaRPr>
          </a:p>
          <a:p>
            <a:r>
              <a:rPr lang="en-AU" sz="2400" dirty="0" smtClean="0"/>
              <a:t>The </a:t>
            </a:r>
            <a:r>
              <a:rPr lang="en-AU" sz="2400" dirty="0"/>
              <a:t>semi-circular ducts, </a:t>
            </a:r>
            <a:r>
              <a:rPr lang="en-AU" sz="2400" dirty="0" err="1"/>
              <a:t>saccule</a:t>
            </a:r>
            <a:r>
              <a:rPr lang="en-AU" sz="2400" dirty="0"/>
              <a:t> and utricle are the </a:t>
            </a:r>
            <a:r>
              <a:rPr lang="en-AU" sz="2400" dirty="0">
                <a:solidFill>
                  <a:srgbClr val="FF0000"/>
                </a:solidFill>
              </a:rPr>
              <a:t>organs of </a:t>
            </a:r>
            <a:r>
              <a:rPr lang="en-AU" sz="2400" dirty="0" smtClean="0">
                <a:solidFill>
                  <a:srgbClr val="FF0000"/>
                </a:solidFill>
              </a:rPr>
              <a:t>balance</a:t>
            </a:r>
            <a:endParaRPr lang="en-A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2800" dirty="0"/>
              <a:t>The components of the membranous labyrinth</a:t>
            </a:r>
            <a:endParaRPr lang="en-US" sz="2800" dirty="0"/>
          </a:p>
        </p:txBody>
      </p:sp>
      <p:pic>
        <p:nvPicPr>
          <p:cNvPr id="4" name="Content Placeholder 3" descr="The-Membranous-Labyrin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8237" y="2077244"/>
            <a:ext cx="6867525" cy="3571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dirty="0" smtClean="0"/>
              <a:t>Ear Anatomy – Inner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The </a:t>
            </a:r>
            <a:r>
              <a:rPr lang="en-AU" dirty="0"/>
              <a:t>inner ear has two main parts</a:t>
            </a:r>
            <a:r>
              <a:rPr lang="en-AU" dirty="0" smtClean="0"/>
              <a:t>.</a:t>
            </a:r>
          </a:p>
          <a:p>
            <a:r>
              <a:rPr lang="en-AU" dirty="0" smtClean="0"/>
              <a:t> </a:t>
            </a:r>
            <a:r>
              <a:rPr lang="en-AU" b="1" dirty="0"/>
              <a:t>The </a:t>
            </a:r>
            <a:r>
              <a:rPr lang="en-AU" b="1" dirty="0" smtClean="0"/>
              <a:t>cochlea: </a:t>
            </a:r>
            <a:r>
              <a:rPr lang="en-AU" dirty="0" smtClean="0"/>
              <a:t>which </a:t>
            </a:r>
            <a:r>
              <a:rPr lang="en-AU" dirty="0"/>
              <a:t>is the hearing portion, </a:t>
            </a:r>
          </a:p>
          <a:p>
            <a:r>
              <a:rPr lang="en-AU" dirty="0"/>
              <a:t>The cochlea is shaped like a snail and is divided into </a:t>
            </a:r>
            <a:r>
              <a:rPr lang="en-AU" dirty="0">
                <a:solidFill>
                  <a:srgbClr val="FF0000"/>
                </a:solidFill>
              </a:rPr>
              <a:t>two chambers</a:t>
            </a:r>
            <a:r>
              <a:rPr lang="en-AU" dirty="0"/>
              <a:t> by a membrane</a:t>
            </a:r>
            <a:r>
              <a:rPr lang="en-AU" dirty="0" smtClean="0"/>
              <a:t>.</a:t>
            </a:r>
          </a:p>
          <a:p>
            <a:r>
              <a:rPr lang="en-AU" dirty="0" smtClean="0"/>
              <a:t> </a:t>
            </a:r>
            <a:r>
              <a:rPr lang="en-AU" dirty="0"/>
              <a:t>The chambers are full of fluid which </a:t>
            </a:r>
            <a:r>
              <a:rPr lang="en-AU" dirty="0">
                <a:solidFill>
                  <a:srgbClr val="FF0000"/>
                </a:solidFill>
              </a:rPr>
              <a:t>vibrates</a:t>
            </a:r>
            <a:r>
              <a:rPr lang="en-AU" dirty="0"/>
              <a:t> when sound comes in and causes the small hairs </a:t>
            </a:r>
            <a:r>
              <a:rPr lang="en-AU" dirty="0" smtClean="0"/>
              <a:t>to </a:t>
            </a:r>
            <a:r>
              <a:rPr lang="en-AU" dirty="0"/>
              <a:t>vibrate and </a:t>
            </a:r>
            <a:r>
              <a:rPr lang="en-AU" dirty="0">
                <a:solidFill>
                  <a:srgbClr val="FF0000"/>
                </a:solidFill>
              </a:rPr>
              <a:t>send electrical impulses</a:t>
            </a:r>
            <a:r>
              <a:rPr lang="en-AU" dirty="0"/>
              <a:t> to the brain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b="1" dirty="0"/>
              <a:t>The semi-circular canals </a:t>
            </a:r>
            <a:r>
              <a:rPr lang="en-AU" dirty="0" smtClean="0"/>
              <a:t>:is the balance portion </a:t>
            </a:r>
            <a:endParaRPr lang="en-AU" dirty="0" smtClean="0"/>
          </a:p>
          <a:p>
            <a:r>
              <a:rPr lang="en-AU" dirty="0" smtClean="0"/>
              <a:t>are </a:t>
            </a:r>
            <a:r>
              <a:rPr lang="en-AU" dirty="0"/>
              <a:t>lined up at right angles (90°) to each other. </a:t>
            </a:r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/>
              <a:t>allows the brain to know in </a:t>
            </a:r>
            <a:r>
              <a:rPr lang="en-AU" dirty="0">
                <a:solidFill>
                  <a:srgbClr val="FF0000"/>
                </a:solidFill>
              </a:rPr>
              <a:t>which direction </a:t>
            </a:r>
            <a:r>
              <a:rPr lang="en-AU" dirty="0"/>
              <a:t>the head is moving. These semi-circular canals are </a:t>
            </a:r>
            <a:r>
              <a:rPr lang="en-AU" dirty="0">
                <a:solidFill>
                  <a:srgbClr val="FF0000"/>
                </a:solidFill>
              </a:rPr>
              <a:t>filled with fluid </a:t>
            </a:r>
            <a:r>
              <a:rPr lang="en-AU" dirty="0"/>
              <a:t>and have some small </a:t>
            </a:r>
            <a:r>
              <a:rPr lang="en-AU" dirty="0">
                <a:solidFill>
                  <a:srgbClr val="FF0000"/>
                </a:solidFill>
              </a:rPr>
              <a:t>calcium </a:t>
            </a:r>
            <a:r>
              <a:rPr lang="en-AU" dirty="0" smtClean="0">
                <a:solidFill>
                  <a:srgbClr val="FF0000"/>
                </a:solidFill>
              </a:rPr>
              <a:t>crystals</a:t>
            </a:r>
            <a:endParaRPr lang="en-A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800" b="1" dirty="0" smtClean="0"/>
              <a:t>The cochlear duct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having </a:t>
            </a:r>
            <a:r>
              <a:rPr lang="en-AU" sz="2400" dirty="0" smtClean="0"/>
              <a:t>a triangular shape</a:t>
            </a:r>
            <a:r>
              <a:rPr lang="en-AU" sz="2400" dirty="0" smtClean="0"/>
              <a:t>:</a:t>
            </a:r>
            <a:endParaRPr lang="en-AU" sz="2400" b="1" dirty="0" smtClean="0"/>
          </a:p>
          <a:p>
            <a:r>
              <a:rPr lang="en-AU" sz="2400" b="1" dirty="0" smtClean="0"/>
              <a:t>Lateral </a:t>
            </a:r>
            <a:r>
              <a:rPr lang="en-AU" sz="2400" b="1" dirty="0"/>
              <a:t>wall</a:t>
            </a:r>
            <a:r>
              <a:rPr lang="en-AU" sz="2400" dirty="0"/>
              <a:t> – Formed by thickened </a:t>
            </a:r>
            <a:r>
              <a:rPr lang="en-AU" sz="2400" dirty="0" err="1"/>
              <a:t>periosteum</a:t>
            </a:r>
            <a:r>
              <a:rPr lang="en-AU" sz="2400" dirty="0"/>
              <a:t>, known as the spiral ligament</a:t>
            </a:r>
            <a:r>
              <a:rPr lang="en-AU" sz="2400" dirty="0" smtClean="0"/>
              <a:t>.</a:t>
            </a:r>
            <a:endParaRPr lang="en-AU" sz="2400" dirty="0"/>
          </a:p>
          <a:p>
            <a:r>
              <a:rPr lang="en-AU" sz="2400" b="1" dirty="0"/>
              <a:t>Roof</a:t>
            </a:r>
            <a:r>
              <a:rPr lang="en-AU" sz="2400" dirty="0"/>
              <a:t> – Formed by a membrane which separates the cochlear duct from the </a:t>
            </a:r>
            <a:r>
              <a:rPr lang="en-AU" sz="2400" dirty="0" err="1"/>
              <a:t>scala</a:t>
            </a:r>
            <a:r>
              <a:rPr lang="en-AU" sz="2400" dirty="0"/>
              <a:t> </a:t>
            </a:r>
            <a:r>
              <a:rPr lang="en-AU" sz="2400" dirty="0" err="1"/>
              <a:t>vestibuli</a:t>
            </a:r>
            <a:r>
              <a:rPr lang="en-AU" sz="2400" dirty="0"/>
              <a:t>, known as the </a:t>
            </a:r>
            <a:r>
              <a:rPr lang="en-AU" sz="2400" dirty="0" err="1">
                <a:solidFill>
                  <a:srgbClr val="FF0000"/>
                </a:solidFill>
              </a:rPr>
              <a:t>Reissner’s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sz="2400" dirty="0" smtClean="0">
                <a:solidFill>
                  <a:srgbClr val="FF0000"/>
                </a:solidFill>
              </a:rPr>
              <a:t>membrane</a:t>
            </a:r>
          </a:p>
          <a:p>
            <a:endParaRPr lang="en-AU" sz="2400" dirty="0"/>
          </a:p>
          <a:p>
            <a:r>
              <a:rPr lang="en-AU" sz="2400" b="1" dirty="0"/>
              <a:t>Floor</a:t>
            </a:r>
            <a:r>
              <a:rPr lang="en-AU" sz="2400" dirty="0"/>
              <a:t> – Formed by a membrane which separates the cochlear duct from the </a:t>
            </a:r>
            <a:r>
              <a:rPr lang="en-AU" sz="2400" dirty="0" err="1"/>
              <a:t>scala</a:t>
            </a:r>
            <a:r>
              <a:rPr lang="en-AU" sz="2400" dirty="0"/>
              <a:t> tympani, known as the basilar membrane.</a:t>
            </a:r>
          </a:p>
          <a:p>
            <a:r>
              <a:rPr lang="en-AU" sz="2400" dirty="0"/>
              <a:t>The basilar membrane houses the </a:t>
            </a:r>
            <a:r>
              <a:rPr lang="en-AU" sz="2400" dirty="0">
                <a:solidFill>
                  <a:srgbClr val="FF0000"/>
                </a:solidFill>
              </a:rPr>
              <a:t>epithelial cells </a:t>
            </a:r>
            <a:r>
              <a:rPr lang="en-AU" sz="2400" dirty="0"/>
              <a:t>of hearing – the </a:t>
            </a:r>
            <a:r>
              <a:rPr lang="en-AU" sz="2400" b="1" dirty="0"/>
              <a:t>Organ of </a:t>
            </a:r>
            <a:r>
              <a:rPr lang="en-AU" sz="2400" b="1" dirty="0" err="1" smtClean="0"/>
              <a:t>Corti</a:t>
            </a:r>
            <a:endParaRPr lang="en-AU" sz="24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2800" dirty="0"/>
              <a:t> Structure of the cochlea, and borders of the cochlear duct.</a:t>
            </a:r>
            <a:endParaRPr lang="en-US" sz="2800" dirty="0"/>
          </a:p>
        </p:txBody>
      </p:sp>
      <p:pic>
        <p:nvPicPr>
          <p:cNvPr id="4" name="Content Placeholder 3" descr="Borders-of-the-Cochlear-Du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474"/>
          <a:stretch>
            <a:fillRect/>
          </a:stretch>
        </p:blipFill>
        <p:spPr>
          <a:xfrm>
            <a:off x="457200" y="2172404"/>
            <a:ext cx="8229600" cy="31288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sz="3100" b="1" u="sng" dirty="0" err="1" smtClean="0"/>
              <a:t>Saccule</a:t>
            </a:r>
            <a:r>
              <a:rPr lang="en-AU" sz="3100" b="1" u="sng" dirty="0" smtClean="0"/>
              <a:t> and Utricle</a:t>
            </a:r>
            <a:r>
              <a:rPr lang="en-AU" sz="3100" dirty="0" smtClean="0"/>
              <a:t/>
            </a:r>
            <a:br>
              <a:rPr lang="en-AU" sz="31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The </a:t>
            </a:r>
            <a:r>
              <a:rPr lang="en-AU" sz="2400" dirty="0" err="1"/>
              <a:t>saccule</a:t>
            </a:r>
            <a:r>
              <a:rPr lang="en-AU" sz="2400" dirty="0"/>
              <a:t> and utricle are two </a:t>
            </a:r>
            <a:r>
              <a:rPr lang="en-AU" sz="2400" b="1" dirty="0"/>
              <a:t>membranous sacs</a:t>
            </a:r>
            <a:r>
              <a:rPr lang="en-AU" sz="2400" dirty="0"/>
              <a:t> located in the vestibule. 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They </a:t>
            </a:r>
            <a:r>
              <a:rPr lang="en-AU" sz="2400" dirty="0"/>
              <a:t>are organs of balance which detect movement or acceleration of the head in the </a:t>
            </a:r>
            <a:r>
              <a:rPr lang="en-AU" sz="2400" dirty="0">
                <a:solidFill>
                  <a:srgbClr val="FF0000"/>
                </a:solidFill>
              </a:rPr>
              <a:t>vertical</a:t>
            </a:r>
            <a:r>
              <a:rPr lang="en-AU" sz="2400" dirty="0"/>
              <a:t> and </a:t>
            </a:r>
            <a:r>
              <a:rPr lang="en-AU" sz="2400" dirty="0">
                <a:solidFill>
                  <a:srgbClr val="FF0000"/>
                </a:solidFill>
              </a:rPr>
              <a:t>horizontal</a:t>
            </a:r>
            <a:r>
              <a:rPr lang="en-AU" sz="2400" dirty="0"/>
              <a:t> planes, respectively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r>
              <a:rPr lang="en-AU" sz="2400" dirty="0" smtClean="0"/>
              <a:t>The </a:t>
            </a:r>
            <a:r>
              <a:rPr lang="en-AU" sz="2400" b="1" dirty="0" smtClean="0"/>
              <a:t>utricle</a:t>
            </a:r>
            <a:r>
              <a:rPr lang="en-AU" sz="2400" dirty="0" smtClean="0"/>
              <a:t> is the larger of the two, receiving the three semi-circular ducts. </a:t>
            </a:r>
          </a:p>
          <a:p>
            <a:r>
              <a:rPr lang="en-AU" sz="2400" dirty="0" smtClean="0"/>
              <a:t>The </a:t>
            </a:r>
            <a:r>
              <a:rPr lang="en-AU" sz="2400" b="1" dirty="0" err="1" smtClean="0"/>
              <a:t>saccule</a:t>
            </a:r>
            <a:r>
              <a:rPr lang="en-AU" sz="2400" dirty="0" smtClean="0"/>
              <a:t> </a:t>
            </a:r>
            <a:r>
              <a:rPr lang="en-AU" sz="2400" dirty="0" smtClean="0"/>
              <a:t>: receives </a:t>
            </a:r>
            <a:r>
              <a:rPr lang="en-AU" sz="2400" dirty="0" smtClean="0"/>
              <a:t>the cochlear duct.</a:t>
            </a:r>
          </a:p>
          <a:p>
            <a:endParaRPr lang="en-A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err="1" smtClean="0"/>
              <a:t>Endolymph</a:t>
            </a:r>
            <a:r>
              <a:rPr lang="en-AU" sz="2400" dirty="0" smtClean="0"/>
              <a:t> </a:t>
            </a:r>
            <a:r>
              <a:rPr lang="en-AU" sz="2400" dirty="0"/>
              <a:t>drains from the </a:t>
            </a:r>
            <a:r>
              <a:rPr lang="en-AU" sz="2400" dirty="0" err="1"/>
              <a:t>saccule</a:t>
            </a:r>
            <a:r>
              <a:rPr lang="en-AU" sz="2400" dirty="0"/>
              <a:t> and utricle into the </a:t>
            </a:r>
            <a:r>
              <a:rPr lang="en-AU" sz="2400" b="1" dirty="0" err="1"/>
              <a:t>endolymphatic</a:t>
            </a:r>
            <a:r>
              <a:rPr lang="en-AU" sz="2400" dirty="0"/>
              <a:t> </a:t>
            </a:r>
            <a:r>
              <a:rPr lang="en-AU" sz="2400" b="1" dirty="0"/>
              <a:t>duct</a:t>
            </a:r>
            <a:r>
              <a:rPr lang="en-AU" sz="2400" dirty="0"/>
              <a:t>.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duct travels through the </a:t>
            </a:r>
            <a:r>
              <a:rPr lang="en-AU" sz="2400" b="1" dirty="0"/>
              <a:t>vestibular aqueduct </a:t>
            </a:r>
            <a:r>
              <a:rPr lang="en-AU" sz="2400" dirty="0"/>
              <a:t>to the posterior aspect of the </a:t>
            </a:r>
            <a:r>
              <a:rPr lang="en-AU" sz="2400" dirty="0" err="1"/>
              <a:t>petrous</a:t>
            </a:r>
            <a:r>
              <a:rPr lang="en-AU" sz="2400" dirty="0"/>
              <a:t> part of the temporal bone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 </a:t>
            </a:r>
            <a:r>
              <a:rPr lang="en-AU" sz="2400" dirty="0"/>
              <a:t>Here, the duct expands to a sac where </a:t>
            </a:r>
            <a:r>
              <a:rPr lang="en-AU" sz="2400" dirty="0" err="1"/>
              <a:t>endolymph</a:t>
            </a:r>
            <a:r>
              <a:rPr lang="en-AU" sz="2400" dirty="0"/>
              <a:t> can be secreted and absorbed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endParaRPr lang="en-A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sz="3100" b="1" u="sng" dirty="0" smtClean="0"/>
              <a:t>Semi-circular Ducts</a:t>
            </a:r>
            <a:r>
              <a:rPr lang="en-AU" sz="3100" dirty="0" smtClean="0"/>
              <a:t/>
            </a:r>
            <a:br>
              <a:rPr lang="en-AU" sz="31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The </a:t>
            </a:r>
            <a:r>
              <a:rPr lang="en-AU" sz="2400" dirty="0" smtClean="0"/>
              <a:t>semi-circular ducts are located within the semi-circular canals, and share their orientation.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Upon movement of the head, the flow of </a:t>
            </a:r>
            <a:r>
              <a:rPr lang="en-AU" sz="2400" b="1" dirty="0" err="1" smtClean="0"/>
              <a:t>endolymph</a:t>
            </a:r>
            <a:r>
              <a:rPr lang="en-AU" sz="2400" dirty="0" smtClean="0"/>
              <a:t> within the ducts </a:t>
            </a:r>
            <a:r>
              <a:rPr lang="en-AU" sz="2400" dirty="0" smtClean="0">
                <a:solidFill>
                  <a:srgbClr val="FF0000"/>
                </a:solidFill>
              </a:rPr>
              <a:t>changes speed </a:t>
            </a:r>
            <a:r>
              <a:rPr lang="en-AU" sz="2400" dirty="0" smtClean="0"/>
              <a:t>and/or </a:t>
            </a:r>
            <a:r>
              <a:rPr lang="en-AU" sz="2400" dirty="0" smtClean="0">
                <a:solidFill>
                  <a:srgbClr val="FF0000"/>
                </a:solidFill>
              </a:rPr>
              <a:t>direction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 </a:t>
            </a:r>
            <a:r>
              <a:rPr lang="en-AU" sz="2400" dirty="0" smtClean="0"/>
              <a:t>Sensory receptors in the </a:t>
            </a:r>
            <a:r>
              <a:rPr lang="en-AU" sz="2400" dirty="0" err="1" smtClean="0"/>
              <a:t>ampullae</a:t>
            </a:r>
            <a:r>
              <a:rPr lang="en-AU" sz="2400" dirty="0" smtClean="0"/>
              <a:t> of the semi-circular canals detect this change, and send signals to the brain, </a:t>
            </a:r>
            <a:r>
              <a:rPr lang="en-AU" sz="2400" dirty="0" smtClean="0"/>
              <a:t>......</a:t>
            </a:r>
            <a:r>
              <a:rPr lang="en-AU" sz="2400" dirty="0" smtClean="0">
                <a:solidFill>
                  <a:srgbClr val="FF0000"/>
                </a:solidFill>
              </a:rPr>
              <a:t>processing </a:t>
            </a:r>
            <a:r>
              <a:rPr lang="en-AU" sz="2400" dirty="0" smtClean="0">
                <a:solidFill>
                  <a:srgbClr val="FF0000"/>
                </a:solidFill>
              </a:rPr>
              <a:t>of </a:t>
            </a:r>
            <a:r>
              <a:rPr lang="en-AU" sz="2400" dirty="0" smtClean="0">
                <a:solidFill>
                  <a:srgbClr val="FF0000"/>
                </a:solidFill>
              </a:rPr>
              <a:t>balance</a:t>
            </a:r>
            <a:endParaRPr lang="en-AU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+same+but+different!!+Semicircular+Canals+Utricle+and+Sacc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375" y="332656"/>
            <a:ext cx="8352928" cy="626469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stibul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597" y="332656"/>
            <a:ext cx="8330534" cy="626469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stibular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4157863" cy="629979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2400" b="1" dirty="0" smtClean="0"/>
              <a:t>Vasculature</a:t>
            </a:r>
            <a:br>
              <a:rPr lang="en-AU" sz="2400" b="1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AU" sz="2400" dirty="0" smtClean="0"/>
              <a:t>The </a:t>
            </a:r>
            <a:r>
              <a:rPr lang="en-AU" sz="2400" dirty="0"/>
              <a:t>labyrinthine artery arising from the </a:t>
            </a:r>
            <a:r>
              <a:rPr lang="en-AU" sz="2400" dirty="0" err="1"/>
              <a:t>basilary</a:t>
            </a:r>
            <a:r>
              <a:rPr lang="en-AU" sz="2400" dirty="0"/>
              <a:t> artery</a:t>
            </a:r>
          </a:p>
          <a:p>
            <a:r>
              <a:rPr lang="en-AU" sz="2400" dirty="0"/>
              <a:t>The bony labyrinth and membranous labyrinth have different arterial supplies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 </a:t>
            </a:r>
            <a:r>
              <a:rPr lang="en-AU" sz="2400" dirty="0"/>
              <a:t>The bony labyrinth receives its blood supply from three arteries, which also supply the surrounding temporal bone:</a:t>
            </a:r>
          </a:p>
          <a:p>
            <a:pPr lvl="1"/>
            <a:r>
              <a:rPr lang="en-AU" sz="2000" b="1" dirty="0"/>
              <a:t>Anterior tympanic branch</a:t>
            </a:r>
            <a:r>
              <a:rPr lang="en-AU" sz="2000" dirty="0"/>
              <a:t> (from maxillary artery).</a:t>
            </a:r>
          </a:p>
          <a:p>
            <a:pPr lvl="1"/>
            <a:r>
              <a:rPr lang="en-AU" sz="2000" b="1" dirty="0" err="1"/>
              <a:t>Petrosal</a:t>
            </a:r>
            <a:r>
              <a:rPr lang="en-AU" sz="2000" b="1" dirty="0"/>
              <a:t> branch</a:t>
            </a:r>
            <a:r>
              <a:rPr lang="en-AU" sz="2000" dirty="0"/>
              <a:t> (from middle </a:t>
            </a:r>
            <a:r>
              <a:rPr lang="en-AU" sz="2000" dirty="0" err="1"/>
              <a:t>meningeal</a:t>
            </a:r>
            <a:r>
              <a:rPr lang="en-AU" sz="2000" dirty="0"/>
              <a:t> artery).</a:t>
            </a:r>
          </a:p>
          <a:p>
            <a:pPr lvl="1"/>
            <a:r>
              <a:rPr lang="en-AU" sz="2000" b="1" dirty="0" err="1"/>
              <a:t>Stylomastoid</a:t>
            </a:r>
            <a:r>
              <a:rPr lang="en-AU" sz="2000" b="1" dirty="0"/>
              <a:t> branch</a:t>
            </a:r>
            <a:r>
              <a:rPr lang="en-AU" sz="2000" dirty="0"/>
              <a:t> (from posterior auricular artery).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Labyrinthine-Ar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090"/>
          <a:stretch>
            <a:fillRect/>
          </a:stretch>
        </p:blipFill>
        <p:spPr>
          <a:xfrm>
            <a:off x="2686182" y="1600200"/>
            <a:ext cx="3771636" cy="42050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dirty="0" smtClean="0"/>
              <a:t>the </a:t>
            </a:r>
            <a:r>
              <a:rPr lang="en-AU" sz="3200" dirty="0" smtClean="0"/>
              <a:t>eighth cranial </a:t>
            </a:r>
            <a:r>
              <a:rPr lang="en-AU" sz="3200" dirty="0" smtClean="0"/>
              <a:t>nerve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the auditory </a:t>
            </a:r>
            <a:r>
              <a:rPr lang="en-AU" sz="2400" dirty="0" smtClean="0"/>
              <a:t>nerve: Coming </a:t>
            </a:r>
            <a:r>
              <a:rPr lang="en-AU" sz="2400" dirty="0"/>
              <a:t>from the inner ear and running to the </a:t>
            </a:r>
            <a:r>
              <a:rPr lang="en-AU" sz="2400" dirty="0" smtClean="0"/>
              <a:t>brain</a:t>
            </a:r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This </a:t>
            </a:r>
            <a:r>
              <a:rPr lang="en-AU" sz="2400" dirty="0"/>
              <a:t>nerve carries both </a:t>
            </a:r>
            <a:r>
              <a:rPr lang="en-AU" sz="2400" dirty="0">
                <a:solidFill>
                  <a:srgbClr val="FF0000"/>
                </a:solidFill>
              </a:rPr>
              <a:t>balance</a:t>
            </a:r>
            <a:r>
              <a:rPr lang="en-AU" sz="2400" dirty="0"/>
              <a:t> and </a:t>
            </a:r>
            <a:r>
              <a:rPr lang="en-AU" sz="2400" dirty="0">
                <a:solidFill>
                  <a:srgbClr val="FF0000"/>
                </a:solidFill>
              </a:rPr>
              <a:t>hearing</a:t>
            </a:r>
            <a:r>
              <a:rPr lang="en-AU" sz="2400" dirty="0"/>
              <a:t> information to the brain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 </a:t>
            </a:r>
            <a:r>
              <a:rPr lang="en-AU" sz="2400" dirty="0"/>
              <a:t>Along with the </a:t>
            </a:r>
            <a:r>
              <a:rPr lang="en-AU" sz="2400" dirty="0" smtClean="0"/>
              <a:t>8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cranial </a:t>
            </a:r>
            <a:r>
              <a:rPr lang="en-AU" sz="2400" dirty="0"/>
              <a:t>nerve runs the </a:t>
            </a:r>
            <a:r>
              <a:rPr lang="en-AU" sz="2400" dirty="0" smtClean="0"/>
              <a:t>7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cranial </a:t>
            </a:r>
            <a:r>
              <a:rPr lang="en-AU" sz="2400" dirty="0"/>
              <a:t>nerve. </a:t>
            </a:r>
            <a:endParaRPr lang="en-AU" sz="2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The membranous labyrinth is supplied by the </a:t>
            </a:r>
            <a:r>
              <a:rPr lang="en-AU" sz="2400" b="1" dirty="0" smtClean="0"/>
              <a:t>labyrinthine artery</a:t>
            </a:r>
            <a:r>
              <a:rPr lang="en-AU" sz="2400" dirty="0" smtClean="0"/>
              <a:t>, a branch of the inferior </a:t>
            </a:r>
            <a:r>
              <a:rPr lang="en-AU" sz="2400" dirty="0" err="1" smtClean="0"/>
              <a:t>cerebellar</a:t>
            </a:r>
            <a:r>
              <a:rPr lang="en-AU" sz="2400" dirty="0" smtClean="0"/>
              <a:t> artery (or, occasionally, the basilar artery). </a:t>
            </a:r>
          </a:p>
          <a:p>
            <a:r>
              <a:rPr lang="en-AU" sz="2400" dirty="0" smtClean="0"/>
              <a:t>It divides into three branches:</a:t>
            </a:r>
          </a:p>
          <a:p>
            <a:r>
              <a:rPr lang="en-AU" sz="2400" b="1" dirty="0" smtClean="0"/>
              <a:t>Cochlear branch</a:t>
            </a:r>
            <a:r>
              <a:rPr lang="en-AU" sz="2400" dirty="0" smtClean="0"/>
              <a:t> – supplies the cochlear duct.</a:t>
            </a:r>
          </a:p>
          <a:p>
            <a:r>
              <a:rPr lang="en-AU" sz="2400" b="1" dirty="0" smtClean="0"/>
              <a:t>Vestibular branches (x2)</a:t>
            </a:r>
            <a:r>
              <a:rPr lang="en-AU" sz="2400" dirty="0" smtClean="0"/>
              <a:t> 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Venous drainage of the inner ear is through the </a:t>
            </a:r>
            <a:r>
              <a:rPr lang="en-AU" sz="2400" b="1" dirty="0" smtClean="0"/>
              <a:t>labyrinthine vein</a:t>
            </a:r>
            <a:r>
              <a:rPr lang="en-AU" sz="2400" dirty="0" smtClean="0"/>
              <a:t>, which empties into the </a:t>
            </a:r>
            <a:r>
              <a:rPr lang="en-AU" sz="2400" dirty="0" smtClean="0">
                <a:solidFill>
                  <a:srgbClr val="FF0000"/>
                </a:solidFill>
              </a:rPr>
              <a:t>sigmoid sinus </a:t>
            </a:r>
            <a:r>
              <a:rPr lang="en-AU" sz="2400" dirty="0" smtClean="0"/>
              <a:t>or inferior </a:t>
            </a:r>
            <a:r>
              <a:rPr lang="en-AU" sz="2400" dirty="0" err="1" smtClean="0">
                <a:solidFill>
                  <a:srgbClr val="FF0000"/>
                </a:solidFill>
              </a:rPr>
              <a:t>petrosal</a:t>
            </a:r>
            <a:r>
              <a:rPr lang="en-AU" sz="2400" dirty="0" smtClean="0"/>
              <a:t> sinus.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-s2.0-B9780124103900000317-f30-06-9780124103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395340" cy="590465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6934125" cy="575065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sz="3100" b="1" dirty="0" err="1" smtClean="0"/>
              <a:t>Innervation</a:t>
            </a:r>
            <a:r>
              <a:rPr lang="en-AU" sz="3100" b="1" dirty="0" smtClean="0"/>
              <a:t/>
            </a:r>
            <a:br>
              <a:rPr lang="en-AU" sz="31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3100" dirty="0" smtClean="0"/>
              <a:t>The </a:t>
            </a:r>
            <a:r>
              <a:rPr lang="en-AU" sz="3100" dirty="0"/>
              <a:t>inner ear is innervated by the </a:t>
            </a:r>
            <a:r>
              <a:rPr lang="en-AU" sz="3100" dirty="0" err="1">
                <a:hlinkClick r:id="rId2" tooltip="The Vestibulocochlear Nerve (CN VIII)"/>
              </a:rPr>
              <a:t>vestibulocochlear</a:t>
            </a:r>
            <a:r>
              <a:rPr lang="en-AU" sz="3100" dirty="0">
                <a:hlinkClick r:id="rId2" tooltip="The Vestibulocochlear Nerve (CN VIII)"/>
              </a:rPr>
              <a:t> nerve (CN VIII)</a:t>
            </a:r>
            <a:r>
              <a:rPr lang="en-AU" sz="3100" dirty="0"/>
              <a:t>. </a:t>
            </a:r>
            <a:endParaRPr lang="en-AU" sz="3100" dirty="0" smtClean="0"/>
          </a:p>
          <a:p>
            <a:r>
              <a:rPr lang="en-AU" sz="3100" dirty="0" smtClean="0"/>
              <a:t>It </a:t>
            </a:r>
            <a:r>
              <a:rPr lang="en-AU" sz="3100" dirty="0"/>
              <a:t>enters the inner ear via the </a:t>
            </a:r>
            <a:r>
              <a:rPr lang="en-AU" sz="3100" dirty="0" smtClean="0"/>
              <a:t>IAC , </a:t>
            </a:r>
            <a:r>
              <a:rPr lang="en-AU" sz="3100" dirty="0"/>
              <a:t>where it divides into the </a:t>
            </a:r>
            <a:r>
              <a:rPr lang="en-AU" sz="3100" b="1" dirty="0"/>
              <a:t>vestibular nerve</a:t>
            </a:r>
            <a:r>
              <a:rPr lang="en-AU" sz="3100" dirty="0"/>
              <a:t> (responsible for balance) and the </a:t>
            </a:r>
            <a:r>
              <a:rPr lang="en-AU" sz="3100" b="1" dirty="0"/>
              <a:t>cochlear nerve</a:t>
            </a:r>
            <a:r>
              <a:rPr lang="en-AU" sz="3100" dirty="0"/>
              <a:t> (responsible for hearing):</a:t>
            </a:r>
          </a:p>
          <a:p>
            <a:r>
              <a:rPr lang="en-AU" sz="3100" b="1" dirty="0"/>
              <a:t>Vestibular nerve</a:t>
            </a:r>
            <a:r>
              <a:rPr lang="en-AU" sz="3100" dirty="0"/>
              <a:t> – enlarges to form the </a:t>
            </a:r>
            <a:r>
              <a:rPr lang="en-AU" sz="3100" dirty="0">
                <a:solidFill>
                  <a:srgbClr val="FF0000"/>
                </a:solidFill>
              </a:rPr>
              <a:t>vestibular ganglion</a:t>
            </a:r>
            <a:r>
              <a:rPr lang="en-AU" sz="3100" dirty="0"/>
              <a:t>, which then splits into superior and inferior parts to supply the utricle, </a:t>
            </a:r>
            <a:r>
              <a:rPr lang="en-AU" sz="3100" dirty="0" err="1"/>
              <a:t>saccule</a:t>
            </a:r>
            <a:r>
              <a:rPr lang="en-AU" sz="3100" dirty="0"/>
              <a:t> and three semi-circular ducts</a:t>
            </a:r>
            <a:r>
              <a:rPr lang="en-AU" sz="3100" dirty="0" smtClean="0"/>
              <a:t>.</a:t>
            </a:r>
          </a:p>
          <a:p>
            <a:endParaRPr lang="en-AU" sz="3100" dirty="0"/>
          </a:p>
          <a:p>
            <a:r>
              <a:rPr lang="en-AU" sz="3100" b="1" dirty="0"/>
              <a:t>Cochlear nerve</a:t>
            </a:r>
            <a:r>
              <a:rPr lang="en-AU" sz="3100" dirty="0"/>
              <a:t> – enters at the </a:t>
            </a:r>
            <a:r>
              <a:rPr lang="en-AU" sz="3100" dirty="0">
                <a:solidFill>
                  <a:srgbClr val="FF0000"/>
                </a:solidFill>
              </a:rPr>
              <a:t>base of the </a:t>
            </a:r>
            <a:r>
              <a:rPr lang="en-AU" sz="3100" dirty="0" err="1">
                <a:solidFill>
                  <a:srgbClr val="FF0000"/>
                </a:solidFill>
              </a:rPr>
              <a:t>modiolus</a:t>
            </a:r>
            <a:r>
              <a:rPr lang="en-AU" sz="3100" dirty="0">
                <a:solidFill>
                  <a:srgbClr val="FF0000"/>
                </a:solidFill>
              </a:rPr>
              <a:t> </a:t>
            </a:r>
            <a:r>
              <a:rPr lang="en-AU" sz="3100" dirty="0"/>
              <a:t>and its branches pass through the lamina to supply the receptors of the Organ of </a:t>
            </a:r>
            <a:r>
              <a:rPr lang="en-AU" sz="3100" dirty="0" err="1"/>
              <a:t>Corti</a:t>
            </a:r>
            <a:r>
              <a:rPr lang="en-AU" sz="3100" dirty="0" smtClean="0"/>
              <a:t>.</a:t>
            </a:r>
          </a:p>
          <a:p>
            <a:endParaRPr lang="en-AU" sz="3100" dirty="0"/>
          </a:p>
          <a:p>
            <a:r>
              <a:rPr lang="en-AU" sz="3100" dirty="0"/>
              <a:t>The </a:t>
            </a:r>
            <a:r>
              <a:rPr lang="en-AU" sz="3100" dirty="0">
                <a:hlinkClick r:id="rId3"/>
              </a:rPr>
              <a:t>facial nerve</a:t>
            </a:r>
            <a:r>
              <a:rPr lang="en-AU" sz="3100" dirty="0"/>
              <a:t>, CN VII, also passes through the inner ear, but does not innervate any of the structures present.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16479cc688b004dba9451e87983e0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348" y="692696"/>
            <a:ext cx="7617036" cy="580430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dirty="0" smtClean="0"/>
              <a:t>How does the system work?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The </a:t>
            </a:r>
            <a:r>
              <a:rPr lang="en-AU" sz="2400" dirty="0"/>
              <a:t>outer ear captures sound waves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 </a:t>
            </a:r>
            <a:r>
              <a:rPr lang="en-AU" sz="2400" dirty="0"/>
              <a:t>The sound travels down the ear canal and hits the ear drum.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ear drum vibrates which causes the </a:t>
            </a:r>
            <a:r>
              <a:rPr lang="en-AU" sz="2400" dirty="0" err="1"/>
              <a:t>ossicles</a:t>
            </a:r>
            <a:r>
              <a:rPr lang="en-AU" sz="2400" dirty="0"/>
              <a:t> (middle ear bones) to vibrate.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A </a:t>
            </a:r>
            <a:r>
              <a:rPr lang="en-AU" sz="2400" dirty="0">
                <a:solidFill>
                  <a:srgbClr val="FF0000"/>
                </a:solidFill>
              </a:rPr>
              <a:t>piston action </a:t>
            </a:r>
            <a:r>
              <a:rPr lang="en-AU" sz="2400" dirty="0"/>
              <a:t>of the </a:t>
            </a:r>
            <a:r>
              <a:rPr lang="en-AU" sz="2400" dirty="0" err="1"/>
              <a:t>ossicles</a:t>
            </a:r>
            <a:r>
              <a:rPr lang="en-AU" sz="2400" dirty="0"/>
              <a:t> creates a </a:t>
            </a:r>
            <a:r>
              <a:rPr lang="en-AU" sz="2400" dirty="0">
                <a:solidFill>
                  <a:srgbClr val="FF0000"/>
                </a:solidFill>
              </a:rPr>
              <a:t>wave in the fluid </a:t>
            </a:r>
            <a:r>
              <a:rPr lang="en-AU" sz="2400" dirty="0"/>
              <a:t>in the inner ear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 </a:t>
            </a:r>
            <a:r>
              <a:rPr lang="en-AU" sz="2400" dirty="0"/>
              <a:t>The fluid wave </a:t>
            </a:r>
            <a:r>
              <a:rPr lang="en-AU" sz="2400" dirty="0">
                <a:solidFill>
                  <a:srgbClr val="FF0000"/>
                </a:solidFill>
              </a:rPr>
              <a:t>stimulates the hair cells </a:t>
            </a:r>
            <a:r>
              <a:rPr lang="en-AU" sz="2400" dirty="0"/>
              <a:t>in the cochlea and an </a:t>
            </a:r>
            <a:r>
              <a:rPr lang="en-AU" sz="2400" dirty="0">
                <a:solidFill>
                  <a:srgbClr val="FF0000"/>
                </a:solidFill>
              </a:rPr>
              <a:t>electrical impulse </a:t>
            </a:r>
            <a:r>
              <a:rPr lang="en-AU" sz="2400" dirty="0"/>
              <a:t>is sent through the eighth cranial nerve to the brain</a:t>
            </a:r>
            <a:r>
              <a:rPr lang="en-AU" sz="2400" dirty="0" smtClean="0"/>
              <a:t>.</a:t>
            </a:r>
            <a:endParaRPr lang="en-A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The </a:t>
            </a:r>
            <a:r>
              <a:rPr lang="en-AU" sz="2400" dirty="0" smtClean="0">
                <a:solidFill>
                  <a:srgbClr val="FF0000"/>
                </a:solidFill>
              </a:rPr>
              <a:t>balance</a:t>
            </a:r>
            <a:r>
              <a:rPr lang="en-AU" sz="2400" dirty="0" smtClean="0"/>
              <a:t> system works by sending </a:t>
            </a:r>
            <a:r>
              <a:rPr lang="en-AU" sz="2400" dirty="0" smtClean="0">
                <a:solidFill>
                  <a:srgbClr val="FF0000"/>
                </a:solidFill>
              </a:rPr>
              <a:t>continuous electrical </a:t>
            </a:r>
            <a:r>
              <a:rPr lang="en-AU" sz="2400" dirty="0" smtClean="0"/>
              <a:t>impulses to the brain.</a:t>
            </a:r>
          </a:p>
          <a:p>
            <a:r>
              <a:rPr lang="en-AU" sz="2400" dirty="0" smtClean="0"/>
              <a:t> Moving the head causes the </a:t>
            </a:r>
            <a:r>
              <a:rPr lang="en-AU" sz="2400" dirty="0" smtClean="0">
                <a:solidFill>
                  <a:srgbClr val="FF0000"/>
                </a:solidFill>
              </a:rPr>
              <a:t>fluid</a:t>
            </a:r>
            <a:r>
              <a:rPr lang="en-AU" sz="2400" dirty="0" smtClean="0"/>
              <a:t> in the semi-circular canals to </a:t>
            </a:r>
            <a:r>
              <a:rPr lang="en-AU" sz="2400" dirty="0" smtClean="0">
                <a:solidFill>
                  <a:srgbClr val="FF0000"/>
                </a:solidFill>
              </a:rPr>
              <a:t>shift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turn </a:t>
            </a:r>
            <a:r>
              <a:rPr lang="en-AU" sz="2400" dirty="0" smtClean="0"/>
              <a:t>changes the electrical impulses to the brain.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 smtClean="0"/>
              <a:t>brain uses this information to </a:t>
            </a:r>
            <a:r>
              <a:rPr lang="en-AU" sz="2400" dirty="0" smtClean="0">
                <a:solidFill>
                  <a:srgbClr val="FF0000"/>
                </a:solidFill>
              </a:rPr>
              <a:t>make any adjustments </a:t>
            </a:r>
            <a:r>
              <a:rPr lang="en-AU" sz="2400" dirty="0" smtClean="0"/>
              <a:t>the body needs for balance.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2800" b="1" dirty="0" smtClean="0"/>
              <a:t>Anatomical Position and Structure</a:t>
            </a:r>
            <a:br>
              <a:rPr lang="en-AU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The </a:t>
            </a:r>
            <a:r>
              <a:rPr lang="en-AU" dirty="0"/>
              <a:t>inner ear is located within the </a:t>
            </a:r>
            <a:r>
              <a:rPr lang="en-AU" b="1" dirty="0" err="1"/>
              <a:t>petrous</a:t>
            </a:r>
            <a:r>
              <a:rPr lang="en-AU" dirty="0"/>
              <a:t> part of the </a:t>
            </a:r>
            <a:r>
              <a:rPr lang="en-AU" b="1" dirty="0">
                <a:hlinkClick r:id="rId2"/>
              </a:rPr>
              <a:t>temporal</a:t>
            </a:r>
            <a:r>
              <a:rPr lang="en-AU" dirty="0">
                <a:hlinkClick r:id="rId2"/>
              </a:rPr>
              <a:t> </a:t>
            </a:r>
            <a:r>
              <a:rPr lang="en-AU" b="1" dirty="0">
                <a:hlinkClick r:id="rId2"/>
              </a:rPr>
              <a:t>bone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smtClean="0"/>
              <a:t>It</a:t>
            </a:r>
            <a:r>
              <a:rPr lang="en-AU" dirty="0"/>
              <a:t> lies between the middle ear and the </a:t>
            </a:r>
            <a:r>
              <a:rPr lang="en-AU" dirty="0" smtClean="0"/>
              <a:t>IAC</a:t>
            </a:r>
          </a:p>
          <a:p>
            <a:endParaRPr lang="en-AU" dirty="0" smtClean="0"/>
          </a:p>
          <a:p>
            <a:r>
              <a:rPr lang="en-AU" sz="3800" dirty="0" smtClean="0"/>
              <a:t>The </a:t>
            </a:r>
            <a:r>
              <a:rPr lang="en-AU" sz="3800" dirty="0"/>
              <a:t>inner ear has two main </a:t>
            </a:r>
            <a:r>
              <a:rPr lang="en-AU" sz="3800" dirty="0" smtClean="0"/>
              <a:t>components:</a:t>
            </a:r>
            <a:endParaRPr lang="en-AU" sz="3800" dirty="0"/>
          </a:p>
          <a:p>
            <a:r>
              <a:rPr lang="en-AU" sz="3800" b="1" dirty="0"/>
              <a:t>Bony labyrinth</a:t>
            </a:r>
            <a:r>
              <a:rPr lang="en-AU" sz="3800" dirty="0"/>
              <a:t> </a:t>
            </a:r>
            <a:endParaRPr lang="en-AU" sz="3800" dirty="0" smtClean="0"/>
          </a:p>
          <a:p>
            <a:r>
              <a:rPr lang="en-AU" sz="3800" dirty="0" smtClean="0"/>
              <a:t> </a:t>
            </a:r>
            <a:r>
              <a:rPr lang="en-AU" sz="3800" dirty="0"/>
              <a:t>It is composed of the cochlea, vestibule and three semi-circular canals</a:t>
            </a:r>
            <a:r>
              <a:rPr lang="en-AU" sz="3800" dirty="0" smtClean="0"/>
              <a:t>.</a:t>
            </a:r>
          </a:p>
          <a:p>
            <a:r>
              <a:rPr lang="en-AU" sz="3800" dirty="0" smtClean="0"/>
              <a:t> </a:t>
            </a:r>
            <a:r>
              <a:rPr lang="en-AU" sz="3800" dirty="0"/>
              <a:t>All these structures are </a:t>
            </a:r>
            <a:r>
              <a:rPr lang="en-AU" sz="3800" u="sng" dirty="0"/>
              <a:t>lined internally with </a:t>
            </a:r>
            <a:r>
              <a:rPr lang="en-AU" sz="3800" u="sng" dirty="0" err="1"/>
              <a:t>periosteum</a:t>
            </a:r>
            <a:r>
              <a:rPr lang="en-AU" sz="3800" dirty="0"/>
              <a:t> and contain a fluid called </a:t>
            </a:r>
            <a:r>
              <a:rPr lang="en-AU" sz="3800" dirty="0" err="1">
                <a:solidFill>
                  <a:srgbClr val="FF0000"/>
                </a:solidFill>
              </a:rPr>
              <a:t>perilymph</a:t>
            </a:r>
            <a:r>
              <a:rPr lang="en-AU" sz="3800" dirty="0" smtClean="0"/>
              <a:t>.</a:t>
            </a:r>
          </a:p>
          <a:p>
            <a:endParaRPr lang="en-AU" sz="3800" dirty="0"/>
          </a:p>
          <a:p>
            <a:r>
              <a:rPr lang="en-AU" sz="3800" b="1" dirty="0"/>
              <a:t>Membranous labyrinth</a:t>
            </a:r>
            <a:r>
              <a:rPr lang="en-AU" sz="3800" dirty="0"/>
              <a:t> – lies within the bony labyrinth</a:t>
            </a:r>
            <a:r>
              <a:rPr lang="en-AU" sz="3800" dirty="0" smtClean="0"/>
              <a:t>.</a:t>
            </a:r>
          </a:p>
          <a:p>
            <a:r>
              <a:rPr lang="en-AU" sz="3800" dirty="0" smtClean="0"/>
              <a:t> </a:t>
            </a:r>
            <a:r>
              <a:rPr lang="en-AU" sz="3800" dirty="0"/>
              <a:t>It consists of the cochlear duct, semi-circular ducts, utricle and the </a:t>
            </a:r>
            <a:r>
              <a:rPr lang="en-AU" sz="3800" dirty="0" err="1"/>
              <a:t>saccule</a:t>
            </a:r>
            <a:r>
              <a:rPr lang="en-AU" sz="3800" dirty="0" smtClean="0"/>
              <a:t>.</a:t>
            </a:r>
          </a:p>
          <a:p>
            <a:r>
              <a:rPr lang="en-AU" sz="3800" dirty="0" smtClean="0"/>
              <a:t> </a:t>
            </a:r>
            <a:r>
              <a:rPr lang="en-AU" sz="3800" dirty="0"/>
              <a:t>The membranous labyrinth is filled with fluid called </a:t>
            </a:r>
            <a:r>
              <a:rPr lang="en-AU" sz="3800" dirty="0" err="1">
                <a:solidFill>
                  <a:srgbClr val="FF0000"/>
                </a:solidFill>
              </a:rPr>
              <a:t>endolymph</a:t>
            </a:r>
            <a:r>
              <a:rPr lang="en-AU" sz="3800" dirty="0" smtClean="0"/>
              <a:t>.</a:t>
            </a:r>
            <a:endParaRPr lang="en-AU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byrinth-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2138" y="1600200"/>
            <a:ext cx="5559724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The inner ear has two openings into the middle ear, both covered by membranes. </a:t>
            </a:r>
            <a:endParaRPr lang="en-AU" sz="2400" dirty="0" smtClean="0"/>
          </a:p>
          <a:p>
            <a:r>
              <a:rPr lang="en-AU" sz="2400" dirty="0" smtClean="0"/>
              <a:t>The</a:t>
            </a:r>
            <a:r>
              <a:rPr lang="en-AU" sz="2400" dirty="0" smtClean="0"/>
              <a:t> </a:t>
            </a:r>
            <a:r>
              <a:rPr lang="en-AU" sz="2400" b="1" dirty="0" smtClean="0"/>
              <a:t>oval window</a:t>
            </a:r>
            <a:r>
              <a:rPr lang="en-AU" sz="2400" dirty="0" smtClean="0"/>
              <a:t> lies between the </a:t>
            </a:r>
            <a:r>
              <a:rPr lang="en-AU" sz="2400" dirty="0" smtClean="0">
                <a:hlinkClick r:id="rId2"/>
              </a:rPr>
              <a:t>middle ear</a:t>
            </a:r>
            <a:r>
              <a:rPr lang="en-AU" sz="2400" dirty="0" smtClean="0"/>
              <a:t> and the vestibule, </a:t>
            </a:r>
            <a:endParaRPr lang="en-AU" sz="2400" dirty="0" smtClean="0"/>
          </a:p>
          <a:p>
            <a:r>
              <a:rPr lang="en-AU" sz="2400" dirty="0" smtClean="0"/>
              <a:t>The</a:t>
            </a:r>
            <a:r>
              <a:rPr lang="en-AU" sz="2400" b="1" dirty="0" smtClean="0"/>
              <a:t> round window</a:t>
            </a:r>
            <a:r>
              <a:rPr lang="en-AU" sz="2400" dirty="0" smtClean="0"/>
              <a:t> separates the </a:t>
            </a:r>
            <a:r>
              <a:rPr lang="en-AU" sz="2400" dirty="0" smtClean="0">
                <a:hlinkClick r:id="rId2"/>
              </a:rPr>
              <a:t>middle ear</a:t>
            </a:r>
            <a:r>
              <a:rPr lang="en-AU" sz="2400" dirty="0" smtClean="0"/>
              <a:t> from the </a:t>
            </a:r>
            <a:r>
              <a:rPr lang="en-AU" sz="2400" dirty="0" err="1" smtClean="0"/>
              <a:t>scala</a:t>
            </a:r>
            <a:r>
              <a:rPr lang="en-AU" sz="2400" dirty="0" smtClean="0"/>
              <a:t> tympani (part of the cochlear duct).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b="1" dirty="0" smtClean="0"/>
              <a:t>RW &amp; OW</a:t>
            </a:r>
            <a:endParaRPr lang="en-US" sz="3200" b="1" dirty="0"/>
          </a:p>
        </p:txBody>
      </p:sp>
      <p:pic>
        <p:nvPicPr>
          <p:cNvPr id="4" name="Content Placeholder 3" descr="10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836712"/>
            <a:ext cx="5328591" cy="52842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588</Words>
  <Application>Microsoft Office PowerPoint</Application>
  <PresentationFormat>On-screen Show (4:3)</PresentationFormat>
  <Paragraphs>130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INNER EAR ANATOMY</vt:lpstr>
      <vt:lpstr>Ear Anatomy – Inner Ear</vt:lpstr>
      <vt:lpstr>the eighth cranial nerve</vt:lpstr>
      <vt:lpstr>How does the system work?</vt:lpstr>
      <vt:lpstr>Slide 5</vt:lpstr>
      <vt:lpstr>Anatomical Position and Structure </vt:lpstr>
      <vt:lpstr>Slide 7</vt:lpstr>
      <vt:lpstr>Slide 8</vt:lpstr>
      <vt:lpstr>RW &amp; OW</vt:lpstr>
      <vt:lpstr>Slide 10</vt:lpstr>
      <vt:lpstr>Vestibule </vt:lpstr>
      <vt:lpstr>Slide 12</vt:lpstr>
      <vt:lpstr>Cochlea </vt:lpstr>
      <vt:lpstr>Slide 14</vt:lpstr>
      <vt:lpstr>Slide 15</vt:lpstr>
      <vt:lpstr>Semi-circular Canals </vt:lpstr>
      <vt:lpstr>The three parts of the bony labyrinth</vt:lpstr>
      <vt:lpstr>Membranous Labyrinth </vt:lpstr>
      <vt:lpstr>The components of the membranous labyrinth</vt:lpstr>
      <vt:lpstr>The cochlear duct </vt:lpstr>
      <vt:lpstr> Structure of the cochlea, and borders of the cochlear duct.</vt:lpstr>
      <vt:lpstr>Saccule and Utricle </vt:lpstr>
      <vt:lpstr>Slide 23</vt:lpstr>
      <vt:lpstr>Semi-circular Ducts </vt:lpstr>
      <vt:lpstr>Slide 25</vt:lpstr>
      <vt:lpstr>Slide 26</vt:lpstr>
      <vt:lpstr>Slide 27</vt:lpstr>
      <vt:lpstr>Vasculature </vt:lpstr>
      <vt:lpstr>Slide 29</vt:lpstr>
      <vt:lpstr>Slide 30</vt:lpstr>
      <vt:lpstr>Slide 31</vt:lpstr>
      <vt:lpstr>Slide 32</vt:lpstr>
      <vt:lpstr>Innervation </vt:lpstr>
      <vt:lpstr>Slide 34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INNER EAR ANATOMY</dc:title>
  <dc:creator>vaio</dc:creator>
  <cp:lastModifiedBy>vaio</cp:lastModifiedBy>
  <cp:revision>17</cp:revision>
  <dcterms:created xsi:type="dcterms:W3CDTF">2021-11-19T15:10:42Z</dcterms:created>
  <dcterms:modified xsi:type="dcterms:W3CDTF">2021-12-03T16:10:24Z</dcterms:modified>
</cp:coreProperties>
</file>