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57" r:id="rId3"/>
    <p:sldId id="258" r:id="rId4"/>
    <p:sldId id="322" r:id="rId5"/>
    <p:sldId id="273" r:id="rId6"/>
    <p:sldId id="275" r:id="rId7"/>
    <p:sldId id="261" r:id="rId8"/>
    <p:sldId id="276" r:id="rId9"/>
    <p:sldId id="308" r:id="rId10"/>
    <p:sldId id="277" r:id="rId11"/>
    <p:sldId id="278" r:id="rId12"/>
    <p:sldId id="262" r:id="rId13"/>
    <p:sldId id="329" r:id="rId14"/>
    <p:sldId id="372" r:id="rId15"/>
    <p:sldId id="309" r:id="rId16"/>
    <p:sldId id="263" r:id="rId17"/>
    <p:sldId id="310" r:id="rId18"/>
    <p:sldId id="330" r:id="rId19"/>
    <p:sldId id="279" r:id="rId20"/>
    <p:sldId id="331" r:id="rId21"/>
    <p:sldId id="264" r:id="rId22"/>
    <p:sldId id="311" r:id="rId23"/>
    <p:sldId id="312" r:id="rId24"/>
    <p:sldId id="333" r:id="rId25"/>
    <p:sldId id="281" r:id="rId26"/>
    <p:sldId id="265" r:id="rId27"/>
    <p:sldId id="343" r:id="rId28"/>
    <p:sldId id="292" r:id="rId29"/>
    <p:sldId id="344" r:id="rId30"/>
    <p:sldId id="293" r:id="rId31"/>
    <p:sldId id="321" r:id="rId32"/>
    <p:sldId id="347" r:id="rId33"/>
    <p:sldId id="294" r:id="rId34"/>
    <p:sldId id="365" r:id="rId35"/>
    <p:sldId id="267" r:id="rId36"/>
    <p:sldId id="295" r:id="rId37"/>
    <p:sldId id="319" r:id="rId38"/>
    <p:sldId id="349" r:id="rId39"/>
    <p:sldId id="296" r:id="rId40"/>
    <p:sldId id="318" r:id="rId41"/>
    <p:sldId id="350" r:id="rId42"/>
    <p:sldId id="297" r:id="rId43"/>
    <p:sldId id="298" r:id="rId44"/>
    <p:sldId id="351" r:id="rId45"/>
    <p:sldId id="317" r:id="rId46"/>
    <p:sldId id="299" r:id="rId47"/>
    <p:sldId id="353" r:id="rId48"/>
    <p:sldId id="363" r:id="rId49"/>
    <p:sldId id="367" r:id="rId50"/>
    <p:sldId id="362" r:id="rId51"/>
    <p:sldId id="368" r:id="rId52"/>
    <p:sldId id="373" r:id="rId53"/>
    <p:sldId id="328" r:id="rId54"/>
    <p:sldId id="361" r:id="rId5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536"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D7204DFB-B3EC-4ABF-AE92-0232AD731A47}" type="datetimeFigureOut">
              <a:rPr lang="en-US" smtClean="0"/>
              <a:pPr/>
              <a:t>12/3/2021</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6AB1BE51-D165-41FB-9137-E3078412A862}"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7204DFB-B3EC-4ABF-AE92-0232AD731A47}" type="datetimeFigureOut">
              <a:rPr lang="en-US" smtClean="0"/>
              <a:pPr/>
              <a:t>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B1BE51-D165-41FB-9137-E3078412A86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7204DFB-B3EC-4ABF-AE92-0232AD731A47}" type="datetimeFigureOut">
              <a:rPr lang="en-US" smtClean="0"/>
              <a:pPr/>
              <a:t>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B1BE51-D165-41FB-9137-E3078412A86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D7204DFB-B3EC-4ABF-AE92-0232AD731A47}" type="datetimeFigureOut">
              <a:rPr lang="en-US" smtClean="0"/>
              <a:pPr/>
              <a:t>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B1BE51-D165-41FB-9137-E3078412A862}"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D7204DFB-B3EC-4ABF-AE92-0232AD731A47}" type="datetimeFigureOut">
              <a:rPr lang="en-US" smtClean="0"/>
              <a:pPr/>
              <a:t>12/3/2021</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6AB1BE51-D165-41FB-9137-E3078412A862}"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D7204DFB-B3EC-4ABF-AE92-0232AD731A47}" type="datetimeFigureOut">
              <a:rPr lang="en-US" smtClean="0"/>
              <a:pPr/>
              <a:t>12/3/2021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B1BE51-D165-41FB-9137-E3078412A862}"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D7204DFB-B3EC-4ABF-AE92-0232AD731A47}" type="datetimeFigureOut">
              <a:rPr lang="en-US" smtClean="0"/>
              <a:pPr/>
              <a:t>12/3/2021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AB1BE51-D165-41FB-9137-E3078412A862}"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7204DFB-B3EC-4ABF-AE92-0232AD731A47}" type="datetimeFigureOut">
              <a:rPr lang="en-US" smtClean="0"/>
              <a:pPr/>
              <a:t>12/3/2021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AB1BE51-D165-41FB-9137-E3078412A86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204DFB-B3EC-4ABF-AE92-0232AD731A47}" type="datetimeFigureOut">
              <a:rPr lang="en-US" smtClean="0"/>
              <a:pPr/>
              <a:t>12/3/2021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AB1BE51-D165-41FB-9137-E3078412A86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7204DFB-B3EC-4ABF-AE92-0232AD731A47}" type="datetimeFigureOut">
              <a:rPr lang="en-US" smtClean="0"/>
              <a:pPr/>
              <a:t>12/3/2021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B1BE51-D165-41FB-9137-E3078412A862}"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7204DFB-B3EC-4ABF-AE92-0232AD731A47}" type="datetimeFigureOut">
              <a:rPr lang="en-US" smtClean="0"/>
              <a:pPr/>
              <a:t>12/3/2021</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6AB1BE51-D165-41FB-9137-E3078412A862}"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D7204DFB-B3EC-4ABF-AE92-0232AD731A47}" type="datetimeFigureOut">
              <a:rPr lang="en-US" smtClean="0"/>
              <a:pPr/>
              <a:t>12/3/2021</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6AB1BE51-D165-41FB-9137-E3078412A86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A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Dr </a:t>
            </a:r>
            <a:r>
              <a:rPr lang="en-AU"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zahra</a:t>
            </a:r>
            <a:r>
              <a:rPr lang="en-A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AU"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Karbasi</a:t>
            </a:r>
            <a:endParaRPr lang="en-A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r>
              <a:rPr lang="en-A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Fellowship of Head &amp; Neck surgery</a:t>
            </a: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2" name="Title 1"/>
          <p:cNvSpPr>
            <a:spLocks noGrp="1"/>
          </p:cNvSpPr>
          <p:nvPr>
            <p:ph type="ctrTitle"/>
          </p:nvPr>
        </p:nvSpPr>
        <p:spPr/>
        <p:txBody>
          <a:bodyPr/>
          <a:lstStyle/>
          <a:p>
            <a:r>
              <a:rPr lang="en-AU" dirty="0" smtClean="0"/>
              <a:t>vertigo</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AU" sz="3100" i="1" dirty="0" smtClean="0"/>
              <a:t>What happened the first time the imbalance occurred?</a:t>
            </a:r>
            <a:r>
              <a:rPr lang="en-AU" sz="2700" i="1" dirty="0" smtClean="0"/>
              <a:t> </a:t>
            </a:r>
            <a:endParaRPr lang="en-US" dirty="0"/>
          </a:p>
        </p:txBody>
      </p:sp>
      <p:sp>
        <p:nvSpPr>
          <p:cNvPr id="3" name="Content Placeholder 2"/>
          <p:cNvSpPr>
            <a:spLocks noGrp="1"/>
          </p:cNvSpPr>
          <p:nvPr>
            <p:ph sz="quarter" idx="1"/>
          </p:nvPr>
        </p:nvSpPr>
        <p:spPr/>
        <p:txBody>
          <a:bodyPr>
            <a:normAutofit fontScale="85000" lnSpcReduction="10000"/>
          </a:bodyPr>
          <a:lstStyle/>
          <a:p>
            <a:r>
              <a:rPr lang="en-AU" sz="2800" dirty="0" smtClean="0"/>
              <a:t>The </a:t>
            </a:r>
            <a:r>
              <a:rPr lang="en-AU" sz="2800" dirty="0"/>
              <a:t>onset of symptoms with </a:t>
            </a:r>
            <a:r>
              <a:rPr lang="en-AU" sz="2800" b="1" dirty="0"/>
              <a:t>straining</a:t>
            </a:r>
            <a:r>
              <a:rPr lang="en-AU" sz="2800" dirty="0"/>
              <a:t> can be indicative of a disorder such as </a:t>
            </a:r>
            <a:r>
              <a:rPr lang="en-AU" sz="2800" b="1" dirty="0" smtClean="0"/>
              <a:t>SCC dehiscence </a:t>
            </a:r>
            <a:r>
              <a:rPr lang="en-AU" sz="2800" dirty="0"/>
              <a:t>or </a:t>
            </a:r>
            <a:r>
              <a:rPr lang="en-AU" sz="2800" b="1" dirty="0" err="1"/>
              <a:t>perilymphatic</a:t>
            </a:r>
            <a:r>
              <a:rPr lang="en-AU" sz="2800" b="1" dirty="0"/>
              <a:t> fistula</a:t>
            </a:r>
            <a:r>
              <a:rPr lang="en-AU" sz="2800" dirty="0"/>
              <a:t>. </a:t>
            </a:r>
            <a:endParaRPr lang="en-AU" sz="2800" dirty="0" smtClean="0"/>
          </a:p>
          <a:p>
            <a:r>
              <a:rPr lang="en-AU" sz="2800" dirty="0" smtClean="0"/>
              <a:t>Straining </a:t>
            </a:r>
            <a:r>
              <a:rPr lang="en-AU" sz="2800" dirty="0"/>
              <a:t>also can lead to </a:t>
            </a:r>
            <a:r>
              <a:rPr lang="en-AU" sz="2800" b="1" dirty="0" err="1"/>
              <a:t>presyncope</a:t>
            </a:r>
            <a:r>
              <a:rPr lang="en-AU" sz="2800" dirty="0"/>
              <a:t> in a </a:t>
            </a:r>
            <a:r>
              <a:rPr lang="en-AU" sz="2800" dirty="0" err="1"/>
              <a:t>vasovagal</a:t>
            </a:r>
            <a:r>
              <a:rPr lang="en-AU" sz="2800" dirty="0"/>
              <a:t> reaction. </a:t>
            </a:r>
            <a:endParaRPr lang="en-AU" sz="2800" dirty="0" smtClean="0"/>
          </a:p>
          <a:p>
            <a:endParaRPr lang="en-AU" sz="2800" dirty="0" smtClean="0"/>
          </a:p>
          <a:p>
            <a:r>
              <a:rPr lang="en-AU" sz="2800" dirty="0" smtClean="0"/>
              <a:t>In </a:t>
            </a:r>
            <a:r>
              <a:rPr lang="en-AU" sz="2800" dirty="0"/>
              <a:t>women, the association of symptoms with </a:t>
            </a:r>
            <a:r>
              <a:rPr lang="en-AU" sz="2800" b="1" dirty="0"/>
              <a:t>menstrual periods </a:t>
            </a:r>
            <a:r>
              <a:rPr lang="en-AU" sz="2800" dirty="0"/>
              <a:t>can indicate </a:t>
            </a:r>
            <a:r>
              <a:rPr lang="en-AU" sz="2800" dirty="0">
                <a:solidFill>
                  <a:srgbClr val="FF0000"/>
                </a:solidFill>
              </a:rPr>
              <a:t>migraine</a:t>
            </a:r>
            <a:r>
              <a:rPr lang="en-AU" sz="2800" dirty="0" smtClean="0"/>
              <a:t>.</a:t>
            </a:r>
          </a:p>
          <a:p>
            <a:r>
              <a:rPr lang="en-AU" sz="2800" dirty="0" smtClean="0"/>
              <a:t> </a:t>
            </a:r>
            <a:r>
              <a:rPr lang="en-AU" sz="2800" dirty="0"/>
              <a:t>A correlation of symptoms with a </a:t>
            </a:r>
            <a:r>
              <a:rPr lang="en-AU" sz="2800" b="1" dirty="0"/>
              <a:t>large salt load </a:t>
            </a:r>
            <a:r>
              <a:rPr lang="en-AU" sz="2800" dirty="0"/>
              <a:t>should raise suspicion for </a:t>
            </a:r>
            <a:r>
              <a:rPr lang="en-AU" sz="2800" dirty="0" err="1">
                <a:solidFill>
                  <a:srgbClr val="FF0000"/>
                </a:solidFill>
              </a:rPr>
              <a:t>Meniere</a:t>
            </a:r>
            <a:r>
              <a:rPr lang="en-AU" sz="2800" dirty="0"/>
              <a:t> disease. </a:t>
            </a:r>
            <a:endParaRPr lang="en-AU" sz="2800" dirty="0" smtClean="0"/>
          </a:p>
          <a:p>
            <a:endParaRPr lang="en-AU" sz="2800" dirty="0" smtClean="0"/>
          </a:p>
          <a:p>
            <a:r>
              <a:rPr lang="en-AU" sz="2800" dirty="0" smtClean="0"/>
              <a:t>The </a:t>
            </a:r>
            <a:r>
              <a:rPr lang="en-AU" sz="2800" dirty="0"/>
              <a:t>onset of symptoms after </a:t>
            </a:r>
            <a:r>
              <a:rPr lang="en-AU" sz="2800" b="1" dirty="0"/>
              <a:t>head trauma </a:t>
            </a:r>
            <a:r>
              <a:rPr lang="en-AU" sz="2800" dirty="0"/>
              <a:t>may indicate </a:t>
            </a:r>
            <a:r>
              <a:rPr lang="en-AU" sz="2800" dirty="0" smtClean="0"/>
              <a:t>(</a:t>
            </a:r>
            <a:r>
              <a:rPr lang="en-AU" sz="2800" dirty="0">
                <a:solidFill>
                  <a:srgbClr val="FF0000"/>
                </a:solidFill>
              </a:rPr>
              <a:t>BPPV</a:t>
            </a:r>
            <a:r>
              <a:rPr lang="en-AU" sz="2800" dirty="0"/>
              <a:t>) or traumatic </a:t>
            </a:r>
            <a:r>
              <a:rPr lang="en-AU" sz="2800" dirty="0">
                <a:solidFill>
                  <a:srgbClr val="FF0000"/>
                </a:solidFill>
              </a:rPr>
              <a:t>brain injury</a:t>
            </a:r>
            <a:r>
              <a:rPr lang="en-AU" sz="2800" dirty="0"/>
              <a:t>.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AU" sz="2800" i="1" dirty="0" smtClean="0"/>
              <a:t>Are the symptoms episodic or continuous, and if episodic, how long do they last? </a:t>
            </a:r>
            <a:endParaRPr lang="en-US" dirty="0"/>
          </a:p>
        </p:txBody>
      </p:sp>
      <p:sp>
        <p:nvSpPr>
          <p:cNvPr id="3" name="Content Placeholder 2"/>
          <p:cNvSpPr>
            <a:spLocks noGrp="1"/>
          </p:cNvSpPr>
          <p:nvPr>
            <p:ph sz="quarter" idx="1"/>
          </p:nvPr>
        </p:nvSpPr>
        <p:spPr/>
        <p:txBody>
          <a:bodyPr>
            <a:normAutofit lnSpcReduction="10000"/>
          </a:bodyPr>
          <a:lstStyle/>
          <a:p>
            <a:r>
              <a:rPr lang="en-AU" dirty="0" smtClean="0"/>
              <a:t> </a:t>
            </a:r>
            <a:r>
              <a:rPr lang="en-AU" sz="2600" dirty="0" smtClean="0"/>
              <a:t>Most </a:t>
            </a:r>
            <a:r>
              <a:rPr lang="en-AU" sz="2600" dirty="0" err="1"/>
              <a:t>vestibulopathies</a:t>
            </a:r>
            <a:r>
              <a:rPr lang="en-AU" sz="2600" dirty="0"/>
              <a:t> cause fluctuating or episodic </a:t>
            </a:r>
            <a:r>
              <a:rPr lang="en-AU" sz="2600" dirty="0" smtClean="0"/>
              <a:t>symptoms</a:t>
            </a:r>
          </a:p>
          <a:p>
            <a:r>
              <a:rPr lang="en-AU" sz="2600" b="1" dirty="0" smtClean="0"/>
              <a:t>Migraine</a:t>
            </a:r>
            <a:r>
              <a:rPr lang="en-AU" sz="2600" dirty="0" smtClean="0"/>
              <a:t> </a:t>
            </a:r>
            <a:r>
              <a:rPr lang="en-AU" sz="2600" dirty="0"/>
              <a:t>tends to be episodic, with each episode lasting hours to days. </a:t>
            </a:r>
            <a:endParaRPr lang="en-AU" sz="2600" dirty="0" smtClean="0"/>
          </a:p>
          <a:p>
            <a:endParaRPr lang="en-AU" sz="2600" dirty="0" smtClean="0"/>
          </a:p>
          <a:p>
            <a:r>
              <a:rPr lang="en-AU" sz="2600" dirty="0" smtClean="0"/>
              <a:t>BPPV </a:t>
            </a:r>
            <a:r>
              <a:rPr lang="en-AU" sz="2600" dirty="0"/>
              <a:t>is episodic but lasts a short time, although patients may note that they are “susceptible” to </a:t>
            </a:r>
            <a:r>
              <a:rPr lang="en-AU" sz="2600" b="1" dirty="0"/>
              <a:t>head motion </a:t>
            </a:r>
            <a:r>
              <a:rPr lang="en-AU" sz="2600" dirty="0"/>
              <a:t>for weeks and then </a:t>
            </a:r>
            <a:r>
              <a:rPr lang="en-AU" sz="2600" b="1" dirty="0"/>
              <a:t>not susceptible </a:t>
            </a:r>
            <a:r>
              <a:rPr lang="en-AU" sz="2600" dirty="0"/>
              <a:t>at other times</a:t>
            </a:r>
            <a:r>
              <a:rPr lang="en-AU" sz="2600" dirty="0" smtClean="0"/>
              <a:t>.</a:t>
            </a:r>
          </a:p>
          <a:p>
            <a:r>
              <a:rPr lang="en-AU" sz="2600" dirty="0" smtClean="0"/>
              <a:t> </a:t>
            </a:r>
          </a:p>
          <a:p>
            <a:r>
              <a:rPr lang="en-AU" sz="2600" dirty="0" smtClean="0"/>
              <a:t>Continuous </a:t>
            </a:r>
            <a:r>
              <a:rPr lang="en-AU" sz="2600" dirty="0"/>
              <a:t>symptoms may reflect a condition such as </a:t>
            </a:r>
            <a:r>
              <a:rPr lang="en-AU" sz="2600" dirty="0">
                <a:solidFill>
                  <a:srgbClr val="FF0000"/>
                </a:solidFill>
              </a:rPr>
              <a:t>mal de </a:t>
            </a:r>
            <a:r>
              <a:rPr lang="en-AU" sz="2600" dirty="0" err="1">
                <a:solidFill>
                  <a:srgbClr val="FF0000"/>
                </a:solidFill>
              </a:rPr>
              <a:t>debarquement</a:t>
            </a:r>
            <a:r>
              <a:rPr lang="en-AU" sz="2600" dirty="0">
                <a:solidFill>
                  <a:srgbClr val="FF0000"/>
                </a:solidFill>
              </a:rPr>
              <a:t>, migraine, or psychogenic </a:t>
            </a:r>
            <a:r>
              <a:rPr lang="en-AU" sz="2600" dirty="0"/>
              <a:t>dizziness.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AU" sz="2800" i="1" dirty="0" smtClean="0"/>
              <a:t>What brings on the problem? </a:t>
            </a:r>
            <a:endParaRPr lang="en-US" i="1" dirty="0"/>
          </a:p>
        </p:txBody>
      </p:sp>
      <p:sp>
        <p:nvSpPr>
          <p:cNvPr id="3" name="Content Placeholder 2"/>
          <p:cNvSpPr>
            <a:spLocks noGrp="1"/>
          </p:cNvSpPr>
          <p:nvPr>
            <p:ph sz="quarter" idx="1"/>
          </p:nvPr>
        </p:nvSpPr>
        <p:spPr>
          <a:xfrm>
            <a:off x="457200" y="1600200"/>
            <a:ext cx="8229600" cy="5069160"/>
          </a:xfrm>
        </p:spPr>
        <p:txBody>
          <a:bodyPr>
            <a:normAutofit fontScale="62500" lnSpcReduction="20000"/>
          </a:bodyPr>
          <a:lstStyle/>
          <a:p>
            <a:r>
              <a:rPr lang="en-AU" dirty="0" smtClean="0"/>
              <a:t>• </a:t>
            </a:r>
            <a:r>
              <a:rPr lang="en-AU" sz="3600" dirty="0" smtClean="0"/>
              <a:t>The diagnosis of certain </a:t>
            </a:r>
            <a:r>
              <a:rPr lang="en-AU" sz="3600" dirty="0" err="1" smtClean="0"/>
              <a:t>vestibulopathies</a:t>
            </a:r>
            <a:r>
              <a:rPr lang="en-AU" sz="3600" dirty="0" smtClean="0"/>
              <a:t> is strongly suggested from events or movements that </a:t>
            </a:r>
            <a:r>
              <a:rPr lang="en-AU" sz="3600" dirty="0" smtClean="0">
                <a:solidFill>
                  <a:srgbClr val="FF0000"/>
                </a:solidFill>
              </a:rPr>
              <a:t>trigger symptoms </a:t>
            </a:r>
          </a:p>
          <a:p>
            <a:endParaRPr lang="en-US" sz="3600" dirty="0" smtClean="0">
              <a:solidFill>
                <a:srgbClr val="FF0000"/>
              </a:solidFill>
            </a:endParaRPr>
          </a:p>
          <a:p>
            <a:r>
              <a:rPr lang="en-AU" sz="3600" b="1" dirty="0" smtClean="0"/>
              <a:t>Movement </a:t>
            </a:r>
            <a:r>
              <a:rPr lang="en-AU" sz="3600" b="1" dirty="0"/>
              <a:t>of the head</a:t>
            </a:r>
            <a:r>
              <a:rPr lang="en-AU" sz="3600" b="1" dirty="0" smtClean="0"/>
              <a:t>.</a:t>
            </a:r>
          </a:p>
          <a:p>
            <a:r>
              <a:rPr lang="en-AU" sz="3600" dirty="0" smtClean="0"/>
              <a:t> </a:t>
            </a:r>
            <a:r>
              <a:rPr lang="en-AU" sz="3600" dirty="0"/>
              <a:t>BPPV of the </a:t>
            </a:r>
            <a:r>
              <a:rPr lang="en-AU" sz="3600" b="1" dirty="0"/>
              <a:t>posterior</a:t>
            </a:r>
            <a:r>
              <a:rPr lang="en-AU" sz="3600" dirty="0"/>
              <a:t> canal classically begins on rolling over in bed or tilting the head </a:t>
            </a:r>
            <a:r>
              <a:rPr lang="en-AU" sz="3600" dirty="0">
                <a:solidFill>
                  <a:srgbClr val="FF0000"/>
                </a:solidFill>
              </a:rPr>
              <a:t>backward and toward </a:t>
            </a:r>
            <a:r>
              <a:rPr lang="en-AU" sz="3600" dirty="0"/>
              <a:t>the affected ear. </a:t>
            </a:r>
            <a:endParaRPr lang="en-AU" sz="3600" dirty="0" smtClean="0"/>
          </a:p>
          <a:p>
            <a:r>
              <a:rPr lang="en-AU" sz="3600" dirty="0" smtClean="0"/>
              <a:t>BPPV </a:t>
            </a:r>
            <a:r>
              <a:rPr lang="en-AU" sz="3600" dirty="0"/>
              <a:t>of the </a:t>
            </a:r>
            <a:r>
              <a:rPr lang="en-AU" sz="3600" b="1" dirty="0"/>
              <a:t>horizontal</a:t>
            </a:r>
            <a:r>
              <a:rPr lang="en-AU" sz="3600" dirty="0"/>
              <a:t> canal can be brought on by </a:t>
            </a:r>
            <a:r>
              <a:rPr lang="en-AU" sz="3600" dirty="0">
                <a:solidFill>
                  <a:srgbClr val="FF0000"/>
                </a:solidFill>
              </a:rPr>
              <a:t>lying supine </a:t>
            </a:r>
            <a:r>
              <a:rPr lang="en-AU" sz="3600" dirty="0"/>
              <a:t>and then turning the head to the side. </a:t>
            </a:r>
            <a:endParaRPr lang="en-AU" sz="3600" dirty="0" smtClean="0"/>
          </a:p>
          <a:p>
            <a:endParaRPr lang="en-AU" sz="3600" dirty="0" smtClean="0"/>
          </a:p>
          <a:p>
            <a:r>
              <a:rPr lang="en-AU" sz="3600" b="1" dirty="0" smtClean="0"/>
              <a:t>Vestibular </a:t>
            </a:r>
            <a:r>
              <a:rPr lang="en-AU" sz="3600" b="1" dirty="0" err="1"/>
              <a:t>hypofunction</a:t>
            </a:r>
            <a:r>
              <a:rPr lang="en-AU" sz="3600" b="1" dirty="0"/>
              <a:t> </a:t>
            </a:r>
            <a:r>
              <a:rPr lang="en-AU" sz="3600" dirty="0"/>
              <a:t>may manifest during </a:t>
            </a:r>
            <a:r>
              <a:rPr lang="en-AU" sz="3600" dirty="0">
                <a:solidFill>
                  <a:srgbClr val="FF0000"/>
                </a:solidFill>
              </a:rPr>
              <a:t>rapid head </a:t>
            </a:r>
            <a:r>
              <a:rPr lang="en-AU" sz="3600" dirty="0" smtClean="0">
                <a:solidFill>
                  <a:srgbClr val="FF0000"/>
                </a:solidFill>
              </a:rPr>
              <a:t>rotations</a:t>
            </a:r>
          </a:p>
          <a:p>
            <a:endParaRPr lang="en-AU" sz="3600" dirty="0" smtClean="0"/>
          </a:p>
          <a:p>
            <a:r>
              <a:rPr lang="en-AU" sz="3600" dirty="0" smtClean="0"/>
              <a:t>Brief </a:t>
            </a:r>
            <a:r>
              <a:rPr lang="en-AU" sz="3600" dirty="0"/>
              <a:t>(5- to 10-second) periods of vertigo, either </a:t>
            </a:r>
            <a:r>
              <a:rPr lang="en-AU" sz="3600" dirty="0">
                <a:solidFill>
                  <a:srgbClr val="FF0000"/>
                </a:solidFill>
              </a:rPr>
              <a:t>spontaneous</a:t>
            </a:r>
            <a:r>
              <a:rPr lang="en-AU" sz="3600" dirty="0"/>
              <a:t> or sometimes induced by </a:t>
            </a:r>
            <a:r>
              <a:rPr lang="en-AU" sz="3600" dirty="0">
                <a:solidFill>
                  <a:srgbClr val="FF0000"/>
                </a:solidFill>
              </a:rPr>
              <a:t>certain head movements</a:t>
            </a:r>
            <a:r>
              <a:rPr lang="en-AU" sz="3600" dirty="0"/>
              <a:t>, may be a sign of </a:t>
            </a:r>
            <a:r>
              <a:rPr lang="en-AU" sz="3600" b="1" dirty="0"/>
              <a:t>vascular compression of the eighth cranial nerve </a:t>
            </a:r>
            <a:r>
              <a:rPr lang="en-AU" sz="3600" dirty="0"/>
              <a:t>complex.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AU" dirty="0" smtClean="0"/>
              <a:t>• </a:t>
            </a:r>
            <a:r>
              <a:rPr lang="en-AU" b="1" dirty="0" smtClean="0"/>
              <a:t>Lifestyle</a:t>
            </a:r>
            <a:br>
              <a:rPr lang="en-AU" b="1" dirty="0" smtClean="0"/>
            </a:br>
            <a:endParaRPr lang="en-US" dirty="0"/>
          </a:p>
        </p:txBody>
      </p:sp>
      <p:sp>
        <p:nvSpPr>
          <p:cNvPr id="3" name="Content Placeholder 2"/>
          <p:cNvSpPr>
            <a:spLocks noGrp="1"/>
          </p:cNvSpPr>
          <p:nvPr>
            <p:ph sz="quarter" idx="1"/>
          </p:nvPr>
        </p:nvSpPr>
        <p:spPr/>
        <p:txBody>
          <a:bodyPr>
            <a:normAutofit/>
          </a:bodyPr>
          <a:lstStyle/>
          <a:p>
            <a:r>
              <a:rPr lang="en-AU" sz="2400" dirty="0" smtClean="0"/>
              <a:t>Patients with vestibular migraine may report that certain foods—such as </a:t>
            </a:r>
            <a:r>
              <a:rPr lang="en-AU" sz="2400" b="1" dirty="0" smtClean="0"/>
              <a:t>caffeine, cheeses,</a:t>
            </a:r>
            <a:r>
              <a:rPr lang="en-AU" sz="2400" dirty="0" smtClean="0"/>
              <a:t> and other foodstuffs—can bring on symptoms. </a:t>
            </a:r>
          </a:p>
          <a:p>
            <a:endParaRPr lang="en-AU" sz="2400" dirty="0" smtClean="0"/>
          </a:p>
          <a:p>
            <a:endParaRPr lang="en-AU" sz="2400" dirty="0" smtClean="0"/>
          </a:p>
          <a:p>
            <a:r>
              <a:rPr lang="en-AU" sz="2400" dirty="0" smtClean="0"/>
              <a:t>The symptoms can also be induced by </a:t>
            </a:r>
            <a:r>
              <a:rPr lang="en-AU" sz="2400" b="1" dirty="0" smtClean="0"/>
              <a:t>stress</a:t>
            </a:r>
            <a:r>
              <a:rPr lang="en-AU" sz="2400" dirty="0" smtClean="0"/>
              <a:t> </a:t>
            </a:r>
            <a:r>
              <a:rPr lang="en-AU" sz="2400" b="1" dirty="0" smtClean="0"/>
              <a:t>or lack of sleep</a:t>
            </a:r>
            <a:r>
              <a:rPr lang="en-AU" sz="2400" dirty="0" smtClean="0"/>
              <a:t>.</a:t>
            </a:r>
          </a:p>
          <a:p>
            <a:endParaRPr lang="en-AU" sz="2400" dirty="0" smtClean="0"/>
          </a:p>
          <a:p>
            <a:pPr>
              <a:buNone/>
            </a:pPr>
            <a:endParaRPr lang="en-AU" sz="2400" dirty="0" smtClean="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3600" b="1" dirty="0" smtClean="0"/>
              <a:t>Pressure</a:t>
            </a:r>
            <a:br>
              <a:rPr lang="en-US" sz="3600" b="1" dirty="0" smtClean="0"/>
            </a:br>
            <a:endParaRPr lang="en-US" dirty="0"/>
          </a:p>
        </p:txBody>
      </p:sp>
      <p:sp>
        <p:nvSpPr>
          <p:cNvPr id="3" name="Content Placeholder 2"/>
          <p:cNvSpPr>
            <a:spLocks noGrp="1"/>
          </p:cNvSpPr>
          <p:nvPr>
            <p:ph sz="quarter" idx="1"/>
          </p:nvPr>
        </p:nvSpPr>
        <p:spPr/>
        <p:txBody>
          <a:bodyPr/>
          <a:lstStyle/>
          <a:p>
            <a:r>
              <a:rPr lang="en-US" dirty="0" smtClean="0"/>
              <a:t>Patients with :</a:t>
            </a:r>
          </a:p>
          <a:p>
            <a:pPr lvl="1"/>
            <a:r>
              <a:rPr lang="en-US" dirty="0" smtClean="0"/>
              <a:t>SCC dehiscence, </a:t>
            </a:r>
          </a:p>
          <a:p>
            <a:pPr lvl="1"/>
            <a:r>
              <a:rPr lang="en-US" dirty="0" err="1" smtClean="0"/>
              <a:t>perilymphatic</a:t>
            </a:r>
            <a:r>
              <a:rPr lang="en-US" dirty="0" smtClean="0"/>
              <a:t> fistula, </a:t>
            </a:r>
          </a:p>
          <a:p>
            <a:pPr lvl="1"/>
            <a:r>
              <a:rPr lang="en-US" dirty="0" smtClean="0"/>
              <a:t>LVA </a:t>
            </a:r>
          </a:p>
          <a:p>
            <a:r>
              <a:rPr lang="en-US" dirty="0" smtClean="0"/>
              <a:t>may have problems with </a:t>
            </a:r>
            <a:r>
              <a:rPr lang="en-US" dirty="0" smtClean="0">
                <a:solidFill>
                  <a:srgbClr val="FF0000"/>
                </a:solidFill>
              </a:rPr>
              <a:t>acute pressure changes </a:t>
            </a:r>
            <a:r>
              <a:rPr lang="en-US" dirty="0" smtClean="0"/>
              <a:t>when performing a </a:t>
            </a:r>
            <a:r>
              <a:rPr lang="en-US" dirty="0" err="1" smtClean="0"/>
              <a:t>Valsalva</a:t>
            </a:r>
            <a:r>
              <a:rPr lang="en-US" dirty="0" smtClean="0"/>
              <a:t> maneuver, coughing, or straining</a:t>
            </a:r>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AU" sz="2400" b="1" dirty="0" smtClean="0"/>
              <a:t>Environment</a:t>
            </a:r>
            <a:endParaRPr lang="en-US" dirty="0"/>
          </a:p>
        </p:txBody>
      </p:sp>
      <p:sp>
        <p:nvSpPr>
          <p:cNvPr id="3" name="Content Placeholder 2"/>
          <p:cNvSpPr>
            <a:spLocks noGrp="1"/>
          </p:cNvSpPr>
          <p:nvPr>
            <p:ph sz="quarter" idx="1"/>
          </p:nvPr>
        </p:nvSpPr>
        <p:spPr/>
        <p:txBody>
          <a:bodyPr>
            <a:normAutofit fontScale="92500"/>
          </a:bodyPr>
          <a:lstStyle/>
          <a:p>
            <a:r>
              <a:rPr lang="en-AU" dirty="0" smtClean="0"/>
              <a:t> </a:t>
            </a:r>
            <a:r>
              <a:rPr lang="en-AU" sz="2600" dirty="0"/>
              <a:t>Changes in the </a:t>
            </a:r>
            <a:r>
              <a:rPr lang="en-AU" sz="2600" dirty="0">
                <a:solidFill>
                  <a:srgbClr val="FF0000"/>
                </a:solidFill>
              </a:rPr>
              <a:t>weather</a:t>
            </a:r>
            <a:r>
              <a:rPr lang="en-AU" sz="2600" dirty="0"/>
              <a:t> or motion stimulation, such as that from </a:t>
            </a:r>
            <a:r>
              <a:rPr lang="en-AU" sz="2600" dirty="0" smtClean="0">
                <a:solidFill>
                  <a:srgbClr val="FF0000"/>
                </a:solidFill>
              </a:rPr>
              <a:t>video </a:t>
            </a:r>
            <a:r>
              <a:rPr lang="en-AU" sz="2600" dirty="0">
                <a:solidFill>
                  <a:srgbClr val="FF0000"/>
                </a:solidFill>
              </a:rPr>
              <a:t>games</a:t>
            </a:r>
            <a:r>
              <a:rPr lang="en-AU" sz="2600" dirty="0"/>
              <a:t>, may bring on problems for patients who have </a:t>
            </a:r>
            <a:r>
              <a:rPr lang="en-AU" sz="2600" b="1" dirty="0"/>
              <a:t>vestibular migraine</a:t>
            </a:r>
            <a:r>
              <a:rPr lang="en-AU" sz="2600" dirty="0" smtClean="0"/>
              <a:t>.</a:t>
            </a:r>
          </a:p>
          <a:p>
            <a:r>
              <a:rPr lang="en-AU" sz="2600" dirty="0" smtClean="0"/>
              <a:t> </a:t>
            </a:r>
            <a:r>
              <a:rPr lang="en-AU" sz="2600" dirty="0">
                <a:solidFill>
                  <a:srgbClr val="FF0000"/>
                </a:solidFill>
              </a:rPr>
              <a:t>Fluorescent lights </a:t>
            </a:r>
            <a:r>
              <a:rPr lang="en-AU" sz="2600" dirty="0"/>
              <a:t>also may cause a </a:t>
            </a:r>
            <a:r>
              <a:rPr lang="en-AU" sz="2600" dirty="0" smtClean="0"/>
              <a:t>problem</a:t>
            </a:r>
          </a:p>
          <a:p>
            <a:endParaRPr lang="en-AU" sz="2600" dirty="0" smtClean="0"/>
          </a:p>
          <a:p>
            <a:r>
              <a:rPr lang="en-AU" sz="2600" dirty="0" smtClean="0"/>
              <a:t> </a:t>
            </a:r>
            <a:r>
              <a:rPr lang="en-AU" sz="2600" dirty="0"/>
              <a:t>In patients with </a:t>
            </a:r>
            <a:r>
              <a:rPr lang="en-AU" sz="2600" b="1" dirty="0"/>
              <a:t>canal dehiscence</a:t>
            </a:r>
            <a:r>
              <a:rPr lang="en-AU" sz="2600" dirty="0"/>
              <a:t>, symptoms may be brought on by </a:t>
            </a:r>
            <a:r>
              <a:rPr lang="en-AU" sz="2600" dirty="0">
                <a:solidFill>
                  <a:srgbClr val="FF0000"/>
                </a:solidFill>
              </a:rPr>
              <a:t>loud sounds </a:t>
            </a:r>
            <a:r>
              <a:rPr lang="en-AU" sz="2600" dirty="0"/>
              <a:t>or by </a:t>
            </a:r>
            <a:r>
              <a:rPr lang="en-AU" sz="2600" dirty="0" err="1"/>
              <a:t>maneuvers</a:t>
            </a:r>
            <a:r>
              <a:rPr lang="en-AU" sz="2600" dirty="0"/>
              <a:t> that change middle ear or intracranial </a:t>
            </a:r>
            <a:r>
              <a:rPr lang="en-AU" sz="2600" dirty="0" smtClean="0">
                <a:solidFill>
                  <a:srgbClr val="FF0000"/>
                </a:solidFill>
              </a:rPr>
              <a:t>pressure</a:t>
            </a:r>
            <a:endParaRPr lang="en-AU" sz="2600" dirty="0" smtClean="0"/>
          </a:p>
          <a:p>
            <a:endParaRPr lang="en-AU" sz="2600" dirty="0" smtClean="0"/>
          </a:p>
          <a:p>
            <a:r>
              <a:rPr lang="en-AU" sz="2600" b="1" dirty="0" smtClean="0"/>
              <a:t>Changes </a:t>
            </a:r>
            <a:r>
              <a:rPr lang="en-AU" sz="2600" b="1" dirty="0"/>
              <a:t>in seasons </a:t>
            </a:r>
            <a:r>
              <a:rPr lang="en-AU" sz="2600" dirty="0"/>
              <a:t>also may provoke symptoms in patients with </a:t>
            </a:r>
            <a:r>
              <a:rPr lang="en-AU" sz="2600" dirty="0" err="1">
                <a:solidFill>
                  <a:srgbClr val="FF0000"/>
                </a:solidFill>
              </a:rPr>
              <a:t>Meniere</a:t>
            </a:r>
            <a:r>
              <a:rPr lang="en-AU" sz="2600" dirty="0"/>
              <a:t> disease or </a:t>
            </a:r>
            <a:r>
              <a:rPr lang="en-AU" sz="2600" dirty="0">
                <a:solidFill>
                  <a:srgbClr val="FF0000"/>
                </a:solidFill>
              </a:rPr>
              <a:t>migraine</a:t>
            </a:r>
            <a:r>
              <a:rPr lang="en-AU" sz="2600" dirty="0"/>
              <a:t>, possibly as a result of </a:t>
            </a:r>
            <a:r>
              <a:rPr lang="en-AU" sz="2600" dirty="0" smtClean="0"/>
              <a:t>allergy</a:t>
            </a:r>
            <a:endParaRPr lang="en-US" sz="26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AU" sz="2800" i="1" dirty="0" smtClean="0"/>
              <a:t>What other signs and symptoms are associated with the dizziness or vertigo? </a:t>
            </a:r>
            <a:endParaRPr lang="en-US" dirty="0"/>
          </a:p>
        </p:txBody>
      </p:sp>
      <p:sp>
        <p:nvSpPr>
          <p:cNvPr id="3" name="Content Placeholder 2"/>
          <p:cNvSpPr>
            <a:spLocks noGrp="1"/>
          </p:cNvSpPr>
          <p:nvPr>
            <p:ph sz="quarter" idx="1"/>
          </p:nvPr>
        </p:nvSpPr>
        <p:spPr/>
        <p:txBody>
          <a:bodyPr>
            <a:normAutofit/>
          </a:bodyPr>
          <a:lstStyle/>
          <a:p>
            <a:r>
              <a:rPr lang="en-AU" sz="2400" dirty="0" smtClean="0"/>
              <a:t>A </a:t>
            </a:r>
            <a:r>
              <a:rPr lang="en-AU" sz="2400" dirty="0"/>
              <a:t>sensation of </a:t>
            </a:r>
            <a:r>
              <a:rPr lang="en-AU" sz="2400" b="1" dirty="0"/>
              <a:t>aural fullness </a:t>
            </a:r>
            <a:r>
              <a:rPr lang="en-AU" sz="2400" dirty="0"/>
              <a:t>and </a:t>
            </a:r>
            <a:r>
              <a:rPr lang="en-AU" sz="2400" b="1" dirty="0"/>
              <a:t>tinnitus</a:t>
            </a:r>
            <a:r>
              <a:rPr lang="en-AU" sz="2400" dirty="0"/>
              <a:t> can precede an attack of vertigo in patients with </a:t>
            </a:r>
            <a:r>
              <a:rPr lang="en-AU" sz="2400" dirty="0" err="1"/>
              <a:t>Meniere</a:t>
            </a:r>
            <a:r>
              <a:rPr lang="en-AU" sz="2400" dirty="0"/>
              <a:t> disease. </a:t>
            </a:r>
            <a:endParaRPr lang="en-AU" sz="2400" dirty="0" smtClean="0"/>
          </a:p>
          <a:p>
            <a:endParaRPr lang="en-AU" sz="2400" dirty="0" smtClean="0"/>
          </a:p>
          <a:p>
            <a:r>
              <a:rPr lang="en-AU" sz="2400" dirty="0" smtClean="0">
                <a:solidFill>
                  <a:srgbClr val="FF0000"/>
                </a:solidFill>
              </a:rPr>
              <a:t>Sweating</a:t>
            </a:r>
            <a:r>
              <a:rPr lang="en-AU" sz="2400" dirty="0">
                <a:solidFill>
                  <a:srgbClr val="FF0000"/>
                </a:solidFill>
              </a:rPr>
              <a:t>, </a:t>
            </a:r>
            <a:r>
              <a:rPr lang="en-AU" sz="2400" dirty="0" err="1">
                <a:solidFill>
                  <a:srgbClr val="FF0000"/>
                </a:solidFill>
              </a:rPr>
              <a:t>dyspnea</a:t>
            </a:r>
            <a:r>
              <a:rPr lang="en-AU" sz="2400" dirty="0">
                <a:solidFill>
                  <a:srgbClr val="FF0000"/>
                </a:solidFill>
              </a:rPr>
              <a:t>, and palpitations </a:t>
            </a:r>
            <a:r>
              <a:rPr lang="en-AU" sz="2400" dirty="0"/>
              <a:t>often accompany </a:t>
            </a:r>
            <a:r>
              <a:rPr lang="en-AU" sz="2400" b="1" dirty="0"/>
              <a:t>panic</a:t>
            </a:r>
            <a:r>
              <a:rPr lang="en-AU" sz="2400" dirty="0"/>
              <a:t> attacks but also may indicate a </a:t>
            </a:r>
            <a:r>
              <a:rPr lang="en-AU" sz="2400" b="1" dirty="0" err="1"/>
              <a:t>cardiogenic</a:t>
            </a:r>
            <a:r>
              <a:rPr lang="en-AU" sz="2400" dirty="0"/>
              <a:t> cause for </a:t>
            </a:r>
            <a:r>
              <a:rPr lang="en-AU" sz="2400" dirty="0" err="1"/>
              <a:t>presyncope</a:t>
            </a:r>
            <a:r>
              <a:rPr lang="en-AU" sz="2400" dirty="0"/>
              <a:t> manifesting as imbalance</a:t>
            </a:r>
            <a:r>
              <a:rPr lang="en-AU" sz="2400" dirty="0" smtClean="0"/>
              <a:t>.</a:t>
            </a:r>
          </a:p>
          <a:p>
            <a:endParaRPr lang="en-AU" sz="2400" dirty="0" smtClean="0"/>
          </a:p>
          <a:p>
            <a:r>
              <a:rPr lang="en-AU" sz="2400" dirty="0" smtClean="0"/>
              <a:t> </a:t>
            </a:r>
            <a:r>
              <a:rPr lang="en-AU" sz="2400" dirty="0"/>
              <a:t>Migraine-related vertigo may be accompanied by an </a:t>
            </a:r>
            <a:r>
              <a:rPr lang="en-AU" sz="2400" b="1" dirty="0"/>
              <a:t>aura or headache. </a:t>
            </a:r>
            <a:endParaRPr lang="en-AU" sz="2400" b="1" dirty="0" smtClean="0"/>
          </a:p>
          <a:p>
            <a:r>
              <a:rPr lang="en-AU" sz="2400" dirty="0" smtClean="0"/>
              <a:t>Other </a:t>
            </a:r>
            <a:r>
              <a:rPr lang="en-AU" sz="2400" dirty="0"/>
              <a:t>neurologic signs may indicate </a:t>
            </a:r>
            <a:r>
              <a:rPr lang="en-AU" sz="2400" b="1" dirty="0"/>
              <a:t>central mass effect </a:t>
            </a:r>
            <a:r>
              <a:rPr lang="en-AU" sz="2400" dirty="0"/>
              <a:t>or </a:t>
            </a:r>
            <a:r>
              <a:rPr lang="en-AU" sz="2400" b="1" dirty="0"/>
              <a:t>vascular</a:t>
            </a:r>
            <a:r>
              <a:rPr lang="en-AU" sz="2400" dirty="0"/>
              <a:t> pathology. </a:t>
            </a:r>
            <a:endParaRPr lang="en-AU"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AU" sz="2800" i="1" dirty="0" smtClean="0"/>
              <a:t>Is there a family history of imbalance or headache? </a:t>
            </a:r>
            <a:endParaRPr lang="en-US" dirty="0"/>
          </a:p>
        </p:txBody>
      </p:sp>
      <p:sp>
        <p:nvSpPr>
          <p:cNvPr id="3" name="Content Placeholder 2"/>
          <p:cNvSpPr>
            <a:spLocks noGrp="1"/>
          </p:cNvSpPr>
          <p:nvPr>
            <p:ph sz="quarter" idx="1"/>
          </p:nvPr>
        </p:nvSpPr>
        <p:spPr/>
        <p:txBody>
          <a:bodyPr>
            <a:normAutofit/>
          </a:bodyPr>
          <a:lstStyle/>
          <a:p>
            <a:r>
              <a:rPr lang="en-AU" dirty="0" smtClean="0"/>
              <a:t> </a:t>
            </a:r>
            <a:r>
              <a:rPr lang="en-AU" sz="2400" b="1" dirty="0" smtClean="0"/>
              <a:t>Migraine-related</a:t>
            </a:r>
            <a:r>
              <a:rPr lang="en-AU" sz="2400" dirty="0" smtClean="0"/>
              <a:t> </a:t>
            </a:r>
            <a:r>
              <a:rPr lang="en-AU" sz="2400" dirty="0"/>
              <a:t>vertigo can run in families, and the same may be true for </a:t>
            </a:r>
            <a:r>
              <a:rPr lang="en-AU" sz="2400" b="1" dirty="0" err="1"/>
              <a:t>Meniere</a:t>
            </a:r>
            <a:r>
              <a:rPr lang="en-AU" sz="2400" dirty="0"/>
              <a:t> disease. </a:t>
            </a:r>
            <a:endParaRPr lang="en-AU" sz="2400" dirty="0" smtClean="0"/>
          </a:p>
          <a:p>
            <a:r>
              <a:rPr lang="en-AU" sz="2400" b="1" dirty="0" err="1" smtClean="0"/>
              <a:t>Otosclerosis</a:t>
            </a:r>
            <a:r>
              <a:rPr lang="en-AU" sz="2400" dirty="0"/>
              <a:t>, which can be accompanied by </a:t>
            </a:r>
            <a:r>
              <a:rPr lang="en-AU" sz="2400" dirty="0">
                <a:solidFill>
                  <a:srgbClr val="FF0000"/>
                </a:solidFill>
              </a:rPr>
              <a:t>imbalance</a:t>
            </a:r>
            <a:r>
              <a:rPr lang="en-AU" sz="2400" dirty="0"/>
              <a:t>, also has a genetic component</a:t>
            </a:r>
            <a:r>
              <a:rPr lang="en-AU" sz="2400" dirty="0" smtClean="0"/>
              <a:t>.</a:t>
            </a:r>
          </a:p>
          <a:p>
            <a:endParaRPr lang="en-AU" sz="2400" dirty="0" smtClean="0"/>
          </a:p>
          <a:p>
            <a:r>
              <a:rPr lang="en-AU" sz="2400" dirty="0" smtClean="0"/>
              <a:t> </a:t>
            </a:r>
            <a:r>
              <a:rPr lang="en-AU" sz="2400" dirty="0"/>
              <a:t>Some congenital conditions, such as </a:t>
            </a:r>
            <a:r>
              <a:rPr lang="en-AU" sz="2400" b="1" dirty="0"/>
              <a:t>CHARGE syndrome </a:t>
            </a:r>
            <a:r>
              <a:rPr lang="en-AU" sz="2400" dirty="0"/>
              <a:t>(i.e., </a:t>
            </a:r>
            <a:r>
              <a:rPr lang="en-AU" sz="2400" dirty="0" err="1"/>
              <a:t>coloboma</a:t>
            </a:r>
            <a:r>
              <a:rPr lang="en-AU" sz="2400" dirty="0"/>
              <a:t>, heart anomalies, </a:t>
            </a:r>
            <a:r>
              <a:rPr lang="en-AU" sz="2400" dirty="0" err="1"/>
              <a:t>choanal</a:t>
            </a:r>
            <a:r>
              <a:rPr lang="en-AU" sz="2400" dirty="0"/>
              <a:t> </a:t>
            </a:r>
            <a:r>
              <a:rPr lang="en-AU" sz="2400" dirty="0" err="1"/>
              <a:t>atresia</a:t>
            </a:r>
            <a:r>
              <a:rPr lang="en-AU" sz="2400" dirty="0"/>
              <a:t>, retardation of growth and development, and genital and ear anomalies), have </a:t>
            </a:r>
            <a:r>
              <a:rPr lang="en-AU" sz="2400" dirty="0">
                <a:solidFill>
                  <a:srgbClr val="FF0000"/>
                </a:solidFill>
              </a:rPr>
              <a:t>a prominent vestibular phenotype</a:t>
            </a:r>
            <a:r>
              <a:rPr lang="en-AU" sz="2400" dirty="0"/>
              <a:t>.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800" i="1" dirty="0" smtClean="0"/>
              <a:t>Are there psychogenic disorders that may be responsible for the patient’s symptoms? </a:t>
            </a:r>
            <a:endParaRPr lang="en-US" i="1" dirty="0"/>
          </a:p>
        </p:txBody>
      </p:sp>
      <p:sp>
        <p:nvSpPr>
          <p:cNvPr id="3" name="Content Placeholder 2"/>
          <p:cNvSpPr>
            <a:spLocks noGrp="1"/>
          </p:cNvSpPr>
          <p:nvPr>
            <p:ph sz="quarter" idx="1"/>
          </p:nvPr>
        </p:nvSpPr>
        <p:spPr/>
        <p:txBody>
          <a:bodyPr>
            <a:normAutofit/>
          </a:bodyPr>
          <a:lstStyle/>
          <a:p>
            <a:r>
              <a:rPr lang="en-US" sz="2400" dirty="0" smtClean="0"/>
              <a:t>Anxiety disorders, panic syndromes, and agoraphobia can lead to </a:t>
            </a:r>
            <a:r>
              <a:rPr lang="en-US" sz="2400" b="1" dirty="0" smtClean="0"/>
              <a:t>episodic vertigo </a:t>
            </a:r>
            <a:r>
              <a:rPr lang="en-US" sz="2400" dirty="0" smtClean="0"/>
              <a:t>that mimics a </a:t>
            </a:r>
            <a:r>
              <a:rPr lang="en-US" sz="2400" dirty="0" err="1" smtClean="0"/>
              <a:t>vestibulopathy</a:t>
            </a:r>
            <a:r>
              <a:rPr lang="en-US" sz="2400" dirty="0" smtClean="0"/>
              <a:t>.</a:t>
            </a:r>
          </a:p>
          <a:p>
            <a:endParaRPr lang="en-US" sz="2400" dirty="0" smtClean="0"/>
          </a:p>
          <a:p>
            <a:pPr>
              <a:buNone/>
            </a:pPr>
            <a:endParaRPr lang="en-US" sz="2400" dirty="0" smtClean="0"/>
          </a:p>
          <a:p>
            <a:r>
              <a:rPr lang="en-US" sz="2400" dirty="0" smtClean="0"/>
              <a:t>Patients with psychogenic dizziness often describe </a:t>
            </a:r>
            <a:r>
              <a:rPr lang="en-US" sz="2400" b="1" dirty="0" smtClean="0"/>
              <a:t>generalized imbalance </a:t>
            </a:r>
            <a:r>
              <a:rPr lang="en-US" sz="2400" dirty="0" smtClean="0"/>
              <a:t>that lasts for </a:t>
            </a:r>
            <a:r>
              <a:rPr lang="en-US" sz="2400" dirty="0" smtClean="0">
                <a:solidFill>
                  <a:srgbClr val="FF0000"/>
                </a:solidFill>
              </a:rPr>
              <a:t>long periods</a:t>
            </a:r>
            <a:r>
              <a:rPr lang="en-US" sz="2400" dirty="0" smtClean="0"/>
              <a:t>. </a:t>
            </a:r>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AU" sz="2800" i="1" dirty="0" smtClean="0"/>
              <a:t>Are there underlying medical problems that may cause or exacerbate the patient’s symptoms? </a:t>
            </a:r>
            <a:endParaRPr lang="en-US" dirty="0"/>
          </a:p>
        </p:txBody>
      </p:sp>
      <p:sp>
        <p:nvSpPr>
          <p:cNvPr id="3" name="Content Placeholder 2"/>
          <p:cNvSpPr>
            <a:spLocks noGrp="1"/>
          </p:cNvSpPr>
          <p:nvPr>
            <p:ph sz="quarter" idx="1"/>
          </p:nvPr>
        </p:nvSpPr>
        <p:spPr>
          <a:xfrm>
            <a:off x="457200" y="1600200"/>
            <a:ext cx="8229600" cy="4997152"/>
          </a:xfrm>
        </p:spPr>
        <p:txBody>
          <a:bodyPr>
            <a:normAutofit fontScale="92500" lnSpcReduction="20000"/>
          </a:bodyPr>
          <a:lstStyle/>
          <a:p>
            <a:pPr>
              <a:buFont typeface="Wingdings" pitchFamily="2" charset="2"/>
              <a:buChar char="Ø"/>
            </a:pPr>
            <a:r>
              <a:rPr lang="en-AU" sz="2600" dirty="0" smtClean="0"/>
              <a:t>All can lead to dizziness or vertigo:</a:t>
            </a:r>
          </a:p>
          <a:p>
            <a:r>
              <a:rPr lang="en-AU" sz="2600" dirty="0" smtClean="0"/>
              <a:t>Thyroid </a:t>
            </a:r>
            <a:r>
              <a:rPr lang="en-AU" sz="2600" dirty="0"/>
              <a:t>disease, </a:t>
            </a:r>
            <a:endParaRPr lang="en-AU" sz="2600" dirty="0" smtClean="0"/>
          </a:p>
          <a:p>
            <a:r>
              <a:rPr lang="en-AU" sz="2600" dirty="0" smtClean="0"/>
              <a:t>diabetes </a:t>
            </a:r>
            <a:r>
              <a:rPr lang="en-AU" sz="2600" dirty="0"/>
              <a:t>mellitus</a:t>
            </a:r>
            <a:r>
              <a:rPr lang="en-AU" sz="2600" dirty="0" smtClean="0"/>
              <a:t>,</a:t>
            </a:r>
          </a:p>
          <a:p>
            <a:r>
              <a:rPr lang="en-AU" sz="2600" dirty="0" smtClean="0"/>
              <a:t> </a:t>
            </a:r>
            <a:r>
              <a:rPr lang="en-AU" sz="2600" dirty="0" err="1"/>
              <a:t>anemia</a:t>
            </a:r>
            <a:r>
              <a:rPr lang="en-AU" sz="2600" dirty="0" smtClean="0"/>
              <a:t>,</a:t>
            </a:r>
          </a:p>
          <a:p>
            <a:r>
              <a:rPr lang="en-AU" sz="2600" dirty="0" smtClean="0"/>
              <a:t> </a:t>
            </a:r>
            <a:r>
              <a:rPr lang="en-AU" sz="2600" dirty="0"/>
              <a:t>autoimmune diseases, </a:t>
            </a:r>
            <a:endParaRPr lang="en-AU" sz="2600" dirty="0" smtClean="0"/>
          </a:p>
          <a:p>
            <a:r>
              <a:rPr lang="en-AU" sz="2600" dirty="0" smtClean="0"/>
              <a:t>infections </a:t>
            </a:r>
            <a:r>
              <a:rPr lang="en-AU" sz="2600" dirty="0"/>
              <a:t>such as syphilis or Lyme disease</a:t>
            </a:r>
            <a:r>
              <a:rPr lang="en-AU" sz="2600" dirty="0" smtClean="0"/>
              <a:t>,</a:t>
            </a:r>
          </a:p>
          <a:p>
            <a:r>
              <a:rPr lang="en-AU" sz="2600" dirty="0" smtClean="0"/>
              <a:t> </a:t>
            </a:r>
            <a:r>
              <a:rPr lang="en-AU" sz="2600" dirty="0" err="1"/>
              <a:t>hypoperfusion</a:t>
            </a:r>
            <a:r>
              <a:rPr lang="en-AU" sz="2600" dirty="0"/>
              <a:t> of the brain from postural hypotension, </a:t>
            </a:r>
            <a:endParaRPr lang="en-AU" sz="2600" dirty="0" smtClean="0"/>
          </a:p>
          <a:p>
            <a:r>
              <a:rPr lang="en-AU" sz="2600" dirty="0" smtClean="0"/>
              <a:t>cardiac arrhythmias</a:t>
            </a:r>
          </a:p>
          <a:p>
            <a:endParaRPr lang="en-AU" sz="2600" dirty="0" smtClean="0"/>
          </a:p>
          <a:p>
            <a:pPr>
              <a:buFont typeface="Wingdings" pitchFamily="2" charset="2"/>
              <a:buChar char="Ø"/>
            </a:pPr>
            <a:r>
              <a:rPr lang="en-AU" sz="2600" dirty="0" smtClean="0"/>
              <a:t> </a:t>
            </a:r>
            <a:r>
              <a:rPr lang="en-AU" sz="2600" dirty="0"/>
              <a:t>Patients with migraine are </a:t>
            </a:r>
            <a:r>
              <a:rPr lang="en-AU" sz="2600" b="1" dirty="0"/>
              <a:t>more</a:t>
            </a:r>
            <a:r>
              <a:rPr lang="en-AU" sz="2600" dirty="0"/>
              <a:t> likely to experience </a:t>
            </a:r>
            <a:r>
              <a:rPr lang="en-AU" sz="2600" b="1" dirty="0"/>
              <a:t>BPPV</a:t>
            </a:r>
            <a:r>
              <a:rPr lang="en-AU" sz="2600" dirty="0"/>
              <a:t> than are those who do not have migraine</a:t>
            </a:r>
            <a:r>
              <a:rPr lang="en-AU" sz="2600" dirty="0" smtClean="0"/>
              <a:t>.</a:t>
            </a:r>
          </a:p>
          <a:p>
            <a:pPr>
              <a:buFont typeface="Wingdings" pitchFamily="2" charset="2"/>
              <a:buChar char="Ø"/>
            </a:pPr>
            <a:r>
              <a:rPr lang="en-AU" sz="2600" dirty="0" smtClean="0"/>
              <a:t> </a:t>
            </a:r>
            <a:r>
              <a:rPr lang="en-AU" sz="2600" dirty="0"/>
              <a:t>In addition, </a:t>
            </a:r>
            <a:r>
              <a:rPr lang="en-AU" sz="2600" b="1" dirty="0"/>
              <a:t>medications</a:t>
            </a:r>
            <a:r>
              <a:rPr lang="en-AU" sz="2600" dirty="0"/>
              <a:t> are a common cause of symptoms that mimic vestibular </a:t>
            </a:r>
            <a:r>
              <a:rPr lang="en-AU" sz="2600" dirty="0" smtClean="0"/>
              <a:t>disorders</a:t>
            </a:r>
          </a:p>
          <a:p>
            <a:endParaRPr lang="en-AU" i="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200" b="1" dirty="0" smtClean="0"/>
              <a:t>BACKGROUND</a:t>
            </a:r>
            <a:endParaRPr lang="en-US" dirty="0"/>
          </a:p>
        </p:txBody>
      </p:sp>
      <p:sp>
        <p:nvSpPr>
          <p:cNvPr id="3" name="Content Placeholder 2"/>
          <p:cNvSpPr>
            <a:spLocks noGrp="1"/>
          </p:cNvSpPr>
          <p:nvPr>
            <p:ph sz="quarter" idx="1"/>
          </p:nvPr>
        </p:nvSpPr>
        <p:spPr/>
        <p:txBody>
          <a:bodyPr>
            <a:normAutofit/>
          </a:bodyPr>
          <a:lstStyle/>
          <a:p>
            <a:pPr>
              <a:buNone/>
            </a:pPr>
            <a:endParaRPr lang="en-US" b="1" dirty="0"/>
          </a:p>
          <a:p>
            <a:r>
              <a:rPr lang="en-AU" sz="2400" dirty="0"/>
              <a:t>Dizziness is the ninth most common complaint that leads patients to visit their primary care physicians, </a:t>
            </a:r>
            <a:endParaRPr lang="en-AU" sz="2400" dirty="0" smtClean="0"/>
          </a:p>
          <a:p>
            <a:r>
              <a:rPr lang="en-AU" sz="2400" dirty="0" smtClean="0"/>
              <a:t>third </a:t>
            </a:r>
            <a:r>
              <a:rPr lang="en-AU" sz="2400" dirty="0"/>
              <a:t>among those 65 to 75 years of age </a:t>
            </a:r>
            <a:endParaRPr lang="en-AU" sz="2400" dirty="0" smtClean="0"/>
          </a:p>
          <a:p>
            <a:r>
              <a:rPr lang="en-AU" sz="2400" dirty="0" smtClean="0"/>
              <a:t>first </a:t>
            </a:r>
            <a:r>
              <a:rPr lang="en-AU" sz="2400" dirty="0"/>
              <a:t>among older </a:t>
            </a:r>
            <a:r>
              <a:rPr lang="en-AU" sz="2400" dirty="0" smtClean="0"/>
              <a:t>patients</a:t>
            </a:r>
          </a:p>
          <a:p>
            <a:endParaRPr lang="en-AU" sz="2400" dirty="0" smtClean="0"/>
          </a:p>
          <a:p>
            <a:r>
              <a:rPr lang="en-AU" sz="2400" dirty="0" smtClean="0"/>
              <a:t> </a:t>
            </a:r>
            <a:r>
              <a:rPr lang="en-AU" sz="2400" dirty="0"/>
              <a:t>Symptoms of dizziness can be difficult for the patient to describe </a:t>
            </a:r>
            <a:r>
              <a:rPr lang="en-AU" sz="2400" dirty="0" smtClean="0"/>
              <a:t>:</a:t>
            </a:r>
            <a:endParaRPr lang="en-AU" sz="2400" dirty="0" smtClean="0"/>
          </a:p>
          <a:p>
            <a:r>
              <a:rPr lang="en-AU" sz="2400" dirty="0" smtClean="0"/>
              <a:t> </a:t>
            </a:r>
            <a:r>
              <a:rPr lang="en-AU" sz="2400" dirty="0" err="1" smtClean="0"/>
              <a:t>Dysequilibrium</a:t>
            </a:r>
            <a:r>
              <a:rPr lang="en-AU" sz="2400" dirty="0" smtClean="0"/>
              <a:t>, </a:t>
            </a:r>
            <a:r>
              <a:rPr lang="en-AU" sz="2400" dirty="0"/>
              <a:t>vertigo, and light-headedness are terms that patients may use to describe their sensations</a:t>
            </a:r>
            <a:r>
              <a:rPr lang="en-AU" sz="2400" i="1" dirty="0" smtClean="0"/>
              <a:t>.</a:t>
            </a:r>
          </a:p>
          <a:p>
            <a:endParaRPr lang="en-AU" i="1"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sz="quarter" idx="1"/>
          </p:nvPr>
        </p:nvPicPr>
        <p:blipFill>
          <a:blip r:embed="rId2" cstate="print"/>
          <a:srcRect l="20573" t="27047" r="52592" b="34769"/>
          <a:stretch>
            <a:fillRect/>
          </a:stretch>
        </p:blipFill>
        <p:spPr bwMode="auto">
          <a:xfrm>
            <a:off x="611560" y="188640"/>
            <a:ext cx="7920880" cy="6336704"/>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3100" b="1" dirty="0" smtClean="0"/>
              <a:t>PHYSICAL EXAMINATION </a:t>
            </a:r>
            <a:r>
              <a:rPr lang="en-US" sz="3100" dirty="0" smtClean="0"/>
              <a:t/>
            </a:r>
            <a:br>
              <a:rPr lang="en-US" sz="3100" dirty="0" smtClean="0"/>
            </a:br>
            <a:endParaRPr lang="en-US" dirty="0"/>
          </a:p>
        </p:txBody>
      </p:sp>
      <p:sp>
        <p:nvSpPr>
          <p:cNvPr id="3" name="Content Placeholder 2"/>
          <p:cNvSpPr>
            <a:spLocks noGrp="1"/>
          </p:cNvSpPr>
          <p:nvPr>
            <p:ph sz="quarter" idx="1"/>
          </p:nvPr>
        </p:nvSpPr>
        <p:spPr/>
        <p:txBody>
          <a:bodyPr>
            <a:normAutofit/>
          </a:bodyPr>
          <a:lstStyle/>
          <a:p>
            <a:r>
              <a:rPr lang="en-AU" sz="2400" dirty="0" smtClean="0"/>
              <a:t>The physical examination is goal directed and aims at testing hypotheses made from the history. </a:t>
            </a:r>
          </a:p>
          <a:p>
            <a:endParaRPr lang="en-AU" sz="2400" dirty="0" smtClean="0"/>
          </a:p>
          <a:p>
            <a:r>
              <a:rPr lang="en-AU" sz="2400" dirty="0" smtClean="0"/>
              <a:t>A </a:t>
            </a:r>
            <a:r>
              <a:rPr lang="en-AU" sz="2400" dirty="0"/>
              <a:t>careful bedside examination </a:t>
            </a:r>
            <a:r>
              <a:rPr lang="en-AU" sz="2400" dirty="0" smtClean="0"/>
              <a:t>can </a:t>
            </a:r>
            <a:r>
              <a:rPr lang="en-AU" sz="2400" dirty="0"/>
              <a:t>often be sufficient for appropriate vestibular </a:t>
            </a:r>
            <a:r>
              <a:rPr lang="en-AU" sz="2400" dirty="0" smtClean="0"/>
              <a:t>diagnosis</a:t>
            </a:r>
          </a:p>
          <a:p>
            <a:endParaRPr lang="en-AU" sz="2400" dirty="0" smtClean="0"/>
          </a:p>
          <a:p>
            <a:r>
              <a:rPr lang="en-AU" sz="2400" dirty="0" smtClean="0"/>
              <a:t> In some cases, laboratory tests and/or quantitative methods for evaluation of vestibular function are important to help make the diagnosis or to </a:t>
            </a:r>
            <a:r>
              <a:rPr lang="en-AU" sz="2400" b="1" dirty="0" smtClean="0"/>
              <a:t>document </a:t>
            </a:r>
            <a:r>
              <a:rPr lang="en-AU" sz="2400" b="1" dirty="0" err="1" smtClean="0"/>
              <a:t>pathophysiologic</a:t>
            </a:r>
            <a:r>
              <a:rPr lang="en-AU" sz="2400" b="1" dirty="0" smtClean="0"/>
              <a:t> changes or recovery</a:t>
            </a:r>
            <a:r>
              <a:rPr lang="en-AU" sz="2400" dirty="0" smtClean="0"/>
              <a:t> during the clinical course. </a:t>
            </a:r>
          </a:p>
          <a:p>
            <a:endParaRPr lang="en-AU" sz="2400" dirty="0" smtClean="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3100" dirty="0" smtClean="0"/>
              <a:t/>
            </a:r>
            <a:br>
              <a:rPr lang="en-US" sz="3100" dirty="0" smtClean="0"/>
            </a:br>
            <a:r>
              <a:rPr lang="en-US" sz="3600" b="1" dirty="0" smtClean="0"/>
              <a:t>Bedside Examination </a:t>
            </a:r>
            <a:r>
              <a:rPr lang="en-US" sz="3600" dirty="0" smtClean="0"/>
              <a:t/>
            </a:r>
            <a:br>
              <a:rPr lang="en-US" sz="3600" dirty="0" smtClean="0"/>
            </a:br>
            <a:endParaRPr lang="en-US" dirty="0"/>
          </a:p>
        </p:txBody>
      </p:sp>
      <p:sp>
        <p:nvSpPr>
          <p:cNvPr id="3" name="Content Placeholder 2"/>
          <p:cNvSpPr>
            <a:spLocks noGrp="1"/>
          </p:cNvSpPr>
          <p:nvPr>
            <p:ph sz="quarter" idx="1"/>
          </p:nvPr>
        </p:nvSpPr>
        <p:spPr/>
        <p:txBody>
          <a:bodyPr>
            <a:normAutofit/>
          </a:bodyPr>
          <a:lstStyle/>
          <a:p>
            <a:r>
              <a:rPr lang="en-AU" sz="2400" b="1" dirty="0" smtClean="0"/>
              <a:t>No</a:t>
            </a:r>
            <a:r>
              <a:rPr lang="en-AU" sz="2400" dirty="0" smtClean="0"/>
              <a:t> </a:t>
            </a:r>
            <a:r>
              <a:rPr lang="en-AU" sz="2400" dirty="0"/>
              <a:t>clinical test can directly measure the function of the vestibular periphery</a:t>
            </a:r>
            <a:r>
              <a:rPr lang="en-AU" sz="2400" dirty="0" smtClean="0"/>
              <a:t>.</a:t>
            </a:r>
          </a:p>
          <a:p>
            <a:pPr>
              <a:buNone/>
            </a:pPr>
            <a:endParaRPr lang="en-AU" sz="2400" dirty="0" smtClean="0"/>
          </a:p>
          <a:p>
            <a:r>
              <a:rPr lang="en-AU" sz="2400" dirty="0" smtClean="0"/>
              <a:t>The </a:t>
            </a:r>
            <a:r>
              <a:rPr lang="en-AU" sz="2400" dirty="0"/>
              <a:t>most important and well studied of these are </a:t>
            </a:r>
            <a:r>
              <a:rPr lang="en-AU" sz="2400" b="1" dirty="0"/>
              <a:t>eye movements</a:t>
            </a:r>
            <a:r>
              <a:rPr lang="en-AU" sz="2400" dirty="0"/>
              <a:t>,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r>
              <a:rPr lang="en-AU" sz="2400" dirty="0" smtClean="0"/>
              <a:t>The </a:t>
            </a:r>
            <a:r>
              <a:rPr lang="en-AU" sz="2400" dirty="0"/>
              <a:t>most common type seen in vestibular disorders is </a:t>
            </a:r>
            <a:r>
              <a:rPr lang="en-AU" sz="2400" b="1" i="1" dirty="0"/>
              <a:t>jerk </a:t>
            </a:r>
            <a:r>
              <a:rPr lang="en-AU" sz="2400" b="1" i="1" dirty="0" err="1"/>
              <a:t>nystagmus</a:t>
            </a:r>
            <a:r>
              <a:rPr lang="en-AU" sz="2400" b="1" i="1" dirty="0"/>
              <a:t>, </a:t>
            </a:r>
            <a:endParaRPr lang="en-AU" sz="2400" b="1" i="1" dirty="0" smtClean="0"/>
          </a:p>
          <a:p>
            <a:endParaRPr lang="en-AU" sz="2400" dirty="0" smtClean="0"/>
          </a:p>
          <a:p>
            <a:r>
              <a:rPr lang="en-AU" sz="2400" dirty="0" smtClean="0"/>
              <a:t>The </a:t>
            </a:r>
            <a:r>
              <a:rPr lang="en-AU" sz="2400" b="1" dirty="0"/>
              <a:t>direction</a:t>
            </a:r>
            <a:r>
              <a:rPr lang="en-AU" sz="2400" dirty="0"/>
              <a:t> of </a:t>
            </a:r>
            <a:r>
              <a:rPr lang="en-AU" sz="2400" dirty="0" err="1"/>
              <a:t>nystagmus</a:t>
            </a:r>
            <a:r>
              <a:rPr lang="en-AU" sz="2400" dirty="0"/>
              <a:t> often is named for the direction of the </a:t>
            </a:r>
            <a:r>
              <a:rPr lang="en-AU" sz="2400" b="1" dirty="0"/>
              <a:t>quick</a:t>
            </a:r>
            <a:r>
              <a:rPr lang="en-AU" sz="2400" dirty="0"/>
              <a:t> phases, because they are </a:t>
            </a:r>
            <a:r>
              <a:rPr lang="en-AU" sz="2400" b="1" dirty="0"/>
              <a:t>more obvious </a:t>
            </a:r>
            <a:r>
              <a:rPr lang="en-AU" sz="2400" dirty="0"/>
              <a:t>on clinical </a:t>
            </a:r>
            <a:r>
              <a:rPr lang="en-AU" sz="2400" dirty="0" smtClean="0"/>
              <a:t>examination</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r>
              <a:rPr lang="en-AU" sz="2800" dirty="0" smtClean="0"/>
              <a:t>The trajectory of the slow phases should be scrutinized for the following characteristics of individual slow phases:</a:t>
            </a:r>
          </a:p>
          <a:p>
            <a:r>
              <a:rPr lang="en-AU" dirty="0" smtClean="0"/>
              <a:t> </a:t>
            </a:r>
            <a:r>
              <a:rPr lang="en-AU" sz="2400" dirty="0" smtClean="0"/>
              <a:t>1) an increase in velocity, as is commonly found with </a:t>
            </a:r>
            <a:r>
              <a:rPr lang="en-AU" sz="2400" b="1" dirty="0" smtClean="0"/>
              <a:t>congenital</a:t>
            </a:r>
            <a:r>
              <a:rPr lang="en-AU" sz="2400" dirty="0" smtClean="0"/>
              <a:t> </a:t>
            </a:r>
            <a:r>
              <a:rPr lang="en-AU" sz="2400" dirty="0" err="1" smtClean="0"/>
              <a:t>nystagmus</a:t>
            </a:r>
            <a:r>
              <a:rPr lang="en-AU" sz="2400" dirty="0" smtClean="0"/>
              <a:t>; </a:t>
            </a:r>
          </a:p>
          <a:p>
            <a:r>
              <a:rPr lang="en-AU" sz="2400" dirty="0" smtClean="0"/>
              <a:t>2) a decrease in velocity, as is seen in patients with </a:t>
            </a:r>
            <a:r>
              <a:rPr lang="en-AU" sz="2400" b="1" dirty="0" err="1" smtClean="0"/>
              <a:t>cerebellar</a:t>
            </a:r>
            <a:r>
              <a:rPr lang="en-AU" sz="2400" dirty="0" smtClean="0"/>
              <a:t> lesions; and</a:t>
            </a:r>
          </a:p>
          <a:p>
            <a:r>
              <a:rPr lang="en-AU" sz="2400" dirty="0" smtClean="0"/>
              <a:t> 3) a constant velocity, as is typical for </a:t>
            </a:r>
            <a:r>
              <a:rPr lang="en-AU" sz="2400" b="1" dirty="0" smtClean="0"/>
              <a:t>vestibular disturbances. </a:t>
            </a:r>
          </a:p>
          <a:p>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endParaRPr lang="en-AU" sz="2400" dirty="0" smtClean="0"/>
          </a:p>
          <a:p>
            <a:r>
              <a:rPr lang="en-AU" sz="2400" dirty="0" smtClean="0"/>
              <a:t>A </a:t>
            </a:r>
            <a:r>
              <a:rPr lang="en-AU" sz="2400" b="1" dirty="0"/>
              <a:t>horizontal </a:t>
            </a:r>
            <a:r>
              <a:rPr lang="en-AU" sz="2400" b="1" dirty="0" err="1"/>
              <a:t>torsional</a:t>
            </a:r>
            <a:r>
              <a:rPr lang="en-AU" sz="2400" b="1" dirty="0"/>
              <a:t> </a:t>
            </a:r>
            <a:r>
              <a:rPr lang="en-AU" sz="2400" dirty="0" err="1"/>
              <a:t>nystagmus</a:t>
            </a:r>
            <a:r>
              <a:rPr lang="en-AU" sz="2400" dirty="0"/>
              <a:t> typically is observed acutely after unilateral loss of vestibular function. </a:t>
            </a:r>
            <a:endParaRPr lang="en-AU" sz="2400" dirty="0" smtClean="0"/>
          </a:p>
          <a:p>
            <a:endParaRPr lang="en-AU" sz="2400" dirty="0" smtClean="0"/>
          </a:p>
          <a:p>
            <a:r>
              <a:rPr lang="en-AU" sz="2400" dirty="0" smtClean="0"/>
              <a:t>The </a:t>
            </a:r>
            <a:r>
              <a:rPr lang="en-AU" sz="2400" b="1" dirty="0"/>
              <a:t>horizontal</a:t>
            </a:r>
            <a:r>
              <a:rPr lang="en-AU" sz="2400" dirty="0"/>
              <a:t> component beats </a:t>
            </a:r>
            <a:r>
              <a:rPr lang="en-AU" sz="2400" b="1" dirty="0"/>
              <a:t>toward the better </a:t>
            </a:r>
            <a:r>
              <a:rPr lang="en-AU" sz="2400" dirty="0"/>
              <a:t>(intact) ear, and the </a:t>
            </a:r>
            <a:r>
              <a:rPr lang="en-AU" sz="2400" dirty="0" err="1">
                <a:solidFill>
                  <a:srgbClr val="FF0000"/>
                </a:solidFill>
              </a:rPr>
              <a:t>torsional</a:t>
            </a:r>
            <a:r>
              <a:rPr lang="en-AU" sz="2400" dirty="0"/>
              <a:t> component involves beating of the superior poles of the eyes toward the </a:t>
            </a:r>
            <a:r>
              <a:rPr lang="en-AU" sz="2400" dirty="0">
                <a:solidFill>
                  <a:srgbClr val="FF0000"/>
                </a:solidFill>
              </a:rPr>
              <a:t>intact ear</a:t>
            </a:r>
            <a:r>
              <a:rPr lang="en-AU" sz="2400" dirty="0"/>
              <a:t>.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850106"/>
          </a:xfrm>
        </p:spPr>
        <p:txBody>
          <a:bodyPr>
            <a:normAutofit/>
          </a:bodyPr>
          <a:lstStyle/>
          <a:p>
            <a:pPr algn="l"/>
            <a:r>
              <a:rPr lang="en-AU" sz="2800" b="1" dirty="0" smtClean="0"/>
              <a:t>H</a:t>
            </a:r>
            <a:r>
              <a:rPr lang="en-AU" sz="2800" b="1" dirty="0" smtClean="0"/>
              <a:t>ead-Shaking </a:t>
            </a:r>
            <a:r>
              <a:rPr lang="en-AU" sz="2800" b="1" dirty="0" err="1" smtClean="0"/>
              <a:t>Nystagmus</a:t>
            </a:r>
            <a:endParaRPr lang="en-US" sz="5400" dirty="0"/>
          </a:p>
        </p:txBody>
      </p:sp>
      <p:sp>
        <p:nvSpPr>
          <p:cNvPr id="3" name="Content Placeholder 2"/>
          <p:cNvSpPr>
            <a:spLocks noGrp="1"/>
          </p:cNvSpPr>
          <p:nvPr>
            <p:ph sz="quarter" idx="1"/>
          </p:nvPr>
        </p:nvSpPr>
        <p:spPr>
          <a:xfrm>
            <a:off x="395536" y="1268760"/>
            <a:ext cx="8291264" cy="4752528"/>
          </a:xfrm>
        </p:spPr>
        <p:txBody>
          <a:bodyPr>
            <a:normAutofit fontScale="85000" lnSpcReduction="20000"/>
          </a:bodyPr>
          <a:lstStyle/>
          <a:p>
            <a:r>
              <a:rPr lang="en-AU" sz="2800" dirty="0" smtClean="0"/>
              <a:t>Head-shaking </a:t>
            </a:r>
            <a:r>
              <a:rPr lang="en-AU" sz="2800" dirty="0" err="1"/>
              <a:t>nystagmus</a:t>
            </a:r>
            <a:r>
              <a:rPr lang="en-AU" sz="2800" dirty="0"/>
              <a:t> is a test </a:t>
            </a:r>
            <a:r>
              <a:rPr lang="en-AU" sz="2800" b="1" dirty="0"/>
              <a:t>of imbalance in dynamic vestibular function. </a:t>
            </a:r>
            <a:endParaRPr lang="en-AU" sz="2800" b="1" dirty="0" smtClean="0"/>
          </a:p>
          <a:p>
            <a:r>
              <a:rPr lang="en-AU" sz="2800" dirty="0" smtClean="0"/>
              <a:t>With </a:t>
            </a:r>
            <a:r>
              <a:rPr lang="en-AU" sz="2800" dirty="0" err="1"/>
              <a:t>Frenzel</a:t>
            </a:r>
            <a:r>
              <a:rPr lang="en-AU" sz="2800" dirty="0"/>
              <a:t> lenses in place, the patient is instructed to shake the head vigorously approximately </a:t>
            </a:r>
            <a:r>
              <a:rPr lang="en-AU" sz="2800" b="1" dirty="0"/>
              <a:t>30 times </a:t>
            </a:r>
            <a:r>
              <a:rPr lang="en-AU" sz="2800" dirty="0"/>
              <a:t>horizontally</a:t>
            </a:r>
            <a:r>
              <a:rPr lang="en-AU" sz="2800" dirty="0" smtClean="0"/>
              <a:t>.</a:t>
            </a:r>
          </a:p>
          <a:p>
            <a:r>
              <a:rPr lang="en-AU" sz="2800" dirty="0" smtClean="0"/>
              <a:t> </a:t>
            </a:r>
            <a:r>
              <a:rPr lang="en-AU" sz="2800" dirty="0"/>
              <a:t>Head shaking is stopped abruptly, and the examiner looks for any </a:t>
            </a:r>
            <a:r>
              <a:rPr lang="en-AU" sz="2800" dirty="0" err="1"/>
              <a:t>nystagmus</a:t>
            </a:r>
            <a:r>
              <a:rPr lang="en-AU" sz="2800" dirty="0"/>
              <a:t>. </a:t>
            </a:r>
            <a:endParaRPr lang="en-AU" sz="2800" dirty="0" smtClean="0"/>
          </a:p>
          <a:p>
            <a:endParaRPr lang="en-AU" sz="2800" dirty="0" smtClean="0"/>
          </a:p>
          <a:p>
            <a:r>
              <a:rPr lang="en-AU" sz="2800" dirty="0" smtClean="0"/>
              <a:t>Healthy </a:t>
            </a:r>
            <a:r>
              <a:rPr lang="en-AU" sz="2800" dirty="0"/>
              <a:t>persons usually exhibit </a:t>
            </a:r>
            <a:r>
              <a:rPr lang="en-AU" sz="2800" b="1" dirty="0"/>
              <a:t>no</a:t>
            </a:r>
            <a:r>
              <a:rPr lang="en-AU" sz="2800" dirty="0"/>
              <a:t> or occasionally just </a:t>
            </a:r>
            <a:r>
              <a:rPr lang="en-AU" sz="2800" b="1" dirty="0"/>
              <a:t>a beat or two </a:t>
            </a:r>
            <a:r>
              <a:rPr lang="en-AU" sz="2800" dirty="0"/>
              <a:t>of head-shaking </a:t>
            </a:r>
            <a:r>
              <a:rPr lang="en-AU" sz="2800" dirty="0" err="1"/>
              <a:t>nystagmus</a:t>
            </a:r>
            <a:r>
              <a:rPr lang="en-AU" sz="2800" dirty="0"/>
              <a:t>. </a:t>
            </a:r>
            <a:endParaRPr lang="en-AU" sz="2800" dirty="0" smtClean="0"/>
          </a:p>
          <a:p>
            <a:endParaRPr lang="en-AU" sz="2800" dirty="0" smtClean="0"/>
          </a:p>
          <a:p>
            <a:r>
              <a:rPr lang="en-AU" sz="2800" dirty="0" smtClean="0"/>
              <a:t>With </a:t>
            </a:r>
            <a:r>
              <a:rPr lang="en-AU" sz="2800" dirty="0"/>
              <a:t>a </a:t>
            </a:r>
            <a:r>
              <a:rPr lang="en-AU" sz="2800" b="1" dirty="0"/>
              <a:t>unilateral loss of labyrinthine function</a:t>
            </a:r>
            <a:r>
              <a:rPr lang="en-AU" sz="2800" dirty="0"/>
              <a:t>, however, a vigorous </a:t>
            </a:r>
            <a:r>
              <a:rPr lang="en-AU" sz="2800" dirty="0" err="1"/>
              <a:t>nystagmus</a:t>
            </a:r>
            <a:r>
              <a:rPr lang="en-AU" sz="2800" dirty="0"/>
              <a:t> is typical, with slow phases </a:t>
            </a:r>
            <a:r>
              <a:rPr lang="en-AU" sz="2800" b="1" dirty="0"/>
              <a:t>initially directed toward </a:t>
            </a:r>
            <a:r>
              <a:rPr lang="en-AU" sz="2800" dirty="0"/>
              <a:t>the </a:t>
            </a:r>
            <a:r>
              <a:rPr lang="en-AU" sz="2800" dirty="0" err="1">
                <a:solidFill>
                  <a:srgbClr val="FF0000"/>
                </a:solidFill>
              </a:rPr>
              <a:t>lesioned</a:t>
            </a:r>
            <a:r>
              <a:rPr lang="en-AU" sz="2800" dirty="0"/>
              <a:t> side and then a </a:t>
            </a:r>
            <a:r>
              <a:rPr lang="en-AU" sz="2800" i="1" dirty="0"/>
              <a:t>reversal phase with slow phases directed </a:t>
            </a:r>
            <a:r>
              <a:rPr lang="en-AU" sz="2800" i="1" dirty="0" smtClean="0"/>
              <a:t>oppositely</a:t>
            </a:r>
          </a:p>
          <a:p>
            <a:endParaRPr lang="en-AU"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hsn method.jpg"/>
          <p:cNvPicPr>
            <a:picLocks noGrp="1" noChangeAspect="1"/>
          </p:cNvPicPr>
          <p:nvPr>
            <p:ph sz="quarter" idx="1"/>
          </p:nvPr>
        </p:nvPicPr>
        <p:blipFill>
          <a:blip r:embed="rId2" cstate="print"/>
          <a:stretch>
            <a:fillRect/>
          </a:stretch>
        </p:blipFill>
        <p:spPr>
          <a:xfrm>
            <a:off x="395536" y="730834"/>
            <a:ext cx="7776863" cy="5832647"/>
          </a:xfr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AU" sz="3600" b="1" dirty="0" smtClean="0"/>
              <a:t>Vibration</a:t>
            </a:r>
            <a:endParaRPr lang="en-US" dirty="0"/>
          </a:p>
        </p:txBody>
      </p:sp>
      <p:sp>
        <p:nvSpPr>
          <p:cNvPr id="3" name="Content Placeholder 2"/>
          <p:cNvSpPr>
            <a:spLocks noGrp="1"/>
          </p:cNvSpPr>
          <p:nvPr>
            <p:ph sz="quarter" idx="1"/>
          </p:nvPr>
        </p:nvSpPr>
        <p:spPr/>
        <p:txBody>
          <a:bodyPr>
            <a:noAutofit/>
          </a:bodyPr>
          <a:lstStyle/>
          <a:p>
            <a:r>
              <a:rPr lang="en-AU" sz="2400" dirty="0" smtClean="0"/>
              <a:t>Vibration-induced </a:t>
            </a:r>
            <a:r>
              <a:rPr lang="en-AU" sz="2400" dirty="0" err="1"/>
              <a:t>nystagmus</a:t>
            </a:r>
            <a:r>
              <a:rPr lang="en-AU" sz="2400" dirty="0"/>
              <a:t> has been used as a diagnostic tool for patients with </a:t>
            </a:r>
            <a:r>
              <a:rPr lang="en-AU" sz="2400" b="1" dirty="0"/>
              <a:t>superior canal dehiscence</a:t>
            </a:r>
            <a:r>
              <a:rPr lang="en-AU" sz="2400" dirty="0"/>
              <a:t>. </a:t>
            </a:r>
            <a:endParaRPr lang="en-AU" sz="2400" dirty="0" smtClean="0"/>
          </a:p>
          <a:p>
            <a:endParaRPr lang="en-AU" sz="2400" dirty="0" smtClean="0"/>
          </a:p>
          <a:p>
            <a:r>
              <a:rPr lang="en-AU" sz="2400" dirty="0" smtClean="0"/>
              <a:t>Application </a:t>
            </a:r>
            <a:r>
              <a:rPr lang="en-AU" sz="2400" dirty="0"/>
              <a:t>of a vibrator to the </a:t>
            </a:r>
            <a:r>
              <a:rPr lang="en-AU" sz="2400" b="1" dirty="0" err="1"/>
              <a:t>suboccipital</a:t>
            </a:r>
            <a:r>
              <a:rPr lang="en-AU" sz="2400" dirty="0"/>
              <a:t> area on the side of the dehiscence can induce a prominent </a:t>
            </a:r>
            <a:r>
              <a:rPr lang="en-AU" sz="2400" b="1" dirty="0"/>
              <a:t>vertical-</a:t>
            </a:r>
            <a:r>
              <a:rPr lang="en-AU" sz="2400" b="1" dirty="0" err="1"/>
              <a:t>torsional</a:t>
            </a:r>
            <a:r>
              <a:rPr lang="en-AU" sz="2400" dirty="0"/>
              <a:t> </a:t>
            </a:r>
            <a:r>
              <a:rPr lang="en-AU" sz="2400" dirty="0" err="1"/>
              <a:t>nystagmus</a:t>
            </a:r>
            <a:r>
              <a:rPr lang="en-AU" sz="2400" dirty="0"/>
              <a:t> </a:t>
            </a:r>
            <a:endParaRPr lang="en-AU" sz="2400" dirty="0" smtClean="0"/>
          </a:p>
          <a:p>
            <a:endParaRPr lang="en-AU" sz="2400" dirty="0" smtClean="0"/>
          </a:p>
          <a:p>
            <a:r>
              <a:rPr lang="en-AU" sz="2400" dirty="0" smtClean="0"/>
              <a:t> </a:t>
            </a:r>
            <a:r>
              <a:rPr lang="en-AU" sz="2400" dirty="0"/>
              <a:t>Vibration also has been shown to induce </a:t>
            </a:r>
            <a:r>
              <a:rPr lang="en-AU" sz="2400" dirty="0" err="1"/>
              <a:t>nystagmus</a:t>
            </a:r>
            <a:r>
              <a:rPr lang="en-AU" sz="2400" dirty="0"/>
              <a:t> with </a:t>
            </a:r>
            <a:r>
              <a:rPr lang="en-AU" sz="2400" dirty="0">
                <a:solidFill>
                  <a:srgbClr val="FF0000"/>
                </a:solidFill>
              </a:rPr>
              <a:t>quick</a:t>
            </a:r>
            <a:r>
              <a:rPr lang="en-AU" sz="2400" dirty="0"/>
              <a:t> phases </a:t>
            </a:r>
            <a:r>
              <a:rPr lang="en-AU" sz="2400" dirty="0">
                <a:solidFill>
                  <a:srgbClr val="FF0000"/>
                </a:solidFill>
              </a:rPr>
              <a:t>toward the intact side </a:t>
            </a:r>
            <a:r>
              <a:rPr lang="en-AU" sz="2400" dirty="0"/>
              <a:t>in patients with unilateral loss as a result of </a:t>
            </a:r>
            <a:r>
              <a:rPr lang="en-AU" sz="2400" dirty="0">
                <a:solidFill>
                  <a:srgbClr val="FF0000"/>
                </a:solidFill>
              </a:rPr>
              <a:t>vestibular neuropathy or </a:t>
            </a:r>
            <a:r>
              <a:rPr lang="en-AU" sz="2400" dirty="0" err="1">
                <a:solidFill>
                  <a:srgbClr val="FF0000"/>
                </a:solidFill>
              </a:rPr>
              <a:t>Meniere</a:t>
            </a:r>
            <a:r>
              <a:rPr lang="en-AU" sz="2400" dirty="0">
                <a:solidFill>
                  <a:srgbClr val="FF0000"/>
                </a:solidFill>
              </a:rPr>
              <a:t> disease</a:t>
            </a:r>
            <a:r>
              <a:rPr lang="en-AU" sz="2400" dirty="0" smtClean="0"/>
              <a:t>.</a:t>
            </a:r>
            <a:endParaRPr lang="en-AU" sz="24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pic>
        <p:nvPicPr>
          <p:cNvPr id="12" name="Content Placeholder 11" descr="vibration method R.jpg"/>
          <p:cNvPicPr>
            <a:picLocks noGrp="1" noChangeAspect="1"/>
          </p:cNvPicPr>
          <p:nvPr>
            <p:ph sz="quarter" idx="1"/>
          </p:nvPr>
        </p:nvPicPr>
        <p:blipFill>
          <a:blip r:embed="rId2" cstate="print"/>
          <a:stretch>
            <a:fillRect/>
          </a:stretch>
        </p:blipFill>
        <p:spPr>
          <a:xfrm>
            <a:off x="323528" y="332656"/>
            <a:ext cx="4702469" cy="5112568"/>
          </a:xfrm>
        </p:spPr>
      </p:pic>
      <p:pic>
        <p:nvPicPr>
          <p:cNvPr id="8" name="Content Placeholder 7" descr="images (1).jpg"/>
          <p:cNvPicPr>
            <a:picLocks noGrp="1" noChangeAspect="1"/>
          </p:cNvPicPr>
          <p:nvPr>
            <p:ph sz="quarter" idx="2"/>
          </p:nvPr>
        </p:nvPicPr>
        <p:blipFill>
          <a:blip r:embed="rId3" cstate="print"/>
          <a:stretch>
            <a:fillRect/>
          </a:stretch>
        </p:blipFill>
        <p:spPr>
          <a:xfrm>
            <a:off x="5484812" y="2871787"/>
            <a:ext cx="2647950" cy="1724025"/>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3600" dirty="0" smtClean="0"/>
              <a:t>EYE MOVEMENTS </a:t>
            </a:r>
            <a:br>
              <a:rPr lang="en-US" sz="3600" dirty="0" smtClean="0"/>
            </a:br>
            <a:endParaRPr lang="en-US" dirty="0"/>
          </a:p>
        </p:txBody>
      </p:sp>
      <p:sp>
        <p:nvSpPr>
          <p:cNvPr id="3" name="Content Placeholder 2"/>
          <p:cNvSpPr>
            <a:spLocks noGrp="1"/>
          </p:cNvSpPr>
          <p:nvPr>
            <p:ph sz="quarter" idx="1"/>
          </p:nvPr>
        </p:nvSpPr>
        <p:spPr/>
        <p:txBody>
          <a:bodyPr>
            <a:normAutofit/>
          </a:bodyPr>
          <a:lstStyle/>
          <a:p>
            <a:r>
              <a:rPr lang="en-AU" sz="2400" dirty="0" smtClean="0"/>
              <a:t>Patients </a:t>
            </a:r>
            <a:r>
              <a:rPr lang="en-AU" sz="2400" dirty="0"/>
              <a:t>with dizziness may demonstrate characteristic eye movements. </a:t>
            </a:r>
            <a:endParaRPr lang="en-AU" sz="2400" dirty="0" smtClean="0"/>
          </a:p>
          <a:p>
            <a:endParaRPr lang="en-AU" sz="2400" dirty="0" smtClean="0"/>
          </a:p>
          <a:p>
            <a:endParaRPr lang="en-AU" sz="2400" dirty="0" smtClean="0"/>
          </a:p>
          <a:p>
            <a:r>
              <a:rPr lang="en-AU" sz="2400" dirty="0" smtClean="0"/>
              <a:t>Saccadic</a:t>
            </a:r>
            <a:r>
              <a:rPr lang="en-AU" sz="2400" dirty="0"/>
              <a:t>, pursuit, and </a:t>
            </a:r>
            <a:r>
              <a:rPr lang="en-AU" sz="2400" dirty="0" err="1"/>
              <a:t>vergence</a:t>
            </a:r>
            <a:r>
              <a:rPr lang="en-AU" sz="2400" dirty="0"/>
              <a:t> eye movements change gaze (the direction of the eye in space) so that images of objects of interest are </a:t>
            </a:r>
            <a:r>
              <a:rPr lang="en-AU" sz="2400" dirty="0" smtClean="0">
                <a:solidFill>
                  <a:srgbClr val="FF0000"/>
                </a:solidFill>
              </a:rPr>
              <a:t>kept </a:t>
            </a:r>
            <a:r>
              <a:rPr lang="en-AU" sz="2400" dirty="0">
                <a:solidFill>
                  <a:srgbClr val="FF0000"/>
                </a:solidFill>
              </a:rPr>
              <a:t>on the fovea</a:t>
            </a:r>
            <a:r>
              <a:rPr lang="en-AU" sz="2400" dirty="0"/>
              <a:t>, where visual resolution is highest. </a:t>
            </a:r>
            <a:endParaRPr lang="en-AU" sz="2400" dirty="0" smtClean="0"/>
          </a:p>
          <a:p>
            <a:endParaRPr lang="en-AU" i="1"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AU" sz="2800" dirty="0" smtClean="0"/>
              <a:t>Positional Testing</a:t>
            </a:r>
            <a:endParaRPr lang="en-US" dirty="0"/>
          </a:p>
        </p:txBody>
      </p:sp>
      <p:sp>
        <p:nvSpPr>
          <p:cNvPr id="3" name="Content Placeholder 2"/>
          <p:cNvSpPr>
            <a:spLocks noGrp="1"/>
          </p:cNvSpPr>
          <p:nvPr>
            <p:ph sz="quarter" idx="1"/>
          </p:nvPr>
        </p:nvSpPr>
        <p:spPr/>
        <p:txBody>
          <a:bodyPr>
            <a:normAutofit/>
          </a:bodyPr>
          <a:lstStyle/>
          <a:p>
            <a:r>
              <a:rPr lang="en-AU" sz="2400" dirty="0" smtClean="0"/>
              <a:t>Positional </a:t>
            </a:r>
            <a:r>
              <a:rPr lang="en-AU" sz="2400" dirty="0"/>
              <a:t>(sustained) and positioning (transient) </a:t>
            </a:r>
            <a:r>
              <a:rPr lang="en-AU" sz="2400" dirty="0" err="1"/>
              <a:t>nystagmus</a:t>
            </a:r>
            <a:r>
              <a:rPr lang="en-AU" sz="2400" dirty="0"/>
              <a:t> are best observed with the patient wearing </a:t>
            </a:r>
            <a:r>
              <a:rPr lang="en-AU" sz="2400" b="1" dirty="0" err="1"/>
              <a:t>Frenzel</a:t>
            </a:r>
            <a:r>
              <a:rPr lang="en-AU" sz="2400" b="1" dirty="0"/>
              <a:t> lenses</a:t>
            </a:r>
            <a:r>
              <a:rPr lang="en-AU" sz="2400" dirty="0" smtClean="0"/>
              <a:t>.</a:t>
            </a:r>
          </a:p>
          <a:p>
            <a:endParaRPr lang="en-AU" sz="2400" dirty="0" smtClean="0"/>
          </a:p>
          <a:p>
            <a:r>
              <a:rPr lang="en-AU" sz="2400" dirty="0" smtClean="0"/>
              <a:t> </a:t>
            </a:r>
          </a:p>
          <a:p>
            <a:r>
              <a:rPr lang="en-AU" sz="2400" b="1" dirty="0" smtClean="0"/>
              <a:t>Dix-</a:t>
            </a:r>
            <a:r>
              <a:rPr lang="en-AU" sz="2400" b="1" dirty="0" err="1" smtClean="0"/>
              <a:t>Hallpike</a:t>
            </a:r>
            <a:r>
              <a:rPr lang="en-AU" sz="2400" dirty="0" smtClean="0"/>
              <a:t> </a:t>
            </a:r>
            <a:r>
              <a:rPr lang="en-AU" sz="2400" dirty="0"/>
              <a:t>positioning for identification of posterior canal BPPV (PC-BPPV) is performed first. </a:t>
            </a:r>
            <a:endParaRPr lang="en-AU" sz="2400" dirty="0" smtClean="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457200" y="1600200"/>
            <a:ext cx="8229600" cy="4925144"/>
          </a:xfrm>
        </p:spPr>
        <p:txBody>
          <a:bodyPr>
            <a:normAutofit fontScale="85000" lnSpcReduction="20000"/>
          </a:bodyPr>
          <a:lstStyle/>
          <a:p>
            <a:r>
              <a:rPr lang="en-AU" dirty="0" smtClean="0"/>
              <a:t>The patient sits upright on an examination table. </a:t>
            </a:r>
          </a:p>
          <a:p>
            <a:r>
              <a:rPr lang="en-AU" dirty="0" smtClean="0"/>
              <a:t>For </a:t>
            </a:r>
            <a:r>
              <a:rPr lang="en-AU" dirty="0"/>
              <a:t>testing to detect the presence </a:t>
            </a:r>
            <a:r>
              <a:rPr lang="en-AU" b="1" dirty="0"/>
              <a:t>of right PC-BPPV</a:t>
            </a:r>
            <a:r>
              <a:rPr lang="en-AU" dirty="0"/>
              <a:t>, the head is turned </a:t>
            </a:r>
            <a:r>
              <a:rPr lang="en-AU" b="1" dirty="0"/>
              <a:t>45</a:t>
            </a:r>
            <a:r>
              <a:rPr lang="en-AU" dirty="0"/>
              <a:t> degrees so that </a:t>
            </a:r>
            <a:r>
              <a:rPr lang="en-AU" b="1" dirty="0"/>
              <a:t>the chin is toward the right </a:t>
            </a:r>
            <a:r>
              <a:rPr lang="en-AU" dirty="0"/>
              <a:t>shoulder. </a:t>
            </a:r>
            <a:endParaRPr lang="en-AU" dirty="0" smtClean="0"/>
          </a:p>
          <a:p>
            <a:r>
              <a:rPr lang="en-AU" dirty="0" smtClean="0"/>
              <a:t>The </a:t>
            </a:r>
            <a:r>
              <a:rPr lang="en-AU" dirty="0"/>
              <a:t>patient is then rapidly brought straight back into a right head-hanging position </a:t>
            </a:r>
            <a:endParaRPr lang="en-AU" dirty="0" smtClean="0"/>
          </a:p>
          <a:p>
            <a:r>
              <a:rPr lang="en-AU" dirty="0" smtClean="0"/>
              <a:t>this </a:t>
            </a:r>
            <a:r>
              <a:rPr lang="en-AU" dirty="0"/>
              <a:t>position is maintained for at </a:t>
            </a:r>
            <a:r>
              <a:rPr lang="en-AU" b="1" dirty="0"/>
              <a:t>least 30 seconds</a:t>
            </a:r>
            <a:r>
              <a:rPr lang="en-AU" dirty="0"/>
              <a:t>. </a:t>
            </a:r>
            <a:endParaRPr lang="en-AU" dirty="0" smtClean="0"/>
          </a:p>
          <a:p>
            <a:endParaRPr lang="en-AU" dirty="0" smtClean="0"/>
          </a:p>
          <a:p>
            <a:r>
              <a:rPr lang="en-AU" dirty="0" smtClean="0"/>
              <a:t>The </a:t>
            </a:r>
            <a:r>
              <a:rPr lang="en-AU" dirty="0" err="1"/>
              <a:t>nystagmus</a:t>
            </a:r>
            <a:r>
              <a:rPr lang="en-AU" dirty="0"/>
              <a:t> characteristic of BPPV usually begins after a </a:t>
            </a:r>
            <a:r>
              <a:rPr lang="en-AU" b="1" dirty="0"/>
              <a:t>latency of 2 to 10 </a:t>
            </a:r>
            <a:r>
              <a:rPr lang="en-AU" dirty="0" smtClean="0"/>
              <a:t>seconds</a:t>
            </a:r>
          </a:p>
          <a:p>
            <a:r>
              <a:rPr lang="en-AU" dirty="0" smtClean="0"/>
              <a:t>PC-BPPV </a:t>
            </a:r>
            <a:r>
              <a:rPr lang="en-AU" dirty="0"/>
              <a:t>results in a </a:t>
            </a:r>
            <a:r>
              <a:rPr lang="en-AU" b="1" dirty="0"/>
              <a:t>vertical-</a:t>
            </a:r>
            <a:r>
              <a:rPr lang="en-AU" b="1" dirty="0" err="1"/>
              <a:t>torsional</a:t>
            </a:r>
            <a:r>
              <a:rPr lang="en-AU" b="1" dirty="0"/>
              <a:t> </a:t>
            </a:r>
            <a:r>
              <a:rPr lang="en-AU" dirty="0" err="1"/>
              <a:t>nystagmus</a:t>
            </a:r>
            <a:r>
              <a:rPr lang="en-AU" dirty="0"/>
              <a:t>, with vertical quick phases directed </a:t>
            </a:r>
            <a:r>
              <a:rPr lang="en-AU" b="1" dirty="0"/>
              <a:t>upward and </a:t>
            </a:r>
            <a:r>
              <a:rPr lang="en-AU" b="1" dirty="0" err="1"/>
              <a:t>torsional</a:t>
            </a:r>
            <a:r>
              <a:rPr lang="en-AU" b="1" dirty="0"/>
              <a:t> </a:t>
            </a:r>
            <a:r>
              <a:rPr lang="en-AU" dirty="0"/>
              <a:t>quick </a:t>
            </a:r>
            <a:r>
              <a:rPr lang="en-AU" dirty="0" smtClean="0"/>
              <a:t>phases</a:t>
            </a:r>
          </a:p>
          <a:p>
            <a:endParaRPr lang="en-AU" dirty="0" smtClean="0"/>
          </a:p>
          <a:p>
            <a:r>
              <a:rPr lang="en-AU" dirty="0" err="1" smtClean="0"/>
              <a:t>nystagmus</a:t>
            </a:r>
            <a:r>
              <a:rPr lang="en-AU" dirty="0" smtClean="0"/>
              <a:t> </a:t>
            </a:r>
            <a:r>
              <a:rPr lang="en-AU" dirty="0"/>
              <a:t>relative to the orbit change with direction of gaze: on looking to the </a:t>
            </a:r>
            <a:r>
              <a:rPr lang="en-AU" b="1" dirty="0"/>
              <a:t>dependent ear</a:t>
            </a:r>
            <a:r>
              <a:rPr lang="en-AU" dirty="0"/>
              <a:t>, it appears </a:t>
            </a:r>
            <a:r>
              <a:rPr lang="en-AU" b="1" dirty="0"/>
              <a:t>more </a:t>
            </a:r>
            <a:r>
              <a:rPr lang="en-AU" b="1" dirty="0" err="1"/>
              <a:t>torsional</a:t>
            </a:r>
            <a:r>
              <a:rPr lang="en-AU" dirty="0"/>
              <a:t>, and on looking to </a:t>
            </a:r>
            <a:r>
              <a:rPr lang="en-AU" b="1" dirty="0"/>
              <a:t>the higher ear</a:t>
            </a:r>
            <a:r>
              <a:rPr lang="en-AU" dirty="0"/>
              <a:t>, it </a:t>
            </a:r>
            <a:r>
              <a:rPr lang="en-AU" dirty="0" smtClean="0"/>
              <a:t>appears </a:t>
            </a:r>
            <a:r>
              <a:rPr lang="en-AU" b="1" dirty="0" smtClean="0"/>
              <a:t>more  vertical</a:t>
            </a:r>
            <a:r>
              <a:rPr lang="en-AU" dirty="0"/>
              <a:t>.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بارگیری (1).jpg"/>
          <p:cNvPicPr>
            <a:picLocks noGrp="1" noChangeAspect="1"/>
          </p:cNvPicPr>
          <p:nvPr>
            <p:ph sz="quarter" idx="1"/>
          </p:nvPr>
        </p:nvPicPr>
        <p:blipFill>
          <a:blip r:embed="rId2" cstate="print"/>
          <a:stretch>
            <a:fillRect/>
          </a:stretch>
        </p:blipFill>
        <p:spPr>
          <a:xfrm>
            <a:off x="1331640" y="637223"/>
            <a:ext cx="6048671" cy="6021788"/>
          </a:xfr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r>
              <a:rPr lang="en-AU" sz="2400" dirty="0" smtClean="0"/>
              <a:t>The </a:t>
            </a:r>
            <a:r>
              <a:rPr lang="en-AU" sz="2400" dirty="0"/>
              <a:t>standard Dix-</a:t>
            </a:r>
            <a:r>
              <a:rPr lang="en-AU" sz="2400" dirty="0" err="1"/>
              <a:t>Hallpike</a:t>
            </a:r>
            <a:r>
              <a:rPr lang="en-AU" sz="2400" dirty="0"/>
              <a:t> </a:t>
            </a:r>
            <a:r>
              <a:rPr lang="en-AU" sz="2400" dirty="0" err="1"/>
              <a:t>maneuver</a:t>
            </a:r>
            <a:r>
              <a:rPr lang="en-AU" sz="2400" dirty="0"/>
              <a:t> may </a:t>
            </a:r>
            <a:r>
              <a:rPr lang="en-AU" sz="2400" b="1" dirty="0"/>
              <a:t>not elicit </a:t>
            </a:r>
            <a:r>
              <a:rPr lang="en-AU" sz="2400" dirty="0" err="1"/>
              <a:t>nystagmus</a:t>
            </a:r>
            <a:r>
              <a:rPr lang="en-AU" sz="2400" dirty="0"/>
              <a:t> in cases of </a:t>
            </a:r>
            <a:r>
              <a:rPr lang="en-AU" sz="2400" b="1" dirty="0"/>
              <a:t>horizontal canal </a:t>
            </a:r>
            <a:r>
              <a:rPr lang="en-AU" sz="2400" b="1" dirty="0" smtClean="0"/>
              <a:t>BPPV</a:t>
            </a:r>
            <a:endParaRPr lang="en-AU" sz="2400" dirty="0" smtClean="0"/>
          </a:p>
          <a:p>
            <a:r>
              <a:rPr lang="en-AU" sz="2400" dirty="0" smtClean="0"/>
              <a:t>Such </a:t>
            </a:r>
            <a:r>
              <a:rPr lang="en-AU" sz="2400" dirty="0"/>
              <a:t>a </a:t>
            </a:r>
            <a:r>
              <a:rPr lang="en-AU" sz="2400" dirty="0" err="1"/>
              <a:t>nystagmus</a:t>
            </a:r>
            <a:r>
              <a:rPr lang="en-AU" sz="2400" dirty="0"/>
              <a:t> can be identified by bringing the patient backward into the </a:t>
            </a:r>
            <a:r>
              <a:rPr lang="en-AU" sz="2400" b="1" dirty="0"/>
              <a:t>supine</a:t>
            </a:r>
            <a:r>
              <a:rPr lang="en-AU" sz="2400" dirty="0"/>
              <a:t> position and then turning the head in a left-ear-down or right-ear-down position. </a:t>
            </a:r>
            <a:endParaRPr lang="en-AU" sz="2400" dirty="0" smtClean="0"/>
          </a:p>
          <a:p>
            <a:endParaRPr lang="en-AU" sz="2400" dirty="0" smtClean="0"/>
          </a:p>
          <a:p>
            <a:r>
              <a:rPr lang="en-AU" sz="2400" dirty="0" smtClean="0"/>
              <a:t>The </a:t>
            </a:r>
            <a:r>
              <a:rPr lang="en-AU" sz="2400" dirty="0" err="1"/>
              <a:t>nystagmus</a:t>
            </a:r>
            <a:r>
              <a:rPr lang="en-AU" sz="2400" dirty="0"/>
              <a:t> seen with </a:t>
            </a:r>
            <a:r>
              <a:rPr lang="en-AU" sz="2400" dirty="0">
                <a:solidFill>
                  <a:srgbClr val="FF0000"/>
                </a:solidFill>
              </a:rPr>
              <a:t>horizontal</a:t>
            </a:r>
            <a:r>
              <a:rPr lang="en-AU" sz="2400" dirty="0"/>
              <a:t> canal BPPV </a:t>
            </a:r>
            <a:r>
              <a:rPr lang="en-AU" sz="2400" dirty="0" smtClean="0"/>
              <a:t>:</a:t>
            </a:r>
          </a:p>
          <a:p>
            <a:pPr lvl="1"/>
            <a:r>
              <a:rPr lang="en-AU" sz="2000" dirty="0" smtClean="0"/>
              <a:t>may </a:t>
            </a:r>
            <a:r>
              <a:rPr lang="en-AU" sz="2000" dirty="0"/>
              <a:t>last </a:t>
            </a:r>
            <a:r>
              <a:rPr lang="en-AU" sz="2000" b="1" dirty="0"/>
              <a:t>longer</a:t>
            </a:r>
            <a:r>
              <a:rPr lang="en-AU" sz="2000" dirty="0"/>
              <a:t> than that seen in </a:t>
            </a:r>
            <a:r>
              <a:rPr lang="en-AU" sz="2000" dirty="0" smtClean="0"/>
              <a:t>PC-BPPV</a:t>
            </a:r>
          </a:p>
          <a:p>
            <a:pPr lvl="1"/>
            <a:r>
              <a:rPr lang="en-AU" sz="2000" dirty="0" smtClean="0"/>
              <a:t>may </a:t>
            </a:r>
            <a:r>
              <a:rPr lang="en-AU" sz="2000" dirty="0"/>
              <a:t>exhibit a small amount of </a:t>
            </a:r>
            <a:r>
              <a:rPr lang="en-AU" sz="2000" b="1" dirty="0"/>
              <a:t>spontaneous</a:t>
            </a:r>
            <a:r>
              <a:rPr lang="en-AU" sz="2000" dirty="0"/>
              <a:t> </a:t>
            </a:r>
            <a:r>
              <a:rPr lang="en-AU" sz="2000" dirty="0" err="1"/>
              <a:t>nystagmus</a:t>
            </a:r>
            <a:r>
              <a:rPr lang="en-AU" sz="2000" dirty="0"/>
              <a:t> when sitting </a:t>
            </a:r>
            <a:r>
              <a:rPr lang="en-AU" sz="2000" dirty="0" smtClean="0"/>
              <a:t>upright</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124744"/>
            <a:ext cx="8229600" cy="5001419"/>
          </a:xfrm>
        </p:spPr>
        <p:txBody>
          <a:bodyPr>
            <a:noAutofit/>
          </a:bodyPr>
          <a:lstStyle/>
          <a:p>
            <a:endParaRPr lang="en-AU" sz="2400" dirty="0" smtClean="0"/>
          </a:p>
          <a:p>
            <a:r>
              <a:rPr lang="en-AU" sz="2400" dirty="0" smtClean="0"/>
              <a:t> </a:t>
            </a:r>
            <a:r>
              <a:rPr lang="en-AU" sz="2400" dirty="0"/>
              <a:t>A </a:t>
            </a:r>
            <a:r>
              <a:rPr lang="en-AU" sz="2400" b="1" dirty="0"/>
              <a:t>central lesion </a:t>
            </a:r>
            <a:r>
              <a:rPr lang="en-AU" sz="2400" dirty="0"/>
              <a:t>is most likely when positional </a:t>
            </a:r>
            <a:r>
              <a:rPr lang="en-AU" sz="2400" dirty="0" err="1"/>
              <a:t>nystagmus</a:t>
            </a:r>
            <a:r>
              <a:rPr lang="en-AU" sz="2400" dirty="0"/>
              <a:t> is </a:t>
            </a:r>
            <a:r>
              <a:rPr lang="en-AU" sz="2400" dirty="0">
                <a:solidFill>
                  <a:srgbClr val="FF0000"/>
                </a:solidFill>
              </a:rPr>
              <a:t>purely vertical </a:t>
            </a:r>
            <a:r>
              <a:rPr lang="en-AU" sz="2400" dirty="0"/>
              <a:t>or </a:t>
            </a:r>
            <a:r>
              <a:rPr lang="en-AU" sz="2400" dirty="0">
                <a:solidFill>
                  <a:srgbClr val="FF0000"/>
                </a:solidFill>
              </a:rPr>
              <a:t>purely </a:t>
            </a:r>
            <a:r>
              <a:rPr lang="en-AU" sz="2400" dirty="0" err="1">
                <a:solidFill>
                  <a:srgbClr val="FF0000"/>
                </a:solidFill>
              </a:rPr>
              <a:t>torsional</a:t>
            </a:r>
            <a:r>
              <a:rPr lang="en-AU" sz="2400" dirty="0"/>
              <a:t>, or if the patient exhibits a </a:t>
            </a:r>
            <a:r>
              <a:rPr lang="en-AU" sz="2400" dirty="0">
                <a:solidFill>
                  <a:srgbClr val="FF0000"/>
                </a:solidFill>
              </a:rPr>
              <a:t>sustained unidirectional horizontal positional </a:t>
            </a:r>
            <a:r>
              <a:rPr lang="en-AU" sz="2400" dirty="0" err="1">
                <a:solidFill>
                  <a:srgbClr val="FF0000"/>
                </a:solidFill>
              </a:rPr>
              <a:t>nystagmus</a:t>
            </a:r>
            <a:r>
              <a:rPr lang="en-AU" sz="2400" dirty="0">
                <a:solidFill>
                  <a:srgbClr val="FF0000"/>
                </a:solidFill>
              </a:rPr>
              <a:t> </a:t>
            </a:r>
            <a:r>
              <a:rPr lang="en-AU" sz="2400" dirty="0"/>
              <a:t>of high enough intensity to be observed without </a:t>
            </a:r>
            <a:r>
              <a:rPr lang="en-AU" sz="2400" dirty="0" err="1"/>
              <a:t>Frenzel</a:t>
            </a:r>
            <a:r>
              <a:rPr lang="en-AU" sz="2400" dirty="0"/>
              <a:t> lenses. </a:t>
            </a:r>
            <a:endParaRPr lang="en-AU" sz="2400" dirty="0" smtClean="0"/>
          </a:p>
          <a:p>
            <a:endParaRPr lang="en-AU" sz="2400" dirty="0" smtClean="0"/>
          </a:p>
          <a:p>
            <a:r>
              <a:rPr lang="en-AU" sz="2400" dirty="0" smtClean="0"/>
              <a:t>Positional </a:t>
            </a:r>
            <a:r>
              <a:rPr lang="en-AU" sz="2400" dirty="0"/>
              <a:t>testing may also exacerbate a </a:t>
            </a:r>
            <a:r>
              <a:rPr lang="en-AU" sz="2400" b="1" dirty="0"/>
              <a:t>spontaneous</a:t>
            </a:r>
            <a:r>
              <a:rPr lang="en-AU" sz="2400" dirty="0"/>
              <a:t> </a:t>
            </a:r>
            <a:r>
              <a:rPr lang="en-AU" sz="2400" dirty="0" err="1"/>
              <a:t>nystagmus</a:t>
            </a:r>
            <a:r>
              <a:rPr lang="en-AU" sz="2400" dirty="0"/>
              <a:t>. </a:t>
            </a:r>
            <a:endParaRPr lang="en-US" sz="24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AU" sz="3100" dirty="0" smtClean="0"/>
              <a:t>Dynamic Visual Acuity</a:t>
            </a:r>
            <a:br>
              <a:rPr lang="en-AU" sz="3100" dirty="0" smtClean="0"/>
            </a:br>
            <a:endParaRPr lang="en-US" dirty="0"/>
          </a:p>
        </p:txBody>
      </p:sp>
      <p:sp>
        <p:nvSpPr>
          <p:cNvPr id="3" name="Content Placeholder 2"/>
          <p:cNvSpPr>
            <a:spLocks noGrp="1"/>
          </p:cNvSpPr>
          <p:nvPr>
            <p:ph sz="quarter" idx="1"/>
          </p:nvPr>
        </p:nvSpPr>
        <p:spPr/>
        <p:txBody>
          <a:bodyPr>
            <a:noAutofit/>
          </a:bodyPr>
          <a:lstStyle/>
          <a:p>
            <a:r>
              <a:rPr lang="en-AU" sz="2400" dirty="0" smtClean="0"/>
              <a:t>To test for this effect, the patient’s ability to read a </a:t>
            </a:r>
            <a:r>
              <a:rPr lang="en-AU" sz="2400" dirty="0" err="1" smtClean="0"/>
              <a:t>Snellen</a:t>
            </a:r>
            <a:r>
              <a:rPr lang="en-AU" sz="2400" dirty="0" smtClean="0"/>
              <a:t> chart with the </a:t>
            </a:r>
            <a:r>
              <a:rPr lang="en-AU" sz="2400" b="1" dirty="0" smtClean="0"/>
              <a:t>head stationary </a:t>
            </a:r>
            <a:r>
              <a:rPr lang="en-AU" sz="2400" dirty="0" smtClean="0"/>
              <a:t>is compared with acuity during horizontal head oscillations at a freq of approximately </a:t>
            </a:r>
            <a:r>
              <a:rPr lang="en-AU" sz="2400" b="1" dirty="0" smtClean="0"/>
              <a:t>2 Hz</a:t>
            </a:r>
            <a:r>
              <a:rPr lang="en-AU" sz="2400" dirty="0" smtClean="0"/>
              <a:t>. </a:t>
            </a:r>
          </a:p>
          <a:p>
            <a:endParaRPr lang="en-AU" sz="2400" dirty="0" smtClean="0"/>
          </a:p>
          <a:p>
            <a:r>
              <a:rPr lang="en-AU" sz="2400" dirty="0" smtClean="0"/>
              <a:t>Individuals </a:t>
            </a:r>
            <a:r>
              <a:rPr lang="en-AU" sz="2400" dirty="0"/>
              <a:t>with </a:t>
            </a:r>
            <a:r>
              <a:rPr lang="en-AU" sz="2400" b="1" dirty="0"/>
              <a:t>normal</a:t>
            </a:r>
            <a:r>
              <a:rPr lang="en-AU" sz="2400" dirty="0"/>
              <a:t> vestibular function typically show </a:t>
            </a:r>
            <a:r>
              <a:rPr lang="en-AU" sz="2400" b="1" dirty="0"/>
              <a:t>no more than a one-line </a:t>
            </a:r>
            <a:r>
              <a:rPr lang="en-AU" sz="2400" dirty="0"/>
              <a:t>decline in visual acuity on the </a:t>
            </a:r>
            <a:r>
              <a:rPr lang="en-AU" sz="2400" dirty="0" err="1"/>
              <a:t>Snellen</a:t>
            </a:r>
            <a:r>
              <a:rPr lang="en-AU" sz="2400" dirty="0"/>
              <a:t> chart with head movement, </a:t>
            </a:r>
            <a:endParaRPr lang="en-AU" sz="2400" dirty="0" smtClean="0"/>
          </a:p>
          <a:p>
            <a:endParaRPr lang="en-AU" sz="2400" dirty="0" smtClean="0"/>
          </a:p>
          <a:p>
            <a:r>
              <a:rPr lang="en-AU" sz="2400" dirty="0" smtClean="0"/>
              <a:t> </a:t>
            </a:r>
            <a:r>
              <a:rPr lang="en-AU" sz="2400" dirty="0"/>
              <a:t>those with vestibular </a:t>
            </a:r>
            <a:r>
              <a:rPr lang="en-AU" sz="2400" b="1" dirty="0" err="1"/>
              <a:t>hypofunction</a:t>
            </a:r>
            <a:r>
              <a:rPr lang="en-AU" sz="2400" dirty="0"/>
              <a:t>, particularly </a:t>
            </a:r>
            <a:r>
              <a:rPr lang="en-AU" sz="2400" b="1" dirty="0"/>
              <a:t>bilateral</a:t>
            </a:r>
            <a:r>
              <a:rPr lang="en-AU" sz="2400" dirty="0"/>
              <a:t> </a:t>
            </a:r>
            <a:r>
              <a:rPr lang="en-AU" sz="2400" dirty="0" err="1"/>
              <a:t>hypofunction</a:t>
            </a:r>
            <a:r>
              <a:rPr lang="en-AU" sz="2400" dirty="0"/>
              <a:t>, may show </a:t>
            </a:r>
            <a:r>
              <a:rPr lang="en-AU" sz="2400" b="1" dirty="0"/>
              <a:t>up to a five-line </a:t>
            </a:r>
            <a:r>
              <a:rPr lang="en-AU" sz="2400" dirty="0"/>
              <a:t>decline in acuity with head movement</a:t>
            </a:r>
            <a:r>
              <a:rPr lang="en-AU" sz="2400" dirty="0" smtClean="0"/>
              <a:t>.</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AU" sz="2700" dirty="0" smtClean="0"/>
              <a:t>Eye Movements Evoked by Sound or by Changes in Middle Ear Pressure</a:t>
            </a:r>
            <a:endParaRPr lang="en-US" dirty="0"/>
          </a:p>
        </p:txBody>
      </p:sp>
      <p:sp>
        <p:nvSpPr>
          <p:cNvPr id="3" name="Content Placeholder 2"/>
          <p:cNvSpPr>
            <a:spLocks noGrp="1"/>
          </p:cNvSpPr>
          <p:nvPr>
            <p:ph sz="quarter" idx="1"/>
          </p:nvPr>
        </p:nvSpPr>
        <p:spPr/>
        <p:txBody>
          <a:bodyPr>
            <a:normAutofit/>
          </a:bodyPr>
          <a:lstStyle/>
          <a:p>
            <a:r>
              <a:rPr lang="en-AU" sz="2400" dirty="0" smtClean="0"/>
              <a:t>Changes </a:t>
            </a:r>
            <a:r>
              <a:rPr lang="en-AU" sz="2400" dirty="0"/>
              <a:t>in pressure in the inner ear can be induced by the </a:t>
            </a:r>
            <a:r>
              <a:rPr lang="en-AU" sz="2400" b="1" dirty="0" err="1"/>
              <a:t>Valsalva</a:t>
            </a:r>
            <a:r>
              <a:rPr lang="en-AU" sz="2400" b="1" dirty="0"/>
              <a:t> </a:t>
            </a:r>
            <a:r>
              <a:rPr lang="en-AU" sz="2400" b="1" dirty="0" err="1"/>
              <a:t>maneuver</a:t>
            </a:r>
            <a:r>
              <a:rPr lang="en-AU" sz="2400" b="1" dirty="0"/>
              <a:t> </a:t>
            </a:r>
            <a:r>
              <a:rPr lang="en-AU" sz="2400" dirty="0"/>
              <a:t>with the glottis closed (increasing intracranial pressure) or open using a </a:t>
            </a:r>
            <a:r>
              <a:rPr lang="en-AU" sz="2400" b="1" dirty="0"/>
              <a:t>nose pinch </a:t>
            </a:r>
            <a:r>
              <a:rPr lang="en-AU" sz="2400" dirty="0"/>
              <a:t>(increasing middle ear pressure through the </a:t>
            </a:r>
            <a:r>
              <a:rPr lang="en-AU" sz="2400" dirty="0" err="1"/>
              <a:t>eustachian</a:t>
            </a:r>
            <a:r>
              <a:rPr lang="en-AU" sz="2400" dirty="0"/>
              <a:t> tube). </a:t>
            </a:r>
            <a:endParaRPr lang="en-AU" sz="2400" dirty="0" smtClean="0"/>
          </a:p>
          <a:p>
            <a:endParaRPr lang="en-AU" sz="2400" dirty="0" smtClean="0"/>
          </a:p>
          <a:p>
            <a:endParaRPr lang="en-AU" sz="2400" dirty="0" smtClean="0"/>
          </a:p>
          <a:p>
            <a:r>
              <a:rPr lang="en-AU" sz="2400" dirty="0" smtClean="0"/>
              <a:t>In </a:t>
            </a:r>
            <a:r>
              <a:rPr lang="en-AU" sz="2400" dirty="0"/>
              <a:t>patients with </a:t>
            </a:r>
            <a:r>
              <a:rPr lang="en-AU" sz="2400" dirty="0" smtClean="0"/>
              <a:t>(</a:t>
            </a:r>
            <a:r>
              <a:rPr lang="en-AU" sz="2400" dirty="0"/>
              <a:t>SCDS), </a:t>
            </a:r>
            <a:r>
              <a:rPr lang="en-AU" sz="2400" dirty="0" err="1"/>
              <a:t>nystagmus</a:t>
            </a:r>
            <a:r>
              <a:rPr lang="en-AU" sz="2400" dirty="0"/>
              <a:t> may be </a:t>
            </a:r>
            <a:r>
              <a:rPr lang="en-AU" sz="2400" b="1" dirty="0"/>
              <a:t>evoked</a:t>
            </a:r>
            <a:r>
              <a:rPr lang="en-AU" sz="2400" dirty="0"/>
              <a:t> by either or both </a:t>
            </a:r>
            <a:r>
              <a:rPr lang="en-AU" sz="2400" dirty="0" err="1"/>
              <a:t>maneuvers</a:t>
            </a:r>
            <a:r>
              <a:rPr lang="en-AU" sz="2400" dirty="0"/>
              <a:t>. </a:t>
            </a:r>
            <a:endParaRPr lang="en-AU" sz="2400" dirty="0" smtClean="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r>
              <a:rPr lang="en-AU" sz="2400" dirty="0" smtClean="0"/>
              <a:t>The </a:t>
            </a:r>
            <a:r>
              <a:rPr lang="en-AU" sz="2400" dirty="0" err="1" smtClean="0"/>
              <a:t>Valsalva</a:t>
            </a:r>
            <a:r>
              <a:rPr lang="en-AU" sz="2400" dirty="0" smtClean="0"/>
              <a:t> </a:t>
            </a:r>
            <a:r>
              <a:rPr lang="en-AU" sz="2400" dirty="0" err="1" smtClean="0"/>
              <a:t>maneuver</a:t>
            </a:r>
            <a:r>
              <a:rPr lang="en-AU" sz="2400" dirty="0" smtClean="0"/>
              <a:t> with the </a:t>
            </a:r>
            <a:r>
              <a:rPr lang="en-AU" sz="2400" b="1" dirty="0" smtClean="0"/>
              <a:t>glottis closed </a:t>
            </a:r>
            <a:r>
              <a:rPr lang="en-AU" sz="2400" dirty="0" smtClean="0"/>
              <a:t>increases intracranial pressure and exerts force </a:t>
            </a:r>
            <a:r>
              <a:rPr lang="en-AU" sz="2400" b="1" dirty="0" smtClean="0"/>
              <a:t>directly at the site of the dehiscence</a:t>
            </a:r>
            <a:r>
              <a:rPr lang="en-AU" sz="2400" dirty="0" smtClean="0"/>
              <a:t>, </a:t>
            </a:r>
          </a:p>
          <a:p>
            <a:r>
              <a:rPr lang="en-AU" sz="2400" dirty="0" smtClean="0"/>
              <a:t>On </a:t>
            </a:r>
            <a:r>
              <a:rPr lang="en-AU" sz="2400" dirty="0"/>
              <a:t>release of the pressure</a:t>
            </a:r>
            <a:r>
              <a:rPr lang="en-AU" sz="2400" dirty="0" smtClean="0"/>
              <a:t>, </a:t>
            </a:r>
            <a:r>
              <a:rPr lang="en-AU" sz="2400" dirty="0"/>
              <a:t>which causes stimulatory </a:t>
            </a:r>
            <a:r>
              <a:rPr lang="en-AU" sz="2400" dirty="0" err="1" smtClean="0"/>
              <a:t>nystagmus</a:t>
            </a:r>
            <a:endParaRPr lang="en-AU" sz="2400" dirty="0" smtClean="0"/>
          </a:p>
          <a:p>
            <a:endParaRPr lang="en-AU" sz="2400" dirty="0" smtClean="0"/>
          </a:p>
          <a:p>
            <a:pPr>
              <a:buNone/>
            </a:pPr>
            <a:r>
              <a:rPr lang="en-AU" sz="2400" dirty="0" smtClean="0"/>
              <a:t>also may cause vertigo with the </a:t>
            </a:r>
            <a:r>
              <a:rPr lang="en-AU" sz="2400" dirty="0" err="1" smtClean="0"/>
              <a:t>Valsalva</a:t>
            </a:r>
            <a:r>
              <a:rPr lang="en-AU" sz="2400" dirty="0" smtClean="0"/>
              <a:t> </a:t>
            </a:r>
            <a:r>
              <a:rPr lang="en-AU" sz="2400" dirty="0" err="1" smtClean="0"/>
              <a:t>maneuver</a:t>
            </a:r>
            <a:r>
              <a:rPr lang="en-AU" sz="2400" dirty="0" smtClean="0"/>
              <a:t>:</a:t>
            </a:r>
          </a:p>
          <a:p>
            <a:pPr lvl="1"/>
            <a:r>
              <a:rPr lang="en-AU" sz="2000" dirty="0" err="1" smtClean="0"/>
              <a:t>Craniocervical</a:t>
            </a:r>
            <a:r>
              <a:rPr lang="en-AU" sz="2000" dirty="0" smtClean="0"/>
              <a:t> </a:t>
            </a:r>
            <a:r>
              <a:rPr lang="en-AU" sz="2000" dirty="0"/>
              <a:t>junction anomalies (e.g., Arnold-</a:t>
            </a:r>
            <a:r>
              <a:rPr lang="en-AU" sz="2000" dirty="0" err="1"/>
              <a:t>Chiari</a:t>
            </a:r>
            <a:r>
              <a:rPr lang="en-AU" sz="2000" dirty="0"/>
              <a:t> malformation</a:t>
            </a:r>
            <a:r>
              <a:rPr lang="en-AU" sz="2000" dirty="0" smtClean="0"/>
              <a:t>),</a:t>
            </a:r>
          </a:p>
          <a:p>
            <a:pPr lvl="1"/>
            <a:r>
              <a:rPr lang="en-AU" sz="2000" dirty="0" smtClean="0"/>
              <a:t> </a:t>
            </a:r>
            <a:r>
              <a:rPr lang="en-AU" sz="2000" dirty="0" err="1"/>
              <a:t>perilymph</a:t>
            </a:r>
            <a:r>
              <a:rPr lang="en-AU" sz="2000" dirty="0"/>
              <a:t> fistulae, </a:t>
            </a:r>
            <a:endParaRPr lang="en-AU" sz="2000" dirty="0" smtClean="0"/>
          </a:p>
          <a:p>
            <a:pPr lvl="1"/>
            <a:r>
              <a:rPr lang="en-AU" sz="2000" dirty="0" smtClean="0"/>
              <a:t>other </a:t>
            </a:r>
            <a:r>
              <a:rPr lang="en-AU" sz="2000" dirty="0"/>
              <a:t>abnormalities that involve the </a:t>
            </a:r>
            <a:r>
              <a:rPr lang="en-AU" sz="2000" dirty="0" err="1"/>
              <a:t>ossicles</a:t>
            </a:r>
            <a:r>
              <a:rPr lang="en-AU" sz="2000" dirty="0"/>
              <a:t>, oval window, semicircular canals, or </a:t>
            </a:r>
            <a:r>
              <a:rPr lang="en-AU" sz="2000" dirty="0" err="1"/>
              <a:t>otolith</a:t>
            </a:r>
            <a:r>
              <a:rPr lang="en-AU" sz="2000" dirty="0"/>
              <a:t> </a:t>
            </a:r>
            <a:r>
              <a:rPr lang="en-AU" sz="2000" dirty="0" smtClean="0"/>
              <a:t>organs</a:t>
            </a:r>
            <a:endParaRPr lang="en-AU" sz="20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74638"/>
            <a:ext cx="8568952" cy="2290266"/>
          </a:xfrm>
        </p:spPr>
        <p:txBody>
          <a:bodyPr>
            <a:noAutofit/>
          </a:bodyPr>
          <a:lstStyle/>
          <a:p>
            <a:pPr algn="l">
              <a:buFont typeface="Wingdings" pitchFamily="2" charset="2"/>
              <a:buChar char="ü"/>
            </a:pPr>
            <a:r>
              <a:rPr lang="en-AU" sz="1600" dirty="0" smtClean="0"/>
              <a:t>A, Pressure changes inducing eye movements in superior semicircular canal dehiscence </a:t>
            </a:r>
            <a:br>
              <a:rPr lang="en-AU" sz="1600" dirty="0" smtClean="0"/>
            </a:br>
            <a:r>
              <a:rPr lang="en-AU" sz="2400" dirty="0" smtClean="0"/>
              <a:t>. </a:t>
            </a:r>
            <a:r>
              <a:rPr lang="en-AU" sz="2400" b="1" dirty="0" smtClean="0"/>
              <a:t>Positive pressure </a:t>
            </a:r>
            <a:r>
              <a:rPr lang="en-AU" sz="2400" dirty="0" smtClean="0"/>
              <a:t>in the EAC causes bulging of the </a:t>
            </a:r>
            <a:r>
              <a:rPr lang="en-AU" sz="2400" dirty="0" smtClean="0">
                <a:solidFill>
                  <a:srgbClr val="FF0000"/>
                </a:solidFill>
              </a:rPr>
              <a:t>membranous canal into the cranial cavity </a:t>
            </a:r>
            <a:r>
              <a:rPr lang="en-AU" sz="2400" dirty="0" smtClean="0"/>
              <a:t>and results in </a:t>
            </a:r>
            <a:r>
              <a:rPr lang="en-AU" sz="2400" dirty="0" err="1" smtClean="0"/>
              <a:t>ampullofugal</a:t>
            </a:r>
            <a:r>
              <a:rPr lang="en-AU" sz="2400" dirty="0" smtClean="0"/>
              <a:t> flow</a:t>
            </a:r>
            <a:r>
              <a:rPr lang="en-AU" sz="2400" i="1" dirty="0" smtClean="0"/>
              <a:t>. </a:t>
            </a:r>
            <a:br>
              <a:rPr lang="en-AU" sz="2400" i="1" dirty="0" smtClean="0"/>
            </a:br>
            <a:r>
              <a:rPr lang="en-AU" sz="2400" i="1" dirty="0" smtClean="0"/>
              <a:t/>
            </a:r>
            <a:br>
              <a:rPr lang="en-AU" sz="2400" i="1" dirty="0" smtClean="0"/>
            </a:br>
            <a:r>
              <a:rPr lang="en-AU" sz="2400" i="1" dirty="0" smtClean="0"/>
              <a:t> B, </a:t>
            </a:r>
            <a:r>
              <a:rPr lang="en-AU" sz="2400" b="1" i="1" dirty="0" smtClean="0"/>
              <a:t>Negative pressure </a:t>
            </a:r>
            <a:r>
              <a:rPr lang="en-AU" sz="2400" i="1" dirty="0" smtClean="0"/>
              <a:t>in the external auditory canal causes bulging of the </a:t>
            </a:r>
            <a:r>
              <a:rPr lang="en-AU" sz="2400" i="1" dirty="0" smtClean="0">
                <a:solidFill>
                  <a:srgbClr val="FF0000"/>
                </a:solidFill>
              </a:rPr>
              <a:t>cranial contents into the superior canal a</a:t>
            </a:r>
            <a:r>
              <a:rPr lang="en-AU" sz="2400" i="1" dirty="0" smtClean="0"/>
              <a:t>nd results in </a:t>
            </a:r>
            <a:r>
              <a:rPr lang="en-AU" sz="2400" i="1" dirty="0" err="1" smtClean="0"/>
              <a:t>ampullopetal</a:t>
            </a:r>
            <a:r>
              <a:rPr lang="en-AU" sz="2400" i="1" dirty="0" smtClean="0"/>
              <a:t> flow </a:t>
            </a:r>
            <a:endParaRPr lang="en-US" sz="1600" dirty="0"/>
          </a:p>
        </p:txBody>
      </p:sp>
      <p:pic>
        <p:nvPicPr>
          <p:cNvPr id="2050" name="Picture 2"/>
          <p:cNvPicPr>
            <a:picLocks noGrp="1" noChangeAspect="1" noChangeArrowheads="1"/>
          </p:cNvPicPr>
          <p:nvPr>
            <p:ph sz="quarter" idx="1"/>
          </p:nvPr>
        </p:nvPicPr>
        <p:blipFill>
          <a:blip r:embed="rId2" cstate="print"/>
          <a:srcRect l="25750" t="31490" r="20515" b="28962"/>
          <a:stretch>
            <a:fillRect/>
          </a:stretch>
        </p:blipFill>
        <p:spPr bwMode="auto">
          <a:xfrm>
            <a:off x="755576" y="3212976"/>
            <a:ext cx="7656851" cy="3168352"/>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764704"/>
            <a:ext cx="8229600" cy="5361459"/>
          </a:xfrm>
        </p:spPr>
        <p:txBody>
          <a:bodyPr>
            <a:noAutofit/>
          </a:bodyPr>
          <a:lstStyle/>
          <a:p>
            <a:r>
              <a:rPr lang="en-AU" sz="2400" dirty="0" smtClean="0"/>
              <a:t>The </a:t>
            </a:r>
            <a:r>
              <a:rPr lang="en-AU" sz="2400" b="1" dirty="0" err="1"/>
              <a:t>Tullio</a:t>
            </a:r>
            <a:r>
              <a:rPr lang="en-AU" sz="2400" b="1" dirty="0"/>
              <a:t> phenomenon </a:t>
            </a:r>
            <a:r>
              <a:rPr lang="en-AU" sz="2400" dirty="0"/>
              <a:t>is the occurrence of vestibular symptoms and eye movements </a:t>
            </a:r>
            <a:r>
              <a:rPr lang="en-AU" sz="2400" b="1" dirty="0"/>
              <a:t>with exposure to sound</a:t>
            </a:r>
            <a:r>
              <a:rPr lang="en-AU" sz="2400" dirty="0" smtClean="0"/>
              <a:t>.</a:t>
            </a:r>
          </a:p>
          <a:p>
            <a:endParaRPr lang="en-AU" sz="2400" dirty="0" smtClean="0"/>
          </a:p>
          <a:p>
            <a:r>
              <a:rPr lang="en-AU" sz="2400" dirty="0" smtClean="0"/>
              <a:t> </a:t>
            </a:r>
            <a:r>
              <a:rPr lang="en-AU" sz="2400" dirty="0"/>
              <a:t>Motion of the tympanic membrane and </a:t>
            </a:r>
            <a:r>
              <a:rPr lang="en-AU" sz="2400" dirty="0" err="1"/>
              <a:t>ossicular</a:t>
            </a:r>
            <a:r>
              <a:rPr lang="en-AU" sz="2400" dirty="0"/>
              <a:t> chain can induce vertigo and </a:t>
            </a:r>
            <a:r>
              <a:rPr lang="en-AU" sz="2400" dirty="0" err="1"/>
              <a:t>nystagmus</a:t>
            </a:r>
            <a:r>
              <a:rPr lang="en-AU" sz="2400" dirty="0"/>
              <a:t> (</a:t>
            </a:r>
            <a:r>
              <a:rPr lang="en-AU" sz="2400" b="1" dirty="0" err="1"/>
              <a:t>Hennebert</a:t>
            </a:r>
            <a:r>
              <a:rPr lang="en-AU" sz="2400" b="1" dirty="0"/>
              <a:t> sign</a:t>
            </a:r>
            <a:r>
              <a:rPr lang="en-AU" sz="2400" dirty="0"/>
              <a:t>) in patients with </a:t>
            </a:r>
            <a:r>
              <a:rPr lang="en-AU" sz="2400" dirty="0" err="1">
                <a:solidFill>
                  <a:srgbClr val="FF0000"/>
                </a:solidFill>
              </a:rPr>
              <a:t>otic</a:t>
            </a:r>
            <a:r>
              <a:rPr lang="en-AU" sz="2400" dirty="0">
                <a:solidFill>
                  <a:srgbClr val="FF0000"/>
                </a:solidFill>
              </a:rPr>
              <a:t> syphilis, </a:t>
            </a:r>
            <a:r>
              <a:rPr lang="en-AU" sz="2400" dirty="0" err="1">
                <a:solidFill>
                  <a:srgbClr val="FF0000"/>
                </a:solidFill>
              </a:rPr>
              <a:t>perilymph</a:t>
            </a:r>
            <a:r>
              <a:rPr lang="en-AU" sz="2400" dirty="0">
                <a:solidFill>
                  <a:srgbClr val="FF0000"/>
                </a:solidFill>
              </a:rPr>
              <a:t> fistula, and dehiscence of the semicircular canals</a:t>
            </a:r>
            <a:r>
              <a:rPr lang="en-AU" sz="2400" dirty="0"/>
              <a:t>. </a:t>
            </a:r>
            <a:endParaRPr lang="en-AU" sz="2400" dirty="0" smtClean="0"/>
          </a:p>
          <a:p>
            <a:endParaRPr lang="en-AU" sz="2400" dirty="0" smtClean="0"/>
          </a:p>
          <a:p>
            <a:r>
              <a:rPr lang="en-AU" sz="2400" dirty="0" smtClean="0"/>
              <a:t>Each </a:t>
            </a:r>
            <a:r>
              <a:rPr lang="en-AU" sz="2400" dirty="0"/>
              <a:t>of these represents one type of “</a:t>
            </a:r>
            <a:r>
              <a:rPr lang="en-AU" sz="2400" b="1" dirty="0"/>
              <a:t>third mobile window</a:t>
            </a:r>
            <a:r>
              <a:rPr lang="en-AU" sz="2400" dirty="0"/>
              <a:t>” lesion</a:t>
            </a:r>
            <a:r>
              <a:rPr lang="en-AU" sz="2400" dirty="0" smtClean="0"/>
              <a:t>.</a:t>
            </a:r>
          </a:p>
          <a:p>
            <a:r>
              <a:rPr lang="en-AU" sz="2400" dirty="0" smtClean="0"/>
              <a:t> SCDS: may </a:t>
            </a:r>
            <a:r>
              <a:rPr lang="en-AU" sz="2400" dirty="0"/>
              <a:t>feature </a:t>
            </a:r>
            <a:r>
              <a:rPr lang="en-AU" sz="2400" dirty="0">
                <a:solidFill>
                  <a:srgbClr val="FF0000"/>
                </a:solidFill>
              </a:rPr>
              <a:t>sound-evoked or pressure-evoked vertigo</a:t>
            </a:r>
            <a:r>
              <a:rPr lang="en-AU" sz="2400" dirty="0"/>
              <a:t> and </a:t>
            </a:r>
            <a:r>
              <a:rPr lang="en-AU" sz="2400" dirty="0" smtClean="0">
                <a:solidFill>
                  <a:srgbClr val="FF0000"/>
                </a:solidFill>
              </a:rPr>
              <a:t>CHL</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620688"/>
            <a:ext cx="8229600" cy="1066800"/>
          </a:xfrm>
        </p:spPr>
        <p:txBody>
          <a:bodyPr>
            <a:noAutofit/>
          </a:bodyPr>
          <a:lstStyle/>
          <a:p>
            <a:pPr algn="l"/>
            <a:r>
              <a:rPr lang="en-AU" sz="2400" dirty="0" smtClean="0"/>
              <a:t>Schematic depiction of the functional classes of eye </a:t>
            </a:r>
            <a:r>
              <a:rPr lang="en-AU" sz="2400" dirty="0" smtClean="0"/>
              <a:t>movements.</a:t>
            </a:r>
            <a:br>
              <a:rPr lang="en-AU" sz="2400" dirty="0" smtClean="0"/>
            </a:br>
            <a:r>
              <a:rPr lang="en-AU" sz="2400" dirty="0" smtClean="0"/>
              <a:t> Seven types of eye movements are shown. </a:t>
            </a:r>
            <a:endParaRPr lang="en-US" sz="2400" dirty="0"/>
          </a:p>
        </p:txBody>
      </p:sp>
      <p:pic>
        <p:nvPicPr>
          <p:cNvPr id="1026" name="Picture 2"/>
          <p:cNvPicPr>
            <a:picLocks noGrp="1" noChangeAspect="1" noChangeArrowheads="1"/>
          </p:cNvPicPr>
          <p:nvPr>
            <p:ph sz="quarter" idx="1"/>
          </p:nvPr>
        </p:nvPicPr>
        <p:blipFill>
          <a:blip r:embed="rId2" cstate="print"/>
          <a:srcRect l="27994" t="27679" r="32269" b="16636"/>
          <a:stretch>
            <a:fillRect/>
          </a:stretch>
        </p:blipFill>
        <p:spPr bwMode="auto">
          <a:xfrm>
            <a:off x="323528" y="2303057"/>
            <a:ext cx="4536504" cy="3574215"/>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l="30630" t="29328" r="33951" b="36219"/>
          <a:stretch>
            <a:fillRect/>
          </a:stretch>
        </p:blipFill>
        <p:spPr bwMode="auto">
          <a:xfrm>
            <a:off x="4355976" y="4221088"/>
            <a:ext cx="4608512" cy="2520280"/>
          </a:xfrm>
          <a:prstGeom prst="rect">
            <a:avLst/>
          </a:prstGeom>
          <a:noFill/>
          <a:ln w="9525">
            <a:no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836712"/>
            <a:ext cx="8229600" cy="5289451"/>
          </a:xfrm>
        </p:spPr>
        <p:txBody>
          <a:bodyPr>
            <a:normAutofit/>
          </a:bodyPr>
          <a:lstStyle/>
          <a:p>
            <a:r>
              <a:rPr lang="en-AU" dirty="0" smtClean="0"/>
              <a:t> </a:t>
            </a:r>
            <a:r>
              <a:rPr lang="en-AU" sz="2400" dirty="0"/>
              <a:t>If suspected, these causes should be investigated by moving the tympanic membrane with </a:t>
            </a:r>
            <a:r>
              <a:rPr lang="en-AU" sz="2400" b="1" dirty="0" err="1"/>
              <a:t>tragal</a:t>
            </a:r>
            <a:r>
              <a:rPr lang="en-AU" sz="2400" b="1" dirty="0"/>
              <a:t> compression </a:t>
            </a:r>
            <a:r>
              <a:rPr lang="en-AU" sz="2400" dirty="0"/>
              <a:t>or </a:t>
            </a:r>
            <a:r>
              <a:rPr lang="en-AU" sz="2400" b="1" dirty="0" err="1" smtClean="0"/>
              <a:t>insufflation</a:t>
            </a:r>
            <a:endParaRPr lang="en-AU" sz="2400" b="1" dirty="0" smtClean="0"/>
          </a:p>
          <a:p>
            <a:endParaRPr lang="en-AU" sz="2400" b="1" dirty="0" smtClean="0"/>
          </a:p>
          <a:p>
            <a:r>
              <a:rPr lang="en-AU" sz="2400" dirty="0" smtClean="0"/>
              <a:t>The </a:t>
            </a:r>
            <a:r>
              <a:rPr lang="en-AU" sz="2400" dirty="0"/>
              <a:t>characteristic </a:t>
            </a:r>
            <a:r>
              <a:rPr lang="en-AU" sz="2400" dirty="0" err="1"/>
              <a:t>nystagmus</a:t>
            </a:r>
            <a:r>
              <a:rPr lang="en-AU" sz="2400" dirty="0"/>
              <a:t> evoked by activation of the superior canal is </a:t>
            </a:r>
            <a:r>
              <a:rPr lang="en-AU" sz="2400" b="1" dirty="0"/>
              <a:t>a vertical </a:t>
            </a:r>
            <a:r>
              <a:rPr lang="en-AU" sz="2400" b="1" dirty="0" err="1"/>
              <a:t>torsional</a:t>
            </a:r>
            <a:r>
              <a:rPr lang="en-AU" sz="2400" b="1" dirty="0"/>
              <a:t> </a:t>
            </a:r>
            <a:r>
              <a:rPr lang="en-AU" sz="2400" b="1" dirty="0" err="1"/>
              <a:t>nystagmus</a:t>
            </a:r>
            <a:r>
              <a:rPr lang="en-AU" sz="2400" b="1" dirty="0"/>
              <a:t> </a:t>
            </a:r>
            <a:r>
              <a:rPr lang="en-AU" sz="2400" dirty="0"/>
              <a:t>with </a:t>
            </a:r>
            <a:r>
              <a:rPr lang="en-AU" sz="2400" b="1" dirty="0"/>
              <a:t>slow</a:t>
            </a:r>
            <a:r>
              <a:rPr lang="en-AU" sz="2400" dirty="0"/>
              <a:t> phases directed </a:t>
            </a:r>
            <a:r>
              <a:rPr lang="en-AU" sz="2400" b="1" dirty="0"/>
              <a:t>upward</a:t>
            </a:r>
            <a:r>
              <a:rPr lang="en-AU" sz="2400" dirty="0"/>
              <a:t> in the vertical plane and that involve motion of the superior pole of the eye </a:t>
            </a:r>
            <a:r>
              <a:rPr lang="en-AU" sz="2400" b="1" dirty="0"/>
              <a:t>away from the affected ear </a:t>
            </a:r>
            <a:r>
              <a:rPr lang="en-AU" sz="2400" dirty="0"/>
              <a:t>in the </a:t>
            </a:r>
            <a:r>
              <a:rPr lang="en-AU" sz="2400" b="1" dirty="0" err="1"/>
              <a:t>torsional</a:t>
            </a:r>
            <a:r>
              <a:rPr lang="en-AU" sz="2400" dirty="0"/>
              <a:t> plane. </a:t>
            </a:r>
            <a:endParaRPr lang="en-AU" sz="2400" dirty="0" smtClean="0"/>
          </a:p>
          <a:p>
            <a:r>
              <a:rPr lang="en-AU" sz="2400" dirty="0" smtClean="0"/>
              <a:t>The </a:t>
            </a:r>
            <a:r>
              <a:rPr lang="en-AU" sz="2400" dirty="0"/>
              <a:t>eye movements evoked by sound or pressure stimuli in SCDS are typically conjugate. </a:t>
            </a:r>
            <a:endParaRPr lang="en-AU" sz="2400" dirty="0" smtClean="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454448_1_En_17_Fig2_HTML.jpg"/>
          <p:cNvPicPr>
            <a:picLocks noGrp="1" noChangeAspect="1"/>
          </p:cNvPicPr>
          <p:nvPr>
            <p:ph sz="quarter" idx="1"/>
          </p:nvPr>
        </p:nvPicPr>
        <p:blipFill>
          <a:blip r:embed="rId2" cstate="print"/>
          <a:stretch>
            <a:fillRect/>
          </a:stretch>
        </p:blipFill>
        <p:spPr>
          <a:xfrm>
            <a:off x="499382" y="515646"/>
            <a:ext cx="8105066" cy="6023085"/>
          </a:xfr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AU" sz="2700" b="1" dirty="0" smtClean="0"/>
              <a:t>Hyperventilation. </a:t>
            </a:r>
            <a:br>
              <a:rPr lang="en-AU" sz="2700" b="1" dirty="0" smtClean="0"/>
            </a:br>
            <a:endParaRPr lang="en-US" dirty="0"/>
          </a:p>
        </p:txBody>
      </p:sp>
      <p:sp>
        <p:nvSpPr>
          <p:cNvPr id="3" name="Content Placeholder 2"/>
          <p:cNvSpPr>
            <a:spLocks noGrp="1"/>
          </p:cNvSpPr>
          <p:nvPr>
            <p:ph sz="quarter" idx="1"/>
          </p:nvPr>
        </p:nvSpPr>
        <p:spPr/>
        <p:txBody>
          <a:bodyPr>
            <a:normAutofit/>
          </a:bodyPr>
          <a:lstStyle/>
          <a:p>
            <a:r>
              <a:rPr lang="en-AU" sz="2400" dirty="0" smtClean="0"/>
              <a:t>Patients </a:t>
            </a:r>
            <a:r>
              <a:rPr lang="en-AU" sz="2400" dirty="0"/>
              <a:t>with anxiety or phobic disorders may sometimes hyperventilate and experience symptoms but </a:t>
            </a:r>
            <a:r>
              <a:rPr lang="en-AU" sz="2400" b="1" dirty="0"/>
              <a:t>usually do not show signs of </a:t>
            </a:r>
            <a:r>
              <a:rPr lang="en-AU" sz="2400" b="1" dirty="0" err="1"/>
              <a:t>nystagmus</a:t>
            </a:r>
            <a:r>
              <a:rPr lang="en-AU" sz="2400" dirty="0"/>
              <a:t>. </a:t>
            </a:r>
            <a:endParaRPr lang="en-AU" sz="2400" dirty="0" smtClean="0"/>
          </a:p>
          <a:p>
            <a:endParaRPr lang="en-AU" sz="2400" dirty="0" smtClean="0"/>
          </a:p>
          <a:p>
            <a:r>
              <a:rPr lang="en-AU" sz="2400" dirty="0" smtClean="0"/>
              <a:t>Patients </a:t>
            </a:r>
            <a:r>
              <a:rPr lang="en-AU" sz="2400" dirty="0"/>
              <a:t>with </a:t>
            </a:r>
            <a:r>
              <a:rPr lang="en-AU" sz="2400" b="1" dirty="0" err="1"/>
              <a:t>demyelinating</a:t>
            </a:r>
            <a:r>
              <a:rPr lang="en-AU" sz="2400" b="1" dirty="0"/>
              <a:t> lesions </a:t>
            </a:r>
            <a:r>
              <a:rPr lang="en-AU" sz="2400" dirty="0"/>
              <a:t>on the </a:t>
            </a:r>
            <a:r>
              <a:rPr lang="en-AU" sz="2400" b="1" dirty="0"/>
              <a:t>vestibular nerve</a:t>
            </a:r>
            <a:r>
              <a:rPr lang="en-AU" sz="2400" dirty="0"/>
              <a:t>, such </a:t>
            </a:r>
            <a:r>
              <a:rPr lang="en-AU" sz="2400" dirty="0" smtClean="0"/>
              <a:t>as:</a:t>
            </a:r>
          </a:p>
          <a:p>
            <a:pPr lvl="1"/>
            <a:r>
              <a:rPr lang="en-AU" sz="2000" dirty="0" smtClean="0"/>
              <a:t> </a:t>
            </a:r>
            <a:r>
              <a:rPr lang="en-AU" sz="2000" dirty="0"/>
              <a:t>an </a:t>
            </a:r>
            <a:r>
              <a:rPr lang="en-AU" sz="2000" dirty="0">
                <a:solidFill>
                  <a:srgbClr val="FF0000"/>
                </a:solidFill>
              </a:rPr>
              <a:t>acoustic </a:t>
            </a:r>
            <a:r>
              <a:rPr lang="en-AU" sz="2000" dirty="0" err="1">
                <a:solidFill>
                  <a:srgbClr val="FF0000"/>
                </a:solidFill>
              </a:rPr>
              <a:t>neuroma</a:t>
            </a:r>
            <a:r>
              <a:rPr lang="en-AU" sz="2000" dirty="0">
                <a:solidFill>
                  <a:srgbClr val="FF0000"/>
                </a:solidFill>
              </a:rPr>
              <a:t> </a:t>
            </a:r>
            <a:endParaRPr lang="en-AU" sz="2000" dirty="0" smtClean="0"/>
          </a:p>
          <a:p>
            <a:pPr lvl="1"/>
            <a:r>
              <a:rPr lang="en-AU" sz="2000" dirty="0" smtClean="0">
                <a:solidFill>
                  <a:srgbClr val="FF0000"/>
                </a:solidFill>
              </a:rPr>
              <a:t>compression </a:t>
            </a:r>
            <a:r>
              <a:rPr lang="en-AU" sz="2000" dirty="0">
                <a:solidFill>
                  <a:srgbClr val="FF0000"/>
                </a:solidFill>
              </a:rPr>
              <a:t>by a small blood vessel</a:t>
            </a:r>
            <a:r>
              <a:rPr lang="en-AU" sz="2000" dirty="0"/>
              <a:t>, </a:t>
            </a:r>
            <a:endParaRPr lang="en-AU" sz="2000" dirty="0" smtClean="0"/>
          </a:p>
          <a:p>
            <a:pPr lvl="1"/>
            <a:r>
              <a:rPr lang="en-AU" sz="2000" dirty="0" smtClean="0"/>
              <a:t>with </a:t>
            </a:r>
            <a:r>
              <a:rPr lang="en-AU" sz="2000" dirty="0"/>
              <a:t>a central distribution, as in </a:t>
            </a:r>
            <a:r>
              <a:rPr lang="en-AU" sz="2000" dirty="0">
                <a:solidFill>
                  <a:srgbClr val="FF0000"/>
                </a:solidFill>
              </a:rPr>
              <a:t>multiple sclerosis</a:t>
            </a:r>
            <a:r>
              <a:rPr lang="en-AU" sz="2000" dirty="0"/>
              <a:t>, </a:t>
            </a:r>
            <a:endParaRPr lang="en-AU" sz="2000" dirty="0" smtClean="0"/>
          </a:p>
          <a:p>
            <a:r>
              <a:rPr lang="en-AU" sz="2400" dirty="0" smtClean="0"/>
              <a:t>may </a:t>
            </a:r>
            <a:r>
              <a:rPr lang="en-AU" sz="2400" dirty="0"/>
              <a:t>show an excitatory </a:t>
            </a:r>
            <a:r>
              <a:rPr lang="en-AU" sz="2400" b="1" dirty="0"/>
              <a:t>hyperventilation-induced </a:t>
            </a:r>
            <a:r>
              <a:rPr lang="en-AU" sz="2400" b="1" dirty="0" err="1" smtClean="0"/>
              <a:t>nystagmus</a:t>
            </a:r>
            <a:endParaRPr lang="en-AU" sz="240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AU" sz="3100" dirty="0" err="1" smtClean="0"/>
              <a:t>Vestibulospinal</a:t>
            </a:r>
            <a:r>
              <a:rPr lang="en-AU" sz="3100" dirty="0" smtClean="0"/>
              <a:t> Function</a:t>
            </a:r>
            <a:endParaRPr lang="en-US" dirty="0"/>
          </a:p>
        </p:txBody>
      </p:sp>
      <p:sp>
        <p:nvSpPr>
          <p:cNvPr id="3" name="Content Placeholder 2"/>
          <p:cNvSpPr>
            <a:spLocks noGrp="1"/>
          </p:cNvSpPr>
          <p:nvPr>
            <p:ph sz="quarter" idx="1"/>
          </p:nvPr>
        </p:nvSpPr>
        <p:spPr/>
        <p:txBody>
          <a:bodyPr>
            <a:normAutofit lnSpcReduction="10000"/>
          </a:bodyPr>
          <a:lstStyle/>
          <a:p>
            <a:r>
              <a:rPr lang="en-AU" dirty="0" smtClean="0"/>
              <a:t>Static </a:t>
            </a:r>
            <a:r>
              <a:rPr lang="en-AU" dirty="0"/>
              <a:t>imbalance in </a:t>
            </a:r>
            <a:r>
              <a:rPr lang="en-AU" dirty="0" err="1"/>
              <a:t>vestibulospinal</a:t>
            </a:r>
            <a:r>
              <a:rPr lang="en-AU" dirty="0"/>
              <a:t> reflexes is identified from </a:t>
            </a:r>
            <a:r>
              <a:rPr lang="en-AU" dirty="0" smtClean="0"/>
              <a:t>:</a:t>
            </a:r>
          </a:p>
          <a:p>
            <a:pPr lvl="1"/>
            <a:r>
              <a:rPr lang="en-AU" dirty="0" smtClean="0"/>
              <a:t>Romberg </a:t>
            </a:r>
            <a:r>
              <a:rPr lang="en-AU" dirty="0"/>
              <a:t>testing, </a:t>
            </a:r>
            <a:endParaRPr lang="en-AU" dirty="0" smtClean="0"/>
          </a:p>
          <a:p>
            <a:pPr lvl="1"/>
            <a:r>
              <a:rPr lang="en-AU" dirty="0" smtClean="0"/>
              <a:t>tandem </a:t>
            </a:r>
            <a:r>
              <a:rPr lang="en-AU" dirty="0"/>
              <a:t>walking, </a:t>
            </a:r>
            <a:endParaRPr lang="en-AU" dirty="0" smtClean="0"/>
          </a:p>
          <a:p>
            <a:pPr lvl="1"/>
            <a:r>
              <a:rPr lang="en-AU" dirty="0" smtClean="0"/>
              <a:t>evaluation </a:t>
            </a:r>
            <a:r>
              <a:rPr lang="en-AU" dirty="0"/>
              <a:t>of past pointing, </a:t>
            </a:r>
            <a:endParaRPr lang="en-AU" dirty="0" smtClean="0"/>
          </a:p>
          <a:p>
            <a:pPr lvl="1"/>
            <a:r>
              <a:rPr lang="en-AU" dirty="0" smtClean="0"/>
              <a:t>the </a:t>
            </a:r>
            <a:r>
              <a:rPr lang="en-AU" dirty="0"/>
              <a:t>stepping </a:t>
            </a:r>
            <a:r>
              <a:rPr lang="en-AU" dirty="0" smtClean="0"/>
              <a:t>test. </a:t>
            </a:r>
          </a:p>
          <a:p>
            <a:endParaRPr lang="en-AU" dirty="0" smtClean="0"/>
          </a:p>
          <a:p>
            <a:r>
              <a:rPr lang="en-AU" dirty="0" smtClean="0"/>
              <a:t>Falls during tandem walking are suggestive of </a:t>
            </a:r>
            <a:r>
              <a:rPr lang="en-AU" b="1" dirty="0" smtClean="0"/>
              <a:t>horizontal canal dysfunction</a:t>
            </a:r>
            <a:r>
              <a:rPr lang="en-AU" dirty="0" smtClean="0"/>
              <a:t>. </a:t>
            </a:r>
          </a:p>
          <a:p>
            <a:r>
              <a:rPr lang="en-AU" dirty="0" smtClean="0"/>
              <a:t>Past pointing of the arms to previously seen targets with eyes </a:t>
            </a:r>
            <a:r>
              <a:rPr lang="en-AU" b="1" dirty="0" smtClean="0"/>
              <a:t>closed</a:t>
            </a:r>
            <a:r>
              <a:rPr lang="en-AU" dirty="0" smtClean="0"/>
              <a:t> also may be a sign of </a:t>
            </a:r>
            <a:r>
              <a:rPr lang="en-AU" b="1" dirty="0" err="1" smtClean="0"/>
              <a:t>vestibulospinal</a:t>
            </a:r>
            <a:r>
              <a:rPr lang="en-AU" b="1" dirty="0" smtClean="0"/>
              <a:t> imbalance</a:t>
            </a:r>
            <a:r>
              <a:rPr lang="en-AU" dirty="0" smtClean="0"/>
              <a:t>.</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AU" sz="2800" b="1" dirty="0" smtClean="0"/>
              <a:t>TANDEM GAIT</a:t>
            </a:r>
            <a:endParaRPr lang="en-US" sz="2800" b="1" dirty="0"/>
          </a:p>
        </p:txBody>
      </p:sp>
      <p:pic>
        <p:nvPicPr>
          <p:cNvPr id="4" name="Content Placeholder 3" descr="tandem-walk.gif"/>
          <p:cNvPicPr>
            <a:picLocks noGrp="1" noChangeAspect="1"/>
          </p:cNvPicPr>
          <p:nvPr>
            <p:ph sz="quarter" idx="1"/>
          </p:nvPr>
        </p:nvPicPr>
        <p:blipFill>
          <a:blip r:embed="rId2" cstate="print"/>
          <a:stretch>
            <a:fillRect/>
          </a:stretch>
        </p:blipFill>
        <p:spPr>
          <a:xfrm>
            <a:off x="1350034" y="1447800"/>
            <a:ext cx="6901132" cy="4572000"/>
          </a:xfr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AU" sz="4000" b="1" dirty="0" smtClean="0"/>
              <a:t>stepping test</a:t>
            </a:r>
            <a:endParaRPr lang="en-US" sz="4000" b="1" dirty="0"/>
          </a:p>
        </p:txBody>
      </p:sp>
      <p:sp>
        <p:nvSpPr>
          <p:cNvPr id="3" name="Content Placeholder 2"/>
          <p:cNvSpPr>
            <a:spLocks noGrp="1"/>
          </p:cNvSpPr>
          <p:nvPr>
            <p:ph sz="quarter" idx="1"/>
          </p:nvPr>
        </p:nvSpPr>
        <p:spPr/>
        <p:txBody>
          <a:bodyPr>
            <a:normAutofit/>
          </a:bodyPr>
          <a:lstStyle/>
          <a:p>
            <a:r>
              <a:rPr lang="en-AU" i="1" dirty="0" smtClean="0"/>
              <a:t> </a:t>
            </a:r>
            <a:r>
              <a:rPr lang="en-AU" dirty="0" smtClean="0"/>
              <a:t> </a:t>
            </a:r>
            <a:r>
              <a:rPr lang="en-AU" sz="2400" dirty="0" smtClean="0"/>
              <a:t>For the stepping test, the patient, with eyes closed and arms outstretched, steps in place for at least 30 seconds.</a:t>
            </a:r>
          </a:p>
          <a:p>
            <a:r>
              <a:rPr lang="en-AU" sz="2400" dirty="0" smtClean="0"/>
              <a:t>A </a:t>
            </a:r>
            <a:r>
              <a:rPr lang="en-AU" sz="2400" dirty="0"/>
              <a:t>patient with </a:t>
            </a:r>
            <a:r>
              <a:rPr lang="en-AU" sz="2400" dirty="0">
                <a:solidFill>
                  <a:srgbClr val="FF0000"/>
                </a:solidFill>
              </a:rPr>
              <a:t>acute labyrinthine asymmetry </a:t>
            </a:r>
            <a:r>
              <a:rPr lang="en-AU" sz="2400" dirty="0"/>
              <a:t>may turn to the weak side, in the direction of </a:t>
            </a:r>
            <a:r>
              <a:rPr lang="en-AU" sz="2400" dirty="0" smtClean="0"/>
              <a:t>the </a:t>
            </a:r>
            <a:r>
              <a:rPr lang="en-AU" sz="2400" dirty="0" smtClean="0">
                <a:solidFill>
                  <a:srgbClr val="FF0000"/>
                </a:solidFill>
              </a:rPr>
              <a:t>slow phase of the </a:t>
            </a:r>
            <a:r>
              <a:rPr lang="en-AU" sz="2400" dirty="0" err="1" smtClean="0">
                <a:solidFill>
                  <a:srgbClr val="FF0000"/>
                </a:solidFill>
              </a:rPr>
              <a:t>nystagmus</a:t>
            </a:r>
            <a:r>
              <a:rPr lang="en-AU" sz="2400" i="1" dirty="0" smtClean="0"/>
              <a:t>.</a:t>
            </a:r>
          </a:p>
          <a:p>
            <a:endParaRPr lang="en-AU" sz="2400" i="1" dirty="0" smtClean="0"/>
          </a:p>
          <a:p>
            <a:r>
              <a:rPr lang="en-AU" sz="2400" i="1" dirty="0" smtClean="0"/>
              <a:t>A </a:t>
            </a:r>
            <a:r>
              <a:rPr lang="en-AU" sz="2400" i="1" dirty="0"/>
              <a:t>complete examination of 1) gait; 2) strength, reflexes, and sensation in the legs; and 3) </a:t>
            </a:r>
            <a:r>
              <a:rPr lang="en-AU" sz="2400" i="1" dirty="0" err="1"/>
              <a:t>cerebellar</a:t>
            </a:r>
            <a:r>
              <a:rPr lang="en-AU" sz="2400" i="1" dirty="0"/>
              <a:t> function is essential for the interpretation of </a:t>
            </a:r>
            <a:r>
              <a:rPr lang="en-AU" sz="2400" b="1" i="1" dirty="0"/>
              <a:t>postural instability </a:t>
            </a:r>
            <a:r>
              <a:rPr lang="en-AU" sz="2400" i="1" dirty="0"/>
              <a:t>and </a:t>
            </a:r>
            <a:r>
              <a:rPr lang="en-AU" sz="2400" b="1" i="1" dirty="0" err="1"/>
              <a:t>dysequilibrium</a:t>
            </a:r>
            <a:r>
              <a:rPr lang="en-AU" i="1" dirty="0"/>
              <a:t>.</a:t>
            </a:r>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AU" sz="2400" b="1" dirty="0" err="1" smtClean="0"/>
              <a:t>Electrocochleography</a:t>
            </a:r>
            <a:r>
              <a:rPr lang="en-AU" sz="2400" b="1" dirty="0" smtClean="0"/>
              <a:t>. </a:t>
            </a:r>
            <a:endParaRPr lang="en-US" dirty="0"/>
          </a:p>
        </p:txBody>
      </p:sp>
      <p:sp>
        <p:nvSpPr>
          <p:cNvPr id="3" name="Content Placeholder 2"/>
          <p:cNvSpPr>
            <a:spLocks noGrp="1"/>
          </p:cNvSpPr>
          <p:nvPr>
            <p:ph sz="quarter" idx="1"/>
          </p:nvPr>
        </p:nvSpPr>
        <p:spPr/>
        <p:txBody>
          <a:bodyPr>
            <a:normAutofit/>
          </a:bodyPr>
          <a:lstStyle/>
          <a:p>
            <a:r>
              <a:rPr lang="en-AU" sz="2400" dirty="0" err="1" smtClean="0"/>
              <a:t>Electrocochleography</a:t>
            </a:r>
            <a:r>
              <a:rPr lang="en-AU" sz="2400" dirty="0" smtClean="0"/>
              <a:t> (ECOG) may be useful in the diagnosis of </a:t>
            </a:r>
            <a:r>
              <a:rPr lang="en-AU" sz="2400" dirty="0" err="1" smtClean="0"/>
              <a:t>Meniere</a:t>
            </a:r>
            <a:r>
              <a:rPr lang="en-AU" sz="2400" dirty="0" smtClean="0"/>
              <a:t> disease, </a:t>
            </a:r>
          </a:p>
          <a:p>
            <a:pPr>
              <a:buNone/>
            </a:pPr>
            <a:endParaRPr lang="en-AU" sz="2400" dirty="0" smtClean="0"/>
          </a:p>
          <a:p>
            <a:r>
              <a:rPr lang="en-AU" sz="2400" dirty="0" smtClean="0"/>
              <a:t> A ratio between the two (SP/AP ratio) </a:t>
            </a:r>
            <a:r>
              <a:rPr lang="en-AU" sz="2400" dirty="0" smtClean="0">
                <a:solidFill>
                  <a:srgbClr val="FF0000"/>
                </a:solidFill>
              </a:rPr>
              <a:t>greater than 0.4 </a:t>
            </a:r>
            <a:r>
              <a:rPr lang="en-AU" sz="2400" dirty="0" smtClean="0"/>
              <a:t>and an </a:t>
            </a:r>
            <a:r>
              <a:rPr lang="en-AU" sz="2400" dirty="0" smtClean="0">
                <a:solidFill>
                  <a:srgbClr val="FF0000"/>
                </a:solidFill>
              </a:rPr>
              <a:t>AP duration longer than 3 ms</a:t>
            </a:r>
            <a:r>
              <a:rPr lang="en-AU" sz="2400" dirty="0" smtClean="0"/>
              <a:t> may be indicative of </a:t>
            </a:r>
            <a:r>
              <a:rPr lang="en-AU" sz="2400" b="1" dirty="0" err="1" smtClean="0"/>
              <a:t>endolymphatic</a:t>
            </a:r>
            <a:r>
              <a:rPr lang="en-AU" sz="2400" b="1" dirty="0" smtClean="0"/>
              <a:t> </a:t>
            </a:r>
            <a:r>
              <a:rPr lang="en-AU" sz="2400" b="1" dirty="0" err="1" smtClean="0"/>
              <a:t>hydrops</a:t>
            </a:r>
            <a:r>
              <a:rPr lang="en-AU" sz="2400" dirty="0" smtClean="0"/>
              <a:t>.</a:t>
            </a:r>
          </a:p>
          <a:p>
            <a:endParaRPr lang="en-AU" sz="2400" dirty="0" smtClean="0"/>
          </a:p>
          <a:p>
            <a:r>
              <a:rPr lang="en-AU" sz="2400" dirty="0" smtClean="0"/>
              <a:t>This effect is believed to be due to the altered physical properties of the basilar membrane in this condition.</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AU" sz="2800" dirty="0" smtClean="0"/>
              <a:t>Audiogram</a:t>
            </a:r>
            <a:endParaRPr lang="en-US" dirty="0"/>
          </a:p>
        </p:txBody>
      </p:sp>
      <p:sp>
        <p:nvSpPr>
          <p:cNvPr id="3" name="Content Placeholder 2"/>
          <p:cNvSpPr>
            <a:spLocks noGrp="1"/>
          </p:cNvSpPr>
          <p:nvPr>
            <p:ph sz="quarter" idx="1"/>
          </p:nvPr>
        </p:nvSpPr>
        <p:spPr/>
        <p:txBody>
          <a:bodyPr>
            <a:normAutofit lnSpcReduction="10000"/>
          </a:bodyPr>
          <a:lstStyle/>
          <a:p>
            <a:r>
              <a:rPr lang="en-AU" sz="2400" dirty="0" smtClean="0"/>
              <a:t>Audiometric findings may indicate the cause of imbalance and can help guide therapy. </a:t>
            </a:r>
          </a:p>
          <a:p>
            <a:endParaRPr lang="en-AU" sz="2400" dirty="0" smtClean="0"/>
          </a:p>
          <a:p>
            <a:r>
              <a:rPr lang="en-AU" sz="2400" b="1" dirty="0" smtClean="0"/>
              <a:t>SNHL</a:t>
            </a:r>
            <a:r>
              <a:rPr lang="en-AU" sz="2400" dirty="0" smtClean="0"/>
              <a:t> may accompany peripheral vestibular loss caused by </a:t>
            </a:r>
            <a:r>
              <a:rPr lang="en-AU" sz="2400" dirty="0" err="1" smtClean="0">
                <a:solidFill>
                  <a:srgbClr val="FF0000"/>
                </a:solidFill>
              </a:rPr>
              <a:t>Meniere</a:t>
            </a:r>
            <a:r>
              <a:rPr lang="en-AU" sz="2400" dirty="0" smtClean="0"/>
              <a:t> disease or </a:t>
            </a:r>
            <a:r>
              <a:rPr lang="en-AU" sz="2400" dirty="0" err="1" smtClean="0">
                <a:solidFill>
                  <a:srgbClr val="FF0000"/>
                </a:solidFill>
              </a:rPr>
              <a:t>aminoglycoside</a:t>
            </a:r>
            <a:r>
              <a:rPr lang="en-AU" sz="2400" dirty="0" smtClean="0"/>
              <a:t> </a:t>
            </a:r>
            <a:r>
              <a:rPr lang="en-AU" sz="2400" dirty="0" err="1" smtClean="0"/>
              <a:t>vestibulotoxicity</a:t>
            </a:r>
            <a:r>
              <a:rPr lang="en-AU" sz="2400" dirty="0" smtClean="0"/>
              <a:t>. </a:t>
            </a:r>
          </a:p>
          <a:p>
            <a:r>
              <a:rPr lang="en-AU" sz="2400" b="1" dirty="0" smtClean="0"/>
              <a:t>A </a:t>
            </a:r>
            <a:r>
              <a:rPr lang="en-AU" sz="2400" b="1" dirty="0" err="1" smtClean="0"/>
              <a:t>Stenger</a:t>
            </a:r>
            <a:r>
              <a:rPr lang="en-AU" sz="2400" b="1" dirty="0" smtClean="0"/>
              <a:t> test </a:t>
            </a:r>
            <a:r>
              <a:rPr lang="en-AU" sz="2400" dirty="0" smtClean="0"/>
              <a:t>may help identify </a:t>
            </a:r>
            <a:r>
              <a:rPr lang="en-AU" sz="2400" dirty="0" smtClean="0">
                <a:solidFill>
                  <a:srgbClr val="FF0000"/>
                </a:solidFill>
              </a:rPr>
              <a:t>malingering</a:t>
            </a:r>
            <a:r>
              <a:rPr lang="en-AU" sz="2400" dirty="0" smtClean="0"/>
              <a:t>. </a:t>
            </a:r>
          </a:p>
          <a:p>
            <a:r>
              <a:rPr lang="en-AU" sz="2400" b="1" dirty="0" smtClean="0"/>
              <a:t>CHL</a:t>
            </a:r>
            <a:r>
              <a:rPr lang="en-AU" sz="2400" dirty="0" smtClean="0"/>
              <a:t> may accompany a </a:t>
            </a:r>
            <a:r>
              <a:rPr lang="en-AU" sz="2400" dirty="0" smtClean="0">
                <a:solidFill>
                  <a:srgbClr val="FF0000"/>
                </a:solidFill>
              </a:rPr>
              <a:t>third mobile window</a:t>
            </a:r>
            <a:r>
              <a:rPr lang="en-AU" sz="2400" dirty="0" smtClean="0"/>
              <a:t>, as with SSCD or an LVA. </a:t>
            </a:r>
          </a:p>
          <a:p>
            <a:endParaRPr lang="en-AU" sz="2400" dirty="0" smtClean="0"/>
          </a:p>
          <a:p>
            <a:r>
              <a:rPr lang="en-AU" sz="2400" dirty="0" smtClean="0"/>
              <a:t>Auditory reflex testing helps distinguish these conditions from others, such as </a:t>
            </a:r>
            <a:r>
              <a:rPr lang="en-AU" sz="2400" dirty="0" err="1" smtClean="0">
                <a:solidFill>
                  <a:srgbClr val="FF0000"/>
                </a:solidFill>
              </a:rPr>
              <a:t>otosclerosis</a:t>
            </a:r>
            <a:r>
              <a:rPr lang="en-AU" sz="2400" dirty="0" smtClean="0"/>
              <a:t>, that may have similar balance-related symptoms but differences in </a:t>
            </a:r>
            <a:r>
              <a:rPr lang="en-AU" sz="2400" dirty="0" err="1" smtClean="0">
                <a:solidFill>
                  <a:srgbClr val="FF0000"/>
                </a:solidFill>
              </a:rPr>
              <a:t>ossicular</a:t>
            </a:r>
            <a:r>
              <a:rPr lang="en-AU" sz="2400" dirty="0" smtClean="0">
                <a:solidFill>
                  <a:srgbClr val="FF0000"/>
                </a:solidFill>
              </a:rPr>
              <a:t> mobility</a:t>
            </a:r>
            <a:r>
              <a:rPr lang="en-AU" sz="2400" dirty="0" smtClean="0"/>
              <a:t>.</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AU" sz="2800" dirty="0" smtClean="0"/>
              <a:t>High-Resolution Temporal Bone CT</a:t>
            </a:r>
            <a:endParaRPr lang="en-US" dirty="0"/>
          </a:p>
        </p:txBody>
      </p:sp>
      <p:sp>
        <p:nvSpPr>
          <p:cNvPr id="3" name="Content Placeholder 2"/>
          <p:cNvSpPr>
            <a:spLocks noGrp="1"/>
          </p:cNvSpPr>
          <p:nvPr>
            <p:ph sz="quarter" idx="1"/>
          </p:nvPr>
        </p:nvSpPr>
        <p:spPr/>
        <p:txBody>
          <a:bodyPr>
            <a:normAutofit/>
          </a:bodyPr>
          <a:lstStyle/>
          <a:p>
            <a:endParaRPr lang="en-AU" sz="2400" dirty="0" smtClean="0"/>
          </a:p>
          <a:p>
            <a:r>
              <a:rPr lang="en-AU" sz="2400" b="1" dirty="0" smtClean="0"/>
              <a:t>SCDS</a:t>
            </a:r>
            <a:r>
              <a:rPr lang="en-AU" sz="2400" dirty="0" smtClean="0"/>
              <a:t> is characterized by sound-induced or pressure-induced vertigo and/or apparent CHL as a result of incomplete covering of the SSC. </a:t>
            </a:r>
          </a:p>
          <a:p>
            <a:endParaRPr lang="en-AU" sz="2400" dirty="0" smtClean="0"/>
          </a:p>
          <a:p>
            <a:r>
              <a:rPr lang="en-AU" sz="2400" dirty="0" smtClean="0"/>
              <a:t>In affected patients, eye movements  can be induced by loud noises and by </a:t>
            </a:r>
            <a:r>
              <a:rPr lang="en-AU" sz="2400" dirty="0" err="1" smtClean="0"/>
              <a:t>maneuvers</a:t>
            </a:r>
            <a:r>
              <a:rPr lang="en-AU" sz="2400" dirty="0" smtClean="0"/>
              <a:t> that </a:t>
            </a:r>
            <a:r>
              <a:rPr lang="en-AU" sz="2400" i="1" dirty="0" smtClean="0"/>
              <a:t>change middle ear or intracranial pressure</a:t>
            </a:r>
            <a:r>
              <a:rPr lang="en-AU" sz="2400" dirty="0" smtClean="0"/>
              <a:t>. </a:t>
            </a:r>
          </a:p>
          <a:p>
            <a:endParaRPr lang="en-AU" sz="2400" dirty="0" smtClean="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548680"/>
            <a:ext cx="8229600" cy="5577483"/>
          </a:xfrm>
        </p:spPr>
        <p:txBody>
          <a:bodyPr>
            <a:noAutofit/>
          </a:bodyPr>
          <a:lstStyle/>
          <a:p>
            <a:endParaRPr lang="en-AU" sz="2400" dirty="0" smtClean="0"/>
          </a:p>
          <a:p>
            <a:r>
              <a:rPr lang="en-AU" sz="2400" dirty="0" err="1" smtClean="0"/>
              <a:t>Dehiscences</a:t>
            </a:r>
            <a:r>
              <a:rPr lang="en-AU" sz="2400" dirty="0" smtClean="0"/>
              <a:t> are best identified on high-resolution scans (</a:t>
            </a:r>
            <a:r>
              <a:rPr lang="en-AU" sz="2400" b="1" dirty="0" smtClean="0"/>
              <a:t>0.5 mm</a:t>
            </a:r>
            <a:r>
              <a:rPr lang="en-AU" sz="2400" dirty="0" smtClean="0"/>
              <a:t> or better slice thickness) reformatted in the planes of the semicircular canals rather</a:t>
            </a:r>
          </a:p>
          <a:p>
            <a:endParaRPr lang="en-AU" sz="2400" dirty="0" smtClean="0"/>
          </a:p>
          <a:p>
            <a:r>
              <a:rPr lang="en-AU" sz="2400" dirty="0" smtClean="0"/>
              <a:t>However, even with optimal reformatting, scans tend to </a:t>
            </a:r>
            <a:r>
              <a:rPr lang="en-AU" sz="2400" b="1" dirty="0" smtClean="0"/>
              <a:t>overestimate</a:t>
            </a:r>
            <a:r>
              <a:rPr lang="en-AU" sz="2400" dirty="0" smtClean="0"/>
              <a:t> the presence of a dehiscence.</a:t>
            </a:r>
          </a:p>
          <a:p>
            <a:endParaRPr lang="en-AU" sz="2400" dirty="0" smtClean="0"/>
          </a:p>
          <a:p>
            <a:r>
              <a:rPr lang="en-AU" sz="2400" dirty="0" smtClean="0"/>
              <a:t> The problem of </a:t>
            </a:r>
            <a:r>
              <a:rPr lang="en-AU" sz="2400" b="1" dirty="0" smtClean="0"/>
              <a:t>radiologic false positives </a:t>
            </a:r>
            <a:r>
              <a:rPr lang="en-AU" sz="2400" dirty="0" smtClean="0"/>
              <a:t>must be considered carefully</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r>
              <a:rPr lang="en-AU" sz="2800" dirty="0" smtClean="0"/>
              <a:t>These </a:t>
            </a:r>
            <a:r>
              <a:rPr lang="en-AU" sz="2800" dirty="0"/>
              <a:t>eye movements consist of </a:t>
            </a:r>
            <a:r>
              <a:rPr lang="en-AU" sz="2800" dirty="0" smtClean="0"/>
              <a:t>:</a:t>
            </a:r>
          </a:p>
          <a:p>
            <a:pPr lvl="1"/>
            <a:r>
              <a:rPr lang="en-AU" sz="2400" dirty="0" smtClean="0"/>
              <a:t>a </a:t>
            </a:r>
            <a:r>
              <a:rPr lang="en-AU" sz="2400" i="1" dirty="0"/>
              <a:t>slow phase, which is the motion that keeps the eye on target, </a:t>
            </a:r>
            <a:endParaRPr lang="en-AU" sz="2400" i="1" dirty="0" smtClean="0"/>
          </a:p>
          <a:p>
            <a:pPr lvl="1"/>
            <a:r>
              <a:rPr lang="en-AU" sz="2400" i="1" dirty="0" smtClean="0"/>
              <a:t>a </a:t>
            </a:r>
            <a:r>
              <a:rPr lang="en-AU" sz="2400" i="1" dirty="0"/>
              <a:t>quick phase, which acts to reset the eye after it has reached its limit of rotation. </a:t>
            </a:r>
            <a:endParaRPr lang="en-AU" sz="2400" i="1" dirty="0" smtClean="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2800" b="1" dirty="0" smtClean="0"/>
              <a:t>Magnetic Resonance Imaging</a:t>
            </a:r>
            <a:r>
              <a:rPr lang="en-US" sz="2800" dirty="0" smtClean="0"/>
              <a:t>. </a:t>
            </a:r>
            <a:endParaRPr lang="en-US" dirty="0"/>
          </a:p>
        </p:txBody>
      </p:sp>
      <p:sp>
        <p:nvSpPr>
          <p:cNvPr id="3" name="Content Placeholder 2"/>
          <p:cNvSpPr>
            <a:spLocks noGrp="1"/>
          </p:cNvSpPr>
          <p:nvPr>
            <p:ph sz="quarter" idx="1"/>
          </p:nvPr>
        </p:nvSpPr>
        <p:spPr/>
        <p:txBody>
          <a:bodyPr>
            <a:normAutofit/>
          </a:bodyPr>
          <a:lstStyle/>
          <a:p>
            <a:r>
              <a:rPr lang="en-US" sz="2400" dirty="0" err="1" smtClean="0"/>
              <a:t>Dysarthria</a:t>
            </a:r>
            <a:r>
              <a:rPr lang="en-US" sz="2400" dirty="0" smtClean="0"/>
              <a:t>, </a:t>
            </a:r>
            <a:r>
              <a:rPr lang="en-US" sz="2400" dirty="0" err="1" smtClean="0"/>
              <a:t>diplopia</a:t>
            </a:r>
            <a:r>
              <a:rPr lang="en-US" sz="2400" dirty="0" smtClean="0"/>
              <a:t>, and </a:t>
            </a:r>
            <a:r>
              <a:rPr lang="en-US" sz="2400" dirty="0" err="1" smtClean="0"/>
              <a:t>paresthesias</a:t>
            </a:r>
            <a:r>
              <a:rPr lang="en-US" sz="2400" dirty="0" smtClean="0"/>
              <a:t> may accompany the </a:t>
            </a:r>
            <a:r>
              <a:rPr lang="en-US" sz="2400" b="1" dirty="0" smtClean="0"/>
              <a:t>vertigo</a:t>
            </a:r>
            <a:r>
              <a:rPr lang="en-US" sz="2400" dirty="0" smtClean="0"/>
              <a:t> seen in cases of </a:t>
            </a:r>
            <a:r>
              <a:rPr lang="en-US" sz="2400" b="1" dirty="0" err="1" smtClean="0"/>
              <a:t>vertebrobasilar</a:t>
            </a:r>
            <a:r>
              <a:rPr lang="en-US" sz="2400" b="1" dirty="0" smtClean="0"/>
              <a:t> insufficiency</a:t>
            </a:r>
            <a:r>
              <a:rPr lang="en-US" sz="2400" dirty="0" smtClean="0"/>
              <a:t>. </a:t>
            </a:r>
          </a:p>
          <a:p>
            <a:endParaRPr lang="en-AU" sz="2400" dirty="0" smtClean="0"/>
          </a:p>
          <a:p>
            <a:endParaRPr lang="en-US" sz="2400" dirty="0" smtClean="0"/>
          </a:p>
          <a:p>
            <a:r>
              <a:rPr lang="en-US" sz="2400" dirty="0" smtClean="0"/>
              <a:t>Other neurologic signs, including cranial neuropathies and seizure activity, may indicate a </a:t>
            </a:r>
            <a:r>
              <a:rPr lang="en-US" sz="2400" b="1" dirty="0" smtClean="0"/>
              <a:t>primary intracranial </a:t>
            </a:r>
            <a:r>
              <a:rPr lang="en-US" sz="2400" dirty="0" smtClean="0"/>
              <a:t>process.</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706090"/>
          </a:xfrm>
        </p:spPr>
        <p:txBody>
          <a:bodyPr/>
          <a:lstStyle/>
          <a:p>
            <a:pPr algn="l"/>
            <a:r>
              <a:rPr lang="en-AU" sz="2800" b="1" dirty="0" smtClean="0"/>
              <a:t>Serologic Tests</a:t>
            </a:r>
            <a:r>
              <a:rPr lang="en-AU" sz="2800" dirty="0" smtClean="0"/>
              <a:t>. </a:t>
            </a:r>
            <a:endParaRPr lang="en-US" dirty="0"/>
          </a:p>
        </p:txBody>
      </p:sp>
      <p:sp>
        <p:nvSpPr>
          <p:cNvPr id="3" name="Content Placeholder 2"/>
          <p:cNvSpPr>
            <a:spLocks noGrp="1"/>
          </p:cNvSpPr>
          <p:nvPr>
            <p:ph sz="quarter" idx="1"/>
          </p:nvPr>
        </p:nvSpPr>
        <p:spPr>
          <a:xfrm>
            <a:off x="457200" y="1124744"/>
            <a:ext cx="8229600" cy="4608512"/>
          </a:xfrm>
        </p:spPr>
        <p:txBody>
          <a:bodyPr>
            <a:normAutofit fontScale="77500" lnSpcReduction="20000"/>
          </a:bodyPr>
          <a:lstStyle/>
          <a:p>
            <a:endParaRPr lang="en-US" b="1" dirty="0" smtClean="0"/>
          </a:p>
          <a:p>
            <a:r>
              <a:rPr lang="en-AU" sz="3800" dirty="0" smtClean="0"/>
              <a:t>Serologic abnormalities are </a:t>
            </a:r>
            <a:r>
              <a:rPr lang="en-AU" sz="3800" dirty="0" smtClean="0">
                <a:solidFill>
                  <a:srgbClr val="FF0000"/>
                </a:solidFill>
              </a:rPr>
              <a:t>rare</a:t>
            </a:r>
            <a:r>
              <a:rPr lang="en-AU" sz="3800" dirty="0" smtClean="0"/>
              <a:t> in patients with symptoms of imbalance but in some cases may indicate severe disease. </a:t>
            </a:r>
            <a:endParaRPr lang="en-AU" sz="3800" dirty="0" smtClean="0"/>
          </a:p>
          <a:p>
            <a:endParaRPr lang="en-AU" sz="3800" dirty="0" smtClean="0"/>
          </a:p>
          <a:p>
            <a:r>
              <a:rPr lang="en-AU" sz="3800" dirty="0" smtClean="0"/>
              <a:t>Syphilis, Lyme disease, or </a:t>
            </a:r>
            <a:r>
              <a:rPr lang="en-AU" sz="3800" dirty="0" err="1" smtClean="0"/>
              <a:t>Susac</a:t>
            </a:r>
            <a:r>
              <a:rPr lang="en-AU" sz="3800" dirty="0" smtClean="0"/>
              <a:t> syndrome may manifest with hearing loss or imbalance. </a:t>
            </a:r>
          </a:p>
          <a:p>
            <a:endParaRPr lang="en-AU" sz="3800" dirty="0" smtClean="0"/>
          </a:p>
          <a:p>
            <a:r>
              <a:rPr lang="en-AU" sz="3800" dirty="0" err="1" smtClean="0"/>
              <a:t>Antiphospholipid</a:t>
            </a:r>
            <a:r>
              <a:rPr lang="en-AU" sz="3800" dirty="0" smtClean="0"/>
              <a:t> syndrome recently has been associated with inner ear disease, and treatment may </a:t>
            </a:r>
            <a:r>
              <a:rPr lang="en-AU" sz="3800" dirty="0" smtClean="0">
                <a:solidFill>
                  <a:srgbClr val="FF0000"/>
                </a:solidFill>
              </a:rPr>
              <a:t>prevent</a:t>
            </a:r>
            <a:r>
              <a:rPr lang="en-AU" sz="3800" dirty="0" smtClean="0"/>
              <a:t> </a:t>
            </a:r>
            <a:r>
              <a:rPr lang="en-AU" sz="3800" dirty="0" smtClean="0">
                <a:solidFill>
                  <a:srgbClr val="FF0000"/>
                </a:solidFill>
              </a:rPr>
              <a:t>significant embolic events</a:t>
            </a:r>
          </a:p>
          <a:p>
            <a:endParaRPr lang="en-AU" sz="3800" dirty="0" smtClean="0"/>
          </a:p>
          <a:p>
            <a:pPr>
              <a:buNone/>
            </a:pPr>
            <a:endParaRPr lang="en-US" sz="3800"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467544" y="1447800"/>
            <a:ext cx="8219256" cy="4572000"/>
          </a:xfrm>
        </p:spPr>
        <p:txBody>
          <a:bodyPr/>
          <a:lstStyle/>
          <a:p>
            <a:r>
              <a:rPr lang="en-AU" sz="2800" b="1" dirty="0" smtClean="0"/>
              <a:t>Cogan syndrome </a:t>
            </a:r>
            <a:r>
              <a:rPr lang="en-AU" sz="2800" dirty="0" smtClean="0"/>
              <a:t>is an inflammatory condition characterized by severe visual and vestibular symptoms</a:t>
            </a:r>
          </a:p>
          <a:p>
            <a:endParaRPr lang="en-AU" sz="2800" dirty="0" smtClean="0"/>
          </a:p>
          <a:p>
            <a:r>
              <a:rPr lang="en-AU" sz="2800" dirty="0" smtClean="0"/>
              <a:t> </a:t>
            </a:r>
            <a:r>
              <a:rPr lang="en-AU" sz="2800" dirty="0" err="1" smtClean="0">
                <a:solidFill>
                  <a:srgbClr val="FF0000"/>
                </a:solidFill>
              </a:rPr>
              <a:t>Paraneoplastic</a:t>
            </a:r>
            <a:r>
              <a:rPr lang="en-AU" sz="2800" dirty="0" smtClean="0"/>
              <a:t> </a:t>
            </a:r>
            <a:r>
              <a:rPr lang="en-AU" sz="2800" dirty="0" err="1" smtClean="0"/>
              <a:t>cerebellar</a:t>
            </a:r>
            <a:r>
              <a:rPr lang="en-AU" sz="2800" dirty="0" smtClean="0"/>
              <a:t> degeneration associated with breast or ovarian malignancies, Hodgkin lymphoma, or small cell lung cancer can be associated with </a:t>
            </a:r>
            <a:r>
              <a:rPr lang="en-AU" sz="2800" dirty="0" smtClean="0">
                <a:solidFill>
                  <a:srgbClr val="FF0000"/>
                </a:solidFill>
              </a:rPr>
              <a:t>dizziness</a:t>
            </a:r>
            <a:r>
              <a:rPr lang="en-AU" sz="2800" dirty="0" smtClean="0"/>
              <a:t>. </a:t>
            </a:r>
            <a:endParaRPr lang="en-AU" sz="2800" dirty="0" smtClean="0"/>
          </a:p>
          <a:p>
            <a:endParaRPr lang="en-AU" sz="2800" dirty="0" smtClean="0"/>
          </a:p>
          <a:p>
            <a:r>
              <a:rPr lang="en-AU" sz="2800" dirty="0" smtClean="0"/>
              <a:t>Serology can be used to identify specific antibodies, such as </a:t>
            </a:r>
            <a:r>
              <a:rPr lang="en-AU" sz="2800" b="1" dirty="0" smtClean="0"/>
              <a:t>anti-</a:t>
            </a:r>
            <a:r>
              <a:rPr lang="en-AU" sz="2800" b="1" dirty="0" err="1" smtClean="0"/>
              <a:t>Yo</a:t>
            </a:r>
            <a:r>
              <a:rPr lang="en-AU" sz="2800" b="1" dirty="0" smtClean="0"/>
              <a:t> and anti-Tr </a:t>
            </a:r>
            <a:r>
              <a:rPr lang="en-AU" sz="2800" dirty="0" smtClean="0"/>
              <a:t>antibodies</a:t>
            </a:r>
            <a:endParaRPr lang="en-US" sz="2800" dirty="0" smtClean="0"/>
          </a:p>
          <a:p>
            <a:endParaRPr 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p:cNvPicPr>
            <a:picLocks noGrp="1" noChangeAspect="1" noChangeArrowheads="1"/>
          </p:cNvPicPr>
          <p:nvPr>
            <p:ph sz="quarter" idx="1"/>
          </p:nvPr>
        </p:nvPicPr>
        <p:blipFill>
          <a:blip r:embed="rId2" cstate="print"/>
          <a:srcRect l="21376" t="21315" r="22270" b="15045"/>
          <a:stretch>
            <a:fillRect/>
          </a:stretch>
        </p:blipFill>
        <p:spPr bwMode="auto">
          <a:xfrm>
            <a:off x="0" y="548679"/>
            <a:ext cx="9143999" cy="602419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endParaRPr lang="en-US" dirty="0"/>
          </a:p>
        </p:txBody>
      </p:sp>
      <p:sp>
        <p:nvSpPr>
          <p:cNvPr id="4" name="Title 3"/>
          <p:cNvSpPr>
            <a:spLocks noGrp="1"/>
          </p:cNvSpPr>
          <p:nvPr>
            <p:ph type="ctrTitle"/>
          </p:nvPr>
        </p:nvSpPr>
        <p:spPr/>
        <p:txBody>
          <a:bodyPr/>
          <a:lstStyle/>
          <a:p>
            <a:r>
              <a:rPr lang="en-AU" dirty="0" smtClean="0"/>
              <a:t>THANK YOU </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smtClean="0"/>
              <a:t>HEAD MOVEMENTS </a:t>
            </a:r>
            <a:endParaRPr lang="en-US" sz="3200" dirty="0"/>
          </a:p>
        </p:txBody>
      </p:sp>
      <p:sp>
        <p:nvSpPr>
          <p:cNvPr id="3" name="Content Placeholder 2"/>
          <p:cNvSpPr>
            <a:spLocks noGrp="1"/>
          </p:cNvSpPr>
          <p:nvPr>
            <p:ph sz="quarter" idx="1"/>
          </p:nvPr>
        </p:nvSpPr>
        <p:spPr>
          <a:xfrm>
            <a:off x="395536" y="1268760"/>
            <a:ext cx="8229600" cy="4525963"/>
          </a:xfrm>
        </p:spPr>
        <p:txBody>
          <a:bodyPr>
            <a:noAutofit/>
          </a:bodyPr>
          <a:lstStyle/>
          <a:p>
            <a:endParaRPr lang="en-AU" sz="2400" dirty="0" smtClean="0"/>
          </a:p>
          <a:p>
            <a:r>
              <a:rPr lang="en-AU" sz="2800" dirty="0" smtClean="0"/>
              <a:t>Two </a:t>
            </a:r>
            <a:r>
              <a:rPr lang="en-AU" sz="2800" dirty="0"/>
              <a:t>reflexes are important for stabilizing the </a:t>
            </a:r>
            <a:r>
              <a:rPr lang="en-AU" sz="2800" dirty="0" smtClean="0"/>
              <a:t>head:</a:t>
            </a:r>
          </a:p>
          <a:p>
            <a:pPr lvl="1"/>
            <a:r>
              <a:rPr lang="en-AU" sz="2400" dirty="0" smtClean="0"/>
              <a:t>The </a:t>
            </a:r>
            <a:r>
              <a:rPr lang="en-AU" sz="2400" b="1" dirty="0" err="1"/>
              <a:t>vestibulocollic</a:t>
            </a:r>
            <a:r>
              <a:rPr lang="en-AU" sz="2400" b="1" dirty="0"/>
              <a:t> reflex </a:t>
            </a:r>
            <a:r>
              <a:rPr lang="en-AU" sz="2400" dirty="0" smtClean="0"/>
              <a:t>: the </a:t>
            </a:r>
            <a:r>
              <a:rPr lang="en-AU" sz="2400" dirty="0"/>
              <a:t>activation of neck muscles in response to </a:t>
            </a:r>
            <a:r>
              <a:rPr lang="en-AU" sz="2400" dirty="0">
                <a:solidFill>
                  <a:srgbClr val="FF0000"/>
                </a:solidFill>
              </a:rPr>
              <a:t>vestibular input</a:t>
            </a:r>
            <a:r>
              <a:rPr lang="en-AU" sz="2400" dirty="0" smtClean="0"/>
              <a:t>, </a:t>
            </a:r>
          </a:p>
          <a:p>
            <a:pPr lvl="1"/>
            <a:r>
              <a:rPr lang="en-AU" sz="2400" dirty="0" smtClean="0"/>
              <a:t>the </a:t>
            </a:r>
            <a:r>
              <a:rPr lang="en-AU" sz="2400" b="1" dirty="0" err="1"/>
              <a:t>cervicocollic</a:t>
            </a:r>
            <a:r>
              <a:rPr lang="en-AU" sz="2400" b="1" dirty="0"/>
              <a:t> reflex </a:t>
            </a:r>
            <a:r>
              <a:rPr lang="en-AU" sz="2400" dirty="0" smtClean="0"/>
              <a:t>: the </a:t>
            </a:r>
            <a:r>
              <a:rPr lang="en-AU" sz="2400" dirty="0"/>
              <a:t>activation of neck muscles in response </a:t>
            </a:r>
            <a:r>
              <a:rPr lang="en-AU" sz="2400" dirty="0" smtClean="0"/>
              <a:t>to </a:t>
            </a:r>
            <a:r>
              <a:rPr lang="en-AU" sz="2400" dirty="0" smtClean="0">
                <a:solidFill>
                  <a:srgbClr val="FF0000"/>
                </a:solidFill>
              </a:rPr>
              <a:t>stretch receptors</a:t>
            </a:r>
          </a:p>
        </p:txBody>
      </p:sp>
      <p:sp>
        <p:nvSpPr>
          <p:cNvPr id="4" name="Rectangle 3"/>
          <p:cNvSpPr/>
          <p:nvPr/>
        </p:nvSpPr>
        <p:spPr>
          <a:xfrm>
            <a:off x="467544" y="4509120"/>
            <a:ext cx="8064896" cy="830997"/>
          </a:xfrm>
          <a:prstGeom prst="rect">
            <a:avLst/>
          </a:prstGeom>
        </p:spPr>
        <p:txBody>
          <a:bodyPr wrap="square">
            <a:spAutoFit/>
          </a:bodyPr>
          <a:lstStyle/>
          <a:p>
            <a:r>
              <a:rPr lang="en-AU" sz="2400" dirty="0" smtClean="0"/>
              <a:t> It contributes little to gaze stability in </a:t>
            </a:r>
            <a:r>
              <a:rPr lang="en-AU" sz="2400" dirty="0" smtClean="0">
                <a:solidFill>
                  <a:srgbClr val="FF0000"/>
                </a:solidFill>
              </a:rPr>
              <a:t>healthy people</a:t>
            </a:r>
            <a:r>
              <a:rPr lang="en-AU" sz="2400" dirty="0" smtClean="0"/>
              <a:t>, although it may become more important if </a:t>
            </a:r>
            <a:r>
              <a:rPr lang="en-AU" sz="2400" dirty="0" smtClean="0">
                <a:solidFill>
                  <a:srgbClr val="FF0000"/>
                </a:solidFill>
              </a:rPr>
              <a:t>labyrinthine</a:t>
            </a:r>
            <a:r>
              <a:rPr lang="en-AU" sz="2400" dirty="0" smtClean="0"/>
              <a:t> function is lost. </a:t>
            </a:r>
            <a:endParaRPr lang="en-AU" sz="2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AU" sz="2700" b="1" dirty="0" smtClean="0"/>
              <a:t>APPROACH TO THE PATIENT WITH DIZZINESS</a:t>
            </a:r>
            <a:br>
              <a:rPr lang="en-AU" sz="2700" b="1" dirty="0" smtClean="0"/>
            </a:br>
            <a:endParaRPr lang="en-US" dirty="0"/>
          </a:p>
        </p:txBody>
      </p:sp>
      <p:sp>
        <p:nvSpPr>
          <p:cNvPr id="3" name="Content Placeholder 2"/>
          <p:cNvSpPr>
            <a:spLocks noGrp="1"/>
          </p:cNvSpPr>
          <p:nvPr>
            <p:ph sz="quarter" idx="1"/>
          </p:nvPr>
        </p:nvSpPr>
        <p:spPr/>
        <p:txBody>
          <a:bodyPr>
            <a:normAutofit fontScale="92500" lnSpcReduction="10000"/>
          </a:bodyPr>
          <a:lstStyle/>
          <a:p>
            <a:r>
              <a:rPr lang="en-US" b="1" dirty="0" smtClean="0"/>
              <a:t>HISTORY</a:t>
            </a:r>
            <a:endParaRPr lang="en-US" b="1" dirty="0"/>
          </a:p>
          <a:p>
            <a:r>
              <a:rPr lang="en-AU" sz="2800" dirty="0"/>
              <a:t>In many cases, a specific cause for a patient’s dizziness can be determined from an accurate history alone. </a:t>
            </a:r>
            <a:endParaRPr lang="en-AU" sz="2800" dirty="0" smtClean="0"/>
          </a:p>
          <a:p>
            <a:endParaRPr lang="en-AU" sz="2800" dirty="0" smtClean="0"/>
          </a:p>
          <a:p>
            <a:r>
              <a:rPr lang="en-AU" sz="2800" dirty="0" smtClean="0"/>
              <a:t>allowing </a:t>
            </a:r>
            <a:r>
              <a:rPr lang="en-AU" sz="2800" dirty="0"/>
              <a:t>the patient to describe the symptoms with minimal direction from the </a:t>
            </a:r>
            <a:r>
              <a:rPr lang="en-AU" sz="2800" dirty="0" smtClean="0"/>
              <a:t>clinician</a:t>
            </a:r>
          </a:p>
          <a:p>
            <a:endParaRPr lang="en-AU" sz="2800" dirty="0" smtClean="0"/>
          </a:p>
          <a:p>
            <a:r>
              <a:rPr lang="en-AU" sz="2800" dirty="0" smtClean="0"/>
              <a:t>From </a:t>
            </a:r>
            <a:r>
              <a:rPr lang="en-AU" sz="2800" dirty="0"/>
              <a:t>the history, the clinician will have a general idea of whether the symptoms are attributable to a </a:t>
            </a:r>
            <a:r>
              <a:rPr lang="en-AU" sz="2800" b="1" dirty="0"/>
              <a:t>vestibular</a:t>
            </a:r>
            <a:r>
              <a:rPr lang="en-AU" sz="2800" dirty="0"/>
              <a:t> disorder and, if so, whether this disorder is </a:t>
            </a:r>
            <a:r>
              <a:rPr lang="en-AU" sz="2800" b="1" dirty="0"/>
              <a:t>central</a:t>
            </a:r>
            <a:r>
              <a:rPr lang="en-AU" sz="2800" dirty="0"/>
              <a:t> or </a:t>
            </a:r>
            <a:r>
              <a:rPr lang="en-AU" sz="2800" b="1" dirty="0"/>
              <a:t>peripheral</a:t>
            </a:r>
            <a:r>
              <a:rPr lang="en-AU" sz="2800" dirty="0"/>
              <a:t> in origin. </a:t>
            </a:r>
            <a:endParaRPr lang="en-AU" sz="2800" dirty="0" smtClean="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AU" sz="3100" dirty="0" smtClean="0"/>
              <a:t>Critical questions to determine :</a:t>
            </a:r>
            <a:endParaRPr lang="en-US" dirty="0"/>
          </a:p>
        </p:txBody>
      </p:sp>
      <p:sp>
        <p:nvSpPr>
          <p:cNvPr id="3" name="Content Placeholder 2"/>
          <p:cNvSpPr>
            <a:spLocks noGrp="1"/>
          </p:cNvSpPr>
          <p:nvPr>
            <p:ph sz="quarter" idx="1"/>
          </p:nvPr>
        </p:nvSpPr>
        <p:spPr/>
        <p:txBody>
          <a:bodyPr>
            <a:normAutofit/>
          </a:bodyPr>
          <a:lstStyle/>
          <a:p>
            <a:pPr>
              <a:buNone/>
            </a:pPr>
            <a:r>
              <a:rPr lang="en-AU" sz="2800" dirty="0" smtClean="0"/>
              <a:t>• </a:t>
            </a:r>
            <a:r>
              <a:rPr lang="en-AU" sz="2400" b="1" i="1" dirty="0"/>
              <a:t>Does the patient have vertigo? </a:t>
            </a:r>
            <a:r>
              <a:rPr lang="en-AU" sz="2400" dirty="0"/>
              <a:t>Vertigo is an illusory sense of motion, and the patient can feel as if the motion is </a:t>
            </a:r>
            <a:r>
              <a:rPr lang="en-AU" sz="2400" dirty="0">
                <a:solidFill>
                  <a:srgbClr val="FF0000"/>
                </a:solidFill>
              </a:rPr>
              <a:t>internal</a:t>
            </a:r>
            <a:r>
              <a:rPr lang="en-AU" sz="2400" dirty="0"/>
              <a:t> or that objects in the </a:t>
            </a:r>
            <a:r>
              <a:rPr lang="en-AU" sz="2400" dirty="0">
                <a:solidFill>
                  <a:srgbClr val="FF0000"/>
                </a:solidFill>
              </a:rPr>
              <a:t>surroundings</a:t>
            </a:r>
            <a:r>
              <a:rPr lang="en-AU" sz="2400" dirty="0"/>
              <a:t> are moving or tilting. </a:t>
            </a:r>
            <a:endParaRPr lang="en-AU" sz="2400" dirty="0" smtClean="0"/>
          </a:p>
          <a:p>
            <a:pPr>
              <a:buNone/>
            </a:pPr>
            <a:endParaRPr lang="en-AU" sz="2400" dirty="0" smtClean="0"/>
          </a:p>
          <a:p>
            <a:r>
              <a:rPr lang="en-AU" sz="2400" dirty="0" smtClean="0"/>
              <a:t>The </a:t>
            </a:r>
            <a:r>
              <a:rPr lang="en-AU" sz="2400" dirty="0"/>
              <a:t>sense of motion can be </a:t>
            </a:r>
            <a:r>
              <a:rPr lang="en-AU" sz="2400" dirty="0" err="1"/>
              <a:t>rotatory</a:t>
            </a:r>
            <a:r>
              <a:rPr lang="en-AU" sz="2400" dirty="0"/>
              <a:t> or linear, or it can represent a change in orientation relative to the vertical</a:t>
            </a:r>
            <a:r>
              <a:rPr lang="en-AU" sz="2400" dirty="0" smtClean="0"/>
              <a:t>.</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fontScale="85000" lnSpcReduction="10000"/>
          </a:bodyPr>
          <a:lstStyle/>
          <a:p>
            <a:r>
              <a:rPr lang="en-AU" i="1" dirty="0" smtClean="0"/>
              <a:t> </a:t>
            </a:r>
            <a:r>
              <a:rPr lang="en-AU" dirty="0"/>
              <a:t>Vertigo indicates a problem within the </a:t>
            </a:r>
            <a:r>
              <a:rPr lang="en-AU" dirty="0">
                <a:solidFill>
                  <a:srgbClr val="FF0000"/>
                </a:solidFill>
              </a:rPr>
              <a:t>vestibular system</a:t>
            </a:r>
            <a:r>
              <a:rPr lang="en-AU" dirty="0"/>
              <a:t>, although the abnormality can be located </a:t>
            </a:r>
            <a:r>
              <a:rPr lang="en-AU" i="1" dirty="0"/>
              <a:t>peripherally</a:t>
            </a:r>
            <a:r>
              <a:rPr lang="en-AU" dirty="0"/>
              <a:t> or </a:t>
            </a:r>
            <a:r>
              <a:rPr lang="en-AU" i="1" dirty="0"/>
              <a:t>centrally</a:t>
            </a:r>
            <a:r>
              <a:rPr lang="en-AU" dirty="0" smtClean="0"/>
              <a:t>.</a:t>
            </a:r>
          </a:p>
          <a:p>
            <a:endParaRPr lang="en-AU" dirty="0" smtClean="0"/>
          </a:p>
          <a:p>
            <a:r>
              <a:rPr lang="en-AU" dirty="0" smtClean="0"/>
              <a:t> </a:t>
            </a:r>
            <a:r>
              <a:rPr lang="en-AU" dirty="0"/>
              <a:t>Light-headedness, as opposed to vertigo, may indicate </a:t>
            </a:r>
            <a:r>
              <a:rPr lang="en-AU" b="1" dirty="0" err="1"/>
              <a:t>presyncope</a:t>
            </a:r>
            <a:r>
              <a:rPr lang="en-AU" dirty="0"/>
              <a:t>. </a:t>
            </a:r>
            <a:endParaRPr lang="en-AU" dirty="0" smtClean="0"/>
          </a:p>
          <a:p>
            <a:pPr lvl="1"/>
            <a:r>
              <a:rPr lang="en-AU" dirty="0" smtClean="0"/>
              <a:t>Although </a:t>
            </a:r>
            <a:r>
              <a:rPr lang="en-AU" dirty="0"/>
              <a:t>often related to neural factors, such as </a:t>
            </a:r>
            <a:r>
              <a:rPr lang="en-AU" b="1" dirty="0" err="1"/>
              <a:t>vasovagal</a:t>
            </a:r>
            <a:r>
              <a:rPr lang="en-AU" b="1" dirty="0"/>
              <a:t> syncope</a:t>
            </a:r>
            <a:r>
              <a:rPr lang="en-AU" dirty="0"/>
              <a:t>, it also can reflect </a:t>
            </a:r>
            <a:r>
              <a:rPr lang="en-AU" b="1" dirty="0"/>
              <a:t>cardiac disease</a:t>
            </a:r>
            <a:r>
              <a:rPr lang="en-AU" dirty="0"/>
              <a:t>, especially in older patients. </a:t>
            </a:r>
            <a:endParaRPr lang="en-AU" dirty="0" smtClean="0"/>
          </a:p>
          <a:p>
            <a:pPr lvl="1"/>
            <a:endParaRPr lang="en-AU" dirty="0" smtClean="0"/>
          </a:p>
          <a:p>
            <a:r>
              <a:rPr lang="en-AU" b="1" dirty="0" smtClean="0"/>
              <a:t>Generalized </a:t>
            </a:r>
            <a:r>
              <a:rPr lang="en-AU" b="1" dirty="0"/>
              <a:t>imbalance </a:t>
            </a:r>
            <a:r>
              <a:rPr lang="en-AU" dirty="0"/>
              <a:t>may reflect more </a:t>
            </a:r>
            <a:r>
              <a:rPr lang="en-AU" dirty="0">
                <a:solidFill>
                  <a:srgbClr val="FF0000"/>
                </a:solidFill>
              </a:rPr>
              <a:t>central</a:t>
            </a:r>
            <a:r>
              <a:rPr lang="en-AU" dirty="0"/>
              <a:t> processes, including </a:t>
            </a:r>
            <a:r>
              <a:rPr lang="en-AU" b="1" dirty="0"/>
              <a:t>mal de </a:t>
            </a:r>
            <a:r>
              <a:rPr lang="en-AU" b="1" dirty="0" err="1"/>
              <a:t>debarquement</a:t>
            </a:r>
            <a:r>
              <a:rPr lang="en-AU" b="1" dirty="0"/>
              <a:t> </a:t>
            </a:r>
            <a:r>
              <a:rPr lang="en-AU" dirty="0"/>
              <a:t>or </a:t>
            </a:r>
            <a:r>
              <a:rPr lang="en-AU" b="1" dirty="0"/>
              <a:t>migraine</a:t>
            </a:r>
            <a:r>
              <a:rPr lang="en-AU" dirty="0"/>
              <a:t>. </a:t>
            </a:r>
            <a:endParaRPr lang="en-AU" dirty="0" smtClean="0"/>
          </a:p>
          <a:p>
            <a:endParaRPr lang="en-AU" dirty="0" smtClean="0"/>
          </a:p>
          <a:p>
            <a:r>
              <a:rPr lang="en-AU" dirty="0" smtClean="0"/>
              <a:t>Some </a:t>
            </a:r>
            <a:r>
              <a:rPr lang="en-AU" dirty="0"/>
              <a:t>conditions, such as migraine, can manifest with </a:t>
            </a:r>
            <a:r>
              <a:rPr lang="en-AU" dirty="0">
                <a:solidFill>
                  <a:srgbClr val="FF0000"/>
                </a:solidFill>
              </a:rPr>
              <a:t>nonspecific imbalance symptoms</a:t>
            </a:r>
            <a:r>
              <a:rPr lang="en-AU" dirty="0"/>
              <a:t> in addition to acute vertigo. </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921</TotalTime>
  <Words>2866</Words>
  <Application>Microsoft Office PowerPoint</Application>
  <PresentationFormat>On-screen Show (4:3)</PresentationFormat>
  <Paragraphs>271</Paragraphs>
  <Slides>54</Slides>
  <Notes>0</Notes>
  <HiddenSlides>0</HiddenSlides>
  <MMClips>0</MMClips>
  <ScaleCrop>false</ScaleCrop>
  <HeadingPairs>
    <vt:vector size="4" baseType="variant">
      <vt:variant>
        <vt:lpstr>Theme</vt:lpstr>
      </vt:variant>
      <vt:variant>
        <vt:i4>1</vt:i4>
      </vt:variant>
      <vt:variant>
        <vt:lpstr>Slide Titles</vt:lpstr>
      </vt:variant>
      <vt:variant>
        <vt:i4>54</vt:i4>
      </vt:variant>
    </vt:vector>
  </HeadingPairs>
  <TitlesOfParts>
    <vt:vector size="55" baseType="lpstr">
      <vt:lpstr>Equity</vt:lpstr>
      <vt:lpstr>vertigo</vt:lpstr>
      <vt:lpstr>BACKGROUND</vt:lpstr>
      <vt:lpstr>EYE MOVEMENTS  </vt:lpstr>
      <vt:lpstr>Schematic depiction of the functional classes of eye movements.  Seven types of eye movements are shown. </vt:lpstr>
      <vt:lpstr>Slide 5</vt:lpstr>
      <vt:lpstr>HEAD MOVEMENTS </vt:lpstr>
      <vt:lpstr>APPROACH TO THE PATIENT WITH DIZZINESS </vt:lpstr>
      <vt:lpstr>Critical questions to determine :</vt:lpstr>
      <vt:lpstr>Slide 9</vt:lpstr>
      <vt:lpstr>What happened the first time the imbalance occurred? </vt:lpstr>
      <vt:lpstr>Are the symptoms episodic or continuous, and if episodic, how long do they last? </vt:lpstr>
      <vt:lpstr>What brings on the problem? </vt:lpstr>
      <vt:lpstr>• Lifestyle </vt:lpstr>
      <vt:lpstr>Pressure </vt:lpstr>
      <vt:lpstr>Environment</vt:lpstr>
      <vt:lpstr>What other signs and symptoms are associated with the dizziness or vertigo? </vt:lpstr>
      <vt:lpstr>Is there a family history of imbalance or headache? </vt:lpstr>
      <vt:lpstr>Are there psychogenic disorders that may be responsible for the patient’s symptoms? </vt:lpstr>
      <vt:lpstr>Are there underlying medical problems that may cause or exacerbate the patient’s symptoms? </vt:lpstr>
      <vt:lpstr>Slide 20</vt:lpstr>
      <vt:lpstr>PHYSICAL EXAMINATION  </vt:lpstr>
      <vt:lpstr> Bedside Examination  </vt:lpstr>
      <vt:lpstr>Slide 23</vt:lpstr>
      <vt:lpstr>Slide 24</vt:lpstr>
      <vt:lpstr>Slide 25</vt:lpstr>
      <vt:lpstr>Head-Shaking Nystagmus</vt:lpstr>
      <vt:lpstr>Slide 27</vt:lpstr>
      <vt:lpstr>Vibration</vt:lpstr>
      <vt:lpstr>Slide 29</vt:lpstr>
      <vt:lpstr>Positional Testing</vt:lpstr>
      <vt:lpstr>Slide 31</vt:lpstr>
      <vt:lpstr>Slide 32</vt:lpstr>
      <vt:lpstr>Slide 33</vt:lpstr>
      <vt:lpstr>Slide 34</vt:lpstr>
      <vt:lpstr>Dynamic Visual Acuity </vt:lpstr>
      <vt:lpstr>Eye Movements Evoked by Sound or by Changes in Middle Ear Pressure</vt:lpstr>
      <vt:lpstr>Slide 37</vt:lpstr>
      <vt:lpstr>A, Pressure changes inducing eye movements in superior semicircular canal dehiscence  . Positive pressure in the EAC causes bulging of the membranous canal into the cranial cavity and results in ampullofugal flow.    B, Negative pressure in the external auditory canal causes bulging of the cranial contents into the superior canal and results in ampullopetal flow </vt:lpstr>
      <vt:lpstr>Slide 39</vt:lpstr>
      <vt:lpstr>Slide 40</vt:lpstr>
      <vt:lpstr>Slide 41</vt:lpstr>
      <vt:lpstr>Hyperventilation.  </vt:lpstr>
      <vt:lpstr>Vestibulospinal Function</vt:lpstr>
      <vt:lpstr>TANDEM GAIT</vt:lpstr>
      <vt:lpstr>stepping test</vt:lpstr>
      <vt:lpstr>Electrocochleography. </vt:lpstr>
      <vt:lpstr>Audiogram</vt:lpstr>
      <vt:lpstr>High-Resolution Temporal Bone CT</vt:lpstr>
      <vt:lpstr>Slide 49</vt:lpstr>
      <vt:lpstr>Magnetic Resonance Imaging. </vt:lpstr>
      <vt:lpstr>Serologic Tests. </vt:lpstr>
      <vt:lpstr>Slide 52</vt:lpstr>
      <vt:lpstr>Slide 53</vt:lpstr>
      <vt:lpstr>THANK YOU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vertiogo</dc:title>
  <dc:creator>vaio</dc:creator>
  <cp:lastModifiedBy>vaio</cp:lastModifiedBy>
  <cp:revision>41</cp:revision>
  <dcterms:created xsi:type="dcterms:W3CDTF">2021-10-24T15:07:14Z</dcterms:created>
  <dcterms:modified xsi:type="dcterms:W3CDTF">2021-12-03T10:16:47Z</dcterms:modified>
</cp:coreProperties>
</file>