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371" r:id="rId2"/>
    <p:sldId id="256" r:id="rId3"/>
    <p:sldId id="257" r:id="rId4"/>
    <p:sldId id="262" r:id="rId5"/>
    <p:sldId id="263" r:id="rId6"/>
    <p:sldId id="264" r:id="rId7"/>
    <p:sldId id="271" r:id="rId8"/>
    <p:sldId id="275" r:id="rId9"/>
    <p:sldId id="373" r:id="rId10"/>
    <p:sldId id="276" r:id="rId11"/>
    <p:sldId id="277" r:id="rId12"/>
    <p:sldId id="375" r:id="rId13"/>
    <p:sldId id="278" r:id="rId14"/>
    <p:sldId id="279" r:id="rId15"/>
    <p:sldId id="280" r:id="rId16"/>
    <p:sldId id="281" r:id="rId17"/>
    <p:sldId id="376" r:id="rId18"/>
    <p:sldId id="282" r:id="rId19"/>
    <p:sldId id="283" r:id="rId20"/>
    <p:sldId id="286" r:id="rId21"/>
    <p:sldId id="287" r:id="rId22"/>
    <p:sldId id="288" r:id="rId23"/>
    <p:sldId id="289" r:id="rId24"/>
    <p:sldId id="290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304" r:id="rId36"/>
    <p:sldId id="306" r:id="rId37"/>
    <p:sldId id="392" r:id="rId38"/>
    <p:sldId id="312" r:id="rId39"/>
    <p:sldId id="393" r:id="rId40"/>
    <p:sldId id="394" r:id="rId41"/>
    <p:sldId id="395" r:id="rId42"/>
    <p:sldId id="396" r:id="rId43"/>
    <p:sldId id="315" r:id="rId44"/>
    <p:sldId id="316" r:id="rId45"/>
    <p:sldId id="389" r:id="rId46"/>
    <p:sldId id="390" r:id="rId47"/>
    <p:sldId id="391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7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60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74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70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46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36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43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9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78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30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28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3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2281-14DE-4D8E-976E-77582CE28A00}" type="datetimeFigureOut">
              <a:rPr lang="fa-IR" smtClean="0"/>
              <a:t>05/10/1443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F796-E2CF-4445-A015-ECC129AE93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713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47" y="-68766"/>
            <a:ext cx="12314251" cy="692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In The Name Of God</a:t>
            </a:r>
            <a:endParaRPr lang="fa-I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9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76" y="14618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-BoldMT"/>
              </a:rPr>
              <a:t>Incidence</a:t>
            </a:r>
            <a:endParaRPr lang="fa-I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323492"/>
            <a:ext cx="11977352" cy="4974277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BPPV is the most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common cause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peripheral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vestibular disease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,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making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it almost twice as frequent as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mean age of onset is in the fourth and fifth decades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,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but it is also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common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cause of vertigo in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childhood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where it is often associated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with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migraine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twice 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common in women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About a quarter of BPPV cases can be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attributed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to 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cause such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as trauma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72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5906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-BoldMT"/>
              </a:rPr>
              <a:t>Diagnosis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" y="1587656"/>
            <a:ext cx="12192000" cy="501920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810000"/>
                </a:solidFill>
                <a:latin typeface="Arial-BoldMT"/>
              </a:rPr>
              <a:t>History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severe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vertigo associated with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change in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head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position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most frequently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cited occurrence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this symptom follows rolling over or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getting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into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bed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assuming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supine position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Frequently a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specific side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volunteered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by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patient: “The dizziness comes when I roll over to my right side but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not to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left.” Patients will also experience similar symptoms upon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arising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bending position,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looking up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to take an object off a shelf,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tilting their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heads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back to shave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in the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beauty shop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or on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turning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rapidly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67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6549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Symptoms occur </a:t>
            </a:r>
            <a:r>
              <a:rPr lang="en-US" sz="2800" dirty="0">
                <a:solidFill>
                  <a:srgbClr val="FFC000"/>
                </a:solidFill>
                <a:latin typeface="PalatinoLinotype-Roman"/>
              </a:rPr>
              <a:t>suddenly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, and last in the order of </a:t>
            </a:r>
            <a:r>
              <a:rPr lang="en-US" sz="2800" dirty="0">
                <a:solidFill>
                  <a:srgbClr val="FFC000"/>
                </a:solidFill>
                <a:latin typeface="PalatinoLinotype-Roman"/>
              </a:rPr>
              <a:t>seconds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, but never in excess of a </a:t>
            </a: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minute.</a:t>
            </a:r>
            <a:endParaRPr lang="en-US" sz="2800" dirty="0">
              <a:solidFill>
                <a:srgbClr val="0000EF"/>
              </a:solidFill>
              <a:latin typeface="PalatinoLinotype-Roman"/>
            </a:endParaRPr>
          </a:p>
          <a:p>
            <a:endParaRPr lang="en-US" sz="2800" dirty="0" smtClean="0">
              <a:solidFill>
                <a:srgbClr val="0000EF"/>
              </a:solidFill>
              <a:latin typeface="PalatinoLinotype-Roman"/>
            </a:endParaRPr>
          </a:p>
          <a:p>
            <a:r>
              <a:rPr lang="en-US" sz="28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2800" u="sng" dirty="0">
                <a:solidFill>
                  <a:srgbClr val="000000"/>
                </a:solidFill>
                <a:latin typeface="PalatinoLinotype-Roman"/>
              </a:rPr>
              <a:t>subjective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 impression of attack duration reported by the patient is frequently longer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97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4" y="-137151"/>
            <a:ext cx="10515600" cy="1325563"/>
          </a:xfrm>
        </p:spPr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8412"/>
            <a:ext cx="12192000" cy="416320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Episodes of vertigo are frequently clustered in time and separated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by remissions </a:t>
            </a:r>
            <a:r>
              <a:rPr lang="en-US" sz="2400" u="sng" dirty="0">
                <a:solidFill>
                  <a:srgbClr val="000000"/>
                </a:solidFill>
                <a:latin typeface="PalatinoLinotype-Roman"/>
              </a:rPr>
              <a:t>lasting months or more</a:t>
            </a:r>
            <a:r>
              <a:rPr lang="en-US" sz="2400" u="sng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worse after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awakening.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Most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cases of BPPV have no </a:t>
            </a:r>
            <a:r>
              <a:rPr lang="en-US" sz="2400" u="sng" dirty="0">
                <a:solidFill>
                  <a:srgbClr val="000000"/>
                </a:solidFill>
                <a:latin typeface="PalatinoLinotype-Roman"/>
              </a:rPr>
              <a:t>identifiable etiology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(48%)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The commonest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known cause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&gt;&gt; &gt;  closed </a:t>
            </a:r>
            <a:r>
              <a:rPr lang="en-US" sz="2400" dirty="0">
                <a:solidFill>
                  <a:srgbClr val="FFC000"/>
                </a:solidFill>
                <a:latin typeface="PalatinoLinotype-Roman"/>
              </a:rPr>
              <a:t>head injury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followed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by vestibular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neuritis. </a:t>
            </a: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About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15% of patients suffering from </a:t>
            </a:r>
            <a:r>
              <a:rPr lang="en-US" sz="2400" dirty="0" smtClean="0">
                <a:solidFill>
                  <a:srgbClr val="FFC000"/>
                </a:solidFill>
                <a:latin typeface="PalatinoLinotype-Roman"/>
              </a:rPr>
              <a:t>vestibular neuritis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will later develop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BPPV.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Other cited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predisposing events include </a:t>
            </a:r>
            <a:r>
              <a:rPr lang="en-US" sz="2400" dirty="0">
                <a:solidFill>
                  <a:srgbClr val="FFC000"/>
                </a:solidFill>
                <a:latin typeface="PalatinoLinotype-Roman"/>
              </a:rPr>
              <a:t>infections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and following </a:t>
            </a:r>
            <a:r>
              <a:rPr lang="en-US" sz="2400" dirty="0">
                <a:solidFill>
                  <a:srgbClr val="FFC000"/>
                </a:solidFill>
                <a:latin typeface="PalatinoLinotype-Roman"/>
              </a:rPr>
              <a:t>surgery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, that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is, </a:t>
            </a:r>
            <a:r>
              <a:rPr lang="en-US" sz="2400" dirty="0" err="1" smtClean="0">
                <a:solidFill>
                  <a:srgbClr val="000000"/>
                </a:solidFill>
                <a:latin typeface="PalatinoLinotype-Roman"/>
              </a:rPr>
              <a:t>stapedectomy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.</a:t>
            </a:r>
            <a:r>
              <a:rPr lang="en-US" sz="24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dental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work,</a:t>
            </a:r>
            <a:r>
              <a:rPr lang="en-US" sz="24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and cochlear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implantation.</a:t>
            </a:r>
            <a:r>
              <a:rPr lang="en-US" sz="24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PalatinoLinotype-Roman"/>
              </a:rPr>
              <a:t>Prolonged bed </a:t>
            </a:r>
            <a:r>
              <a:rPr lang="en-US" sz="2400" dirty="0">
                <a:solidFill>
                  <a:srgbClr val="FFC000"/>
                </a:solidFill>
                <a:latin typeface="PalatinoLinotype-Roman"/>
              </a:rPr>
              <a:t>rest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and </a:t>
            </a:r>
            <a:r>
              <a:rPr lang="en-US" sz="2400" dirty="0" err="1">
                <a:solidFill>
                  <a:srgbClr val="FFC000"/>
                </a:solidFill>
                <a:latin typeface="PalatinoLinotype-Roman"/>
              </a:rPr>
              <a:t>Ménière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disease are also predisposing factors.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204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Findings on Examination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1999" cy="4130936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 diagnosis of BPPV is made by observing the classical eye movements in association with the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Dix-</a:t>
            </a:r>
            <a:r>
              <a:rPr lang="en-US" u="sng" dirty="0" err="1">
                <a:solidFill>
                  <a:srgbClr val="000000"/>
                </a:solidFill>
                <a:latin typeface="PalatinoLinotype-Roman"/>
              </a:rPr>
              <a:t>Hallpike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maneuver, and a suggestive history. </a:t>
            </a:r>
            <a:endParaRPr lang="fa-IR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5160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44" t="17027" r="11463" b="9687"/>
          <a:stretch/>
        </p:blipFill>
        <p:spPr>
          <a:xfrm>
            <a:off x="1108037" y="344244"/>
            <a:ext cx="9929308" cy="62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82739"/>
            <a:ext cx="11353800" cy="4173967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pattern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of response consists of the following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(1) The nystagmus is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 combined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vertical </a:t>
            </a:r>
            <a:r>
              <a:rPr lang="en-US" sz="2400" u="sng" dirty="0">
                <a:solidFill>
                  <a:srgbClr val="000000"/>
                </a:solidFill>
                <a:latin typeface="PalatinoLinotype-Roman"/>
              </a:rPr>
              <a:t>up beating and rotary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(torsional) component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beating toward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the downward eye (the superior poles of the eyes beat toward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the downward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ear). Pure vertical nystagmus is not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BPPV.</a:t>
            </a:r>
            <a:endParaRPr lang="en-US" sz="2400" dirty="0">
              <a:solidFill>
                <a:srgbClr val="0000EF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(2) There is often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sz="2400" u="sng" dirty="0" smtClean="0">
                <a:solidFill>
                  <a:srgbClr val="000000"/>
                </a:solidFill>
                <a:latin typeface="PalatinoLinotype-Roman"/>
              </a:rPr>
              <a:t>latency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of onset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of nystagmus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(seconds), </a:t>
            </a: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3) duration of nystagmus is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short (&lt;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1 minute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),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(4) vertiginous symptoms are invariably associated, </a:t>
            </a:r>
            <a:endParaRPr lang="fa-IR" sz="2400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10112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97593"/>
            <a:ext cx="12028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(5) the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nystagmus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disappears with repeated testing (fatigable),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and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PalatinoLinotype-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(6) symptoms often recur with the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nystagmus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in the opposite direction upon return of the head to the upright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position.</a:t>
            </a:r>
            <a:endParaRPr lang="en-US" sz="2400" dirty="0">
              <a:solidFill>
                <a:srgbClr val="0000EF"/>
              </a:solidFill>
              <a:latin typeface="PalatinoLinotype-Roman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smtClean="0">
              <a:solidFill>
                <a:srgbClr val="0000EF"/>
              </a:solidFill>
              <a:latin typeface="PalatinoLinotype-Roman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Canalithiasis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of the </a:t>
            </a:r>
            <a:r>
              <a:rPr lang="en-US" sz="2400" dirty="0" err="1" smtClean="0">
                <a:solidFill>
                  <a:srgbClr val="000000"/>
                </a:solidFill>
                <a:latin typeface="PalatinoLinotype-Roman"/>
              </a:rPr>
              <a:t>pss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is the most frequent cause of BPPV. </a:t>
            </a: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Posterior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canal BPPV rarely may be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bilateral.</a:t>
            </a:r>
            <a:endParaRPr lang="fa-IR" sz="2400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8375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81768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3000" dirty="0">
                <a:solidFill>
                  <a:srgbClr val="000000"/>
                </a:solidFill>
                <a:latin typeface="PalatinoLinotype-Roman"/>
              </a:rPr>
              <a:t>lateral </a:t>
            </a:r>
            <a:r>
              <a:rPr lang="en-US" sz="3000" dirty="0" smtClean="0">
                <a:solidFill>
                  <a:srgbClr val="000000"/>
                </a:solidFill>
                <a:latin typeface="PalatinoLinotype-Roman"/>
              </a:rPr>
              <a:t>semicircular canal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affected in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about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12%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of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cases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, may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induced by the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repositioning maneuver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for posterior canal BPPV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Lateral canal BPPV can be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detected by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a variation of the Dix-</a:t>
            </a:r>
            <a:r>
              <a:rPr lang="en-US" sz="2000" dirty="0" err="1">
                <a:solidFill>
                  <a:srgbClr val="000000"/>
                </a:solidFill>
                <a:latin typeface="PalatinoLinotype-Roman"/>
              </a:rPr>
              <a:t>Hallpike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maneuver. The patient's head is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first brought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to the supine position resting on (not hyperextended below)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the examining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table. The head is then turned rapidly to the right so that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the patient's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right ear rests on the table. Eye movements are monitored for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30 seconds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. Although </a:t>
            </a:r>
            <a:r>
              <a:rPr lang="en-US" sz="2000" dirty="0" err="1">
                <a:solidFill>
                  <a:srgbClr val="000000"/>
                </a:solidFill>
                <a:latin typeface="PalatinoLinotype-Roman"/>
              </a:rPr>
              <a:t>Frenzel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glasses may make the nystagmus easier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to observe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, they aren't necessary, as the nystagmus is usually robust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enough that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it is not eliminated by fixation. The patient's head is then returned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to the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supine position (looking upward) and is turned rapidly to the left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so that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left ear rests on the table. Eye movements are again monitored.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091150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7639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PalatinoLinotype-Roman"/>
              </a:rPr>
              <a:t>The nystagmus with lateral canal BPPV is </a:t>
            </a:r>
            <a:r>
              <a:rPr lang="en-US" u="sng" dirty="0">
                <a:solidFill>
                  <a:schemeClr val="tx1"/>
                </a:solidFill>
                <a:latin typeface="PalatinoLinotype-Roman"/>
              </a:rPr>
              <a:t>horizonta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l and may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beat toward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(geotropic) or away from (</a:t>
            </a:r>
            <a:r>
              <a:rPr lang="en-US" dirty="0" err="1">
                <a:solidFill>
                  <a:schemeClr val="tx1"/>
                </a:solidFill>
                <a:latin typeface="PalatinoLinotype-Roman"/>
              </a:rPr>
              <a:t>ageotropic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) the downward ear. 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98" y="1953437"/>
            <a:ext cx="10654143" cy="3037381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>
                <a:solidFill>
                  <a:srgbClr val="FFFF00"/>
                </a:solidFill>
                <a:latin typeface="PalatinoLinotype-Bold"/>
              </a:rPr>
              <a:t>Peripheral </a:t>
            </a:r>
            <a:r>
              <a:rPr lang="en-US" sz="5400" b="1" dirty="0" smtClean="0">
                <a:solidFill>
                  <a:srgbClr val="FFFF00"/>
                </a:solidFill>
                <a:latin typeface="PalatinoLinotype-Bold"/>
              </a:rPr>
              <a:t>Vestibular</a:t>
            </a:r>
            <a:br>
              <a:rPr lang="en-US" sz="5400" b="1" dirty="0" smtClean="0">
                <a:solidFill>
                  <a:srgbClr val="FFFF00"/>
                </a:solidFill>
                <a:latin typeface="PalatinoLinotype-Bold"/>
              </a:rPr>
            </a:br>
            <a:r>
              <a:rPr lang="en-US" sz="5400" b="1" dirty="0" smtClean="0">
                <a:solidFill>
                  <a:srgbClr val="FFFF00"/>
                </a:solidFill>
                <a:latin typeface="PalatinoLinotype-Bold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PalatinoLinotype-Bold"/>
              </a:rPr>
              <a:t>Disorders</a:t>
            </a:r>
            <a:endParaRPr lang="fa-I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Test Results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78" y="2409713"/>
            <a:ext cx="10843708" cy="404487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 bedside Dix-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Halpike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test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28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combined with an appropriate history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are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most important factors in making the diagnosis.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946928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Treatment With Repositioning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101"/>
            <a:ext cx="11392348" cy="4741395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First line therapy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u="sng" dirty="0">
                <a:solidFill>
                  <a:srgbClr val="000000"/>
                </a:solidFill>
                <a:latin typeface="PalatinoLinotype-Roman"/>
              </a:rPr>
              <a:t>repositioning </a:t>
            </a:r>
            <a:r>
              <a:rPr lang="en-US" sz="2400" u="sng" dirty="0" smtClean="0">
                <a:solidFill>
                  <a:srgbClr val="000000"/>
                </a:solidFill>
                <a:latin typeface="PalatinoLinotype-Roman"/>
              </a:rPr>
              <a:t>maneuvers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that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, </a:t>
            </a: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posterior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canal BPPV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, the maneuver developed by </a:t>
            </a:r>
            <a:r>
              <a:rPr lang="en-US" sz="2400" u="sng" dirty="0" err="1" smtClean="0">
                <a:solidFill>
                  <a:srgbClr val="000000"/>
                </a:solidFill>
                <a:latin typeface="PalatinoLinotype-Roman"/>
              </a:rPr>
              <a:t>Epley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.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The maneuver begins with placement of the head into the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Dix-</a:t>
            </a:r>
            <a:r>
              <a:rPr lang="en-US" sz="2400" dirty="0" err="1" smtClean="0">
                <a:solidFill>
                  <a:srgbClr val="000000"/>
                </a:solidFill>
                <a:latin typeface="PalatinoLinotype-Roman"/>
              </a:rPr>
              <a:t>Hallpike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position that evokes vertigo. The posterior canal on the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affected side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is in the earth-vertical plane with the head in this position. After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the initial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nystagmus goes away, there is a 180-degree roll of the head (in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two 90-degree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increments, stopping in each position until any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nystagmus resolves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) to the position in which the offending ear is up (i.e., the nose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is pointed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at a 45-degree angle toward the ground in this position).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964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01" y="2431228"/>
            <a:ext cx="10908253" cy="420624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patient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then brought to the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sitting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upright position.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Epley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effective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more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than 80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% of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cases.</a:t>
            </a: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Medications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are not usually given but a low dose of meclizine or a benzodiazepine can be given 1 hour before if the patient is unusually anxious or susceptible to nausea and vomiting with vestibular stimulation. </a:t>
            </a:r>
            <a:endParaRPr lang="fa-IR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6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79" t="12511" r="23229" b="5042"/>
          <a:stretch/>
        </p:blipFill>
        <p:spPr>
          <a:xfrm>
            <a:off x="2926078" y="96819"/>
            <a:ext cx="6637469" cy="67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77440"/>
            <a:ext cx="11585986" cy="420624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Semont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maneuver also is effective for posterior canal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BPPV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but is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more difficult to perform and is less effective than the simpler,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more comfortable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Epley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maneuver.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65 </a:t>
            </a:r>
            <a:endParaRPr lang="en-US" sz="1100" dirty="0" smtClean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Some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recommend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having the patient sleep with the head elevated for 1 to 2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days after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maneuver, but this has not been shown to have 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significant effect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572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2" y="2463501"/>
            <a:ext cx="10607040" cy="390502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Post-</a:t>
            </a:r>
            <a:r>
              <a:rPr lang="en-US" u="sng" dirty="0" err="1" smtClean="0">
                <a:solidFill>
                  <a:srgbClr val="000000"/>
                </a:solidFill>
                <a:latin typeface="PalatinoLinotype-Roman"/>
              </a:rPr>
              <a:t>Epley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postural restrictions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&gt;&gt;&gt;&gt;not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universally recommended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0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Surgical</a:t>
            </a:r>
            <a:r>
              <a:rPr lang="en-US" b="1" dirty="0">
                <a:solidFill>
                  <a:srgbClr val="810000"/>
                </a:solidFill>
                <a:latin typeface="Arial-BoldMT"/>
              </a:rPr>
              <a:t>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Treatment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01" y="1952513"/>
            <a:ext cx="10542494" cy="402336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surgical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therapy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for the rare patient with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disabling persistent disease. (Singular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neurectomy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 &gt;&gt;&gt;&gt; technically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difficult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risk of hearing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loss.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878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366820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Posterior semicircular canal occlusion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was introduced as a treatment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for BPPV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&gt;&gt;&gt;high cure rate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procedure is associated with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postoperative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hearing loss that usually improves over several weeks,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permanent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loss of balance function.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22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0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-BoldMT"/>
              </a:rPr>
              <a:t>Vestibular Neuritis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3678"/>
            <a:ext cx="12192000" cy="5741442"/>
          </a:xfrm>
        </p:spPr>
        <p:txBody>
          <a:bodyPr>
            <a:normAutofit fontScale="925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Vestibular neuritis typically presents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with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sudden onset of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severe vertigo .</a:t>
            </a:r>
            <a:endParaRPr lang="en-US" dirty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dizziness lasts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days, with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gradual, definite improvement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Balance complaints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particularly caused and/or related to rapid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head movements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may be present for months after resolution of the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acute disease.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BPPV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occurs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subsequently in 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small percentage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patients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Vestibular neuritis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&gt;&gt;&gt;&gt;&gt; no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hl ,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or any focal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neurologic complaints.</a:t>
            </a: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vertigo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often preceded by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upper respiratory infection</a:t>
            </a:r>
            <a:endParaRPr lang="fa-IR" u="sng" dirty="0"/>
          </a:p>
        </p:txBody>
      </p:sp>
    </p:spTree>
    <p:extLst>
      <p:ext uri="{BB962C8B-B14F-4D97-AF65-F5344CB8AC3E}">
        <p14:creationId xmlns:p14="http://schemas.microsoft.com/office/powerpoint/2010/main" val="16745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0688"/>
            <a:ext cx="11639774" cy="4634808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When sudden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sensorineural hearing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loss accompanies vertigo with a vestibular neuritis-like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pattern, &gt;&gt;&gt;&gt;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this regard, treatment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for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ssnhl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 and evaluation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for a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retrocochlear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lesion, e.g., acoustic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neuroma.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514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2" y="685800"/>
            <a:ext cx="11263257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Basic Principles of Peripheral Vestibular</a:t>
            </a:r>
            <a:br>
              <a:rPr lang="en-US" sz="3600" dirty="0"/>
            </a:br>
            <a:r>
              <a:rPr lang="en-US" sz="3600" dirty="0"/>
              <a:t>Physiology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2323652"/>
            <a:ext cx="11456894" cy="426002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Horizontal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head rotation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sensed by horizontal semicircular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canals. </a:t>
            </a:r>
            <a:endParaRPr lang="en-US" sz="2800" dirty="0" smtClean="0">
              <a:solidFill>
                <a:schemeClr val="tx1"/>
              </a:solidFill>
              <a:latin typeface="PalatinoLinotype-Roman"/>
            </a:endParaRPr>
          </a:p>
          <a:p>
            <a:pPr marL="0" indent="0" algn="l" rtl="0">
              <a:buNone/>
            </a:pPr>
            <a:endParaRPr lang="en-US" sz="2800" dirty="0">
              <a:solidFill>
                <a:schemeClr val="tx1"/>
              </a:solidFill>
              <a:latin typeface="PalatinoLinotype-Roman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Pitching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of the head from front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to back and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side to side are detected by the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sup.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post. semicircular canals(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vertical semicircular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canals). 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1"/>
              </a:solidFill>
              <a:latin typeface="PalatinoLinotype-Roman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Linear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acceleration (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gravity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) 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utricle </a:t>
            </a:r>
            <a:r>
              <a:rPr lang="en-US" sz="2800" dirty="0" smtClean="0">
                <a:solidFill>
                  <a:schemeClr val="tx1"/>
                </a:solidFill>
                <a:latin typeface="PalatinoLinotype-Roman"/>
              </a:rPr>
              <a:t>and saccule</a:t>
            </a:r>
            <a:r>
              <a:rPr lang="en-US" sz="2800" dirty="0">
                <a:solidFill>
                  <a:schemeClr val="tx1"/>
                </a:solidFill>
                <a:latin typeface="PalatinoLinotype-Roman"/>
              </a:rPr>
              <a:t>.</a:t>
            </a:r>
            <a:endParaRPr lang="fa-I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1392348" cy="476563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superior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vestibular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nerve is more commonly involved 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this disease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than the inferior one.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Infection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with one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neurotropic viruses, i.e.,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herpes virus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is thought to be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responsible.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u="sng" dirty="0" err="1" smtClean="0">
                <a:solidFill>
                  <a:srgbClr val="000000"/>
                </a:solidFill>
                <a:latin typeface="PalatinoLinotype-Italic"/>
              </a:rPr>
              <a:t>Borrelia</a:t>
            </a:r>
            <a:r>
              <a:rPr lang="en-US" i="1" dirty="0" smtClean="0">
                <a:solidFill>
                  <a:srgbClr val="000000"/>
                </a:solidFill>
                <a:latin typeface="PalatinoLinotype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infection has also been noted in some instances. In most cases,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responsible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virus is never identified.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560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91"/>
            <a:ext cx="10515600" cy="1325563"/>
          </a:xfrm>
        </p:spPr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611"/>
            <a:ext cx="12192000" cy="46542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Treatment has historically been supportive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symptomatic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 err="1" smtClean="0">
                <a:solidFill>
                  <a:srgbClr val="000000"/>
                </a:solidFill>
                <a:latin typeface="PalatinoLinotype-Roman"/>
              </a:rPr>
              <a:t>Valacyclovir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was not shown to have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any effect,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although steroids were thought to improve caloric function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with no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proven benefit for symptomatic recovery.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86 </a:t>
            </a:r>
            <a:endParaRPr lang="en-US" sz="1100" dirty="0" smtClean="0">
              <a:solidFill>
                <a:srgbClr val="0000EF"/>
              </a:solidFill>
              <a:latin typeface="PalatinoLinotype-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possible that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steroids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have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benefit only when started early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within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3 days of the onset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symptoms.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87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Currently there is only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weak evidence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to support the use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steroids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for vestibular neuritis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As in all acute peripheral vestibular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losses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, early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ambulation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encouraged.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26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017" y="477279"/>
            <a:ext cx="9215418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Arial-BoldMT"/>
              </a:rPr>
              <a:t>Ménière</a:t>
            </a:r>
            <a:r>
              <a:rPr lang="en-US" b="1" dirty="0">
                <a:solidFill>
                  <a:srgbClr val="FFFF00"/>
                </a:solidFill>
                <a:latin typeface="Arial-BoldMT"/>
              </a:rPr>
              <a:t> Disease (Idiopathic</a:t>
            </a:r>
            <a:br>
              <a:rPr lang="en-US" b="1" dirty="0">
                <a:solidFill>
                  <a:srgbClr val="FFFF00"/>
                </a:solidFill>
                <a:latin typeface="Arial-BoldMT"/>
              </a:rPr>
            </a:br>
            <a:r>
              <a:rPr lang="en-US" b="1" dirty="0">
                <a:solidFill>
                  <a:srgbClr val="FFFF00"/>
                </a:solidFill>
                <a:latin typeface="Arial-BoldMT"/>
              </a:rPr>
              <a:t>Endolymphatic Hydrops)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9611"/>
            <a:ext cx="11553714" cy="428846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PalatinoLinotype-Roman"/>
              </a:rPr>
              <a:t>symptoms consisting </a:t>
            </a:r>
            <a:r>
              <a:rPr lang="en-US" dirty="0">
                <a:latin typeface="PalatinoLinotype-Roman"/>
              </a:rPr>
              <a:t>of </a:t>
            </a:r>
            <a:endParaRPr lang="en-US" dirty="0" smtClean="0"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latin typeface="PalatinoLinotype-Roman"/>
              </a:rPr>
              <a:t>spontaneous</a:t>
            </a:r>
            <a:r>
              <a:rPr lang="en-US" dirty="0">
                <a:latin typeface="PalatinoLinotype-Roman"/>
              </a:rPr>
              <a:t>, episodic </a:t>
            </a:r>
            <a:r>
              <a:rPr lang="en-US" dirty="0" smtClean="0">
                <a:latin typeface="PalatinoLinotype-Roman"/>
              </a:rPr>
              <a:t>attacks </a:t>
            </a:r>
            <a:r>
              <a:rPr lang="en-US" dirty="0">
                <a:latin typeface="PalatinoLinotype-Roman"/>
              </a:rPr>
              <a:t>of vertigo; </a:t>
            </a:r>
            <a:r>
              <a:rPr lang="en-US" dirty="0" smtClean="0">
                <a:latin typeface="PalatinoLinotype-Roman"/>
              </a:rPr>
              <a:t>sensorineural hearing </a:t>
            </a:r>
            <a:r>
              <a:rPr lang="en-US" dirty="0">
                <a:latin typeface="PalatinoLinotype-Roman"/>
              </a:rPr>
              <a:t>loss, which usually fluctuates; tinnitus; and often a sensation </a:t>
            </a:r>
            <a:r>
              <a:rPr lang="en-US" dirty="0" smtClean="0">
                <a:latin typeface="PalatinoLinotype-Roman"/>
              </a:rPr>
              <a:t>of aural </a:t>
            </a:r>
            <a:r>
              <a:rPr lang="en-US" dirty="0">
                <a:latin typeface="PalatinoLinotype-Roman"/>
              </a:rPr>
              <a:t>fullness</a:t>
            </a:r>
            <a:r>
              <a:rPr lang="en-US" dirty="0" smtClean="0">
                <a:latin typeface="PalatinoLinotype-Roman"/>
              </a:rPr>
              <a:t>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dirty="0" smtClean="0"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PalatinoLinotype-Roman"/>
              </a:rPr>
              <a:t> </a:t>
            </a:r>
            <a:r>
              <a:rPr lang="en-US" dirty="0">
                <a:latin typeface="PalatinoLinotype-Roman"/>
              </a:rPr>
              <a:t>Despite this well-known symptom complex, </a:t>
            </a:r>
            <a:r>
              <a:rPr lang="en-US" dirty="0" err="1" smtClean="0">
                <a:latin typeface="PalatinoLinotype-Roman"/>
              </a:rPr>
              <a:t>Ménière</a:t>
            </a:r>
            <a:r>
              <a:rPr lang="en-US" dirty="0" smtClean="0">
                <a:latin typeface="PalatinoLinotype-Roman"/>
              </a:rPr>
              <a:t> disease </a:t>
            </a:r>
            <a:r>
              <a:rPr lang="en-US" dirty="0">
                <a:latin typeface="PalatinoLinotype-Roman"/>
              </a:rPr>
              <a:t>remains a controversial and often difficult disease to diagnose, </a:t>
            </a:r>
            <a:r>
              <a:rPr lang="en-US" dirty="0" smtClean="0">
                <a:latin typeface="PalatinoLinotype-Roman"/>
              </a:rPr>
              <a:t>to determine </a:t>
            </a:r>
            <a:r>
              <a:rPr lang="en-US" dirty="0">
                <a:latin typeface="PalatinoLinotype-Roman"/>
              </a:rPr>
              <a:t>the pathogenesis, and to define optimal treatment.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495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Incidence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1619"/>
            <a:ext cx="12191999" cy="47393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incidence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the United States of about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1 in 500</a:t>
            </a: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more prevalent among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Caucasians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equal gender distribution,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peak age of onset is 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fourth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fifth decades, 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frequency of bilateral disease is unclear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(19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%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to 24%).</a:t>
            </a:r>
            <a:endParaRPr lang="en-US" dirty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48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8" y="25491"/>
            <a:ext cx="10515600" cy="1325563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02737" cy="4699354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onset of bilateral disease may occur many years or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decades after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unilateral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symptoms.</a:t>
            </a:r>
            <a:endParaRPr lang="en-US" sz="20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Some have implicated </a:t>
            </a:r>
            <a:r>
              <a:rPr lang="en-US" sz="2000" u="sng" dirty="0" smtClean="0">
                <a:solidFill>
                  <a:srgbClr val="000000"/>
                </a:solidFill>
                <a:latin typeface="PalatinoLinotype-Roman"/>
              </a:rPr>
              <a:t>autoimmune disease</a:t>
            </a:r>
            <a:r>
              <a:rPr lang="en-US" sz="2000" u="sng" dirty="0" smtClean="0">
                <a:solidFill>
                  <a:srgbClr val="0000EF"/>
                </a:solidFill>
                <a:latin typeface="PalatinoLinotype-Roman"/>
              </a:rPr>
              <a:t>95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and </a:t>
            </a:r>
            <a:r>
              <a:rPr lang="en-US" sz="2000" u="sng" dirty="0" smtClean="0">
                <a:solidFill>
                  <a:srgbClr val="000000"/>
                </a:solidFill>
                <a:latin typeface="PalatinoLinotype-Roman"/>
              </a:rPr>
              <a:t>migraine</a:t>
            </a:r>
            <a:r>
              <a:rPr lang="en-US" sz="2000" u="sng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related factors in cases of bilateral </a:t>
            </a:r>
            <a:r>
              <a:rPr lang="en-US" sz="2000" dirty="0" err="1" smtClean="0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 disease.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000" u="sng" dirty="0" smtClean="0">
                <a:solidFill>
                  <a:srgbClr val="000000"/>
                </a:solidFill>
                <a:latin typeface="PalatinoLinotype-Roman"/>
              </a:rPr>
              <a:t>Familial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occurrence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of </a:t>
            </a:r>
            <a:r>
              <a:rPr lang="en-US" sz="20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disease has been reported in 10% to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20% of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cases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.(</a:t>
            </a: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Autosomal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dominant .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autosomal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recessive and mitochondrial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inheritance) .</a:t>
            </a: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sng" dirty="0" smtClean="0">
                <a:solidFill>
                  <a:srgbClr val="000000"/>
                </a:solidFill>
                <a:latin typeface="PalatinoLinotype-Roman"/>
              </a:rPr>
              <a:t>Migraine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is strongly association with </a:t>
            </a:r>
            <a:r>
              <a:rPr lang="en-US" sz="2000" dirty="0" err="1" smtClean="0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 disease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in familial cases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.</a:t>
            </a: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u="sng" dirty="0" smtClean="0">
                <a:solidFill>
                  <a:srgbClr val="000000"/>
                </a:solidFill>
                <a:latin typeface="PalatinoLinotype-Roman"/>
              </a:rPr>
              <a:t>Gluten sensitivity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&gt;&gt; a possible etiology.</a:t>
            </a:r>
            <a:endParaRPr lang="en-US" sz="20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HLAs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B8/DR3 and Cw7 have been associated with </a:t>
            </a:r>
            <a:r>
              <a:rPr lang="en-US" sz="20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disease.</a:t>
            </a: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etiology of the disease in these individuals may be autoimmune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,</a:t>
            </a: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u="sng" dirty="0" smtClean="0">
                <a:solidFill>
                  <a:srgbClr val="000000"/>
                </a:solidFill>
                <a:latin typeface="PalatinoLinotype-Roman"/>
              </a:rPr>
              <a:t>no gene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has yet been identified despite analysis of several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potential candidates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6641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1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Pathogenesis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61" y="1418472"/>
            <a:ext cx="10983558" cy="394805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pathologic basis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&gt;&gt;&gt;&gt;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distortion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membranous labyrinth.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hallmark of this is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endolymphatic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hydrops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6683"/>
            <a:ext cx="11220226" cy="3905026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 the case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hydrops, the underlying pathophysiology is controversial,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but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inadequate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absorption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endolymph by the endolymphatic sac 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prevalent theory.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99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8914"/>
            <a:ext cx="12192000" cy="465908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Imaging studies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suggest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hypoplasia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the endolymphatic sac and duct reflected in the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decreased visualization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the vestibular aqueduct and reduction 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periaqueductal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pneumatization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(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CT) imaging.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113 </a:t>
            </a:r>
            <a:endParaRPr lang="en-US" sz="1100" dirty="0" smtClean="0">
              <a:solidFill>
                <a:srgbClr val="0000EF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Individuals with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 have significantly smaller and shorter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endolymph drainage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systems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on MRI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after gadolinium enhancement.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so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the role of imaging to confirm diagnosis remains controversial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056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54" t="31459" r="16797" b="12572"/>
          <a:stretch/>
        </p:blipFill>
        <p:spPr>
          <a:xfrm>
            <a:off x="2130014" y="935916"/>
            <a:ext cx="8304904" cy="47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6" y="2202885"/>
            <a:ext cx="11412839" cy="4163209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6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Endolymphatic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hydrops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observed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all patients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with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60000"/>
              </a:lnSpc>
              <a:buNone/>
            </a:pPr>
            <a:endParaRPr lang="en-US" dirty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6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Hydrops is also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finding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following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labyrinthitis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otitis media,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head trauma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mumps, and meningitis. Asymptomatic hydrops has also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been described.</a:t>
            </a:r>
          </a:p>
          <a:p>
            <a:pPr algn="l" rtl="0">
              <a:lnSpc>
                <a:spcPct val="160000"/>
              </a:lnSpc>
            </a:pPr>
            <a:r>
              <a:rPr lang="en-US" dirty="0" smtClean="0">
                <a:solidFill>
                  <a:srgbClr val="0070C0"/>
                </a:solidFill>
                <a:latin typeface="PalatinoLinotype-Roman"/>
              </a:rPr>
              <a:t>Ruptures</a:t>
            </a:r>
            <a:r>
              <a:rPr lang="en-US" dirty="0" smtClean="0">
                <a:latin typeface="PalatinoLinotype-Roman"/>
              </a:rPr>
              <a:t> </a:t>
            </a:r>
            <a:r>
              <a:rPr lang="en-US" dirty="0">
                <a:latin typeface="PalatinoLinotype-Roman"/>
              </a:rPr>
              <a:t>in the membranous labyrinth </a:t>
            </a:r>
            <a:r>
              <a:rPr lang="en-US" dirty="0" smtClean="0">
                <a:latin typeface="PalatinoLinotype-Roman"/>
              </a:rPr>
              <a:t>are thought </a:t>
            </a:r>
            <a:r>
              <a:rPr lang="en-US" dirty="0">
                <a:latin typeface="PalatinoLinotype-Roman"/>
              </a:rPr>
              <a:t>to be significant to the pathophysiology of </a:t>
            </a:r>
            <a:r>
              <a:rPr lang="en-US" dirty="0" err="1">
                <a:latin typeface="PalatinoLinotype-Roman"/>
              </a:rPr>
              <a:t>Ménière</a:t>
            </a:r>
            <a:r>
              <a:rPr lang="en-US" dirty="0">
                <a:latin typeface="PalatinoLinotype-Roman"/>
              </a:rPr>
              <a:t>  </a:t>
            </a:r>
            <a:r>
              <a:rPr lang="en-US" dirty="0" smtClean="0">
                <a:latin typeface="PalatinoLinotype-Roman"/>
              </a:rPr>
              <a:t>&gt;&gt;&gt;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leakage of the </a:t>
            </a:r>
            <a:r>
              <a:rPr lang="en-US" dirty="0">
                <a:solidFill>
                  <a:srgbClr val="0070C0"/>
                </a:solidFill>
                <a:latin typeface="PalatinoLinotype-Roman"/>
              </a:rPr>
              <a:t>potassium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-rich endolymph into the perilymph,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&gt;&gt;&gt; </a:t>
            </a:r>
            <a:r>
              <a:rPr lang="en-US" dirty="0" smtClean="0">
                <a:solidFill>
                  <a:srgbClr val="0070C0"/>
                </a:solidFill>
                <a:latin typeface="PalatinoLinotype-Roman"/>
              </a:rPr>
              <a:t>depolarize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nerve cells and cause their acute inactivation.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80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73" y="953038"/>
            <a:ext cx="11058861" cy="436760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PalatinoLinotype-Roman"/>
              </a:rPr>
              <a:t>vertigo 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history should address the following: (1) the </a:t>
            </a:r>
            <a:r>
              <a:rPr lang="en-US" sz="2400" u="sng" dirty="0">
                <a:solidFill>
                  <a:schemeClr val="tx1"/>
                </a:solidFill>
                <a:latin typeface="PalatinoLinotype-Roman"/>
              </a:rPr>
              <a:t>duration 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of the individual attack, i.e., seconds, </a:t>
            </a:r>
            <a:r>
              <a:rPr lang="en-US" sz="2400" dirty="0" smtClean="0">
                <a:solidFill>
                  <a:schemeClr val="tx1"/>
                </a:solidFill>
                <a:latin typeface="PalatinoLinotype-Roman"/>
              </a:rPr>
              <a:t>minutes, or 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hours versus days; (2) </a:t>
            </a:r>
            <a:r>
              <a:rPr lang="en-US" sz="2400" u="sng" dirty="0">
                <a:solidFill>
                  <a:schemeClr val="tx1"/>
                </a:solidFill>
                <a:latin typeface="PalatinoLinotype-Roman"/>
              </a:rPr>
              <a:t>frequency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, i.e., daily versus monthly; (3) the effect of head movements, i.e., worse, better, or no effect; (4) specific position induced, i.e., rolling onto the right side in bed; (5) associated aural symptoms, i.e., hearing loss and tinnitus; and (6) concomitant ear disease, i.e., </a:t>
            </a:r>
            <a:r>
              <a:rPr lang="en-US" sz="2400" dirty="0" err="1">
                <a:solidFill>
                  <a:schemeClr val="tx1"/>
                </a:solidFill>
                <a:latin typeface="PalatinoLinotype-Roman"/>
              </a:rPr>
              <a:t>otorrhea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, prior surgery, and </a:t>
            </a:r>
            <a:r>
              <a:rPr lang="en-US" sz="2400" dirty="0" smtClean="0">
                <a:solidFill>
                  <a:schemeClr val="tx1"/>
                </a:solidFill>
                <a:latin typeface="PalatinoLinotype-Roman"/>
              </a:rPr>
              <a:t>trauma</a:t>
            </a:r>
            <a:endParaRPr lang="fa-IR" sz="2400" dirty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1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6" y="2291379"/>
            <a:ext cx="10951284" cy="4216997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Some patients with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response to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allergic desensitization, which further suggests a potential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immune etiology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some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patients.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Viral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infection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has also been a suggested mechanism of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disease.</a:t>
            </a:r>
            <a:endParaRPr lang="en-US" sz="1100" dirty="0" smtClean="0">
              <a:solidFill>
                <a:srgbClr val="0000EF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-subclinical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viral infection could cause hydrops many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decades later.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-No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virus has been conclusively identified,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Ischemia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the endolymphatic sac or inner ear has also been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proposed as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 underlying mechanism of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6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6" y="2420471"/>
            <a:ext cx="10919012" cy="4130936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possible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that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disease is precipitated by a variety of events such as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autoimmune,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viral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traumatic,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vascular/ischemic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,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even congenital anatomic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molecular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variations that may act as triggers for the later development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symptomatic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hydrops.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65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Diagnosis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650532" cy="4817688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There is no single test that makes the diagnosis of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most recent definition of the disease has been established by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Committee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on Hearing and Equilibrium of the American Academy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Otolaryngology–Head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Neck Surgery (AAO-HNS) and 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summarized in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With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these criteria the diagnosis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“definite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Ménière's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” defines the maximum duration of vertigo episodes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as 12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hours (down from 24 in the 1995 AAO-HNS criteria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).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They also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only consider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hearing loss asymmetry in the mid and low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frequencies.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77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78" t="11506" r="18915" b="13577"/>
          <a:stretch/>
        </p:blipFill>
        <p:spPr>
          <a:xfrm>
            <a:off x="2011679" y="225912"/>
            <a:ext cx="8326419" cy="64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80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94" t="18534" r="18131" b="51223"/>
          <a:stretch/>
        </p:blipFill>
        <p:spPr>
          <a:xfrm>
            <a:off x="1936376" y="75305"/>
            <a:ext cx="8541572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143" t="19411" r="18836" b="39931"/>
          <a:stretch/>
        </p:blipFill>
        <p:spPr>
          <a:xfrm>
            <a:off x="2022437" y="2452745"/>
            <a:ext cx="8369450" cy="3238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380" t="60698" r="21176" b="27882"/>
          <a:stretch/>
        </p:blipFill>
        <p:spPr>
          <a:xfrm>
            <a:off x="2022437" y="5690796"/>
            <a:ext cx="8369450" cy="9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Clinical</a:t>
            </a:r>
            <a:r>
              <a:rPr lang="en-US" b="1" dirty="0">
                <a:solidFill>
                  <a:srgbClr val="810000"/>
                </a:solidFill>
                <a:latin typeface="Arial-BoldMT"/>
              </a:rPr>
              <a:t>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Presentation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83" y="2346898"/>
            <a:ext cx="12107917" cy="4358702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 typical history consists of recurring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attacks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vertigo (96.2%)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with tinnitus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(91.1%) and ipsilateral hearing loss (87.7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%).</a:t>
            </a: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Attacks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often preceded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by an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aura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consisting of a sense of fullness in the ear,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increasing tinnitus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and a decrease in hearing.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may, however, be sudden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 onset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with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little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or no warning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Acute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attacks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typically last from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minutes to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hours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most commonly 2 to 3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32924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1775"/>
            <a:ext cx="12192000" cy="603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Attacks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longer than a day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are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unusual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and if present should cast doubt on the diagnosis.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classical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presentation is not always detailed by the patient. This is particularly true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early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in the disease presentation.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Often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present with a predominance of either </a:t>
            </a:r>
            <a:r>
              <a:rPr lang="en-US" sz="2000" u="sng" dirty="0">
                <a:solidFill>
                  <a:srgbClr val="000000"/>
                </a:solidFill>
                <a:latin typeface="PalatinoLinotype-Roman"/>
              </a:rPr>
              <a:t>vestibular or auditory complaints.</a:t>
            </a:r>
            <a:endParaRPr lang="en-US" sz="2000" u="sng" dirty="0">
              <a:solidFill>
                <a:srgbClr val="0000EF"/>
              </a:solidFill>
              <a:latin typeface="PalatinoLinotype-Roman"/>
            </a:endParaRPr>
          </a:p>
          <a:p>
            <a:pPr>
              <a:lnSpc>
                <a:spcPct val="150000"/>
              </a:lnSpc>
            </a:pPr>
            <a:r>
              <a:rPr lang="en-US" sz="2000" u="sng" dirty="0">
                <a:solidFill>
                  <a:srgbClr val="0000EF"/>
                </a:solidFill>
                <a:latin typeface="PalatinoLinotype-Roman"/>
              </a:rPr>
              <a:t> </a:t>
            </a:r>
            <a:endParaRPr lang="en-US" sz="2000" u="sng" dirty="0" smtClean="0">
              <a:solidFill>
                <a:srgbClr val="0000EF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series by </a:t>
            </a:r>
            <a:r>
              <a:rPr lang="en-US" sz="2000" dirty="0" err="1">
                <a:solidFill>
                  <a:srgbClr val="000000"/>
                </a:solidFill>
                <a:latin typeface="PalatinoLinotype-Roman"/>
              </a:rPr>
              <a:t>Kitahara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et al., 50%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vertigo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and hearing loss together, 19% with vertigo only, and 26% with only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deafness.</a:t>
            </a:r>
            <a:endParaRPr lang="en-US" sz="2000" dirty="0">
              <a:solidFill>
                <a:srgbClr val="0000EF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EF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These variable initial presentations have led to the usage of the terms cochlear or vestibular </a:t>
            </a:r>
            <a:r>
              <a:rPr lang="en-US" sz="20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 disease.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6343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9863"/>
            <a:ext cx="12093261" cy="416321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vertigo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ceased spontaneously in 57% of patients in 2 years,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71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% after 8.3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years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595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History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470"/>
            <a:ext cx="12192000" cy="4285129"/>
          </a:xfrm>
        </p:spPr>
        <p:txBody>
          <a:bodyPr>
            <a:normAutofit fontScale="6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PalatinoLinotype-Roman"/>
              </a:rPr>
              <a:t>vertigo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usually in the horizontal axis, is the </a:t>
            </a:r>
            <a:r>
              <a:rPr lang="en-US" dirty="0" smtClean="0">
                <a:solidFill>
                  <a:srgbClr val="0070C0"/>
                </a:solidFill>
                <a:latin typeface="PalatinoLinotype-Roman"/>
              </a:rPr>
              <a:t>most complaint 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&gt;&gt;&gt;&gt; 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are exacerbated with any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head movement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is often accompanying nausea, vomiting, diarrhea,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sweating.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Between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attacks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patients may be entirely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asymptomatic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or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may describe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periods of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disequilibrium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</a:t>
            </a:r>
            <a:r>
              <a:rPr lang="en-US" u="sng" dirty="0">
                <a:solidFill>
                  <a:srgbClr val="000000"/>
                </a:solidFill>
                <a:latin typeface="PalatinoLinotype-Roman"/>
              </a:rPr>
              <a:t>lightheadedness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and </a:t>
            </a:r>
            <a:r>
              <a:rPr lang="en-US" u="sng" dirty="0" smtClean="0">
                <a:solidFill>
                  <a:srgbClr val="000000"/>
                </a:solidFill>
                <a:latin typeface="PalatinoLinotype-Roman"/>
              </a:rPr>
              <a:t>tilt.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Sudden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unexplained </a:t>
            </a:r>
            <a:r>
              <a:rPr lang="en-US" dirty="0">
                <a:solidFill>
                  <a:srgbClr val="0070C0"/>
                </a:solidFill>
                <a:latin typeface="PalatinoLinotype-Roman"/>
              </a:rPr>
              <a:t>falls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without loss of consciousness or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associated vertigo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are occasionally described.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(so-called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otolithic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crises of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Tumarkin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or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drop attacks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.)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(2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% to 6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%)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Horizontal nystagmus is the cardinal finding, but the direction varies over the course of the attack, so it is not useful in determining the involved ear.</a:t>
            </a:r>
            <a:endParaRPr lang="fa-IR" dirty="0"/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3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Hearing Loss and Tinnitus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2" y="2409713"/>
            <a:ext cx="11058860" cy="4120179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snhl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is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typically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fluctuating and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progressive.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often occurs coincident with the sensation of fullness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or pressure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the ear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pattern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low-frequency fluctuating loss and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coincident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nonchanging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high-frequency loss is described, a “peaked”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or “tent-like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” audiogram. This peak classically occurs at 2 kHz.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Over time,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hearing loss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flattens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becomes less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variable.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36405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-755337"/>
            <a:ext cx="10515600" cy="1325563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840683"/>
            <a:ext cx="11500732" cy="4120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PalatinoLinotype-Roman"/>
              </a:rPr>
              <a:t>. One of the most important features </a:t>
            </a:r>
            <a:r>
              <a:rPr lang="en-US" sz="2400" dirty="0" smtClean="0">
                <a:latin typeface="PalatinoLinotype-Roman"/>
              </a:rPr>
              <a:t> </a:t>
            </a:r>
            <a:r>
              <a:rPr lang="en-US" sz="2400" dirty="0">
                <a:latin typeface="PalatinoLinotype-Roman"/>
              </a:rPr>
              <a:t>is the duration of vertigo</a:t>
            </a:r>
            <a:r>
              <a:rPr lang="en-US" sz="2400" dirty="0" smtClean="0">
                <a:latin typeface="PalatinoLinotype-Roman"/>
              </a:rPr>
              <a:t>.</a:t>
            </a:r>
            <a:endParaRPr lang="fa-IR" sz="2400" dirty="0">
              <a:latin typeface="PalatinoLinotype-Roman"/>
            </a:endParaRP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dirty="0" smtClean="0"/>
              <a:t>1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. Vertigo lasting seconds (BPPV)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2. Vertigo lasting minutes to hours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PalatinoLinotype-Roman"/>
              </a:rPr>
              <a:t>Ménière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 disease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b. Migraine associated vertigo (covered in a separate chapter)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PalatinoLinotype-Roman"/>
              </a:rPr>
              <a:t>Otic</a:t>
            </a: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 syphilis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d. Cogan disease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3. Vertigo lasting days to weeks (vestibular neuritis)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4. Vertigo of variable duration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a. Inner ear fistula</a:t>
            </a:r>
            <a:endParaRPr lang="fa-IR" sz="2400" dirty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1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03" y="1305342"/>
            <a:ext cx="11981794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Only 1% to 2% of patients progress to profound deafness.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00"/>
              </a:solidFill>
              <a:latin typeface="PalatinoLinotype-Roman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Additional 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features include diplacusis, a difference in the perception of pitch between the ears (43.6%) and recruitment (56</a:t>
            </a: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%).</a:t>
            </a:r>
            <a:endParaRPr lang="en-US" sz="2800" dirty="0">
              <a:solidFill>
                <a:srgbClr val="0000EF"/>
              </a:solidFill>
              <a:latin typeface="PalatinoLinotype-Roman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EF"/>
              </a:solidFill>
              <a:latin typeface="PalatinoLinotype-Roman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Tinnitus 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tends to be </a:t>
            </a:r>
            <a:r>
              <a:rPr lang="en-US" sz="2800" dirty="0" err="1">
                <a:solidFill>
                  <a:srgbClr val="000000"/>
                </a:solidFill>
                <a:latin typeface="PalatinoLinotype-Roman"/>
              </a:rPr>
              <a:t>nonpulsatile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 </a:t>
            </a:r>
            <a:endParaRPr lang="en-US" sz="2800" dirty="0" smtClean="0">
              <a:solidFill>
                <a:srgbClr val="000000"/>
              </a:solidFill>
              <a:latin typeface="PalatinoLinotype-Roman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                                    whistling 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or </a:t>
            </a: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roaring</a:t>
            </a:r>
            <a:endParaRPr lang="en-US" sz="2800" dirty="0">
              <a:solidFill>
                <a:srgbClr val="000000"/>
              </a:solidFill>
              <a:latin typeface="PalatinoLinotype-Roman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alatinoLinotype-Roman"/>
              </a:rPr>
              <a:t>                                    </a:t>
            </a:r>
            <a:r>
              <a:rPr lang="en-US" sz="2800" dirty="0">
                <a:solidFill>
                  <a:srgbClr val="000000"/>
                </a:solidFill>
                <a:latin typeface="PalatinoLinotype-Roman"/>
              </a:rPr>
              <a:t>continuous or intermittent.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3895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Treatment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8" y="2409713"/>
            <a:ext cx="10972800" cy="418472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Unfortunately, long-term hearing impairment does not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seem amenable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treatment.</a:t>
            </a:r>
            <a:endParaRPr lang="en-US" sz="1100" dirty="0">
              <a:solidFill>
                <a:srgbClr val="0000EF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1100" dirty="0" smtClean="0">
              <a:solidFill>
                <a:srgbClr val="0000EF"/>
              </a:solidFill>
              <a:latin typeface="PalatinoLinotype-Roman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1100" dirty="0" smtClean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Currently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almost all proven therapy is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directed at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relieving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vertigo,(improves spontaneously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60% to 80%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)of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cases and many treatments have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significant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placebo effect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527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913" y="2409713"/>
            <a:ext cx="10854465" cy="4098663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810000"/>
                </a:solidFill>
                <a:latin typeface="Arial-BoldMT"/>
              </a:rPr>
              <a:t>Dietary Modification and Diuretics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  <a:latin typeface="PalatinoLinotype-Roman"/>
              </a:rPr>
              <a:t>Salt restriction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</a:t>
            </a:r>
            <a:r>
              <a:rPr lang="en-US" dirty="0">
                <a:solidFill>
                  <a:srgbClr val="0070C0"/>
                </a:solidFill>
                <a:latin typeface="PalatinoLinotype-Roman"/>
              </a:rPr>
              <a:t>diuresis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may be the best initial therapy for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disease.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neither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salt restriction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172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nor diuretics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have had their efficacy confirmed by double-blind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placebocontrolled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studies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 </a:t>
            </a:r>
            <a:endParaRPr lang="en-US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Carbonic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anhydrase inhibitors such as </a:t>
            </a:r>
            <a:r>
              <a:rPr lang="en-US" dirty="0" smtClean="0">
                <a:solidFill>
                  <a:srgbClr val="0070C0"/>
                </a:solidFill>
                <a:latin typeface="PalatinoLinotype-Roman"/>
              </a:rPr>
              <a:t>acetazolamide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were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recommended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.(not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proved to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be clinically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more effective than other diuretics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.)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Decreased </a:t>
            </a:r>
            <a:r>
              <a:rPr lang="en-US" dirty="0">
                <a:solidFill>
                  <a:srgbClr val="0070C0"/>
                </a:solidFill>
                <a:latin typeface="PalatinoLinotype-Roman"/>
              </a:rPr>
              <a:t>caffeine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intake may also have some efficacy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174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2248348"/>
            <a:ext cx="10972799" cy="447518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810000"/>
                </a:solidFill>
                <a:latin typeface="Arial-BoldMT"/>
              </a:rPr>
              <a:t>Vasodilators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In the belief that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disease was the result of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strial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ischemia, </a:t>
            </a:r>
            <a:r>
              <a:rPr lang="en-US" sz="2400" dirty="0" err="1" smtClean="0">
                <a:solidFill>
                  <a:srgbClr val="000000"/>
                </a:solidFill>
                <a:latin typeface="PalatinoLinotype-Roman"/>
              </a:rPr>
              <a:t>vasodilating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agents have been used.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Betahistine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, (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no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more effective than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placebo)</a:t>
            </a:r>
            <a:endParaRPr lang="en-US" sz="2400" dirty="0">
              <a:solidFill>
                <a:srgbClr val="000000"/>
              </a:solidFill>
              <a:latin typeface="PalatinoLinotype-Roman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810000"/>
                </a:solidFill>
                <a:latin typeface="Arial-BoldMT"/>
              </a:rPr>
              <a:t> Symptomatic </a:t>
            </a:r>
            <a:r>
              <a:rPr lang="en-US" sz="2400" b="1" dirty="0">
                <a:solidFill>
                  <a:srgbClr val="810000"/>
                </a:solidFill>
                <a:latin typeface="Arial-BoldMT"/>
              </a:rPr>
              <a:t>Treatment</a:t>
            </a: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Antivertiginous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medications,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antiemetics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, sedatives, antidepressants,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and psychiatric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treatment have been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reported.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8886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03" y="1690688"/>
            <a:ext cx="12019097" cy="46616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810000"/>
                </a:solidFill>
                <a:latin typeface="Arial-BoldMT"/>
              </a:rPr>
              <a:t>Local Overpressure Therapy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overpressure 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in the middle ear was reported to decrease </a:t>
            </a:r>
            <a:r>
              <a:rPr lang="en-US" sz="17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 symptoms during acute vertigo attacks</a:t>
            </a: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The mechanism of vertigo reduction is </a:t>
            </a: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unclear, (the </a:t>
            </a:r>
            <a:r>
              <a:rPr lang="en-US" sz="1700" dirty="0" err="1">
                <a:solidFill>
                  <a:srgbClr val="000000"/>
                </a:solidFill>
                <a:latin typeface="PalatinoLinotype-Roman"/>
              </a:rPr>
              <a:t>Meniett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 device </a:t>
            </a: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 is 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a handheld air pressure generator that the patient administers as needed. The pressure is </a:t>
            </a: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up 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to 20 cm of water, which is delivered over a 5-minute period. The device requires a ventilation tube to be placed in the tympanic membrane prior to starting </a:t>
            </a: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therapy).  &gt;&gt;&gt;&gt;&gt; decrease 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in vertigo symptoms for the first 3 months of therapy but afterward was similar to </a:t>
            </a: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placebo.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700" dirty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0000"/>
                </a:solidFill>
                <a:latin typeface="PalatinoLinotype-Roman"/>
              </a:rPr>
              <a:t>ventilation 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tube with no additional therapy has been reported in control vertigo symptoms in many patients with </a:t>
            </a:r>
            <a:r>
              <a:rPr lang="en-US" sz="17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1700" dirty="0">
                <a:solidFill>
                  <a:srgbClr val="000000"/>
                </a:solidFill>
                <a:latin typeface="PalatinoLinotype-Roman"/>
              </a:rPr>
              <a:t> disease</a:t>
            </a:r>
            <a:endParaRPr lang="fa-IR" sz="1700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2844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1" y="2254102"/>
            <a:ext cx="11121656" cy="45188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err="1">
                <a:solidFill>
                  <a:srgbClr val="89471B"/>
                </a:solidFill>
                <a:latin typeface="Arial-BoldMT"/>
              </a:rPr>
              <a:t>Intratympanic</a:t>
            </a:r>
            <a:r>
              <a:rPr lang="en-US" sz="2400" b="1" dirty="0">
                <a:solidFill>
                  <a:srgbClr val="89471B"/>
                </a:solidFill>
                <a:latin typeface="Arial-BoldMT"/>
              </a:rPr>
              <a:t> Injection.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PalatinoLinotype-Roman"/>
              </a:rPr>
              <a:t>Intratympanic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injection is commonly performed with either dexamethasone or gentamycin for control of vertigo symptoms. </a:t>
            </a:r>
            <a:endParaRPr lang="en-US" sz="2400" dirty="0" smtClean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risk of hearing loss with gentamicin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is similar to the natural history of </a:t>
            </a:r>
            <a:r>
              <a:rPr lang="en-US" sz="2400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,</a:t>
            </a:r>
            <a:r>
              <a:rPr lang="en-US" sz="24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and a recent meta-analysis found the risk of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HL to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be clinically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negligible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.(trend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single </a:t>
            </a:r>
            <a:r>
              <a:rPr lang="en-US" sz="2400" dirty="0">
                <a:solidFill>
                  <a:srgbClr val="000000"/>
                </a:solidFill>
                <a:latin typeface="PalatinoLinotype-Roman"/>
              </a:rPr>
              <a:t>injection regimen </a:t>
            </a:r>
            <a:r>
              <a:rPr lang="en-US" sz="2400" dirty="0" smtClean="0">
                <a:solidFill>
                  <a:srgbClr val="000000"/>
                </a:solidFill>
                <a:latin typeface="PalatinoLinotype-Roman"/>
              </a:rPr>
              <a:t>)</a:t>
            </a:r>
            <a:endParaRPr lang="fa-IR" sz="2400" dirty="0">
              <a:solidFill>
                <a:srgbClr val="000000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4451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Endolymphatic</a:t>
            </a:r>
            <a:r>
              <a:rPr lang="en-US" b="1" dirty="0">
                <a:solidFill>
                  <a:srgbClr val="810000"/>
                </a:solidFill>
                <a:latin typeface="Arial-BoldMT"/>
              </a:rPr>
              <a:t>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Sac Surgery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2" y="2346158"/>
            <a:ext cx="11069052" cy="4114800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Surgical decompression of the endolymph for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 was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first described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by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Portmann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in 1926.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16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During the more than three-quarters of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century that this technique has been practiced there have been numerous variations on the concept. Despite significant investigation into techniques to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decompress the endolymph, the etiology of endolymphatic hydrops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as part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the pathophysiology of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 is still an active area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controversy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debate. Several theories have been proposed,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which include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release of external compression on the sac, neovascularization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the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perisaccular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region, allowing passive diffusion of endolymph,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creation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of an osmotic gradient out of the sac.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206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However,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histologic evidence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reveals that the hydrops is not relieved after shunt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placement.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25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Several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variations on endolymphatic sac surgery have been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described. Simple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decompression, wide decompression that includes the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sigmoid sinus,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207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cannulating the endolymphatic duct, endolymphatic drainage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to the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subarachnoid space, drainage to the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extraosseous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portion of the sac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208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have all been advocated.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328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7" y="2409713"/>
            <a:ext cx="11123407" cy="4163209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A variety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of prostheses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have also been proposed, including simple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silastic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sheets, tubes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and one-way valves designed to allow flow selectively in either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mastoid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or subarachnoid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direction. Thomsen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et al. conducted a double-blind, placebo controlled study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that revealed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that a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mastoidectomy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alone has the same efficacy as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 endolymphatic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shunt in a group of 30 patients with 15 randomly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selected for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each operation.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23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efficacy of the procedure remains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controversial, with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other authors re-examining the Thomsen et al. data and claiming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significant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result would have been found if different criteria for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success were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employed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209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or if different statistical methods were used.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24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later randomized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prospective trial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demonstrated that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endolymphatic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shunt surgery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was no more effective than placing a ventilating tube 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tympanic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membrane.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210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recent systematic review found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little evidence to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support endolymphatic sac surgery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15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Vestibular Nerve Section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7" y="2452743"/>
            <a:ext cx="11080377" cy="4195483"/>
          </a:xfrm>
        </p:spPr>
        <p:txBody>
          <a:bodyPr>
            <a:normAutofit fontScale="550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Several approaches to the vestibular nerve have been described.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The earliest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approach was the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retrosigmoid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with the first large series by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Walter Dandy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 the 1930s.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17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terms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retrosigmoid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suboccipital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are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now used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interchangeably. The middle fossa approach to the internal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auditory canal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superior vestibular nerve was developed by William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House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212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later modified to include sectioning of the inferior vestibular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nerve.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213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retrolabyrinthine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approach has also been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described.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214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Vestibular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nerve section has a complete vertigo control rate of 85%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to 95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%, with 80% to 90% of patients maintaining their preoperative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hearing after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procedure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.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procedure can also be done via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endoscope, which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may decrease morbidity.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218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It offers much greater vertigo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control rates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than endolymphatic shunt procedures but is also a more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invasive and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technically challenging procedure. It has been reported to have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poor long-term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hearing preservation and has risk of complications,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including facial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weakness and cerebrospinal fluid leak.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219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 recent survey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found nerve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sections are now performed very infrequently by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neurotologists,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186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perhaps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due to the rising popularity of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transtympanic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therapies, which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are effective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less invasive.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522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-BoldMT"/>
              </a:rPr>
              <a:t>Labyrinthectomy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2420471"/>
            <a:ext cx="11015829" cy="4001844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PalatinoLinotype-Roman"/>
              </a:rPr>
              <a:t>The most destructive procedure for the treatment of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Ménière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disease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is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labyrinthectomy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, due to the uniform destruction of hearing and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vestibular function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. Ideal candidates are those that have no functional hearing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and have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failed more conservative treatments such as gentamicin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injection. Despite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this morbidity, the procedure has a higher rate of vertigo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control than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vestibular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neurectomy</a:t>
            </a:r>
            <a:r>
              <a:rPr lang="en-US" sz="1100" dirty="0" smtClean="0">
                <a:solidFill>
                  <a:srgbClr val="0000EF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and thus should be favored 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patients without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hearing. It has been reported to improve the quality of life in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98% of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patients.</a:t>
            </a:r>
            <a:r>
              <a:rPr lang="en-US" sz="1100" dirty="0">
                <a:solidFill>
                  <a:srgbClr val="0000EF"/>
                </a:solidFill>
                <a:latin typeface="PalatinoLinotype-Roman"/>
              </a:rPr>
              <a:t>221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The procedure is most commonly performed via 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PalatinoLinotype-Roman"/>
              </a:rPr>
              <a:t>transmastoid</a:t>
            </a:r>
            <a:r>
              <a:rPr lang="en-US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exposure but can be done via a </a:t>
            </a:r>
            <a:r>
              <a:rPr lang="en-US" dirty="0" err="1">
                <a:solidFill>
                  <a:srgbClr val="000000"/>
                </a:solidFill>
                <a:latin typeface="PalatinoLinotype-Roman"/>
              </a:rPr>
              <a:t>transcanal</a:t>
            </a:r>
            <a:r>
              <a:rPr lang="en-US" dirty="0">
                <a:solidFill>
                  <a:srgbClr val="000000"/>
                </a:solidFill>
                <a:latin typeface="PalatinoLinotype-Roman"/>
              </a:rPr>
              <a:t> approach.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676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94" y="2603500"/>
            <a:ext cx="9216820" cy="39909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b. Labyrinthine concussion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c. Blast trauma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d. Barotrauma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e. Superior semicircular canal dehiscence syndrome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f. Bilateral vestibular </a:t>
            </a:r>
            <a:r>
              <a:rPr lang="en-US" sz="2400" dirty="0" err="1">
                <a:solidFill>
                  <a:schemeClr val="tx1"/>
                </a:solidFill>
                <a:latin typeface="PalatinoLinotype-Roman"/>
              </a:rPr>
              <a:t>hypofunction</a:t>
            </a:r>
            <a:endParaRPr lang="en-US" sz="2400" dirty="0">
              <a:solidFill>
                <a:schemeClr val="tx1"/>
              </a:solidFill>
              <a:latin typeface="PalatinoLinotype-Roman"/>
            </a:endParaRP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5. Constant vertigo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PalatinoLinotype-Roman"/>
              </a:rPr>
              <a:t>a. Suggests a central etiology</a:t>
            </a:r>
            <a:endParaRPr lang="fa-IR" sz="2400" dirty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8098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1" y="2409078"/>
            <a:ext cx="2733339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Thanks</a:t>
            </a:r>
            <a:endParaRPr lang="fa-I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80" y="314725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-BoldMT"/>
              </a:rPr>
              <a:t>Benign Paroxysmal Positional Vertigo</a:t>
            </a:r>
            <a:endParaRPr lang="fa-IR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2049105"/>
            <a:ext cx="12192002" cy="418472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most common peripheral vestibular disorder is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 BPPV.</a:t>
            </a:r>
            <a:r>
              <a:rPr lang="en-US" sz="2000" dirty="0" smtClean="0">
                <a:solidFill>
                  <a:srgbClr val="0000EF"/>
                </a:solidFill>
                <a:latin typeface="PalatinoLinotype-Roman"/>
              </a:rPr>
              <a:t>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rgbClr val="0000EF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hallmark of the disease is brief (seconds) spells of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often severe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vertigo, which are experienced after specific movements of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the head.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  <a:latin typeface="PalatinoLinotype-Roman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The head movements that most commonly cause symptoms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are rolling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over in bed and extreme posterior extension of the head as 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might occur </a:t>
            </a:r>
            <a:r>
              <a:rPr lang="en-US" sz="2000" dirty="0">
                <a:solidFill>
                  <a:srgbClr val="000000"/>
                </a:solidFill>
                <a:latin typeface="PalatinoLinotype-Roman"/>
              </a:rPr>
              <a:t>while changing a light bulb or looking under a sink</a:t>
            </a:r>
            <a:r>
              <a:rPr lang="en-US" sz="2000" dirty="0" smtClean="0">
                <a:solidFill>
                  <a:srgbClr val="000000"/>
                </a:solidFill>
                <a:latin typeface="PalatinoLinotype-Roman"/>
              </a:rPr>
              <a:t>..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2031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13" y="-381850"/>
            <a:ext cx="10515600" cy="1325563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43712"/>
            <a:ext cx="12192000" cy="5521481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five typical features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of posterior canal BPPV: </a:t>
            </a:r>
            <a:endParaRPr lang="en-US" dirty="0" smtClean="0">
              <a:solidFill>
                <a:schemeClr val="tx1"/>
              </a:solidFill>
              <a:latin typeface="PalatinoLinotype-Roman"/>
            </a:endParaRPr>
          </a:p>
          <a:p>
            <a:pPr marL="514350" indent="-514350" algn="l" rtl="0">
              <a:lnSpc>
                <a:spcPct val="150000"/>
              </a:lnSpc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PalatinoLinotype-Roman"/>
              </a:rPr>
              <a:t>canalithiasis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 mechanism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explains the </a:t>
            </a:r>
            <a:r>
              <a:rPr lang="en-US" u="sng" dirty="0">
                <a:solidFill>
                  <a:schemeClr val="tx1"/>
                </a:solidFill>
                <a:latin typeface="PalatinoLinotype-Roman"/>
              </a:rPr>
              <a:t>latency of nystagmus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as a result of the time needed for motion of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the material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within the posterior canal to be initiated by gravity, </a:t>
            </a:r>
            <a:endParaRPr lang="en-US" dirty="0" smtClean="0">
              <a:solidFill>
                <a:schemeClr val="tx1"/>
              </a:solidFill>
              <a:latin typeface="PalatinoLinotype-Roman"/>
            </a:endParaRPr>
          </a:p>
          <a:p>
            <a:pPr marL="514350" indent="-514350" algn="l" rtl="0">
              <a:lnSpc>
                <a:spcPct val="150000"/>
              </a:lnSpc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 the nystagmus </a:t>
            </a:r>
            <a:r>
              <a:rPr lang="en-US" u="sng" dirty="0">
                <a:solidFill>
                  <a:schemeClr val="tx1"/>
                </a:solidFill>
                <a:latin typeface="PalatinoLinotype-Roman"/>
              </a:rPr>
              <a:t>duration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 is correlated with the length of time required for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the dense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material to reach the lowest part of the canal,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and</a:t>
            </a:r>
          </a:p>
          <a:p>
            <a:pPr marL="514350" indent="-514350" algn="l" rtl="0">
              <a:lnSpc>
                <a:spcPct val="150000"/>
              </a:lnSpc>
              <a:buAutoNum type="arabicParenBoth"/>
            </a:pP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 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the </a:t>
            </a:r>
            <a:r>
              <a:rPr lang="en-US" u="sng" dirty="0" smtClean="0">
                <a:solidFill>
                  <a:schemeClr val="tx1"/>
                </a:solidFill>
                <a:latin typeface="PalatinoLinotype-Roman"/>
              </a:rPr>
              <a:t>vertical (up-beating</a:t>
            </a:r>
            <a:r>
              <a:rPr lang="en-US" u="sng" dirty="0">
                <a:solidFill>
                  <a:schemeClr val="tx1"/>
                </a:solidFill>
                <a:latin typeface="PalatinoLinotype-Roman"/>
              </a:rPr>
              <a:t>) and torsional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(superior poles of the eyes beating toward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the lower-most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ear) components of the nystagmus are consistent with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eye movements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evoked by stimulation of the posterior canal nerve </a:t>
            </a:r>
            <a:r>
              <a:rPr lang="en-US" dirty="0" smtClean="0">
                <a:solidFill>
                  <a:schemeClr val="tx1"/>
                </a:solidFill>
                <a:latin typeface="PalatinoLinotype-Roman"/>
              </a:rPr>
              <a:t>in experimental </a:t>
            </a:r>
            <a:r>
              <a:rPr lang="en-US" dirty="0">
                <a:solidFill>
                  <a:schemeClr val="tx1"/>
                </a:solidFill>
                <a:latin typeface="PalatinoLinotype-Roman"/>
              </a:rPr>
              <a:t>animals. 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7195"/>
            <a:ext cx="1207609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PalatinoLinotype-Roman"/>
              </a:rPr>
              <a:t>(4) The </a:t>
            </a:r>
            <a:r>
              <a:rPr lang="en-US" sz="2800" u="sng" dirty="0">
                <a:latin typeface="PalatinoLinotype-Roman"/>
              </a:rPr>
              <a:t>reversal</a:t>
            </a:r>
            <a:r>
              <a:rPr lang="en-US" sz="2800" dirty="0">
                <a:latin typeface="PalatinoLinotype-Roman"/>
              </a:rPr>
              <a:t> of </a:t>
            </a:r>
            <a:r>
              <a:rPr lang="en-US" sz="2800" dirty="0" err="1">
                <a:latin typeface="PalatinoLinotype-Roman"/>
              </a:rPr>
              <a:t>nystagmus</a:t>
            </a:r>
            <a:r>
              <a:rPr lang="en-US" sz="2800" dirty="0">
                <a:latin typeface="PalatinoLinotype-Roman"/>
              </a:rPr>
              <a:t> when the patient returns to the sitting </a:t>
            </a:r>
            <a:r>
              <a:rPr lang="en-US" sz="2800" u="sng" dirty="0">
                <a:latin typeface="PalatinoLinotype-Roman"/>
              </a:rPr>
              <a:t>upright</a:t>
            </a:r>
            <a:r>
              <a:rPr lang="en-US" sz="2800" dirty="0">
                <a:latin typeface="PalatinoLinotype-Roman"/>
              </a:rPr>
              <a:t> position is due to retrograde movement of material in the lumen of the posterior canal back toward the ampulla with resulting </a:t>
            </a:r>
            <a:r>
              <a:rPr lang="en-US" sz="2800" dirty="0" err="1">
                <a:latin typeface="PalatinoLinotype-Roman"/>
              </a:rPr>
              <a:t>ampullopetal</a:t>
            </a:r>
            <a:r>
              <a:rPr lang="en-US" sz="2800" dirty="0">
                <a:latin typeface="PalatinoLinotype-Roman"/>
              </a:rPr>
              <a:t> deflection of the </a:t>
            </a:r>
            <a:r>
              <a:rPr lang="en-US" sz="2800" dirty="0" err="1">
                <a:latin typeface="PalatinoLinotype-Roman"/>
              </a:rPr>
              <a:t>cupula</a:t>
            </a:r>
            <a:r>
              <a:rPr lang="en-US" sz="2800" dirty="0" smtClean="0">
                <a:latin typeface="PalatinoLinotype-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PalatinoLinotype-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PalatinoLinotype-Roman"/>
              </a:rPr>
              <a:t>(</a:t>
            </a:r>
            <a:r>
              <a:rPr lang="en-US" sz="2800" dirty="0">
                <a:latin typeface="PalatinoLinotype-Roman"/>
              </a:rPr>
              <a:t>5) The </a:t>
            </a:r>
            <a:r>
              <a:rPr lang="en-US" sz="2800" u="sng" dirty="0">
                <a:latin typeface="PalatinoLinotype-Roman"/>
              </a:rPr>
              <a:t>fatigability</a:t>
            </a:r>
            <a:r>
              <a:rPr lang="en-US" sz="2800" dirty="0">
                <a:latin typeface="PalatinoLinotype-Roman"/>
              </a:rPr>
              <a:t> of the </a:t>
            </a:r>
            <a:r>
              <a:rPr lang="en-US" sz="2800" dirty="0" err="1">
                <a:latin typeface="PalatinoLinotype-Roman"/>
              </a:rPr>
              <a:t>nystagmus</a:t>
            </a:r>
            <a:r>
              <a:rPr lang="en-US" sz="2800" dirty="0">
                <a:latin typeface="PalatinoLinotype-Roman"/>
              </a:rPr>
              <a:t> evoked by repeated Dix-</a:t>
            </a:r>
            <a:r>
              <a:rPr lang="en-US" sz="2800" dirty="0" err="1">
                <a:latin typeface="PalatinoLinotype-Roman"/>
              </a:rPr>
              <a:t>Hallpike</a:t>
            </a:r>
            <a:r>
              <a:rPr lang="en-US" sz="2800" dirty="0">
                <a:latin typeface="PalatinoLinotype-Roman"/>
              </a:rPr>
              <a:t> positional testing is explained by dispersion of material within the canal.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674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3760</Words>
  <Application>Microsoft Office PowerPoint</Application>
  <PresentationFormat>Widescreen</PresentationFormat>
  <Paragraphs>224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Arial Black</vt:lpstr>
      <vt:lpstr>Arial-BoldMT</vt:lpstr>
      <vt:lpstr>Calibri</vt:lpstr>
      <vt:lpstr>Calibri Light</vt:lpstr>
      <vt:lpstr>PalatinoLinotype-Bold</vt:lpstr>
      <vt:lpstr>PalatinoLinotype-Italic</vt:lpstr>
      <vt:lpstr>PalatinoLinotype-Roman</vt:lpstr>
      <vt:lpstr>Times New Roman</vt:lpstr>
      <vt:lpstr>Wingdings</vt:lpstr>
      <vt:lpstr>Office Theme</vt:lpstr>
      <vt:lpstr>In The Name Of God</vt:lpstr>
      <vt:lpstr>Peripheral Vestibular  Disorders</vt:lpstr>
      <vt:lpstr>Basic Principles of Peripheral Vestibular Physiology</vt:lpstr>
      <vt:lpstr>PowerPoint Presentation</vt:lpstr>
      <vt:lpstr>PowerPoint Presentation</vt:lpstr>
      <vt:lpstr>PowerPoint Presentation</vt:lpstr>
      <vt:lpstr>Benign Paroxysmal Positional Vertigo</vt:lpstr>
      <vt:lpstr>PowerPoint Presentation</vt:lpstr>
      <vt:lpstr>PowerPoint Presentation</vt:lpstr>
      <vt:lpstr>Incidence</vt:lpstr>
      <vt:lpstr>Diagnosis</vt:lpstr>
      <vt:lpstr>PowerPoint Presentation</vt:lpstr>
      <vt:lpstr>PowerPoint Presentation</vt:lpstr>
      <vt:lpstr>Findings on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Results</vt:lpstr>
      <vt:lpstr>Treatment With Repositioning</vt:lpstr>
      <vt:lpstr>PowerPoint Presentation</vt:lpstr>
      <vt:lpstr>PowerPoint Presentation</vt:lpstr>
      <vt:lpstr>PowerPoint Presentation</vt:lpstr>
      <vt:lpstr>PowerPoint Presentation</vt:lpstr>
      <vt:lpstr>Surgical Treatment</vt:lpstr>
      <vt:lpstr>PowerPoint Presentation</vt:lpstr>
      <vt:lpstr>Vestibular Neuritis</vt:lpstr>
      <vt:lpstr>PowerPoint Presentation</vt:lpstr>
      <vt:lpstr>PowerPoint Presentation</vt:lpstr>
      <vt:lpstr>PowerPoint Presentation</vt:lpstr>
      <vt:lpstr>Ménière Disease (Idiopathic Endolymphatic Hydrops)</vt:lpstr>
      <vt:lpstr>Incidence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Clinical Presentation</vt:lpstr>
      <vt:lpstr>PowerPoint Presentation</vt:lpstr>
      <vt:lpstr>PowerPoint Presentation</vt:lpstr>
      <vt:lpstr>History</vt:lpstr>
      <vt:lpstr>Hearing Loss and Tinnitus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Endolymphatic Sac Surgery</vt:lpstr>
      <vt:lpstr>PowerPoint Presentation</vt:lpstr>
      <vt:lpstr>Vestibular Nerve Section</vt:lpstr>
      <vt:lpstr>Labyrinthectomy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Vestibular  Disorders</dc:title>
  <dc:creator>Admin</dc:creator>
  <cp:lastModifiedBy>PARSIAN</cp:lastModifiedBy>
  <cp:revision>144</cp:revision>
  <dcterms:created xsi:type="dcterms:W3CDTF">2021-11-23T11:26:51Z</dcterms:created>
  <dcterms:modified xsi:type="dcterms:W3CDTF">2021-12-14T22:02:57Z</dcterms:modified>
</cp:coreProperties>
</file>