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91" r:id="rId8"/>
    <p:sldId id="262" r:id="rId9"/>
    <p:sldId id="263" r:id="rId10"/>
    <p:sldId id="264" r:id="rId11"/>
    <p:sldId id="292" r:id="rId12"/>
    <p:sldId id="293" r:id="rId13"/>
    <p:sldId id="295" r:id="rId14"/>
    <p:sldId id="265" r:id="rId15"/>
    <p:sldId id="266" r:id="rId16"/>
    <p:sldId id="296" r:id="rId17"/>
    <p:sldId id="297" r:id="rId18"/>
    <p:sldId id="298" r:id="rId19"/>
    <p:sldId id="299" r:id="rId20"/>
    <p:sldId id="300" r:id="rId21"/>
    <p:sldId id="301" r:id="rId22"/>
    <p:sldId id="302" r:id="rId23"/>
    <p:sldId id="303" r:id="rId24"/>
    <p:sldId id="304" r:id="rId25"/>
    <p:sldId id="267" r:id="rId26"/>
    <p:sldId id="268" r:id="rId27"/>
    <p:sldId id="269" r:id="rId28"/>
    <p:sldId id="270" r:id="rId29"/>
    <p:sldId id="271" r:id="rId30"/>
    <p:sldId id="272" r:id="rId31"/>
    <p:sldId id="273" r:id="rId32"/>
    <p:sldId id="274" r:id="rId33"/>
    <p:sldId id="275" r:id="rId34"/>
    <p:sldId id="276" r:id="rId35"/>
    <p:sldId id="277" r:id="rId36"/>
    <p:sldId id="307" r:id="rId37"/>
    <p:sldId id="308" r:id="rId38"/>
    <p:sldId id="310" r:id="rId39"/>
    <p:sldId id="278" r:id="rId40"/>
    <p:sldId id="279" r:id="rId41"/>
    <p:sldId id="280" r:id="rId42"/>
    <p:sldId id="281" r:id="rId43"/>
    <p:sldId id="28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autoAdjust="0"/>
  </p:normalViewPr>
  <p:slideViewPr>
    <p:cSldViewPr snapToGrid="0">
      <p:cViewPr>
        <p:scale>
          <a:sx n="58" d="100"/>
          <a:sy n="58" d="100"/>
        </p:scale>
        <p:origin x="-306" y="-186"/>
      </p:cViewPr>
      <p:guideLst>
        <p:guide orient="horz" pos="2160"/>
        <p:guide pos="3840"/>
      </p:guideLst>
    </p:cSldViewPr>
  </p:slideViewPr>
  <p:outlineViewPr>
    <p:cViewPr>
      <p:scale>
        <a:sx n="33" d="100"/>
        <a:sy n="33" d="100"/>
      </p:scale>
      <p:origin x="0" y="312"/>
    </p:cViewPr>
  </p:outlineViewPr>
  <p:notesTextViewPr>
    <p:cViewPr>
      <p:scale>
        <a:sx n="1" d="1"/>
        <a:sy n="1" d="1"/>
      </p:scale>
      <p:origin x="0" y="0"/>
    </p:cViewPr>
  </p:notesTextViewPr>
  <p:notesViewPr>
    <p:cSldViewPr snapToGrid="0">
      <p:cViewPr>
        <p:scale>
          <a:sx n="90" d="100"/>
          <a:sy n="90" d="100"/>
        </p:scale>
        <p:origin x="2112" y="-88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Tree>
    <p:extLst>
      <p:ext uri="{BB962C8B-B14F-4D97-AF65-F5344CB8AC3E}">
        <p14:creationId xmlns:p14="http://schemas.microsoft.com/office/powerpoint/2010/main" val="280138873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med">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2837" y="520521"/>
            <a:ext cx="8825658" cy="3329581"/>
          </a:xfrm>
        </p:spPr>
        <p:txBody>
          <a:bodyPr/>
          <a:lstStyle/>
          <a:p>
            <a:r>
              <a:rPr lang="fa-IR" b="1" dirty="0">
                <a:solidFill>
                  <a:schemeClr val="bg1"/>
                </a:solidFill>
              </a:rPr>
              <a:t>مسمومیت با بنزودیازپین ها</a:t>
            </a:r>
            <a:endParaRPr lang="fa-IR" dirty="0"/>
          </a:p>
        </p:txBody>
      </p:sp>
      <p:sp>
        <p:nvSpPr>
          <p:cNvPr id="3" name="Subtitle 2"/>
          <p:cNvSpPr>
            <a:spLocks noGrp="1"/>
          </p:cNvSpPr>
          <p:nvPr>
            <p:ph type="subTitle" idx="1"/>
          </p:nvPr>
        </p:nvSpPr>
        <p:spPr/>
        <p:txBody>
          <a:bodyPr/>
          <a:lstStyle/>
          <a:p>
            <a:endParaRPr lang="en-US" dirty="0" smtClean="0"/>
          </a:p>
          <a:p>
            <a:r>
              <a:rPr lang="en-US" dirty="0" smtClean="0"/>
              <a:t>  </a:t>
            </a:r>
            <a:r>
              <a:rPr lang="en-US" dirty="0" err="1" smtClean="0"/>
              <a:t>Dr</a:t>
            </a:r>
            <a:r>
              <a:rPr lang="en-US" dirty="0" smtClean="0"/>
              <a:t> </a:t>
            </a:r>
            <a:r>
              <a:rPr lang="en-US" dirty="0" err="1" smtClean="0"/>
              <a:t>kh.saravani</a:t>
            </a:r>
            <a:r>
              <a:rPr lang="en-US" dirty="0" smtClean="0"/>
              <a:t> assistant professor of </a:t>
            </a:r>
            <a:r>
              <a:rPr lang="en-US" smtClean="0"/>
              <a:t>forensic medicine</a:t>
            </a:r>
            <a:endParaRPr lang="fa-IR" dirty="0"/>
          </a:p>
        </p:txBody>
      </p:sp>
    </p:spTree>
    <p:extLst>
      <p:ext uri="{BB962C8B-B14F-4D97-AF65-F5344CB8AC3E}">
        <p14:creationId xmlns:p14="http://schemas.microsoft.com/office/powerpoint/2010/main" val="619942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کاربرد در درمان تشنج</a:t>
            </a:r>
          </a:p>
        </p:txBody>
      </p:sp>
      <p:sp>
        <p:nvSpPr>
          <p:cNvPr id="3" name="Content Placeholder 2"/>
          <p:cNvSpPr>
            <a:spLocks noGrp="1"/>
          </p:cNvSpPr>
          <p:nvPr>
            <p:ph idx="1"/>
          </p:nvPr>
        </p:nvSpPr>
        <p:spPr/>
        <p:txBody>
          <a:bodyPr/>
          <a:lstStyle/>
          <a:p>
            <a:r>
              <a:rPr lang="fa-IR" dirty="0"/>
              <a:t>تشنج حاد </a:t>
            </a:r>
            <a:r>
              <a:rPr lang="fa-IR" dirty="0" smtClean="0"/>
              <a:t>                                                        تشنج مزمن</a:t>
            </a:r>
            <a:endParaRPr lang="fa-IR" dirty="0"/>
          </a:p>
          <a:p>
            <a:endParaRPr lang="fa-IR" dirty="0" smtClean="0"/>
          </a:p>
          <a:p>
            <a:r>
              <a:rPr lang="fa-IR" dirty="0"/>
              <a:t>دیازپام =&gt;طولانی اثر                                                 • کلونازپام                 </a:t>
            </a:r>
            <a:endParaRPr lang="fa-IR" dirty="0" smtClean="0"/>
          </a:p>
          <a:p>
            <a:r>
              <a:rPr lang="fa-IR" dirty="0"/>
              <a:t>لورازپام </a:t>
            </a:r>
            <a:r>
              <a:rPr lang="fa-IR" dirty="0" smtClean="0"/>
              <a:t>=&gt;متوسط اثر</a:t>
            </a:r>
          </a:p>
          <a:p>
            <a:r>
              <a:rPr lang="fa-IR" dirty="0" smtClean="0"/>
              <a:t>میدازو</a:t>
            </a:r>
            <a:r>
              <a:rPr lang="fa-IR" dirty="0" smtClean="0"/>
              <a:t>لا</a:t>
            </a:r>
            <a:r>
              <a:rPr lang="fa-IR" dirty="0" smtClean="0"/>
              <a:t>م </a:t>
            </a:r>
            <a:r>
              <a:rPr lang="fa-IR" dirty="0" smtClean="0"/>
              <a:t>=&gt;کوتاه </a:t>
            </a:r>
            <a:r>
              <a:rPr lang="fa-IR" dirty="0"/>
              <a:t>اثر</a:t>
            </a:r>
          </a:p>
        </p:txBody>
      </p:sp>
    </p:spTree>
    <p:extLst>
      <p:ext uri="{BB962C8B-B14F-4D97-AF65-F5344CB8AC3E}">
        <p14:creationId xmlns:p14="http://schemas.microsoft.com/office/powerpoint/2010/main" val="2791243075"/>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691745"/>
          </a:xfrm>
          <a:prstGeom prst="rect">
            <a:avLst/>
          </a:prstGeom>
        </p:spPr>
      </p:pic>
    </p:spTree>
    <p:extLst>
      <p:ext uri="{BB962C8B-B14F-4D97-AF65-F5344CB8AC3E}">
        <p14:creationId xmlns:p14="http://schemas.microsoft.com/office/powerpoint/2010/main" val="1963193691"/>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23820319"/>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0781"/>
            <a:ext cx="12192000" cy="6858001"/>
          </a:xfrm>
          <a:prstGeom prst="rect">
            <a:avLst/>
          </a:prstGeom>
        </p:spPr>
      </p:pic>
    </p:spTree>
    <p:extLst>
      <p:ext uri="{BB962C8B-B14F-4D97-AF65-F5344CB8AC3E}">
        <p14:creationId xmlns:p14="http://schemas.microsoft.com/office/powerpoint/2010/main" val="241542681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اثرات پارادوکس بنزودیازپین ها</a:t>
            </a:r>
          </a:p>
        </p:txBody>
      </p:sp>
      <p:sp>
        <p:nvSpPr>
          <p:cNvPr id="3" name="Content Placeholder 2"/>
          <p:cNvSpPr>
            <a:spLocks noGrp="1"/>
          </p:cNvSpPr>
          <p:nvPr>
            <p:ph idx="1"/>
          </p:nvPr>
        </p:nvSpPr>
        <p:spPr/>
        <p:txBody>
          <a:bodyPr/>
          <a:lstStyle/>
          <a:p>
            <a:r>
              <a:rPr lang="fa-IR" dirty="0" smtClean="0"/>
              <a:t>کابوس</a:t>
            </a:r>
          </a:p>
          <a:p>
            <a:r>
              <a:rPr lang="fa-IR" dirty="0" smtClean="0"/>
              <a:t>دلیریوم</a:t>
            </a:r>
          </a:p>
          <a:p>
            <a:r>
              <a:rPr lang="fa-IR" dirty="0"/>
              <a:t>.</a:t>
            </a:r>
            <a:r>
              <a:rPr lang="fa-IR" dirty="0" smtClean="0"/>
              <a:t>سایکوز</a:t>
            </a:r>
          </a:p>
          <a:p>
            <a:r>
              <a:rPr lang="fa-IR" dirty="0"/>
              <a:t>.فراموشی کلی </a:t>
            </a:r>
            <a:r>
              <a:rPr lang="fa-IR" dirty="0" smtClean="0"/>
              <a:t>گذرا</a:t>
            </a:r>
          </a:p>
          <a:p>
            <a:r>
              <a:rPr lang="fa-IR" dirty="0"/>
              <a:t>در افراد پیر با شدت بیشتر / بروز بیشتر</a:t>
            </a:r>
          </a:p>
        </p:txBody>
      </p:sp>
    </p:spTree>
    <p:extLst>
      <p:ext uri="{BB962C8B-B14F-4D97-AF65-F5344CB8AC3E}">
        <p14:creationId xmlns:p14="http://schemas.microsoft.com/office/powerpoint/2010/main" val="1512560313"/>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سندروم ترک بنزودیازپین ها</a:t>
            </a:r>
          </a:p>
        </p:txBody>
      </p:sp>
      <p:sp>
        <p:nvSpPr>
          <p:cNvPr id="3" name="Content Placeholder 2"/>
          <p:cNvSpPr>
            <a:spLocks noGrp="1"/>
          </p:cNvSpPr>
          <p:nvPr>
            <p:ph idx="1"/>
          </p:nvPr>
        </p:nvSpPr>
        <p:spPr/>
        <p:txBody>
          <a:bodyPr/>
          <a:lstStyle/>
          <a:p>
            <a:r>
              <a:rPr lang="fa-IR" dirty="0" smtClean="0"/>
              <a:t>خطرناک </a:t>
            </a:r>
          </a:p>
          <a:p>
            <a:r>
              <a:rPr lang="fa-IR" dirty="0" smtClean="0"/>
              <a:t>بروز </a:t>
            </a:r>
            <a:r>
              <a:rPr lang="fa-IR" dirty="0"/>
              <a:t>در </a:t>
            </a:r>
            <a:r>
              <a:rPr lang="fa-IR" dirty="0" smtClean="0"/>
              <a:t>1/3مصرف </a:t>
            </a:r>
            <a:r>
              <a:rPr lang="fa-IR" dirty="0"/>
              <a:t>کننده های مزمن </a:t>
            </a:r>
            <a:endParaRPr lang="fa-IR" dirty="0" smtClean="0"/>
          </a:p>
          <a:p>
            <a:r>
              <a:rPr lang="fa-IR" dirty="0" smtClean="0"/>
              <a:t>عمدتا </a:t>
            </a:r>
            <a:r>
              <a:rPr lang="fa-IR" dirty="0"/>
              <a:t>در ترکیبات بدون متابولیت فعال مانند لورازپام و </a:t>
            </a:r>
            <a:r>
              <a:rPr lang="fa-IR" dirty="0" smtClean="0"/>
              <a:t>آلپرازولام </a:t>
            </a:r>
          </a:p>
          <a:p>
            <a:r>
              <a:rPr lang="fa-IR" dirty="0" smtClean="0"/>
              <a:t>حتی </a:t>
            </a:r>
            <a:r>
              <a:rPr lang="fa-IR" dirty="0"/>
              <a:t>در تغییر از یک نوع بنزو به دیگری به دلیل تفاوت در بخش خاص گیرنده محتمل </a:t>
            </a:r>
            <a:r>
              <a:rPr lang="fa-IR" dirty="0" smtClean="0"/>
              <a:t>است</a:t>
            </a:r>
          </a:p>
          <a:p>
            <a:r>
              <a:rPr lang="fa-IR" dirty="0" smtClean="0"/>
              <a:t>علایم</a:t>
            </a:r>
            <a:r>
              <a:rPr lang="fa-IR" dirty="0"/>
              <a:t>: • ناپایداری اتونوم • تغییر در درک • پارستزی • سردرد • ترمور • تشنج</a:t>
            </a:r>
          </a:p>
        </p:txBody>
      </p:sp>
    </p:spTree>
    <p:extLst>
      <p:ext uri="{BB962C8B-B14F-4D97-AF65-F5344CB8AC3E}">
        <p14:creationId xmlns:p14="http://schemas.microsoft.com/office/powerpoint/2010/main" val="587363907"/>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55333379"/>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300470057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42869151"/>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61278"/>
            <a:ext cx="12192000" cy="6919278"/>
          </a:xfrm>
          <a:prstGeom prst="rect">
            <a:avLst/>
          </a:prstGeom>
        </p:spPr>
      </p:pic>
    </p:spTree>
    <p:extLst>
      <p:ext uri="{BB962C8B-B14F-4D97-AF65-F5344CB8AC3E}">
        <p14:creationId xmlns:p14="http://schemas.microsoft.com/office/powerpoint/2010/main" val="76051378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کلیات</a:t>
            </a:r>
            <a:endParaRPr lang="fa-IR" dirty="0"/>
          </a:p>
        </p:txBody>
      </p:sp>
      <p:sp>
        <p:nvSpPr>
          <p:cNvPr id="3" name="Content Placeholder 2"/>
          <p:cNvSpPr>
            <a:spLocks noGrp="1"/>
          </p:cNvSpPr>
          <p:nvPr>
            <p:ph idx="1"/>
          </p:nvPr>
        </p:nvSpPr>
        <p:spPr/>
        <p:txBody>
          <a:bodyPr/>
          <a:lstStyle/>
          <a:p>
            <a:r>
              <a:rPr lang="fa-IR" dirty="0" smtClean="0"/>
              <a:t>از </a:t>
            </a:r>
            <a:r>
              <a:rPr lang="fa-IR" dirty="0"/>
              <a:t>5 علل شایع مرگ و میر در مصرف دوز </a:t>
            </a:r>
            <a:r>
              <a:rPr lang="fa-IR" dirty="0" smtClean="0"/>
              <a:t>بالای دارو </a:t>
            </a:r>
            <a:r>
              <a:rPr lang="en-US" dirty="0" smtClean="0"/>
              <a:t>Overdose</a:t>
            </a:r>
            <a:endParaRPr lang="fa-IR" dirty="0" smtClean="0"/>
          </a:p>
          <a:p>
            <a:endParaRPr lang="fa-IR" dirty="0"/>
          </a:p>
          <a:p>
            <a:endParaRPr lang="fa-IR" dirty="0" smtClean="0"/>
          </a:p>
          <a:p>
            <a:r>
              <a:rPr lang="fa-IR" dirty="0" smtClean="0"/>
              <a:t>بنزودیازپین </a:t>
            </a:r>
            <a:r>
              <a:rPr lang="fa-IR" dirty="0"/>
              <a:t>ها وقتی خطرناک هستند که وریدی و سریع تجویز شوند و یا همزمان با دیگر دپرسانت های تنفسی مرکزی استفاده شوند</a:t>
            </a:r>
          </a:p>
        </p:txBody>
      </p:sp>
    </p:spTree>
    <p:extLst>
      <p:ext uri="{BB962C8B-B14F-4D97-AF65-F5344CB8AC3E}">
        <p14:creationId xmlns:p14="http://schemas.microsoft.com/office/powerpoint/2010/main" val="399439031"/>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360849380"/>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332935062"/>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00002367"/>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65858257"/>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0781"/>
            <a:ext cx="12192000" cy="6712527"/>
          </a:xfrm>
          <a:prstGeom prst="rect">
            <a:avLst/>
          </a:prstGeom>
        </p:spPr>
      </p:pic>
    </p:spTree>
    <p:extLst>
      <p:ext uri="{BB962C8B-B14F-4D97-AF65-F5344CB8AC3E}">
        <p14:creationId xmlns:p14="http://schemas.microsoft.com/office/powerpoint/2010/main" val="4230305500"/>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Populations</a:t>
            </a:r>
            <a:br>
              <a:rPr lang="en-US" dirty="0"/>
            </a:br>
            <a:endParaRPr lang="fa-IR" dirty="0"/>
          </a:p>
        </p:txBody>
      </p:sp>
      <p:sp>
        <p:nvSpPr>
          <p:cNvPr id="3" name="Content Placeholder 2"/>
          <p:cNvSpPr>
            <a:spLocks noGrp="1"/>
          </p:cNvSpPr>
          <p:nvPr>
            <p:ph idx="1"/>
          </p:nvPr>
        </p:nvSpPr>
        <p:spPr/>
        <p:txBody>
          <a:bodyPr>
            <a:normAutofit fontScale="92500" lnSpcReduction="10000"/>
          </a:bodyPr>
          <a:lstStyle/>
          <a:p>
            <a:r>
              <a:rPr lang="en-US" dirty="0"/>
              <a:t>GERIATRICS</a:t>
            </a:r>
          </a:p>
          <a:p>
            <a:r>
              <a:rPr lang="fa-IR" dirty="0"/>
              <a:t>پاسخهای بالینی بیماران مسن به بنزودیازپینها در نتیجه تغییرات وابسته به سن در فارماکوکینتیک و فارماکودینامیک تغییر می </a:t>
            </a:r>
            <a:r>
              <a:rPr lang="fa-IR" dirty="0" smtClean="0"/>
              <a:t>کند</a:t>
            </a:r>
          </a:p>
          <a:p>
            <a:r>
              <a:rPr lang="fa-IR" dirty="0" smtClean="0"/>
              <a:t> </a:t>
            </a:r>
            <a:r>
              <a:rPr lang="fa-IR" dirty="0"/>
              <a:t>افزایش سن با افزایش حجم توزیع ، افزایش نیمه عمر پلاسما و کاهش ترشح کبدی برخی بنزودیازپین ها همراه </a:t>
            </a:r>
            <a:r>
              <a:rPr lang="fa-IR" dirty="0" smtClean="0"/>
              <a:t>است</a:t>
            </a:r>
          </a:p>
          <a:p>
            <a:r>
              <a:rPr lang="fa-IR" dirty="0" smtClean="0"/>
              <a:t> </a:t>
            </a:r>
            <a:r>
              <a:rPr lang="fa-IR" dirty="0"/>
              <a:t>افزایش سن با کاهش متابولیسم اکسیداتیو </a:t>
            </a:r>
            <a:r>
              <a:rPr lang="fa-IR" dirty="0" smtClean="0"/>
              <a:t>کبدی، </a:t>
            </a:r>
            <a:r>
              <a:rPr lang="fa-IR" dirty="0"/>
              <a:t>اتصال پروتئین به سرم (به عنوان مثال ، هیپوآلبومینمی) و فیلتراسیون گلومرولی همراه است ، که همه آنها باعث افزایش خطر ابتلا به عوارض ناشی از تجمع بنزودیازپین می </a:t>
            </a:r>
            <a:r>
              <a:rPr lang="fa-IR" dirty="0" smtClean="0"/>
              <a:t>شود</a:t>
            </a:r>
            <a:endParaRPr lang="en-US" dirty="0"/>
          </a:p>
          <a:p>
            <a:r>
              <a:rPr lang="fa-IR" dirty="0"/>
              <a:t>با این حال ، مردان مسن با وجود غلظت های مشابه بنزودیازپین سرم ، در مقایسه با مردان جوان حساسیت بیشتری نسبت به اثرات آرام بخش ، خواب آور و روانی حرکتی آلپرازولام تجربه </a:t>
            </a:r>
            <a:r>
              <a:rPr lang="fa-IR" dirty="0" smtClean="0"/>
              <a:t>کردند</a:t>
            </a:r>
            <a:endParaRPr lang="en-US" dirty="0"/>
          </a:p>
          <a:p>
            <a:endParaRPr lang="fa-IR" dirty="0"/>
          </a:p>
        </p:txBody>
      </p:sp>
    </p:spTree>
    <p:extLst>
      <p:ext uri="{BB962C8B-B14F-4D97-AF65-F5344CB8AC3E}">
        <p14:creationId xmlns:p14="http://schemas.microsoft.com/office/powerpoint/2010/main" val="289029874"/>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HEPATIC AND RENAL IMPAIRMENT</a:t>
            </a:r>
            <a:br>
              <a:rPr lang="en-US" dirty="0"/>
            </a:br>
            <a:endParaRPr lang="fa-IR" dirty="0"/>
          </a:p>
        </p:txBody>
      </p:sp>
      <p:sp>
        <p:nvSpPr>
          <p:cNvPr id="3" name="Content Placeholder 2"/>
          <p:cNvSpPr>
            <a:spLocks noGrp="1"/>
          </p:cNvSpPr>
          <p:nvPr>
            <p:ph idx="1"/>
          </p:nvPr>
        </p:nvSpPr>
        <p:spPr/>
        <p:txBody>
          <a:bodyPr/>
          <a:lstStyle/>
          <a:p>
            <a:r>
              <a:rPr lang="fa-IR" dirty="0"/>
              <a:t>از آنجا که بنزودیازپین ها در درجه اول توسط کبد متابولیزه می شوند ، فارماکوکینتیک آنها ممکن است در بیماران مبتلا به سیروز کبدی تغییر </a:t>
            </a:r>
            <a:r>
              <a:rPr lang="fa-IR" dirty="0" smtClean="0"/>
              <a:t>کند</a:t>
            </a:r>
          </a:p>
          <a:p>
            <a:r>
              <a:rPr lang="fa-IR" dirty="0" smtClean="0"/>
              <a:t>  </a:t>
            </a:r>
            <a:r>
              <a:rPr lang="fa-IR" dirty="0"/>
              <a:t>در بیماران سیروز  به دلیل افزایش حجم توزیع ، کاهش اتصال پروتئین ، نیمه عمر طولانی و کاهش ترشح اکسیداتیو تنظیم </a:t>
            </a:r>
            <a:r>
              <a:rPr lang="fa-IR" dirty="0" smtClean="0"/>
              <a:t>دوز دارو </a:t>
            </a:r>
            <a:endParaRPr lang="fa-IR" dirty="0"/>
          </a:p>
          <a:p>
            <a:r>
              <a:rPr lang="fa-IR" dirty="0" smtClean="0"/>
              <a:t>از </a:t>
            </a:r>
            <a:r>
              <a:rPr lang="fa-IR" dirty="0"/>
              <a:t>بین بردن متابولیت های بنزودیازپین از طریق پاکسازی کلیه رخ می دهد. بیماران مبتلا به نارسایی کلیوی ممکن است در معرض تجمع متابولیت های فعال </a:t>
            </a:r>
            <a:r>
              <a:rPr lang="fa-IR" dirty="0" smtClean="0"/>
              <a:t>باشند</a:t>
            </a:r>
            <a:endParaRPr lang="fa-IR" dirty="0"/>
          </a:p>
        </p:txBody>
      </p:sp>
    </p:spTree>
    <p:extLst>
      <p:ext uri="{BB962C8B-B14F-4D97-AF65-F5344CB8AC3E}">
        <p14:creationId xmlns:p14="http://schemas.microsoft.com/office/powerpoint/2010/main" val="2887395087"/>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PREGNANCY</a:t>
            </a:r>
            <a:br>
              <a:rPr lang="en-US" dirty="0"/>
            </a:br>
            <a:endParaRPr lang="fa-IR" dirty="0"/>
          </a:p>
        </p:txBody>
      </p:sp>
      <p:sp>
        <p:nvSpPr>
          <p:cNvPr id="3" name="Content Placeholder 2"/>
          <p:cNvSpPr>
            <a:spLocks noGrp="1"/>
          </p:cNvSpPr>
          <p:nvPr>
            <p:ph idx="1"/>
          </p:nvPr>
        </p:nvSpPr>
        <p:spPr/>
        <p:txBody>
          <a:bodyPr/>
          <a:lstStyle/>
          <a:p>
            <a:r>
              <a:rPr lang="fa-IR" dirty="0"/>
              <a:t>بنزودیازپین ها به آسانی از جفت عبور می کنند و ممکن است در جنین تجمع پیدا کنند ، با غلظت سرمی که از میزان آن در مادر بیشتر </a:t>
            </a:r>
            <a:r>
              <a:rPr lang="fa-IR" dirty="0" smtClean="0"/>
              <a:t>است</a:t>
            </a:r>
          </a:p>
          <a:p>
            <a:r>
              <a:rPr lang="fa-IR" dirty="0" smtClean="0"/>
              <a:t> </a:t>
            </a:r>
            <a:r>
              <a:rPr lang="fa-IR" dirty="0"/>
              <a:t>دوزهای بالای بنزودیازپین ها که در دوره قبل از زایمان تجویز می شود ممکن است باعث ایجاد سندرم فلاپی نوزاد در نوزادان تازه متولد شده شود. این سندرم ممکن است به ماندگاری متابولیت های بنزودیازپین طولانی مدت در سرم نوزادان نسبت داده </a:t>
            </a:r>
            <a:r>
              <a:rPr lang="fa-IR" dirty="0" smtClean="0"/>
              <a:t>شود</a:t>
            </a:r>
            <a:endParaRPr lang="fa-IR" dirty="0"/>
          </a:p>
          <a:p>
            <a:r>
              <a:rPr lang="en-US" dirty="0" smtClean="0"/>
              <a:t> </a:t>
            </a:r>
            <a:r>
              <a:rPr lang="fa-IR" dirty="0" smtClean="0"/>
              <a:t>اکثر </a:t>
            </a:r>
            <a:r>
              <a:rPr lang="fa-IR" dirty="0"/>
              <a:t>بنزودیازپین ها توسط </a:t>
            </a:r>
            <a:r>
              <a:rPr lang="en-US" dirty="0"/>
              <a:t>FDA</a:t>
            </a:r>
            <a:r>
              <a:rPr lang="fa-IR" dirty="0"/>
              <a:t> در گروه </a:t>
            </a:r>
            <a:r>
              <a:rPr lang="en-US" dirty="0"/>
              <a:t>D</a:t>
            </a:r>
            <a:r>
              <a:rPr lang="fa-IR" dirty="0"/>
              <a:t> در دوران بارداری طبقه بندی می </a:t>
            </a:r>
            <a:r>
              <a:rPr lang="fa-IR" dirty="0" smtClean="0"/>
              <a:t>شوند، </a:t>
            </a:r>
            <a:r>
              <a:rPr lang="fa-IR" dirty="0"/>
              <a:t>که نشان می دهد این داروها باعث افزایش ناهنجاری های جنین  </a:t>
            </a:r>
            <a:r>
              <a:rPr lang="fa-IR" dirty="0" smtClean="0"/>
              <a:t>می شود </a:t>
            </a:r>
            <a:endParaRPr lang="fa-IR" dirty="0"/>
          </a:p>
        </p:txBody>
      </p:sp>
    </p:spTree>
    <p:extLst>
      <p:ext uri="{BB962C8B-B14F-4D97-AF65-F5344CB8AC3E}">
        <p14:creationId xmlns:p14="http://schemas.microsoft.com/office/powerpoint/2010/main" val="1904204642"/>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Interactions</a:t>
            </a:r>
            <a:br>
              <a:rPr lang="en-US" dirty="0"/>
            </a:br>
            <a:endParaRPr lang="fa-IR" dirty="0"/>
          </a:p>
        </p:txBody>
      </p:sp>
      <p:sp>
        <p:nvSpPr>
          <p:cNvPr id="3" name="Content Placeholder 2"/>
          <p:cNvSpPr>
            <a:spLocks noGrp="1"/>
          </p:cNvSpPr>
          <p:nvPr>
            <p:ph idx="1"/>
          </p:nvPr>
        </p:nvSpPr>
        <p:spPr/>
        <p:txBody>
          <a:bodyPr>
            <a:normAutofit/>
          </a:bodyPr>
          <a:lstStyle/>
          <a:p>
            <a:r>
              <a:rPr lang="fa-IR" dirty="0"/>
              <a:t>تداخلات دارویی بنزودیازپین می تواند فارماکودینامیکی یا فارماکوکینتیک </a:t>
            </a:r>
            <a:r>
              <a:rPr lang="fa-IR" dirty="0" smtClean="0"/>
              <a:t>باشد</a:t>
            </a:r>
          </a:p>
          <a:p>
            <a:r>
              <a:rPr lang="fa-IR" dirty="0" smtClean="0"/>
              <a:t>بنزودیازپین </a:t>
            </a:r>
            <a:r>
              <a:rPr lang="fa-IR" dirty="0"/>
              <a:t>ها اثرات ضد </a:t>
            </a:r>
            <a:r>
              <a:rPr lang="fa-IR" dirty="0" smtClean="0"/>
              <a:t>دپرشن </a:t>
            </a:r>
            <a:r>
              <a:rPr lang="en-US" dirty="0"/>
              <a:t>CNS</a:t>
            </a:r>
            <a:r>
              <a:rPr lang="fa-IR" dirty="0"/>
              <a:t> اتانول و داروهای متعدد دیگر را تقویت می </a:t>
            </a:r>
            <a:r>
              <a:rPr lang="fa-IR" dirty="0" smtClean="0"/>
              <a:t>کنند</a:t>
            </a:r>
          </a:p>
          <a:p>
            <a:r>
              <a:rPr lang="fa-IR" dirty="0" smtClean="0"/>
              <a:t>بسیاری </a:t>
            </a:r>
            <a:r>
              <a:rPr lang="fa-IR" dirty="0"/>
              <a:t>از این فعل و انفعالات در گیرنده </a:t>
            </a:r>
            <a:r>
              <a:rPr lang="en-US" dirty="0"/>
              <a:t>GABAA</a:t>
            </a:r>
            <a:r>
              <a:rPr lang="fa-IR" dirty="0"/>
              <a:t> رخ می دهد ، جایی که اتانول ، باربیتورات ها ، پروپوفول ، برخی از داروهای بیهوشی عمومی و سایر داروهای آرام بخش (مانند پروپامات ، زالپلون ، زولپیدم و زوپیکلون) نیز دارای محل اتصال هستند و به عنوان تعدیل کننده های مثبت </a:t>
            </a:r>
            <a:r>
              <a:rPr lang="en-US" dirty="0"/>
              <a:t>GABA</a:t>
            </a:r>
            <a:r>
              <a:rPr lang="fa-IR" dirty="0"/>
              <a:t> عمل می </a:t>
            </a:r>
            <a:r>
              <a:rPr lang="fa-IR" dirty="0" smtClean="0"/>
              <a:t>کنند</a:t>
            </a:r>
          </a:p>
          <a:p>
            <a:r>
              <a:rPr lang="fa-IR" dirty="0" smtClean="0"/>
              <a:t>متیل </a:t>
            </a:r>
            <a:r>
              <a:rPr lang="fa-IR" dirty="0"/>
              <a:t>گزانتین ها و برخی آنتی بیوتیک ها </a:t>
            </a:r>
            <a:r>
              <a:rPr lang="fa-IR" dirty="0" smtClean="0"/>
              <a:t>،آرام </a:t>
            </a:r>
            <a:r>
              <a:rPr lang="fa-IR" dirty="0"/>
              <a:t>بخشی ناشی از بنزودیازپین را کاهش می دهند.</a:t>
            </a:r>
            <a:endParaRPr lang="en-US" dirty="0"/>
          </a:p>
          <a:p>
            <a:endParaRPr lang="fa-IR" dirty="0"/>
          </a:p>
        </p:txBody>
      </p:sp>
    </p:spTree>
    <p:extLst>
      <p:ext uri="{BB962C8B-B14F-4D97-AF65-F5344CB8AC3E}">
        <p14:creationId xmlns:p14="http://schemas.microsoft.com/office/powerpoint/2010/main" val="1700858389"/>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TOXICOLOGY</a:t>
            </a:r>
            <a:br>
              <a:rPr lang="en-US" dirty="0"/>
            </a:br>
            <a:endParaRPr lang="fa-IR" dirty="0"/>
          </a:p>
        </p:txBody>
      </p:sp>
      <p:sp>
        <p:nvSpPr>
          <p:cNvPr id="3" name="Content Placeholder 2"/>
          <p:cNvSpPr>
            <a:spLocks noGrp="1"/>
          </p:cNvSpPr>
          <p:nvPr>
            <p:ph idx="1"/>
          </p:nvPr>
        </p:nvSpPr>
        <p:spPr/>
        <p:txBody>
          <a:bodyPr/>
          <a:lstStyle/>
          <a:p>
            <a:r>
              <a:rPr lang="en-US" dirty="0"/>
              <a:t>Clinical </a:t>
            </a:r>
            <a:r>
              <a:rPr lang="en-US" dirty="0" smtClean="0"/>
              <a:t>Manifestations</a:t>
            </a:r>
            <a:endParaRPr lang="fa-IR" dirty="0" smtClean="0"/>
          </a:p>
          <a:p>
            <a:r>
              <a:rPr lang="en-US" dirty="0" smtClean="0"/>
              <a:t>ACUTE</a:t>
            </a:r>
          </a:p>
          <a:p>
            <a:pPr marL="0" indent="0">
              <a:buNone/>
            </a:pPr>
            <a:endParaRPr lang="en-US" dirty="0"/>
          </a:p>
          <a:p>
            <a:r>
              <a:rPr lang="fa-IR" dirty="0"/>
              <a:t>تظاهرات بالینی حاد بنزودیازپین ها عمدتا علائم </a:t>
            </a:r>
            <a:r>
              <a:rPr lang="fa-IR" dirty="0" smtClean="0"/>
              <a:t>دپرسیون </a:t>
            </a:r>
            <a:r>
              <a:rPr lang="en-US" dirty="0"/>
              <a:t>CNS</a:t>
            </a:r>
            <a:r>
              <a:rPr lang="fa-IR" dirty="0"/>
              <a:t> است.</a:t>
            </a:r>
            <a:endParaRPr lang="en-US" dirty="0"/>
          </a:p>
          <a:p>
            <a:r>
              <a:rPr lang="fa-IR" dirty="0"/>
              <a:t>بیماران مبتلا به مصرف بیش از حد بنزودیازپین </a:t>
            </a:r>
            <a:r>
              <a:rPr lang="fa-IR" dirty="0" smtClean="0"/>
              <a:t> کلام منقطع،سداشن </a:t>
            </a:r>
            <a:r>
              <a:rPr lang="fa-IR" dirty="0"/>
              <a:t>خفیف تا متوسط ، اغلب با دیس آرتری و آتاکسی ، بدون </a:t>
            </a:r>
            <a:r>
              <a:rPr lang="fa-IR" dirty="0" smtClean="0"/>
              <a:t>اختلالات  </a:t>
            </a:r>
            <a:r>
              <a:rPr lang="fa-IR" dirty="0"/>
              <a:t>شدید عصبی ، قلبی و عروقی یا تنفسی نشان می دهند.</a:t>
            </a:r>
            <a:endParaRPr lang="en-US" dirty="0"/>
          </a:p>
          <a:p>
            <a:endParaRPr lang="fa-IR" dirty="0"/>
          </a:p>
        </p:txBody>
      </p:sp>
    </p:spTree>
    <p:extLst>
      <p:ext uri="{BB962C8B-B14F-4D97-AF65-F5344CB8AC3E}">
        <p14:creationId xmlns:p14="http://schemas.microsoft.com/office/powerpoint/2010/main" val="423864869"/>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 </a:t>
            </a:r>
            <a:r>
              <a:rPr lang="en-US" dirty="0" smtClean="0"/>
              <a:t>glance…</a:t>
            </a:r>
            <a:r>
              <a:rPr lang="en-US" dirty="0"/>
              <a:t/>
            </a:r>
            <a:br>
              <a:rPr lang="en-US" dirty="0"/>
            </a:br>
            <a:endParaRPr lang="fa-IR" dirty="0"/>
          </a:p>
        </p:txBody>
      </p:sp>
      <p:sp>
        <p:nvSpPr>
          <p:cNvPr id="3" name="Content Placeholder 2"/>
          <p:cNvSpPr>
            <a:spLocks noGrp="1"/>
          </p:cNvSpPr>
          <p:nvPr>
            <p:ph idx="1"/>
          </p:nvPr>
        </p:nvSpPr>
        <p:spPr/>
        <p:txBody>
          <a:bodyPr/>
          <a:lstStyle/>
          <a:p>
            <a:r>
              <a:rPr lang="fa-IR" dirty="0"/>
              <a:t>بنزودیازپین ها به طور گسترده ای تجویز می شوند و برای خواص آرام بخش ، خواب آور، ضد اضطراب ، ضد تشنج و شل کننده عضلات استفاده می شوند.</a:t>
            </a:r>
            <a:endParaRPr lang="en-US" dirty="0"/>
          </a:p>
          <a:p>
            <a:r>
              <a:rPr lang="fa-IR" dirty="0"/>
              <a:t>بنزودیازپینها در صورت اور دوزایمن هستند ، اما در صورت مصرف همزمان با سایر داروها خطرناک هستند.</a:t>
            </a:r>
            <a:endParaRPr lang="en-US" dirty="0"/>
          </a:p>
          <a:p>
            <a:r>
              <a:rPr lang="fa-IR" dirty="0"/>
              <a:t>درمان اوردور در درجه اول حمایتی است.</a:t>
            </a:r>
            <a:endParaRPr lang="en-US" dirty="0"/>
          </a:p>
          <a:p>
            <a:r>
              <a:rPr lang="fa-IR" dirty="0"/>
              <a:t> فلومازنیل ، آنتاگونیست رقابتی در گیرنده</a:t>
            </a:r>
            <a:r>
              <a:rPr lang="en-US" dirty="0"/>
              <a:t> γ-</a:t>
            </a:r>
            <a:r>
              <a:rPr lang="en-US" dirty="0" err="1"/>
              <a:t>aminobutyric</a:t>
            </a:r>
            <a:r>
              <a:rPr lang="en-US" dirty="0"/>
              <a:t> acid </a:t>
            </a:r>
            <a:r>
              <a:rPr lang="fa-IR" dirty="0"/>
              <a:t>، اثرات سمی بنزودیازپین ها را معکوس می کند اما</a:t>
            </a:r>
            <a:endParaRPr lang="en-US" dirty="0"/>
          </a:p>
          <a:p>
            <a:r>
              <a:rPr lang="fa-IR" dirty="0"/>
              <a:t>در مسمومیت بنزودیازپین باید با احتیاط مصرف شود.</a:t>
            </a:r>
            <a:endParaRPr lang="en-US" dirty="0"/>
          </a:p>
          <a:p>
            <a:endParaRPr lang="fa-IR" dirty="0"/>
          </a:p>
        </p:txBody>
      </p:sp>
    </p:spTree>
    <p:extLst>
      <p:ext uri="{BB962C8B-B14F-4D97-AF65-F5344CB8AC3E}">
        <p14:creationId xmlns:p14="http://schemas.microsoft.com/office/powerpoint/2010/main" val="2295685905"/>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r>
              <a:rPr lang="en-US" dirty="0"/>
              <a:t>CHRONIC</a:t>
            </a:r>
          </a:p>
          <a:p>
            <a:r>
              <a:rPr lang="fa-IR" dirty="0"/>
              <a:t>تحقیقات در مورد اثرات عصبی شیمیایی استفاده از بنزودیازپین مزمن نشان می دهد که ممکن است اثرات  تاخیری بر عملکرد شناختی و </a:t>
            </a:r>
            <a:r>
              <a:rPr lang="fa-IR" dirty="0" smtClean="0"/>
              <a:t>حافظه </a:t>
            </a:r>
            <a:r>
              <a:rPr lang="fa-IR" dirty="0"/>
              <a:t>ایجاد شود.</a:t>
            </a:r>
            <a:endParaRPr lang="en-US" dirty="0"/>
          </a:p>
          <a:p>
            <a:r>
              <a:rPr lang="fa-IR" dirty="0"/>
              <a:t>برگشت پذیری این آثار نامشخص است. در یک مطالعه روی مصرف کنندگان طولانی مدت بنزودیازپین که از بنزودیازپین ها سم زدایی شده بود ، برخی از نقایص شناختی تا 6 ماه ادامه داشت.</a:t>
            </a:r>
            <a:endParaRPr lang="en-US" dirty="0"/>
          </a:p>
          <a:p>
            <a:endParaRPr lang="fa-IR" dirty="0"/>
          </a:p>
        </p:txBody>
      </p:sp>
    </p:spTree>
    <p:extLst>
      <p:ext uri="{BB962C8B-B14F-4D97-AF65-F5344CB8AC3E}">
        <p14:creationId xmlns:p14="http://schemas.microsoft.com/office/powerpoint/2010/main" val="67068341"/>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Effects</a:t>
            </a:r>
            <a:br>
              <a:rPr lang="en-US" dirty="0"/>
            </a:br>
            <a:endParaRPr lang="fa-IR" dirty="0"/>
          </a:p>
        </p:txBody>
      </p:sp>
      <p:sp>
        <p:nvSpPr>
          <p:cNvPr id="3" name="Content Placeholder 2"/>
          <p:cNvSpPr>
            <a:spLocks noGrp="1"/>
          </p:cNvSpPr>
          <p:nvPr>
            <p:ph idx="1"/>
          </p:nvPr>
        </p:nvSpPr>
        <p:spPr/>
        <p:txBody>
          <a:bodyPr/>
          <a:lstStyle/>
          <a:p>
            <a:r>
              <a:rPr lang="fa-IR" dirty="0"/>
              <a:t>دوزهای درمانی بنزودیازپین ها تقریباً در همه بیماران باعث ایجاد آرامش ، خواب آلودگی ، سبکی سر ، بی </a:t>
            </a:r>
            <a:r>
              <a:rPr lang="fa-IR" dirty="0" smtClean="0"/>
              <a:t>حالی، </a:t>
            </a:r>
            <a:r>
              <a:rPr lang="fa-IR" dirty="0"/>
              <a:t>به ویژه در شروع درمان می </a:t>
            </a:r>
            <a:r>
              <a:rPr lang="fa-IR" dirty="0" smtClean="0"/>
              <a:t>شود</a:t>
            </a:r>
          </a:p>
          <a:p>
            <a:r>
              <a:rPr lang="fa-IR" dirty="0" smtClean="0"/>
              <a:t> </a:t>
            </a:r>
            <a:r>
              <a:rPr lang="fa-IR" dirty="0"/>
              <a:t>دیزارتری ، آتاکسی ، ناهماهنگی حرکتی ، اختلال در شناخت و فراموشی نیز ممکن است رخ </a:t>
            </a:r>
            <a:r>
              <a:rPr lang="fa-IR" dirty="0" smtClean="0"/>
              <a:t>دهد</a:t>
            </a:r>
          </a:p>
          <a:p>
            <a:r>
              <a:rPr lang="fa-IR" dirty="0" smtClean="0"/>
              <a:t> </a:t>
            </a:r>
            <a:r>
              <a:rPr lang="fa-IR" dirty="0"/>
              <a:t>به طور غیر معمول ، خستگی ، سردرد ، تاری دید ، سرگیجه ، تهوع و استفراغ ، اسهال ، آرتروز ، درد قفسه سینه </a:t>
            </a:r>
            <a:r>
              <a:rPr lang="fa-IR" dirty="0" smtClean="0"/>
              <a:t>گزارش </a:t>
            </a:r>
            <a:r>
              <a:rPr lang="fa-IR" dirty="0"/>
              <a:t>شده </a:t>
            </a:r>
            <a:r>
              <a:rPr lang="fa-IR" dirty="0" smtClean="0"/>
              <a:t>است</a:t>
            </a:r>
          </a:p>
          <a:p>
            <a:r>
              <a:rPr lang="fa-IR" dirty="0" smtClean="0"/>
              <a:t> </a:t>
            </a:r>
            <a:r>
              <a:rPr lang="fa-IR" dirty="0"/>
              <a:t>فراوانی و شدت عوارض جانبی با افزایش سن افزایش می </a:t>
            </a:r>
            <a:r>
              <a:rPr lang="fa-IR" dirty="0" smtClean="0"/>
              <a:t>یابد</a:t>
            </a:r>
          </a:p>
          <a:p>
            <a:r>
              <a:rPr lang="fa-IR" dirty="0" smtClean="0"/>
              <a:t>عوارض </a:t>
            </a:r>
            <a:r>
              <a:rPr lang="fa-IR" dirty="0"/>
              <a:t>جانبی غیر معمول تجویز سریع بنزودیازپین داخل وریدی شامل ایست تنفسی ، ایست قلبی ، افت فشار خون و فلبیت در محل تزریق </a:t>
            </a:r>
            <a:r>
              <a:rPr lang="fa-IR" dirty="0" smtClean="0"/>
              <a:t>است</a:t>
            </a:r>
            <a:endParaRPr lang="fa-IR" dirty="0"/>
          </a:p>
        </p:txBody>
      </p:sp>
    </p:spTree>
    <p:extLst>
      <p:ext uri="{BB962C8B-B14F-4D97-AF65-F5344CB8AC3E}">
        <p14:creationId xmlns:p14="http://schemas.microsoft.com/office/powerpoint/2010/main" val="3603093707"/>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r>
              <a:rPr lang="fa-IR" dirty="0"/>
              <a:t>عوارض جانبی شدید بیشتر در افراد مسن ، بیماران مبتلا به بیماری قلبی ریوی شدید و کسانی که از داروهای دپرس کننده ی قلبی تنفسی استفاده می کنند شایع است. سایر عوارض جانبی بسیار نادر گزارش شده است</a:t>
            </a:r>
            <a:endParaRPr lang="en-US" dirty="0"/>
          </a:p>
          <a:p>
            <a:r>
              <a:rPr lang="fa-IR" dirty="0" smtClean="0"/>
              <a:t>مصرف </a:t>
            </a:r>
            <a:r>
              <a:rPr lang="fa-IR" dirty="0"/>
              <a:t>بیش از حد بنزودیازپین </a:t>
            </a:r>
            <a:r>
              <a:rPr lang="fa-IR" dirty="0" smtClean="0"/>
              <a:t>باعث </a:t>
            </a:r>
            <a:r>
              <a:rPr lang="fa-IR" dirty="0"/>
              <a:t>بلاک عصبی عضلانی می شود. سمیت خونی ، کلیوی و کبدی ؛ رابدومیولیز حاد ؛ آنافیلاکسی ؛ درماتیت ؛ و </a:t>
            </a:r>
            <a:r>
              <a:rPr lang="en-US" dirty="0"/>
              <a:t>ARDS</a:t>
            </a:r>
            <a:r>
              <a:rPr lang="fa-IR" dirty="0"/>
              <a:t>. قرار گرفتن در معرض بنزودیازپین ها بعد از عمل ممکن است خطر ابتلا به هذیان را </a:t>
            </a:r>
            <a:r>
              <a:rPr lang="fa-IR" dirty="0" smtClean="0"/>
              <a:t> </a:t>
            </a:r>
            <a:r>
              <a:rPr lang="fa-IR" dirty="0"/>
              <a:t>افزایش </a:t>
            </a:r>
            <a:r>
              <a:rPr lang="fa-IR" dirty="0" smtClean="0"/>
              <a:t>دهد</a:t>
            </a:r>
            <a:endParaRPr lang="en-US" dirty="0"/>
          </a:p>
          <a:p>
            <a:endParaRPr lang="fa-IR" dirty="0"/>
          </a:p>
        </p:txBody>
      </p:sp>
    </p:spTree>
    <p:extLst>
      <p:ext uri="{BB962C8B-B14F-4D97-AF65-F5344CB8AC3E}">
        <p14:creationId xmlns:p14="http://schemas.microsoft.com/office/powerpoint/2010/main" val="1343454931"/>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بنزودیازپین های طولانی مدت با خواب آلودگی در طول روز ارتباط دارند و ممکن است باعث دپرشن تنفسی بیشتر در بیماران مبتلا به بیماری ریوی شوند. علاوه بر این ، بنزودیازپین های طولانی </a:t>
            </a:r>
            <a:r>
              <a:rPr lang="fa-IR" dirty="0" smtClean="0"/>
              <a:t>اثرو </a:t>
            </a:r>
            <a:r>
              <a:rPr lang="fa-IR" dirty="0"/>
              <a:t>متوسط دارای خواص تقویت کننده ای هستند که ممکن است منجر به استفاده مداوم و احتمال سوء </a:t>
            </a:r>
            <a:r>
              <a:rPr lang="fa-IR" dirty="0" smtClean="0"/>
              <a:t>مصرف شود</a:t>
            </a:r>
            <a:endParaRPr lang="en-US" dirty="0"/>
          </a:p>
          <a:p>
            <a:r>
              <a:rPr lang="fa-IR" dirty="0"/>
              <a:t>در مقایسه ، بنزودیازپین های کوتاه اثر (آنهایی که به عنوان خواب آور استفاده می شوند) بیشتر با اضطراب </a:t>
            </a:r>
            <a:r>
              <a:rPr lang="fa-IR" dirty="0" smtClean="0"/>
              <a:t> در طی روز </a:t>
            </a:r>
            <a:r>
              <a:rPr lang="fa-IR" dirty="0"/>
              <a:t>و بی خوابی پس از قطع ارتباط </a:t>
            </a:r>
            <a:r>
              <a:rPr lang="fa-IR" dirty="0" smtClean="0"/>
              <a:t>دارند</a:t>
            </a:r>
            <a:endParaRPr lang="en-US" dirty="0"/>
          </a:p>
          <a:p>
            <a:r>
              <a:rPr lang="fa-IR" dirty="0" smtClean="0"/>
              <a:t> </a:t>
            </a:r>
            <a:endParaRPr lang="fa-IR" dirty="0"/>
          </a:p>
        </p:txBody>
      </p:sp>
    </p:spTree>
    <p:extLst>
      <p:ext uri="{BB962C8B-B14F-4D97-AF65-F5344CB8AC3E}">
        <p14:creationId xmlns:p14="http://schemas.microsoft.com/office/powerpoint/2010/main" val="686311793"/>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Overdose</a:t>
            </a:r>
            <a:br>
              <a:rPr lang="en-US" dirty="0"/>
            </a:br>
            <a:endParaRPr lang="fa-IR" dirty="0"/>
          </a:p>
        </p:txBody>
      </p:sp>
      <p:sp>
        <p:nvSpPr>
          <p:cNvPr id="3" name="Content Placeholder 2"/>
          <p:cNvSpPr>
            <a:spLocks noGrp="1"/>
          </p:cNvSpPr>
          <p:nvPr>
            <p:ph idx="1"/>
          </p:nvPr>
        </p:nvSpPr>
        <p:spPr/>
        <p:txBody>
          <a:bodyPr>
            <a:normAutofit/>
          </a:bodyPr>
          <a:lstStyle/>
          <a:p>
            <a:r>
              <a:rPr lang="fa-IR" dirty="0" smtClean="0"/>
              <a:t>مرگ </a:t>
            </a:r>
            <a:r>
              <a:rPr lang="fa-IR" dirty="0"/>
              <a:t>های منتسب به بنزودیازپین ها به تنهایی بسیار نادر است و اغلب شامل بنزودیازپین های کوتاه اثر می </a:t>
            </a:r>
            <a:r>
              <a:rPr lang="fa-IR" dirty="0" smtClean="0"/>
              <a:t>شود</a:t>
            </a:r>
            <a:endParaRPr lang="en-US" dirty="0"/>
          </a:p>
          <a:p>
            <a:r>
              <a:rPr lang="fa-IR" dirty="0"/>
              <a:t>به عنوان مثال ، مرگ با مصرف جداگانه فلونیترازپام ، فلورازپام ، نیترازپام و تریازولام همراه بوده </a:t>
            </a:r>
            <a:r>
              <a:rPr lang="fa-IR" dirty="0" smtClean="0"/>
              <a:t>است</a:t>
            </a:r>
            <a:endParaRPr lang="en-US" dirty="0"/>
          </a:p>
          <a:p>
            <a:r>
              <a:rPr lang="fa-IR" dirty="0"/>
              <a:t>دپرشن </a:t>
            </a:r>
            <a:r>
              <a:rPr lang="en-US" dirty="0"/>
              <a:t>CNS</a:t>
            </a:r>
            <a:r>
              <a:rPr lang="fa-IR" dirty="0"/>
              <a:t> مشخصه مصرف بیش از حد بنزودیازپین است. بیماران دچار خواب آلودگی شدید ، بی حوصلگی و آتاکسیک می شوند یا ممکن است در کما با درجه پایین بدون اختلالات عصبی کانونی ظاهر </a:t>
            </a:r>
            <a:r>
              <a:rPr lang="fa-IR" dirty="0" smtClean="0"/>
              <a:t>شوند</a:t>
            </a:r>
          </a:p>
          <a:p>
            <a:r>
              <a:rPr lang="fa-IR" dirty="0" smtClean="0"/>
              <a:t>این </a:t>
            </a:r>
            <a:r>
              <a:rPr lang="fa-IR" dirty="0"/>
              <a:t>بیماران به طور کلی می توانند با تحریک کلامی یا دردناک از این حالت برانگیخته </a:t>
            </a:r>
            <a:r>
              <a:rPr lang="fa-IR" dirty="0" smtClean="0"/>
              <a:t>شوند</a:t>
            </a:r>
            <a:endParaRPr lang="en-US" dirty="0"/>
          </a:p>
          <a:p>
            <a:endParaRPr lang="fa-IR" dirty="0"/>
          </a:p>
        </p:txBody>
      </p:sp>
    </p:spTree>
    <p:extLst>
      <p:ext uri="{BB962C8B-B14F-4D97-AF65-F5344CB8AC3E}">
        <p14:creationId xmlns:p14="http://schemas.microsoft.com/office/powerpoint/2010/main" val="729266199"/>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br>
              <a:rPr lang="en-US" dirty="0"/>
            </a:br>
            <a:endParaRPr lang="fa-IR" dirty="0"/>
          </a:p>
        </p:txBody>
      </p:sp>
      <p:sp>
        <p:nvSpPr>
          <p:cNvPr id="3" name="Content Placeholder 2"/>
          <p:cNvSpPr>
            <a:spLocks noGrp="1"/>
          </p:cNvSpPr>
          <p:nvPr>
            <p:ph idx="1"/>
          </p:nvPr>
        </p:nvSpPr>
        <p:spPr/>
        <p:txBody>
          <a:bodyPr>
            <a:normAutofit lnSpcReduction="10000"/>
          </a:bodyPr>
          <a:lstStyle/>
          <a:p>
            <a:r>
              <a:rPr lang="en-US" dirty="0"/>
              <a:t>Differential Diagnosis</a:t>
            </a:r>
          </a:p>
          <a:p>
            <a:r>
              <a:rPr lang="fa-IR" dirty="0"/>
              <a:t>هیچ ویژگی بالینی تشخیصی خاصی منحصر به بنزودیازپین وجود ندارد</a:t>
            </a:r>
            <a:endParaRPr lang="en-US" dirty="0"/>
          </a:p>
          <a:p>
            <a:r>
              <a:rPr lang="fa-IR" dirty="0"/>
              <a:t>مصرف بیش از حد مسمومیت ناشی از بنزودیازپین ها علائم و نشانه هایی را ایجاد می کند که شبیه بسیاری از موارد سمی و غیر سمی </a:t>
            </a:r>
            <a:r>
              <a:rPr lang="fa-IR" dirty="0" smtClean="0"/>
              <a:t>است</a:t>
            </a:r>
          </a:p>
          <a:p>
            <a:r>
              <a:rPr lang="fa-IR" dirty="0" smtClean="0"/>
              <a:t> اثرات دپرشن </a:t>
            </a:r>
            <a:r>
              <a:rPr lang="en-US" dirty="0" smtClean="0"/>
              <a:t>CNS</a:t>
            </a:r>
            <a:r>
              <a:rPr lang="fa-IR" dirty="0" smtClean="0"/>
              <a:t> ممکن است مشابه اثرات الکل ها ، داروهای ضد صرع ، داروهای ضد </a:t>
            </a:r>
            <a:r>
              <a:rPr lang="fa-IR" dirty="0"/>
              <a:t>روان پریشی ، باربیتورات ها ، مونوکسید کربن و سایر گازها ، لیتیوم ، مواد افیونی ، سایر داروهای آرامبخش و خواب آور و شل کننده های عضلانی اسکلتی </a:t>
            </a:r>
            <a:r>
              <a:rPr lang="fa-IR" dirty="0" smtClean="0"/>
              <a:t>باشد</a:t>
            </a:r>
          </a:p>
          <a:p>
            <a:r>
              <a:rPr lang="fa-IR" dirty="0" smtClean="0"/>
              <a:t>عفونت </a:t>
            </a:r>
            <a:r>
              <a:rPr lang="en-US" dirty="0"/>
              <a:t>CNS</a:t>
            </a:r>
            <a:r>
              <a:rPr lang="fa-IR" dirty="0"/>
              <a:t> ، صدمه به سر ، وقایع عروق مغزی و اختلالات متابولیک باید در نظر گرفته شود و با آزمایش مناسب </a:t>
            </a:r>
            <a:r>
              <a:rPr lang="en-US" dirty="0"/>
              <a:t>R/O</a:t>
            </a:r>
            <a:r>
              <a:rPr lang="fa-IR" dirty="0"/>
              <a:t> شود</a:t>
            </a:r>
          </a:p>
        </p:txBody>
      </p:sp>
    </p:spTree>
    <p:extLst>
      <p:ext uri="{BB962C8B-B14F-4D97-AF65-F5344CB8AC3E}">
        <p14:creationId xmlns:p14="http://schemas.microsoft.com/office/powerpoint/2010/main" val="2117608337"/>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784392"/>
          </a:xfrm>
          <a:prstGeom prst="rect">
            <a:avLst/>
          </a:prstGeom>
        </p:spPr>
      </p:pic>
    </p:spTree>
    <p:extLst>
      <p:ext uri="{BB962C8B-B14F-4D97-AF65-F5344CB8AC3E}">
        <p14:creationId xmlns:p14="http://schemas.microsoft.com/office/powerpoint/2010/main" val="3139730741"/>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08304"/>
          </a:xfrm>
          <a:prstGeom prst="rect">
            <a:avLst/>
          </a:prstGeom>
        </p:spPr>
      </p:pic>
    </p:spTree>
    <p:extLst>
      <p:ext uri="{BB962C8B-B14F-4D97-AF65-F5344CB8AC3E}">
        <p14:creationId xmlns:p14="http://schemas.microsoft.com/office/powerpoint/2010/main" val="4150945275"/>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45508"/>
          </a:xfrm>
          <a:prstGeom prst="rect">
            <a:avLst/>
          </a:prstGeom>
        </p:spPr>
      </p:pic>
    </p:spTree>
    <p:extLst>
      <p:ext uri="{BB962C8B-B14F-4D97-AF65-F5344CB8AC3E}">
        <p14:creationId xmlns:p14="http://schemas.microsoft.com/office/powerpoint/2010/main" val="1059744531"/>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br>
              <a:rPr lang="en-US" dirty="0"/>
            </a:br>
            <a:endParaRPr lang="fa-IR" dirty="0"/>
          </a:p>
        </p:txBody>
      </p:sp>
      <p:sp>
        <p:nvSpPr>
          <p:cNvPr id="3" name="Content Placeholder 2"/>
          <p:cNvSpPr>
            <a:spLocks noGrp="1"/>
          </p:cNvSpPr>
          <p:nvPr>
            <p:ph idx="1"/>
          </p:nvPr>
        </p:nvSpPr>
        <p:spPr/>
        <p:txBody>
          <a:bodyPr/>
          <a:lstStyle/>
          <a:p>
            <a:r>
              <a:rPr lang="en-US" dirty="0"/>
              <a:t>Supportive Measures and Laboratory Testing</a:t>
            </a:r>
          </a:p>
          <a:p>
            <a:r>
              <a:rPr lang="fa-IR" dirty="0"/>
              <a:t>درمان اوردوز بنزودیازپین در درجه اول حمایتی </a:t>
            </a:r>
            <a:r>
              <a:rPr lang="fa-IR" dirty="0" smtClean="0"/>
              <a:t>است</a:t>
            </a:r>
          </a:p>
          <a:p>
            <a:r>
              <a:rPr lang="fa-IR" dirty="0" smtClean="0"/>
              <a:t> </a:t>
            </a:r>
            <a:r>
              <a:rPr lang="fa-IR" dirty="0"/>
              <a:t>بیماران مبتلا به دپرشن</a:t>
            </a:r>
            <a:r>
              <a:rPr lang="en-US" dirty="0"/>
              <a:t>CNS </a:t>
            </a:r>
            <a:r>
              <a:rPr lang="fa-IR" dirty="0"/>
              <a:t>یا دپرشن تنفسی باید  مجاری تنفسی خود محافظت کرده ، به تنفس کمک شود و در صورت لزوم از حمایت قلبی عروقی انجام </a:t>
            </a:r>
            <a:r>
              <a:rPr lang="fa-IR" dirty="0" smtClean="0"/>
              <a:t>شود</a:t>
            </a:r>
          </a:p>
          <a:p>
            <a:r>
              <a:rPr lang="fa-IR" dirty="0" smtClean="0"/>
              <a:t>همه </a:t>
            </a:r>
            <a:r>
              <a:rPr lang="fa-IR" dirty="0"/>
              <a:t>بیماران باید تحت مانیتورینگ مداوم قلب ، ایجاد </a:t>
            </a:r>
            <a:r>
              <a:rPr lang="en-US" dirty="0"/>
              <a:t>IV line</a:t>
            </a:r>
            <a:r>
              <a:rPr lang="fa-IR" dirty="0"/>
              <a:t> و الکتروکاردیوگرافی قرار </a:t>
            </a:r>
            <a:r>
              <a:rPr lang="fa-IR" dirty="0" smtClean="0"/>
              <a:t>گیرند</a:t>
            </a:r>
          </a:p>
          <a:p>
            <a:r>
              <a:rPr lang="fa-IR" dirty="0" smtClean="0"/>
              <a:t> </a:t>
            </a:r>
            <a:r>
              <a:rPr lang="fa-IR" dirty="0"/>
              <a:t>اکسیژن کمکی، پالس اکسی متری مداوم و تیامین تزریقی ، دکستروز (یا تعیین سریع قند خون از انگشتان دست) و نالوکسان باید برای بیمارانی با وضعیت روانی تغییر کرده یا تشنج در نظر گرفته شود</a:t>
            </a:r>
          </a:p>
        </p:txBody>
      </p:sp>
    </p:spTree>
    <p:extLst>
      <p:ext uri="{BB962C8B-B14F-4D97-AF65-F5344CB8AC3E}">
        <p14:creationId xmlns:p14="http://schemas.microsoft.com/office/powerpoint/2010/main" val="347998182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a:t>
            </a:r>
            <a:endParaRPr lang="fa-IR" dirty="0"/>
          </a:p>
        </p:txBody>
      </p:sp>
      <p:sp>
        <p:nvSpPr>
          <p:cNvPr id="3" name="Content Placeholder 2"/>
          <p:cNvSpPr>
            <a:spLocks noGrp="1"/>
          </p:cNvSpPr>
          <p:nvPr>
            <p:ph idx="1"/>
          </p:nvPr>
        </p:nvSpPr>
        <p:spPr/>
        <p:txBody>
          <a:bodyPr/>
          <a:lstStyle/>
          <a:p>
            <a:r>
              <a:rPr lang="fa-IR" dirty="0"/>
              <a:t>بیماران اوردوز  بنزودیازپین که پس از 4 تا 6 ساعت تحت نظر بدون علامت باقی می مانند ، از نظر پزشکی برای ارزیابی و وضعیت روانی و ترخیص ایمن هستند.</a:t>
            </a:r>
            <a:endParaRPr lang="en-US" dirty="0"/>
          </a:p>
          <a:p>
            <a:r>
              <a:rPr lang="fa-IR" dirty="0"/>
              <a:t>بنزودیازپین ها به دلیل در دسترس بودن گسترده آنها نیز از جمله مواردی هستند که اغلب مورد سوء استفاده قرار می گیرند</a:t>
            </a:r>
            <a:endParaRPr lang="en-US" dirty="0"/>
          </a:p>
          <a:p>
            <a:endParaRPr lang="fa-IR" dirty="0"/>
          </a:p>
        </p:txBody>
      </p:sp>
    </p:spTree>
    <p:extLst>
      <p:ext uri="{BB962C8B-B14F-4D97-AF65-F5344CB8AC3E}">
        <p14:creationId xmlns:p14="http://schemas.microsoft.com/office/powerpoint/2010/main" val="1126635230"/>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a:t>
            </a:r>
            <a:endParaRPr lang="fa-IR" dirty="0"/>
          </a:p>
        </p:txBody>
      </p:sp>
      <p:sp>
        <p:nvSpPr>
          <p:cNvPr id="3" name="Content Placeholder 2"/>
          <p:cNvSpPr>
            <a:spLocks noGrp="1"/>
          </p:cNvSpPr>
          <p:nvPr>
            <p:ph idx="1"/>
          </p:nvPr>
        </p:nvSpPr>
        <p:spPr/>
        <p:txBody>
          <a:bodyPr/>
          <a:lstStyle/>
          <a:p>
            <a:r>
              <a:rPr lang="fa-IR" dirty="0"/>
              <a:t>بیماران </a:t>
            </a:r>
            <a:r>
              <a:rPr lang="en-US" dirty="0" smtClean="0"/>
              <a:t>CONFUSE</a:t>
            </a:r>
            <a:r>
              <a:rPr lang="fa-IR" dirty="0" smtClean="0"/>
              <a:t>باید </a:t>
            </a:r>
            <a:r>
              <a:rPr lang="fa-IR" dirty="0"/>
              <a:t>در موقعیت </a:t>
            </a:r>
            <a:r>
              <a:rPr lang="en-US" dirty="0"/>
              <a:t>left lateral</a:t>
            </a:r>
            <a:r>
              <a:rPr lang="fa-IR" dirty="0"/>
              <a:t> و سر به پایین قرار گیرند تا خطر آسپیراسیون به حداقل </a:t>
            </a:r>
            <a:r>
              <a:rPr lang="fa-IR" dirty="0" smtClean="0"/>
              <a:t>برسد</a:t>
            </a:r>
          </a:p>
          <a:p>
            <a:r>
              <a:rPr lang="fa-IR" dirty="0" smtClean="0"/>
              <a:t> </a:t>
            </a:r>
            <a:r>
              <a:rPr lang="fa-IR" dirty="0"/>
              <a:t>چک علایم حیاتی مکرر وارزیابی های نورولوژیک ضروری است تجزیه و تحلیل آزمایشگاهی معمول باید شامل </a:t>
            </a:r>
            <a:r>
              <a:rPr lang="en-US" dirty="0" err="1" smtClean="0"/>
              <a:t>cbc</a:t>
            </a:r>
            <a:r>
              <a:rPr lang="fa-IR" dirty="0" smtClean="0"/>
              <a:t>و </a:t>
            </a:r>
            <a:r>
              <a:rPr lang="fa-IR" dirty="0"/>
              <a:t>اندازه گیری الکترولیت ها ، نیتروژن اوره خون ، کراتینین ، غلظت گلوکز و آزمایش بارداری برای زنان در سنین باروری باشد</a:t>
            </a:r>
          </a:p>
        </p:txBody>
      </p:sp>
    </p:spTree>
    <p:extLst>
      <p:ext uri="{BB962C8B-B14F-4D97-AF65-F5344CB8AC3E}">
        <p14:creationId xmlns:p14="http://schemas.microsoft.com/office/powerpoint/2010/main" val="2045053318"/>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a:t>
            </a:r>
            <a:endParaRPr lang="fa-IR" dirty="0"/>
          </a:p>
        </p:txBody>
      </p:sp>
      <p:sp>
        <p:nvSpPr>
          <p:cNvPr id="3" name="Content Placeholder 2"/>
          <p:cNvSpPr>
            <a:spLocks noGrp="1"/>
          </p:cNvSpPr>
          <p:nvPr>
            <p:ph idx="1"/>
          </p:nvPr>
        </p:nvSpPr>
        <p:spPr/>
        <p:txBody>
          <a:bodyPr/>
          <a:lstStyle/>
          <a:p>
            <a:r>
              <a:rPr lang="fa-IR" dirty="0"/>
              <a:t>غلظت سرمی استامینوفن و سالیسیلات باید برای همه بیماران مصرف بیش از حد عمدی انجام </a:t>
            </a:r>
            <a:r>
              <a:rPr lang="fa-IR" dirty="0" smtClean="0"/>
              <a:t>شود</a:t>
            </a:r>
          </a:p>
          <a:p>
            <a:r>
              <a:rPr lang="fa-IR" dirty="0" smtClean="0"/>
              <a:t>مصرف </a:t>
            </a:r>
            <a:r>
              <a:rPr lang="fa-IR" dirty="0"/>
              <a:t>همزمان سایر مواد سمی ، </a:t>
            </a:r>
            <a:r>
              <a:rPr lang="fa-IR" dirty="0" smtClean="0"/>
              <a:t>تروما</a:t>
            </a:r>
            <a:r>
              <a:rPr lang="fa-IR" dirty="0" smtClean="0"/>
              <a:t> </a:t>
            </a:r>
            <a:r>
              <a:rPr lang="fa-IR" dirty="0"/>
              <a:t>همزمان یا سایر بیماریهای زمینه ای ، رویکرد تشخیصی و درمانی را به طور قابل توجهی تغییر می </a:t>
            </a:r>
            <a:r>
              <a:rPr lang="fa-IR" dirty="0" smtClean="0"/>
              <a:t>دهد</a:t>
            </a:r>
          </a:p>
          <a:p>
            <a:r>
              <a:rPr lang="fa-IR" dirty="0" smtClean="0"/>
              <a:t> </a:t>
            </a:r>
            <a:r>
              <a:rPr lang="fa-IR" dirty="0"/>
              <a:t>غربالگری ادرار ممکن است وجود بنزودیازپین ها یا متابولیت های آنها را تأیید </a:t>
            </a:r>
            <a:r>
              <a:rPr lang="fa-IR" dirty="0" smtClean="0"/>
              <a:t>کند</a:t>
            </a:r>
          </a:p>
          <a:p>
            <a:endParaRPr lang="fa-IR" dirty="0"/>
          </a:p>
          <a:p>
            <a:r>
              <a:rPr lang="fa-IR" dirty="0" smtClean="0"/>
              <a:t>غربالگری </a:t>
            </a:r>
            <a:r>
              <a:rPr lang="fa-IR" dirty="0"/>
              <a:t>منفی وجود بنزودیازپین ها را رد نمی کند</a:t>
            </a:r>
          </a:p>
        </p:txBody>
      </p:sp>
    </p:spTree>
    <p:extLst>
      <p:ext uri="{BB962C8B-B14F-4D97-AF65-F5344CB8AC3E}">
        <p14:creationId xmlns:p14="http://schemas.microsoft.com/office/powerpoint/2010/main" val="497148823"/>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Decontamination and Enhanced Elimination Techniques</a:t>
            </a:r>
            <a:br>
              <a:rPr lang="en-US" dirty="0"/>
            </a:br>
            <a:endParaRPr lang="fa-IR" dirty="0"/>
          </a:p>
        </p:txBody>
      </p:sp>
      <p:sp>
        <p:nvSpPr>
          <p:cNvPr id="3" name="Content Placeholder 2"/>
          <p:cNvSpPr>
            <a:spLocks noGrp="1"/>
          </p:cNvSpPr>
          <p:nvPr>
            <p:ph idx="1"/>
          </p:nvPr>
        </p:nvSpPr>
        <p:spPr/>
        <p:txBody>
          <a:bodyPr/>
          <a:lstStyle/>
          <a:p>
            <a:r>
              <a:rPr lang="fa-IR" dirty="0"/>
              <a:t>تجویز تک دوز شارکول فعال (1 گرم/کیلوگرم به صورت خوراکی یا لوله نازوگاستریک) روش ترجیحی دکونتامیناشن  دستگاه گوارش است و اگر در مدت 1 ساعت پس از مصرف دارو تجویز شود ، مفید خواهد </a:t>
            </a:r>
            <a:r>
              <a:rPr lang="fa-IR" dirty="0" smtClean="0"/>
              <a:t>بود</a:t>
            </a:r>
          </a:p>
          <a:p>
            <a:r>
              <a:rPr lang="fa-IR" dirty="0" smtClean="0"/>
              <a:t> </a:t>
            </a:r>
            <a:r>
              <a:rPr lang="fa-IR" dirty="0"/>
              <a:t>شستشوی معده برای مصرف بیش از حد بنزودیازپین توصیه نمی </a:t>
            </a:r>
            <a:r>
              <a:rPr lang="fa-IR" dirty="0" smtClean="0"/>
              <a:t>شود</a:t>
            </a:r>
          </a:p>
          <a:p>
            <a:r>
              <a:rPr lang="fa-IR" dirty="0" smtClean="0"/>
              <a:t> زیرا مرگ در این جمعیت بیمار بسیار کم است. فواید بالینی تجویز ذغال فعال بیش از 1 ساعت </a:t>
            </a:r>
            <a:r>
              <a:rPr lang="fa-IR" dirty="0"/>
              <a:t>پس از مصرف بنزودیازپین </a:t>
            </a:r>
            <a:r>
              <a:rPr lang="fa-IR" dirty="0" smtClean="0"/>
              <a:t> </a:t>
            </a:r>
            <a:r>
              <a:rPr lang="fa-IR" dirty="0"/>
              <a:t>کم است.</a:t>
            </a:r>
            <a:endParaRPr lang="en-US" dirty="0"/>
          </a:p>
          <a:p>
            <a:endParaRPr lang="fa-IR" dirty="0"/>
          </a:p>
        </p:txBody>
      </p:sp>
    </p:spTree>
    <p:extLst>
      <p:ext uri="{BB962C8B-B14F-4D97-AF65-F5344CB8AC3E}">
        <p14:creationId xmlns:p14="http://schemas.microsoft.com/office/powerpoint/2010/main" val="300561269"/>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026" y="2302330"/>
            <a:ext cx="9200017" cy="4555670"/>
          </a:xfrm>
          <a:solidFill>
            <a:schemeClr val="accent2"/>
          </a:solidFill>
        </p:spPr>
        <p:txBody>
          <a:bodyPr>
            <a:normAutofit/>
          </a:bodyPr>
          <a:lstStyle/>
          <a:p>
            <a:r>
              <a:rPr lang="fa-IR" sz="9600" dirty="0" smtClean="0">
                <a:solidFill>
                  <a:schemeClr val="bg1"/>
                </a:solidFill>
              </a:rPr>
              <a:t>سپاس از توجه شما</a:t>
            </a:r>
            <a:endParaRPr lang="fa-IR" sz="9600" dirty="0">
              <a:solidFill>
                <a:schemeClr val="bg1"/>
              </a:solidFill>
            </a:endParaRPr>
          </a:p>
        </p:txBody>
      </p:sp>
      <p:sp>
        <p:nvSpPr>
          <p:cNvPr id="2" name="Title 1"/>
          <p:cNvSpPr>
            <a:spLocks noGrp="1"/>
          </p:cNvSpPr>
          <p:nvPr>
            <p:ph type="title"/>
          </p:nvPr>
        </p:nvSpPr>
        <p:spPr/>
        <p:txBody>
          <a:bodyPr/>
          <a:lstStyle/>
          <a:p>
            <a:endParaRPr lang="fa-IR"/>
          </a:p>
        </p:txBody>
      </p:sp>
    </p:spTree>
    <p:extLst>
      <p:ext uri="{BB962C8B-B14F-4D97-AF65-F5344CB8AC3E}">
        <p14:creationId xmlns:p14="http://schemas.microsoft.com/office/powerpoint/2010/main" val="352040597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فارماکولوژی</a:t>
            </a:r>
            <a:r>
              <a:rPr lang="en-US" dirty="0"/>
              <a:t/>
            </a:r>
            <a:br>
              <a:rPr lang="en-US" dirty="0"/>
            </a:br>
            <a:endParaRPr lang="fa-IR" dirty="0"/>
          </a:p>
        </p:txBody>
      </p:sp>
      <p:sp>
        <p:nvSpPr>
          <p:cNvPr id="3" name="Content Placeholder 2"/>
          <p:cNvSpPr>
            <a:spLocks noGrp="1"/>
          </p:cNvSpPr>
          <p:nvPr>
            <p:ph idx="1"/>
          </p:nvPr>
        </p:nvSpPr>
        <p:spPr/>
        <p:txBody>
          <a:bodyPr/>
          <a:lstStyle/>
          <a:p>
            <a:r>
              <a:rPr lang="fa-IR" dirty="0"/>
              <a:t>بنزودیازپین ها از طریق توانایی خود در تقویت فعالیت </a:t>
            </a:r>
            <a:r>
              <a:rPr lang="en-US" dirty="0"/>
              <a:t>γ-</a:t>
            </a:r>
            <a:r>
              <a:rPr lang="en-US" dirty="0" err="1"/>
              <a:t>aminobutyric</a:t>
            </a:r>
            <a:r>
              <a:rPr lang="en-US" dirty="0"/>
              <a:t> acid (GABA)</a:t>
            </a:r>
            <a:r>
              <a:rPr lang="fa-IR" dirty="0"/>
              <a:t> ، اصلی ترین انتقال دهنده عصبی بازدارنده در </a:t>
            </a:r>
            <a:r>
              <a:rPr lang="en-US" dirty="0"/>
              <a:t>CNS</a:t>
            </a:r>
            <a:r>
              <a:rPr lang="fa-IR" dirty="0"/>
              <a:t> ، اثرات آرام بخش ، خواب آور ، ضد اضطراب و ضد تشنج خود را ایجاد می کنند.</a:t>
            </a:r>
            <a:endParaRPr lang="en-US" dirty="0"/>
          </a:p>
          <a:p>
            <a:r>
              <a:rPr lang="fa-IR" dirty="0"/>
              <a:t>  </a:t>
            </a:r>
            <a:r>
              <a:rPr lang="en-US" dirty="0"/>
              <a:t>GABA</a:t>
            </a:r>
            <a:r>
              <a:rPr lang="fa-IR" dirty="0"/>
              <a:t> در القای خواب ، کنترل تحریک عصبی و پتانسیل های صرع ، اضطراب ، حافظه ، هیپنوتیزم و تعدیل محور هیپوتالاموس-هیپوفیز نقش دارد.</a:t>
            </a:r>
            <a:endParaRPr lang="en-US" dirty="0"/>
          </a:p>
          <a:p>
            <a:r>
              <a:rPr lang="fa-IR" dirty="0"/>
              <a:t>غلظت بالای </a:t>
            </a:r>
            <a:r>
              <a:rPr lang="en-US" dirty="0"/>
              <a:t>GABA</a:t>
            </a:r>
            <a:r>
              <a:rPr lang="fa-IR" dirty="0"/>
              <a:t> در بازال گانگلیا ، هیپوکامپ ، مخچه ، هیپوتالاموس و </a:t>
            </a:r>
            <a:r>
              <a:rPr lang="en-US" dirty="0" err="1"/>
              <a:t>substantia</a:t>
            </a:r>
            <a:r>
              <a:rPr lang="en-US" dirty="0"/>
              <a:t> </a:t>
            </a:r>
            <a:r>
              <a:rPr lang="en-US" dirty="0" err="1"/>
              <a:t>gelatinosa</a:t>
            </a:r>
            <a:r>
              <a:rPr lang="fa-IR" dirty="0"/>
              <a:t> </a:t>
            </a:r>
            <a:r>
              <a:rPr lang="fa-IR" dirty="0" smtClean="0"/>
              <a:t>یافت </a:t>
            </a:r>
            <a:r>
              <a:rPr lang="fa-IR" dirty="0"/>
              <a:t>می شود.</a:t>
            </a:r>
            <a:endParaRPr lang="en-US" dirty="0"/>
          </a:p>
          <a:p>
            <a:endParaRPr lang="fa-IR" dirty="0"/>
          </a:p>
        </p:txBody>
      </p:sp>
    </p:spTree>
    <p:extLst>
      <p:ext uri="{BB962C8B-B14F-4D97-AF65-F5344CB8AC3E}">
        <p14:creationId xmlns:p14="http://schemas.microsoft.com/office/powerpoint/2010/main" val="2076535529"/>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اثرات ارگانی</a:t>
            </a:r>
          </a:p>
        </p:txBody>
      </p:sp>
      <p:sp>
        <p:nvSpPr>
          <p:cNvPr id="3" name="Content Placeholder 2"/>
          <p:cNvSpPr>
            <a:spLocks noGrp="1"/>
          </p:cNvSpPr>
          <p:nvPr>
            <p:ph idx="1"/>
          </p:nvPr>
        </p:nvSpPr>
        <p:spPr/>
        <p:txBody>
          <a:bodyPr/>
          <a:lstStyle/>
          <a:p>
            <a:r>
              <a:rPr lang="fa-IR" dirty="0"/>
              <a:t>• به صورت پاسیو به مغز منتشر می </a:t>
            </a:r>
            <a:r>
              <a:rPr lang="fa-IR" dirty="0" smtClean="0"/>
              <a:t>شوند</a:t>
            </a:r>
          </a:p>
          <a:p>
            <a:r>
              <a:rPr lang="fa-IR" dirty="0"/>
              <a:t>لیپوفیلیک با اتصال پروتئینی </a:t>
            </a:r>
            <a:r>
              <a:rPr lang="fa-IR" dirty="0" smtClean="0"/>
              <a:t>بالا</a:t>
            </a:r>
          </a:p>
          <a:p>
            <a:r>
              <a:rPr lang="fa-IR" dirty="0" smtClean="0"/>
              <a:t>اثرات </a:t>
            </a:r>
            <a:r>
              <a:rPr lang="fa-IR" dirty="0"/>
              <a:t>محیطی روی آدرنال، هیپوفیز و ارگانهای تولید </a:t>
            </a:r>
            <a:r>
              <a:rPr lang="fa-IR" dirty="0" smtClean="0"/>
              <a:t>مثلی</a:t>
            </a:r>
          </a:p>
          <a:p>
            <a:r>
              <a:rPr lang="fa-IR" dirty="0"/>
              <a:t>اثرات محیطی بدون ارتباط با </a:t>
            </a:r>
            <a:r>
              <a:rPr lang="fa-IR" dirty="0" smtClean="0"/>
              <a:t>گابا</a:t>
            </a:r>
          </a:p>
          <a:p>
            <a:r>
              <a:rPr lang="fa-IR" dirty="0"/>
              <a:t>مصرف مزمن آسیب سیستمیک </a:t>
            </a:r>
            <a:r>
              <a:rPr lang="fa-IR" dirty="0" smtClean="0"/>
              <a:t>ندارد</a:t>
            </a:r>
          </a:p>
          <a:p>
            <a:endParaRPr lang="fa-IR" dirty="0"/>
          </a:p>
        </p:txBody>
      </p:sp>
    </p:spTree>
    <p:extLst>
      <p:ext uri="{BB962C8B-B14F-4D97-AF65-F5344CB8AC3E}">
        <p14:creationId xmlns:p14="http://schemas.microsoft.com/office/powerpoint/2010/main" val="1750989687"/>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691745"/>
          </a:xfrm>
          <a:prstGeom prst="rect">
            <a:avLst/>
          </a:prstGeom>
        </p:spPr>
      </p:pic>
    </p:spTree>
    <p:extLst>
      <p:ext uri="{BB962C8B-B14F-4D97-AF65-F5344CB8AC3E}">
        <p14:creationId xmlns:p14="http://schemas.microsoft.com/office/powerpoint/2010/main" val="4246601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فاماکوکینتیک</a:t>
            </a:r>
            <a:r>
              <a:rPr lang="en-US" dirty="0"/>
              <a:t/>
            </a:r>
            <a:br>
              <a:rPr lang="en-US" dirty="0"/>
            </a:br>
            <a:endParaRPr lang="fa-IR" dirty="0"/>
          </a:p>
        </p:txBody>
      </p:sp>
      <p:pic>
        <p:nvPicPr>
          <p:cNvPr id="4" name="Content Placeholder 3"/>
          <p:cNvPicPr>
            <a:picLocks noGrp="1"/>
          </p:cNvPicPr>
          <p:nvPr>
            <p:ph idx="1"/>
          </p:nvPr>
        </p:nvPicPr>
        <p:blipFill>
          <a:blip r:embed="rId2"/>
          <a:stretch>
            <a:fillRect/>
          </a:stretch>
        </p:blipFill>
        <p:spPr>
          <a:xfrm>
            <a:off x="1751527" y="1357177"/>
            <a:ext cx="7405352" cy="4824681"/>
          </a:xfrm>
          <a:prstGeom prst="rect">
            <a:avLst/>
          </a:prstGeom>
        </p:spPr>
      </p:pic>
    </p:spTree>
    <p:extLst>
      <p:ext uri="{BB962C8B-B14F-4D97-AF65-F5344CB8AC3E}">
        <p14:creationId xmlns:p14="http://schemas.microsoft.com/office/powerpoint/2010/main" val="1764430150"/>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انواع بنزودیازپین ها بر اساس نیمه عمر</a:t>
            </a:r>
          </a:p>
        </p:txBody>
      </p:sp>
      <p:pic>
        <p:nvPicPr>
          <p:cNvPr id="4" name="Content Placeholder 3"/>
          <p:cNvPicPr>
            <a:picLocks noGrp="1"/>
          </p:cNvPicPr>
          <p:nvPr>
            <p:ph idx="1"/>
          </p:nvPr>
        </p:nvPicPr>
        <p:blipFill>
          <a:blip r:embed="rId2"/>
          <a:stretch>
            <a:fillRect/>
          </a:stretch>
        </p:blipFill>
        <p:spPr>
          <a:xfrm>
            <a:off x="2401280" y="1853248"/>
            <a:ext cx="5894383" cy="4457400"/>
          </a:xfrm>
          <a:prstGeom prst="rect">
            <a:avLst/>
          </a:prstGeom>
        </p:spPr>
      </p:pic>
    </p:spTree>
    <p:extLst>
      <p:ext uri="{BB962C8B-B14F-4D97-AF65-F5344CB8AC3E}">
        <p14:creationId xmlns:p14="http://schemas.microsoft.com/office/powerpoint/2010/main" val="928978249"/>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222</TotalTime>
  <Words>1746</Words>
  <Application>Microsoft Office PowerPoint</Application>
  <PresentationFormat>Custom</PresentationFormat>
  <Paragraphs>117</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Ion</vt:lpstr>
      <vt:lpstr>مسمومیت با بنزودیازپین ها</vt:lpstr>
      <vt:lpstr>کلیات</vt:lpstr>
      <vt:lpstr>At a glance… </vt:lpstr>
      <vt:lpstr>...</vt:lpstr>
      <vt:lpstr>فارماکولوژی </vt:lpstr>
      <vt:lpstr>اثرات ارگانی</vt:lpstr>
      <vt:lpstr>PowerPoint Presentation</vt:lpstr>
      <vt:lpstr>فاماکوکینتیک </vt:lpstr>
      <vt:lpstr>انواع بنزودیازپین ها بر اساس نیمه عمر</vt:lpstr>
      <vt:lpstr>کاربرد در درمان تشنج</vt:lpstr>
      <vt:lpstr>PowerPoint Presentation</vt:lpstr>
      <vt:lpstr>PowerPoint Presentation</vt:lpstr>
      <vt:lpstr>PowerPoint Presentation</vt:lpstr>
      <vt:lpstr>اثرات پارادوکس بنزودیازپین ها</vt:lpstr>
      <vt:lpstr>سندروم ترک بنزودیازپین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Populations </vt:lpstr>
      <vt:lpstr>HEPATIC AND RENAL IMPAIRMENT </vt:lpstr>
      <vt:lpstr>PREGNANCY </vt:lpstr>
      <vt:lpstr>Drug Interactions </vt:lpstr>
      <vt:lpstr>TOXICOLOGY </vt:lpstr>
      <vt:lpstr>PowerPoint Presentation</vt:lpstr>
      <vt:lpstr>Adverse Effects </vt:lpstr>
      <vt:lpstr>PowerPoint Presentation</vt:lpstr>
      <vt:lpstr>PowerPoint Presentation</vt:lpstr>
      <vt:lpstr>Acute Overdose </vt:lpstr>
      <vt:lpstr>DIAGNOSIS </vt:lpstr>
      <vt:lpstr>PowerPoint Presentation</vt:lpstr>
      <vt:lpstr>PowerPoint Presentation</vt:lpstr>
      <vt:lpstr>PowerPoint Presentation</vt:lpstr>
      <vt:lpstr>MANAGEMENT </vt:lpstr>
      <vt:lpstr>...</vt:lpstr>
      <vt:lpstr>.....</vt:lpstr>
      <vt:lpstr>Decontamination and Enhanced Elimination Techniques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SARAVANI</cp:lastModifiedBy>
  <cp:revision>46</cp:revision>
  <dcterms:created xsi:type="dcterms:W3CDTF">2021-10-15T13:48:58Z</dcterms:created>
  <dcterms:modified xsi:type="dcterms:W3CDTF">2021-11-05T17:53:23Z</dcterms:modified>
</cp:coreProperties>
</file>