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411" r:id="rId27"/>
    <p:sldId id="283" r:id="rId28"/>
    <p:sldId id="284" r:id="rId29"/>
    <p:sldId id="285" r:id="rId30"/>
    <p:sldId id="286" r:id="rId31"/>
    <p:sldId id="430" r:id="rId32"/>
    <p:sldId id="287" r:id="rId33"/>
    <p:sldId id="288" r:id="rId34"/>
    <p:sldId id="289" r:id="rId35"/>
    <p:sldId id="431" r:id="rId36"/>
    <p:sldId id="432" r:id="rId37"/>
    <p:sldId id="433" r:id="rId38"/>
    <p:sldId id="434" r:id="rId39"/>
    <p:sldId id="435" r:id="rId40"/>
    <p:sldId id="290" r:id="rId41"/>
    <p:sldId id="428" r:id="rId42"/>
    <p:sldId id="436" r:id="rId43"/>
    <p:sldId id="437"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412" r:id="rId67"/>
    <p:sldId id="413" r:id="rId68"/>
    <p:sldId id="313" r:id="rId69"/>
    <p:sldId id="314" r:id="rId70"/>
    <p:sldId id="315" r:id="rId71"/>
    <p:sldId id="316" r:id="rId72"/>
    <p:sldId id="414" r:id="rId73"/>
    <p:sldId id="317" r:id="rId74"/>
    <p:sldId id="318" r:id="rId75"/>
    <p:sldId id="319" r:id="rId76"/>
    <p:sldId id="415" r:id="rId77"/>
    <p:sldId id="320" r:id="rId78"/>
    <p:sldId id="321" r:id="rId79"/>
    <p:sldId id="322" r:id="rId80"/>
    <p:sldId id="323" r:id="rId81"/>
    <p:sldId id="324" r:id="rId82"/>
    <p:sldId id="325" r:id="rId83"/>
    <p:sldId id="326" r:id="rId84"/>
    <p:sldId id="327" r:id="rId85"/>
    <p:sldId id="328" r:id="rId86"/>
    <p:sldId id="416"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417"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91" r:id="rId148"/>
    <p:sldId id="392" r:id="rId149"/>
    <p:sldId id="393" r:id="rId150"/>
    <p:sldId id="394" r:id="rId151"/>
    <p:sldId id="395" r:id="rId152"/>
    <p:sldId id="396" r:id="rId153"/>
    <p:sldId id="397" r:id="rId154"/>
    <p:sldId id="398" r:id="rId155"/>
    <p:sldId id="400" r:id="rId156"/>
    <p:sldId id="419" r:id="rId157"/>
    <p:sldId id="401" r:id="rId158"/>
    <p:sldId id="402" r:id="rId159"/>
    <p:sldId id="403" r:id="rId160"/>
    <p:sldId id="406" r:id="rId161"/>
    <p:sldId id="407" r:id="rId162"/>
    <p:sldId id="418" r:id="rId163"/>
    <p:sldId id="408" r:id="rId164"/>
    <p:sldId id="410" r:id="rId1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66" d="100"/>
        <a:sy n="66" d="100"/>
      </p:scale>
      <p:origin x="-132" y="2620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10669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137858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25789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399100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131761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15285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284129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290606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95280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354008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8AE6-4F8E-48BF-B83B-80C388F6DA9E}" type="datetimeFigureOut">
              <a:rPr lang="fa-IR" smtClean="0"/>
              <a:pPr/>
              <a:t>05/09/1442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759DF0-A718-4072-971C-EC9F75056C63}" type="slidenum">
              <a:rPr lang="fa-IR" smtClean="0"/>
              <a:pPr/>
              <a:t>‹#›</a:t>
            </a:fld>
            <a:endParaRPr lang="fa-IR"/>
          </a:p>
        </p:txBody>
      </p:sp>
    </p:spTree>
    <p:extLst>
      <p:ext uri="{BB962C8B-B14F-4D97-AF65-F5344CB8AC3E}">
        <p14:creationId xmlns:p14="http://schemas.microsoft.com/office/powerpoint/2010/main" val="20431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AD8AE6-4F8E-48BF-B83B-80C388F6DA9E}" type="datetimeFigureOut">
              <a:rPr lang="fa-IR" smtClean="0"/>
              <a:pPr/>
              <a:t>05/09/1442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759DF0-A718-4072-971C-EC9F75056C63}" type="slidenum">
              <a:rPr lang="fa-IR" smtClean="0"/>
              <a:pPr/>
              <a:t>‹#›</a:t>
            </a:fld>
            <a:endParaRPr lang="fa-IR"/>
          </a:p>
        </p:txBody>
      </p:sp>
    </p:spTree>
    <p:extLst>
      <p:ext uri="{BB962C8B-B14F-4D97-AF65-F5344CB8AC3E}">
        <p14:creationId xmlns:p14="http://schemas.microsoft.com/office/powerpoint/2010/main" val="258878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پاور\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702" y="1828858"/>
            <a:ext cx="4598530" cy="347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50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algn="just"/>
            <a:r>
              <a:rPr lang="fa-IR" b="1" dirty="0">
                <a:solidFill>
                  <a:schemeClr val="accent4">
                    <a:lumMod val="50000"/>
                  </a:schemeClr>
                </a:solidFill>
                <a:cs typeface="B Nazanin" pitchFamily="2" charset="-78"/>
              </a:rPr>
              <a:t>چه باید کرد</a:t>
            </a:r>
            <a:r>
              <a:rPr lang="fa-IR" b="1" dirty="0" smtClean="0">
                <a:solidFill>
                  <a:schemeClr val="accent4">
                    <a:lumMod val="50000"/>
                  </a:schemeClr>
                </a:solidFill>
                <a:cs typeface="B Nazanin" pitchFamily="2" charset="-78"/>
              </a:rPr>
              <a:t>؟</a:t>
            </a:r>
          </a:p>
          <a:p>
            <a:pPr algn="just"/>
            <a:endParaRPr lang="en-US" b="1" dirty="0">
              <a:solidFill>
                <a:schemeClr val="tx2">
                  <a:lumMod val="50000"/>
                </a:schemeClr>
              </a:solidFill>
              <a:cs typeface="B Nazanin" pitchFamily="2" charset="-78"/>
            </a:endParaRPr>
          </a:p>
          <a:p>
            <a:pPr lvl="0" algn="just"/>
            <a:r>
              <a:rPr lang="fa-IR" b="1" dirty="0">
                <a:cs typeface="B Nazanin" pitchFamily="2" charset="-78"/>
              </a:rPr>
              <a:t>ارتقاء </a:t>
            </a:r>
            <a:r>
              <a:rPr lang="ar-SA" b="1" dirty="0">
                <a:cs typeface="B Nazanin" pitchFamily="2" charset="-78"/>
              </a:rPr>
              <a:t>نظام جمع آوري و ثبت اطلاعات مرگ در </a:t>
            </a:r>
            <a:r>
              <a:rPr lang="fa-IR" b="1" dirty="0">
                <a:cs typeface="B Nazanin" pitchFamily="2" charset="-78"/>
              </a:rPr>
              <a:t>کشور (برنامه ثبت و طبقه بندي علل مرگ</a:t>
            </a:r>
            <a:r>
              <a:rPr lang="fa-IR" b="1" dirty="0" smtClean="0">
                <a:cs typeface="B Nazanin" pitchFamily="2" charset="-78"/>
              </a:rPr>
              <a:t>)</a:t>
            </a:r>
          </a:p>
          <a:p>
            <a:pPr marL="0" lvl="0" indent="0" algn="just">
              <a:buNone/>
            </a:pPr>
            <a:endParaRPr lang="en-US" b="1" dirty="0">
              <a:cs typeface="B Nazanin" pitchFamily="2" charset="-78"/>
            </a:endParaRPr>
          </a:p>
          <a:p>
            <a:pPr lvl="0" algn="just"/>
            <a:r>
              <a:rPr lang="fa-IR" b="1" dirty="0">
                <a:cs typeface="B Nazanin" pitchFamily="2" charset="-78"/>
              </a:rPr>
              <a:t>ثبت اطلاعات دقيق و به موقع به منظور کارایی بیشتر و بهره وری و برنامه ریزی بهینه</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normAutofit/>
          </a:bodyPr>
          <a:lstStyle/>
          <a:p>
            <a:pPr marL="0" indent="0" algn="just">
              <a:buNone/>
            </a:pPr>
            <a:r>
              <a:rPr lang="ar-SA" b="1" dirty="0">
                <a:solidFill>
                  <a:schemeClr val="accent4">
                    <a:lumMod val="50000"/>
                  </a:schemeClr>
                </a:solidFill>
                <a:cs typeface="B Nazanin" pitchFamily="2" charset="-78"/>
              </a:rPr>
              <a:t>مثال 6) </a:t>
            </a:r>
            <a:endParaRPr lang="fa-IR" b="1" dirty="0" smtClean="0">
              <a:solidFill>
                <a:schemeClr val="accent4">
                  <a:lumMod val="50000"/>
                </a:schemeClr>
              </a:solidFill>
              <a:cs typeface="B Nazanin" pitchFamily="2" charset="-78"/>
            </a:endParaRPr>
          </a:p>
          <a:p>
            <a:pPr marL="0" indent="0" algn="just">
              <a:buNone/>
            </a:pPr>
            <a:endParaRPr lang="fa-IR" sz="2000" b="1" dirty="0" smtClean="0">
              <a:cs typeface="B Nazanin" pitchFamily="2" charset="-78"/>
            </a:endParaRPr>
          </a:p>
          <a:p>
            <a:pPr marL="0" indent="0" algn="just">
              <a:buNone/>
            </a:pPr>
            <a:r>
              <a:rPr lang="ar-SA" b="1" dirty="0" smtClean="0">
                <a:cs typeface="B Nazanin" pitchFamily="2" charset="-78"/>
              </a:rPr>
              <a:t>يك </a:t>
            </a:r>
            <a:r>
              <a:rPr lang="ar-SA" b="1" dirty="0">
                <a:cs typeface="B Nazanin" pitchFamily="2" charset="-78"/>
              </a:rPr>
              <a:t>مرد 21 ساله كه در تصادف اتومبيل به شدت مجروح شده بود</a:t>
            </a:r>
            <a:r>
              <a:rPr lang="fa-IR" b="1" dirty="0">
                <a:cs typeface="B Nazanin" pitchFamily="2" charset="-78"/>
              </a:rPr>
              <a:t>،</a:t>
            </a:r>
            <a:r>
              <a:rPr lang="ar-SA" b="1" dirty="0">
                <a:cs typeface="B Nazanin" pitchFamily="2" charset="-78"/>
              </a:rPr>
              <a:t> بعلت ضربه مغزي در اثر شكستگي جمجمه مدت كوتاهي بعد از ورود به بيمارستان فوت كرد. حسب گزارش پليس، متوفي راننده اتومبيلي بود كه در ساعت</a:t>
            </a:r>
            <a:r>
              <a:rPr lang="fa-IR" b="1" dirty="0">
                <a:cs typeface="B Nazanin" pitchFamily="2" charset="-78"/>
              </a:rPr>
              <a:t> 2 </a:t>
            </a:r>
            <a:r>
              <a:rPr lang="ar-SA" b="1" dirty="0">
                <a:cs typeface="B Nazanin" pitchFamily="2" charset="-78"/>
              </a:rPr>
              <a:t>صبح در تقاطع خيابان الف با ب، پس از گذشتن از خط وسط خيابان از روبرو با اتومبيلي كه از طرف مقابل مي آمده برخورد نموده است. اتوپسي نشان داد كه اتانول خون </a:t>
            </a:r>
            <a:r>
              <a:rPr lang="en-US" b="1" dirty="0">
                <a:cs typeface="B Nazanin" pitchFamily="2" charset="-78"/>
              </a:rPr>
              <a:t>240</a:t>
            </a:r>
            <a:r>
              <a:rPr lang="ar-SA" b="1" dirty="0">
                <a:cs typeface="B Nazanin" pitchFamily="2" charset="-78"/>
              </a:rPr>
              <a:t> گرم در</a:t>
            </a:r>
            <a:r>
              <a:rPr lang="fa-IR" b="1" dirty="0">
                <a:cs typeface="B Nazanin" pitchFamily="2" charset="-78"/>
              </a:rPr>
              <a:t>صد </a:t>
            </a:r>
            <a:r>
              <a:rPr lang="en-US" b="1" dirty="0">
                <a:cs typeface="B Nazanin" pitchFamily="2" charset="-78"/>
              </a:rPr>
              <a:t> (240 mg/dl)</a:t>
            </a:r>
            <a:r>
              <a:rPr lang="ar-SA" b="1" dirty="0">
                <a:cs typeface="B Nazanin" pitchFamily="2" charset="-78"/>
              </a:rPr>
              <a:t>بود.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17200234"/>
              </p:ext>
            </p:extLst>
          </p:nvPr>
        </p:nvGraphicFramePr>
        <p:xfrm>
          <a:off x="71406" y="1"/>
          <a:ext cx="8929718" cy="6738620"/>
        </p:xfrm>
        <a:graphic>
          <a:graphicData uri="http://schemas.openxmlformats.org/drawingml/2006/table">
            <a:tbl>
              <a:tblPr>
                <a:tableStyleId>{D113A9D2-9D6B-4929-AA2D-F23B5EE8CBE7}</a:tableStyleId>
              </a:tblPr>
              <a:tblGrid>
                <a:gridCol w="2000264">
                  <a:extLst>
                    <a:ext uri="{9D8B030D-6E8A-4147-A177-3AD203B41FA5}">
                      <a16:colId xmlns:a16="http://schemas.microsoft.com/office/drawing/2014/main" val="20000"/>
                    </a:ext>
                  </a:extLst>
                </a:gridCol>
                <a:gridCol w="3786214">
                  <a:extLst>
                    <a:ext uri="{9D8B030D-6E8A-4147-A177-3AD203B41FA5}">
                      <a16:colId xmlns:a16="http://schemas.microsoft.com/office/drawing/2014/main" val="20001"/>
                    </a:ext>
                  </a:extLst>
                </a:gridCol>
                <a:gridCol w="3143240">
                  <a:extLst>
                    <a:ext uri="{9D8B030D-6E8A-4147-A177-3AD203B41FA5}">
                      <a16:colId xmlns:a16="http://schemas.microsoft.com/office/drawing/2014/main" val="20002"/>
                    </a:ext>
                  </a:extLst>
                </a:gridCol>
              </a:tblGrid>
              <a:tr h="428603">
                <a:tc>
                  <a:txBody>
                    <a:bodyPr/>
                    <a:lstStyle/>
                    <a:p>
                      <a:pPr algn="just" rtl="1" fontAlgn="base">
                        <a:lnSpc>
                          <a:spcPct val="115000"/>
                        </a:lnSpc>
                        <a:spcBef>
                          <a:spcPts val="430"/>
                        </a:spcBef>
                        <a:spcAft>
                          <a:spcPts val="0"/>
                        </a:spcAft>
                      </a:pPr>
                      <a:r>
                        <a:rPr lang="fa-IR" sz="2400" b="1" kern="1200" dirty="0">
                          <a:solidFill>
                            <a:schemeClr val="bg1"/>
                          </a:solidFill>
                          <a:effectLst/>
                          <a:cs typeface="B Nazanin" pitchFamily="2" charset="-78"/>
                        </a:rPr>
                        <a:t>زمان تقریبی بین شروع تا مرگ</a:t>
                      </a:r>
                      <a:endParaRPr lang="en-US" sz="2400" b="1" kern="1200" dirty="0">
                        <a:solidFill>
                          <a:schemeClr val="bg1"/>
                        </a:solidFill>
                        <a:effectLst/>
                        <a:latin typeface="+mn-lt"/>
                        <a:ea typeface="+mn-ea"/>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علت مرگ</a:t>
                      </a:r>
                      <a:endParaRPr lang="en-US" sz="2400" b="1" kern="1200" dirty="0">
                        <a:solidFill>
                          <a:schemeClr val="bg1"/>
                        </a:solidFill>
                        <a:effectLst/>
                        <a:latin typeface="+mn-lt"/>
                        <a:ea typeface="+mn-ea"/>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00"/>
                  </a:ext>
                </a:extLst>
              </a:tr>
              <a:tr h="2643206">
                <a:tc>
                  <a:txBody>
                    <a:bodyPr/>
                    <a:lstStyle/>
                    <a:p>
                      <a:pPr algn="r" rtl="1" fontAlgn="base">
                        <a:lnSpc>
                          <a:spcPct val="115000"/>
                        </a:lnSpc>
                        <a:spcBef>
                          <a:spcPts val="480"/>
                        </a:spcBef>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cs typeface="B Nazanin" pitchFamily="2" charset="-78"/>
                      </a:endParaRPr>
                    </a:p>
                    <a:p>
                      <a:pPr algn="r" rtl="1" fontAlgn="base">
                        <a:lnSpc>
                          <a:spcPct val="115000"/>
                        </a:lnSpc>
                        <a:spcBef>
                          <a:spcPts val="480"/>
                        </a:spcBef>
                        <a:spcAft>
                          <a:spcPts val="0"/>
                        </a:spcAft>
                      </a:pPr>
                      <a:r>
                        <a:rPr lang="fa-IR" sz="2400" b="1" dirty="0">
                          <a:solidFill>
                            <a:schemeClr val="tx1"/>
                          </a:solidFill>
                          <a:effectLst/>
                          <a:cs typeface="B Nazanin" pitchFamily="2" charset="-78"/>
                        </a:rPr>
                        <a:t> </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fa-IR" sz="2400" b="1" dirty="0">
                          <a:solidFill>
                            <a:schemeClr val="tx1"/>
                          </a:solidFill>
                          <a:effectLst/>
                          <a:cs typeface="B Nazanin" pitchFamily="2" charset="-78"/>
                        </a:rPr>
                        <a:t> </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fa-IR" sz="2400" b="1" dirty="0">
                          <a:solidFill>
                            <a:schemeClr val="tx1"/>
                          </a:solidFill>
                          <a:effectLst/>
                          <a:cs typeface="B Nazanin" pitchFamily="2" charset="-78"/>
                        </a:rPr>
                        <a:t> </a:t>
                      </a:r>
                      <a:endParaRPr lang="en-US" sz="2400" b="1" dirty="0">
                        <a:solidFill>
                          <a:schemeClr val="tx1"/>
                        </a:solidFill>
                        <a:effectLst/>
                        <a:cs typeface="B Nazanin" pitchFamily="2" charset="-78"/>
                      </a:endParaRPr>
                    </a:p>
                    <a:p>
                      <a:pPr algn="r" rtl="1" eaLnBrk="0" fontAlgn="base" hangingPunct="0">
                        <a:lnSpc>
                          <a:spcPct val="115000"/>
                        </a:lnSpc>
                        <a:spcAft>
                          <a:spcPts val="0"/>
                        </a:spcAft>
                      </a:pPr>
                      <a:r>
                        <a:rPr lang="ar-SA" sz="2400" b="1" kern="1200" dirty="0">
                          <a:solidFill>
                            <a:schemeClr val="tx1"/>
                          </a:solidFill>
                          <a:effectLst/>
                          <a:cs typeface="B Nazanin" pitchFamily="2" charset="-78"/>
                        </a:rPr>
                        <a:t>چند دقيقه</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Aft>
                          <a:spcPts val="0"/>
                        </a:spcAft>
                      </a:pPr>
                      <a:r>
                        <a:rPr lang="ar-SA" sz="2400" b="1" kern="1200" dirty="0">
                          <a:solidFill>
                            <a:schemeClr val="tx1"/>
                          </a:solidFill>
                          <a:effectLst/>
                          <a:cs typeface="B Nazanin" pitchFamily="2" charset="-78"/>
                        </a:rPr>
                        <a:t>الف : كوفتگي مغزي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به سبب يا پيامد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 : شكستگي جمجمه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به سبب يا پيامد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ج : اصابت سر به جسم سخت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به سبب يا پيامد </a:t>
                      </a:r>
                      <a:endParaRPr lang="en-US" sz="2400" b="1" dirty="0">
                        <a:solidFill>
                          <a:schemeClr val="tx1"/>
                        </a:solidFill>
                        <a:effectLst/>
                        <a:cs typeface="B Nazanin" pitchFamily="2" charset="-78"/>
                      </a:endParaRPr>
                    </a:p>
                    <a:p>
                      <a:pPr algn="just" rtl="1" eaLnBrk="0" fontAlgn="base" hangingPunct="0">
                        <a:lnSpc>
                          <a:spcPct val="115000"/>
                        </a:lnSpc>
                        <a:spcAft>
                          <a:spcPts val="0"/>
                        </a:spcAft>
                      </a:pPr>
                      <a:r>
                        <a:rPr lang="ar-SA" sz="2400" b="1" kern="1200" dirty="0">
                          <a:solidFill>
                            <a:schemeClr val="tx1"/>
                          </a:solidFill>
                          <a:effectLst/>
                          <a:cs typeface="B Nazanin" pitchFamily="2" charset="-78"/>
                        </a:rPr>
                        <a:t>د : تصادف دو وسيله نقليه موتوري</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1- آخرین بیماری یا وضعیتی که بلافاصله پیش از مرگ وجود داشت *</a:t>
                      </a:r>
                      <a:endParaRPr lang="en-US" sz="2400" b="1" dirty="0">
                        <a:solidFill>
                          <a:schemeClr val="bg1"/>
                        </a:solidFill>
                        <a:effectLst/>
                        <a:cs typeface="B Nazanin" pitchFamily="2" charset="-78"/>
                      </a:endParaRPr>
                    </a:p>
                    <a:p>
                      <a:pPr algn="just" rtl="1" fontAlgn="base">
                        <a:lnSpc>
                          <a:spcPct val="115000"/>
                        </a:lnSpc>
                        <a:spcBef>
                          <a:spcPts val="480"/>
                        </a:spcBef>
                        <a:spcAft>
                          <a:spcPts val="0"/>
                        </a:spcAft>
                      </a:pPr>
                      <a:endParaRPr lang="fa-IR" sz="2400" b="1" kern="1200" dirty="0" smtClean="0">
                        <a:solidFill>
                          <a:schemeClr val="bg1"/>
                        </a:solidFill>
                        <a:effectLst/>
                        <a:cs typeface="B Nazanin" pitchFamily="2" charset="-78"/>
                      </a:endParaRPr>
                    </a:p>
                    <a:p>
                      <a:pPr algn="just" rtl="1" fontAlgn="base">
                        <a:lnSpc>
                          <a:spcPct val="115000"/>
                        </a:lnSpc>
                        <a:spcBef>
                          <a:spcPts val="480"/>
                        </a:spcBef>
                        <a:spcAft>
                          <a:spcPts val="0"/>
                        </a:spcAft>
                      </a:pPr>
                      <a:r>
                        <a:rPr lang="fa-IR" sz="2400" b="1" kern="1200" dirty="0" smtClean="0">
                          <a:solidFill>
                            <a:schemeClr val="bg1"/>
                          </a:solidFill>
                          <a:effectLst/>
                          <a:cs typeface="B Nazanin" pitchFamily="2" charset="-78"/>
                        </a:rPr>
                        <a:t>بیماریهای </a:t>
                      </a:r>
                      <a:r>
                        <a:rPr lang="fa-IR" sz="2400" b="1" kern="1200" dirty="0">
                          <a:solidFill>
                            <a:schemeClr val="bg1"/>
                          </a:solidFill>
                          <a:effectLst/>
                          <a:cs typeface="B Nazanin" pitchFamily="2" charset="-78"/>
                        </a:rPr>
                        <a:t>قبلی</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0066">
                <a:tc>
                  <a:txBody>
                    <a:bodyPr/>
                    <a:lstStyle/>
                    <a:p>
                      <a:pPr algn="just" rtl="1" fontAlgn="base">
                        <a:lnSpc>
                          <a:spcPct val="115000"/>
                        </a:lnSpc>
                        <a:spcAft>
                          <a:spcPts val="0"/>
                        </a:spcAft>
                      </a:pPr>
                      <a:r>
                        <a:rPr lang="ar-SA" sz="2400" b="1" kern="1200" dirty="0">
                          <a:solidFill>
                            <a:schemeClr val="tx1"/>
                          </a:solidFill>
                          <a:effectLst/>
                          <a:cs typeface="B Nazanin" pitchFamily="2" charset="-78"/>
                        </a:rPr>
                        <a:t>يك ساعت</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Aft>
                          <a:spcPts val="0"/>
                        </a:spcAft>
                      </a:pPr>
                      <a:r>
                        <a:rPr lang="ar-SA" sz="2400" b="1" kern="1200" dirty="0">
                          <a:solidFill>
                            <a:schemeClr val="tx1"/>
                          </a:solidFill>
                          <a:effectLst/>
                          <a:cs typeface="B Nazanin" pitchFamily="2" charset="-78"/>
                        </a:rPr>
                        <a:t>مسموميت حاد با الكل</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2- سایر بیماریهایی که به مرگ کمک کرده اند ولی وجود آنها به تنهایی موجب مرگ نمیشد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02987">
                <a:tc gridSpan="3">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 نام بیماری، آسیب یا عوارض آنها که موحب مرگ شده است. در این قسمت </a:t>
                      </a:r>
                      <a:r>
                        <a:rPr lang="fa-IR" sz="2400" b="1" kern="1200" dirty="0" smtClean="0">
                          <a:solidFill>
                            <a:schemeClr val="bg1"/>
                          </a:solidFill>
                          <a:effectLst/>
                          <a:cs typeface="B Nazanin" pitchFamily="2" charset="-78"/>
                        </a:rPr>
                        <a:t>        نمی </a:t>
                      </a:r>
                      <a:r>
                        <a:rPr lang="fa-IR" sz="2400" b="1" kern="1200" dirty="0">
                          <a:solidFill>
                            <a:schemeClr val="bg1"/>
                          </a:solidFill>
                          <a:effectLst/>
                          <a:cs typeface="B Nazanin" pitchFamily="2" charset="-78"/>
                        </a:rPr>
                        <a:t>توان تابلوی مرگ مانند ایست قلبی یا نارسایی تنفسی را وارد کرد.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r>
              <a:rPr lang="ar-SA" b="1" dirty="0">
                <a:cs typeface="B Nazanin" pitchFamily="2" charset="-78"/>
              </a:rPr>
              <a:t>د</a:t>
            </a:r>
            <a:r>
              <a:rPr lang="fa-IR" b="1" dirty="0">
                <a:cs typeface="B Nazanin" pitchFamily="2" charset="-78"/>
              </a:rPr>
              <a:t>و</a:t>
            </a:r>
            <a:r>
              <a:rPr lang="ar-SA" b="1" dirty="0">
                <a:cs typeface="B Nazanin" pitchFamily="2" charset="-78"/>
              </a:rPr>
              <a:t>ره حول تو</a:t>
            </a:r>
            <a:r>
              <a:rPr lang="fa-IR" b="1" dirty="0">
                <a:cs typeface="B Nazanin" pitchFamily="2" charset="-78"/>
              </a:rPr>
              <a:t>ل</a:t>
            </a:r>
            <a:r>
              <a:rPr lang="ar-SA" b="1" dirty="0">
                <a:cs typeface="B Nazanin" pitchFamily="2" charset="-78"/>
              </a:rPr>
              <a:t>د</a:t>
            </a:r>
            <a:r>
              <a:rPr lang="fa-IR" b="1" dirty="0">
                <a:cs typeface="B Nazanin" pitchFamily="2" charset="-78"/>
              </a:rPr>
              <a:t>،</a:t>
            </a:r>
            <a:r>
              <a:rPr lang="ar-SA" b="1" dirty="0">
                <a:cs typeface="B Nazanin" pitchFamily="2" charset="-78"/>
              </a:rPr>
              <a:t> عبارتست از فاصله زماني 154 روزگي جنين (22 هفتگي حاملگي، وزن 500 گرم) تا 7 روز بعد از تولد. </a:t>
            </a:r>
            <a:endParaRPr lang="en-US" b="1" dirty="0">
              <a:cs typeface="B Nazanin" pitchFamily="2" charset="-78"/>
            </a:endParaRPr>
          </a:p>
          <a:p>
            <a:pPr marL="0" indent="0" algn="just">
              <a:buNone/>
            </a:pPr>
            <a:r>
              <a:rPr lang="ar-SA" b="1" dirty="0">
                <a:cs typeface="B Nazanin" pitchFamily="2" charset="-78"/>
              </a:rPr>
              <a:t>نظر به اينكه مرگ در دوره حول تولد ارتباط خيلي نزديكي با شرايط و بيماريها مادر دارد، گواهي فوت اين دوره شامل بيماريها و ش</a:t>
            </a:r>
            <a:r>
              <a:rPr lang="fa-IR" b="1" dirty="0">
                <a:cs typeface="B Nazanin" pitchFamily="2" charset="-78"/>
              </a:rPr>
              <a:t>ـ</a:t>
            </a:r>
            <a:r>
              <a:rPr lang="ar-SA" b="1" dirty="0">
                <a:cs typeface="B Nazanin" pitchFamily="2" charset="-78"/>
              </a:rPr>
              <a:t>رايط نوزاد و م</a:t>
            </a:r>
            <a:r>
              <a:rPr lang="fa-IR" b="1" dirty="0">
                <a:cs typeface="B Nazanin" pitchFamily="2" charset="-78"/>
              </a:rPr>
              <a:t>ـ</a:t>
            </a:r>
            <a:r>
              <a:rPr lang="ar-SA" b="1" dirty="0">
                <a:cs typeface="B Nazanin" pitchFamily="2" charset="-78"/>
              </a:rPr>
              <a:t>ادر اوست. از اين رو سازم</a:t>
            </a:r>
            <a:r>
              <a:rPr lang="fa-IR" b="1" dirty="0">
                <a:cs typeface="B Nazanin" pitchFamily="2" charset="-78"/>
              </a:rPr>
              <a:t>ـ</a:t>
            </a:r>
            <a:r>
              <a:rPr lang="ar-SA" b="1" dirty="0">
                <a:cs typeface="B Nazanin" pitchFamily="2" charset="-78"/>
              </a:rPr>
              <a:t>ان جهاني بهداشت گواهي فوت جداگانه </a:t>
            </a:r>
            <a:r>
              <a:rPr lang="fa-IR" b="1" dirty="0">
                <a:cs typeface="B Nazanin" pitchFamily="2" charset="-78"/>
              </a:rPr>
              <a:t>ا</a:t>
            </a:r>
            <a:r>
              <a:rPr lang="ar-SA" b="1" dirty="0">
                <a:cs typeface="B Nazanin" pitchFamily="2" charset="-78"/>
              </a:rPr>
              <a:t>ي را براي اين دوره توصيه مي نمايد. </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ar-SA" dirty="0" smtClean="0">
                <a:solidFill>
                  <a:srgbClr val="FF0000"/>
                </a:solidFill>
                <a:cs typeface="B Titr" pitchFamily="2" charset="-78"/>
              </a:rPr>
              <a:t>گواهي </a:t>
            </a:r>
            <a:r>
              <a:rPr lang="ar-SA" dirty="0">
                <a:solidFill>
                  <a:srgbClr val="FF0000"/>
                </a:solidFill>
                <a:cs typeface="B Titr" pitchFamily="2" charset="-78"/>
              </a:rPr>
              <a:t>فوت دوره حول تولد </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circle(in)">
                                      <p:cBhvr>
                                        <p:cTn id="1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052736"/>
            <a:ext cx="8229600" cy="4525963"/>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قسمت </a:t>
            </a:r>
            <a:r>
              <a:rPr lang="ar-SA" b="1" dirty="0">
                <a:cs typeface="B Nazanin" pitchFamily="2" charset="-78"/>
              </a:rPr>
              <a:t>علت فوت دوره حول تولد از پنج جزء تشكيل شده است كه دو جزء آن به بيماريها </a:t>
            </a:r>
            <a:r>
              <a:rPr lang="ar-SA" b="1" dirty="0" smtClean="0">
                <a:cs typeface="B Nazanin" pitchFamily="2" charset="-78"/>
              </a:rPr>
              <a:t>يا</a:t>
            </a:r>
            <a:r>
              <a:rPr lang="en-US" b="1" dirty="0" smtClean="0">
                <a:cs typeface="B Nazanin" pitchFamily="2" charset="-78"/>
              </a:rPr>
              <a:t> </a:t>
            </a:r>
            <a:r>
              <a:rPr lang="ar-SA" b="1" dirty="0" smtClean="0">
                <a:cs typeface="B Nazanin" pitchFamily="2" charset="-78"/>
              </a:rPr>
              <a:t>وضعيت </a:t>
            </a:r>
            <a:r>
              <a:rPr lang="ar-SA" b="1" dirty="0">
                <a:cs typeface="B Nazanin" pitchFamily="2" charset="-78"/>
              </a:rPr>
              <a:t>جنين يا نوزاد كمتر از 7 روز و دو جزء آن به بيماريهاي يا وضعيت مادر و يك جزء ديگر به ساير شرايط مرتبط با فوت جنين يا نوزاد </a:t>
            </a:r>
            <a:r>
              <a:rPr lang="ar-SA" b="1" dirty="0" smtClean="0">
                <a:cs typeface="B Nazanin" pitchFamily="2" charset="-78"/>
              </a:rPr>
              <a:t>كمتر </a:t>
            </a:r>
            <a:r>
              <a:rPr lang="ar-SA" b="1" dirty="0">
                <a:cs typeface="B Nazanin" pitchFamily="2" charset="-78"/>
              </a:rPr>
              <a:t>از </a:t>
            </a:r>
            <a:r>
              <a:rPr lang="ar-SA" b="1" dirty="0" smtClean="0">
                <a:cs typeface="B Nazanin" pitchFamily="2" charset="-78"/>
              </a:rPr>
              <a:t>7</a:t>
            </a:r>
            <a:r>
              <a:rPr lang="en-US" b="1" dirty="0" smtClean="0">
                <a:cs typeface="B Nazanin" pitchFamily="2" charset="-78"/>
              </a:rPr>
              <a:t> </a:t>
            </a:r>
            <a:r>
              <a:rPr lang="ar-SA" b="1" dirty="0" smtClean="0">
                <a:cs typeface="B Nazanin" pitchFamily="2" charset="-78"/>
              </a:rPr>
              <a:t>روز </a:t>
            </a:r>
            <a:r>
              <a:rPr lang="ar-SA" b="1" dirty="0">
                <a:cs typeface="B Nazanin" pitchFamily="2" charset="-78"/>
              </a:rPr>
              <a:t>اختصاص دارد.</a:t>
            </a:r>
            <a:endParaRPr lang="en-US" b="1" dirty="0">
              <a:cs typeface="B Nazanin" pitchFamily="2" charset="-78"/>
            </a:endParaRPr>
          </a:p>
          <a:p>
            <a:pPr marL="0" indent="0" algn="just">
              <a:buNone/>
            </a:pP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680030158"/>
              </p:ext>
            </p:extLst>
          </p:nvPr>
        </p:nvGraphicFramePr>
        <p:xfrm>
          <a:off x="-32" y="27383"/>
          <a:ext cx="9144032" cy="6759181"/>
        </p:xfrm>
        <a:graphic>
          <a:graphicData uri="http://schemas.openxmlformats.org/drawingml/2006/table">
            <a:tbl>
              <a:tblPr rtl="1">
                <a:tableStyleId>{3C2FFA5D-87B4-456A-9821-1D502468CF0F}</a:tableStyleId>
              </a:tblPr>
              <a:tblGrid>
                <a:gridCol w="9144032">
                  <a:extLst>
                    <a:ext uri="{9D8B030D-6E8A-4147-A177-3AD203B41FA5}">
                      <a16:colId xmlns:a16="http://schemas.microsoft.com/office/drawing/2014/main" val="20000"/>
                    </a:ext>
                  </a:extLst>
                </a:gridCol>
              </a:tblGrid>
              <a:tr h="1231693">
                <a:tc>
                  <a:txBody>
                    <a:bodyPr/>
                    <a:lstStyle/>
                    <a:p>
                      <a:pPr algn="just" rtl="1" fontAlgn="base">
                        <a:lnSpc>
                          <a:spcPct val="115000"/>
                        </a:lnSpc>
                        <a:spcAft>
                          <a:spcPts val="0"/>
                        </a:spcAft>
                      </a:pPr>
                      <a:r>
                        <a:rPr lang="ar-SA" sz="3200" b="1" kern="1200" dirty="0">
                          <a:effectLst/>
                          <a:cs typeface="B Nazanin" pitchFamily="2" charset="-78"/>
                        </a:rPr>
                        <a:t>الف </a:t>
                      </a:r>
                      <a:r>
                        <a:rPr lang="en-US" sz="3200" b="1" kern="1200" dirty="0">
                          <a:effectLst/>
                          <a:cs typeface="B Nazanin" pitchFamily="2" charset="-78"/>
                        </a:rPr>
                        <a:t>–</a:t>
                      </a:r>
                      <a:r>
                        <a:rPr lang="ar-SA" sz="3200" b="1" kern="1200" dirty="0">
                          <a:effectLst/>
                          <a:cs typeface="B Nazanin" pitchFamily="2" charset="-78"/>
                        </a:rPr>
                        <a:t> بيماري يا وضعيت اصلي جنين يا نوزاد كمتر از 7 روز</a:t>
                      </a:r>
                      <a:endParaRPr lang="en-US" sz="32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381872">
                <a:tc>
                  <a:txBody>
                    <a:bodyPr/>
                    <a:lstStyle/>
                    <a:p>
                      <a:pPr algn="just" rtl="1" fontAlgn="base">
                        <a:lnSpc>
                          <a:spcPct val="115000"/>
                        </a:lnSpc>
                        <a:spcAft>
                          <a:spcPts val="0"/>
                        </a:spcAft>
                      </a:pPr>
                      <a:r>
                        <a:rPr lang="ar-SA" sz="3200" b="1" kern="1200" dirty="0">
                          <a:effectLst/>
                          <a:cs typeface="B Nazanin" pitchFamily="2" charset="-78"/>
                        </a:rPr>
                        <a:t>ب </a:t>
                      </a:r>
                      <a:r>
                        <a:rPr lang="en-US" sz="3200" b="1" kern="1200" dirty="0">
                          <a:effectLst/>
                          <a:cs typeface="B Nazanin" pitchFamily="2" charset="-78"/>
                        </a:rPr>
                        <a:t>–</a:t>
                      </a:r>
                      <a:r>
                        <a:rPr lang="ar-SA" sz="3200" b="1" kern="1200" dirty="0">
                          <a:effectLst/>
                          <a:cs typeface="B Nazanin" pitchFamily="2" charset="-78"/>
                        </a:rPr>
                        <a:t> ساير بيماريها يا وضعيت هاي جنين يا نوزاد كمتر از 7 روز</a:t>
                      </a:r>
                      <a:endParaRPr lang="en-US" sz="32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1381872">
                <a:tc>
                  <a:txBody>
                    <a:bodyPr/>
                    <a:lstStyle/>
                    <a:p>
                      <a:pPr algn="just" rtl="1" fontAlgn="base">
                        <a:lnSpc>
                          <a:spcPct val="115000"/>
                        </a:lnSpc>
                        <a:spcAft>
                          <a:spcPts val="0"/>
                        </a:spcAft>
                      </a:pPr>
                      <a:r>
                        <a:rPr lang="ar-SA" sz="3200" b="1" kern="1200" dirty="0">
                          <a:effectLst/>
                          <a:cs typeface="B Nazanin" pitchFamily="2" charset="-78"/>
                        </a:rPr>
                        <a:t>ج </a:t>
                      </a:r>
                      <a:r>
                        <a:rPr lang="en-US" sz="3200" b="1" kern="1200" dirty="0">
                          <a:effectLst/>
                          <a:cs typeface="B Nazanin" pitchFamily="2" charset="-78"/>
                        </a:rPr>
                        <a:t>–</a:t>
                      </a:r>
                      <a:r>
                        <a:rPr lang="ar-SA" sz="3200" b="1" kern="1200" dirty="0">
                          <a:effectLst/>
                          <a:cs typeface="B Nazanin" pitchFamily="2" charset="-78"/>
                        </a:rPr>
                        <a:t> بيماري يا وضعيت اصلي مادر كه بر فوت جنين يا نوزاد كمتر از 7 روز مؤثر بوده است</a:t>
                      </a:r>
                      <a:endParaRPr lang="en-US" sz="32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2"/>
                  </a:ext>
                </a:extLst>
              </a:tr>
              <a:tr h="1381872">
                <a:tc>
                  <a:txBody>
                    <a:bodyPr/>
                    <a:lstStyle/>
                    <a:p>
                      <a:pPr algn="just" rtl="1" fontAlgn="base">
                        <a:lnSpc>
                          <a:spcPct val="115000"/>
                        </a:lnSpc>
                        <a:spcAft>
                          <a:spcPts val="0"/>
                        </a:spcAft>
                      </a:pPr>
                      <a:r>
                        <a:rPr lang="ar-SA" sz="3200" b="1" kern="1200" dirty="0">
                          <a:effectLst/>
                          <a:cs typeface="B Nazanin" pitchFamily="2" charset="-78"/>
                        </a:rPr>
                        <a:t>د </a:t>
                      </a:r>
                      <a:r>
                        <a:rPr lang="en-US" sz="3200" b="1" kern="1200" dirty="0">
                          <a:effectLst/>
                          <a:cs typeface="B Nazanin" pitchFamily="2" charset="-78"/>
                        </a:rPr>
                        <a:t>–</a:t>
                      </a:r>
                      <a:r>
                        <a:rPr lang="ar-SA" sz="3200" b="1" kern="1200" dirty="0">
                          <a:effectLst/>
                          <a:cs typeface="B Nazanin" pitchFamily="2" charset="-78"/>
                        </a:rPr>
                        <a:t> ساير بيماريها يا وضعيتهاي مادر كه بر فوت جنين يا نوزاد كمتر از 7 روز مؤثر بوده است</a:t>
                      </a:r>
                      <a:endParaRPr lang="en-US" sz="32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3"/>
                  </a:ext>
                </a:extLst>
              </a:tr>
              <a:tr h="1381872">
                <a:tc>
                  <a:txBody>
                    <a:bodyPr/>
                    <a:lstStyle/>
                    <a:p>
                      <a:pPr algn="just" rtl="1" fontAlgn="base">
                        <a:lnSpc>
                          <a:spcPct val="115000"/>
                        </a:lnSpc>
                        <a:spcAft>
                          <a:spcPts val="0"/>
                        </a:spcAft>
                      </a:pPr>
                      <a:r>
                        <a:rPr lang="ar-SA" sz="3200" b="1" kern="1200" dirty="0">
                          <a:effectLst/>
                          <a:cs typeface="B Nazanin" pitchFamily="2" charset="-78"/>
                        </a:rPr>
                        <a:t>ه </a:t>
                      </a:r>
                      <a:r>
                        <a:rPr lang="en-US" sz="3200" b="1" kern="1200" dirty="0">
                          <a:effectLst/>
                          <a:cs typeface="B Nazanin" pitchFamily="2" charset="-78"/>
                        </a:rPr>
                        <a:t>–</a:t>
                      </a:r>
                      <a:r>
                        <a:rPr lang="ar-SA" sz="3200" b="1" kern="1200" dirty="0">
                          <a:effectLst/>
                          <a:cs typeface="B Nazanin" pitchFamily="2" charset="-78"/>
                        </a:rPr>
                        <a:t> سايرشرايط مرتبط با فوت جنين يا نوزاد كمتر از 7 روز .</a:t>
                      </a:r>
                      <a:endParaRPr lang="en-US" sz="32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l="7500" t="41016" r="12709" b="37761"/>
          <a:stretch>
            <a:fillRect/>
          </a:stretch>
        </p:blipFill>
        <p:spPr bwMode="auto">
          <a:xfrm>
            <a:off x="-776" y="1480794"/>
            <a:ext cx="9073370" cy="351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a:spLocks noGrp="1"/>
          </p:cNvSpPr>
          <p:nvPr>
            <p:ph idx="1"/>
          </p:nvPr>
        </p:nvSpPr>
        <p:spPr>
          <a:xfrm>
            <a:off x="457200" y="1193402"/>
            <a:ext cx="8229600" cy="4525963"/>
          </a:xfrm>
        </p:spPr>
        <p:txBody>
          <a:bodyPr>
            <a:normAutofit/>
          </a:bodyPr>
          <a:lstStyle/>
          <a:p>
            <a:pPr marL="0" indent="0" algn="just">
              <a:buNone/>
            </a:pPr>
            <a:endParaRPr lang="fa-IR" b="1" dirty="0">
              <a:cs typeface="B Nazanin" pitchFamily="2" charset="-78"/>
            </a:endParaRPr>
          </a:p>
          <a:p>
            <a:pPr marL="0" indent="0" algn="just">
              <a:buNone/>
            </a:pPr>
            <a:r>
              <a:rPr lang="ar-SA" b="1" dirty="0">
                <a:cs typeface="B Nazanin" pitchFamily="2" charset="-78"/>
              </a:rPr>
              <a:t>همانطور كه در جدول فوق ملاحظه مي</a:t>
            </a:r>
            <a:r>
              <a:rPr lang="fa-IR" b="1" dirty="0">
                <a:cs typeface="B Nazanin" pitchFamily="2" charset="-78"/>
              </a:rPr>
              <a:t>‌</a:t>
            </a:r>
            <a:r>
              <a:rPr lang="ar-SA" b="1" dirty="0">
                <a:cs typeface="B Nazanin" pitchFamily="2" charset="-78"/>
              </a:rPr>
              <a:t>شود در فرم گواهي فوت دوره حول تولد، توالي ثبت </a:t>
            </a:r>
            <a:r>
              <a:rPr lang="ar-SA" b="1" dirty="0" smtClean="0">
                <a:cs typeface="B Nazanin" pitchFamily="2" charset="-78"/>
              </a:rPr>
              <a:t>بيـماري</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وجود ندارد، بلكه از بين علل جنيني يا نوزادي اصلي ترين بيماري يا وضعيت را انتخاب نموده و در قسمت (الف) نوشته مي شود و علل ديگر </a:t>
            </a:r>
            <a:r>
              <a:rPr lang="fa-IR" b="1" dirty="0" smtClean="0">
                <a:cs typeface="B Nazanin" pitchFamily="2" charset="-78"/>
              </a:rPr>
              <a:t>جنینی (</a:t>
            </a:r>
            <a:r>
              <a:rPr lang="ar-SA" b="1" dirty="0" smtClean="0">
                <a:cs typeface="B Nazanin" pitchFamily="2" charset="-78"/>
              </a:rPr>
              <a:t>در </a:t>
            </a:r>
            <a:r>
              <a:rPr lang="ar-SA" b="1" dirty="0">
                <a:cs typeface="B Nazanin" pitchFamily="2" charset="-78"/>
              </a:rPr>
              <a:t>صورت </a:t>
            </a:r>
            <a:r>
              <a:rPr lang="ar-SA" b="1" dirty="0" smtClean="0">
                <a:cs typeface="B Nazanin" pitchFamily="2" charset="-78"/>
              </a:rPr>
              <a:t>وجود</a:t>
            </a:r>
            <a:r>
              <a:rPr lang="fa-IR" b="1" dirty="0" smtClean="0">
                <a:cs typeface="B Nazanin" pitchFamily="2" charset="-78"/>
              </a:rPr>
              <a:t>)</a:t>
            </a:r>
            <a:r>
              <a:rPr lang="ar-SA" b="1" dirty="0" smtClean="0">
                <a:cs typeface="B Nazanin" pitchFamily="2" charset="-78"/>
              </a:rPr>
              <a:t> </a:t>
            </a:r>
            <a:r>
              <a:rPr lang="ar-SA" b="1" dirty="0">
                <a:cs typeface="B Nazanin" pitchFamily="2" charset="-78"/>
              </a:rPr>
              <a:t>در قسمت (ب) نوشته </a:t>
            </a:r>
            <a:r>
              <a:rPr lang="ar-SA" b="1" dirty="0" smtClean="0">
                <a:cs typeface="B Nazanin" pitchFamily="2" charset="-78"/>
              </a:rPr>
              <a:t>مي </a:t>
            </a:r>
            <a:r>
              <a:rPr lang="ar-SA" b="1" dirty="0">
                <a:cs typeface="B Nazanin" pitchFamily="2" charset="-78"/>
              </a:rPr>
              <a:t>شود. </a:t>
            </a:r>
            <a:endParaRPr lang="en-US" b="1" dirty="0">
              <a:cs typeface="B Nazanin" pitchFamily="2" charset="-78"/>
            </a:endParaRPr>
          </a:p>
          <a:p>
            <a:pPr marL="0" indent="0" algn="just">
              <a:buNone/>
            </a:pPr>
            <a:endParaRPr lang="fa-IR" b="1" dirty="0">
              <a:cs typeface="B Nazanin" pitchFamily="2" charset="-78"/>
            </a:endParaRPr>
          </a:p>
          <a:p>
            <a:pPr marL="0" indent="0">
              <a:buNone/>
            </a:pPr>
            <a:endParaRPr lang="fa-IR" dirty="0"/>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980728"/>
            <a:ext cx="8229600" cy="4738637"/>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هم </a:t>
            </a:r>
            <a:r>
              <a:rPr lang="ar-SA" b="1" dirty="0">
                <a:cs typeface="B Nazanin" pitchFamily="2" charset="-78"/>
              </a:rPr>
              <a:t>چنين از بين علل مادري مؤثر در مرگ جنين يا نوزاد كمتر از 7 روز، اصليترين بيماري يا وضعيت را انتخاب نموده و در </a:t>
            </a:r>
            <a:r>
              <a:rPr lang="ar-SA" b="1" dirty="0" smtClean="0">
                <a:cs typeface="B Nazanin" pitchFamily="2" charset="-78"/>
              </a:rPr>
              <a:t>قسمت</a:t>
            </a:r>
            <a:r>
              <a:rPr lang="en-US" b="1" dirty="0" smtClean="0">
                <a:cs typeface="B Nazanin" pitchFamily="2" charset="-78"/>
              </a:rPr>
              <a:t> </a:t>
            </a:r>
            <a:r>
              <a:rPr lang="ar-SA" b="1" dirty="0" smtClean="0">
                <a:cs typeface="B Nazanin" pitchFamily="2" charset="-78"/>
              </a:rPr>
              <a:t>(</a:t>
            </a:r>
            <a:r>
              <a:rPr lang="ar-SA" b="1" dirty="0">
                <a:cs typeface="B Nazanin" pitchFamily="2" charset="-78"/>
              </a:rPr>
              <a:t>ج) نوشته مي شود و علل ديگر </a:t>
            </a:r>
            <a:r>
              <a:rPr lang="fa-IR" b="1" dirty="0" smtClean="0">
                <a:cs typeface="B Nazanin" pitchFamily="2" charset="-78"/>
              </a:rPr>
              <a:t>مادری (</a:t>
            </a:r>
            <a:r>
              <a:rPr lang="ar-SA" b="1" dirty="0" smtClean="0">
                <a:cs typeface="B Nazanin" pitchFamily="2" charset="-78"/>
              </a:rPr>
              <a:t>در </a:t>
            </a:r>
            <a:r>
              <a:rPr lang="ar-SA" b="1" dirty="0">
                <a:cs typeface="B Nazanin" pitchFamily="2" charset="-78"/>
              </a:rPr>
              <a:t>ص</a:t>
            </a:r>
            <a:r>
              <a:rPr lang="fa-IR" b="1" dirty="0">
                <a:cs typeface="B Nazanin" pitchFamily="2" charset="-78"/>
              </a:rPr>
              <a:t>ـ</a:t>
            </a:r>
            <a:r>
              <a:rPr lang="ar-SA" b="1" dirty="0">
                <a:cs typeface="B Nazanin" pitchFamily="2" charset="-78"/>
              </a:rPr>
              <a:t>ورت </a:t>
            </a:r>
            <a:r>
              <a:rPr lang="ar-SA" b="1" dirty="0" smtClean="0">
                <a:cs typeface="B Nazanin" pitchFamily="2" charset="-78"/>
              </a:rPr>
              <a:t>وجود</a:t>
            </a:r>
            <a:r>
              <a:rPr lang="fa-IR" b="1" dirty="0" smtClean="0">
                <a:cs typeface="B Nazanin" pitchFamily="2" charset="-78"/>
              </a:rPr>
              <a:t>)</a:t>
            </a:r>
            <a:r>
              <a:rPr lang="ar-SA" b="1" dirty="0" smtClean="0">
                <a:cs typeface="B Nazanin" pitchFamily="2" charset="-78"/>
              </a:rPr>
              <a:t> </a:t>
            </a:r>
            <a:r>
              <a:rPr lang="ar-SA" b="1" dirty="0">
                <a:cs typeface="B Nazanin" pitchFamily="2" charset="-78"/>
              </a:rPr>
              <a:t>در قسمت (د) ن</a:t>
            </a:r>
            <a:r>
              <a:rPr lang="fa-IR" b="1" dirty="0">
                <a:cs typeface="B Nazanin" pitchFamily="2" charset="-78"/>
              </a:rPr>
              <a:t>ـ</a:t>
            </a:r>
            <a:r>
              <a:rPr lang="ar-SA" b="1" dirty="0">
                <a:cs typeface="B Nazanin" pitchFamily="2" charset="-78"/>
              </a:rPr>
              <a:t>وشته مي شود. </a:t>
            </a:r>
            <a:endParaRPr lang="fa-IR" b="1" dirty="0" smtClean="0">
              <a:cs typeface="B Nazanin" pitchFamily="2" charset="-78"/>
            </a:endParaRPr>
          </a:p>
          <a:p>
            <a:pPr marL="0" indent="0" algn="just">
              <a:buNone/>
            </a:pPr>
            <a:endParaRPr lang="en-US" b="1" dirty="0">
              <a:cs typeface="B Nazanin" pitchFamily="2" charset="-78"/>
            </a:endParaRPr>
          </a:p>
          <a:p>
            <a:pPr marL="0" indent="0" algn="just">
              <a:buNone/>
            </a:pPr>
            <a:r>
              <a:rPr lang="ar-SA" b="1" dirty="0">
                <a:cs typeface="B Nazanin" pitchFamily="2" charset="-78"/>
              </a:rPr>
              <a:t>در قسمت آخ</a:t>
            </a:r>
            <a:r>
              <a:rPr lang="fa-IR" b="1" dirty="0">
                <a:cs typeface="B Nazanin" pitchFamily="2" charset="-78"/>
              </a:rPr>
              <a:t>ـ</a:t>
            </a:r>
            <a:r>
              <a:rPr lang="ar-SA" b="1" dirty="0">
                <a:cs typeface="B Nazanin" pitchFamily="2" charset="-78"/>
              </a:rPr>
              <a:t>ر (ه) شرايط زايماني كه در مرگ مؤثر </a:t>
            </a:r>
            <a:r>
              <a:rPr lang="fa-IR" b="1" dirty="0" smtClean="0">
                <a:cs typeface="B Nazanin" pitchFamily="2" charset="-78"/>
              </a:rPr>
              <a:t>    </a:t>
            </a:r>
            <a:r>
              <a:rPr lang="ar-SA" b="1" dirty="0" smtClean="0">
                <a:cs typeface="B Nazanin" pitchFamily="2" charset="-78"/>
              </a:rPr>
              <a:t>بوده </a:t>
            </a:r>
            <a:r>
              <a:rPr lang="ar-SA" b="1" dirty="0">
                <a:cs typeface="B Nazanin" pitchFamily="2" charset="-78"/>
              </a:rPr>
              <a:t>اند نوشته مي شود، مانند زايمان در اتومبيل.</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r>
              <a:rPr lang="ar-SA" b="1" dirty="0">
                <a:solidFill>
                  <a:schemeClr val="accent4">
                    <a:lumMod val="50000"/>
                  </a:schemeClr>
                </a:solidFill>
                <a:cs typeface="B Nazanin" pitchFamily="2" charset="-78"/>
              </a:rPr>
              <a:t>مثال 7) </a:t>
            </a:r>
            <a:endParaRPr lang="fa-IR" b="1" dirty="0" smtClean="0">
              <a:solidFill>
                <a:schemeClr val="accent4">
                  <a:lumMod val="50000"/>
                </a:schemeClr>
              </a:solidFill>
              <a:cs typeface="B Nazanin" pitchFamily="2" charset="-78"/>
            </a:endParaRPr>
          </a:p>
          <a:p>
            <a:pPr marL="0" indent="0" algn="just">
              <a:buNone/>
            </a:pPr>
            <a:endParaRPr lang="fa-IR" sz="18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خانمي </a:t>
            </a:r>
            <a:r>
              <a:rPr lang="ar-SA" b="1" dirty="0">
                <a:cs typeface="B Nazanin" pitchFamily="2" charset="-78"/>
              </a:rPr>
              <a:t>26 ساله براي زايمان مراجعه كرده بود. داراي سابقه دو حاملگي قبلي بود كه هر دو در 12 و 18 هفتگي بطور خودبخودي سقط شده بودند. حاصل زايمان طبيعي نوزادان با وزن 700 گرم بود كه در اولين روز تولد فوت كرد. بررسي ها نشان دهنده</a:t>
            </a:r>
            <a:r>
              <a:rPr lang="en-US" b="1" dirty="0">
                <a:cs typeface="B Nazanin" pitchFamily="2" charset="-78"/>
              </a:rPr>
              <a:t>Pulmonary immaturity </a:t>
            </a:r>
            <a:r>
              <a:rPr lang="ar-SA" b="1" dirty="0">
                <a:cs typeface="B Nazanin" pitchFamily="2" charset="-78"/>
              </a:rPr>
              <a:t> بود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3856072018"/>
              </p:ext>
            </p:extLst>
          </p:nvPr>
        </p:nvGraphicFramePr>
        <p:xfrm>
          <a:off x="1115617" y="1268762"/>
          <a:ext cx="6984776" cy="3816420"/>
        </p:xfrm>
        <a:graphic>
          <a:graphicData uri="http://schemas.openxmlformats.org/drawingml/2006/table">
            <a:tbl>
              <a:tblPr rtl="1">
                <a:tableStyleId>{D113A9D2-9D6B-4929-AA2D-F23B5EE8CBE7}</a:tableStyleId>
              </a:tblPr>
              <a:tblGrid>
                <a:gridCol w="6984776">
                  <a:extLst>
                    <a:ext uri="{9D8B030D-6E8A-4147-A177-3AD203B41FA5}">
                      <a16:colId xmlns:a16="http://schemas.microsoft.com/office/drawing/2014/main" val="20000"/>
                    </a:ext>
                  </a:extLst>
                </a:gridCol>
              </a:tblGrid>
              <a:tr h="763284">
                <a:tc>
                  <a:txBody>
                    <a:bodyPr/>
                    <a:lstStyle/>
                    <a:p>
                      <a:pPr marL="347345" indent="-347345" algn="just" rtl="1" fontAlgn="base">
                        <a:lnSpc>
                          <a:spcPct val="115000"/>
                        </a:lnSpc>
                        <a:spcAft>
                          <a:spcPts val="0"/>
                        </a:spcAft>
                      </a:pPr>
                      <a:r>
                        <a:rPr lang="ar-SA" sz="3600" kern="1200" dirty="0">
                          <a:solidFill>
                            <a:schemeClr val="tx1"/>
                          </a:solidFill>
                          <a:effectLst/>
                          <a:cs typeface="B Nazanin" pitchFamily="2" charset="-78"/>
                        </a:rPr>
                        <a:t>الف </a:t>
                      </a:r>
                      <a:r>
                        <a:rPr lang="en-US" sz="3600" kern="1200" dirty="0">
                          <a:solidFill>
                            <a:schemeClr val="tx1"/>
                          </a:solidFill>
                          <a:effectLst/>
                          <a:cs typeface="B Nazanin" pitchFamily="2" charset="-78"/>
                        </a:rPr>
                        <a:t>–</a:t>
                      </a:r>
                      <a:r>
                        <a:rPr lang="ar-SA" sz="3600" kern="1200" dirty="0">
                          <a:solidFill>
                            <a:schemeClr val="tx1"/>
                          </a:solidFill>
                          <a:effectLst/>
                          <a:cs typeface="B Nazanin" pitchFamily="2" charset="-78"/>
                        </a:rPr>
                        <a:t> نارسي ريوي</a:t>
                      </a:r>
                      <a:endParaRPr lang="en-US" sz="3600" b="1" dirty="0">
                        <a:solidFill>
                          <a:schemeClr val="tx1"/>
                        </a:solidFill>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763284">
                <a:tc>
                  <a:txBody>
                    <a:bodyPr/>
                    <a:lstStyle/>
                    <a:p>
                      <a:pPr marL="347345" indent="-347345" algn="just" rtl="1" fontAlgn="base">
                        <a:lnSpc>
                          <a:spcPct val="115000"/>
                        </a:lnSpc>
                        <a:spcAft>
                          <a:spcPts val="0"/>
                        </a:spcAft>
                      </a:pPr>
                      <a:r>
                        <a:rPr lang="ar-SA" sz="3600" kern="1200" dirty="0" smtClean="0">
                          <a:solidFill>
                            <a:schemeClr val="tx1"/>
                          </a:solidFill>
                          <a:effectLst/>
                          <a:cs typeface="B Nazanin" pitchFamily="2" charset="-78"/>
                        </a:rPr>
                        <a:t>ب</a:t>
                      </a:r>
                      <a:r>
                        <a:rPr lang="en-US" sz="3600" kern="1200" dirty="0" smtClean="0">
                          <a:solidFill>
                            <a:schemeClr val="tx1"/>
                          </a:solidFill>
                          <a:effectLst/>
                          <a:cs typeface="B Nazanin" pitchFamily="2" charset="-78"/>
                        </a:rPr>
                        <a:t>– </a:t>
                      </a:r>
                      <a:r>
                        <a:rPr lang="ar-SA" sz="3600" kern="1200" dirty="0" smtClean="0">
                          <a:solidFill>
                            <a:schemeClr val="tx1"/>
                          </a:solidFill>
                          <a:effectLst/>
                          <a:cs typeface="B Nazanin" pitchFamily="2" charset="-78"/>
                        </a:rPr>
                        <a:t> </a:t>
                      </a:r>
                      <a:r>
                        <a:rPr lang="fa-IR" sz="3600" kern="1200" dirty="0">
                          <a:solidFill>
                            <a:schemeClr val="tx1"/>
                          </a:solidFill>
                          <a:effectLst/>
                          <a:cs typeface="B Nazanin" pitchFamily="2" charset="-78"/>
                        </a:rPr>
                        <a:t>تولد</a:t>
                      </a:r>
                      <a:r>
                        <a:rPr lang="ar-SA" sz="3600" kern="1200" dirty="0">
                          <a:solidFill>
                            <a:schemeClr val="tx1"/>
                          </a:solidFill>
                          <a:effectLst/>
                          <a:cs typeface="B Nazanin" pitchFamily="2" charset="-78"/>
                        </a:rPr>
                        <a:t> زودرس</a:t>
                      </a:r>
                      <a:endParaRPr lang="en-US" sz="3600" b="1" dirty="0">
                        <a:solidFill>
                          <a:schemeClr val="tx1"/>
                        </a:solidFill>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763284">
                <a:tc>
                  <a:txBody>
                    <a:bodyPr/>
                    <a:lstStyle/>
                    <a:p>
                      <a:pPr marL="347345" indent="-347345" algn="just" rtl="1" fontAlgn="base">
                        <a:lnSpc>
                          <a:spcPct val="115000"/>
                        </a:lnSpc>
                        <a:spcAft>
                          <a:spcPts val="0"/>
                        </a:spcAft>
                      </a:pPr>
                      <a:r>
                        <a:rPr lang="ar-SA" sz="3600" kern="1200" dirty="0">
                          <a:solidFill>
                            <a:schemeClr val="tx1"/>
                          </a:solidFill>
                          <a:effectLst/>
                          <a:cs typeface="B Nazanin" pitchFamily="2" charset="-78"/>
                        </a:rPr>
                        <a:t>ج </a:t>
                      </a:r>
                      <a:r>
                        <a:rPr lang="en-US" sz="3600" kern="1200" dirty="0">
                          <a:solidFill>
                            <a:schemeClr val="tx1"/>
                          </a:solidFill>
                          <a:effectLst/>
                          <a:cs typeface="B Nazanin" pitchFamily="2" charset="-78"/>
                        </a:rPr>
                        <a:t>–</a:t>
                      </a:r>
                      <a:r>
                        <a:rPr lang="ar-SA" sz="3600" kern="1200" dirty="0">
                          <a:solidFill>
                            <a:schemeClr val="tx1"/>
                          </a:solidFill>
                          <a:effectLst/>
                          <a:cs typeface="B Nazanin" pitchFamily="2" charset="-78"/>
                        </a:rPr>
                        <a:t> سقط جنين تكراري</a:t>
                      </a:r>
                      <a:endParaRPr lang="en-US" sz="3600" b="1" dirty="0">
                        <a:solidFill>
                          <a:schemeClr val="tx1"/>
                        </a:solidFill>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2"/>
                  </a:ext>
                </a:extLst>
              </a:tr>
              <a:tr h="763284">
                <a:tc>
                  <a:txBody>
                    <a:bodyPr/>
                    <a:lstStyle/>
                    <a:p>
                      <a:pPr marL="347345" indent="-347345" algn="just" rtl="1" fontAlgn="base">
                        <a:lnSpc>
                          <a:spcPct val="115000"/>
                        </a:lnSpc>
                        <a:spcAft>
                          <a:spcPts val="0"/>
                        </a:spcAft>
                      </a:pPr>
                      <a:r>
                        <a:rPr lang="ar-SA" sz="3600" kern="1200" dirty="0">
                          <a:solidFill>
                            <a:schemeClr val="tx1"/>
                          </a:solidFill>
                          <a:effectLst/>
                          <a:cs typeface="B Nazanin" pitchFamily="2" charset="-78"/>
                        </a:rPr>
                        <a:t>د - </a:t>
                      </a:r>
                      <a:endParaRPr lang="en-US" sz="3600" b="1" dirty="0">
                        <a:solidFill>
                          <a:schemeClr val="tx1"/>
                        </a:solidFill>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3"/>
                  </a:ext>
                </a:extLst>
              </a:tr>
              <a:tr h="763284">
                <a:tc>
                  <a:txBody>
                    <a:bodyPr/>
                    <a:lstStyle/>
                    <a:p>
                      <a:pPr marL="347345" indent="-347345" algn="just" rtl="1" fontAlgn="base">
                        <a:lnSpc>
                          <a:spcPct val="115000"/>
                        </a:lnSpc>
                        <a:spcAft>
                          <a:spcPts val="0"/>
                        </a:spcAft>
                      </a:pPr>
                      <a:r>
                        <a:rPr lang="ar-SA" sz="3600" kern="1200" dirty="0">
                          <a:solidFill>
                            <a:schemeClr val="tx1"/>
                          </a:solidFill>
                          <a:effectLst/>
                          <a:cs typeface="B Nazanin" pitchFamily="2" charset="-78"/>
                        </a:rPr>
                        <a:t>ه - </a:t>
                      </a:r>
                      <a:endParaRPr lang="en-US" sz="3600" b="1" dirty="0">
                        <a:solidFill>
                          <a:schemeClr val="tx1"/>
                        </a:solidFill>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68760"/>
            <a:ext cx="8229600" cy="3240360"/>
          </a:xfrm>
        </p:spPr>
        <p:txBody>
          <a:bodyPr>
            <a:normAutofit fontScale="90000"/>
          </a:bodyPr>
          <a:lstStyle/>
          <a:p>
            <a:pPr>
              <a:lnSpc>
                <a:spcPct val="200000"/>
              </a:lnSpc>
            </a:pPr>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آشنایی </a:t>
            </a:r>
            <a:r>
              <a:rPr lang="fa-IR" dirty="0">
                <a:solidFill>
                  <a:srgbClr val="FF0000"/>
                </a:solidFill>
                <a:cs typeface="B Titr" pitchFamily="2" charset="-78"/>
              </a:rPr>
              <a:t>هرچه بیشتر با گواهی فوت و مفهوم علت فوت</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85728"/>
            <a:ext cx="8229600" cy="6357982"/>
          </a:xfrm>
        </p:spPr>
        <p:txBody>
          <a:bodyPr>
            <a:normAutofit fontScale="92500" lnSpcReduction="10000"/>
          </a:bodyPr>
          <a:lstStyle/>
          <a:p>
            <a:pPr marL="0" indent="0" algn="just">
              <a:buNone/>
            </a:pPr>
            <a:r>
              <a:rPr lang="ar-SA" b="1" dirty="0">
                <a:solidFill>
                  <a:schemeClr val="accent4">
                    <a:lumMod val="50000"/>
                  </a:schemeClr>
                </a:solidFill>
                <a:cs typeface="B Nazanin" pitchFamily="2" charset="-78"/>
              </a:rPr>
              <a:t>مثال 8)</a:t>
            </a:r>
            <a:r>
              <a:rPr lang="ar-SA" dirty="0">
                <a:solidFill>
                  <a:schemeClr val="accent4">
                    <a:lumMod val="50000"/>
                  </a:schemeClr>
                </a:solidFill>
                <a:cs typeface="B Nazanin" pitchFamily="2" charset="-78"/>
              </a:rPr>
              <a:t> </a:t>
            </a:r>
            <a:endParaRPr lang="fa-IR"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 </a:t>
            </a:r>
            <a:r>
              <a:rPr lang="ar-SA" b="1" dirty="0">
                <a:cs typeface="B Nazanin" pitchFamily="2" charset="-78"/>
              </a:rPr>
              <a:t>26 ساله با بارداري اول، كه داراي پريود مرتب بوده و مراقبت هاي دوران بارداري وي از 10 هفتگي آغاز شده بود، بجز باكتري اوري بدون علامت، مشكل ديگري وجود نداشت. </a:t>
            </a:r>
            <a:endParaRPr lang="en-US"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32 </a:t>
            </a:r>
            <a:r>
              <a:rPr lang="en-US" b="1" dirty="0">
                <a:cs typeface="B Nazanin" pitchFamily="2" charset="-78"/>
              </a:rPr>
              <a:t>–</a:t>
            </a:r>
            <a:r>
              <a:rPr lang="ar-SA" b="1" dirty="0">
                <a:cs typeface="B Nazanin" pitchFamily="2" charset="-78"/>
              </a:rPr>
              <a:t> 30 هفتگي تأخير رشد جنيني مورد شك قرار گرفت كه در 34 هفتگي بارداري تأييد شد. با عمل سزارين يك نوزاد پسر با وزن 1600 گرم به دنيا آمد. وزن جفت 300 گرم و به نظر مي رسيد كه دچار اختلال </a:t>
            </a:r>
            <a:r>
              <a:rPr lang="ar-SA" b="1" dirty="0" smtClean="0">
                <a:cs typeface="B Nazanin" pitchFamily="2" charset="-78"/>
              </a:rPr>
              <a:t>خونرساني</a:t>
            </a:r>
            <a:r>
              <a:rPr lang="fa-IR" b="1" dirty="0" smtClean="0">
                <a:cs typeface="B Nazanin" pitchFamily="2" charset="-78"/>
              </a:rPr>
              <a:t> </a:t>
            </a:r>
            <a:r>
              <a:rPr lang="en-US" b="1" dirty="0" smtClean="0">
                <a:cs typeface="B Nazanin" pitchFamily="2" charset="-78"/>
              </a:rPr>
              <a:t> (</a:t>
            </a:r>
            <a:r>
              <a:rPr lang="en-US" b="1" dirty="0" err="1" smtClean="0">
                <a:cs typeface="B Nazanin" pitchFamily="2" charset="-78"/>
              </a:rPr>
              <a:t>Infarcted</a:t>
            </a:r>
            <a:r>
              <a:rPr lang="en-US" b="1" dirty="0" smtClean="0">
                <a:cs typeface="B Nazanin" pitchFamily="2" charset="-78"/>
              </a:rPr>
              <a:t>)</a:t>
            </a:r>
            <a:r>
              <a:rPr lang="ar-SA" b="1" dirty="0" smtClean="0">
                <a:cs typeface="B Nazanin" pitchFamily="2" charset="-78"/>
              </a:rPr>
              <a:t>شده </a:t>
            </a:r>
            <a:r>
              <a:rPr lang="ar-SA" b="1" dirty="0">
                <a:cs typeface="B Nazanin" pitchFamily="2" charset="-78"/>
              </a:rPr>
              <a:t>است. سندرم ديسترس تنفسي بوجود آمده به درمان جواب نداد. نوزاد در روز سوم تولد بطور ناگهاني مرد. </a:t>
            </a:r>
            <a:endParaRPr lang="en-US" b="1" dirty="0" smtClean="0">
              <a:cs typeface="B Nazanin" pitchFamily="2" charset="-78"/>
            </a:endParaRPr>
          </a:p>
          <a:p>
            <a:pPr marL="0" indent="0" algn="just">
              <a:buNone/>
            </a:pPr>
            <a:r>
              <a:rPr lang="ar-SA" b="1" dirty="0" smtClean="0">
                <a:cs typeface="B Nazanin" pitchFamily="2" charset="-78"/>
              </a:rPr>
              <a:t>گزارش </a:t>
            </a:r>
            <a:r>
              <a:rPr lang="ar-SA" b="1" dirty="0">
                <a:cs typeface="B Nazanin" pitchFamily="2" charset="-78"/>
              </a:rPr>
              <a:t>اتوپسي به قرار زير است: </a:t>
            </a:r>
            <a:endParaRPr lang="en-US" b="1" dirty="0">
              <a:cs typeface="B Nazanin" pitchFamily="2" charset="-78"/>
            </a:endParaRPr>
          </a:p>
          <a:p>
            <a:pPr marL="0" indent="0" algn="l">
              <a:buNone/>
            </a:pPr>
            <a:r>
              <a:rPr lang="en-US" dirty="0">
                <a:cs typeface="B Nazanin" pitchFamily="2" charset="-78"/>
              </a:rPr>
              <a:t>Extensive pulmonary hyaline and massive </a:t>
            </a:r>
            <a:r>
              <a:rPr lang="en-US" dirty="0" err="1">
                <a:cs typeface="B Nazanin" pitchFamily="2" charset="-78"/>
              </a:rPr>
              <a:t>intraventricular</a:t>
            </a:r>
            <a:r>
              <a:rPr lang="en-US" dirty="0">
                <a:cs typeface="B Nazanin" pitchFamily="2" charset="-78"/>
              </a:rPr>
              <a:t> hemorrhage </a:t>
            </a: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1436059542"/>
              </p:ext>
            </p:extLst>
          </p:nvPr>
        </p:nvGraphicFramePr>
        <p:xfrm>
          <a:off x="1331640" y="1196752"/>
          <a:ext cx="6768752" cy="3672410"/>
        </p:xfrm>
        <a:graphic>
          <a:graphicData uri="http://schemas.openxmlformats.org/drawingml/2006/table">
            <a:tbl>
              <a:tblPr rtl="1">
                <a:tableStyleId>{5C22544A-7EE6-4342-B048-85BDC9FD1C3A}</a:tableStyleId>
              </a:tblPr>
              <a:tblGrid>
                <a:gridCol w="6768752">
                  <a:extLst>
                    <a:ext uri="{9D8B030D-6E8A-4147-A177-3AD203B41FA5}">
                      <a16:colId xmlns:a16="http://schemas.microsoft.com/office/drawing/2014/main" val="20000"/>
                    </a:ext>
                  </a:extLst>
                </a:gridCol>
              </a:tblGrid>
              <a:tr h="734482">
                <a:tc>
                  <a:txBody>
                    <a:bodyPr/>
                    <a:lstStyle/>
                    <a:p>
                      <a:pPr marL="347345" indent="-347345" algn="just" rtl="1" fontAlgn="base">
                        <a:lnSpc>
                          <a:spcPct val="115000"/>
                        </a:lnSpc>
                        <a:spcAft>
                          <a:spcPts val="0"/>
                        </a:spcAft>
                      </a:pPr>
                      <a:r>
                        <a:rPr lang="ar-SA" sz="2000" b="1" kern="1200">
                          <a:effectLst/>
                          <a:cs typeface="B Nazanin" pitchFamily="2" charset="-78"/>
                        </a:rPr>
                        <a:t>الف </a:t>
                      </a:r>
                      <a:r>
                        <a:rPr lang="en-US" sz="2000" b="1" kern="1200">
                          <a:effectLst/>
                          <a:cs typeface="B Nazanin" pitchFamily="2" charset="-78"/>
                        </a:rPr>
                        <a:t>–</a:t>
                      </a:r>
                      <a:r>
                        <a:rPr lang="ar-SA" sz="2000" b="1" kern="1200">
                          <a:effectLst/>
                          <a:cs typeface="B Nazanin" pitchFamily="2" charset="-78"/>
                        </a:rPr>
                        <a:t> خونريزي داخل مغزي</a:t>
                      </a:r>
                      <a:endParaRPr lang="en-US" sz="1800" b="1">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734482">
                <a:tc>
                  <a:txBody>
                    <a:bodyPr/>
                    <a:lstStyle/>
                    <a:p>
                      <a:pPr marL="347345" indent="-347345" algn="just" rtl="1" fontAlgn="base">
                        <a:lnSpc>
                          <a:spcPct val="115000"/>
                        </a:lnSpc>
                        <a:spcAft>
                          <a:spcPts val="0"/>
                        </a:spcAft>
                      </a:pPr>
                      <a:r>
                        <a:rPr lang="ar-SA" sz="2000" b="1" kern="1200" dirty="0">
                          <a:effectLst/>
                          <a:cs typeface="B Nazanin" pitchFamily="2" charset="-78"/>
                        </a:rPr>
                        <a:t>ب- سندرم ديسترس تنفسي</a:t>
                      </a:r>
                      <a:endParaRPr lang="en-US" sz="18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734482">
                <a:tc>
                  <a:txBody>
                    <a:bodyPr/>
                    <a:lstStyle/>
                    <a:p>
                      <a:pPr marL="347345" indent="-347345" algn="just" rtl="1" fontAlgn="base">
                        <a:lnSpc>
                          <a:spcPct val="115000"/>
                        </a:lnSpc>
                        <a:spcAft>
                          <a:spcPts val="0"/>
                        </a:spcAft>
                      </a:pPr>
                      <a:r>
                        <a:rPr lang="ar-SA" sz="2000" b="1" kern="1200">
                          <a:effectLst/>
                          <a:cs typeface="B Nazanin" pitchFamily="2" charset="-78"/>
                        </a:rPr>
                        <a:t>ج </a:t>
                      </a:r>
                      <a:r>
                        <a:rPr lang="en-US" sz="2000" b="1" kern="1200">
                          <a:effectLst/>
                          <a:cs typeface="B Nazanin" pitchFamily="2" charset="-78"/>
                        </a:rPr>
                        <a:t>–</a:t>
                      </a:r>
                      <a:r>
                        <a:rPr lang="ar-SA" sz="2000" b="1" kern="1200">
                          <a:effectLst/>
                          <a:cs typeface="B Nazanin" pitchFamily="2" charset="-78"/>
                        </a:rPr>
                        <a:t> نارسائي جفت</a:t>
                      </a:r>
                      <a:endParaRPr lang="en-US" sz="1800" b="1">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2"/>
                  </a:ext>
                </a:extLst>
              </a:tr>
              <a:tr h="734482">
                <a:tc>
                  <a:txBody>
                    <a:bodyPr/>
                    <a:lstStyle/>
                    <a:p>
                      <a:pPr marL="347345" indent="-347345" algn="just" rtl="1" fontAlgn="base">
                        <a:lnSpc>
                          <a:spcPct val="115000"/>
                        </a:lnSpc>
                        <a:spcAft>
                          <a:spcPts val="0"/>
                        </a:spcAft>
                      </a:pPr>
                      <a:r>
                        <a:rPr lang="ar-SA" sz="2000" b="1" kern="1200">
                          <a:effectLst/>
                          <a:cs typeface="B Nazanin" pitchFamily="2" charset="-78"/>
                        </a:rPr>
                        <a:t>د </a:t>
                      </a:r>
                      <a:r>
                        <a:rPr lang="en-US" sz="2000" b="1" kern="1200">
                          <a:effectLst/>
                          <a:cs typeface="B Nazanin" pitchFamily="2" charset="-78"/>
                        </a:rPr>
                        <a:t>–</a:t>
                      </a:r>
                      <a:r>
                        <a:rPr lang="ar-SA" sz="2000" b="1" kern="1200">
                          <a:effectLst/>
                          <a:cs typeface="B Nazanin" pitchFamily="2" charset="-78"/>
                        </a:rPr>
                        <a:t> باكتري اوري دوران حاملگي</a:t>
                      </a:r>
                      <a:endParaRPr lang="en-US" sz="1800" b="1">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3"/>
                  </a:ext>
                </a:extLst>
              </a:tr>
              <a:tr h="734482">
                <a:tc>
                  <a:txBody>
                    <a:bodyPr/>
                    <a:lstStyle/>
                    <a:p>
                      <a:pPr marL="347345" indent="-347345" algn="just" rtl="1" fontAlgn="base">
                        <a:lnSpc>
                          <a:spcPct val="115000"/>
                        </a:lnSpc>
                        <a:spcAft>
                          <a:spcPts val="0"/>
                        </a:spcAft>
                      </a:pPr>
                      <a:r>
                        <a:rPr lang="ar-SA" sz="2000" b="1" kern="1200" dirty="0">
                          <a:effectLst/>
                          <a:cs typeface="B Nazanin" pitchFamily="2" charset="-78"/>
                        </a:rPr>
                        <a:t>ه </a:t>
                      </a:r>
                      <a:r>
                        <a:rPr lang="en-US" sz="2000" b="1" kern="1200" dirty="0">
                          <a:effectLst/>
                          <a:cs typeface="B Nazanin" pitchFamily="2" charset="-78"/>
                        </a:rPr>
                        <a:t>–</a:t>
                      </a:r>
                      <a:r>
                        <a:rPr lang="ar-SA" sz="2000" b="1" kern="1200" dirty="0">
                          <a:effectLst/>
                          <a:cs typeface="B Nazanin" pitchFamily="2" charset="-78"/>
                        </a:rPr>
                        <a:t> سزارين </a:t>
                      </a:r>
                      <a:endParaRPr lang="en-US" sz="1800" b="1" dirty="0">
                        <a:effectLst/>
                        <a:latin typeface="Calibri"/>
                        <a:ea typeface="Times New Roman"/>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217443"/>
          </a:xfrm>
        </p:spPr>
        <p:txBody>
          <a:bodyPr/>
          <a:lstStyle/>
          <a:p>
            <a:pPr marL="0" indent="0" algn="just">
              <a:buNone/>
            </a:pPr>
            <a:r>
              <a:rPr lang="ar-SA" b="1" dirty="0">
                <a:solidFill>
                  <a:schemeClr val="accent4">
                    <a:lumMod val="50000"/>
                  </a:schemeClr>
                </a:solidFill>
                <a:cs typeface="B Nazanin" pitchFamily="2" charset="-78"/>
              </a:rPr>
              <a:t>مثال 9) </a:t>
            </a:r>
            <a:endParaRPr lang="fa-IR" b="1" dirty="0" smtClean="0">
              <a:solidFill>
                <a:schemeClr val="accent4">
                  <a:lumMod val="50000"/>
                </a:schemeClr>
              </a:solidFill>
              <a:cs typeface="B Nazanin" pitchFamily="2" charset="-78"/>
            </a:endParaRPr>
          </a:p>
          <a:p>
            <a:pPr marL="0" indent="0" algn="just">
              <a:buNone/>
            </a:pPr>
            <a:endParaRPr lang="fa-IR" sz="18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يك </a:t>
            </a:r>
            <a:r>
              <a:rPr lang="ar-SA" b="1" dirty="0">
                <a:cs typeface="B Nazanin" pitchFamily="2" charset="-78"/>
              </a:rPr>
              <a:t>خانم ديابتيك شناخته شده كه در بارداري اول خود، بخوبي كنترل نشده بود، در 32 هفتگي بارداري به آنمي مگالوبلاستيك مبتلا شد. در 38 هفتگي بارداري زايمان تحريك شد. ماحصل زايمان طبيعي نوزادي باوزن 3200 گرم بود كه دچار هيپوگليسمي شده و در روز دوم تولد مرد. نوزاد مبتلا به </a:t>
            </a:r>
            <a:r>
              <a:rPr lang="en-US" b="1" dirty="0" err="1">
                <a:cs typeface="B Nazanin" pitchFamily="2" charset="-78"/>
              </a:rPr>
              <a:t>Truncusarteriosus</a:t>
            </a:r>
            <a:r>
              <a:rPr lang="en-US" b="1" dirty="0">
                <a:cs typeface="B Nazanin" pitchFamily="2" charset="-78"/>
              </a:rPr>
              <a:t> </a:t>
            </a:r>
            <a:r>
              <a:rPr lang="ar-SA" b="1" dirty="0">
                <a:cs typeface="B Nazanin" pitchFamily="2" charset="-78"/>
              </a:rPr>
              <a:t>بود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83785898"/>
              </p:ext>
            </p:extLst>
          </p:nvPr>
        </p:nvGraphicFramePr>
        <p:xfrm>
          <a:off x="1115616" y="1556794"/>
          <a:ext cx="6984776" cy="3384375"/>
        </p:xfrm>
        <a:graphic>
          <a:graphicData uri="http://schemas.openxmlformats.org/drawingml/2006/table">
            <a:tbl>
              <a:tblPr rtl="1">
                <a:tableStyleId>{5C22544A-7EE6-4342-B048-85BDC9FD1C3A}</a:tableStyleId>
              </a:tblPr>
              <a:tblGrid>
                <a:gridCol w="6984776">
                  <a:extLst>
                    <a:ext uri="{9D8B030D-6E8A-4147-A177-3AD203B41FA5}">
                      <a16:colId xmlns:a16="http://schemas.microsoft.com/office/drawing/2014/main" val="20000"/>
                    </a:ext>
                  </a:extLst>
                </a:gridCol>
              </a:tblGrid>
              <a:tr h="676875">
                <a:tc>
                  <a:txBody>
                    <a:bodyPr/>
                    <a:lstStyle/>
                    <a:p>
                      <a:pPr algn="just" rtl="1">
                        <a:lnSpc>
                          <a:spcPct val="115000"/>
                        </a:lnSpc>
                        <a:spcAft>
                          <a:spcPts val="0"/>
                        </a:spcAft>
                        <a:tabLst>
                          <a:tab pos="2016760" algn="l"/>
                        </a:tabLst>
                      </a:pPr>
                      <a:r>
                        <a:rPr lang="ar-SA" sz="3200" b="1" dirty="0">
                          <a:effectLst/>
                          <a:cs typeface="B Nazanin" pitchFamily="2" charset="-78"/>
                        </a:rPr>
                        <a:t>الف</a:t>
                      </a:r>
                      <a:r>
                        <a:rPr lang="fa-IR" sz="3200" b="1" dirty="0">
                          <a:effectLst/>
                          <a:cs typeface="B Nazanin" pitchFamily="2" charset="-78"/>
                        </a:rPr>
                        <a:t>-</a:t>
                      </a:r>
                      <a:r>
                        <a:rPr lang="en-US" sz="3200" b="1" dirty="0" err="1">
                          <a:effectLst/>
                          <a:cs typeface="B Nazanin" pitchFamily="2" charset="-78"/>
                        </a:rPr>
                        <a:t>Truncusarteriosus</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0"/>
                  </a:ext>
                </a:extLst>
              </a:tr>
              <a:tr h="676875">
                <a:tc>
                  <a:txBody>
                    <a:bodyPr/>
                    <a:lstStyle/>
                    <a:p>
                      <a:pPr algn="just" rtl="1">
                        <a:lnSpc>
                          <a:spcPct val="115000"/>
                        </a:lnSpc>
                        <a:spcAft>
                          <a:spcPts val="0"/>
                        </a:spcAft>
                        <a:tabLst>
                          <a:tab pos="2016760" algn="l"/>
                        </a:tabLst>
                      </a:pPr>
                      <a:r>
                        <a:rPr lang="ar-SA" sz="3200" b="1" dirty="0">
                          <a:effectLst/>
                          <a:cs typeface="B Nazanin" pitchFamily="2" charset="-78"/>
                        </a:rPr>
                        <a:t>ب- هيپوگليسمي</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1"/>
                  </a:ext>
                </a:extLst>
              </a:tr>
              <a:tr h="676875">
                <a:tc>
                  <a:txBody>
                    <a:bodyPr/>
                    <a:lstStyle/>
                    <a:p>
                      <a:pPr algn="just" rtl="1">
                        <a:lnSpc>
                          <a:spcPct val="115000"/>
                        </a:lnSpc>
                        <a:spcAft>
                          <a:spcPts val="0"/>
                        </a:spcAft>
                        <a:tabLst>
                          <a:tab pos="2016760" algn="l"/>
                        </a:tabLst>
                      </a:pPr>
                      <a:r>
                        <a:rPr lang="ar-SA" sz="3200" b="1" dirty="0">
                          <a:effectLst/>
                          <a:cs typeface="B Nazanin" pitchFamily="2" charset="-78"/>
                        </a:rPr>
                        <a:t>ج </a:t>
                      </a:r>
                      <a:r>
                        <a:rPr lang="en-US" sz="3200" b="1" dirty="0">
                          <a:effectLst/>
                          <a:cs typeface="B Nazanin" pitchFamily="2" charset="-78"/>
                        </a:rPr>
                        <a:t>–</a:t>
                      </a:r>
                      <a:r>
                        <a:rPr lang="ar-SA" sz="3200" b="1" dirty="0">
                          <a:effectLst/>
                          <a:cs typeface="B Nazanin" pitchFamily="2" charset="-78"/>
                        </a:rPr>
                        <a:t> ديابت وابسته به انسولين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2"/>
                  </a:ext>
                </a:extLst>
              </a:tr>
              <a:tr h="676875">
                <a:tc>
                  <a:txBody>
                    <a:bodyPr/>
                    <a:lstStyle/>
                    <a:p>
                      <a:pPr algn="just" rtl="1">
                        <a:lnSpc>
                          <a:spcPct val="115000"/>
                        </a:lnSpc>
                        <a:spcAft>
                          <a:spcPts val="0"/>
                        </a:spcAft>
                        <a:tabLst>
                          <a:tab pos="2016760" algn="l"/>
                        </a:tabLst>
                      </a:pPr>
                      <a:r>
                        <a:rPr lang="ar-SA" sz="3200" b="1" dirty="0">
                          <a:effectLst/>
                          <a:cs typeface="B Nazanin" pitchFamily="2" charset="-78"/>
                        </a:rPr>
                        <a:t>د </a:t>
                      </a:r>
                      <a:r>
                        <a:rPr lang="en-US" sz="3200" b="1" dirty="0">
                          <a:effectLst/>
                          <a:cs typeface="B Nazanin" pitchFamily="2" charset="-78"/>
                        </a:rPr>
                        <a:t>–</a:t>
                      </a:r>
                      <a:r>
                        <a:rPr lang="ar-SA" sz="3200" b="1" dirty="0">
                          <a:effectLst/>
                          <a:cs typeface="B Nazanin" pitchFamily="2" charset="-78"/>
                        </a:rPr>
                        <a:t> آنمي مگالو بل</a:t>
                      </a:r>
                      <a:r>
                        <a:rPr lang="fa-IR" sz="3200" b="1" dirty="0">
                          <a:effectLst/>
                          <a:cs typeface="B Nazanin" pitchFamily="2" charset="-78"/>
                        </a:rPr>
                        <a:t>ا</a:t>
                      </a:r>
                      <a:r>
                        <a:rPr lang="ar-SA" sz="3200" b="1" dirty="0">
                          <a:effectLst/>
                          <a:cs typeface="B Nazanin" pitchFamily="2" charset="-78"/>
                        </a:rPr>
                        <a:t>ستيك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3"/>
                  </a:ext>
                </a:extLst>
              </a:tr>
              <a:tr h="676875">
                <a:tc>
                  <a:txBody>
                    <a:bodyPr/>
                    <a:lstStyle/>
                    <a:p>
                      <a:pPr algn="just" rtl="1">
                        <a:lnSpc>
                          <a:spcPct val="115000"/>
                        </a:lnSpc>
                        <a:spcAft>
                          <a:spcPts val="0"/>
                        </a:spcAft>
                        <a:tabLst>
                          <a:tab pos="2016760" algn="l"/>
                        </a:tabLst>
                      </a:pPr>
                      <a:r>
                        <a:rPr lang="ar-SA" sz="3200" b="1" dirty="0">
                          <a:effectLst/>
                          <a:cs typeface="B Nazanin" pitchFamily="2" charset="-78"/>
                        </a:rPr>
                        <a:t>ه -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4525963"/>
          </a:xfrm>
        </p:spPr>
        <p:txBody>
          <a:bodyPr>
            <a:normAutofit/>
          </a:bodyPr>
          <a:lstStyle/>
          <a:p>
            <a:pPr marL="0" indent="0" algn="just">
              <a:buNone/>
            </a:pPr>
            <a:r>
              <a:rPr lang="en-US" b="1" dirty="0">
                <a:cs typeface="B Nazanin" pitchFamily="2" charset="-78"/>
              </a:rPr>
              <a:t> </a:t>
            </a:r>
          </a:p>
          <a:p>
            <a:pPr marL="0" indent="0" algn="just">
              <a:buNone/>
            </a:pPr>
            <a:r>
              <a:rPr lang="ar-SA" b="1" dirty="0">
                <a:solidFill>
                  <a:schemeClr val="accent4">
                    <a:lumMod val="50000"/>
                  </a:schemeClr>
                </a:solidFill>
                <a:cs typeface="B Nazanin" pitchFamily="2" charset="-78"/>
              </a:rPr>
              <a:t>مثال 10</a:t>
            </a:r>
            <a:r>
              <a:rPr lang="ar-SA" b="1" dirty="0" smtClean="0">
                <a:solidFill>
                  <a:schemeClr val="accent4">
                    <a:lumMod val="50000"/>
                  </a:schemeClr>
                </a:solidFill>
                <a:cs typeface="B Nazanin" pitchFamily="2" charset="-78"/>
              </a:rPr>
              <a:t>)</a:t>
            </a:r>
            <a:endParaRPr lang="fa-IR" b="1" dirty="0" smtClean="0">
              <a:solidFill>
                <a:schemeClr val="accent4">
                  <a:lumMod val="50000"/>
                </a:schemeClr>
              </a:solidFill>
              <a:cs typeface="B Nazanin" pitchFamily="2" charset="-78"/>
            </a:endParaRPr>
          </a:p>
          <a:p>
            <a:pPr marL="0" indent="0" algn="just">
              <a:buNone/>
            </a:pPr>
            <a:endParaRPr lang="fa-IR" sz="20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 </a:t>
            </a:r>
            <a:r>
              <a:rPr lang="ar-SA" b="1" dirty="0">
                <a:cs typeface="B Nazanin" pitchFamily="2" charset="-78"/>
              </a:rPr>
              <a:t>يك مادر 30ساله كه داراي يك پسر سالم چهار ساله، در 36 هفتگي حاملگي به علت </a:t>
            </a:r>
            <a:r>
              <a:rPr lang="fa-IR" b="1" dirty="0">
                <a:cs typeface="B Nazanin" pitchFamily="2" charset="-78"/>
              </a:rPr>
              <a:t>پولی </a:t>
            </a:r>
            <a:r>
              <a:rPr lang="ar-SA" b="1" dirty="0">
                <a:cs typeface="B Nazanin" pitchFamily="2" charset="-78"/>
              </a:rPr>
              <a:t>هيدروآمن</a:t>
            </a:r>
            <a:r>
              <a:rPr lang="fa-IR" b="1" dirty="0">
                <a:cs typeface="B Nazanin" pitchFamily="2" charset="-78"/>
              </a:rPr>
              <a:t>ی</a:t>
            </a:r>
            <a:r>
              <a:rPr lang="ar-SA" b="1" dirty="0">
                <a:cs typeface="B Nazanin" pitchFamily="2" charset="-78"/>
              </a:rPr>
              <a:t>وس مورد بررسي قرار گرفت . </a:t>
            </a:r>
            <a:r>
              <a:rPr lang="ar-SA" b="1" dirty="0" smtClean="0">
                <a:cs typeface="B Nazanin" pitchFamily="2" charset="-78"/>
              </a:rPr>
              <a:t>گرافي </a:t>
            </a:r>
            <a:r>
              <a:rPr lang="ar-SA" b="1" dirty="0">
                <a:cs typeface="B Nazanin" pitchFamily="2" charset="-78"/>
              </a:rPr>
              <a:t>انجام شده </a:t>
            </a:r>
            <a:r>
              <a:rPr lang="en-US" b="1" dirty="0" smtClean="0">
                <a:cs typeface="B Nazanin" pitchFamily="2" charset="-78"/>
              </a:rPr>
              <a:t>Anencephaly</a:t>
            </a:r>
            <a:r>
              <a:rPr lang="fa-IR" b="1" dirty="0" smtClean="0">
                <a:cs typeface="B Nazanin" pitchFamily="2" charset="-78"/>
              </a:rPr>
              <a:t> ر</a:t>
            </a:r>
            <a:r>
              <a:rPr lang="ar-SA" b="1" dirty="0" smtClean="0">
                <a:cs typeface="B Nazanin" pitchFamily="2" charset="-78"/>
              </a:rPr>
              <a:t>ا </a:t>
            </a:r>
            <a:r>
              <a:rPr lang="ar-SA" b="1" dirty="0">
                <a:cs typeface="B Nazanin" pitchFamily="2" charset="-78"/>
              </a:rPr>
              <a:t>مطرح نمود. ماحصل زايمان تحريك شده جنين مرده بدون مغز به وزن 1500 گرم بود.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853879382"/>
              </p:ext>
            </p:extLst>
          </p:nvPr>
        </p:nvGraphicFramePr>
        <p:xfrm>
          <a:off x="827584" y="1340768"/>
          <a:ext cx="7488832" cy="3528390"/>
        </p:xfrm>
        <a:graphic>
          <a:graphicData uri="http://schemas.openxmlformats.org/drawingml/2006/table">
            <a:tbl>
              <a:tblPr rtl="1">
                <a:tableStyleId>{5C22544A-7EE6-4342-B048-85BDC9FD1C3A}</a:tableStyleId>
              </a:tblPr>
              <a:tblGrid>
                <a:gridCol w="7488832">
                  <a:extLst>
                    <a:ext uri="{9D8B030D-6E8A-4147-A177-3AD203B41FA5}">
                      <a16:colId xmlns:a16="http://schemas.microsoft.com/office/drawing/2014/main" val="20000"/>
                    </a:ext>
                  </a:extLst>
                </a:gridCol>
              </a:tblGrid>
              <a:tr h="705678">
                <a:tc>
                  <a:txBody>
                    <a:bodyPr/>
                    <a:lstStyle/>
                    <a:p>
                      <a:pPr marL="347345" indent="-347345" algn="just" rtl="1" fontAlgn="base">
                        <a:lnSpc>
                          <a:spcPct val="115000"/>
                        </a:lnSpc>
                        <a:spcAft>
                          <a:spcPts val="0"/>
                        </a:spcAft>
                      </a:pPr>
                      <a:r>
                        <a:rPr lang="ar-SA" sz="3200" b="1" kern="1200" dirty="0">
                          <a:effectLst/>
                          <a:cs typeface="B Nazanin" pitchFamily="2" charset="-78"/>
                        </a:rPr>
                        <a:t>الف </a:t>
                      </a:r>
                      <a:r>
                        <a:rPr lang="en-US" sz="3200" b="1" kern="1200" dirty="0">
                          <a:effectLst/>
                          <a:cs typeface="B Nazanin" pitchFamily="2" charset="-78"/>
                        </a:rPr>
                        <a:t>– </a:t>
                      </a:r>
                      <a:r>
                        <a:rPr lang="ar-SA" sz="3200" b="1" kern="1200" dirty="0">
                          <a:effectLst/>
                          <a:cs typeface="B Nazanin" pitchFamily="2" charset="-78"/>
                        </a:rPr>
                        <a:t>آننسفالي</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0"/>
                  </a:ext>
                </a:extLst>
              </a:tr>
              <a:tr h="705678">
                <a:tc>
                  <a:txBody>
                    <a:bodyPr/>
                    <a:lstStyle/>
                    <a:p>
                      <a:pPr marL="347345" indent="-347345" algn="just" rtl="1" fontAlgn="base">
                        <a:lnSpc>
                          <a:spcPct val="115000"/>
                        </a:lnSpc>
                        <a:spcAft>
                          <a:spcPts val="0"/>
                        </a:spcAft>
                      </a:pPr>
                      <a:r>
                        <a:rPr lang="ar-SA" sz="3200" b="1" kern="1200" dirty="0">
                          <a:effectLst/>
                          <a:cs typeface="B Nazanin" pitchFamily="2" charset="-78"/>
                        </a:rPr>
                        <a:t>ب-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1"/>
                  </a:ext>
                </a:extLst>
              </a:tr>
              <a:tr h="705678">
                <a:tc>
                  <a:txBody>
                    <a:bodyPr/>
                    <a:lstStyle/>
                    <a:p>
                      <a:pPr marL="347345" indent="-347345" algn="just" rtl="1" fontAlgn="base">
                        <a:lnSpc>
                          <a:spcPct val="115000"/>
                        </a:lnSpc>
                        <a:spcAft>
                          <a:spcPts val="0"/>
                        </a:spcAft>
                      </a:pPr>
                      <a:r>
                        <a:rPr lang="ar-SA" sz="3200" b="1" kern="1200" dirty="0">
                          <a:effectLst/>
                          <a:cs typeface="B Nazanin" pitchFamily="2" charset="-78"/>
                        </a:rPr>
                        <a:t>ج </a:t>
                      </a:r>
                      <a:r>
                        <a:rPr lang="en-US" sz="3200" b="1" kern="1200" dirty="0">
                          <a:effectLst/>
                          <a:cs typeface="B Nazanin" pitchFamily="2" charset="-78"/>
                        </a:rPr>
                        <a:t>–</a:t>
                      </a:r>
                      <a:r>
                        <a:rPr lang="fa-IR" sz="3200" b="1" kern="1200" dirty="0">
                          <a:effectLst/>
                          <a:cs typeface="B Nazanin" pitchFamily="2" charset="-78"/>
                        </a:rPr>
                        <a:t>پولی </a:t>
                      </a:r>
                      <a:r>
                        <a:rPr lang="ar-SA" sz="3200" b="1" kern="1200" dirty="0">
                          <a:effectLst/>
                          <a:cs typeface="B Nazanin" pitchFamily="2" charset="-78"/>
                        </a:rPr>
                        <a:t>هيدروآمنيوس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2"/>
                  </a:ext>
                </a:extLst>
              </a:tr>
              <a:tr h="705678">
                <a:tc>
                  <a:txBody>
                    <a:bodyPr/>
                    <a:lstStyle/>
                    <a:p>
                      <a:pPr marL="347345" indent="-347345" algn="just" rtl="1" fontAlgn="base">
                        <a:lnSpc>
                          <a:spcPct val="115000"/>
                        </a:lnSpc>
                        <a:spcAft>
                          <a:spcPts val="0"/>
                        </a:spcAft>
                      </a:pPr>
                      <a:r>
                        <a:rPr lang="ar-SA" sz="3200" b="1" kern="1200" dirty="0">
                          <a:effectLst/>
                          <a:cs typeface="B Nazanin" pitchFamily="2" charset="-78"/>
                        </a:rPr>
                        <a:t>د -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3"/>
                  </a:ext>
                </a:extLst>
              </a:tr>
              <a:tr h="705678">
                <a:tc>
                  <a:txBody>
                    <a:bodyPr/>
                    <a:lstStyle/>
                    <a:p>
                      <a:pPr marL="347345" indent="-347345" algn="just" rtl="1" fontAlgn="base">
                        <a:lnSpc>
                          <a:spcPct val="115000"/>
                        </a:lnSpc>
                        <a:spcAft>
                          <a:spcPts val="0"/>
                        </a:spcAft>
                      </a:pPr>
                      <a:r>
                        <a:rPr lang="ar-SA" sz="3200" b="1" kern="1200" dirty="0">
                          <a:effectLst/>
                          <a:cs typeface="B Nazanin" pitchFamily="2" charset="-78"/>
                        </a:rPr>
                        <a:t>ه -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fontScale="92500" lnSpcReduction="20000"/>
          </a:bodyPr>
          <a:lstStyle/>
          <a:p>
            <a:pPr marL="0" indent="0" algn="just">
              <a:buNone/>
            </a:pPr>
            <a:r>
              <a:rPr lang="ar-SA" b="1" dirty="0">
                <a:solidFill>
                  <a:schemeClr val="accent4">
                    <a:lumMod val="50000"/>
                  </a:schemeClr>
                </a:solidFill>
                <a:cs typeface="B Nazanin" pitchFamily="2" charset="-78"/>
              </a:rPr>
              <a:t>مثال 11) </a:t>
            </a:r>
            <a:endParaRPr lang="fa-IR" b="1" dirty="0" smtClean="0">
              <a:solidFill>
                <a:schemeClr val="accent4">
                  <a:lumMod val="50000"/>
                </a:schemeClr>
              </a:solidFill>
              <a:cs typeface="B Nazanin" pitchFamily="2" charset="-78"/>
            </a:endParaRPr>
          </a:p>
          <a:p>
            <a:pPr marL="0" indent="0" algn="just">
              <a:buNone/>
            </a:pPr>
            <a:endParaRPr lang="fa-IR"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 </a:t>
            </a:r>
            <a:r>
              <a:rPr lang="ar-SA" b="1" dirty="0">
                <a:cs typeface="B Nazanin" pitchFamily="2" charset="-78"/>
              </a:rPr>
              <a:t>30 ساله اي در حاملگي ششم با پنج زايمان قبلي با سابقه فشار خون قبل از حاملگي در هفته  36  حاملگي بعد از 12  ساعت كرامپ شكمي و خونريزي واژينال با دفع لخته هاي بزرگ به بيمارستان يك شهرستان كوچك مراجعه كرده است. با تشخيص احتمالي جدا شدن جفت بوسيله آمبولانس به يك مركز مجهز واقع در  100 كيلومتري ارجاع شد. زماني كه بيمار به مركز مجهز رسيد، در شوك عميق قرار داشت و از واژن و سوراخهاي ايجاد شده براي تزريق مايعات داخل عروقي، در حال خونريزي بود. صداي قلب جنين نيز شنيده نميشد. با وجود تزريق خون و فاكتورهاي انعقادي، فشار داخل عروقي بيمار اصلاح نشد و مادر و كودك هر دو فوت نمودند</a:t>
            </a:r>
            <a:r>
              <a:rPr lang="ar-SA" b="1" dirty="0" smtClean="0">
                <a:cs typeface="B Nazanin" pitchFamily="2" charset="-78"/>
              </a:rPr>
              <a:t>.</a:t>
            </a:r>
            <a:endParaRPr lang="en-US"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 y="-23208"/>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324820119"/>
              </p:ext>
            </p:extLst>
          </p:nvPr>
        </p:nvGraphicFramePr>
        <p:xfrm>
          <a:off x="232818" y="1214422"/>
          <a:ext cx="8625462" cy="5588631"/>
        </p:xfrm>
        <a:graphic>
          <a:graphicData uri="http://schemas.openxmlformats.org/drawingml/2006/table">
            <a:tbl>
              <a:tblPr rtl="1"/>
              <a:tblGrid>
                <a:gridCol w="2955088">
                  <a:extLst>
                    <a:ext uri="{9D8B030D-6E8A-4147-A177-3AD203B41FA5}">
                      <a16:colId xmlns:a16="http://schemas.microsoft.com/office/drawing/2014/main" val="20000"/>
                    </a:ext>
                  </a:extLst>
                </a:gridCol>
                <a:gridCol w="2816843">
                  <a:extLst>
                    <a:ext uri="{9D8B030D-6E8A-4147-A177-3AD203B41FA5}">
                      <a16:colId xmlns:a16="http://schemas.microsoft.com/office/drawing/2014/main" val="20001"/>
                    </a:ext>
                  </a:extLst>
                </a:gridCol>
                <a:gridCol w="2853531">
                  <a:extLst>
                    <a:ext uri="{9D8B030D-6E8A-4147-A177-3AD203B41FA5}">
                      <a16:colId xmlns:a16="http://schemas.microsoft.com/office/drawing/2014/main" val="20002"/>
                    </a:ext>
                  </a:extLst>
                </a:gridCol>
              </a:tblGrid>
              <a:tr h="510348">
                <a:tc gridSpan="2">
                  <a:txBody>
                    <a:bodyPr/>
                    <a:lstStyle/>
                    <a:p>
                      <a:pPr marL="347345" indent="-347345" algn="just" rtl="1" fontAlgn="base">
                        <a:lnSpc>
                          <a:spcPct val="115000"/>
                        </a:lnSpc>
                        <a:spcAft>
                          <a:spcPts val="0"/>
                        </a:spcAft>
                      </a:pPr>
                      <a:r>
                        <a:rPr lang="ar-SA" sz="1800" b="1" kern="1200" dirty="0">
                          <a:solidFill>
                            <a:schemeClr val="bg1"/>
                          </a:solidFill>
                          <a:effectLst/>
                          <a:latin typeface="Times New Roman"/>
                          <a:ea typeface="Times New Roman"/>
                          <a:cs typeface="B Nazanin" pitchFamily="2" charset="-78"/>
                        </a:rPr>
                        <a:t>علت مرگ</a:t>
                      </a:r>
                      <a:endParaRPr lang="en-US" sz="1600" b="1" dirty="0">
                        <a:solidFill>
                          <a:schemeClr val="bg1"/>
                        </a:solidFill>
                        <a:effectLst/>
                        <a:latin typeface="Calibri"/>
                        <a:ea typeface="Times New Roman"/>
                        <a:cs typeface="B Nazanin"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pPr rtl="1"/>
                      <a:endParaRPr lang="fa-IR"/>
                    </a:p>
                  </a:txBody>
                  <a:tcPr/>
                </a:tc>
                <a:tc>
                  <a:txBody>
                    <a:bodyPr/>
                    <a:lstStyle/>
                    <a:p>
                      <a:pPr marL="347345" indent="-347345" algn="just" rtl="1" fontAlgn="base">
                        <a:lnSpc>
                          <a:spcPct val="115000"/>
                        </a:lnSpc>
                        <a:spcAft>
                          <a:spcPts val="0"/>
                        </a:spcAft>
                      </a:pPr>
                      <a:r>
                        <a:rPr lang="ar-SA" sz="1800" b="1" kern="1200" dirty="0">
                          <a:solidFill>
                            <a:schemeClr val="bg1"/>
                          </a:solidFill>
                          <a:effectLst/>
                          <a:latin typeface="Times New Roman"/>
                          <a:ea typeface="Times New Roman"/>
                          <a:cs typeface="B Nazanin" pitchFamily="2" charset="-78"/>
                        </a:rPr>
                        <a:t>زمان تقريبي بين شروع تا مرگ </a:t>
                      </a:r>
                      <a:endParaRPr lang="en-US" sz="1600" b="1" dirty="0">
                        <a:solidFill>
                          <a:schemeClr val="bg1"/>
                        </a:solidFill>
                        <a:effectLst/>
                        <a:latin typeface="Calibri"/>
                        <a:ea typeface="Times New Roman"/>
                        <a:cs typeface="B Nazanin"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964408">
                <a:tc>
                  <a:txBody>
                    <a:bodyPr/>
                    <a:lstStyle/>
                    <a:p>
                      <a:pPr algn="just" rtl="1" fontAlgn="base">
                        <a:lnSpc>
                          <a:spcPct val="115000"/>
                        </a:lnSpc>
                        <a:spcBef>
                          <a:spcPts val="480"/>
                        </a:spcBef>
                        <a:spcAft>
                          <a:spcPts val="0"/>
                        </a:spcAft>
                      </a:pPr>
                      <a:r>
                        <a:rPr lang="ar-SA" sz="1800" b="1" kern="1200" dirty="0">
                          <a:solidFill>
                            <a:schemeClr val="bg1"/>
                          </a:solidFill>
                          <a:effectLst/>
                          <a:latin typeface="Times New Roman"/>
                          <a:ea typeface="Times New Roman"/>
                          <a:cs typeface="B Nazanin" pitchFamily="2" charset="-78"/>
                        </a:rPr>
                        <a:t>1</a:t>
                      </a:r>
                      <a:r>
                        <a:rPr lang="fa-IR" sz="1800" b="1" kern="1200" dirty="0">
                          <a:solidFill>
                            <a:schemeClr val="bg1"/>
                          </a:solidFill>
                          <a:effectLst/>
                          <a:latin typeface="Times New Roman"/>
                          <a:ea typeface="Times New Roman"/>
                          <a:cs typeface="B Nazanin" pitchFamily="2" charset="-78"/>
                        </a:rPr>
                        <a:t>- آخرین بیماری یا وضعیتی که بلافاصله پیش از مرگ وجود داشت *</a:t>
                      </a:r>
                      <a:endParaRPr lang="en-US" sz="1600" b="1" dirty="0">
                        <a:solidFill>
                          <a:schemeClr val="bg1"/>
                        </a:solidFill>
                        <a:effectLst/>
                        <a:latin typeface="Calibri"/>
                        <a:ea typeface="Times New Roman"/>
                        <a:cs typeface="B Nazanin" pitchFamily="2" charset="-78"/>
                      </a:endParaRPr>
                    </a:p>
                    <a:p>
                      <a:pPr marL="347345" indent="-347345" algn="just" rtl="1" fontAlgn="base">
                        <a:lnSpc>
                          <a:spcPct val="115000"/>
                        </a:lnSpc>
                        <a:spcAft>
                          <a:spcPts val="0"/>
                        </a:spcAft>
                      </a:pPr>
                      <a:r>
                        <a:rPr lang="en-US" sz="1800" b="1" kern="1200" dirty="0">
                          <a:solidFill>
                            <a:schemeClr val="bg1"/>
                          </a:solidFill>
                          <a:effectLst/>
                          <a:latin typeface="Times New Roman"/>
                          <a:ea typeface="Times New Roman"/>
                          <a:cs typeface="B Nazanin" pitchFamily="2" charset="-78"/>
                        </a:rPr>
                        <a:t> </a:t>
                      </a:r>
                      <a:endParaRPr lang="en-US" sz="1600" b="1" dirty="0">
                        <a:solidFill>
                          <a:schemeClr val="bg1"/>
                        </a:solidFill>
                        <a:effectLst/>
                        <a:latin typeface="Calibri"/>
                        <a:ea typeface="Times New Roman"/>
                        <a:cs typeface="B Nazanin" pitchFamily="2" charset="-78"/>
                      </a:endParaRPr>
                    </a:p>
                    <a:p>
                      <a:pPr marL="347345" indent="-347345" algn="just" rtl="1" fontAlgn="base">
                        <a:lnSpc>
                          <a:spcPct val="115000"/>
                        </a:lnSpc>
                        <a:spcAft>
                          <a:spcPts val="0"/>
                        </a:spcAft>
                      </a:pPr>
                      <a:r>
                        <a:rPr lang="fa-IR" sz="1800" b="1" kern="1200" dirty="0">
                          <a:solidFill>
                            <a:schemeClr val="bg1"/>
                          </a:solidFill>
                          <a:effectLst/>
                          <a:latin typeface="Times New Roman"/>
                          <a:ea typeface="Times New Roman"/>
                          <a:cs typeface="B Nazanin" pitchFamily="2" charset="-78"/>
                        </a:rPr>
                        <a:t>بیماریهای قبلی</a:t>
                      </a:r>
                      <a:endParaRPr lang="en-US" sz="1600" b="1" dirty="0">
                        <a:solidFill>
                          <a:schemeClr val="bg1"/>
                        </a:solidFill>
                        <a:effectLst/>
                        <a:latin typeface="Calibri"/>
                        <a:ea typeface="Times New Roman"/>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347345" indent="-347345" algn="just" rtl="1" fontAlgn="base">
                        <a:lnSpc>
                          <a:spcPct val="115000"/>
                        </a:lnSpc>
                        <a:spcAft>
                          <a:spcPts val="0"/>
                        </a:spcAft>
                      </a:pPr>
                      <a:r>
                        <a:rPr lang="ar-SA" sz="1800" b="1" kern="1200" dirty="0">
                          <a:solidFill>
                            <a:srgbClr val="000000"/>
                          </a:solidFill>
                          <a:effectLst/>
                          <a:latin typeface="Times New Roman"/>
                          <a:ea typeface="Times New Roman"/>
                          <a:cs typeface="B Nazanin" pitchFamily="2" charset="-78"/>
                        </a:rPr>
                        <a:t>الف </a:t>
                      </a:r>
                      <a:r>
                        <a:rPr lang="ar-SA" sz="1800" b="1" kern="1200" dirty="0" smtClean="0">
                          <a:solidFill>
                            <a:srgbClr val="000000"/>
                          </a:solidFill>
                          <a:effectLst/>
                          <a:latin typeface="Times New Roman"/>
                          <a:ea typeface="Times New Roman"/>
                          <a:cs typeface="B Nazanin" pitchFamily="2" charset="-78"/>
                        </a:rPr>
                        <a:t>:</a:t>
                      </a:r>
                      <a:r>
                        <a:rPr lang="fa-IR" sz="1800" b="1" kern="1200" dirty="0" smtClean="0">
                          <a:solidFill>
                            <a:srgbClr val="000000"/>
                          </a:solidFill>
                          <a:effectLst/>
                          <a:latin typeface="Times New Roman"/>
                          <a:ea typeface="Times New Roman"/>
                          <a:cs typeface="B Nazanin" pitchFamily="2" charset="-78"/>
                        </a:rPr>
                        <a:t> </a:t>
                      </a:r>
                      <a:r>
                        <a:rPr lang="ar-SA" sz="2400" b="1" kern="1200" dirty="0" smtClean="0">
                          <a:solidFill>
                            <a:srgbClr val="000000"/>
                          </a:solidFill>
                          <a:effectLst/>
                          <a:latin typeface="Times New Roman"/>
                          <a:ea typeface="Times New Roman"/>
                          <a:cs typeface="B Nazanin" pitchFamily="2" charset="-78"/>
                        </a:rPr>
                        <a:t>كواگلوپاتي </a:t>
                      </a:r>
                      <a:r>
                        <a:rPr lang="ar-SA" sz="2400" b="1" kern="1200" dirty="0">
                          <a:solidFill>
                            <a:srgbClr val="000000"/>
                          </a:solidFill>
                          <a:effectLst/>
                          <a:latin typeface="Times New Roman"/>
                          <a:ea typeface="Times New Roman"/>
                          <a:cs typeface="B Nazanin" pitchFamily="2" charset="-78"/>
                        </a:rPr>
                        <a:t>داخل عروقي منتشر</a:t>
                      </a:r>
                      <a:r>
                        <a:rPr lang="en-US" sz="2400" b="1" kern="1200" dirty="0">
                          <a:solidFill>
                            <a:srgbClr val="000000"/>
                          </a:solidFill>
                          <a:effectLst/>
                          <a:latin typeface="Times New Roman"/>
                          <a:ea typeface="Times New Roman"/>
                          <a:cs typeface="B Nazanin" pitchFamily="2" charset="-78"/>
                        </a:rPr>
                        <a:t>DIC </a:t>
                      </a:r>
                      <a:endParaRPr lang="en-US" sz="2400" b="1" dirty="0">
                        <a:effectLst/>
                        <a:latin typeface="Calibri"/>
                        <a:ea typeface="Times New Roman"/>
                        <a:cs typeface="B Nazanin" pitchFamily="2" charset="-78"/>
                      </a:endParaRPr>
                    </a:p>
                    <a:p>
                      <a:pPr marL="347345" indent="-347345" algn="just" rtl="1" eaLnBrk="0" fontAlgn="base" hangingPunct="0">
                        <a:lnSpc>
                          <a:spcPct val="115000"/>
                        </a:lnSpc>
                        <a:spcAft>
                          <a:spcPts val="0"/>
                        </a:spcAft>
                      </a:pPr>
                      <a:r>
                        <a:rPr lang="ar-SA" sz="2400" b="1" kern="1200" dirty="0">
                          <a:solidFill>
                            <a:srgbClr val="000000"/>
                          </a:solidFill>
                          <a:effectLst/>
                          <a:latin typeface="Times New Roman"/>
                          <a:ea typeface="Times New Roman"/>
                          <a:cs typeface="B Nazanin" pitchFamily="2" charset="-78"/>
                        </a:rPr>
                        <a:t>به سبب يا پيامد </a:t>
                      </a:r>
                      <a:endParaRPr lang="en-US" sz="2400" b="1" dirty="0">
                        <a:effectLst/>
                        <a:latin typeface="Calibri"/>
                        <a:ea typeface="Times New Roman"/>
                        <a:cs typeface="B Nazanin" pitchFamily="2" charset="-78"/>
                      </a:endParaRPr>
                    </a:p>
                    <a:p>
                      <a:pPr marL="347345" indent="-347345" algn="just" rtl="1" eaLnBrk="0" fontAlgn="base" hangingPunct="0">
                        <a:lnSpc>
                          <a:spcPct val="115000"/>
                        </a:lnSpc>
                        <a:spcAft>
                          <a:spcPts val="0"/>
                        </a:spcAft>
                      </a:pPr>
                      <a:r>
                        <a:rPr lang="ar-SA" sz="2400" b="1" kern="1200" dirty="0">
                          <a:solidFill>
                            <a:srgbClr val="000000"/>
                          </a:solidFill>
                          <a:effectLst/>
                          <a:latin typeface="Times New Roman"/>
                          <a:ea typeface="Times New Roman"/>
                          <a:cs typeface="B Nazanin" pitchFamily="2" charset="-78"/>
                        </a:rPr>
                        <a:t>ب : جدا شدن زودرس جفت</a:t>
                      </a:r>
                      <a:endParaRPr lang="en-US" sz="2400" b="1" dirty="0">
                        <a:effectLst/>
                        <a:latin typeface="Calibri"/>
                        <a:ea typeface="Times New Roman"/>
                        <a:cs typeface="B Nazanin" pitchFamily="2" charset="-78"/>
                      </a:endParaRPr>
                    </a:p>
                    <a:p>
                      <a:pPr marL="347345" indent="-347345" algn="just" rtl="1" eaLnBrk="0" fontAlgn="base" hangingPunct="0">
                        <a:lnSpc>
                          <a:spcPct val="115000"/>
                        </a:lnSpc>
                        <a:spcAft>
                          <a:spcPts val="0"/>
                        </a:spcAft>
                      </a:pPr>
                      <a:r>
                        <a:rPr lang="ar-SA" sz="2400" b="1" kern="1200" dirty="0">
                          <a:solidFill>
                            <a:srgbClr val="000000"/>
                          </a:solidFill>
                          <a:effectLst/>
                          <a:latin typeface="Times New Roman"/>
                          <a:ea typeface="Times New Roman"/>
                          <a:cs typeface="B Nazanin" pitchFamily="2" charset="-78"/>
                        </a:rPr>
                        <a:t>به سبب يا پيامد </a:t>
                      </a:r>
                      <a:endParaRPr lang="en-US" sz="2400" b="1" dirty="0">
                        <a:effectLst/>
                        <a:latin typeface="Calibri"/>
                        <a:ea typeface="Times New Roman"/>
                        <a:cs typeface="B Nazanin" pitchFamily="2" charset="-78"/>
                      </a:endParaRPr>
                    </a:p>
                    <a:p>
                      <a:pPr marL="347345" indent="-347345" algn="just" rtl="1" eaLnBrk="0" fontAlgn="base" hangingPunct="0">
                        <a:lnSpc>
                          <a:spcPct val="115000"/>
                        </a:lnSpc>
                        <a:spcAft>
                          <a:spcPts val="0"/>
                        </a:spcAft>
                      </a:pPr>
                      <a:r>
                        <a:rPr lang="ar-SA" sz="2400" b="1" kern="1200" dirty="0">
                          <a:solidFill>
                            <a:srgbClr val="000000"/>
                          </a:solidFill>
                          <a:effectLst/>
                          <a:latin typeface="Times New Roman"/>
                          <a:ea typeface="Times New Roman"/>
                          <a:cs typeface="B Nazanin" pitchFamily="2" charset="-78"/>
                        </a:rPr>
                        <a:t>ج : </a:t>
                      </a:r>
                      <a:endParaRPr lang="en-US" sz="2400" b="1" dirty="0">
                        <a:effectLst/>
                        <a:latin typeface="Calibri"/>
                        <a:ea typeface="Times New Roman"/>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rtl="1"/>
                      <a:endParaRPr lang="en-US" sz="1200" b="1" dirty="0">
                        <a:effectLst/>
                        <a:latin typeface="Calibri"/>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176433">
                <a:tc>
                  <a:txBody>
                    <a:bodyPr/>
                    <a:lstStyle/>
                    <a:p>
                      <a:pPr marL="347345" indent="-347345" algn="just" rtl="1" fontAlgn="base">
                        <a:lnSpc>
                          <a:spcPct val="115000"/>
                        </a:lnSpc>
                        <a:spcAft>
                          <a:spcPts val="0"/>
                        </a:spcAft>
                      </a:pPr>
                      <a:r>
                        <a:rPr lang="ar-SA" sz="1800" b="1" kern="1200" dirty="0">
                          <a:solidFill>
                            <a:schemeClr val="bg1"/>
                          </a:solidFill>
                          <a:effectLst/>
                          <a:latin typeface="Times New Roman"/>
                          <a:ea typeface="Times New Roman"/>
                          <a:cs typeface="B Nazanin" pitchFamily="2" charset="-78"/>
                        </a:rPr>
                        <a:t>2 </a:t>
                      </a:r>
                      <a:r>
                        <a:rPr lang="en-US" sz="1800" b="1" kern="1200" dirty="0">
                          <a:solidFill>
                            <a:schemeClr val="bg1"/>
                          </a:solidFill>
                          <a:effectLst/>
                          <a:latin typeface="Times New Roman"/>
                          <a:ea typeface="Times New Roman"/>
                          <a:cs typeface="B Nazanin" pitchFamily="2" charset="-78"/>
                        </a:rPr>
                        <a:t>–</a:t>
                      </a:r>
                      <a:r>
                        <a:rPr lang="ar-SA" sz="1800" b="1" kern="1200" dirty="0">
                          <a:solidFill>
                            <a:schemeClr val="bg1"/>
                          </a:solidFill>
                          <a:effectLst/>
                          <a:latin typeface="Times New Roman"/>
                          <a:ea typeface="Times New Roman"/>
                          <a:cs typeface="B Nazanin" pitchFamily="2" charset="-78"/>
                        </a:rPr>
                        <a:t> ساير بيماريهايي كه به مرگ كمك كرده اند. ولي وجود آنها به تنهايي موجب مرگ نميشد</a:t>
                      </a:r>
                      <a:r>
                        <a:rPr lang="fa-IR" sz="1800" b="1" kern="1200" dirty="0">
                          <a:solidFill>
                            <a:schemeClr val="bg1"/>
                          </a:solidFill>
                          <a:effectLst/>
                          <a:latin typeface="Times New Roman"/>
                          <a:ea typeface="Times New Roman"/>
                          <a:cs typeface="B Nazanin" pitchFamily="2" charset="-78"/>
                        </a:rPr>
                        <a:t>.</a:t>
                      </a:r>
                      <a:endParaRPr lang="en-US" sz="1600" b="1" dirty="0">
                        <a:solidFill>
                          <a:schemeClr val="bg1"/>
                        </a:solidFill>
                        <a:effectLst/>
                        <a:latin typeface="Calibri"/>
                        <a:ea typeface="Times New Roman"/>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rtl="1"/>
                      <a:endParaRPr lang="en-US" sz="1200" b="1" dirty="0">
                        <a:effectLst/>
                        <a:latin typeface="Calibri"/>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rtl="1"/>
                      <a:endParaRPr lang="en-US" sz="1200" b="1" dirty="0">
                        <a:effectLst/>
                        <a:latin typeface="Calibri"/>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66042">
                <a:tc gridSpan="3">
                  <a:txBody>
                    <a:bodyPr/>
                    <a:lstStyle/>
                    <a:p>
                      <a:pPr marL="347345" indent="-347345" algn="just" rtl="1" fontAlgn="base">
                        <a:lnSpc>
                          <a:spcPct val="115000"/>
                        </a:lnSpc>
                        <a:spcAft>
                          <a:spcPts val="0"/>
                        </a:spcAft>
                      </a:pPr>
                      <a:r>
                        <a:rPr lang="ar-SA" sz="1800" b="1" kern="1200" dirty="0" smtClean="0">
                          <a:solidFill>
                            <a:schemeClr val="bg1"/>
                          </a:solidFill>
                          <a:effectLst/>
                          <a:latin typeface="Times New Roman"/>
                          <a:ea typeface="Times New Roman"/>
                          <a:cs typeface="B Nazanin" pitchFamily="2" charset="-78"/>
                        </a:rPr>
                        <a:t>*نام بيماري ، آسيب يا عوارض آنها كه موجب مرگ شده است . </a:t>
                      </a:r>
                      <a:endParaRPr lang="en-US" sz="1600" b="1" dirty="0" smtClean="0">
                        <a:solidFill>
                          <a:schemeClr val="bg1"/>
                        </a:solidFill>
                        <a:effectLst/>
                        <a:latin typeface="Calibri"/>
                        <a:ea typeface="Times New Roman"/>
                        <a:cs typeface="B Nazanin" pitchFamily="2" charset="-78"/>
                      </a:endParaRPr>
                    </a:p>
                    <a:p>
                      <a:pPr marL="347345" indent="-347345" algn="just" rtl="1" eaLnBrk="0" fontAlgn="base" hangingPunct="0">
                        <a:lnSpc>
                          <a:spcPct val="115000"/>
                        </a:lnSpc>
                        <a:spcAft>
                          <a:spcPts val="0"/>
                        </a:spcAft>
                      </a:pPr>
                      <a:r>
                        <a:rPr lang="ar-SA" sz="1800" b="1" kern="1200" dirty="0" smtClean="0">
                          <a:solidFill>
                            <a:schemeClr val="bg1"/>
                          </a:solidFill>
                          <a:effectLst/>
                          <a:latin typeface="Times New Roman"/>
                          <a:ea typeface="Times New Roman"/>
                          <a:cs typeface="B Nazanin" pitchFamily="2" charset="-78"/>
                        </a:rPr>
                        <a:t>در اين قسمت نمي توان تابلوي مرگ مانند ايست قلبي يا نارسايي تنفسي را وارد كرد . </a:t>
                      </a:r>
                      <a:endParaRPr lang="en-US" sz="1600" b="1" dirty="0">
                        <a:solidFill>
                          <a:schemeClr val="bg1"/>
                        </a:solidFill>
                        <a:effectLst/>
                        <a:latin typeface="Calibri"/>
                        <a:ea typeface="Times New Roman"/>
                        <a:cs typeface="B Nazanin" pitchFamily="2" charset="-7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
        <p:nvSpPr>
          <p:cNvPr id="9" name="Title 1"/>
          <p:cNvSpPr>
            <a:spLocks noGrp="1"/>
          </p:cNvSpPr>
          <p:nvPr>
            <p:ph type="title"/>
          </p:nvPr>
        </p:nvSpPr>
        <p:spPr>
          <a:xfrm>
            <a:off x="457200" y="274638"/>
            <a:ext cx="8229600" cy="778098"/>
          </a:xfrm>
        </p:spPr>
        <p:txBody>
          <a:bodyPr/>
          <a:lstStyle/>
          <a:p>
            <a:r>
              <a:rPr lang="fa-IR" dirty="0" smtClean="0">
                <a:solidFill>
                  <a:srgbClr val="FF0000"/>
                </a:solidFill>
                <a:cs typeface="B Titr" pitchFamily="2" charset="-78"/>
              </a:rPr>
              <a:t>علت فوت مادر</a:t>
            </a: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922114"/>
          </a:xfrm>
        </p:spPr>
        <p:txBody>
          <a:bodyPr/>
          <a:lstStyle/>
          <a:p>
            <a:r>
              <a:rPr lang="fa-IR" dirty="0" smtClean="0">
                <a:solidFill>
                  <a:srgbClr val="FF0000"/>
                </a:solidFill>
                <a:cs typeface="B Titr" pitchFamily="2" charset="-78"/>
              </a:rPr>
              <a:t>علت فوت کودک</a:t>
            </a:r>
            <a:endParaRPr lang="fa-IR" dirty="0">
              <a:solidFill>
                <a:srgbClr val="FF0000"/>
              </a:solidFill>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233142421"/>
              </p:ext>
            </p:extLst>
          </p:nvPr>
        </p:nvGraphicFramePr>
        <p:xfrm>
          <a:off x="899592" y="1700809"/>
          <a:ext cx="7128792" cy="3672405"/>
        </p:xfrm>
        <a:graphic>
          <a:graphicData uri="http://schemas.openxmlformats.org/drawingml/2006/table">
            <a:tbl>
              <a:tblPr rtl="1">
                <a:tableStyleId>{5C22544A-7EE6-4342-B048-85BDC9FD1C3A}</a:tableStyleId>
              </a:tblPr>
              <a:tblGrid>
                <a:gridCol w="7128792">
                  <a:extLst>
                    <a:ext uri="{9D8B030D-6E8A-4147-A177-3AD203B41FA5}">
                      <a16:colId xmlns:a16="http://schemas.microsoft.com/office/drawing/2014/main" val="20000"/>
                    </a:ext>
                  </a:extLst>
                </a:gridCol>
              </a:tblGrid>
              <a:tr h="734481">
                <a:tc>
                  <a:txBody>
                    <a:bodyPr/>
                    <a:lstStyle/>
                    <a:p>
                      <a:pPr marL="347345" indent="-347345" algn="r" rtl="1" fontAlgn="base">
                        <a:lnSpc>
                          <a:spcPct val="115000"/>
                        </a:lnSpc>
                        <a:spcAft>
                          <a:spcPts val="0"/>
                        </a:spcAft>
                      </a:pPr>
                      <a:r>
                        <a:rPr lang="ar-SA" sz="3200" b="1" kern="1200" dirty="0">
                          <a:effectLst/>
                          <a:cs typeface="B Nazanin" pitchFamily="2" charset="-78"/>
                        </a:rPr>
                        <a:t>الف </a:t>
                      </a:r>
                      <a:r>
                        <a:rPr lang="en-US" sz="3200" b="1" kern="1200" dirty="0">
                          <a:effectLst/>
                          <a:cs typeface="B Nazanin" pitchFamily="2" charset="-78"/>
                        </a:rPr>
                        <a:t>– </a:t>
                      </a:r>
                      <a:r>
                        <a:rPr lang="ar-SA" sz="3200" b="1" kern="1200" dirty="0">
                          <a:effectLst/>
                          <a:cs typeface="B Nazanin" pitchFamily="2" charset="-78"/>
                        </a:rPr>
                        <a:t>آنوكسي داخل رحمي</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0"/>
                  </a:ext>
                </a:extLst>
              </a:tr>
              <a:tr h="734481">
                <a:tc>
                  <a:txBody>
                    <a:bodyPr/>
                    <a:lstStyle/>
                    <a:p>
                      <a:pPr marL="347345" indent="-347345" algn="r" rtl="1" fontAlgn="base">
                        <a:lnSpc>
                          <a:spcPct val="115000"/>
                        </a:lnSpc>
                        <a:spcAft>
                          <a:spcPts val="0"/>
                        </a:spcAft>
                      </a:pPr>
                      <a:r>
                        <a:rPr lang="ar-SA" sz="3200" b="1" kern="1200" dirty="0">
                          <a:effectLst/>
                          <a:cs typeface="B Nazanin" pitchFamily="2" charset="-78"/>
                        </a:rPr>
                        <a:t>ب-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1"/>
                  </a:ext>
                </a:extLst>
              </a:tr>
              <a:tr h="734481">
                <a:tc>
                  <a:txBody>
                    <a:bodyPr/>
                    <a:lstStyle/>
                    <a:p>
                      <a:pPr marL="347345" indent="-347345" algn="r" rtl="1" fontAlgn="base">
                        <a:lnSpc>
                          <a:spcPct val="115000"/>
                        </a:lnSpc>
                        <a:spcAft>
                          <a:spcPts val="0"/>
                        </a:spcAft>
                      </a:pPr>
                      <a:r>
                        <a:rPr lang="ar-SA" sz="3200" b="1" kern="1200" dirty="0">
                          <a:effectLst/>
                          <a:cs typeface="B Nazanin" pitchFamily="2" charset="-78"/>
                        </a:rPr>
                        <a:t>ج </a:t>
                      </a:r>
                      <a:r>
                        <a:rPr lang="en-US" sz="3200" b="1" kern="1200" dirty="0">
                          <a:effectLst/>
                          <a:cs typeface="B Nazanin" pitchFamily="2" charset="-78"/>
                        </a:rPr>
                        <a:t>–</a:t>
                      </a:r>
                      <a:r>
                        <a:rPr lang="ar-SA" sz="3200" b="1" kern="1200" dirty="0">
                          <a:effectLst/>
                          <a:cs typeface="B Nazanin" pitchFamily="2" charset="-78"/>
                        </a:rPr>
                        <a:t> جدا شدن زودرس جفت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2"/>
                  </a:ext>
                </a:extLst>
              </a:tr>
              <a:tr h="734481">
                <a:tc>
                  <a:txBody>
                    <a:bodyPr/>
                    <a:lstStyle/>
                    <a:p>
                      <a:pPr marL="347345" indent="-347345" algn="r" rtl="1" fontAlgn="base">
                        <a:lnSpc>
                          <a:spcPct val="115000"/>
                        </a:lnSpc>
                        <a:spcAft>
                          <a:spcPts val="0"/>
                        </a:spcAft>
                      </a:pPr>
                      <a:r>
                        <a:rPr lang="ar-SA" sz="3200" b="1" kern="1200" dirty="0">
                          <a:effectLst/>
                          <a:cs typeface="B Nazanin" pitchFamily="2" charset="-78"/>
                        </a:rPr>
                        <a:t>د </a:t>
                      </a:r>
                      <a:r>
                        <a:rPr lang="en-US" sz="3200" b="1" kern="1200" dirty="0">
                          <a:effectLst/>
                          <a:cs typeface="B Nazanin" pitchFamily="2" charset="-78"/>
                        </a:rPr>
                        <a:t>–</a:t>
                      </a:r>
                      <a:r>
                        <a:rPr lang="ar-SA" sz="3200" b="1" kern="1200" dirty="0">
                          <a:effectLst/>
                          <a:cs typeface="B Nazanin" pitchFamily="2" charset="-78"/>
                        </a:rPr>
                        <a:t> كواگولوپاتي داخل عروقي منتشر</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3"/>
                  </a:ext>
                </a:extLst>
              </a:tr>
              <a:tr h="734481">
                <a:tc>
                  <a:txBody>
                    <a:bodyPr/>
                    <a:lstStyle/>
                    <a:p>
                      <a:pPr marL="347345" indent="-347345" algn="r" rtl="1" fontAlgn="base">
                        <a:lnSpc>
                          <a:spcPct val="115000"/>
                        </a:lnSpc>
                        <a:spcAft>
                          <a:spcPts val="0"/>
                        </a:spcAft>
                      </a:pPr>
                      <a:r>
                        <a:rPr lang="ar-SA" sz="3200" b="1" kern="1200" dirty="0">
                          <a:effectLst/>
                          <a:cs typeface="B Nazanin" pitchFamily="2" charset="-78"/>
                        </a:rPr>
                        <a:t>ه - </a:t>
                      </a:r>
                      <a:endParaRPr lang="en-US" sz="3200" b="1" dirty="0">
                        <a:effectLst/>
                        <a:latin typeface="Calibri"/>
                        <a:ea typeface="Times New Roman"/>
                        <a:cs typeface="B Nazanin" pitchFamily="2" charset="-78"/>
                      </a:endParaRPr>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60848"/>
            <a:ext cx="8229600" cy="1935088"/>
          </a:xfrm>
        </p:spPr>
        <p:txBody>
          <a:bodyPr>
            <a:noAutofit/>
          </a:bodyPr>
          <a:lstStyle/>
          <a:p>
            <a:r>
              <a:rPr lang="fa-IR" b="1" dirty="0">
                <a:solidFill>
                  <a:srgbClr val="FF0000"/>
                </a:solidFill>
                <a:cs typeface="B Titr" pitchFamily="2" charset="-78"/>
              </a:rPr>
              <a:t>چگونگی صدور گواهی فوت و جواز دفن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492896"/>
            <a:ext cx="8229600" cy="4032448"/>
          </a:xfrm>
        </p:spPr>
        <p:txBody>
          <a:bodyPr>
            <a:normAutofit fontScale="32500" lnSpcReduction="20000"/>
          </a:bodyPr>
          <a:lstStyle/>
          <a:p>
            <a:pPr lvl="0">
              <a:lnSpc>
                <a:spcPct val="170000"/>
              </a:lnSpc>
            </a:pPr>
            <a:r>
              <a:rPr lang="fa-IR" sz="8600" b="1" dirty="0" smtClean="0">
                <a:cs typeface="B Nazanin" pitchFamily="2" charset="-78"/>
              </a:rPr>
              <a:t>تعریف </a:t>
            </a:r>
            <a:r>
              <a:rPr lang="fa-IR" sz="8600" b="1" dirty="0">
                <a:cs typeface="B Nazanin" pitchFamily="2" charset="-78"/>
              </a:rPr>
              <a:t>مرگ</a:t>
            </a:r>
            <a:endParaRPr lang="en-US" sz="8600" b="1" dirty="0">
              <a:cs typeface="B Nazanin" pitchFamily="2" charset="-78"/>
            </a:endParaRPr>
          </a:p>
          <a:p>
            <a:pPr lvl="0">
              <a:lnSpc>
                <a:spcPct val="170000"/>
              </a:lnSpc>
            </a:pPr>
            <a:r>
              <a:rPr lang="fa-IR" sz="8600" b="1" dirty="0">
                <a:cs typeface="B Nazanin" pitchFamily="2" charset="-78"/>
              </a:rPr>
              <a:t>تعریف علت مرگ</a:t>
            </a:r>
            <a:endParaRPr lang="en-US" sz="8600" b="1" dirty="0">
              <a:cs typeface="B Nazanin" pitchFamily="2" charset="-78"/>
            </a:endParaRPr>
          </a:p>
          <a:p>
            <a:pPr lvl="0">
              <a:lnSpc>
                <a:spcPct val="170000"/>
              </a:lnSpc>
            </a:pPr>
            <a:r>
              <a:rPr lang="fa-IR" sz="8600" b="1" dirty="0">
                <a:cs typeface="B Nazanin" pitchFamily="2" charset="-78"/>
              </a:rPr>
              <a:t>تعریف تابلوی مرگ </a:t>
            </a:r>
            <a:endParaRPr lang="en-US" sz="8600" b="1" dirty="0">
              <a:cs typeface="B Nazanin" pitchFamily="2" charset="-78"/>
            </a:endParaRPr>
          </a:p>
          <a:p>
            <a:pPr lvl="0">
              <a:lnSpc>
                <a:spcPct val="170000"/>
              </a:lnSpc>
            </a:pPr>
            <a:r>
              <a:rPr lang="fa-IR" sz="8600" b="1" dirty="0">
                <a:cs typeface="B Nazanin" pitchFamily="2" charset="-78"/>
              </a:rPr>
              <a:t>تعریف مکانیسم مرگ </a:t>
            </a:r>
            <a:endParaRPr lang="en-US" sz="8600" b="1" dirty="0">
              <a:cs typeface="B Nazanin" pitchFamily="2" charset="-78"/>
            </a:endParaRPr>
          </a:p>
          <a:p>
            <a:pPr lvl="0">
              <a:lnSpc>
                <a:spcPct val="170000"/>
              </a:lnSpc>
            </a:pPr>
            <a:r>
              <a:rPr lang="fa-IR" sz="8600" b="1" dirty="0">
                <a:cs typeface="B Nazanin" pitchFamily="2" charset="-78"/>
              </a:rPr>
              <a:t>تعریف شیوه یا طریقه مرگ</a:t>
            </a:r>
            <a:endParaRPr lang="en-US" sz="8600" b="1" dirty="0">
              <a:cs typeface="B Nazanin" pitchFamily="2" charset="-78"/>
            </a:endParaRPr>
          </a:p>
          <a:p>
            <a:pPr marL="0" indent="0">
              <a:buNone/>
            </a:pPr>
            <a:endParaRPr lang="fa-IR" b="1" dirty="0">
              <a:cs typeface="B Nazanin" pitchFamily="2" charset="-78"/>
            </a:endParaRPr>
          </a:p>
        </p:txBody>
      </p:sp>
      <p:sp>
        <p:nvSpPr>
          <p:cNvPr id="2" name="Title 1"/>
          <p:cNvSpPr>
            <a:spLocks noGrp="1"/>
          </p:cNvSpPr>
          <p:nvPr>
            <p:ph type="title"/>
          </p:nvPr>
        </p:nvSpPr>
        <p:spPr>
          <a:xfrm>
            <a:off x="457200" y="404664"/>
            <a:ext cx="8229600" cy="2074242"/>
          </a:xfrm>
        </p:spPr>
        <p:txBody>
          <a:bodyPr>
            <a:normAutofit/>
          </a:bodyPr>
          <a:lstStyle/>
          <a:p>
            <a:pPr algn="r"/>
            <a:r>
              <a:rPr lang="ar-SA" b="1" dirty="0">
                <a:solidFill>
                  <a:schemeClr val="accent4">
                    <a:lumMod val="50000"/>
                  </a:schemeClr>
                </a:solidFill>
                <a:cs typeface="B Titr" pitchFamily="2" charset="-78"/>
              </a:rPr>
              <a:t>آشنایی بیشتر با چند واژه متفاوت که بعضا </a:t>
            </a:r>
            <a:r>
              <a:rPr lang="ar-SA" b="1" dirty="0" smtClean="0">
                <a:solidFill>
                  <a:schemeClr val="accent4">
                    <a:lumMod val="50000"/>
                  </a:schemeClr>
                </a:solidFill>
                <a:cs typeface="B Titr" pitchFamily="2" charset="-78"/>
              </a:rPr>
              <a:t>جا</a:t>
            </a:r>
            <a:r>
              <a:rPr lang="en-US" b="1" dirty="0" smtClean="0">
                <a:solidFill>
                  <a:schemeClr val="accent4">
                    <a:lumMod val="50000"/>
                  </a:schemeClr>
                </a:solidFill>
                <a:cs typeface="B Titr" pitchFamily="2" charset="-78"/>
              </a:rPr>
              <a:t> </a:t>
            </a:r>
            <a:r>
              <a:rPr lang="ar-SA" b="1" dirty="0" smtClean="0">
                <a:solidFill>
                  <a:schemeClr val="accent4">
                    <a:lumMod val="50000"/>
                  </a:schemeClr>
                </a:solidFill>
                <a:cs typeface="B Titr" pitchFamily="2" charset="-78"/>
              </a:rPr>
              <a:t>ب</a:t>
            </a:r>
            <a:r>
              <a:rPr lang="fa-IR" b="1" dirty="0" smtClean="0">
                <a:solidFill>
                  <a:schemeClr val="accent4">
                    <a:lumMod val="50000"/>
                  </a:schemeClr>
                </a:solidFill>
                <a:cs typeface="B Titr" pitchFamily="2" charset="-78"/>
              </a:rPr>
              <a:t>ه</a:t>
            </a:r>
            <a:r>
              <a:rPr lang="en-US" b="1" dirty="0" smtClean="0">
                <a:solidFill>
                  <a:schemeClr val="accent4">
                    <a:lumMod val="50000"/>
                  </a:schemeClr>
                </a:solidFill>
                <a:cs typeface="B Titr" pitchFamily="2" charset="-78"/>
              </a:rPr>
              <a:t> </a:t>
            </a:r>
            <a:r>
              <a:rPr lang="ar-SA" b="1" dirty="0" smtClean="0">
                <a:solidFill>
                  <a:schemeClr val="accent4">
                    <a:lumMod val="50000"/>
                  </a:schemeClr>
                </a:solidFill>
                <a:cs typeface="B Titr" pitchFamily="2" charset="-78"/>
              </a:rPr>
              <a:t>جا </a:t>
            </a:r>
            <a:r>
              <a:rPr lang="ar-SA" b="1" dirty="0">
                <a:solidFill>
                  <a:schemeClr val="accent4">
                    <a:lumMod val="50000"/>
                  </a:schemeClr>
                </a:solidFill>
                <a:cs typeface="B Titr" pitchFamily="2" charset="-78"/>
              </a:rPr>
              <a:t>استفاده </a:t>
            </a:r>
            <a:r>
              <a:rPr lang="ar-SA" b="1" dirty="0" smtClean="0">
                <a:solidFill>
                  <a:schemeClr val="accent4">
                    <a:lumMod val="50000"/>
                  </a:schemeClr>
                </a:solidFill>
                <a:cs typeface="B Titr" pitchFamily="2" charset="-78"/>
              </a:rPr>
              <a:t>می</a:t>
            </a:r>
            <a:r>
              <a:rPr lang="fa-IR" b="1" dirty="0" smtClean="0">
                <a:solidFill>
                  <a:schemeClr val="accent4">
                    <a:lumMod val="50000"/>
                  </a:schemeClr>
                </a:solidFill>
                <a:cs typeface="B Titr" pitchFamily="2" charset="-78"/>
              </a:rPr>
              <a:t> </a:t>
            </a:r>
            <a:r>
              <a:rPr lang="ar-SA" b="1" dirty="0" smtClean="0">
                <a:solidFill>
                  <a:schemeClr val="accent4">
                    <a:lumMod val="50000"/>
                  </a:schemeClr>
                </a:solidFill>
                <a:cs typeface="B Titr" pitchFamily="2" charset="-78"/>
              </a:rPr>
              <a:t>شوند</a:t>
            </a:r>
            <a:r>
              <a:rPr lang="fa-IR" b="1" dirty="0" smtClean="0">
                <a:solidFill>
                  <a:schemeClr val="accent4">
                    <a:lumMod val="50000"/>
                  </a:schemeClr>
                </a:solidFill>
                <a:cs typeface="B Titr" pitchFamily="2" charset="-78"/>
              </a:rPr>
              <a:t>:</a:t>
            </a:r>
            <a:endParaRPr lang="fa-IR" dirty="0">
              <a:solidFill>
                <a:schemeClr val="accent4">
                  <a:lumMod val="50000"/>
                </a:schemeClr>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80">
                                          <p:stCondLst>
                                            <p:cond delay="0"/>
                                          </p:stCondLst>
                                        </p:cTn>
                                        <p:tgtEl>
                                          <p:spTgt spid="4">
                                            <p:txEl>
                                              <p:pRg st="1" end="1"/>
                                            </p:txEl>
                                          </p:spTgt>
                                        </p:tgtEl>
                                      </p:cBhvr>
                                    </p:animEffect>
                                    <p:anim calcmode="lin" valueType="num">
                                      <p:cBhvr>
                                        <p:cTn id="3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1" end="1"/>
                                            </p:txEl>
                                          </p:spTgt>
                                        </p:tgtEl>
                                      </p:cBhvr>
                                      <p:to x="100000" y="60000"/>
                                    </p:animScale>
                                    <p:animScale>
                                      <p:cBhvr>
                                        <p:cTn id="39" dur="166" decel="50000">
                                          <p:stCondLst>
                                            <p:cond delay="676"/>
                                          </p:stCondLst>
                                        </p:cTn>
                                        <p:tgtEl>
                                          <p:spTgt spid="4">
                                            <p:txEl>
                                              <p:pRg st="1" end="1"/>
                                            </p:txEl>
                                          </p:spTgt>
                                        </p:tgtEl>
                                      </p:cBhvr>
                                      <p:to x="100000" y="100000"/>
                                    </p:animScale>
                                    <p:animScale>
                                      <p:cBhvr>
                                        <p:cTn id="40" dur="26">
                                          <p:stCondLst>
                                            <p:cond delay="1312"/>
                                          </p:stCondLst>
                                        </p:cTn>
                                        <p:tgtEl>
                                          <p:spTgt spid="4">
                                            <p:txEl>
                                              <p:pRg st="1" end="1"/>
                                            </p:txEl>
                                          </p:spTgt>
                                        </p:tgtEl>
                                      </p:cBhvr>
                                      <p:to x="100000" y="80000"/>
                                    </p:animScale>
                                    <p:animScale>
                                      <p:cBhvr>
                                        <p:cTn id="41" dur="166" decel="50000">
                                          <p:stCondLst>
                                            <p:cond delay="1338"/>
                                          </p:stCondLst>
                                        </p:cTn>
                                        <p:tgtEl>
                                          <p:spTgt spid="4">
                                            <p:txEl>
                                              <p:pRg st="1" end="1"/>
                                            </p:txEl>
                                          </p:spTgt>
                                        </p:tgtEl>
                                      </p:cBhvr>
                                      <p:to x="100000" y="100000"/>
                                    </p:animScale>
                                    <p:animScale>
                                      <p:cBhvr>
                                        <p:cTn id="42" dur="26">
                                          <p:stCondLst>
                                            <p:cond delay="1642"/>
                                          </p:stCondLst>
                                        </p:cTn>
                                        <p:tgtEl>
                                          <p:spTgt spid="4">
                                            <p:txEl>
                                              <p:pRg st="1" end="1"/>
                                            </p:txEl>
                                          </p:spTgt>
                                        </p:tgtEl>
                                      </p:cBhvr>
                                      <p:to x="100000" y="90000"/>
                                    </p:animScale>
                                    <p:animScale>
                                      <p:cBhvr>
                                        <p:cTn id="43" dur="166" decel="50000">
                                          <p:stCondLst>
                                            <p:cond delay="1668"/>
                                          </p:stCondLst>
                                        </p:cTn>
                                        <p:tgtEl>
                                          <p:spTgt spid="4">
                                            <p:txEl>
                                              <p:pRg st="1" end="1"/>
                                            </p:txEl>
                                          </p:spTgt>
                                        </p:tgtEl>
                                      </p:cBhvr>
                                      <p:to x="100000" y="100000"/>
                                    </p:animScale>
                                    <p:animScale>
                                      <p:cBhvr>
                                        <p:cTn id="44" dur="26">
                                          <p:stCondLst>
                                            <p:cond delay="1808"/>
                                          </p:stCondLst>
                                        </p:cTn>
                                        <p:tgtEl>
                                          <p:spTgt spid="4">
                                            <p:txEl>
                                              <p:pRg st="1" end="1"/>
                                            </p:txEl>
                                          </p:spTgt>
                                        </p:tgtEl>
                                      </p:cBhvr>
                                      <p:to x="100000" y="95000"/>
                                    </p:animScale>
                                    <p:animScale>
                                      <p:cBhvr>
                                        <p:cTn id="45" dur="166" decel="50000">
                                          <p:stCondLst>
                                            <p:cond delay="1834"/>
                                          </p:stCondLst>
                                        </p:cTn>
                                        <p:tgtEl>
                                          <p:spTgt spid="4">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down)">
                                      <p:cBhvr>
                                        <p:cTn id="50" dur="580">
                                          <p:stCondLst>
                                            <p:cond delay="0"/>
                                          </p:stCondLst>
                                        </p:cTn>
                                        <p:tgtEl>
                                          <p:spTgt spid="4">
                                            <p:txEl>
                                              <p:pRg st="2" end="2"/>
                                            </p:txEl>
                                          </p:spTgt>
                                        </p:tgtEl>
                                      </p:cBhvr>
                                    </p:animEffect>
                                    <p:anim calcmode="lin" valueType="num">
                                      <p:cBhvr>
                                        <p:cTn id="5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xEl>
                                              <p:pRg st="2" end="2"/>
                                            </p:txEl>
                                          </p:spTgt>
                                        </p:tgtEl>
                                      </p:cBhvr>
                                      <p:to x="100000" y="60000"/>
                                    </p:animScale>
                                    <p:animScale>
                                      <p:cBhvr>
                                        <p:cTn id="57" dur="166" decel="50000">
                                          <p:stCondLst>
                                            <p:cond delay="676"/>
                                          </p:stCondLst>
                                        </p:cTn>
                                        <p:tgtEl>
                                          <p:spTgt spid="4">
                                            <p:txEl>
                                              <p:pRg st="2" end="2"/>
                                            </p:txEl>
                                          </p:spTgt>
                                        </p:tgtEl>
                                      </p:cBhvr>
                                      <p:to x="100000" y="100000"/>
                                    </p:animScale>
                                    <p:animScale>
                                      <p:cBhvr>
                                        <p:cTn id="58" dur="26">
                                          <p:stCondLst>
                                            <p:cond delay="1312"/>
                                          </p:stCondLst>
                                        </p:cTn>
                                        <p:tgtEl>
                                          <p:spTgt spid="4">
                                            <p:txEl>
                                              <p:pRg st="2" end="2"/>
                                            </p:txEl>
                                          </p:spTgt>
                                        </p:tgtEl>
                                      </p:cBhvr>
                                      <p:to x="100000" y="80000"/>
                                    </p:animScale>
                                    <p:animScale>
                                      <p:cBhvr>
                                        <p:cTn id="59" dur="166" decel="50000">
                                          <p:stCondLst>
                                            <p:cond delay="1338"/>
                                          </p:stCondLst>
                                        </p:cTn>
                                        <p:tgtEl>
                                          <p:spTgt spid="4">
                                            <p:txEl>
                                              <p:pRg st="2" end="2"/>
                                            </p:txEl>
                                          </p:spTgt>
                                        </p:tgtEl>
                                      </p:cBhvr>
                                      <p:to x="100000" y="100000"/>
                                    </p:animScale>
                                    <p:animScale>
                                      <p:cBhvr>
                                        <p:cTn id="60" dur="26">
                                          <p:stCondLst>
                                            <p:cond delay="1642"/>
                                          </p:stCondLst>
                                        </p:cTn>
                                        <p:tgtEl>
                                          <p:spTgt spid="4">
                                            <p:txEl>
                                              <p:pRg st="2" end="2"/>
                                            </p:txEl>
                                          </p:spTgt>
                                        </p:tgtEl>
                                      </p:cBhvr>
                                      <p:to x="100000" y="90000"/>
                                    </p:animScale>
                                    <p:animScale>
                                      <p:cBhvr>
                                        <p:cTn id="61" dur="166" decel="50000">
                                          <p:stCondLst>
                                            <p:cond delay="1668"/>
                                          </p:stCondLst>
                                        </p:cTn>
                                        <p:tgtEl>
                                          <p:spTgt spid="4">
                                            <p:txEl>
                                              <p:pRg st="2" end="2"/>
                                            </p:txEl>
                                          </p:spTgt>
                                        </p:tgtEl>
                                      </p:cBhvr>
                                      <p:to x="100000" y="100000"/>
                                    </p:animScale>
                                    <p:animScale>
                                      <p:cBhvr>
                                        <p:cTn id="62" dur="26">
                                          <p:stCondLst>
                                            <p:cond delay="1808"/>
                                          </p:stCondLst>
                                        </p:cTn>
                                        <p:tgtEl>
                                          <p:spTgt spid="4">
                                            <p:txEl>
                                              <p:pRg st="2" end="2"/>
                                            </p:txEl>
                                          </p:spTgt>
                                        </p:tgtEl>
                                      </p:cBhvr>
                                      <p:to x="100000" y="95000"/>
                                    </p:animScale>
                                    <p:animScale>
                                      <p:cBhvr>
                                        <p:cTn id="63" dur="166" decel="50000">
                                          <p:stCondLst>
                                            <p:cond delay="1834"/>
                                          </p:stCondLst>
                                        </p:cTn>
                                        <p:tgtEl>
                                          <p:spTgt spid="4">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down)">
                                      <p:cBhvr>
                                        <p:cTn id="68" dur="580">
                                          <p:stCondLst>
                                            <p:cond delay="0"/>
                                          </p:stCondLst>
                                        </p:cTn>
                                        <p:tgtEl>
                                          <p:spTgt spid="4">
                                            <p:txEl>
                                              <p:pRg st="3" end="3"/>
                                            </p:txEl>
                                          </p:spTgt>
                                        </p:tgtEl>
                                      </p:cBhvr>
                                    </p:animEffect>
                                    <p:anim calcmode="lin" valueType="num">
                                      <p:cBhvr>
                                        <p:cTn id="69"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4">
                                            <p:txEl>
                                              <p:pRg st="3" end="3"/>
                                            </p:txEl>
                                          </p:spTgt>
                                        </p:tgtEl>
                                      </p:cBhvr>
                                      <p:to x="100000" y="60000"/>
                                    </p:animScale>
                                    <p:animScale>
                                      <p:cBhvr>
                                        <p:cTn id="75" dur="166" decel="50000">
                                          <p:stCondLst>
                                            <p:cond delay="676"/>
                                          </p:stCondLst>
                                        </p:cTn>
                                        <p:tgtEl>
                                          <p:spTgt spid="4">
                                            <p:txEl>
                                              <p:pRg st="3" end="3"/>
                                            </p:txEl>
                                          </p:spTgt>
                                        </p:tgtEl>
                                      </p:cBhvr>
                                      <p:to x="100000" y="100000"/>
                                    </p:animScale>
                                    <p:animScale>
                                      <p:cBhvr>
                                        <p:cTn id="76" dur="26">
                                          <p:stCondLst>
                                            <p:cond delay="1312"/>
                                          </p:stCondLst>
                                        </p:cTn>
                                        <p:tgtEl>
                                          <p:spTgt spid="4">
                                            <p:txEl>
                                              <p:pRg st="3" end="3"/>
                                            </p:txEl>
                                          </p:spTgt>
                                        </p:tgtEl>
                                      </p:cBhvr>
                                      <p:to x="100000" y="80000"/>
                                    </p:animScale>
                                    <p:animScale>
                                      <p:cBhvr>
                                        <p:cTn id="77" dur="166" decel="50000">
                                          <p:stCondLst>
                                            <p:cond delay="1338"/>
                                          </p:stCondLst>
                                        </p:cTn>
                                        <p:tgtEl>
                                          <p:spTgt spid="4">
                                            <p:txEl>
                                              <p:pRg st="3" end="3"/>
                                            </p:txEl>
                                          </p:spTgt>
                                        </p:tgtEl>
                                      </p:cBhvr>
                                      <p:to x="100000" y="100000"/>
                                    </p:animScale>
                                    <p:animScale>
                                      <p:cBhvr>
                                        <p:cTn id="78" dur="26">
                                          <p:stCondLst>
                                            <p:cond delay="1642"/>
                                          </p:stCondLst>
                                        </p:cTn>
                                        <p:tgtEl>
                                          <p:spTgt spid="4">
                                            <p:txEl>
                                              <p:pRg st="3" end="3"/>
                                            </p:txEl>
                                          </p:spTgt>
                                        </p:tgtEl>
                                      </p:cBhvr>
                                      <p:to x="100000" y="90000"/>
                                    </p:animScale>
                                    <p:animScale>
                                      <p:cBhvr>
                                        <p:cTn id="79" dur="166" decel="50000">
                                          <p:stCondLst>
                                            <p:cond delay="1668"/>
                                          </p:stCondLst>
                                        </p:cTn>
                                        <p:tgtEl>
                                          <p:spTgt spid="4">
                                            <p:txEl>
                                              <p:pRg st="3" end="3"/>
                                            </p:txEl>
                                          </p:spTgt>
                                        </p:tgtEl>
                                      </p:cBhvr>
                                      <p:to x="100000" y="100000"/>
                                    </p:animScale>
                                    <p:animScale>
                                      <p:cBhvr>
                                        <p:cTn id="80" dur="26">
                                          <p:stCondLst>
                                            <p:cond delay="1808"/>
                                          </p:stCondLst>
                                        </p:cTn>
                                        <p:tgtEl>
                                          <p:spTgt spid="4">
                                            <p:txEl>
                                              <p:pRg st="3" end="3"/>
                                            </p:txEl>
                                          </p:spTgt>
                                        </p:tgtEl>
                                      </p:cBhvr>
                                      <p:to x="100000" y="95000"/>
                                    </p:animScale>
                                    <p:animScale>
                                      <p:cBhvr>
                                        <p:cTn id="81" dur="166" decel="50000">
                                          <p:stCondLst>
                                            <p:cond delay="1834"/>
                                          </p:stCondLst>
                                        </p:cTn>
                                        <p:tgtEl>
                                          <p:spTgt spid="4">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Effect transition="in" filter="wipe(down)">
                                      <p:cBhvr>
                                        <p:cTn id="86" dur="580">
                                          <p:stCondLst>
                                            <p:cond delay="0"/>
                                          </p:stCondLst>
                                        </p:cTn>
                                        <p:tgtEl>
                                          <p:spTgt spid="4">
                                            <p:txEl>
                                              <p:pRg st="4" end="4"/>
                                            </p:txEl>
                                          </p:spTgt>
                                        </p:tgtEl>
                                      </p:cBhvr>
                                    </p:animEffect>
                                    <p:anim calcmode="lin" valueType="num">
                                      <p:cBhvr>
                                        <p:cTn id="87"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4">
                                            <p:txEl>
                                              <p:pRg st="4" end="4"/>
                                            </p:txEl>
                                          </p:spTgt>
                                        </p:tgtEl>
                                      </p:cBhvr>
                                      <p:to x="100000" y="60000"/>
                                    </p:animScale>
                                    <p:animScale>
                                      <p:cBhvr>
                                        <p:cTn id="93" dur="166" decel="50000">
                                          <p:stCondLst>
                                            <p:cond delay="676"/>
                                          </p:stCondLst>
                                        </p:cTn>
                                        <p:tgtEl>
                                          <p:spTgt spid="4">
                                            <p:txEl>
                                              <p:pRg st="4" end="4"/>
                                            </p:txEl>
                                          </p:spTgt>
                                        </p:tgtEl>
                                      </p:cBhvr>
                                      <p:to x="100000" y="100000"/>
                                    </p:animScale>
                                    <p:animScale>
                                      <p:cBhvr>
                                        <p:cTn id="94" dur="26">
                                          <p:stCondLst>
                                            <p:cond delay="1312"/>
                                          </p:stCondLst>
                                        </p:cTn>
                                        <p:tgtEl>
                                          <p:spTgt spid="4">
                                            <p:txEl>
                                              <p:pRg st="4" end="4"/>
                                            </p:txEl>
                                          </p:spTgt>
                                        </p:tgtEl>
                                      </p:cBhvr>
                                      <p:to x="100000" y="80000"/>
                                    </p:animScale>
                                    <p:animScale>
                                      <p:cBhvr>
                                        <p:cTn id="95" dur="166" decel="50000">
                                          <p:stCondLst>
                                            <p:cond delay="1338"/>
                                          </p:stCondLst>
                                        </p:cTn>
                                        <p:tgtEl>
                                          <p:spTgt spid="4">
                                            <p:txEl>
                                              <p:pRg st="4" end="4"/>
                                            </p:txEl>
                                          </p:spTgt>
                                        </p:tgtEl>
                                      </p:cBhvr>
                                      <p:to x="100000" y="100000"/>
                                    </p:animScale>
                                    <p:animScale>
                                      <p:cBhvr>
                                        <p:cTn id="96" dur="26">
                                          <p:stCondLst>
                                            <p:cond delay="1642"/>
                                          </p:stCondLst>
                                        </p:cTn>
                                        <p:tgtEl>
                                          <p:spTgt spid="4">
                                            <p:txEl>
                                              <p:pRg st="4" end="4"/>
                                            </p:txEl>
                                          </p:spTgt>
                                        </p:tgtEl>
                                      </p:cBhvr>
                                      <p:to x="100000" y="90000"/>
                                    </p:animScale>
                                    <p:animScale>
                                      <p:cBhvr>
                                        <p:cTn id="97" dur="166" decel="50000">
                                          <p:stCondLst>
                                            <p:cond delay="1668"/>
                                          </p:stCondLst>
                                        </p:cTn>
                                        <p:tgtEl>
                                          <p:spTgt spid="4">
                                            <p:txEl>
                                              <p:pRg st="4" end="4"/>
                                            </p:txEl>
                                          </p:spTgt>
                                        </p:tgtEl>
                                      </p:cBhvr>
                                      <p:to x="100000" y="100000"/>
                                    </p:animScale>
                                    <p:animScale>
                                      <p:cBhvr>
                                        <p:cTn id="98" dur="26">
                                          <p:stCondLst>
                                            <p:cond delay="1808"/>
                                          </p:stCondLst>
                                        </p:cTn>
                                        <p:tgtEl>
                                          <p:spTgt spid="4">
                                            <p:txEl>
                                              <p:pRg st="4" end="4"/>
                                            </p:txEl>
                                          </p:spTgt>
                                        </p:tgtEl>
                                      </p:cBhvr>
                                      <p:to x="100000" y="95000"/>
                                    </p:animScale>
                                    <p:animScale>
                                      <p:cBhvr>
                                        <p:cTn id="99"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7504" y="1052736"/>
            <a:ext cx="8856984" cy="5544616"/>
          </a:xfrm>
        </p:spPr>
        <p:txBody>
          <a:bodyPr>
            <a:noAutofit/>
          </a:bodyPr>
          <a:lstStyle/>
          <a:p>
            <a:pPr lvl="0" algn="just">
              <a:buFont typeface="Wingdings" pitchFamily="2" charset="2"/>
              <a:buChar char="q"/>
            </a:pPr>
            <a:endParaRPr lang="fa-IR" sz="4400" b="1" dirty="0" smtClean="0">
              <a:solidFill>
                <a:schemeClr val="accent4">
                  <a:lumMod val="50000"/>
                </a:schemeClr>
              </a:solidFill>
              <a:cs typeface="B Nazanin" pitchFamily="2" charset="-78"/>
            </a:endParaRPr>
          </a:p>
          <a:p>
            <a:pPr lvl="0" algn="just">
              <a:buFont typeface="Wingdings" pitchFamily="2" charset="2"/>
              <a:buChar char="q"/>
            </a:pPr>
            <a:r>
              <a:rPr lang="fa-IR" sz="4400" b="1" dirty="0" smtClean="0">
                <a:solidFill>
                  <a:schemeClr val="accent4">
                    <a:lumMod val="50000"/>
                  </a:schemeClr>
                </a:solidFill>
                <a:cs typeface="B Nazanin" pitchFamily="2" charset="-78"/>
              </a:rPr>
              <a:t>گواهی </a:t>
            </a:r>
            <a:r>
              <a:rPr lang="fa-IR" sz="4400" b="1" dirty="0">
                <a:solidFill>
                  <a:schemeClr val="accent4">
                    <a:lumMod val="50000"/>
                  </a:schemeClr>
                </a:solidFill>
                <a:cs typeface="B Nazanin" pitchFamily="2" charset="-78"/>
              </a:rPr>
              <a:t>فوت </a:t>
            </a:r>
            <a:endParaRPr lang="en-US" sz="4400" dirty="0">
              <a:solidFill>
                <a:schemeClr val="accent4">
                  <a:lumMod val="50000"/>
                </a:schemeClr>
              </a:solidFill>
              <a:cs typeface="B Nazanin" pitchFamily="2" charset="-78"/>
            </a:endParaRPr>
          </a:p>
          <a:p>
            <a:pPr lvl="1" algn="just"/>
            <a:r>
              <a:rPr lang="fa-IR" sz="3600" b="1" dirty="0">
                <a:cs typeface="B Nazanin" pitchFamily="2" charset="-78"/>
              </a:rPr>
              <a:t>به منزله تایید فوت</a:t>
            </a:r>
            <a:endParaRPr lang="en-US" sz="3600" b="1" dirty="0">
              <a:cs typeface="B Nazanin" pitchFamily="2" charset="-78"/>
            </a:endParaRPr>
          </a:p>
          <a:p>
            <a:pPr lvl="1" algn="just"/>
            <a:r>
              <a:rPr lang="fa-IR" sz="3600" b="1" dirty="0">
                <a:cs typeface="B Nazanin" pitchFamily="2" charset="-78"/>
              </a:rPr>
              <a:t>عدم لزوم ادامه اقدامات درمانی و احیاء</a:t>
            </a:r>
            <a:endParaRPr lang="en-US" sz="3600" b="1" dirty="0">
              <a:cs typeface="B Nazanin" pitchFamily="2" charset="-78"/>
            </a:endParaRPr>
          </a:p>
          <a:p>
            <a:pPr lvl="1" algn="just"/>
            <a:r>
              <a:rPr lang="fa-IR" sz="3600" b="1" dirty="0">
                <a:cs typeface="B Nazanin" pitchFamily="2" charset="-78"/>
              </a:rPr>
              <a:t>مجوز انتقال به سردخانه</a:t>
            </a:r>
            <a:endParaRPr lang="en-US" sz="3600" b="1" dirty="0">
              <a:cs typeface="B Nazanin" pitchFamily="2" charset="-78"/>
            </a:endParaRPr>
          </a:p>
          <a:p>
            <a:pPr lvl="1" algn="just"/>
            <a:r>
              <a:rPr lang="fa-IR" sz="3600" b="1" dirty="0">
                <a:cs typeface="B Nazanin" pitchFamily="2" charset="-78"/>
              </a:rPr>
              <a:t>مجوزی برای دفن جسد </a:t>
            </a:r>
            <a:r>
              <a:rPr lang="fa-IR" sz="3600" b="1" dirty="0" smtClean="0">
                <a:cs typeface="B Nazanin" pitchFamily="2" charset="-78"/>
              </a:rPr>
              <a:t>نیست</a:t>
            </a:r>
          </a:p>
        </p:txBody>
      </p:sp>
      <p:sp>
        <p:nvSpPr>
          <p:cNvPr id="2" name="Title 1"/>
          <p:cNvSpPr>
            <a:spLocks noGrp="1"/>
          </p:cNvSpPr>
          <p:nvPr>
            <p:ph type="title"/>
          </p:nvPr>
        </p:nvSpPr>
        <p:spPr>
          <a:xfrm>
            <a:off x="457200" y="274637"/>
            <a:ext cx="8229600" cy="608231"/>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تفاوتهاي </a:t>
            </a:r>
            <a:r>
              <a:rPr lang="fa-IR" dirty="0">
                <a:solidFill>
                  <a:srgbClr val="FF0000"/>
                </a:solidFill>
                <a:cs typeface="B Titr" pitchFamily="2" charset="-78"/>
              </a:rPr>
              <a:t>گواهي فوت با جواز دفن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7504" y="1052736"/>
            <a:ext cx="8856984" cy="5544616"/>
          </a:xfrm>
        </p:spPr>
        <p:txBody>
          <a:bodyPr>
            <a:noAutofit/>
          </a:bodyPr>
          <a:lstStyle/>
          <a:p>
            <a:pPr marL="457200" lvl="1" indent="0" algn="just">
              <a:buNone/>
            </a:pPr>
            <a:endParaRPr lang="en-US" sz="1400" dirty="0">
              <a:cs typeface="B Nazanin" pitchFamily="2" charset="-78"/>
            </a:endParaRPr>
          </a:p>
          <a:p>
            <a:pPr lvl="0" algn="just">
              <a:buFont typeface="Wingdings" pitchFamily="2" charset="2"/>
              <a:buChar char="q"/>
            </a:pPr>
            <a:r>
              <a:rPr lang="fa-IR" sz="4400" b="1" dirty="0">
                <a:solidFill>
                  <a:schemeClr val="accent4">
                    <a:lumMod val="50000"/>
                  </a:schemeClr>
                </a:solidFill>
                <a:cs typeface="B Nazanin" pitchFamily="2" charset="-78"/>
              </a:rPr>
              <a:t>پروانه (جواز دفن)</a:t>
            </a:r>
            <a:endParaRPr lang="en-US" sz="4400" dirty="0">
              <a:solidFill>
                <a:schemeClr val="accent4">
                  <a:lumMod val="50000"/>
                </a:schemeClr>
              </a:solidFill>
              <a:cs typeface="B Nazanin" pitchFamily="2" charset="-78"/>
            </a:endParaRPr>
          </a:p>
          <a:p>
            <a:pPr lvl="1" algn="just"/>
            <a:r>
              <a:rPr lang="ar-SA" sz="3600" b="1" dirty="0">
                <a:cs typeface="B Nazanin" pitchFamily="2" charset="-78"/>
              </a:rPr>
              <a:t>علت</a:t>
            </a:r>
            <a:r>
              <a:rPr lang="fa-IR" sz="3600" b="1" dirty="0">
                <a:cs typeface="B Nazanin" pitchFamily="2" charset="-78"/>
              </a:rPr>
              <a:t> و نحوه</a:t>
            </a:r>
            <a:r>
              <a:rPr lang="ar-SA" sz="3600" b="1" dirty="0">
                <a:cs typeface="B Nazanin" pitchFamily="2" charset="-78"/>
              </a:rPr>
              <a:t> فوت تعيين و يا بررسي شده است و</a:t>
            </a:r>
            <a:r>
              <a:rPr lang="fa-IR" sz="3600" b="1" dirty="0">
                <a:cs typeface="B Nazanin" pitchFamily="2" charset="-78"/>
              </a:rPr>
              <a:t> لذا نیازی به بقاء جسد نیست و </a:t>
            </a:r>
            <a:r>
              <a:rPr lang="ar-SA" sz="3600" b="1" dirty="0">
                <a:cs typeface="B Nazanin" pitchFamily="2" charset="-78"/>
              </a:rPr>
              <a:t>دفن جسد بلامانع است.</a:t>
            </a:r>
            <a:endParaRPr lang="en-US" sz="3600" b="1" dirty="0">
              <a:cs typeface="B Nazanin" pitchFamily="2" charset="-78"/>
            </a:endParaRPr>
          </a:p>
          <a:p>
            <a:pPr lvl="1" algn="just"/>
            <a:r>
              <a:rPr lang="fa-IR" sz="3600" b="1" dirty="0">
                <a:cs typeface="B Nazanin" pitchFamily="2" charset="-78"/>
              </a:rPr>
              <a:t>در موارد جنایی یا مشکوک ، جلب نظر مقام قضایی برای صدور جواز دفن ضروری است. </a:t>
            </a:r>
            <a:endParaRPr lang="en-US" sz="3600" b="1" dirty="0">
              <a:cs typeface="B Nazanin" pitchFamily="2" charset="-78"/>
            </a:endParaRPr>
          </a:p>
          <a:p>
            <a:pPr lvl="1" algn="just"/>
            <a:r>
              <a:rPr lang="fa-IR" sz="3600" b="1" dirty="0">
                <a:cs typeface="B Nazanin" pitchFamily="2" charset="-78"/>
              </a:rPr>
              <a:t>جواز دفن علاوه بر لزوم تعیین علت فوت، بار حقوقی دارد و میتواند پزشک را در معرض اتهامات متعددی قرار دهد.</a:t>
            </a:r>
            <a:endParaRPr lang="en-US" sz="3600" b="1" dirty="0">
              <a:cs typeface="B Nazanin" pitchFamily="2" charset="-78"/>
            </a:endParaRPr>
          </a:p>
        </p:txBody>
      </p:sp>
      <p:sp>
        <p:nvSpPr>
          <p:cNvPr id="2" name="Title 1"/>
          <p:cNvSpPr>
            <a:spLocks noGrp="1"/>
          </p:cNvSpPr>
          <p:nvPr>
            <p:ph type="title"/>
          </p:nvPr>
        </p:nvSpPr>
        <p:spPr>
          <a:xfrm>
            <a:off x="457200" y="274637"/>
            <a:ext cx="8229600" cy="608231"/>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تفاوتهاي </a:t>
            </a:r>
            <a:r>
              <a:rPr lang="fa-IR" dirty="0">
                <a:solidFill>
                  <a:srgbClr val="FF0000"/>
                </a:solidFill>
                <a:cs typeface="B Titr" pitchFamily="2" charset="-78"/>
              </a:rPr>
              <a:t>گواهي فوت با جواز دفن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052736"/>
            <a:ext cx="8229600" cy="5073427"/>
          </a:xfrm>
        </p:spPr>
        <p:txBody>
          <a:bodyPr>
            <a:normAutofit fontScale="92500" lnSpcReduction="10000"/>
          </a:bodyPr>
          <a:lstStyle/>
          <a:p>
            <a:pPr marL="0" indent="0" algn="just">
              <a:buNone/>
            </a:pPr>
            <a:r>
              <a:rPr lang="fa-IR" b="1" dirty="0">
                <a:cs typeface="B Nazanin" pitchFamily="2" charset="-78"/>
              </a:rPr>
              <a:t>در طی سالیان اخیر بارها گواهی فوت و جواز دفن با هم ترکیب و یا از هم مجزا شده است.</a:t>
            </a:r>
            <a:endParaRPr lang="en-US" b="1" dirty="0">
              <a:cs typeface="B Nazanin" pitchFamily="2" charset="-78"/>
            </a:endParaRPr>
          </a:p>
          <a:p>
            <a:pPr marL="0" indent="0" algn="just">
              <a:buNone/>
            </a:pPr>
            <a:r>
              <a:rPr lang="fa-IR" b="1" dirty="0">
                <a:cs typeface="B Nazanin" pitchFamily="2" charset="-78"/>
              </a:rPr>
              <a:t>از سال </a:t>
            </a:r>
            <a:r>
              <a:rPr lang="fa-IR" b="1" dirty="0" smtClean="0">
                <a:cs typeface="B Nazanin" pitchFamily="2" charset="-78"/>
              </a:rPr>
              <a:t>1376 </a:t>
            </a:r>
            <a:r>
              <a:rPr lang="fa-IR" b="1" dirty="0">
                <a:cs typeface="B Nazanin" pitchFamily="2" charset="-78"/>
              </a:rPr>
              <a:t>و پس از جلسات مشترك وزارت </a:t>
            </a:r>
            <a:r>
              <a:rPr lang="fa-IR" b="1" dirty="0" smtClean="0">
                <a:cs typeface="B Nazanin" pitchFamily="2" charset="-78"/>
              </a:rPr>
              <a:t>بهداشت، </a:t>
            </a:r>
            <a:r>
              <a:rPr lang="fa-IR" b="1" dirty="0">
                <a:cs typeface="B Nazanin" pitchFamily="2" charset="-78"/>
              </a:rPr>
              <a:t>سازمان پزشكي قانوني و ثبت احوال ، فرمهاي جديد و يكسان گواهي فوت ابتدا برای چند استان و سپس براي سراسر كشور طراحي شد كه در آن قسمتي نيز به عنوان جواز دفن تعبيه گرديد و این ترکیب شدن گواهی فوت با جواز دفن مخالفان و موافقان جدی در بین حقوقدانان و پزشکان دارد.</a:t>
            </a:r>
            <a:endParaRPr lang="en-US" b="1" dirty="0">
              <a:cs typeface="B Nazanin" pitchFamily="2" charset="-78"/>
            </a:endParaRPr>
          </a:p>
          <a:p>
            <a:pPr marL="0" indent="0" algn="just">
              <a:buNone/>
            </a:pPr>
            <a:r>
              <a:rPr lang="fa-IR" b="1" dirty="0">
                <a:cs typeface="B Nazanin" pitchFamily="2" charset="-78"/>
              </a:rPr>
              <a:t>و در نهایت در سال 1392 آخرین به روزرسانی گواهی فوت (مطابق با فرم بین المللی) انجام شد که شامل دو دفترچه گواهی فوت بالای هفت روز و زیر هفت روز می باشد.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20180"/>
            <a:ext cx="8229600" cy="3672408"/>
          </a:xfrm>
        </p:spPr>
        <p:txBody>
          <a:bodyPr>
            <a:normAutofit/>
          </a:bodyPr>
          <a:lstStyle/>
          <a:p>
            <a:pPr marL="0" indent="0" algn="ctr">
              <a:buNone/>
            </a:pPr>
            <a:endParaRPr lang="fa-IR" dirty="0" smtClean="0"/>
          </a:p>
          <a:p>
            <a:pPr marL="0" indent="0" algn="ctr">
              <a:lnSpc>
                <a:spcPct val="200000"/>
              </a:lnSpc>
              <a:buNone/>
            </a:pPr>
            <a:r>
              <a:rPr lang="fa-IR" sz="4400" dirty="0" smtClean="0">
                <a:solidFill>
                  <a:schemeClr val="accent4">
                    <a:lumMod val="50000"/>
                  </a:schemeClr>
                </a:solidFill>
                <a:cs typeface="B Titr" pitchFamily="2" charset="-78"/>
              </a:rPr>
              <a:t>بررسي </a:t>
            </a:r>
            <a:r>
              <a:rPr lang="fa-IR" sz="4400" dirty="0">
                <a:solidFill>
                  <a:schemeClr val="accent4">
                    <a:lumMod val="50000"/>
                  </a:schemeClr>
                </a:solidFill>
                <a:cs typeface="B Titr" pitchFamily="2" charset="-78"/>
              </a:rPr>
              <a:t>مبانی قانونی صدور گواهی فوت و جواز دفن</a:t>
            </a:r>
            <a:endParaRPr lang="en-US" sz="4400" dirty="0">
              <a:solidFill>
                <a:schemeClr val="accent4">
                  <a:lumMod val="50000"/>
                </a:schemeClr>
              </a:solidFill>
              <a:cs typeface="B Titr" pitchFamily="2" charset="-78"/>
            </a:endParaRPr>
          </a:p>
          <a:p>
            <a:pPr marL="0" indent="0">
              <a:buNone/>
            </a:pPr>
            <a:endParaRPr lang="fa-IR" dirty="0"/>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چه </a:t>
            </a:r>
            <a:r>
              <a:rPr lang="fa-IR" dirty="0">
                <a:solidFill>
                  <a:srgbClr val="FF0000"/>
                </a:solidFill>
                <a:cs typeface="B Titr" pitchFamily="2" charset="-78"/>
              </a:rPr>
              <a:t>كساني مي‌توانند جواز دفن صادر نمايند؟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124744"/>
            <a:ext cx="8229600" cy="5001419"/>
          </a:xfrm>
        </p:spPr>
        <p:txBody>
          <a:bodyPr/>
          <a:lstStyle/>
          <a:p>
            <a:pPr marL="0" indent="0" algn="just">
              <a:buNone/>
            </a:pPr>
            <a:r>
              <a:rPr lang="fa-IR" b="1" dirty="0">
                <a:solidFill>
                  <a:schemeClr val="accent6">
                    <a:lumMod val="50000"/>
                  </a:schemeClr>
                </a:solidFill>
                <a:cs typeface="B Nazanin" pitchFamily="2" charset="-78"/>
              </a:rPr>
              <a:t>تبصره يك ماده چهار آيين نامه مرده شويخانه و گورستان (مصوب 1319</a:t>
            </a:r>
            <a:r>
              <a:rPr lang="fa-IR" b="1" dirty="0" smtClean="0">
                <a:solidFill>
                  <a:schemeClr val="accent6">
                    <a:lumMod val="50000"/>
                  </a:schemeClr>
                </a:solidFill>
                <a:cs typeface="B Nazanin" pitchFamily="2" charset="-78"/>
              </a:rPr>
              <a:t>)</a:t>
            </a:r>
          </a:p>
          <a:p>
            <a:pPr marL="0" indent="0" algn="just">
              <a:buNone/>
            </a:pPr>
            <a:endParaRPr lang="en-US" b="1" dirty="0">
              <a:cs typeface="B Nazanin" pitchFamily="2" charset="-78"/>
            </a:endParaRPr>
          </a:p>
          <a:p>
            <a:pPr marL="0" indent="0" algn="just">
              <a:buNone/>
            </a:pPr>
            <a:r>
              <a:rPr lang="fa-IR" b="1" dirty="0">
                <a:cs typeface="B Nazanin" pitchFamily="2" charset="-78"/>
              </a:rPr>
              <a:t>- </a:t>
            </a:r>
            <a:r>
              <a:rPr lang="fa-IR" b="1" dirty="0">
                <a:solidFill>
                  <a:srgbClr val="FF0000"/>
                </a:solidFill>
                <a:cs typeface="B Nazanin" pitchFamily="2" charset="-78"/>
              </a:rPr>
              <a:t>پروانه دفن را پزشك معالج مكلف است بدهد </a:t>
            </a:r>
            <a:r>
              <a:rPr lang="fa-IR" b="1" dirty="0">
                <a:cs typeface="B Nazanin" pitchFamily="2" charset="-78"/>
              </a:rPr>
              <a:t>، در صورت نداشتن پزشك معالج بايد بوسيله كلانتري مربوطه از پزشك بهداري شهرداري بخش پروانه دفن تحصيل نمايند و در موارد جنحه و جنايت بايد به شهرباني يا پزشك قانوني دادگستري مراجعه شود.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normAutofit fontScale="92500" lnSpcReduction="20000"/>
          </a:bodyPr>
          <a:lstStyle/>
          <a:p>
            <a:pPr algn="just"/>
            <a:r>
              <a:rPr lang="ar-SA" b="1" dirty="0">
                <a:solidFill>
                  <a:schemeClr val="accent6">
                    <a:lumMod val="50000"/>
                  </a:schemeClr>
                </a:solidFill>
                <a:cs typeface="B Nazanin" pitchFamily="2" charset="-78"/>
              </a:rPr>
              <a:t>ماده ٢٤</a:t>
            </a:r>
            <a:r>
              <a:rPr lang="en-US" b="1" dirty="0">
                <a:solidFill>
                  <a:schemeClr val="accent6">
                    <a:lumMod val="50000"/>
                  </a:schemeClr>
                </a:solidFill>
                <a:cs typeface="B Nazanin" pitchFamily="2" charset="-78"/>
              </a:rPr>
              <a:t> – </a:t>
            </a:r>
            <a:r>
              <a:rPr lang="fa-IR" b="1" dirty="0">
                <a:solidFill>
                  <a:schemeClr val="accent6">
                    <a:lumMod val="50000"/>
                  </a:schemeClr>
                </a:solidFill>
                <a:cs typeface="B Nazanin" pitchFamily="2" charset="-78"/>
              </a:rPr>
              <a:t>قانون ثبت احوال: </a:t>
            </a:r>
            <a:endParaRPr lang="fa-IR" b="1" dirty="0" smtClean="0">
              <a:solidFill>
                <a:schemeClr val="accent6">
                  <a:lumMod val="50000"/>
                </a:schemeClr>
              </a:solidFill>
              <a:cs typeface="B Nazanin" pitchFamily="2" charset="-78"/>
            </a:endParaRPr>
          </a:p>
          <a:p>
            <a:pPr marL="0" indent="0" algn="just">
              <a:buNone/>
            </a:pPr>
            <a:endParaRPr lang="en-US" b="1" dirty="0">
              <a:cs typeface="B Nazanin" pitchFamily="2" charset="-78"/>
            </a:endParaRPr>
          </a:p>
          <a:p>
            <a:pPr marL="0" indent="0" algn="just">
              <a:buNone/>
            </a:pPr>
            <a:r>
              <a:rPr lang="ar-SA" b="1" dirty="0">
                <a:solidFill>
                  <a:srgbClr val="FF0000"/>
                </a:solidFill>
                <a:cs typeface="B Nazanin" pitchFamily="2" charset="-78"/>
              </a:rPr>
              <a:t>واقعه وفات باید طبق تصدیق پزشک و در صورت نبودن پزشک با حضور دو نفر گواه ثبت </a:t>
            </a:r>
            <a:r>
              <a:rPr lang="ar-SA" b="1" dirty="0" smtClean="0">
                <a:solidFill>
                  <a:srgbClr val="FF0000"/>
                </a:solidFill>
                <a:cs typeface="B Nazanin" pitchFamily="2" charset="-78"/>
              </a:rPr>
              <a:t>گردد</a:t>
            </a:r>
            <a:r>
              <a:rPr lang="fa-IR" b="1" dirty="0" smtClean="0">
                <a:solidFill>
                  <a:srgbClr val="FF0000"/>
                </a:solidFill>
                <a:cs typeface="B Nazanin" pitchFamily="2" charset="-78"/>
              </a:rPr>
              <a:t>. </a:t>
            </a:r>
            <a:r>
              <a:rPr lang="ar-SA" b="1" dirty="0" smtClean="0">
                <a:cs typeface="B Nazanin" pitchFamily="2" charset="-78"/>
              </a:rPr>
              <a:t>در </a:t>
            </a:r>
            <a:r>
              <a:rPr lang="ar-SA" b="1" dirty="0">
                <a:cs typeface="B Nazanin" pitchFamily="2" charset="-78"/>
              </a:rPr>
              <a:t>مورد طفلی که مرده </a:t>
            </a:r>
            <a:r>
              <a:rPr lang="ar-SA" b="1" dirty="0" smtClean="0">
                <a:cs typeface="B Nazanin" pitchFamily="2" charset="-78"/>
              </a:rPr>
              <a:t>به</a:t>
            </a:r>
            <a:r>
              <a:rPr lang="en-US" b="1" dirty="0" smtClean="0">
                <a:cs typeface="B Nazanin" pitchFamily="2" charset="-78"/>
              </a:rPr>
              <a:t> </a:t>
            </a:r>
            <a:r>
              <a:rPr lang="ar-SA" b="1" dirty="0" smtClean="0">
                <a:cs typeface="B Nazanin" pitchFamily="2" charset="-78"/>
              </a:rPr>
              <a:t>دنیا </a:t>
            </a:r>
            <a:r>
              <a:rPr lang="ar-SA" b="1" dirty="0">
                <a:cs typeface="B Nazanin" pitchFamily="2" charset="-78"/>
              </a:rPr>
              <a:t>آمده یا بلافاصله </a:t>
            </a:r>
            <a:r>
              <a:rPr lang="ar-SA" b="1" dirty="0" smtClean="0">
                <a:cs typeface="B Nazanin" pitchFamily="2" charset="-78"/>
              </a:rPr>
              <a:t>پس</a:t>
            </a:r>
            <a:r>
              <a:rPr lang="fa-IR" b="1" dirty="0" smtClean="0">
                <a:cs typeface="B Nazanin" pitchFamily="2" charset="-78"/>
              </a:rPr>
              <a:t> </a:t>
            </a:r>
            <a:r>
              <a:rPr lang="ar-SA" b="1" dirty="0" smtClean="0">
                <a:cs typeface="B Nazanin" pitchFamily="2" charset="-78"/>
              </a:rPr>
              <a:t>از </a:t>
            </a:r>
            <a:r>
              <a:rPr lang="ar-SA" b="1" dirty="0">
                <a:cs typeface="B Nazanin" pitchFamily="2" charset="-78"/>
              </a:rPr>
              <a:t>تولد بمیرد در صورت وجود پزشک در محل</a:t>
            </a:r>
            <a:r>
              <a:rPr lang="fa-IR" b="1" dirty="0">
                <a:cs typeface="B Nazanin" pitchFamily="2" charset="-78"/>
              </a:rPr>
              <a:t>،</a:t>
            </a:r>
            <a:r>
              <a:rPr lang="ar-SA" b="1" dirty="0">
                <a:cs typeface="B Nazanin" pitchFamily="2" charset="-78"/>
              </a:rPr>
              <a:t> تصدیق پزشک ضروری است و در صورت نبودن </a:t>
            </a:r>
            <a:r>
              <a:rPr lang="ar-SA" b="1" dirty="0" smtClean="0">
                <a:cs typeface="B Nazanin" pitchFamily="2" charset="-78"/>
              </a:rPr>
              <a:t>پزشک</a:t>
            </a:r>
            <a:r>
              <a:rPr lang="en-US" b="1" dirty="0" smtClean="0">
                <a:cs typeface="B Nazanin" pitchFamily="2" charset="-78"/>
              </a:rPr>
              <a:t> </a:t>
            </a:r>
            <a:r>
              <a:rPr lang="ar-SA" b="1" dirty="0" smtClean="0">
                <a:cs typeface="B Nazanin" pitchFamily="2" charset="-78"/>
              </a:rPr>
              <a:t>گوا</a:t>
            </a:r>
            <a:r>
              <a:rPr lang="fa-IR" b="1" dirty="0">
                <a:cs typeface="B Nazanin" pitchFamily="2" charset="-78"/>
              </a:rPr>
              <a:t>ه</a:t>
            </a:r>
            <a:r>
              <a:rPr lang="ar-SA" b="1" dirty="0">
                <a:cs typeface="B Nazanin" pitchFamily="2" charset="-78"/>
              </a:rPr>
              <a:t>ی دو نفر کافی است. </a:t>
            </a:r>
            <a:endParaRPr lang="en-US" b="1" dirty="0" smtClean="0">
              <a:cs typeface="B Nazanin" pitchFamily="2" charset="-78"/>
            </a:endParaRPr>
          </a:p>
          <a:p>
            <a:pPr marL="0" indent="0" algn="just">
              <a:buNone/>
            </a:pPr>
            <a:r>
              <a:rPr lang="ar-SA" b="1" dirty="0" smtClean="0">
                <a:solidFill>
                  <a:srgbClr val="FF0000"/>
                </a:solidFill>
                <a:cs typeface="B Nazanin" pitchFamily="2" charset="-78"/>
              </a:rPr>
              <a:t>پزشکی </a:t>
            </a:r>
            <a:r>
              <a:rPr lang="ar-SA" b="1" dirty="0">
                <a:solidFill>
                  <a:srgbClr val="FF0000"/>
                </a:solidFill>
                <a:cs typeface="B Nazanin" pitchFamily="2" charset="-78"/>
              </a:rPr>
              <a:t>که وقوع وفات به او اطلاع داده می شود در </a:t>
            </a:r>
            <a:r>
              <a:rPr lang="fa-IR" b="1" dirty="0">
                <a:solidFill>
                  <a:srgbClr val="FF0000"/>
                </a:solidFill>
                <a:cs typeface="B Nazanin" pitchFamily="2" charset="-78"/>
              </a:rPr>
              <a:t>هر</a:t>
            </a:r>
            <a:r>
              <a:rPr lang="ar-SA" b="1" dirty="0">
                <a:solidFill>
                  <a:srgbClr val="FF0000"/>
                </a:solidFill>
                <a:cs typeface="B Nazanin" pitchFamily="2" charset="-78"/>
              </a:rPr>
              <a:t> مورد مکلف به معاینه جسد و صدور تصدیق </a:t>
            </a:r>
            <a:r>
              <a:rPr lang="ar-SA" b="1" dirty="0" smtClean="0">
                <a:solidFill>
                  <a:srgbClr val="FF0000"/>
                </a:solidFill>
                <a:cs typeface="B Nazanin" pitchFamily="2" charset="-78"/>
              </a:rPr>
              <a:t>یا</a:t>
            </a:r>
            <a:r>
              <a:rPr lang="fa-IR" b="1" dirty="0" smtClean="0">
                <a:solidFill>
                  <a:srgbClr val="FF0000"/>
                </a:solidFill>
                <a:cs typeface="B Nazanin" pitchFamily="2" charset="-78"/>
              </a:rPr>
              <a:t> </a:t>
            </a:r>
            <a:r>
              <a:rPr lang="ar-SA" b="1" dirty="0" smtClean="0">
                <a:solidFill>
                  <a:srgbClr val="FF0000"/>
                </a:solidFill>
                <a:cs typeface="B Nazanin" pitchFamily="2" charset="-78"/>
              </a:rPr>
              <a:t>اظ</a:t>
            </a:r>
            <a:r>
              <a:rPr lang="fa-IR" b="1" dirty="0">
                <a:solidFill>
                  <a:srgbClr val="FF0000"/>
                </a:solidFill>
                <a:cs typeface="B Nazanin" pitchFamily="2" charset="-78"/>
              </a:rPr>
              <a:t>ه</a:t>
            </a:r>
            <a:r>
              <a:rPr lang="ar-SA" b="1" dirty="0">
                <a:solidFill>
                  <a:srgbClr val="FF0000"/>
                </a:solidFill>
                <a:cs typeface="B Nazanin" pitchFamily="2" charset="-78"/>
              </a:rPr>
              <a:t>ار نظر می باشد و در صورت امکان </a:t>
            </a:r>
            <a:r>
              <a:rPr lang="ar-SA" b="1" dirty="0" smtClean="0">
                <a:solidFill>
                  <a:srgbClr val="FF0000"/>
                </a:solidFill>
                <a:cs typeface="B Nazanin" pitchFamily="2" charset="-78"/>
              </a:rPr>
              <a:t>تشخیص</a:t>
            </a:r>
            <a:r>
              <a:rPr lang="fa-IR" b="1" dirty="0" smtClean="0">
                <a:solidFill>
                  <a:srgbClr val="FF0000"/>
                </a:solidFill>
                <a:cs typeface="B Nazanin" pitchFamily="2" charset="-78"/>
              </a:rPr>
              <a:t>،</a:t>
            </a:r>
            <a:r>
              <a:rPr lang="ar-SA" b="1" dirty="0" smtClean="0">
                <a:solidFill>
                  <a:srgbClr val="FF0000"/>
                </a:solidFill>
                <a:cs typeface="B Nazanin" pitchFamily="2" charset="-78"/>
              </a:rPr>
              <a:t> </a:t>
            </a:r>
            <a:r>
              <a:rPr lang="ar-SA" b="1" dirty="0">
                <a:solidFill>
                  <a:srgbClr val="FF0000"/>
                </a:solidFill>
                <a:cs typeface="B Nazanin" pitchFamily="2" charset="-78"/>
              </a:rPr>
              <a:t>علت وفات باید تصدیق شود </a:t>
            </a:r>
            <a:r>
              <a:rPr lang="ar-SA" b="1" dirty="0">
                <a:cs typeface="B Nazanin" pitchFamily="2" charset="-78"/>
              </a:rPr>
              <a:t>و به </a:t>
            </a:r>
            <a:r>
              <a:rPr lang="fa-IR" b="1" dirty="0">
                <a:cs typeface="B Nazanin" pitchFamily="2" charset="-78"/>
              </a:rPr>
              <a:t>ه</a:t>
            </a:r>
            <a:r>
              <a:rPr lang="ar-SA" b="1" dirty="0">
                <a:cs typeface="B Nazanin" pitchFamily="2" charset="-78"/>
              </a:rPr>
              <a:t>ر حال یک نسخه از تصدیق یا اظ</a:t>
            </a:r>
            <a:r>
              <a:rPr lang="fa-IR" b="1" dirty="0">
                <a:cs typeface="B Nazanin" pitchFamily="2" charset="-78"/>
              </a:rPr>
              <a:t>ها</a:t>
            </a:r>
            <a:r>
              <a:rPr lang="ar-SA" b="1" dirty="0">
                <a:cs typeface="B Nazanin" pitchFamily="2" charset="-78"/>
              </a:rPr>
              <a:t>ر نظر خود</a:t>
            </a:r>
            <a:r>
              <a:rPr lang="fa-IR" b="1" dirty="0">
                <a:cs typeface="B Nazanin" pitchFamily="2" charset="-78"/>
              </a:rPr>
              <a:t> را </a:t>
            </a:r>
            <a:r>
              <a:rPr lang="ar-SA" b="1" dirty="0">
                <a:cs typeface="B Nazanin" pitchFamily="2" charset="-78"/>
              </a:rPr>
              <a:t>باید به ثبت احوال محل در م</a:t>
            </a:r>
            <a:r>
              <a:rPr lang="fa-IR" b="1" dirty="0">
                <a:cs typeface="B Nazanin" pitchFamily="2" charset="-78"/>
              </a:rPr>
              <a:t>ه</a:t>
            </a:r>
            <a:r>
              <a:rPr lang="ar-SA" b="1" dirty="0">
                <a:cs typeface="B Nazanin" pitchFamily="2" charset="-78"/>
              </a:rPr>
              <a:t>لت مقرر ارسال نماید</a:t>
            </a:r>
            <a:r>
              <a:rPr lang="fa-IR" b="1" dirty="0" smtClean="0">
                <a:cs typeface="B Nazanin" pitchFamily="2" charset="-78"/>
              </a:rPr>
              <a:t>. (</a:t>
            </a:r>
            <a:r>
              <a:rPr lang="ar-SA" b="1" dirty="0">
                <a:cs typeface="B Nazanin" pitchFamily="2" charset="-78"/>
              </a:rPr>
              <a:t>اصلاحی</a:t>
            </a:r>
            <a:r>
              <a:rPr lang="fa-IR" b="1" dirty="0">
                <a:cs typeface="B Nazanin" pitchFamily="2" charset="-78"/>
              </a:rPr>
              <a:t> </a:t>
            </a:r>
            <a:r>
              <a:rPr lang="fa-IR" b="1" dirty="0" smtClean="0">
                <a:cs typeface="B Nazanin" pitchFamily="2" charset="-78"/>
              </a:rPr>
              <a:t>1363/10/18)</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361459"/>
          </a:xfrm>
        </p:spPr>
        <p:txBody>
          <a:bodyPr>
            <a:normAutofit fontScale="92500" lnSpcReduction="20000"/>
          </a:bodyPr>
          <a:lstStyle/>
          <a:p>
            <a:pPr marL="0" indent="0" algn="just">
              <a:buNone/>
            </a:pPr>
            <a:r>
              <a:rPr lang="fa-IR" b="1" dirty="0">
                <a:solidFill>
                  <a:schemeClr val="accent6">
                    <a:lumMod val="50000"/>
                  </a:schemeClr>
                </a:solidFill>
                <a:cs typeface="B Nazanin" pitchFamily="2" charset="-78"/>
              </a:rPr>
              <a:t>آئين نامه اجرائي تبصره (2) اصلاحي ماده (5) قانون ثبت احوال- مصوب </a:t>
            </a:r>
            <a:r>
              <a:rPr lang="fa-IR" b="1" dirty="0" smtClean="0">
                <a:solidFill>
                  <a:schemeClr val="accent6">
                    <a:lumMod val="50000"/>
                  </a:schemeClr>
                </a:solidFill>
                <a:cs typeface="B Nazanin" pitchFamily="2" charset="-78"/>
              </a:rPr>
              <a:t>1363</a:t>
            </a:r>
          </a:p>
          <a:p>
            <a:pPr marL="0" indent="0" algn="just">
              <a:buNone/>
            </a:pPr>
            <a:endParaRPr lang="en-US" sz="1500" b="1" dirty="0">
              <a:cs typeface="B Nazanin" pitchFamily="2" charset="-78"/>
            </a:endParaRPr>
          </a:p>
          <a:p>
            <a:pPr marL="0" indent="0" algn="just">
              <a:buNone/>
            </a:pPr>
            <a:r>
              <a:rPr lang="fa-IR" b="1" dirty="0">
                <a:cs typeface="B Nazanin" pitchFamily="2" charset="-78"/>
              </a:rPr>
              <a:t>ماده 3- پزشك معالج در مراكز درماني نظير بيمارستانها به محض اطلاع از وقوع فوت با رعايت ماده (24) قانون ثبت احوال بايد گواهي فوت را در 3 نسخه صادر و يك نسخه را به بستگان متوفي ،يك نسخه به اداره ثبت محل و يك نسخه ديگر را به بيمارستان يا مركز درماني تحويل نمايد.در صورتي كه فوت در خارج از مركز مزبور نظير مطب يا منزل رخ دهد </a:t>
            </a:r>
            <a:r>
              <a:rPr lang="fa-IR" b="1" dirty="0">
                <a:solidFill>
                  <a:srgbClr val="FF0000"/>
                </a:solidFill>
                <a:cs typeface="B Nazanin" pitchFamily="2" charset="-78"/>
              </a:rPr>
              <a:t>پزشك معالج مكلف است و پزشكي كه از وقوع فوت مطلع مي شود مجاز است با هماهنگي سازمان  پزشكي قانوني كشور پس از معاينه جسد نسبت به صدور گواهي فوت</a:t>
            </a:r>
            <a:r>
              <a:rPr lang="fa-IR" b="1" dirty="0">
                <a:cs typeface="B Nazanin" pitchFamily="2" charset="-78"/>
              </a:rPr>
              <a:t> در (3) نسخه اقدام  و يك نسخه به بستگان متوفي، يك نسخه به اداره ثبت احوال محل و يك نسخه را به مركز درماني محل ارسال نمايد.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lstStyle/>
          <a:p>
            <a:pPr marL="0" indent="0" algn="just">
              <a:buNone/>
            </a:pPr>
            <a:endParaRPr lang="fa-IR" b="1" dirty="0" smtClean="0">
              <a:cs typeface="B Nazanin" pitchFamily="2" charset="-78"/>
            </a:endParaRPr>
          </a:p>
          <a:p>
            <a:pPr marL="0" indent="0" algn="just">
              <a:buNone/>
            </a:pPr>
            <a:r>
              <a:rPr lang="fa-IR" b="1" dirty="0" smtClean="0">
                <a:solidFill>
                  <a:schemeClr val="accent6">
                    <a:lumMod val="50000"/>
                  </a:schemeClr>
                </a:solidFill>
                <a:cs typeface="B Nazanin" pitchFamily="2" charset="-78"/>
              </a:rPr>
              <a:t>ماده </a:t>
            </a:r>
            <a:r>
              <a:rPr lang="fa-IR" b="1" dirty="0">
                <a:solidFill>
                  <a:schemeClr val="accent6">
                    <a:lumMod val="50000"/>
                  </a:schemeClr>
                </a:solidFill>
                <a:cs typeface="B Nazanin" pitchFamily="2" charset="-78"/>
              </a:rPr>
              <a:t>635 قانون مجازات اسلامي - تعزيرات مصوب </a:t>
            </a:r>
            <a:r>
              <a:rPr lang="fa-IR" b="1" dirty="0" smtClean="0">
                <a:solidFill>
                  <a:schemeClr val="accent6">
                    <a:lumMod val="50000"/>
                  </a:schemeClr>
                </a:solidFill>
                <a:cs typeface="B Nazanin" pitchFamily="2" charset="-78"/>
              </a:rPr>
              <a:t>1375</a:t>
            </a:r>
          </a:p>
          <a:p>
            <a:pPr marL="0" indent="0" algn="just">
              <a:buNone/>
            </a:pPr>
            <a:endParaRPr lang="en-US" sz="2400" b="1" dirty="0">
              <a:cs typeface="B Nazanin" pitchFamily="2" charset="-78"/>
            </a:endParaRPr>
          </a:p>
          <a:p>
            <a:pPr marL="0" indent="0" algn="just">
              <a:buNone/>
            </a:pPr>
            <a:r>
              <a:rPr lang="fa-IR" b="1" dirty="0">
                <a:cs typeface="B Nazanin" pitchFamily="2" charset="-78"/>
              </a:rPr>
              <a:t>هركس بدون رعايت نظامات مربوط به دفن اموات جنازه اي را دفن كند يا سبب دفن آن شود يا آن را مخفي نمايد به جزاي نقدي از يكصد هزار تا يك ميليون ريال محكوم خواهد 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r>
              <a:rPr lang="fa-IR" b="1" dirty="0">
                <a:solidFill>
                  <a:schemeClr val="accent6">
                    <a:lumMod val="50000"/>
                  </a:schemeClr>
                </a:solidFill>
                <a:cs typeface="B Nazanin" pitchFamily="2" charset="-78"/>
              </a:rPr>
              <a:t>ماده 636- قانون مجازات اسلامي- تعزيرات مصوب </a:t>
            </a:r>
            <a:r>
              <a:rPr lang="fa-IR" b="1" dirty="0" smtClean="0">
                <a:solidFill>
                  <a:schemeClr val="accent6">
                    <a:lumMod val="50000"/>
                  </a:schemeClr>
                </a:solidFill>
                <a:cs typeface="B Nazanin" pitchFamily="2" charset="-78"/>
              </a:rPr>
              <a:t>1375</a:t>
            </a:r>
          </a:p>
          <a:p>
            <a:pPr marL="0" indent="0" algn="just">
              <a:buNone/>
            </a:pPr>
            <a:endParaRPr lang="en-US" sz="2800" b="1" dirty="0">
              <a:solidFill>
                <a:schemeClr val="accent4">
                  <a:lumMod val="50000"/>
                </a:schemeClr>
              </a:solidFill>
              <a:cs typeface="B Nazanin" pitchFamily="2" charset="-78"/>
            </a:endParaRPr>
          </a:p>
          <a:p>
            <a:pPr marL="0" indent="0" algn="just">
              <a:buNone/>
            </a:pPr>
            <a:r>
              <a:rPr lang="fa-IR" b="1" dirty="0">
                <a:cs typeface="B Nazanin" pitchFamily="2" charset="-78"/>
              </a:rPr>
              <a:t>هر كس جسد مقتولي را با علم به قتل مخفي كند  يا قبل از اينكه به اشخاصي كه </a:t>
            </a:r>
            <a:r>
              <a:rPr lang="fa-IR" b="1" dirty="0" smtClean="0">
                <a:cs typeface="B Nazanin" pitchFamily="2" charset="-78"/>
              </a:rPr>
              <a:t>قانوناً </a:t>
            </a:r>
            <a:r>
              <a:rPr lang="fa-IR" b="1" dirty="0">
                <a:cs typeface="B Nazanin" pitchFamily="2" charset="-78"/>
              </a:rPr>
              <a:t>مامور كشف و تعقيب جرايم هستند خبر دهد سبب دفن آن شود </a:t>
            </a:r>
            <a:r>
              <a:rPr lang="fa-IR" b="1" dirty="0">
                <a:solidFill>
                  <a:srgbClr val="FF0000"/>
                </a:solidFill>
                <a:cs typeface="B Nazanin" pitchFamily="2" charset="-78"/>
              </a:rPr>
              <a:t>{از جمله: جواز دفن صادر نمايد} </a:t>
            </a:r>
            <a:r>
              <a:rPr lang="fa-IR" b="1" dirty="0">
                <a:cs typeface="B Nazanin" pitchFamily="2" charset="-78"/>
              </a:rPr>
              <a:t>به حبس از سه ماه و يك روز تا يكسال محكوم خواهد 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lstStyle/>
          <a:p>
            <a:pPr marL="0" indent="0" algn="just">
              <a:buNone/>
            </a:pPr>
            <a:endParaRPr lang="fa-IR" b="1" dirty="0" smtClean="0">
              <a:solidFill>
                <a:schemeClr val="accent4">
                  <a:lumMod val="50000"/>
                </a:schemeClr>
              </a:solidFill>
              <a:cs typeface="B Nazanin" pitchFamily="2" charset="-78"/>
            </a:endParaRPr>
          </a:p>
          <a:p>
            <a:pPr marL="0" indent="0" algn="just">
              <a:buNone/>
            </a:pPr>
            <a:r>
              <a:rPr lang="ar-SA" b="1" dirty="0" smtClean="0">
                <a:solidFill>
                  <a:schemeClr val="accent6">
                    <a:lumMod val="50000"/>
                  </a:schemeClr>
                </a:solidFill>
                <a:cs typeface="B Nazanin" pitchFamily="2" charset="-78"/>
              </a:rPr>
              <a:t>ماده </a:t>
            </a:r>
            <a:r>
              <a:rPr lang="ar-SA" b="1" dirty="0">
                <a:solidFill>
                  <a:schemeClr val="accent6">
                    <a:lumMod val="50000"/>
                  </a:schemeClr>
                </a:solidFill>
                <a:cs typeface="B Nazanin" pitchFamily="2" charset="-78"/>
              </a:rPr>
              <a:t>540 ـ </a:t>
            </a:r>
            <a:r>
              <a:rPr lang="fa-IR" b="1" dirty="0">
                <a:solidFill>
                  <a:schemeClr val="accent6">
                    <a:lumMod val="50000"/>
                  </a:schemeClr>
                </a:solidFill>
                <a:cs typeface="B Nazanin" pitchFamily="2" charset="-78"/>
              </a:rPr>
              <a:t>قانون مجازات اسلامي - تعزيرات مصوب 1375 </a:t>
            </a:r>
            <a:endParaRPr lang="fa-IR" b="1" dirty="0" smtClean="0">
              <a:solidFill>
                <a:schemeClr val="accent6">
                  <a:lumMod val="50000"/>
                </a:schemeClr>
              </a:solidFill>
              <a:cs typeface="B Nazanin" pitchFamily="2" charset="-78"/>
            </a:endParaRPr>
          </a:p>
          <a:p>
            <a:pPr marL="0" indent="0" algn="just">
              <a:buNone/>
            </a:pPr>
            <a:endParaRPr lang="en-US" b="1" dirty="0">
              <a:solidFill>
                <a:schemeClr val="accent4">
                  <a:lumMod val="50000"/>
                </a:schemeClr>
              </a:solidFill>
              <a:cs typeface="B Nazanin" pitchFamily="2" charset="-78"/>
            </a:endParaRPr>
          </a:p>
          <a:p>
            <a:pPr marL="0" indent="0" algn="just">
              <a:buNone/>
            </a:pPr>
            <a:r>
              <a:rPr lang="ar-SA" b="1" dirty="0">
                <a:cs typeface="B Nazanin" pitchFamily="2" charset="-78"/>
              </a:rPr>
              <a:t>براي ساير تصديق نامه هاي خلاف واقع كه موجب ضرر شخص ثالثي باشد يا آنكه خسارتي بر خزانه دولت وارد آورد ، مرتكب علاوه بر جبران خسارت وارده به شلاق تا 74 ضربه يا دويست هزار تا دو ميليون ريال جزاي نقدي محكوم خواهد 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060848"/>
            <a:ext cx="8229600" cy="2232248"/>
          </a:xfrm>
        </p:spPr>
        <p:txBody>
          <a:bodyPr/>
          <a:lstStyle/>
          <a:p>
            <a:pPr algn="just"/>
            <a:endParaRPr lang="fa-IR" b="1" dirty="0" smtClean="0">
              <a:cs typeface="B Nazanin" pitchFamily="2" charset="-78"/>
            </a:endParaRPr>
          </a:p>
          <a:p>
            <a:pPr algn="just"/>
            <a:r>
              <a:rPr lang="fa-IR" b="1" dirty="0" smtClean="0">
                <a:cs typeface="B Nazanin" pitchFamily="2" charset="-78"/>
              </a:rPr>
              <a:t>مرگ </a:t>
            </a:r>
            <a:r>
              <a:rPr lang="fa-IR" b="1" dirty="0">
                <a:cs typeface="B Nazanin" pitchFamily="2" charset="-78"/>
              </a:rPr>
              <a:t>عبارت است </a:t>
            </a:r>
            <a:r>
              <a:rPr lang="fa-IR" b="1" dirty="0" smtClean="0">
                <a:cs typeface="B Nazanin" pitchFamily="2" charset="-78"/>
              </a:rPr>
              <a:t>از </a:t>
            </a:r>
            <a:r>
              <a:rPr lang="fa-IR" b="1" dirty="0">
                <a:cs typeface="B Nazanin" pitchFamily="2" charset="-78"/>
              </a:rPr>
              <a:t>توقف </a:t>
            </a:r>
            <a:r>
              <a:rPr lang="fa-IR" b="1" dirty="0" smtClean="0">
                <a:cs typeface="B Nazanin" pitchFamily="2" charset="-78"/>
              </a:rPr>
              <a:t>دائمی </a:t>
            </a:r>
            <a:r>
              <a:rPr lang="fa-IR" b="1" dirty="0">
                <a:cs typeface="B Nazanin" pitchFamily="2" charset="-78"/>
              </a:rPr>
              <a:t>و غیرقابل </a:t>
            </a:r>
            <a:r>
              <a:rPr lang="fa-IR" b="1" dirty="0" smtClean="0">
                <a:cs typeface="B Nazanin" pitchFamily="2" charset="-78"/>
              </a:rPr>
              <a:t>برگشت در عملکرد دستگاه‌های </a:t>
            </a:r>
            <a:r>
              <a:rPr lang="fa-IR" b="1" dirty="0">
                <a:cs typeface="B Nazanin" pitchFamily="2" charset="-78"/>
              </a:rPr>
              <a:t>حیاتی (گردش خون، تنفس و مغز)</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a:xfrm>
            <a:off x="457200" y="692696"/>
            <a:ext cx="8229600" cy="1143000"/>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85000" lnSpcReduction="20000"/>
          </a:bodyPr>
          <a:lstStyle/>
          <a:p>
            <a:pPr marL="0" indent="0" algn="just">
              <a:buNone/>
            </a:pPr>
            <a:r>
              <a:rPr lang="fa-IR" sz="3300" b="1" dirty="0">
                <a:solidFill>
                  <a:srgbClr val="FF0000"/>
                </a:solidFill>
                <a:cs typeface="B Nazanin" pitchFamily="2" charset="-78"/>
              </a:rPr>
              <a:t>با توجه به قانون مدني تعيين و درج زمان فوت در گواهي مهم </a:t>
            </a:r>
            <a:r>
              <a:rPr lang="fa-IR" sz="3300" b="1" dirty="0" smtClean="0">
                <a:solidFill>
                  <a:srgbClr val="FF0000"/>
                </a:solidFill>
                <a:cs typeface="B Nazanin" pitchFamily="2" charset="-78"/>
              </a:rPr>
              <a:t>است</a:t>
            </a:r>
          </a:p>
          <a:p>
            <a:pPr marL="0" indent="0" algn="just">
              <a:buNone/>
            </a:pPr>
            <a:endParaRPr lang="en-US" sz="1900" b="1" dirty="0">
              <a:cs typeface="B Nazanin" pitchFamily="2" charset="-78"/>
            </a:endParaRPr>
          </a:p>
          <a:p>
            <a:pPr marL="0" indent="0" algn="just">
              <a:buNone/>
            </a:pPr>
            <a:r>
              <a:rPr lang="fa-IR" sz="3300" b="1" dirty="0">
                <a:solidFill>
                  <a:schemeClr val="accent6">
                    <a:lumMod val="50000"/>
                  </a:schemeClr>
                </a:solidFill>
                <a:cs typeface="B Nazanin" pitchFamily="2" charset="-78"/>
              </a:rPr>
              <a:t>ماده </a:t>
            </a:r>
            <a:r>
              <a:rPr lang="fa-IR" sz="3300" b="1" dirty="0" smtClean="0">
                <a:solidFill>
                  <a:schemeClr val="accent6">
                    <a:lumMod val="50000"/>
                  </a:schemeClr>
                </a:solidFill>
                <a:cs typeface="B Nazanin" pitchFamily="2" charset="-78"/>
              </a:rPr>
              <a:t>873- </a:t>
            </a:r>
            <a:r>
              <a:rPr lang="fa-IR" sz="3300" b="1" dirty="0" smtClean="0">
                <a:cs typeface="B Nazanin" pitchFamily="2" charset="-78"/>
              </a:rPr>
              <a:t>اگرتاریخ </a:t>
            </a:r>
            <a:r>
              <a:rPr lang="fa-IR" sz="3300" b="1" dirty="0">
                <a:cs typeface="B Nazanin" pitchFamily="2" charset="-78"/>
              </a:rPr>
              <a:t>فوت اشخاصی که از یکدیگر ارث </a:t>
            </a:r>
            <a:r>
              <a:rPr lang="fa-IR" sz="3300" b="1" dirty="0" smtClean="0">
                <a:cs typeface="B Nazanin" pitchFamily="2" charset="-78"/>
              </a:rPr>
              <a:t>میبرند مجهول </a:t>
            </a:r>
            <a:r>
              <a:rPr lang="fa-IR" sz="3300" b="1" dirty="0">
                <a:cs typeface="B Nazanin" pitchFamily="2" charset="-78"/>
              </a:rPr>
              <a:t>و تقدم و تاخر هیچیک معلوم نباشد اشخاص مزبور از یکدیگر ارث </a:t>
            </a:r>
            <a:r>
              <a:rPr lang="fa-IR" sz="3300" b="1" dirty="0" smtClean="0">
                <a:cs typeface="B Nazanin" pitchFamily="2" charset="-78"/>
              </a:rPr>
              <a:t> نمی </a:t>
            </a:r>
            <a:r>
              <a:rPr lang="fa-IR" sz="3300" b="1" dirty="0">
                <a:cs typeface="B Nazanin" pitchFamily="2" charset="-78"/>
              </a:rPr>
              <a:t>برند مگر آنکه موت به سبب غرق یا هدم واقع شود که در این صورت از یکدیگر ارث می برند. </a:t>
            </a:r>
            <a:endParaRPr lang="fa-IR" sz="3300" b="1" dirty="0" smtClean="0">
              <a:cs typeface="B Nazanin" pitchFamily="2" charset="-78"/>
            </a:endParaRPr>
          </a:p>
          <a:p>
            <a:pPr marL="0" indent="0" algn="just">
              <a:buNone/>
            </a:pPr>
            <a:endParaRPr lang="en-US" sz="3300" b="1" dirty="0">
              <a:cs typeface="B Nazanin" pitchFamily="2" charset="-78"/>
            </a:endParaRPr>
          </a:p>
          <a:p>
            <a:pPr marL="0" indent="0" algn="just">
              <a:buNone/>
            </a:pPr>
            <a:r>
              <a:rPr lang="fa-IR" sz="3300" b="1" dirty="0">
                <a:solidFill>
                  <a:schemeClr val="accent6">
                    <a:lumMod val="50000"/>
                  </a:schemeClr>
                </a:solidFill>
                <a:cs typeface="B Nazanin" pitchFamily="2" charset="-78"/>
              </a:rPr>
              <a:t>ماده </a:t>
            </a:r>
            <a:r>
              <a:rPr lang="fa-IR" sz="3300" b="1" dirty="0" smtClean="0">
                <a:solidFill>
                  <a:schemeClr val="accent6">
                    <a:lumMod val="50000"/>
                  </a:schemeClr>
                </a:solidFill>
                <a:cs typeface="B Nazanin" pitchFamily="2" charset="-78"/>
              </a:rPr>
              <a:t>874- </a:t>
            </a:r>
            <a:r>
              <a:rPr lang="fa-IR" sz="3300" b="1" dirty="0">
                <a:cs typeface="B Nazanin" pitchFamily="2" charset="-78"/>
              </a:rPr>
              <a:t>اگر اشخاصی که بین آنها توارث باشد بمیرند و تاریخ فوت یکی از آنها معلوم و دیگري از </a:t>
            </a:r>
            <a:r>
              <a:rPr lang="fa-IR" sz="3300" b="1" dirty="0" smtClean="0">
                <a:cs typeface="B Nazanin" pitchFamily="2" charset="-78"/>
              </a:rPr>
              <a:t>حیث تقدم </a:t>
            </a:r>
            <a:r>
              <a:rPr lang="fa-IR" sz="3300" b="1" dirty="0">
                <a:cs typeface="B Nazanin" pitchFamily="2" charset="-78"/>
              </a:rPr>
              <a:t>و </a:t>
            </a:r>
            <a:r>
              <a:rPr lang="fa-IR" sz="3300" b="1" dirty="0" smtClean="0">
                <a:cs typeface="B Nazanin" pitchFamily="2" charset="-78"/>
              </a:rPr>
              <a:t>تاخر مجهول </a:t>
            </a:r>
            <a:r>
              <a:rPr lang="fa-IR" sz="3300" b="1" dirty="0">
                <a:cs typeface="B Nazanin" pitchFamily="2" charset="-78"/>
              </a:rPr>
              <a:t>باشد فقط آنکه تاریخ فوتش مجهول است از آن دیگري ارث میبرد</a:t>
            </a:r>
            <a:r>
              <a:rPr lang="fa-IR" sz="3300" b="1" dirty="0" smtClean="0">
                <a:cs typeface="B Nazanin" pitchFamily="2" charset="-78"/>
              </a:rPr>
              <a:t>.</a:t>
            </a:r>
          </a:p>
          <a:p>
            <a:pPr marL="0" indent="0" algn="just">
              <a:buNone/>
            </a:pPr>
            <a:endParaRPr lang="en-US" sz="3300" b="1" dirty="0">
              <a:cs typeface="B Nazanin" pitchFamily="2" charset="-78"/>
            </a:endParaRPr>
          </a:p>
          <a:p>
            <a:pPr marL="0" indent="0" algn="just">
              <a:buNone/>
            </a:pPr>
            <a:r>
              <a:rPr lang="fa-IR" sz="3300" b="1" dirty="0">
                <a:solidFill>
                  <a:schemeClr val="accent6">
                    <a:lumMod val="50000"/>
                  </a:schemeClr>
                </a:solidFill>
                <a:cs typeface="B Nazanin" pitchFamily="2" charset="-78"/>
              </a:rPr>
              <a:t>ماده </a:t>
            </a:r>
            <a:r>
              <a:rPr lang="fa-IR" sz="3300" b="1" dirty="0" smtClean="0">
                <a:solidFill>
                  <a:schemeClr val="accent6">
                    <a:lumMod val="50000"/>
                  </a:schemeClr>
                </a:solidFill>
                <a:cs typeface="B Nazanin" pitchFamily="2" charset="-78"/>
              </a:rPr>
              <a:t>875- </a:t>
            </a:r>
            <a:r>
              <a:rPr lang="fa-IR" sz="3300" b="1" dirty="0">
                <a:cs typeface="B Nazanin" pitchFamily="2" charset="-78"/>
              </a:rPr>
              <a:t>شرط وراثت زنده بودن درحین فوت مورث است و اگر حملی باشد </a:t>
            </a:r>
            <a:r>
              <a:rPr lang="fa-IR" sz="3300" b="1" dirty="0" smtClean="0">
                <a:cs typeface="B Nazanin" pitchFamily="2" charset="-78"/>
              </a:rPr>
              <a:t>در صورتی </a:t>
            </a:r>
            <a:r>
              <a:rPr lang="fa-IR" sz="3300" b="1" dirty="0">
                <a:cs typeface="B Nazanin" pitchFamily="2" charset="-78"/>
              </a:rPr>
              <a:t>ارث می </a:t>
            </a:r>
            <a:r>
              <a:rPr lang="fa-IR" sz="3300" b="1" dirty="0" smtClean="0">
                <a:cs typeface="B Nazanin" pitchFamily="2" charset="-78"/>
              </a:rPr>
              <a:t>برد که </a:t>
            </a:r>
            <a:r>
              <a:rPr lang="fa-IR" sz="3300" b="1" dirty="0">
                <a:cs typeface="B Nazanin" pitchFamily="2" charset="-78"/>
              </a:rPr>
              <a:t>نطفه او حین الموت منعقد بوده و زنده هم متولد شود اگرچه فورا پس از تولد بمیرد.</a:t>
            </a:r>
            <a:endParaRPr lang="en-US" sz="3300"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fa-IR" b="1" dirty="0">
                <a:cs typeface="B Nazanin" pitchFamily="2" charset="-78"/>
              </a:rPr>
              <a:t>گواهي فوت </a:t>
            </a:r>
            <a:r>
              <a:rPr lang="fa-IR" b="1" dirty="0" smtClean="0">
                <a:cs typeface="B Nazanin" pitchFamily="2" charset="-78"/>
              </a:rPr>
              <a:t>از </a:t>
            </a:r>
            <a:r>
              <a:rPr lang="fa-IR" b="1" dirty="0">
                <a:cs typeface="B Nazanin" pitchFamily="2" charset="-78"/>
              </a:rPr>
              <a:t>جهت فيزيكي، جزء مايملك و دارايي بيمارستان يا </a:t>
            </a:r>
            <a:r>
              <a:rPr lang="fa-IR" b="1" dirty="0" smtClean="0">
                <a:cs typeface="B Nazanin" pitchFamily="2" charset="-78"/>
              </a:rPr>
              <a:t>مؤسسه‌ي </a:t>
            </a:r>
            <a:r>
              <a:rPr lang="fa-IR" b="1" dirty="0">
                <a:cs typeface="B Nazanin" pitchFamily="2" charset="-78"/>
              </a:rPr>
              <a:t>بهداشتي درماني است ولي از جهت محتواي اطلاعات، مايملك بيمار </a:t>
            </a:r>
            <a:r>
              <a:rPr lang="en-US" b="1" dirty="0">
                <a:cs typeface="B Nazanin" pitchFamily="2" charset="-78"/>
              </a:rPr>
              <a:t>)</a:t>
            </a:r>
            <a:r>
              <a:rPr lang="fa-IR" b="1" dirty="0">
                <a:cs typeface="B Nazanin" pitchFamily="2" charset="-78"/>
              </a:rPr>
              <a:t>متوفي</a:t>
            </a:r>
            <a:r>
              <a:rPr lang="en-US" b="1" dirty="0">
                <a:cs typeface="B Nazanin" pitchFamily="2" charset="-78"/>
              </a:rPr>
              <a:t> (</a:t>
            </a:r>
            <a:r>
              <a:rPr lang="fa-IR" b="1" dirty="0" smtClean="0">
                <a:cs typeface="B Nazanin" pitchFamily="2" charset="-78"/>
              </a:rPr>
              <a:t>است.</a:t>
            </a:r>
            <a:endParaRPr lang="fa-IR" b="1" dirty="0">
              <a:cs typeface="B Nazanin" pitchFamily="2" charset="-78"/>
            </a:endParaRPr>
          </a:p>
        </p:txBody>
      </p:sp>
      <p:sp>
        <p:nvSpPr>
          <p:cNvPr id="2" name="Title 1"/>
          <p:cNvSpPr>
            <a:spLocks noGrp="1"/>
          </p:cNvSpPr>
          <p:nvPr>
            <p:ph type="title"/>
          </p:nvPr>
        </p:nvSpPr>
        <p:spPr/>
        <p:txBody>
          <a:bodyPr>
            <a:normAutofit/>
          </a:bodyPr>
          <a:lstStyle/>
          <a:p>
            <a:r>
              <a:rPr lang="fa-IR" dirty="0">
                <a:solidFill>
                  <a:srgbClr val="FF0000"/>
                </a:solidFill>
                <a:cs typeface="B Titr" pitchFamily="2" charset="-78"/>
              </a:rPr>
              <a:t>محرمانه بودن اطلاعات گواهي </a:t>
            </a:r>
            <a:r>
              <a:rPr lang="fa-IR" dirty="0" smtClean="0">
                <a:solidFill>
                  <a:srgbClr val="FF0000"/>
                </a:solidFill>
                <a:cs typeface="B Titr" pitchFamily="2" charset="-78"/>
              </a:rPr>
              <a:t>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40768"/>
            <a:ext cx="8229600" cy="4525963"/>
          </a:xfrm>
        </p:spPr>
        <p:txBody>
          <a:bodyPr/>
          <a:lstStyle/>
          <a:p>
            <a:pPr marL="0" indent="0" algn="just">
              <a:buNone/>
            </a:pPr>
            <a:r>
              <a:rPr lang="ar-SA" b="1" dirty="0">
                <a:solidFill>
                  <a:schemeClr val="accent6">
                    <a:lumMod val="50000"/>
                  </a:schemeClr>
                </a:solidFill>
                <a:cs typeface="B Nazanin" pitchFamily="2" charset="-78"/>
              </a:rPr>
              <a:t>ماده 648-</a:t>
            </a:r>
            <a:r>
              <a:rPr lang="fa-IR" b="1" dirty="0">
                <a:solidFill>
                  <a:schemeClr val="accent6">
                    <a:lumMod val="50000"/>
                  </a:schemeClr>
                </a:solidFill>
                <a:cs typeface="B Nazanin" pitchFamily="2" charset="-78"/>
              </a:rPr>
              <a:t> قانون مجازات اسلامي - تعزيرات مصوب </a:t>
            </a:r>
            <a:r>
              <a:rPr lang="fa-IR" b="1" dirty="0" smtClean="0">
                <a:solidFill>
                  <a:schemeClr val="accent6">
                    <a:lumMod val="50000"/>
                  </a:schemeClr>
                </a:solidFill>
                <a:cs typeface="B Nazanin" pitchFamily="2" charset="-78"/>
              </a:rPr>
              <a:t>1375</a:t>
            </a:r>
          </a:p>
          <a:p>
            <a:pPr marL="0" indent="0" algn="just">
              <a:buNone/>
            </a:pPr>
            <a:endParaRPr lang="en-US" sz="2400" dirty="0">
              <a:solidFill>
                <a:schemeClr val="accent4">
                  <a:lumMod val="50000"/>
                </a:schemeClr>
              </a:solidFill>
              <a:cs typeface="B Nazanin" pitchFamily="2" charset="-78"/>
            </a:endParaRPr>
          </a:p>
          <a:p>
            <a:pPr marL="0" indent="0" algn="just">
              <a:buNone/>
            </a:pPr>
            <a:r>
              <a:rPr lang="ar-SA" b="1" dirty="0">
                <a:cs typeface="B Nazanin" pitchFamily="2" charset="-78"/>
              </a:rPr>
              <a:t>اطبا و جراحان و ماماها و داروفروشان و کليه کسانی که به مناسبت شغل يا حرفه خود محرم اسرار می شوند هرگاه در غير از موارد قانونی اسرار مردم را افشا کنند به سه ماه و يک روز تا يکسال حبس و يا به يک ميليون و پانصد هزار تا شش ميليون ريال جزای نقدی محکوم می شوند.</a:t>
            </a:r>
            <a:endParaRPr lang="en-US" b="1" dirty="0">
              <a:cs typeface="B Nazanin" pitchFamily="2" charset="-78"/>
            </a:endParaRPr>
          </a:p>
          <a:p>
            <a:pPr marL="0" indent="0" algn="just">
              <a:buNone/>
            </a:pPr>
            <a:endParaRPr lang="fa-IR"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normAutofit/>
          </a:bodyPr>
          <a:lstStyle/>
          <a:p>
            <a:pPr marL="0" indent="0" algn="just">
              <a:buNone/>
            </a:pPr>
            <a:r>
              <a:rPr lang="fa-IR" b="1" dirty="0">
                <a:solidFill>
                  <a:schemeClr val="accent6">
                    <a:lumMod val="50000"/>
                  </a:schemeClr>
                </a:solidFill>
                <a:cs typeface="B Nazanin" pitchFamily="2" charset="-78"/>
              </a:rPr>
              <a:t>ماده 49 قانون ثبت احوال - </a:t>
            </a:r>
            <a:r>
              <a:rPr lang="ar-SA" b="1" dirty="0">
                <a:solidFill>
                  <a:schemeClr val="accent6">
                    <a:lumMod val="50000"/>
                  </a:schemeClr>
                </a:solidFill>
                <a:cs typeface="B Nazanin" pitchFamily="2" charset="-78"/>
              </a:rPr>
              <a:t>مجازاتهای مربوط به اسناد سجلی و شناسنامه:</a:t>
            </a:r>
            <a:endParaRPr lang="en-US" b="1" dirty="0">
              <a:solidFill>
                <a:schemeClr val="accent6">
                  <a:lumMod val="50000"/>
                </a:schemeClr>
              </a:solidFill>
              <a:cs typeface="B Nazanin" pitchFamily="2" charset="-78"/>
            </a:endParaRPr>
          </a:p>
          <a:p>
            <a:pPr marL="0" indent="0" algn="just">
              <a:buNone/>
            </a:pPr>
            <a:r>
              <a:rPr lang="ar-SA" b="1" dirty="0">
                <a:cs typeface="B Nazanin" pitchFamily="2" charset="-78"/>
              </a:rPr>
              <a:t>اشخاص زیر به حبس از </a:t>
            </a:r>
            <a:r>
              <a:rPr lang="fa-IR" b="1" dirty="0" smtClean="0">
                <a:cs typeface="B Nazanin" pitchFamily="2" charset="-78"/>
              </a:rPr>
              <a:t>61 </a:t>
            </a:r>
            <a:r>
              <a:rPr lang="ar-SA" b="1" dirty="0" smtClean="0">
                <a:cs typeface="B Nazanin" pitchFamily="2" charset="-78"/>
              </a:rPr>
              <a:t>روز </a:t>
            </a:r>
            <a:r>
              <a:rPr lang="ar-SA" b="1" dirty="0">
                <a:cs typeface="B Nazanin" pitchFamily="2" charset="-78"/>
              </a:rPr>
              <a:t>الی </a:t>
            </a:r>
            <a:r>
              <a:rPr lang="fa-IR" b="1" dirty="0">
                <a:cs typeface="B Nazanin" pitchFamily="2" charset="-78"/>
              </a:rPr>
              <a:t>6  ماه </a:t>
            </a:r>
            <a:r>
              <a:rPr lang="ar-SA" b="1" dirty="0">
                <a:cs typeface="B Nazanin" pitchFamily="2" charset="-78"/>
              </a:rPr>
              <a:t>محکوم خواهند شد</a:t>
            </a:r>
            <a:r>
              <a:rPr lang="fa-IR" b="1" dirty="0">
                <a:cs typeface="B Nazanin" pitchFamily="2" charset="-78"/>
              </a:rPr>
              <a:t>:</a:t>
            </a:r>
            <a:endParaRPr lang="en-US" b="1" dirty="0">
              <a:cs typeface="B Nazanin" pitchFamily="2" charset="-78"/>
            </a:endParaRPr>
          </a:p>
          <a:p>
            <a:pPr marL="0" indent="0" algn="just">
              <a:buNone/>
            </a:pPr>
            <a:r>
              <a:rPr lang="ar-SA" b="1" dirty="0">
                <a:cs typeface="B Nazanin" pitchFamily="2" charset="-78"/>
              </a:rPr>
              <a:t>الف) اشخاصی که در اعلام ولادت یا وفات بر خلاف واقع اظهاری نمایند</a:t>
            </a:r>
            <a:r>
              <a:rPr lang="fa-IR" b="1" dirty="0">
                <a:cs typeface="B Nazanin" pitchFamily="2" charset="-78"/>
              </a:rPr>
              <a:t>.</a:t>
            </a:r>
            <a:endParaRPr lang="en-US" b="1" dirty="0">
              <a:cs typeface="B Nazanin" pitchFamily="2" charset="-78"/>
            </a:endParaRPr>
          </a:p>
          <a:p>
            <a:pPr marL="0" indent="0" algn="just">
              <a:buNone/>
            </a:pPr>
            <a:r>
              <a:rPr lang="fa-IR" b="1" dirty="0">
                <a:cs typeface="B Nazanin" pitchFamily="2" charset="-78"/>
              </a:rPr>
              <a:t>ب) ........</a:t>
            </a:r>
            <a:endParaRPr lang="en-US" b="1" dirty="0">
              <a:cs typeface="B Nazanin" pitchFamily="2" charset="-78"/>
            </a:endParaRPr>
          </a:p>
          <a:p>
            <a:pPr marL="0" indent="0" algn="just">
              <a:buNone/>
            </a:pPr>
            <a:r>
              <a:rPr lang="ar-SA" b="1" dirty="0">
                <a:cs typeface="B Nazanin" pitchFamily="2" charset="-78"/>
              </a:rPr>
              <a:t>ج) ماما یا پزشکی که در مورد ولادت یا وفات گواهی خلاف واقع صادر کند</a:t>
            </a:r>
            <a:r>
              <a:rPr lang="fa-IR" b="1" dirty="0">
                <a:cs typeface="B Nazanin" pitchFamily="2" charset="-78"/>
              </a:rPr>
              <a:t>.</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8229600" cy="5043510"/>
          </a:xfrm>
        </p:spPr>
        <p:txBody>
          <a:bodyPr>
            <a:normAutofit fontScale="92500" lnSpcReduction="10000"/>
          </a:bodyPr>
          <a:lstStyle/>
          <a:p>
            <a:pPr marL="0" indent="0" algn="just">
              <a:buNone/>
            </a:pPr>
            <a:endParaRPr lang="fa-IR" sz="1900" b="1" dirty="0" smtClean="0">
              <a:cs typeface="B Nazanin" pitchFamily="2" charset="-78"/>
            </a:endParaRPr>
          </a:p>
          <a:p>
            <a:pPr marL="0" indent="0" algn="just">
              <a:buNone/>
            </a:pPr>
            <a:r>
              <a:rPr lang="fa-IR" b="1" dirty="0" smtClean="0">
                <a:cs typeface="B Nazanin" pitchFamily="2" charset="-78"/>
              </a:rPr>
              <a:t>ماده </a:t>
            </a:r>
            <a:r>
              <a:rPr lang="fa-IR" b="1" dirty="0">
                <a:cs typeface="B Nazanin" pitchFamily="2" charset="-78"/>
              </a:rPr>
              <a:t>3- شاغلين حرفه‌هاي پزشكي و وابسته </a:t>
            </a:r>
            <a:r>
              <a:rPr lang="fa-IR" b="1" dirty="0">
                <a:solidFill>
                  <a:srgbClr val="FF0000"/>
                </a:solidFill>
                <a:cs typeface="B Nazanin" pitchFamily="2" charset="-78"/>
              </a:rPr>
              <a:t>بايد طبق موازين علمي، شرعي و قانوني با رعايت نظامات دولتي، صنفي و حرفه‌اي</a:t>
            </a:r>
            <a:r>
              <a:rPr lang="fa-IR" b="1" dirty="0">
                <a:cs typeface="B Nazanin" pitchFamily="2" charset="-78"/>
              </a:rPr>
              <a:t> انجام وظيفه كرده و از هرگونه سهل‌انگاري در انجام </a:t>
            </a:r>
            <a:r>
              <a:rPr lang="fa-IR" b="1" dirty="0">
                <a:solidFill>
                  <a:srgbClr val="FF0000"/>
                </a:solidFill>
                <a:cs typeface="B Nazanin" pitchFamily="2" charset="-78"/>
              </a:rPr>
              <a:t>وظايف قانوني </a:t>
            </a:r>
            <a:r>
              <a:rPr lang="fa-IR" b="1" dirty="0">
                <a:cs typeface="B Nazanin" pitchFamily="2" charset="-78"/>
              </a:rPr>
              <a:t>بپرهيزند. </a:t>
            </a:r>
            <a:endParaRPr lang="en-US" b="1" dirty="0">
              <a:cs typeface="B Nazanin" pitchFamily="2" charset="-78"/>
            </a:endParaRPr>
          </a:p>
          <a:p>
            <a:pPr marL="0" indent="0" algn="just">
              <a:buNone/>
            </a:pPr>
            <a:r>
              <a:rPr lang="fa-IR" b="1" dirty="0" smtClean="0">
                <a:cs typeface="B Nazanin" pitchFamily="2" charset="-78"/>
              </a:rPr>
              <a:t>ماده 29- مجازاتهاي موضوع تبصره (1) ماده 28 قانون سازمان نظام پزشكي مصوب 83/8/16 مجمع تشخيص مصلحت نظام به شرح زير اعمال مي‌شود: </a:t>
            </a:r>
          </a:p>
          <a:p>
            <a:pPr marL="0" indent="0" algn="just">
              <a:buNone/>
            </a:pPr>
            <a:endParaRPr lang="en-US" sz="1800" b="1" dirty="0" smtClean="0">
              <a:cs typeface="B Nazanin" pitchFamily="2" charset="-78"/>
            </a:endParaRPr>
          </a:p>
          <a:p>
            <a:pPr marL="0" indent="0" algn="just">
              <a:buNone/>
            </a:pPr>
            <a:r>
              <a:rPr lang="fa-IR" b="1" dirty="0" smtClean="0">
                <a:cs typeface="B Nazanin" pitchFamily="2" charset="-78"/>
              </a:rPr>
              <a:t>ث – متخلفان از مواد 3 و 6 به مجازاتهاي مقرر در بندهاي (ب) ، (ج) ، (د) ، (ه) ، (و) يا (ز). </a:t>
            </a:r>
            <a:endParaRPr lang="en-US" b="1" dirty="0" smtClean="0">
              <a:cs typeface="B Nazanin" pitchFamily="2" charset="-78"/>
            </a:endParaRPr>
          </a:p>
        </p:txBody>
      </p:sp>
      <p:sp>
        <p:nvSpPr>
          <p:cNvPr id="2" name="Title 1"/>
          <p:cNvSpPr>
            <a:spLocks noGrp="1"/>
          </p:cNvSpPr>
          <p:nvPr>
            <p:ph type="title"/>
          </p:nvPr>
        </p:nvSpPr>
        <p:spPr>
          <a:xfrm>
            <a:off x="457200" y="274638"/>
            <a:ext cx="8229600" cy="1426170"/>
          </a:xfrm>
        </p:spPr>
        <p:txBody>
          <a:bodyPr>
            <a:noAutofit/>
          </a:bodyPr>
          <a:lstStyle/>
          <a:p>
            <a:r>
              <a:rPr lang="en-US" sz="3600" b="1" dirty="0" smtClean="0">
                <a:solidFill>
                  <a:srgbClr val="FF0000"/>
                </a:solidFill>
                <a:cs typeface="B Titr" pitchFamily="2" charset="-78"/>
              </a:rPr>
              <a:t>‌</a:t>
            </a:r>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ar-SA" sz="3200" b="1" dirty="0" smtClean="0">
                <a:solidFill>
                  <a:srgbClr val="FF0000"/>
                </a:solidFill>
                <a:cs typeface="B Titr" pitchFamily="2" charset="-78"/>
              </a:rPr>
              <a:t>آيين‌نامه </a:t>
            </a:r>
            <a:r>
              <a:rPr lang="ar-SA" sz="3200" b="1" dirty="0">
                <a:solidFill>
                  <a:srgbClr val="FF0000"/>
                </a:solidFill>
                <a:cs typeface="B Titr" pitchFamily="2" charset="-78"/>
              </a:rPr>
              <a:t>انتظامي رسيدگي به تخلفات صنفي و حرفه‌اي شاغلين </a:t>
            </a:r>
            <a:r>
              <a:rPr lang="fa-IR" sz="3200" b="1" dirty="0">
                <a:solidFill>
                  <a:srgbClr val="FF0000"/>
                </a:solidFill>
                <a:cs typeface="B Titr" pitchFamily="2" charset="-78"/>
              </a:rPr>
              <a:t>حرف پزشكي</a:t>
            </a: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a:bodyPr>
          <a:lstStyle/>
          <a:p>
            <a:pPr marL="0" indent="0">
              <a:buNone/>
            </a:pPr>
            <a:r>
              <a:rPr lang="fa-IR" b="1" dirty="0">
                <a:cs typeface="B Nazanin" pitchFamily="2" charset="-78"/>
              </a:rPr>
              <a:t>سؤال</a:t>
            </a:r>
            <a:r>
              <a:rPr lang="fa-IR" b="1" dirty="0" smtClean="0">
                <a:cs typeface="B Nazanin" pitchFamily="2" charset="-78"/>
              </a:rPr>
              <a:t>:</a:t>
            </a:r>
          </a:p>
          <a:p>
            <a:pPr marL="0" indent="0">
              <a:buNone/>
            </a:pPr>
            <a:r>
              <a:rPr lang="fa-IR" b="1" dirty="0">
                <a:cs typeface="B Nazanin" pitchFamily="2" charset="-78"/>
              </a:rPr>
              <a:t/>
            </a:r>
            <a:br>
              <a:rPr lang="fa-IR" b="1" dirty="0">
                <a:cs typeface="B Nazanin" pitchFamily="2" charset="-78"/>
              </a:rPr>
            </a:br>
            <a:r>
              <a:rPr lang="fa-IR" b="1" dirty="0">
                <a:cs typeface="B Nazanin" pitchFamily="2" charset="-78"/>
              </a:rPr>
              <a:t>چه كساني مي‌توانند </a:t>
            </a:r>
            <a:r>
              <a:rPr lang="fa-IR" b="1" dirty="0" smtClean="0">
                <a:cs typeface="B Nazanin" pitchFamily="2" charset="-78"/>
              </a:rPr>
              <a:t>جواز دفن </a:t>
            </a:r>
            <a:r>
              <a:rPr lang="fa-IR" b="1" dirty="0">
                <a:cs typeface="B Nazanin" pitchFamily="2" charset="-78"/>
              </a:rPr>
              <a:t>صادر نمايند</a:t>
            </a:r>
            <a:endParaRPr lang="en-US" b="1" dirty="0">
              <a:cs typeface="B Nazanin" pitchFamily="2" charset="-78"/>
            </a:endParaRPr>
          </a:p>
          <a:p>
            <a:pPr marL="0" indent="0" algn="just">
              <a:buNone/>
            </a:pPr>
            <a:r>
              <a:rPr lang="fa-IR" b="1" dirty="0">
                <a:cs typeface="B Nazanin" pitchFamily="2" charset="-78"/>
              </a:rPr>
              <a:t>جواب (با توجه به قوانین</a:t>
            </a:r>
            <a:r>
              <a:rPr lang="fa-IR" b="1" dirty="0" smtClean="0">
                <a:cs typeface="B Nazanin" pitchFamily="2" charset="-78"/>
              </a:rPr>
              <a:t>):</a:t>
            </a:r>
          </a:p>
          <a:p>
            <a:pPr marL="0" indent="0" algn="just">
              <a:buNone/>
            </a:pPr>
            <a:endParaRPr lang="en-US" sz="1600" b="1" dirty="0">
              <a:cs typeface="B Nazanin" pitchFamily="2" charset="-78"/>
            </a:endParaRPr>
          </a:p>
          <a:p>
            <a:pPr lvl="0" algn="just">
              <a:buFont typeface="Wingdings" pitchFamily="2" charset="2"/>
              <a:buChar char="ü"/>
            </a:pPr>
            <a:r>
              <a:rPr lang="fa-IR" b="1" dirty="0">
                <a:cs typeface="B Nazanin" pitchFamily="2" charset="-78"/>
              </a:rPr>
              <a:t>پزشك معالج</a:t>
            </a:r>
            <a:endParaRPr lang="en-US" b="1" dirty="0">
              <a:cs typeface="B Nazanin" pitchFamily="2" charset="-78"/>
            </a:endParaRPr>
          </a:p>
          <a:p>
            <a:pPr lvl="0" algn="just">
              <a:buFont typeface="Wingdings" pitchFamily="2" charset="2"/>
              <a:buChar char="ü"/>
            </a:pPr>
            <a:r>
              <a:rPr lang="fa-IR" b="1" dirty="0">
                <a:cs typeface="B Nazanin" pitchFamily="2" charset="-78"/>
              </a:rPr>
              <a:t>پزشكي كه از مرگ مطلع شده</a:t>
            </a:r>
            <a:endParaRPr lang="en-US" b="1" dirty="0">
              <a:cs typeface="B Nazanin" pitchFamily="2" charset="-78"/>
            </a:endParaRPr>
          </a:p>
          <a:p>
            <a:pPr lvl="0" algn="just">
              <a:buFont typeface="Wingdings" pitchFamily="2" charset="2"/>
              <a:buChar char="ü"/>
            </a:pPr>
            <a:r>
              <a:rPr lang="fa-IR" b="1" dirty="0">
                <a:cs typeface="B Nazanin" pitchFamily="2" charset="-78"/>
              </a:rPr>
              <a:t>پزشك قانوني</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1" end="1"/>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just">
              <a:buNone/>
            </a:pPr>
            <a:r>
              <a:rPr lang="ar-SA" sz="3600" b="1" dirty="0" smtClean="0">
                <a:cs typeface="B Nazanin" pitchFamily="2" charset="-78"/>
              </a:rPr>
              <a:t>مسئوليت </a:t>
            </a:r>
            <a:r>
              <a:rPr lang="ar-SA" sz="3600" b="1" dirty="0">
                <a:cs typeface="B Nazanin" pitchFamily="2" charset="-78"/>
              </a:rPr>
              <a:t>صدور گواهي فوت</a:t>
            </a:r>
            <a:r>
              <a:rPr lang="fa-IR" sz="3600" b="1" dirty="0">
                <a:cs typeface="B Nazanin" pitchFamily="2" charset="-78"/>
              </a:rPr>
              <a:t> و جواز دفن با کیست</a:t>
            </a:r>
            <a:r>
              <a:rPr lang="fa-IR" sz="3600" b="1" dirty="0" smtClean="0">
                <a:cs typeface="B Nazanin" pitchFamily="2" charset="-78"/>
              </a:rPr>
              <a:t>؟</a:t>
            </a:r>
          </a:p>
          <a:p>
            <a:pPr marL="0" indent="0" algn="just">
              <a:buNone/>
            </a:pPr>
            <a:endParaRPr lang="fa-IR" sz="3600" b="1" dirty="0" smtClean="0">
              <a:cs typeface="B Nazanin" pitchFamily="2" charset="-78"/>
            </a:endParaRPr>
          </a:p>
          <a:p>
            <a:pPr marL="0" indent="0" algn="just">
              <a:buNone/>
            </a:pPr>
            <a:endParaRPr lang="en-US" sz="3600" b="1" dirty="0">
              <a:cs typeface="B Nazanin" pitchFamily="2" charset="-78"/>
            </a:endParaRPr>
          </a:p>
          <a:p>
            <a:pPr marL="0" indent="0" algn="ctr">
              <a:buNone/>
            </a:pPr>
            <a:r>
              <a:rPr lang="fa-IR" sz="3600" b="1" dirty="0">
                <a:cs typeface="B Nazanin" pitchFamily="2" charset="-78"/>
              </a:rPr>
              <a:t>امضاء کننده مسئول تمام اجزاء گواهی هست. </a:t>
            </a:r>
            <a:endParaRPr lang="en-US" sz="3600" b="1" dirty="0">
              <a:cs typeface="B Nazanin" pitchFamily="2" charset="-78"/>
            </a:endParaRPr>
          </a:p>
          <a:p>
            <a:pPr marL="0" indent="0" algn="just">
              <a:buNone/>
            </a:pPr>
            <a:endParaRPr lang="fa-IR" sz="3600"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fontScale="92500" lnSpcReduction="10000"/>
          </a:bodyPr>
          <a:lstStyle/>
          <a:p>
            <a:pPr algn="just">
              <a:lnSpc>
                <a:spcPct val="150000"/>
              </a:lnSpc>
              <a:buFont typeface="Wingdings" pitchFamily="2" charset="2"/>
              <a:buChar char="Ø"/>
            </a:pPr>
            <a:r>
              <a:rPr lang="fa-IR" b="1" dirty="0" smtClean="0">
                <a:cs typeface="B Nazanin" pitchFamily="2" charset="-78"/>
              </a:rPr>
              <a:t>احراز </a:t>
            </a:r>
            <a:r>
              <a:rPr lang="fa-IR" b="1" dirty="0">
                <a:cs typeface="B Nazanin" pitchFamily="2" charset="-78"/>
              </a:rPr>
              <a:t>وقوع مرگ</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احراز هویت متوفی</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اعلام زمان وقوع مرگ </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تعیین علت مرگ</a:t>
            </a:r>
            <a:endParaRPr lang="en-US" b="1" dirty="0">
              <a:cs typeface="B Nazanin" pitchFamily="2" charset="-78"/>
            </a:endParaRPr>
          </a:p>
          <a:p>
            <a:pPr algn="just">
              <a:lnSpc>
                <a:spcPct val="150000"/>
              </a:lnSpc>
              <a:buFont typeface="Wingdings" pitchFamily="2" charset="2"/>
              <a:buChar char="Ø"/>
            </a:pPr>
            <a:r>
              <a:rPr lang="fa-IR" b="1" dirty="0">
                <a:cs typeface="B Nazanin" pitchFamily="2" charset="-78"/>
              </a:rPr>
              <a:t>صدور یا عدم صدور جواز دفن (تفکیک موارد ضروری ارجاع جسد به پزشکی قانونی)</a:t>
            </a:r>
            <a:endParaRPr lang="en-US" b="1" dirty="0">
              <a:cs typeface="B Nazanin" pitchFamily="2" charset="-78"/>
            </a:endParaRPr>
          </a:p>
          <a:p>
            <a:pPr marL="0" indent="0" algn="just">
              <a:buNone/>
            </a:pPr>
            <a:endParaRPr lang="en-US" b="1" dirty="0">
              <a:cs typeface="B Nazanin" pitchFamily="2" charset="-78"/>
            </a:endParaRPr>
          </a:p>
        </p:txBody>
      </p:sp>
      <p:sp>
        <p:nvSpPr>
          <p:cNvPr id="2" name="Title 1"/>
          <p:cNvSpPr>
            <a:spLocks noGrp="1"/>
          </p:cNvSpPr>
          <p:nvPr>
            <p:ph type="title"/>
          </p:nvPr>
        </p:nvSpPr>
        <p:spPr/>
        <p:txBody>
          <a:bodyPr>
            <a:normAutofit/>
          </a:bodyPr>
          <a:lstStyle/>
          <a:p>
            <a:r>
              <a:rPr lang="fa-IR" b="1" dirty="0">
                <a:solidFill>
                  <a:srgbClr val="FF0000"/>
                </a:solidFill>
                <a:cs typeface="B Titr" pitchFamily="2" charset="-78"/>
              </a:rPr>
              <a:t>نکات اصلی در هنگام تنظیم گواهی </a:t>
            </a:r>
            <a:r>
              <a:rPr lang="fa-IR" b="1" dirty="0" smtClean="0">
                <a:solidFill>
                  <a:srgbClr val="FF0000"/>
                </a:solidFill>
                <a:cs typeface="B Titr" pitchFamily="2" charset="-78"/>
              </a:rPr>
              <a:t>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7524" y="1772816"/>
            <a:ext cx="8568952" cy="2340040"/>
          </a:xfrm>
        </p:spPr>
        <p:txBody>
          <a:bodyPr>
            <a:noAutofit/>
          </a:bodyPr>
          <a:lstStyle/>
          <a:p>
            <a:r>
              <a:rPr lang="ar-SA" sz="4800" dirty="0">
                <a:solidFill>
                  <a:srgbClr val="FF0000"/>
                </a:solidFill>
                <a:cs typeface="B Titr" pitchFamily="2" charset="-78"/>
              </a:rPr>
              <a:t>مراحل صدور </a:t>
            </a:r>
            <a:r>
              <a:rPr lang="fa-IR" sz="4800" dirty="0">
                <a:solidFill>
                  <a:srgbClr val="FF0000"/>
                </a:solidFill>
                <a:cs typeface="B Titr" pitchFamily="2" charset="-78"/>
              </a:rPr>
              <a:t>گواهی فوت و </a:t>
            </a:r>
            <a:r>
              <a:rPr lang="ar-SA" sz="4800" dirty="0">
                <a:solidFill>
                  <a:srgbClr val="FF0000"/>
                </a:solidFill>
                <a:cs typeface="B Titr" pitchFamily="2" charset="-78"/>
              </a:rPr>
              <a:t>جواز دفن</a:t>
            </a:r>
            <a:r>
              <a:rPr lang="en-US" sz="4800" dirty="0">
                <a:solidFill>
                  <a:srgbClr val="FF0000"/>
                </a:solidFill>
                <a:cs typeface="B Titr" pitchFamily="2" charset="-78"/>
              </a:rPr>
              <a:t/>
            </a:r>
            <a:br>
              <a:rPr lang="en-US" sz="4800" dirty="0">
                <a:solidFill>
                  <a:srgbClr val="FF0000"/>
                </a:solidFill>
                <a:cs typeface="B Titr" pitchFamily="2" charset="-78"/>
              </a:rPr>
            </a:br>
            <a:endParaRPr lang="fa-IR" sz="4800" dirty="0">
              <a:solidFill>
                <a:srgbClr val="FF0000"/>
              </a:solidFill>
              <a:cs typeface="B Titr"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361459"/>
          </a:xfrm>
        </p:spPr>
        <p:txBody>
          <a:bodyPr>
            <a:normAutofit fontScale="92500" lnSpcReduction="10000"/>
          </a:bodyPr>
          <a:lstStyle/>
          <a:p>
            <a:pPr lvl="0" algn="just">
              <a:buFont typeface="Wingdings" pitchFamily="2" charset="2"/>
              <a:buChar char="§"/>
            </a:pPr>
            <a:r>
              <a:rPr lang="ar-SA" b="1" dirty="0">
                <a:cs typeface="B Nazanin" pitchFamily="2" charset="-78"/>
              </a:rPr>
              <a:t>بطور قطعي از وقوع فوت مطمئن شود. </a:t>
            </a:r>
            <a:r>
              <a:rPr lang="fa-IR" b="1" dirty="0">
                <a:cs typeface="B Nazanin" pitchFamily="2" charset="-78"/>
              </a:rPr>
              <a:t>(تشخیص قطعی فوت – رد کردن هیپوترمی، مسمومیت با باربیتوراتها، 20 دقیقه  موج فلات در مانیتورینگ قلب یا احراز فوت با </a:t>
            </a:r>
            <a:r>
              <a:rPr lang="en-US" b="1" dirty="0">
                <a:cs typeface="B Nazanin" pitchFamily="2" charset="-78"/>
              </a:rPr>
              <a:t>EEG</a:t>
            </a:r>
            <a:r>
              <a:rPr lang="fa-IR" b="1" dirty="0" smtClean="0">
                <a:cs typeface="B Nazanin" pitchFamily="2" charset="-78"/>
              </a:rPr>
              <a:t>)</a:t>
            </a:r>
          </a:p>
          <a:p>
            <a:pPr lvl="0" algn="just">
              <a:buFont typeface="Wingdings" pitchFamily="2" charset="2"/>
              <a:buChar char="§"/>
            </a:pPr>
            <a:endParaRPr lang="en-US" sz="1900" b="1" dirty="0" smtClean="0">
              <a:cs typeface="B Nazanin" pitchFamily="2" charset="-78"/>
            </a:endParaRPr>
          </a:p>
          <a:p>
            <a:pPr algn="just">
              <a:buFont typeface="Wingdings" pitchFamily="2" charset="2"/>
              <a:buChar char="§"/>
            </a:pPr>
            <a:r>
              <a:rPr lang="fa-IR" b="1" dirty="0" smtClean="0">
                <a:cs typeface="B Nazanin" pitchFamily="2" charset="-78"/>
              </a:rPr>
              <a:t>اخذ شرح حال در خصوص علت و نحوه فوت </a:t>
            </a:r>
          </a:p>
          <a:p>
            <a:pPr algn="just">
              <a:buFont typeface="Wingdings" pitchFamily="2" charset="2"/>
              <a:buChar char="§"/>
            </a:pPr>
            <a:endParaRPr lang="fa-IR" sz="1900" b="1" dirty="0">
              <a:cs typeface="B Nazanin" pitchFamily="2" charset="-78"/>
            </a:endParaRPr>
          </a:p>
          <a:p>
            <a:pPr lvl="0" algn="just">
              <a:buFont typeface="Wingdings" pitchFamily="2" charset="2"/>
              <a:buChar char="§"/>
            </a:pPr>
            <a:r>
              <a:rPr lang="fa-IR" b="1" dirty="0">
                <a:cs typeface="B Nazanin" pitchFamily="2" charset="-78"/>
              </a:rPr>
              <a:t>پس از مرگ مجددا</a:t>
            </a:r>
            <a:r>
              <a:rPr lang="ar-SA" b="1" dirty="0">
                <a:cs typeface="B Nazanin" pitchFamily="2" charset="-78"/>
              </a:rPr>
              <a:t> به دقت به معاينه جسد بپردازد ، تا </a:t>
            </a:r>
            <a:r>
              <a:rPr lang="fa-IR" b="1" dirty="0">
                <a:cs typeface="B Nazanin" pitchFamily="2" charset="-78"/>
              </a:rPr>
              <a:t>آ</a:t>
            </a:r>
            <a:r>
              <a:rPr lang="ar-SA" b="1" dirty="0">
                <a:cs typeface="B Nazanin" pitchFamily="2" charset="-78"/>
              </a:rPr>
              <a:t>ثار ضرب و جرح و يا بافت غيرطبيعي در</a:t>
            </a:r>
            <a:r>
              <a:rPr lang="fa-IR" b="1" dirty="0">
                <a:cs typeface="B Nazanin" pitchFamily="2" charset="-78"/>
              </a:rPr>
              <a:t> لباس يا</a:t>
            </a:r>
            <a:r>
              <a:rPr lang="ar-SA" b="1" dirty="0">
                <a:cs typeface="B Nazanin" pitchFamily="2" charset="-78"/>
              </a:rPr>
              <a:t> در بدن </a:t>
            </a:r>
            <a:r>
              <a:rPr lang="fa-IR" b="1" dirty="0">
                <a:cs typeface="B Nazanin" pitchFamily="2" charset="-78"/>
              </a:rPr>
              <a:t>جسد د</a:t>
            </a:r>
            <a:r>
              <a:rPr lang="ar-SA" b="1" dirty="0">
                <a:cs typeface="B Nazanin" pitchFamily="2" charset="-78"/>
              </a:rPr>
              <a:t>ور از نظر نماند. </a:t>
            </a:r>
            <a:r>
              <a:rPr lang="fa-IR" b="1" dirty="0">
                <a:cs typeface="B Nazanin" pitchFamily="2" charset="-78"/>
              </a:rPr>
              <a:t>(جسد باید به صورت عریان معاینه شود.) </a:t>
            </a:r>
            <a:endParaRPr lang="fa-IR" b="1" dirty="0" smtClean="0">
              <a:cs typeface="B Nazanin" pitchFamily="2" charset="-78"/>
            </a:endParaRPr>
          </a:p>
          <a:p>
            <a:pPr lvl="0" algn="just">
              <a:buFont typeface="Wingdings" pitchFamily="2" charset="2"/>
              <a:buChar char="§"/>
            </a:pPr>
            <a:endParaRPr lang="en-US" sz="1300" b="1" dirty="0">
              <a:cs typeface="B Nazanin" pitchFamily="2" charset="-78"/>
            </a:endParaRPr>
          </a:p>
          <a:p>
            <a:pPr lvl="0" algn="just">
              <a:buFont typeface="Wingdings" pitchFamily="2" charset="2"/>
              <a:buChar char="§"/>
            </a:pPr>
            <a:r>
              <a:rPr lang="fa-IR" b="1" dirty="0">
                <a:cs typeface="B Nazanin" pitchFamily="2" charset="-78"/>
              </a:rPr>
              <a:t>بررسي مدارك </a:t>
            </a:r>
            <a:r>
              <a:rPr lang="fa-IR" b="1" dirty="0" smtClean="0">
                <a:cs typeface="B Nazanin" pitchFamily="2" charset="-78"/>
              </a:rPr>
              <a:t>باليني</a:t>
            </a:r>
          </a:p>
          <a:p>
            <a:pPr lvl="0" algn="just">
              <a:buFont typeface="Wingdings" pitchFamily="2" charset="2"/>
              <a:buChar char="§"/>
            </a:pPr>
            <a:endParaRPr lang="en-US" sz="1900" b="1" dirty="0">
              <a:cs typeface="B Nazanin" pitchFamily="2" charset="-78"/>
            </a:endParaRPr>
          </a:p>
          <a:p>
            <a:pPr lvl="0" algn="just">
              <a:buFont typeface="Wingdings" pitchFamily="2" charset="2"/>
              <a:buChar char="§"/>
            </a:pPr>
            <a:r>
              <a:rPr lang="ar-SA" b="1" dirty="0">
                <a:cs typeface="B Nazanin" pitchFamily="2" charset="-78"/>
              </a:rPr>
              <a:t>مکانیسم فوت، علت فوت و نحوه فوت را مشخص نمايد.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circle(in)">
                                      <p:cBhvr>
                                        <p:cTn id="2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algn="just"/>
            <a:r>
              <a:rPr lang="fa-IR" b="1" dirty="0" smtClean="0">
                <a:cs typeface="B Nazanin" pitchFamily="2" charset="-78"/>
              </a:rPr>
              <a:t>عاملی </a:t>
            </a:r>
            <a:r>
              <a:rPr lang="fa-IR" b="1" dirty="0">
                <a:cs typeface="B Nazanin" pitchFamily="2" charset="-78"/>
              </a:rPr>
              <a:t>(بيماري، ناهنجاري، حادثه يا مسموميت) است که بعد از وقوع، (به طور مستقيم يا غير مستقيم) با ایجاد زنجیره ای از رویدادها و تغییرات فیزیولوژیک منجر به مرگ </a:t>
            </a:r>
            <a:r>
              <a:rPr lang="fa-IR" b="1" dirty="0" smtClean="0">
                <a:cs typeface="B Nazanin" pitchFamily="2" charset="-78"/>
              </a:rPr>
              <a:t>می‌شود.</a:t>
            </a:r>
          </a:p>
          <a:p>
            <a:pPr algn="just"/>
            <a:endParaRPr lang="en-US" b="1" dirty="0">
              <a:cs typeface="B Nazanin" pitchFamily="2" charset="-78"/>
            </a:endParaRPr>
          </a:p>
          <a:p>
            <a:pPr algn="just"/>
            <a:r>
              <a:rPr lang="fa-IR" b="1" dirty="0">
                <a:cs typeface="B Nazanin" pitchFamily="2" charset="-78"/>
              </a:rPr>
              <a:t>روشن است که علت اصلی مرگ در ابتدای این زنجیره از رویدادها قرار دارد و با برداشتن آن بقیه موارد رخ نمیدهد. </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92500" lnSpcReduction="20000"/>
          </a:bodyPr>
          <a:lstStyle/>
          <a:p>
            <a:pPr lvl="0" algn="just">
              <a:buFont typeface="Wingdings" pitchFamily="2" charset="2"/>
              <a:buChar char="§"/>
            </a:pPr>
            <a:r>
              <a:rPr lang="fa-IR" b="1" dirty="0">
                <a:cs typeface="B Nazanin" pitchFamily="2" charset="-78"/>
              </a:rPr>
              <a:t>جدا کردن موارد ضروری ارجاع جسد به پزشکی قانونی و خودداری از تکمیل قسمت جواز دفن (بند 24 گواهی فوت</a:t>
            </a:r>
            <a:r>
              <a:rPr lang="fa-IR" b="1" dirty="0" smtClean="0">
                <a:cs typeface="B Nazanin" pitchFamily="2" charset="-78"/>
              </a:rPr>
              <a:t>).</a:t>
            </a:r>
          </a:p>
          <a:p>
            <a:pPr marL="0" lvl="0" indent="0" algn="just">
              <a:buNone/>
            </a:pPr>
            <a:endParaRPr lang="en-US" sz="2200" b="1" dirty="0">
              <a:cs typeface="B Nazanin" pitchFamily="2" charset="-78"/>
            </a:endParaRPr>
          </a:p>
          <a:p>
            <a:pPr lvl="0" algn="just">
              <a:buFont typeface="Wingdings" pitchFamily="2" charset="2"/>
              <a:buChar char="§"/>
            </a:pPr>
            <a:r>
              <a:rPr lang="ar-SA" b="1" dirty="0">
                <a:cs typeface="B Nazanin" pitchFamily="2" charset="-78"/>
              </a:rPr>
              <a:t>تحويل مدارك هويتي متوفي توسط پزشك و اطمينان از هويت واقعي وي</a:t>
            </a:r>
            <a:r>
              <a:rPr lang="fa-IR" b="1" dirty="0">
                <a:cs typeface="B Nazanin" pitchFamily="2" charset="-78"/>
              </a:rPr>
              <a:t> (احراز هویت). </a:t>
            </a:r>
            <a:endParaRPr lang="fa-IR" b="1" dirty="0" smtClean="0">
              <a:cs typeface="B Nazanin" pitchFamily="2" charset="-78"/>
            </a:endParaRPr>
          </a:p>
          <a:p>
            <a:pPr marL="0" lvl="0" indent="0" algn="just">
              <a:buNone/>
            </a:pPr>
            <a:endParaRPr lang="en-US" sz="2200" b="1" dirty="0">
              <a:cs typeface="B Nazanin" pitchFamily="2" charset="-78"/>
            </a:endParaRPr>
          </a:p>
          <a:p>
            <a:pPr lvl="0" algn="just">
              <a:buFont typeface="Wingdings" pitchFamily="2" charset="2"/>
              <a:buChar char="§"/>
            </a:pPr>
            <a:r>
              <a:rPr lang="fa-IR" b="1" dirty="0">
                <a:cs typeface="B Nazanin" pitchFamily="2" charset="-78"/>
              </a:rPr>
              <a:t>اخذ مدارك كتبي از بستگان جهت عدم وجود شكايت (</a:t>
            </a:r>
            <a:r>
              <a:rPr lang="fa-IR" b="1" dirty="0">
                <a:solidFill>
                  <a:srgbClr val="FF0000"/>
                </a:solidFill>
                <a:cs typeface="B Nazanin" pitchFamily="2" charset="-78"/>
              </a:rPr>
              <a:t>حق شکایت قابل سلب نیست</a:t>
            </a:r>
            <a:r>
              <a:rPr lang="fa-IR" b="1" dirty="0">
                <a:cs typeface="B Nazanin" pitchFamily="2" charset="-78"/>
              </a:rPr>
              <a:t>، بنابراین اعلام عدم شکایت مانعی برای شکایت آتی نخواهد بود اما وجود این سند مکتوب </a:t>
            </a:r>
            <a:r>
              <a:rPr lang="fa-IR" b="1" dirty="0" smtClean="0">
                <a:cs typeface="B Nazanin" pitchFamily="2" charset="-78"/>
              </a:rPr>
              <a:t>   می </a:t>
            </a:r>
            <a:r>
              <a:rPr lang="fa-IR" b="1" dirty="0">
                <a:cs typeface="B Nazanin" pitchFamily="2" charset="-78"/>
              </a:rPr>
              <a:t>تواند پزشک را از برخی اتهامات از جمله </a:t>
            </a:r>
            <a:r>
              <a:rPr lang="fa-IR" b="1" dirty="0">
                <a:solidFill>
                  <a:srgbClr val="FF0000"/>
                </a:solidFill>
                <a:cs typeface="B Nazanin" pitchFamily="2" charset="-78"/>
              </a:rPr>
              <a:t>اتهام مخفی کردن ادله جرم</a:t>
            </a:r>
            <a:r>
              <a:rPr lang="fa-IR" b="1" dirty="0">
                <a:cs typeface="B Nazanin" pitchFamily="2" charset="-78"/>
              </a:rPr>
              <a:t> مبرا کند</a:t>
            </a:r>
            <a:r>
              <a:rPr lang="fa-IR" b="1" dirty="0" smtClean="0">
                <a:cs typeface="B Nazanin" pitchFamily="2" charset="-78"/>
              </a:rPr>
              <a:t>).</a:t>
            </a:r>
          </a:p>
          <a:p>
            <a:pPr marL="0" lvl="0" indent="0" algn="just">
              <a:buNone/>
            </a:pPr>
            <a:endParaRPr lang="en-US" sz="1900" b="1" dirty="0">
              <a:cs typeface="B Nazanin" pitchFamily="2" charset="-78"/>
            </a:endParaRPr>
          </a:p>
          <a:p>
            <a:pPr lvl="0" algn="just">
              <a:buFont typeface="Wingdings" pitchFamily="2" charset="2"/>
              <a:buChar char="§"/>
            </a:pPr>
            <a:r>
              <a:rPr lang="ar-SA" b="1" dirty="0">
                <a:cs typeface="B Nazanin" pitchFamily="2" charset="-78"/>
              </a:rPr>
              <a:t>درج مشخصات در فرم گواهی فوت و جواز دفن </a:t>
            </a:r>
            <a:endParaRPr lang="en-US" b="1" dirty="0">
              <a:cs typeface="B Nazanin" pitchFamily="2" charset="-78"/>
            </a:endParaRPr>
          </a:p>
          <a:p>
            <a:pPr algn="just">
              <a:buFont typeface="Wingdings" pitchFamily="2" charset="2"/>
              <a:buChar char="§"/>
            </a:pPr>
            <a:endParaRPr lang="fa-IR" b="1" dirty="0">
              <a:cs typeface="B Nazanin" pitchFamily="2" charset="-78"/>
            </a:endParaRPr>
          </a:p>
        </p:txBody>
      </p:sp>
    </p:spTree>
    <p:extLst>
      <p:ext uri="{BB962C8B-B14F-4D97-AF65-F5344CB8AC3E}">
        <p14:creationId xmlns:p14="http://schemas.microsoft.com/office/powerpoint/2010/main" val="3456648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ipe(down)">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124744"/>
            <a:ext cx="8229600" cy="5001419"/>
          </a:xfrm>
        </p:spPr>
        <p:txBody>
          <a:bodyPr>
            <a:normAutofit/>
          </a:bodyPr>
          <a:lstStyle/>
          <a:p>
            <a:pPr lvl="0" algn="just">
              <a:buFont typeface="Wingdings" pitchFamily="2" charset="2"/>
              <a:buChar char="§"/>
            </a:pPr>
            <a:r>
              <a:rPr lang="ar-SA" b="1" dirty="0">
                <a:cs typeface="B Nazanin" pitchFamily="2" charset="-78"/>
              </a:rPr>
              <a:t>تاريخ فوت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طور </a:t>
            </a:r>
            <a:r>
              <a:rPr lang="ar-SA" b="1" dirty="0">
                <a:cs typeface="B Nazanin" pitchFamily="2" charset="-78"/>
              </a:rPr>
              <a:t>دقيق ذكر شود</a:t>
            </a:r>
            <a:r>
              <a:rPr lang="fa-IR" b="1" dirty="0" smtClean="0">
                <a:cs typeface="B Nazanin" pitchFamily="2" charset="-78"/>
              </a:rPr>
              <a:t>.</a:t>
            </a:r>
          </a:p>
          <a:p>
            <a:pPr marL="0" lvl="0" indent="0" algn="just">
              <a:buNone/>
            </a:pPr>
            <a:endParaRPr lang="en-US" sz="2000" b="1" dirty="0">
              <a:cs typeface="B Nazanin" pitchFamily="2" charset="-78"/>
            </a:endParaRPr>
          </a:p>
          <a:p>
            <a:pPr lvl="0" algn="just">
              <a:buFont typeface="Wingdings" pitchFamily="2" charset="2"/>
              <a:buChar char="§"/>
            </a:pPr>
            <a:r>
              <a:rPr lang="fa-IR" b="1" dirty="0">
                <a:cs typeface="B Nazanin" pitchFamily="2" charset="-78"/>
              </a:rPr>
              <a:t>درج </a:t>
            </a:r>
            <a:r>
              <a:rPr lang="ar-SA" b="1" dirty="0">
                <a:cs typeface="B Nazanin" pitchFamily="2" charset="-78"/>
              </a:rPr>
              <a:t>علت فوت با رعايت </a:t>
            </a:r>
            <a:r>
              <a:rPr lang="fa-IR" b="1" dirty="0">
                <a:cs typeface="B Nazanin" pitchFamily="2" charset="-78"/>
              </a:rPr>
              <a:t>اصول علمی طبق موازین </a:t>
            </a:r>
            <a:r>
              <a:rPr lang="en-US" b="1" dirty="0">
                <a:cs typeface="B Nazanin" pitchFamily="2" charset="-78"/>
              </a:rPr>
              <a:t>ICD</a:t>
            </a:r>
            <a:r>
              <a:rPr lang="fa-IR" b="1" dirty="0">
                <a:cs typeface="B Nazanin" pitchFamily="2" charset="-78"/>
              </a:rPr>
              <a:t> جهت امکان بهره وری اپیدمیولوژیک و آماری</a:t>
            </a:r>
            <a:r>
              <a:rPr lang="fa-IR" b="1" dirty="0" smtClean="0">
                <a:cs typeface="B Nazanin" pitchFamily="2" charset="-78"/>
              </a:rPr>
              <a:t>.</a:t>
            </a:r>
          </a:p>
          <a:p>
            <a:pPr marL="0" lvl="0" indent="0" algn="just">
              <a:buNone/>
            </a:pPr>
            <a:endParaRPr lang="en-US" sz="2000" b="1" dirty="0">
              <a:cs typeface="B Nazanin" pitchFamily="2" charset="-78"/>
            </a:endParaRPr>
          </a:p>
          <a:p>
            <a:pPr lvl="0" algn="just">
              <a:buFont typeface="Wingdings" pitchFamily="2" charset="2"/>
              <a:buChar char="§"/>
            </a:pPr>
            <a:r>
              <a:rPr lang="ar-SA" b="1" dirty="0">
                <a:cs typeface="B Nazanin" pitchFamily="2" charset="-78"/>
              </a:rPr>
              <a:t>مشخصات پزشك صادر كننده جواز دفن ذكر شود</a:t>
            </a:r>
            <a:r>
              <a:rPr lang="fa-IR" b="1" dirty="0" smtClean="0">
                <a:cs typeface="B Nazanin" pitchFamily="2" charset="-78"/>
              </a:rPr>
              <a:t>.</a:t>
            </a:r>
          </a:p>
          <a:p>
            <a:pPr marL="0" lvl="0" indent="0" algn="just">
              <a:buNone/>
            </a:pPr>
            <a:endParaRPr lang="en-US" sz="2000" b="1" dirty="0">
              <a:cs typeface="B Nazanin" pitchFamily="2" charset="-78"/>
            </a:endParaRPr>
          </a:p>
          <a:p>
            <a:pPr lvl="0" algn="just">
              <a:buFont typeface="Wingdings" pitchFamily="2" charset="2"/>
              <a:buChar char="§"/>
            </a:pPr>
            <a:r>
              <a:rPr lang="ar-SA" b="1" dirty="0">
                <a:cs typeface="B Nazanin" pitchFamily="2" charset="-78"/>
              </a:rPr>
              <a:t>يك سند از جواز دفن در بايگاني شخصي پزشك صادر كننده نگهداري شود. </a:t>
            </a:r>
            <a:endParaRPr lang="en-US" b="1" dirty="0">
              <a:cs typeface="B Nazanin" pitchFamily="2" charset="-78"/>
            </a:endParaRPr>
          </a:p>
          <a:p>
            <a:pPr algn="just">
              <a:buFont typeface="Wingdings" pitchFamily="2" charset="2"/>
              <a:buChar char="§"/>
            </a:pPr>
            <a:endParaRPr lang="fa-IR" b="1" dirty="0">
              <a:cs typeface="B Nazanin" pitchFamily="2" charset="-78"/>
            </a:endParaRPr>
          </a:p>
        </p:txBody>
      </p:sp>
    </p:spTree>
    <p:extLst>
      <p:ext uri="{BB962C8B-B14F-4D97-AF65-F5344CB8AC3E}">
        <p14:creationId xmlns:p14="http://schemas.microsoft.com/office/powerpoint/2010/main" val="2018072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ipe(down)">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348880"/>
            <a:ext cx="8229600" cy="3777283"/>
          </a:xfrm>
        </p:spPr>
        <p:txBody>
          <a:bodyPr/>
          <a:lstStyle/>
          <a:p>
            <a:pPr marL="0" indent="0" algn="just">
              <a:lnSpc>
                <a:spcPct val="200000"/>
              </a:lnSpc>
              <a:buNone/>
            </a:pPr>
            <a:r>
              <a:rPr lang="fa-IR" b="1" dirty="0">
                <a:cs typeface="B Nazanin" pitchFamily="2" charset="-78"/>
              </a:rPr>
              <a:t>موارد 19 گانه لزوم ارجاع جسد به پزشکی قانونی پشت نسخه سفید گواهی فوت درج شده اند:</a:t>
            </a:r>
            <a:endParaRPr lang="en-US" b="1" dirty="0">
              <a:cs typeface="B Nazanin" pitchFamily="2" charset="-78"/>
            </a:endParaRPr>
          </a:p>
          <a:p>
            <a:pPr marL="0" indent="0">
              <a:buNone/>
            </a:pPr>
            <a:endParaRPr lang="fa-IR" dirty="0"/>
          </a:p>
        </p:txBody>
      </p:sp>
      <p:sp>
        <p:nvSpPr>
          <p:cNvPr id="2" name="Title 1"/>
          <p:cNvSpPr>
            <a:spLocks noGrp="1"/>
          </p:cNvSpPr>
          <p:nvPr>
            <p:ph type="title"/>
          </p:nvPr>
        </p:nvSpPr>
        <p:spPr/>
        <p:txBody>
          <a:bodyPr>
            <a:normAutofit/>
          </a:bodyPr>
          <a:lstStyle/>
          <a:p>
            <a:r>
              <a:rPr lang="ar-SA" sz="3600" dirty="0">
                <a:solidFill>
                  <a:srgbClr val="FF0000"/>
                </a:solidFill>
                <a:cs typeface="B Titr" pitchFamily="2" charset="-78"/>
              </a:rPr>
              <a:t>چه مرگهايي بايد به پزشكي قانوني ارجاع شو</a:t>
            </a:r>
            <a:r>
              <a:rPr lang="fa-IR" sz="3600" dirty="0">
                <a:solidFill>
                  <a:srgbClr val="FF0000"/>
                </a:solidFill>
                <a:cs typeface="B Titr" pitchFamily="2" charset="-78"/>
              </a:rPr>
              <a:t>ن</a:t>
            </a:r>
            <a:r>
              <a:rPr lang="ar-SA" sz="3600" dirty="0">
                <a:solidFill>
                  <a:srgbClr val="FF0000"/>
                </a:solidFill>
                <a:cs typeface="B Titr" pitchFamily="2" charset="-78"/>
              </a:rPr>
              <a:t>د</a:t>
            </a:r>
            <a:r>
              <a:rPr lang="ar-SA" sz="3600" dirty="0" smtClean="0">
                <a:solidFill>
                  <a:srgbClr val="FF0000"/>
                </a:solidFill>
                <a:cs typeface="B Titr" pitchFamily="2" charset="-78"/>
              </a:rPr>
              <a:t>؟</a:t>
            </a:r>
            <a:endParaRPr lang="fa-IR" sz="3600" dirty="0">
              <a:solidFill>
                <a:srgbClr val="FF0000"/>
              </a:solidFill>
              <a:cs typeface="B Titr" pitchFamily="2" charset="-78"/>
            </a:endParaRPr>
          </a:p>
        </p:txBody>
      </p:sp>
    </p:spTree>
    <p:extLst>
      <p:ext uri="{BB962C8B-B14F-4D97-AF65-F5344CB8AC3E}">
        <p14:creationId xmlns:p14="http://schemas.microsoft.com/office/powerpoint/2010/main" val="2018072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88" y="62307"/>
            <a:ext cx="4000497" cy="679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07296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a:bodyPr>
          <a:lstStyle/>
          <a:p>
            <a:pPr algn="just"/>
            <a:r>
              <a:rPr lang="fa-IR" b="1" dirty="0">
                <a:solidFill>
                  <a:schemeClr val="accent4">
                    <a:lumMod val="50000"/>
                  </a:schemeClr>
                </a:solidFill>
                <a:cs typeface="B Nazanin" pitchFamily="2" charset="-78"/>
              </a:rPr>
              <a:t>به صورت خلاصه پزشك معالج به سه شرط مي‌تواند جواز دفن صادر نمايد:</a:t>
            </a:r>
            <a:endParaRPr lang="en-US" b="1" dirty="0">
              <a:solidFill>
                <a:schemeClr val="accent4">
                  <a:lumMod val="50000"/>
                </a:schemeClr>
              </a:solidFill>
              <a:cs typeface="B Nazanin" pitchFamily="2" charset="-78"/>
            </a:endParaRPr>
          </a:p>
          <a:p>
            <a:pPr lvl="0" algn="just"/>
            <a:r>
              <a:rPr lang="fa-IR" b="1" dirty="0">
                <a:cs typeface="B Nazanin" pitchFamily="2" charset="-78"/>
              </a:rPr>
              <a:t>علت مرگ را دقيقاً بداند.</a:t>
            </a:r>
            <a:endParaRPr lang="en-US" b="1" dirty="0">
              <a:cs typeface="B Nazanin" pitchFamily="2" charset="-78"/>
            </a:endParaRPr>
          </a:p>
          <a:p>
            <a:pPr lvl="0" algn="just"/>
            <a:r>
              <a:rPr lang="fa-IR" b="1" dirty="0">
                <a:cs typeface="B Nazanin" pitchFamily="2" charset="-78"/>
              </a:rPr>
              <a:t>علت مرگ 100% بيماري باشد و تروما در آن نقش نداشته باشد (مرگ طبیعی).</a:t>
            </a:r>
            <a:endParaRPr lang="en-US" b="1" dirty="0">
              <a:cs typeface="B Nazanin" pitchFamily="2" charset="-78"/>
            </a:endParaRPr>
          </a:p>
          <a:p>
            <a:pPr lvl="0" algn="just"/>
            <a:r>
              <a:rPr lang="fa-IR" b="1" dirty="0">
                <a:cs typeface="B Nazanin" pitchFamily="2" charset="-78"/>
              </a:rPr>
              <a:t>احتمال شكايت (از هر شخصی) در حال یا آينده مطرح نباشد (مرگ غیر مشکوک).</a:t>
            </a:r>
            <a:endParaRPr lang="en-US" b="1" dirty="0">
              <a:cs typeface="B Nazanin" pitchFamily="2" charset="-78"/>
            </a:endParaRPr>
          </a:p>
          <a:p>
            <a:pPr algn="just"/>
            <a:r>
              <a:rPr lang="fa-IR" b="1" dirty="0">
                <a:cs typeface="B Nazanin" pitchFamily="2" charset="-78"/>
              </a:rPr>
              <a:t>به موازات این شروط احراز هویت متوفی کاملا ضروری است.</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201807296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Autofit/>
          </a:bodyPr>
          <a:lstStyle/>
          <a:p>
            <a:pPr marL="0" indent="0" algn="just">
              <a:buNone/>
            </a:pPr>
            <a:r>
              <a:rPr lang="ar-SA" sz="2500" b="1" dirty="0" smtClean="0">
                <a:solidFill>
                  <a:schemeClr val="accent4">
                    <a:lumMod val="50000"/>
                  </a:schemeClr>
                </a:solidFill>
                <a:cs typeface="B Nazanin" pitchFamily="2" charset="-78"/>
              </a:rPr>
              <a:t>علت</a:t>
            </a:r>
            <a:r>
              <a:rPr lang="fa-IR" sz="2500" b="1" dirty="0" smtClean="0">
                <a:solidFill>
                  <a:schemeClr val="accent4">
                    <a:lumMod val="50000"/>
                  </a:schemeClr>
                </a:solidFill>
                <a:cs typeface="B Nazanin" pitchFamily="2" charset="-78"/>
              </a:rPr>
              <a:t>، </a:t>
            </a:r>
            <a:r>
              <a:rPr lang="fa-IR" sz="2500" b="1" dirty="0">
                <a:solidFill>
                  <a:schemeClr val="accent4">
                    <a:lumMod val="50000"/>
                  </a:schemeClr>
                </a:solidFill>
                <a:cs typeface="B Nazanin" pitchFamily="2" charset="-78"/>
              </a:rPr>
              <a:t>زمان يا مكان مرگ </a:t>
            </a:r>
            <a:r>
              <a:rPr lang="ar-SA" sz="2500" b="1" dirty="0">
                <a:solidFill>
                  <a:schemeClr val="accent4">
                    <a:lumMod val="50000"/>
                  </a:schemeClr>
                </a:solidFill>
                <a:cs typeface="B Nazanin" pitchFamily="2" charset="-78"/>
              </a:rPr>
              <a:t>غيرطبيعي است يا احتمال مي رود غير طبيعي باشد يا اينكه علت مرگ معلوم است ولي شكايت مطرح است</a:t>
            </a:r>
            <a:r>
              <a:rPr lang="fa-IR" sz="2500" b="1" dirty="0">
                <a:solidFill>
                  <a:schemeClr val="accent4">
                    <a:lumMod val="50000"/>
                  </a:schemeClr>
                </a:solidFill>
                <a:cs typeface="B Nazanin" pitchFamily="2" charset="-78"/>
              </a:rPr>
              <a:t> و يا احتمال شكايت در آينده متصور باشد كه انواع مختلف </a:t>
            </a:r>
            <a:r>
              <a:rPr lang="fa-IR" sz="2500" b="1" dirty="0" smtClean="0">
                <a:solidFill>
                  <a:schemeClr val="accent4">
                    <a:lumMod val="50000"/>
                  </a:schemeClr>
                </a:solidFill>
                <a:cs typeface="B Nazanin" pitchFamily="2" charset="-78"/>
              </a:rPr>
              <a:t>دارد:</a:t>
            </a:r>
          </a:p>
          <a:p>
            <a:pPr marL="0" indent="0" algn="just">
              <a:buNone/>
            </a:pPr>
            <a:r>
              <a:rPr lang="fa-IR" sz="2500" b="1" dirty="0">
                <a:cs typeface="B Nazanin" pitchFamily="2" charset="-78"/>
              </a:rPr>
              <a:t>الف) مرگهای غیر طبیعی</a:t>
            </a:r>
            <a:endParaRPr lang="en-US" sz="2500" b="1" dirty="0">
              <a:cs typeface="B Nazanin" pitchFamily="2" charset="-78"/>
            </a:endParaRPr>
          </a:p>
          <a:p>
            <a:pPr marL="0" indent="0" algn="just">
              <a:buNone/>
            </a:pPr>
            <a:r>
              <a:rPr lang="fa-IR" sz="2500" b="1" dirty="0">
                <a:cs typeface="B Nazanin" pitchFamily="2" charset="-78"/>
              </a:rPr>
              <a:t>ب) مرگهای به ظاهر طبیعی در شرایط غیر طبیعی</a:t>
            </a:r>
            <a:endParaRPr lang="en-US" sz="2500" b="1" dirty="0">
              <a:cs typeface="B Nazanin" pitchFamily="2" charset="-78"/>
            </a:endParaRPr>
          </a:p>
          <a:p>
            <a:pPr marL="0" indent="0" algn="just">
              <a:buNone/>
            </a:pPr>
            <a:r>
              <a:rPr lang="fa-IR" sz="2500" b="1" dirty="0">
                <a:cs typeface="B Nazanin" pitchFamily="2" charset="-78"/>
              </a:rPr>
              <a:t>ج) مرگ ناشي از اقدامات درماني و قصور پزشكي </a:t>
            </a:r>
            <a:endParaRPr lang="en-US" sz="2500" b="1" dirty="0">
              <a:cs typeface="B Nazanin" pitchFamily="2" charset="-78"/>
            </a:endParaRPr>
          </a:p>
          <a:p>
            <a:pPr marL="0" indent="0" algn="just">
              <a:buNone/>
            </a:pPr>
            <a:r>
              <a:rPr lang="fa-IR" sz="2500" b="1" dirty="0">
                <a:cs typeface="B Nazanin" pitchFamily="2" charset="-78"/>
              </a:rPr>
              <a:t>د) مرگ بيماران پذيرش شده در بيمارستانها و مراكز درماني پيش از تشخيص بيماري</a:t>
            </a:r>
            <a:endParaRPr lang="en-US" sz="2500" b="1" dirty="0">
              <a:cs typeface="B Nazanin" pitchFamily="2" charset="-78"/>
            </a:endParaRPr>
          </a:p>
          <a:p>
            <a:pPr marL="0" indent="0" algn="just">
              <a:buNone/>
            </a:pPr>
            <a:r>
              <a:rPr lang="fa-IR" sz="2500" b="1" dirty="0">
                <a:cs typeface="B Nazanin" pitchFamily="2" charset="-78"/>
              </a:rPr>
              <a:t>ه) هر نوع مرگي كه سوال مقام قضائي راجع به نحوه فوت مطرح باشد.</a:t>
            </a:r>
            <a:endParaRPr lang="en-US" sz="2500" b="1" dirty="0">
              <a:cs typeface="B Nazanin" pitchFamily="2" charset="-78"/>
            </a:endParaRPr>
          </a:p>
          <a:p>
            <a:pPr marL="0" indent="0" algn="just">
              <a:buNone/>
            </a:pPr>
            <a:endParaRPr lang="fa-IR" sz="2500" b="1" dirty="0">
              <a:cs typeface="B Nazanin" pitchFamily="2" charset="-78"/>
            </a:endParaRPr>
          </a:p>
        </p:txBody>
      </p:sp>
      <p:sp>
        <p:nvSpPr>
          <p:cNvPr id="2" name="Title 1"/>
          <p:cNvSpPr>
            <a:spLocks noGrp="1"/>
          </p:cNvSpPr>
          <p:nvPr>
            <p:ph type="title"/>
          </p:nvPr>
        </p:nvSpPr>
        <p:spPr>
          <a:xfrm>
            <a:off x="457200" y="548680"/>
            <a:ext cx="8229600" cy="1143000"/>
          </a:xfrm>
        </p:spPr>
        <p:txBody>
          <a:bodyPr>
            <a:normAutofit/>
          </a:bodyPr>
          <a:lstStyle/>
          <a:p>
            <a:r>
              <a:rPr lang="ar-SA" dirty="0">
                <a:solidFill>
                  <a:srgbClr val="FF0000"/>
                </a:solidFill>
                <a:cs typeface="B Titr" pitchFamily="2" charset="-78"/>
              </a:rPr>
              <a:t>مرگ مشكوك </a:t>
            </a:r>
            <a:r>
              <a:rPr lang="en-US" b="1" dirty="0">
                <a:solidFill>
                  <a:srgbClr val="FF0000"/>
                </a:solidFill>
                <a:cs typeface="B Titr" pitchFamily="2" charset="-78"/>
              </a:rPr>
              <a:t>Suspected  </a:t>
            </a:r>
            <a:r>
              <a:rPr lang="en-US" b="1" dirty="0" smtClean="0">
                <a:solidFill>
                  <a:srgbClr val="FF0000"/>
                </a:solidFill>
                <a:cs typeface="B Titr" pitchFamily="2" charset="-78"/>
              </a:rPr>
              <a:t>death</a:t>
            </a:r>
            <a:endParaRPr lang="fa-IR" dirty="0">
              <a:solidFill>
                <a:srgbClr val="FF0000"/>
              </a:solidFill>
              <a:cs typeface="B Titr" pitchFamily="2" charset="-78"/>
            </a:endParaRPr>
          </a:p>
        </p:txBody>
      </p:sp>
    </p:spTree>
    <p:extLst>
      <p:ext uri="{BB962C8B-B14F-4D97-AF65-F5344CB8AC3E}">
        <p14:creationId xmlns:p14="http://schemas.microsoft.com/office/powerpoint/2010/main" val="20180729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fontScale="77500" lnSpcReduction="20000"/>
          </a:bodyPr>
          <a:lstStyle/>
          <a:p>
            <a:pPr lvl="0" algn="just">
              <a:lnSpc>
                <a:spcPct val="170000"/>
              </a:lnSpc>
              <a:buFont typeface="Wingdings" pitchFamily="2" charset="2"/>
              <a:buChar char="q"/>
            </a:pPr>
            <a:r>
              <a:rPr lang="ar-SA" b="1" dirty="0">
                <a:cs typeface="B Nazanin" pitchFamily="2" charset="-78"/>
              </a:rPr>
              <a:t>مرگ متعاقب تصادف و حادثه (حتي اگر بيمار چند </a:t>
            </a:r>
            <a:r>
              <a:rPr lang="fa-IR" b="1" dirty="0">
                <a:cs typeface="B Nazanin" pitchFamily="2" charset="-78"/>
              </a:rPr>
              <a:t>سال</a:t>
            </a:r>
            <a:r>
              <a:rPr lang="ar-SA" b="1" dirty="0">
                <a:cs typeface="B Nazanin" pitchFamily="2" charset="-78"/>
              </a:rPr>
              <a:t> بعد از تصادف فوت كند.)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خودكشي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سوختگي ها و خود سوزي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قتل </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مرگ بدنبال مسموميت داروئي و شيميايي از جمله سوءمصرف مواد</a:t>
            </a:r>
            <a:endParaRPr lang="en-US" b="1" dirty="0">
              <a:cs typeface="B Nazanin" pitchFamily="2" charset="-78"/>
            </a:endParaRPr>
          </a:p>
          <a:p>
            <a:pPr lvl="0" algn="just">
              <a:lnSpc>
                <a:spcPct val="170000"/>
              </a:lnSpc>
              <a:buFont typeface="Wingdings" pitchFamily="2" charset="2"/>
              <a:buChar char="q"/>
            </a:pPr>
            <a:r>
              <a:rPr lang="ar-SA" b="1" dirty="0">
                <a:cs typeface="B Nazanin" pitchFamily="2" charset="-78"/>
              </a:rPr>
              <a:t>برق گرفتگي</a:t>
            </a:r>
            <a:endParaRPr lang="en-US" b="1" dirty="0">
              <a:cs typeface="B Nazanin" pitchFamily="2" charset="-78"/>
            </a:endParaRPr>
          </a:p>
          <a:p>
            <a:pPr algn="just">
              <a:lnSpc>
                <a:spcPct val="170000"/>
              </a:lnSpc>
              <a:buFont typeface="Wingdings" pitchFamily="2" charset="2"/>
              <a:buChar char="q"/>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600" b="1" dirty="0">
                <a:solidFill>
                  <a:srgbClr val="FF0000"/>
                </a:solidFill>
                <a:cs typeface="B Titr" pitchFamily="2" charset="-78"/>
              </a:rPr>
              <a:t/>
            </a:r>
            <a:br>
              <a:rPr lang="fa-IR" sz="3600" b="1" dirty="0">
                <a:solidFill>
                  <a:srgbClr val="FF0000"/>
                </a:solidFill>
                <a:cs typeface="B Titr" pitchFamily="2" charset="-78"/>
              </a:rPr>
            </a:br>
            <a:r>
              <a:rPr lang="ar-SA" sz="3600" b="1" dirty="0">
                <a:solidFill>
                  <a:srgbClr val="FF0000"/>
                </a:solidFill>
                <a:cs typeface="B Titr" pitchFamily="2" charset="-78"/>
              </a:rPr>
              <a:t>الف- مرگهاي غيرطبيعي </a:t>
            </a:r>
            <a:r>
              <a:rPr lang="en-US" sz="3600" b="1" dirty="0">
                <a:solidFill>
                  <a:srgbClr val="FF0000"/>
                </a:solidFill>
                <a:cs typeface="B Titr" pitchFamily="2" charset="-78"/>
              </a:rPr>
              <a:t> Un </a:t>
            </a:r>
            <a:r>
              <a:rPr lang="en-US" sz="3600" b="1" dirty="0" smtClean="0">
                <a:solidFill>
                  <a:srgbClr val="FF0000"/>
                </a:solidFill>
                <a:cs typeface="B Titr" pitchFamily="2" charset="-78"/>
              </a:rPr>
              <a:t>natural  </a:t>
            </a:r>
            <a:r>
              <a:rPr lang="en-US" sz="3600" b="1" dirty="0">
                <a:solidFill>
                  <a:srgbClr val="FF0000"/>
                </a:solidFill>
                <a:cs typeface="B Titr" pitchFamily="2" charset="-78"/>
              </a:rPr>
              <a:t>death</a:t>
            </a: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20180729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476672"/>
            <a:ext cx="8229600" cy="5904656"/>
          </a:xfrm>
        </p:spPr>
        <p:txBody>
          <a:bodyPr>
            <a:normAutofit fontScale="92500" lnSpcReduction="20000"/>
          </a:bodyPr>
          <a:lstStyle/>
          <a:p>
            <a:pPr lvl="0" algn="just">
              <a:lnSpc>
                <a:spcPct val="170000"/>
              </a:lnSpc>
              <a:buFont typeface="Wingdings" pitchFamily="2" charset="2"/>
              <a:buChar char="q"/>
            </a:pPr>
            <a:r>
              <a:rPr lang="ar-SA" b="1" dirty="0">
                <a:cs typeface="B Nazanin" pitchFamily="2" charset="-78"/>
              </a:rPr>
              <a:t> غرق شدگي </a:t>
            </a:r>
            <a:endParaRPr lang="en-US" b="1" dirty="0">
              <a:cs typeface="B Nazanin" pitchFamily="2" charset="-78"/>
            </a:endParaRPr>
          </a:p>
          <a:p>
            <a:pPr lvl="0" algn="just">
              <a:lnSpc>
                <a:spcPct val="170000"/>
              </a:lnSpc>
              <a:buFont typeface="Wingdings" pitchFamily="2" charset="2"/>
              <a:buChar char="q"/>
            </a:pPr>
            <a:r>
              <a:rPr lang="fa-IR" b="1" dirty="0">
                <a:cs typeface="B Nazanin" pitchFamily="2" charset="-78"/>
              </a:rPr>
              <a:t>خفگی</a:t>
            </a:r>
            <a:endParaRPr lang="en-US" b="1" dirty="0">
              <a:cs typeface="B Nazanin" pitchFamily="2" charset="-78"/>
            </a:endParaRPr>
          </a:p>
          <a:p>
            <a:pPr lvl="0" algn="just">
              <a:lnSpc>
                <a:spcPct val="150000"/>
              </a:lnSpc>
              <a:buFont typeface="Wingdings" pitchFamily="2" charset="2"/>
              <a:buChar char="q"/>
            </a:pPr>
            <a:r>
              <a:rPr lang="ar-SA" b="1" dirty="0" smtClean="0">
                <a:cs typeface="B Nazanin" pitchFamily="2" charset="-78"/>
              </a:rPr>
              <a:t>مرگ </a:t>
            </a:r>
            <a:r>
              <a:rPr lang="ar-SA" b="1" dirty="0">
                <a:cs typeface="B Nazanin" pitchFamily="2" charset="-78"/>
              </a:rPr>
              <a:t>ناشي از صدمات سلاحهاي </a:t>
            </a:r>
            <a:r>
              <a:rPr lang="ar-SA" b="1" dirty="0" smtClean="0">
                <a:cs typeface="B Nazanin" pitchFamily="2" charset="-78"/>
              </a:rPr>
              <a:t>سرد</a:t>
            </a:r>
            <a:r>
              <a:rPr lang="fa-IR" b="1" dirty="0" smtClean="0">
                <a:cs typeface="B Nazanin" pitchFamily="2" charset="-78"/>
              </a:rPr>
              <a:t> </a:t>
            </a:r>
            <a:r>
              <a:rPr lang="ar-SA" b="1" dirty="0" smtClean="0">
                <a:cs typeface="B Nazanin" pitchFamily="2" charset="-78"/>
              </a:rPr>
              <a:t>و</a:t>
            </a:r>
            <a:r>
              <a:rPr lang="fa-IR" b="1" dirty="0" smtClean="0">
                <a:cs typeface="B Nazanin" pitchFamily="2" charset="-78"/>
              </a:rPr>
              <a:t> </a:t>
            </a:r>
            <a:r>
              <a:rPr lang="ar-SA" b="1" dirty="0" smtClean="0">
                <a:cs typeface="B Nazanin" pitchFamily="2" charset="-78"/>
              </a:rPr>
              <a:t>گرم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ناگهاني ، غيرمنتظره و غيرقابل توجيه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متعاقب نزاع و مشاجره (حتي لفظي)</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كودك آزاري يا شك به آن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حين كار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متعاقب سقط جنين</a:t>
            </a:r>
            <a:endParaRPr lang="en-US" b="1" dirty="0">
              <a:cs typeface="B Nazanin" pitchFamily="2" charset="-78"/>
            </a:endParaRPr>
          </a:p>
          <a:p>
            <a:pPr algn="just">
              <a:buFont typeface="Wingdings" pitchFamily="2" charset="2"/>
              <a:buChar char="q"/>
            </a:pPr>
            <a:endParaRPr lang="en-US" b="1" dirty="0">
              <a:cs typeface="B Nazanin" pitchFamily="2" charset="-78"/>
            </a:endParaRPr>
          </a:p>
          <a:p>
            <a:pPr algn="just">
              <a:buFont typeface="Wingdings" pitchFamily="2" charset="2"/>
              <a:buChar char="q"/>
            </a:pPr>
            <a:endParaRPr lang="fa-IR" b="1" dirty="0">
              <a:cs typeface="B Nazanin" pitchFamily="2" charset="-78"/>
            </a:endParaRPr>
          </a:p>
        </p:txBody>
      </p:sp>
    </p:spTree>
    <p:extLst>
      <p:ext uri="{BB962C8B-B14F-4D97-AF65-F5344CB8AC3E}">
        <p14:creationId xmlns:p14="http://schemas.microsoft.com/office/powerpoint/2010/main" val="281699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844824"/>
            <a:ext cx="8229600" cy="4525963"/>
          </a:xfrm>
        </p:spPr>
        <p:txBody>
          <a:bodyPr/>
          <a:lstStyle/>
          <a:p>
            <a:pPr lvl="0" algn="just">
              <a:lnSpc>
                <a:spcPct val="150000"/>
              </a:lnSpc>
              <a:buFont typeface="Wingdings" pitchFamily="2" charset="2"/>
              <a:buChar char="q"/>
            </a:pPr>
            <a:r>
              <a:rPr lang="ar-SA" b="1" dirty="0">
                <a:cs typeface="B Nazanin" pitchFamily="2" charset="-78"/>
              </a:rPr>
              <a:t>مرگ در بازداشتگاهها و زندانها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در خانه سالمندان و مراكز بهزيستي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در مراكز نظامي، مجتمع هاي خوابگاهي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در مناطق دور افتاده و غيرمعمول </a:t>
            </a:r>
            <a:endParaRPr lang="en-US" b="1" dirty="0">
              <a:cs typeface="B Nazanin" pitchFamily="2" charset="-78"/>
            </a:endParaRPr>
          </a:p>
          <a:p>
            <a:pPr algn="just">
              <a:lnSpc>
                <a:spcPct val="150000"/>
              </a:lnSpc>
              <a:buFont typeface="Wingdings" pitchFamily="2" charset="2"/>
              <a:buChar char="q"/>
            </a:pPr>
            <a:endParaRPr lang="fa-IR" b="1" dirty="0">
              <a:cs typeface="B Nazanin" pitchFamily="2" charset="-78"/>
            </a:endParaRPr>
          </a:p>
        </p:txBody>
      </p:sp>
      <p:sp>
        <p:nvSpPr>
          <p:cNvPr id="2" name="Title 1"/>
          <p:cNvSpPr>
            <a:spLocks noGrp="1"/>
          </p:cNvSpPr>
          <p:nvPr>
            <p:ph type="title"/>
          </p:nvPr>
        </p:nvSpPr>
        <p:spPr/>
        <p:txBody>
          <a:bodyPr>
            <a:normAutofit/>
          </a:bodyPr>
          <a:lstStyle/>
          <a:p>
            <a:r>
              <a:rPr lang="ar-SA" sz="3600" b="1" dirty="0">
                <a:solidFill>
                  <a:srgbClr val="FF0000"/>
                </a:solidFill>
                <a:cs typeface="B Titr" pitchFamily="2" charset="-78"/>
              </a:rPr>
              <a:t>ب- مرگهاي به ظاهر طبيعي در شرايط </a:t>
            </a:r>
            <a:r>
              <a:rPr lang="ar-SA" sz="3600" b="1" dirty="0" smtClean="0">
                <a:solidFill>
                  <a:srgbClr val="FF0000"/>
                </a:solidFill>
                <a:cs typeface="B Titr" pitchFamily="2" charset="-78"/>
              </a:rPr>
              <a:t>غيرطبيعي</a:t>
            </a:r>
            <a:endParaRPr lang="fa-IR" sz="3600" dirty="0">
              <a:solidFill>
                <a:srgbClr val="FF0000"/>
              </a:solidFill>
              <a:cs typeface="B Titr" pitchFamily="2" charset="-78"/>
            </a:endParaRPr>
          </a:p>
        </p:txBody>
      </p:sp>
    </p:spTree>
    <p:extLst>
      <p:ext uri="{BB962C8B-B14F-4D97-AF65-F5344CB8AC3E}">
        <p14:creationId xmlns:p14="http://schemas.microsoft.com/office/powerpoint/2010/main" val="281699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lgn="just">
              <a:lnSpc>
                <a:spcPct val="150000"/>
              </a:lnSpc>
              <a:buFont typeface="Wingdings" pitchFamily="2" charset="2"/>
              <a:buChar char="q"/>
            </a:pPr>
            <a:r>
              <a:rPr lang="ar-SA" b="1" dirty="0">
                <a:cs typeface="B Nazanin" pitchFamily="2" charset="-78"/>
              </a:rPr>
              <a:t>مرگهاي حين عمل جراحي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مرگهاي حين يا بعد از بيهوشي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بدنبال اقدامات درماني خاص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بدنبال اشتباهات پزشكي </a:t>
            </a:r>
            <a:endParaRPr lang="en-US" b="1" dirty="0">
              <a:cs typeface="B Nazanin" pitchFamily="2" charset="-78"/>
            </a:endParaRPr>
          </a:p>
          <a:p>
            <a:pPr lvl="0" algn="just">
              <a:lnSpc>
                <a:spcPct val="150000"/>
              </a:lnSpc>
              <a:buFont typeface="Wingdings" pitchFamily="2" charset="2"/>
              <a:buChar char="q"/>
            </a:pPr>
            <a:r>
              <a:rPr lang="ar-SA" b="1" dirty="0">
                <a:solidFill>
                  <a:srgbClr val="FF0000"/>
                </a:solidFill>
                <a:cs typeface="B Nazanin" pitchFamily="2" charset="-78"/>
              </a:rPr>
              <a:t>مرگ حين درمان كه بيم طرح شكايت مي رود</a:t>
            </a:r>
            <a:endParaRPr lang="en-US" b="1" dirty="0">
              <a:solidFill>
                <a:srgbClr val="FF0000"/>
              </a:solidFill>
              <a:cs typeface="B Nazanin" pitchFamily="2" charset="-78"/>
            </a:endParaRPr>
          </a:p>
          <a:p>
            <a:pPr marL="0" indent="0" algn="just">
              <a:lnSpc>
                <a:spcPct val="150000"/>
              </a:lnSpc>
              <a:buNone/>
            </a:pPr>
            <a:endParaRPr lang="en-US" b="1" dirty="0">
              <a:cs typeface="B Nazanin" pitchFamily="2" charset="-78"/>
            </a:endParaRPr>
          </a:p>
          <a:p>
            <a:pPr algn="just">
              <a:lnSpc>
                <a:spcPct val="150000"/>
              </a:lnSpc>
              <a:buFont typeface="Wingdings" pitchFamily="2" charset="2"/>
              <a:buChar char="q"/>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600" b="1" dirty="0">
                <a:solidFill>
                  <a:srgbClr val="FF0000"/>
                </a:solidFill>
                <a:cs typeface="B Titr" pitchFamily="2" charset="-78"/>
              </a:rPr>
              <a:t>ج </a:t>
            </a:r>
            <a:r>
              <a:rPr lang="ar-SA" sz="3200" b="1" dirty="0">
                <a:solidFill>
                  <a:srgbClr val="FF0000"/>
                </a:solidFill>
                <a:cs typeface="B Titr" pitchFamily="2" charset="-78"/>
              </a:rPr>
              <a:t>- مرگ </a:t>
            </a:r>
            <a:r>
              <a:rPr lang="ar-SA" sz="3200" b="1" dirty="0">
                <a:solidFill>
                  <a:srgbClr val="0070C0"/>
                </a:solidFill>
                <a:cs typeface="B Titr" pitchFamily="2" charset="-78"/>
              </a:rPr>
              <a:t>ناشي از </a:t>
            </a:r>
            <a:r>
              <a:rPr lang="ar-SA" sz="3200" b="1" dirty="0">
                <a:solidFill>
                  <a:srgbClr val="FF0000"/>
                </a:solidFill>
                <a:cs typeface="B Titr" pitchFamily="2" charset="-78"/>
              </a:rPr>
              <a:t>اقدامات درماني و قصور </a:t>
            </a:r>
            <a:r>
              <a:rPr lang="ar-SA" sz="3200" b="1" dirty="0" smtClean="0">
                <a:solidFill>
                  <a:srgbClr val="FF0000"/>
                </a:solidFill>
                <a:cs typeface="B Titr" pitchFamily="2" charset="-78"/>
              </a:rPr>
              <a:t>پزشكي</a:t>
            </a:r>
            <a:endParaRPr lang="fa-IR" sz="3200" dirty="0">
              <a:solidFill>
                <a:srgbClr val="FF0000"/>
              </a:solidFill>
              <a:cs typeface="B Titr" pitchFamily="2" charset="-78"/>
            </a:endParaRPr>
          </a:p>
        </p:txBody>
      </p:sp>
    </p:spTree>
    <p:extLst>
      <p:ext uri="{BB962C8B-B14F-4D97-AF65-F5344CB8AC3E}">
        <p14:creationId xmlns:p14="http://schemas.microsoft.com/office/powerpoint/2010/main" val="281699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algn="just">
              <a:lnSpc>
                <a:spcPct val="150000"/>
              </a:lnSpc>
            </a:pPr>
            <a:r>
              <a:rPr lang="ar-SA" b="1" dirty="0" smtClean="0">
                <a:cs typeface="B Nazanin" pitchFamily="2" charset="-78"/>
              </a:rPr>
              <a:t>همه </a:t>
            </a:r>
            <a:r>
              <a:rPr lang="ar-SA" b="1" dirty="0">
                <a:cs typeface="B Nazanin" pitchFamily="2" charset="-78"/>
              </a:rPr>
              <a:t>ب</a:t>
            </a:r>
            <a:r>
              <a:rPr lang="fa-IR" b="1" dirty="0">
                <a:cs typeface="B Nazanin" pitchFamily="2" charset="-78"/>
              </a:rPr>
              <a:t>ي</a:t>
            </a:r>
            <a:r>
              <a:rPr lang="ar-SA" b="1" dirty="0">
                <a:cs typeface="B Nazanin" pitchFamily="2" charset="-78"/>
              </a:rPr>
              <a:t>مار</a:t>
            </a:r>
            <a:r>
              <a:rPr lang="fa-IR" b="1" dirty="0" smtClean="0">
                <a:cs typeface="B Nazanin" pitchFamily="2" charset="-78"/>
              </a:rPr>
              <a:t>ي‌</a:t>
            </a:r>
            <a:r>
              <a:rPr lang="ar-SA" b="1" dirty="0" smtClean="0">
                <a:cs typeface="B Nazanin" pitchFamily="2" charset="-78"/>
              </a:rPr>
              <a:t>ها</a:t>
            </a:r>
            <a:r>
              <a:rPr lang="ar-SA" b="1" dirty="0">
                <a:cs typeface="B Nazanin" pitchFamily="2" charset="-78"/>
              </a:rPr>
              <a:t>، وضع</a:t>
            </a:r>
            <a:r>
              <a:rPr lang="fa-IR" b="1" dirty="0">
                <a:cs typeface="B Nazanin" pitchFamily="2" charset="-78"/>
              </a:rPr>
              <a:t>ي</a:t>
            </a:r>
            <a:r>
              <a:rPr lang="ar-SA" b="1" dirty="0" smtClean="0">
                <a:cs typeface="B Nazanin" pitchFamily="2" charset="-78"/>
              </a:rPr>
              <a:t>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ناخوشی و آس</a:t>
            </a:r>
            <a:r>
              <a:rPr lang="fa-IR" b="1" dirty="0">
                <a:cs typeface="B Nazanin" pitchFamily="2" charset="-78"/>
              </a:rPr>
              <a:t>ي</a:t>
            </a:r>
            <a:r>
              <a:rPr lang="ar-SA" b="1" dirty="0" smtClean="0">
                <a:cs typeface="B Nazanin" pitchFamily="2" charset="-78"/>
              </a:rPr>
              <a:t>ب</a:t>
            </a:r>
            <a:r>
              <a:rPr lang="fa-IR" b="1" dirty="0" smtClean="0">
                <a:cs typeface="B Nazanin" pitchFamily="2" charset="-78"/>
              </a:rPr>
              <a:t>‌</a:t>
            </a:r>
            <a:r>
              <a:rPr lang="ar-SA" b="1" dirty="0" smtClean="0">
                <a:cs typeface="B Nazanin" pitchFamily="2" charset="-78"/>
              </a:rPr>
              <a:t>ها</a:t>
            </a:r>
            <a:r>
              <a:rPr lang="fa-IR" b="1" dirty="0">
                <a:cs typeface="B Nazanin" pitchFamily="2" charset="-78"/>
              </a:rPr>
              <a:t>ي</a:t>
            </a:r>
            <a:r>
              <a:rPr lang="ar-SA" b="1" dirty="0">
                <a:cs typeface="B Nazanin" pitchFamily="2" charset="-78"/>
              </a:rPr>
              <a:t>ی که خود موجب مرگ شده‌اند و </a:t>
            </a:r>
            <a:r>
              <a:rPr lang="fa-IR" b="1" dirty="0">
                <a:cs typeface="B Nazanin" pitchFamily="2" charset="-78"/>
              </a:rPr>
              <a:t>ي</a:t>
            </a:r>
            <a:r>
              <a:rPr lang="ar-SA" b="1" dirty="0">
                <a:cs typeface="B Nazanin" pitchFamily="2" charset="-78"/>
              </a:rPr>
              <a:t>ا به وقوع آن کمک </a:t>
            </a:r>
            <a:r>
              <a:rPr lang="ar-SA" b="1" dirty="0" smtClean="0">
                <a:cs typeface="B Nazanin" pitchFamily="2" charset="-78"/>
              </a:rPr>
              <a:t>کرده</a:t>
            </a:r>
            <a:r>
              <a:rPr lang="fa-IR" b="1" dirty="0" smtClean="0">
                <a:cs typeface="B Nazanin" pitchFamily="2" charset="-78"/>
              </a:rPr>
              <a:t>‍‌</a:t>
            </a:r>
            <a:r>
              <a:rPr lang="ar-SA" b="1" dirty="0" smtClean="0">
                <a:cs typeface="B Nazanin" pitchFamily="2" charset="-78"/>
              </a:rPr>
              <a:t>اند</a:t>
            </a:r>
            <a:r>
              <a:rPr lang="fa-IR" b="1" dirty="0">
                <a:cs typeface="B Nazanin" pitchFamily="2" charset="-78"/>
              </a:rPr>
              <a:t>.</a:t>
            </a:r>
            <a:endParaRPr lang="en-US" b="1" dirty="0">
              <a:cs typeface="B Nazanin" pitchFamily="2" charset="-78"/>
            </a:endParaRPr>
          </a:p>
          <a:p>
            <a:pPr algn="just">
              <a:lnSpc>
                <a:spcPct val="150000"/>
              </a:lnSpc>
            </a:pPr>
            <a:r>
              <a:rPr lang="fa-IR" b="1" dirty="0" smtClean="0">
                <a:cs typeface="B Nazanin" pitchFamily="2" charset="-78"/>
              </a:rPr>
              <a:t>آسیب‌هایی </a:t>
            </a:r>
            <a:r>
              <a:rPr lang="fa-IR" b="1" dirty="0">
                <a:cs typeface="B Nazanin" pitchFamily="2" charset="-78"/>
              </a:rPr>
              <a:t>که </a:t>
            </a:r>
            <a:r>
              <a:rPr lang="fa-IR" b="1" dirty="0" smtClean="0">
                <a:cs typeface="B Nazanin" pitchFamily="2" charset="-78"/>
              </a:rPr>
              <a:t>به علت </a:t>
            </a:r>
            <a:r>
              <a:rPr lang="fa-IR" b="1" dirty="0">
                <a:cs typeface="B Nazanin" pitchFamily="2" charset="-78"/>
              </a:rPr>
              <a:t>حوادث غیرعمدی یا </a:t>
            </a:r>
            <a:r>
              <a:rPr lang="fa-IR" b="1" dirty="0" smtClean="0">
                <a:cs typeface="B Nazanin" pitchFamily="2" charset="-78"/>
              </a:rPr>
              <a:t>خشونت‌های </a:t>
            </a:r>
            <a:r>
              <a:rPr lang="fa-IR" b="1" dirty="0">
                <a:cs typeface="B Nazanin" pitchFamily="2" charset="-78"/>
              </a:rPr>
              <a:t>علیه خود یا </a:t>
            </a:r>
            <a:r>
              <a:rPr lang="fa-IR" b="1" dirty="0" smtClean="0">
                <a:cs typeface="B Nazanin" pitchFamily="2" charset="-78"/>
              </a:rPr>
              <a:t>به وسیله </a:t>
            </a:r>
            <a:r>
              <a:rPr lang="fa-IR" b="1" dirty="0">
                <a:cs typeface="B Nazanin" pitchFamily="2" charset="-78"/>
              </a:rPr>
              <a:t>دیگری هم پدید آمده و منجر به مرگ شده است را نیز علل مرگ </a:t>
            </a:r>
            <a:r>
              <a:rPr lang="fa-IR" b="1" dirty="0" smtClean="0">
                <a:cs typeface="B Nazanin" pitchFamily="2" charset="-78"/>
              </a:rPr>
              <a:t>می‌نامند</a:t>
            </a:r>
            <a:r>
              <a:rPr lang="fa-IR" b="1" dirty="0">
                <a:cs typeface="B Nazanin" pitchFamily="2" charset="-78"/>
              </a:rPr>
              <a:t>.</a:t>
            </a:r>
            <a:endParaRPr lang="en-US" b="1" dirty="0">
              <a:cs typeface="B Nazanin" pitchFamily="2" charset="-78"/>
            </a:endParaRPr>
          </a:p>
          <a:p>
            <a:pPr marL="0" indent="0" algn="just">
              <a:lnSpc>
                <a:spcPct val="150000"/>
              </a:lnSpc>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en-US" b="1" dirty="0">
                <a:solidFill>
                  <a:srgbClr val="FF0000"/>
                </a:solidFill>
                <a:cs typeface="B Titr" pitchFamily="2" charset="-78"/>
              </a:rPr>
              <a:t>WHO</a:t>
            </a:r>
            <a:r>
              <a:rPr lang="fa-IR" dirty="0">
                <a:solidFill>
                  <a:srgbClr val="FF0000"/>
                </a:solidFill>
                <a:cs typeface="B Titr" pitchFamily="2" charset="-78"/>
              </a:rPr>
              <a:t> از 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باید </a:t>
            </a:r>
            <a:r>
              <a:rPr lang="ar-SA" b="1" dirty="0">
                <a:cs typeface="B Nazanin" pitchFamily="2" charset="-78"/>
              </a:rPr>
              <a:t>توجه کرد که گواهی فوت و جواز دفن از دسته گواهی های رسمی است و علاوه بر بخش علت فوت، مسئولیت صحت سایر قسمتهای گواهی هم با صادر کننده آن (پزشک) هست.</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a:bodyPr>
          <a:lstStyle/>
          <a:p>
            <a:r>
              <a:rPr lang="ar-SA" dirty="0">
                <a:solidFill>
                  <a:srgbClr val="FF0000"/>
                </a:solidFill>
                <a:cs typeface="B Titr" pitchFamily="2" charset="-78"/>
              </a:rPr>
              <a:t>سایر اجزاء گواهی فوت و جواز </a:t>
            </a:r>
            <a:r>
              <a:rPr lang="ar-SA" dirty="0" smtClean="0">
                <a:solidFill>
                  <a:srgbClr val="FF0000"/>
                </a:solidFill>
                <a:cs typeface="B Titr" pitchFamily="2" charset="-78"/>
              </a:rPr>
              <a:t>دفن</a:t>
            </a:r>
            <a:endParaRPr lang="fa-IR" dirty="0">
              <a:solidFill>
                <a:srgbClr val="FF0000"/>
              </a:solidFill>
              <a:cs typeface="B Titr" pitchFamily="2" charset="-78"/>
            </a:endParaRPr>
          </a:p>
        </p:txBody>
      </p:sp>
    </p:spTree>
    <p:extLst>
      <p:ext uri="{BB962C8B-B14F-4D97-AF65-F5344CB8AC3E}">
        <p14:creationId xmlns:p14="http://schemas.microsoft.com/office/powerpoint/2010/main" val="28169992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2132856"/>
            <a:ext cx="8229600" cy="2736304"/>
          </a:xfrm>
        </p:spPr>
        <p:txBody>
          <a:bodyPr>
            <a:normAutofit fontScale="90000"/>
          </a:bodyPr>
          <a:lstStyle/>
          <a:p>
            <a:r>
              <a:rPr lang="fa-IR" b="1" dirty="0">
                <a:solidFill>
                  <a:srgbClr val="FF0000"/>
                </a:solidFill>
                <a:cs typeface="B Titr" pitchFamily="2" charset="-78"/>
              </a:rPr>
              <a:t>اجزاء گواهی پزشکی فوت، برای موارد مرده زایی و مرگ نوزاد تا 7 روز بعد از تولد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28169992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18"/>
          <p:cNvPicPr>
            <a:picLocks noChangeAspect="1" noChangeArrowheads="1"/>
          </p:cNvPicPr>
          <p:nvPr/>
        </p:nvPicPr>
        <p:blipFill>
          <a:blip r:embed="rId3">
            <a:extLst>
              <a:ext uri="{28A0092B-C50C-407E-A947-70E740481C1C}">
                <a14:useLocalDpi xmlns:a14="http://schemas.microsoft.com/office/drawing/2010/main" val="0"/>
              </a:ext>
            </a:extLst>
          </a:blip>
          <a:srcRect l="6667" t="17969" r="13855" b="61719"/>
          <a:stretch>
            <a:fillRect/>
          </a:stretch>
        </p:blipFill>
        <p:spPr bwMode="auto">
          <a:xfrm>
            <a:off x="32637" y="71414"/>
            <a:ext cx="8825643" cy="22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p:cNvPicPr>
            <a:picLocks noChangeAspect="1" noChangeArrowheads="1"/>
          </p:cNvPicPr>
          <p:nvPr/>
        </p:nvPicPr>
        <p:blipFill>
          <a:blip r:embed="rId4">
            <a:extLst>
              <a:ext uri="{28A0092B-C50C-407E-A947-70E740481C1C}">
                <a14:useLocalDpi xmlns:a14="http://schemas.microsoft.com/office/drawing/2010/main" val="0"/>
              </a:ext>
            </a:extLst>
          </a:blip>
          <a:srcRect l="7292" t="38281" r="14166" b="50391"/>
          <a:stretch>
            <a:fillRect/>
          </a:stretch>
        </p:blipFill>
        <p:spPr bwMode="auto">
          <a:xfrm>
            <a:off x="115825" y="2604167"/>
            <a:ext cx="8671017" cy="132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0"/>
          <p:cNvPicPr>
            <a:picLocks noChangeAspect="1" noChangeArrowheads="1"/>
          </p:cNvPicPr>
          <p:nvPr/>
        </p:nvPicPr>
        <p:blipFill>
          <a:blip r:embed="rId5">
            <a:extLst>
              <a:ext uri="{28A0092B-C50C-407E-A947-70E740481C1C}">
                <a14:useLocalDpi xmlns:a14="http://schemas.microsoft.com/office/drawing/2010/main" val="0"/>
              </a:ext>
            </a:extLst>
          </a:blip>
          <a:srcRect l="7294" t="44009" r="13959" b="27473"/>
          <a:stretch>
            <a:fillRect/>
          </a:stretch>
        </p:blipFill>
        <p:spPr bwMode="auto">
          <a:xfrm>
            <a:off x="87364" y="4143380"/>
            <a:ext cx="8770916" cy="271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992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80">
                                          <p:stCondLst>
                                            <p:cond delay="0"/>
                                          </p:stCondLst>
                                        </p:cTn>
                                        <p:tgtEl>
                                          <p:spTgt spid="26626"/>
                                        </p:tgtEl>
                                      </p:cBhvr>
                                    </p:animEffect>
                                    <p:anim calcmode="lin" valueType="num">
                                      <p:cBhvr>
                                        <p:cTn id="8"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6"/>
                                        </p:tgtEl>
                                      </p:cBhvr>
                                      <p:to x="100000" y="60000"/>
                                    </p:animScale>
                                    <p:animScale>
                                      <p:cBhvr>
                                        <p:cTn id="14" dur="166" decel="50000">
                                          <p:stCondLst>
                                            <p:cond delay="676"/>
                                          </p:stCondLst>
                                        </p:cTn>
                                        <p:tgtEl>
                                          <p:spTgt spid="26626"/>
                                        </p:tgtEl>
                                      </p:cBhvr>
                                      <p:to x="100000" y="100000"/>
                                    </p:animScale>
                                    <p:animScale>
                                      <p:cBhvr>
                                        <p:cTn id="15" dur="26">
                                          <p:stCondLst>
                                            <p:cond delay="1312"/>
                                          </p:stCondLst>
                                        </p:cTn>
                                        <p:tgtEl>
                                          <p:spTgt spid="26626"/>
                                        </p:tgtEl>
                                      </p:cBhvr>
                                      <p:to x="100000" y="80000"/>
                                    </p:animScale>
                                    <p:animScale>
                                      <p:cBhvr>
                                        <p:cTn id="16" dur="166" decel="50000">
                                          <p:stCondLst>
                                            <p:cond delay="1338"/>
                                          </p:stCondLst>
                                        </p:cTn>
                                        <p:tgtEl>
                                          <p:spTgt spid="26626"/>
                                        </p:tgtEl>
                                      </p:cBhvr>
                                      <p:to x="100000" y="100000"/>
                                    </p:animScale>
                                    <p:animScale>
                                      <p:cBhvr>
                                        <p:cTn id="17" dur="26">
                                          <p:stCondLst>
                                            <p:cond delay="1642"/>
                                          </p:stCondLst>
                                        </p:cTn>
                                        <p:tgtEl>
                                          <p:spTgt spid="26626"/>
                                        </p:tgtEl>
                                      </p:cBhvr>
                                      <p:to x="100000" y="90000"/>
                                    </p:animScale>
                                    <p:animScale>
                                      <p:cBhvr>
                                        <p:cTn id="18" dur="166" decel="50000">
                                          <p:stCondLst>
                                            <p:cond delay="1668"/>
                                          </p:stCondLst>
                                        </p:cTn>
                                        <p:tgtEl>
                                          <p:spTgt spid="26626"/>
                                        </p:tgtEl>
                                      </p:cBhvr>
                                      <p:to x="100000" y="100000"/>
                                    </p:animScale>
                                    <p:animScale>
                                      <p:cBhvr>
                                        <p:cTn id="19" dur="26">
                                          <p:stCondLst>
                                            <p:cond delay="1808"/>
                                          </p:stCondLst>
                                        </p:cTn>
                                        <p:tgtEl>
                                          <p:spTgt spid="26626"/>
                                        </p:tgtEl>
                                      </p:cBhvr>
                                      <p:to x="100000" y="95000"/>
                                    </p:animScale>
                                    <p:animScale>
                                      <p:cBhvr>
                                        <p:cTn id="20" dur="166" decel="50000">
                                          <p:stCondLst>
                                            <p:cond delay="1834"/>
                                          </p:stCondLst>
                                        </p:cTn>
                                        <p:tgtEl>
                                          <p:spTgt spid="266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6627"/>
                                        </p:tgtEl>
                                        <p:attrNameLst>
                                          <p:attrName>style.visibility</p:attrName>
                                        </p:attrNameLst>
                                      </p:cBhvr>
                                      <p:to>
                                        <p:strVal val="visible"/>
                                      </p:to>
                                    </p:set>
                                    <p:animEffect transition="in" filter="wipe(down)">
                                      <p:cBhvr>
                                        <p:cTn id="25" dur="580">
                                          <p:stCondLst>
                                            <p:cond delay="0"/>
                                          </p:stCondLst>
                                        </p:cTn>
                                        <p:tgtEl>
                                          <p:spTgt spid="26627"/>
                                        </p:tgtEl>
                                      </p:cBhvr>
                                    </p:animEffect>
                                    <p:anim calcmode="lin" valueType="num">
                                      <p:cBhvr>
                                        <p:cTn id="26" dur="1822" tmFilter="0,0; 0.14,0.36; 0.43,0.73; 0.71,0.91; 1.0,1.0">
                                          <p:stCondLst>
                                            <p:cond delay="0"/>
                                          </p:stCondLst>
                                        </p:cTn>
                                        <p:tgtEl>
                                          <p:spTgt spid="266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6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6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6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627"/>
                                        </p:tgtEl>
                                        <p:attrNameLst>
                                          <p:attrName>ppt_y</p:attrName>
                                        </p:attrNameLst>
                                      </p:cBhvr>
                                      <p:tavLst>
                                        <p:tav tm="0" fmla="#ppt_y-sin(pi*$)/81">
                                          <p:val>
                                            <p:fltVal val="0"/>
                                          </p:val>
                                        </p:tav>
                                        <p:tav tm="100000">
                                          <p:val>
                                            <p:fltVal val="1"/>
                                          </p:val>
                                        </p:tav>
                                      </p:tavLst>
                                    </p:anim>
                                    <p:animScale>
                                      <p:cBhvr>
                                        <p:cTn id="31" dur="26">
                                          <p:stCondLst>
                                            <p:cond delay="650"/>
                                          </p:stCondLst>
                                        </p:cTn>
                                        <p:tgtEl>
                                          <p:spTgt spid="26627"/>
                                        </p:tgtEl>
                                      </p:cBhvr>
                                      <p:to x="100000" y="60000"/>
                                    </p:animScale>
                                    <p:animScale>
                                      <p:cBhvr>
                                        <p:cTn id="32" dur="166" decel="50000">
                                          <p:stCondLst>
                                            <p:cond delay="676"/>
                                          </p:stCondLst>
                                        </p:cTn>
                                        <p:tgtEl>
                                          <p:spTgt spid="26627"/>
                                        </p:tgtEl>
                                      </p:cBhvr>
                                      <p:to x="100000" y="100000"/>
                                    </p:animScale>
                                    <p:animScale>
                                      <p:cBhvr>
                                        <p:cTn id="33" dur="26">
                                          <p:stCondLst>
                                            <p:cond delay="1312"/>
                                          </p:stCondLst>
                                        </p:cTn>
                                        <p:tgtEl>
                                          <p:spTgt spid="26627"/>
                                        </p:tgtEl>
                                      </p:cBhvr>
                                      <p:to x="100000" y="80000"/>
                                    </p:animScale>
                                    <p:animScale>
                                      <p:cBhvr>
                                        <p:cTn id="34" dur="166" decel="50000">
                                          <p:stCondLst>
                                            <p:cond delay="1338"/>
                                          </p:stCondLst>
                                        </p:cTn>
                                        <p:tgtEl>
                                          <p:spTgt spid="26627"/>
                                        </p:tgtEl>
                                      </p:cBhvr>
                                      <p:to x="100000" y="100000"/>
                                    </p:animScale>
                                    <p:animScale>
                                      <p:cBhvr>
                                        <p:cTn id="35" dur="26">
                                          <p:stCondLst>
                                            <p:cond delay="1642"/>
                                          </p:stCondLst>
                                        </p:cTn>
                                        <p:tgtEl>
                                          <p:spTgt spid="26627"/>
                                        </p:tgtEl>
                                      </p:cBhvr>
                                      <p:to x="100000" y="90000"/>
                                    </p:animScale>
                                    <p:animScale>
                                      <p:cBhvr>
                                        <p:cTn id="36" dur="166" decel="50000">
                                          <p:stCondLst>
                                            <p:cond delay="1668"/>
                                          </p:stCondLst>
                                        </p:cTn>
                                        <p:tgtEl>
                                          <p:spTgt spid="26627"/>
                                        </p:tgtEl>
                                      </p:cBhvr>
                                      <p:to x="100000" y="100000"/>
                                    </p:animScale>
                                    <p:animScale>
                                      <p:cBhvr>
                                        <p:cTn id="37" dur="26">
                                          <p:stCondLst>
                                            <p:cond delay="1808"/>
                                          </p:stCondLst>
                                        </p:cTn>
                                        <p:tgtEl>
                                          <p:spTgt spid="26627"/>
                                        </p:tgtEl>
                                      </p:cBhvr>
                                      <p:to x="100000" y="95000"/>
                                    </p:animScale>
                                    <p:animScale>
                                      <p:cBhvr>
                                        <p:cTn id="38" dur="166" decel="50000">
                                          <p:stCondLst>
                                            <p:cond delay="1834"/>
                                          </p:stCondLst>
                                        </p:cTn>
                                        <p:tgtEl>
                                          <p:spTgt spid="2662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6628"/>
                                        </p:tgtEl>
                                        <p:attrNameLst>
                                          <p:attrName>style.visibility</p:attrName>
                                        </p:attrNameLst>
                                      </p:cBhvr>
                                      <p:to>
                                        <p:strVal val="visible"/>
                                      </p:to>
                                    </p:set>
                                    <p:animEffect transition="in" filter="wipe(down)">
                                      <p:cBhvr>
                                        <p:cTn id="43" dur="580">
                                          <p:stCondLst>
                                            <p:cond delay="0"/>
                                          </p:stCondLst>
                                        </p:cTn>
                                        <p:tgtEl>
                                          <p:spTgt spid="26628"/>
                                        </p:tgtEl>
                                      </p:cBhvr>
                                    </p:animEffect>
                                    <p:anim calcmode="lin" valueType="num">
                                      <p:cBhvr>
                                        <p:cTn id="44" dur="1822" tmFilter="0,0; 0.14,0.36; 0.43,0.73; 0.71,0.91; 1.0,1.0">
                                          <p:stCondLst>
                                            <p:cond delay="0"/>
                                          </p:stCondLst>
                                        </p:cTn>
                                        <p:tgtEl>
                                          <p:spTgt spid="266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66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66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66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66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6628"/>
                                        </p:tgtEl>
                                      </p:cBhvr>
                                      <p:to x="100000" y="60000"/>
                                    </p:animScale>
                                    <p:animScale>
                                      <p:cBhvr>
                                        <p:cTn id="50" dur="166" decel="50000">
                                          <p:stCondLst>
                                            <p:cond delay="676"/>
                                          </p:stCondLst>
                                        </p:cTn>
                                        <p:tgtEl>
                                          <p:spTgt spid="26628"/>
                                        </p:tgtEl>
                                      </p:cBhvr>
                                      <p:to x="100000" y="100000"/>
                                    </p:animScale>
                                    <p:animScale>
                                      <p:cBhvr>
                                        <p:cTn id="51" dur="26">
                                          <p:stCondLst>
                                            <p:cond delay="1312"/>
                                          </p:stCondLst>
                                        </p:cTn>
                                        <p:tgtEl>
                                          <p:spTgt spid="26628"/>
                                        </p:tgtEl>
                                      </p:cBhvr>
                                      <p:to x="100000" y="80000"/>
                                    </p:animScale>
                                    <p:animScale>
                                      <p:cBhvr>
                                        <p:cTn id="52" dur="166" decel="50000">
                                          <p:stCondLst>
                                            <p:cond delay="1338"/>
                                          </p:stCondLst>
                                        </p:cTn>
                                        <p:tgtEl>
                                          <p:spTgt spid="26628"/>
                                        </p:tgtEl>
                                      </p:cBhvr>
                                      <p:to x="100000" y="100000"/>
                                    </p:animScale>
                                    <p:animScale>
                                      <p:cBhvr>
                                        <p:cTn id="53" dur="26">
                                          <p:stCondLst>
                                            <p:cond delay="1642"/>
                                          </p:stCondLst>
                                        </p:cTn>
                                        <p:tgtEl>
                                          <p:spTgt spid="26628"/>
                                        </p:tgtEl>
                                      </p:cBhvr>
                                      <p:to x="100000" y="90000"/>
                                    </p:animScale>
                                    <p:animScale>
                                      <p:cBhvr>
                                        <p:cTn id="54" dur="166" decel="50000">
                                          <p:stCondLst>
                                            <p:cond delay="1668"/>
                                          </p:stCondLst>
                                        </p:cTn>
                                        <p:tgtEl>
                                          <p:spTgt spid="26628"/>
                                        </p:tgtEl>
                                      </p:cBhvr>
                                      <p:to x="100000" y="100000"/>
                                    </p:animScale>
                                    <p:animScale>
                                      <p:cBhvr>
                                        <p:cTn id="55" dur="26">
                                          <p:stCondLst>
                                            <p:cond delay="1808"/>
                                          </p:stCondLst>
                                        </p:cTn>
                                        <p:tgtEl>
                                          <p:spTgt spid="26628"/>
                                        </p:tgtEl>
                                      </p:cBhvr>
                                      <p:to x="100000" y="95000"/>
                                    </p:animScale>
                                    <p:animScale>
                                      <p:cBhvr>
                                        <p:cTn id="56" dur="166" decel="50000">
                                          <p:stCondLst>
                                            <p:cond delay="1834"/>
                                          </p:stCondLst>
                                        </p:cTn>
                                        <p:tgtEl>
                                          <p:spTgt spid="266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1"/>
          <p:cNvPicPr>
            <a:picLocks noChangeAspect="1" noChangeArrowheads="1"/>
          </p:cNvPicPr>
          <p:nvPr/>
        </p:nvPicPr>
        <p:blipFill>
          <a:blip r:embed="rId3">
            <a:extLst>
              <a:ext uri="{28A0092B-C50C-407E-A947-70E740481C1C}">
                <a14:useLocalDpi xmlns:a14="http://schemas.microsoft.com/office/drawing/2010/main" val="0"/>
              </a:ext>
            </a:extLst>
          </a:blip>
          <a:srcRect l="7500" t="20052" r="14063" b="44009"/>
          <a:stretch>
            <a:fillRect/>
          </a:stretch>
        </p:blipFill>
        <p:spPr bwMode="auto">
          <a:xfrm>
            <a:off x="71438" y="285728"/>
            <a:ext cx="9001156" cy="313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p:cNvPicPr>
            <a:picLocks noChangeAspect="1" noChangeArrowheads="1"/>
          </p:cNvPicPr>
          <p:nvPr/>
        </p:nvPicPr>
        <p:blipFill>
          <a:blip r:embed="rId4">
            <a:extLst>
              <a:ext uri="{28A0092B-C50C-407E-A947-70E740481C1C}">
                <a14:useLocalDpi xmlns:a14="http://schemas.microsoft.com/office/drawing/2010/main" val="0"/>
              </a:ext>
            </a:extLst>
          </a:blip>
          <a:srcRect l="7500" t="41016" r="12709" b="37761"/>
          <a:stretch>
            <a:fillRect/>
          </a:stretch>
        </p:blipFill>
        <p:spPr bwMode="auto">
          <a:xfrm>
            <a:off x="71438" y="3786190"/>
            <a:ext cx="9144032" cy="257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992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80">
                                          <p:stCondLst>
                                            <p:cond delay="0"/>
                                          </p:stCondLst>
                                        </p:cTn>
                                        <p:tgtEl>
                                          <p:spTgt spid="27650"/>
                                        </p:tgtEl>
                                      </p:cBhvr>
                                    </p:animEffect>
                                    <p:anim calcmode="lin" valueType="num">
                                      <p:cBhvr>
                                        <p:cTn id="8" dur="1822" tmFilter="0,0; 0.14,0.36; 0.43,0.73; 0.71,0.91; 1.0,1.0">
                                          <p:stCondLst>
                                            <p:cond delay="0"/>
                                          </p:stCondLst>
                                        </p:cTn>
                                        <p:tgtEl>
                                          <p:spTgt spid="276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0"/>
                                        </p:tgtEl>
                                      </p:cBhvr>
                                      <p:to x="100000" y="60000"/>
                                    </p:animScale>
                                    <p:animScale>
                                      <p:cBhvr>
                                        <p:cTn id="14" dur="166" decel="50000">
                                          <p:stCondLst>
                                            <p:cond delay="676"/>
                                          </p:stCondLst>
                                        </p:cTn>
                                        <p:tgtEl>
                                          <p:spTgt spid="27650"/>
                                        </p:tgtEl>
                                      </p:cBhvr>
                                      <p:to x="100000" y="100000"/>
                                    </p:animScale>
                                    <p:animScale>
                                      <p:cBhvr>
                                        <p:cTn id="15" dur="26">
                                          <p:stCondLst>
                                            <p:cond delay="1312"/>
                                          </p:stCondLst>
                                        </p:cTn>
                                        <p:tgtEl>
                                          <p:spTgt spid="27650"/>
                                        </p:tgtEl>
                                      </p:cBhvr>
                                      <p:to x="100000" y="80000"/>
                                    </p:animScale>
                                    <p:animScale>
                                      <p:cBhvr>
                                        <p:cTn id="16" dur="166" decel="50000">
                                          <p:stCondLst>
                                            <p:cond delay="1338"/>
                                          </p:stCondLst>
                                        </p:cTn>
                                        <p:tgtEl>
                                          <p:spTgt spid="27650"/>
                                        </p:tgtEl>
                                      </p:cBhvr>
                                      <p:to x="100000" y="100000"/>
                                    </p:animScale>
                                    <p:animScale>
                                      <p:cBhvr>
                                        <p:cTn id="17" dur="26">
                                          <p:stCondLst>
                                            <p:cond delay="1642"/>
                                          </p:stCondLst>
                                        </p:cTn>
                                        <p:tgtEl>
                                          <p:spTgt spid="27650"/>
                                        </p:tgtEl>
                                      </p:cBhvr>
                                      <p:to x="100000" y="90000"/>
                                    </p:animScale>
                                    <p:animScale>
                                      <p:cBhvr>
                                        <p:cTn id="18" dur="166" decel="50000">
                                          <p:stCondLst>
                                            <p:cond delay="1668"/>
                                          </p:stCondLst>
                                        </p:cTn>
                                        <p:tgtEl>
                                          <p:spTgt spid="27650"/>
                                        </p:tgtEl>
                                      </p:cBhvr>
                                      <p:to x="100000" y="100000"/>
                                    </p:animScale>
                                    <p:animScale>
                                      <p:cBhvr>
                                        <p:cTn id="19" dur="26">
                                          <p:stCondLst>
                                            <p:cond delay="1808"/>
                                          </p:stCondLst>
                                        </p:cTn>
                                        <p:tgtEl>
                                          <p:spTgt spid="27650"/>
                                        </p:tgtEl>
                                      </p:cBhvr>
                                      <p:to x="100000" y="95000"/>
                                    </p:animScale>
                                    <p:animScale>
                                      <p:cBhvr>
                                        <p:cTn id="20" dur="166" decel="50000">
                                          <p:stCondLst>
                                            <p:cond delay="1834"/>
                                          </p:stCondLst>
                                        </p:cTn>
                                        <p:tgtEl>
                                          <p:spTgt spid="276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7651"/>
                                        </p:tgtEl>
                                        <p:attrNameLst>
                                          <p:attrName>style.visibility</p:attrName>
                                        </p:attrNameLst>
                                      </p:cBhvr>
                                      <p:to>
                                        <p:strVal val="visible"/>
                                      </p:to>
                                    </p:set>
                                    <p:animEffect transition="in" filter="wipe(down)">
                                      <p:cBhvr>
                                        <p:cTn id="25" dur="580">
                                          <p:stCondLst>
                                            <p:cond delay="0"/>
                                          </p:stCondLst>
                                        </p:cTn>
                                        <p:tgtEl>
                                          <p:spTgt spid="27651"/>
                                        </p:tgtEl>
                                      </p:cBhvr>
                                    </p:animEffect>
                                    <p:anim calcmode="lin" valueType="num">
                                      <p:cBhvr>
                                        <p:cTn id="26" dur="1822" tmFilter="0,0; 0.14,0.36; 0.43,0.73; 0.71,0.91; 1.0,1.0">
                                          <p:stCondLst>
                                            <p:cond delay="0"/>
                                          </p:stCondLst>
                                        </p:cTn>
                                        <p:tgtEl>
                                          <p:spTgt spid="276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6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6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6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651"/>
                                        </p:tgtEl>
                                        <p:attrNameLst>
                                          <p:attrName>ppt_y</p:attrName>
                                        </p:attrNameLst>
                                      </p:cBhvr>
                                      <p:tavLst>
                                        <p:tav tm="0" fmla="#ppt_y-sin(pi*$)/81">
                                          <p:val>
                                            <p:fltVal val="0"/>
                                          </p:val>
                                        </p:tav>
                                        <p:tav tm="100000">
                                          <p:val>
                                            <p:fltVal val="1"/>
                                          </p:val>
                                        </p:tav>
                                      </p:tavLst>
                                    </p:anim>
                                    <p:animScale>
                                      <p:cBhvr>
                                        <p:cTn id="31" dur="26">
                                          <p:stCondLst>
                                            <p:cond delay="650"/>
                                          </p:stCondLst>
                                        </p:cTn>
                                        <p:tgtEl>
                                          <p:spTgt spid="27651"/>
                                        </p:tgtEl>
                                      </p:cBhvr>
                                      <p:to x="100000" y="60000"/>
                                    </p:animScale>
                                    <p:animScale>
                                      <p:cBhvr>
                                        <p:cTn id="32" dur="166" decel="50000">
                                          <p:stCondLst>
                                            <p:cond delay="676"/>
                                          </p:stCondLst>
                                        </p:cTn>
                                        <p:tgtEl>
                                          <p:spTgt spid="27651"/>
                                        </p:tgtEl>
                                      </p:cBhvr>
                                      <p:to x="100000" y="100000"/>
                                    </p:animScale>
                                    <p:animScale>
                                      <p:cBhvr>
                                        <p:cTn id="33" dur="26">
                                          <p:stCondLst>
                                            <p:cond delay="1312"/>
                                          </p:stCondLst>
                                        </p:cTn>
                                        <p:tgtEl>
                                          <p:spTgt spid="27651"/>
                                        </p:tgtEl>
                                      </p:cBhvr>
                                      <p:to x="100000" y="80000"/>
                                    </p:animScale>
                                    <p:animScale>
                                      <p:cBhvr>
                                        <p:cTn id="34" dur="166" decel="50000">
                                          <p:stCondLst>
                                            <p:cond delay="1338"/>
                                          </p:stCondLst>
                                        </p:cTn>
                                        <p:tgtEl>
                                          <p:spTgt spid="27651"/>
                                        </p:tgtEl>
                                      </p:cBhvr>
                                      <p:to x="100000" y="100000"/>
                                    </p:animScale>
                                    <p:animScale>
                                      <p:cBhvr>
                                        <p:cTn id="35" dur="26">
                                          <p:stCondLst>
                                            <p:cond delay="1642"/>
                                          </p:stCondLst>
                                        </p:cTn>
                                        <p:tgtEl>
                                          <p:spTgt spid="27651"/>
                                        </p:tgtEl>
                                      </p:cBhvr>
                                      <p:to x="100000" y="90000"/>
                                    </p:animScale>
                                    <p:animScale>
                                      <p:cBhvr>
                                        <p:cTn id="36" dur="166" decel="50000">
                                          <p:stCondLst>
                                            <p:cond delay="1668"/>
                                          </p:stCondLst>
                                        </p:cTn>
                                        <p:tgtEl>
                                          <p:spTgt spid="27651"/>
                                        </p:tgtEl>
                                      </p:cBhvr>
                                      <p:to x="100000" y="100000"/>
                                    </p:animScale>
                                    <p:animScale>
                                      <p:cBhvr>
                                        <p:cTn id="37" dur="26">
                                          <p:stCondLst>
                                            <p:cond delay="1808"/>
                                          </p:stCondLst>
                                        </p:cTn>
                                        <p:tgtEl>
                                          <p:spTgt spid="27651"/>
                                        </p:tgtEl>
                                      </p:cBhvr>
                                      <p:to x="100000" y="95000"/>
                                    </p:animScale>
                                    <p:animScale>
                                      <p:cBhvr>
                                        <p:cTn id="38" dur="166" decel="50000">
                                          <p:stCondLst>
                                            <p:cond delay="1834"/>
                                          </p:stCondLst>
                                        </p:cTn>
                                        <p:tgtEl>
                                          <p:spTgt spid="276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3"/>
          <p:cNvPicPr>
            <a:picLocks noChangeAspect="1" noChangeArrowheads="1"/>
          </p:cNvPicPr>
          <p:nvPr/>
        </p:nvPicPr>
        <p:blipFill>
          <a:blip r:embed="rId3">
            <a:extLst>
              <a:ext uri="{28A0092B-C50C-407E-A947-70E740481C1C}">
                <a14:useLocalDpi xmlns:a14="http://schemas.microsoft.com/office/drawing/2010/main" val="0"/>
              </a:ext>
            </a:extLst>
          </a:blip>
          <a:srcRect l="7813" t="61980" r="14479" b="28255"/>
          <a:stretch>
            <a:fillRect/>
          </a:stretch>
        </p:blipFill>
        <p:spPr bwMode="auto">
          <a:xfrm>
            <a:off x="214282" y="980728"/>
            <a:ext cx="8572560" cy="13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1"/>
          <p:cNvPicPr>
            <a:picLocks noChangeAspect="1" noChangeArrowheads="1"/>
          </p:cNvPicPr>
          <p:nvPr/>
        </p:nvPicPr>
        <p:blipFill>
          <a:blip r:embed="rId4">
            <a:extLst>
              <a:ext uri="{28A0092B-C50C-407E-A947-70E740481C1C}">
                <a14:useLocalDpi xmlns:a14="http://schemas.microsoft.com/office/drawing/2010/main" val="0"/>
              </a:ext>
            </a:extLst>
          </a:blip>
          <a:srcRect t="55315" b="17029"/>
          <a:stretch>
            <a:fillRect/>
          </a:stretch>
        </p:blipFill>
        <p:spPr bwMode="auto">
          <a:xfrm>
            <a:off x="76103" y="3469400"/>
            <a:ext cx="8782177" cy="231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randombar(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randombar(horizontal)">
                                      <p:cBhvr>
                                        <p:cTn id="1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17"/>
          <p:cNvPicPr>
            <a:picLocks noChangeAspect="1" noChangeArrowheads="1"/>
          </p:cNvPicPr>
          <p:nvPr/>
        </p:nvPicPr>
        <p:blipFill>
          <a:blip r:embed="rId3">
            <a:extLst>
              <a:ext uri="{28A0092B-C50C-407E-A947-70E740481C1C}">
                <a14:useLocalDpi xmlns:a14="http://schemas.microsoft.com/office/drawing/2010/main" val="0"/>
              </a:ext>
            </a:extLst>
          </a:blip>
          <a:srcRect l="25000" t="14845" r="27083" b="5598"/>
          <a:stretch>
            <a:fillRect/>
          </a:stretch>
        </p:blipFill>
        <p:spPr bwMode="auto">
          <a:xfrm>
            <a:off x="2571736" y="0"/>
            <a:ext cx="41433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p:transition spd="slow">
    <p:pull dir="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2"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16"/>
          <p:cNvPicPr>
            <a:picLocks noChangeAspect="1" noChangeArrowheads="1"/>
          </p:cNvPicPr>
          <p:nvPr/>
        </p:nvPicPr>
        <p:blipFill>
          <a:blip r:embed="rId3">
            <a:extLst>
              <a:ext uri="{28A0092B-C50C-407E-A947-70E740481C1C}">
                <a14:useLocalDpi xmlns:a14="http://schemas.microsoft.com/office/drawing/2010/main" val="0"/>
              </a:ext>
            </a:extLst>
          </a:blip>
          <a:srcRect l="16771" t="12109" r="36041" b="3777"/>
          <a:stretch>
            <a:fillRect/>
          </a:stretch>
        </p:blipFill>
        <p:spPr bwMode="auto">
          <a:xfrm>
            <a:off x="2714612" y="0"/>
            <a:ext cx="40719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fa-IR" b="1" dirty="0">
                <a:solidFill>
                  <a:srgbClr val="FF0000"/>
                </a:solidFill>
                <a:cs typeface="B Nazanin" pitchFamily="2" charset="-78"/>
              </a:rPr>
              <a:t>اجزاء گواهی پزشکی فوت بالای 7 </a:t>
            </a:r>
            <a:r>
              <a:rPr lang="fa-IR" b="1" dirty="0" smtClean="0">
                <a:solidFill>
                  <a:srgbClr val="FF0000"/>
                </a:solidFill>
                <a:cs typeface="B Nazanin" pitchFamily="2" charset="-78"/>
              </a:rPr>
              <a:t>روز</a:t>
            </a:r>
            <a:endParaRPr lang="fa-IR" dirty="0">
              <a:solidFill>
                <a:srgbClr val="FF0000"/>
              </a:solidFill>
              <a:cs typeface="B Nazanin" pitchFamily="2" charset="-78"/>
            </a:endParaRPr>
          </a:p>
        </p:txBody>
      </p:sp>
      <p:pic>
        <p:nvPicPr>
          <p:cNvPr id="31746" name="Picture 27"/>
          <p:cNvPicPr>
            <a:picLocks noChangeAspect="1" noChangeArrowheads="1"/>
          </p:cNvPicPr>
          <p:nvPr/>
        </p:nvPicPr>
        <p:blipFill>
          <a:blip r:embed="rId3">
            <a:extLst>
              <a:ext uri="{28A0092B-C50C-407E-A947-70E740481C1C}">
                <a14:useLocalDpi xmlns:a14="http://schemas.microsoft.com/office/drawing/2010/main" val="0"/>
              </a:ext>
            </a:extLst>
          </a:blip>
          <a:srcRect l="8958" t="16016" r="13750" b="71744"/>
          <a:stretch>
            <a:fillRect/>
          </a:stretch>
        </p:blipFill>
        <p:spPr bwMode="auto">
          <a:xfrm>
            <a:off x="0" y="1340768"/>
            <a:ext cx="9072594" cy="155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8"/>
          <p:cNvPicPr>
            <a:picLocks noChangeAspect="1" noChangeArrowheads="1"/>
          </p:cNvPicPr>
          <p:nvPr/>
        </p:nvPicPr>
        <p:blipFill>
          <a:blip r:embed="rId4">
            <a:extLst>
              <a:ext uri="{28A0092B-C50C-407E-A947-70E740481C1C}">
                <a14:useLocalDpi xmlns:a14="http://schemas.microsoft.com/office/drawing/2010/main" val="0"/>
              </a:ext>
            </a:extLst>
          </a:blip>
          <a:srcRect l="8958" t="27995" r="13541" b="61980"/>
          <a:stretch>
            <a:fillRect/>
          </a:stretch>
        </p:blipFill>
        <p:spPr bwMode="auto">
          <a:xfrm>
            <a:off x="26350" y="3573016"/>
            <a:ext cx="8974806" cy="17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80">
                                          <p:stCondLst>
                                            <p:cond delay="0"/>
                                          </p:stCondLst>
                                        </p:cTn>
                                        <p:tgtEl>
                                          <p:spTgt spid="31746"/>
                                        </p:tgtEl>
                                      </p:cBhvr>
                                    </p:animEffect>
                                    <p:anim calcmode="lin" valueType="num">
                                      <p:cBhvr>
                                        <p:cTn id="8"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6"/>
                                        </p:tgtEl>
                                      </p:cBhvr>
                                      <p:to x="100000" y="60000"/>
                                    </p:animScale>
                                    <p:animScale>
                                      <p:cBhvr>
                                        <p:cTn id="14" dur="166" decel="50000">
                                          <p:stCondLst>
                                            <p:cond delay="676"/>
                                          </p:stCondLst>
                                        </p:cTn>
                                        <p:tgtEl>
                                          <p:spTgt spid="31746"/>
                                        </p:tgtEl>
                                      </p:cBhvr>
                                      <p:to x="100000" y="100000"/>
                                    </p:animScale>
                                    <p:animScale>
                                      <p:cBhvr>
                                        <p:cTn id="15" dur="26">
                                          <p:stCondLst>
                                            <p:cond delay="1312"/>
                                          </p:stCondLst>
                                        </p:cTn>
                                        <p:tgtEl>
                                          <p:spTgt spid="31746"/>
                                        </p:tgtEl>
                                      </p:cBhvr>
                                      <p:to x="100000" y="80000"/>
                                    </p:animScale>
                                    <p:animScale>
                                      <p:cBhvr>
                                        <p:cTn id="16" dur="166" decel="50000">
                                          <p:stCondLst>
                                            <p:cond delay="1338"/>
                                          </p:stCondLst>
                                        </p:cTn>
                                        <p:tgtEl>
                                          <p:spTgt spid="31746"/>
                                        </p:tgtEl>
                                      </p:cBhvr>
                                      <p:to x="100000" y="100000"/>
                                    </p:animScale>
                                    <p:animScale>
                                      <p:cBhvr>
                                        <p:cTn id="17" dur="26">
                                          <p:stCondLst>
                                            <p:cond delay="1642"/>
                                          </p:stCondLst>
                                        </p:cTn>
                                        <p:tgtEl>
                                          <p:spTgt spid="31746"/>
                                        </p:tgtEl>
                                      </p:cBhvr>
                                      <p:to x="100000" y="90000"/>
                                    </p:animScale>
                                    <p:animScale>
                                      <p:cBhvr>
                                        <p:cTn id="18" dur="166" decel="50000">
                                          <p:stCondLst>
                                            <p:cond delay="1668"/>
                                          </p:stCondLst>
                                        </p:cTn>
                                        <p:tgtEl>
                                          <p:spTgt spid="31746"/>
                                        </p:tgtEl>
                                      </p:cBhvr>
                                      <p:to x="100000" y="100000"/>
                                    </p:animScale>
                                    <p:animScale>
                                      <p:cBhvr>
                                        <p:cTn id="19" dur="26">
                                          <p:stCondLst>
                                            <p:cond delay="1808"/>
                                          </p:stCondLst>
                                        </p:cTn>
                                        <p:tgtEl>
                                          <p:spTgt spid="31746"/>
                                        </p:tgtEl>
                                      </p:cBhvr>
                                      <p:to x="100000" y="95000"/>
                                    </p:animScale>
                                    <p:animScale>
                                      <p:cBhvr>
                                        <p:cTn id="20" dur="166" decel="50000">
                                          <p:stCondLst>
                                            <p:cond delay="1834"/>
                                          </p:stCondLst>
                                        </p:cTn>
                                        <p:tgtEl>
                                          <p:spTgt spid="317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wipe(down)">
                                      <p:cBhvr>
                                        <p:cTn id="25" dur="580">
                                          <p:stCondLst>
                                            <p:cond delay="0"/>
                                          </p:stCondLst>
                                        </p:cTn>
                                        <p:tgtEl>
                                          <p:spTgt spid="31747"/>
                                        </p:tgtEl>
                                      </p:cBhvr>
                                    </p:animEffect>
                                    <p:anim calcmode="lin" valueType="num">
                                      <p:cBhvr>
                                        <p:cTn id="26" dur="1822" tmFilter="0,0; 0.14,0.36; 0.43,0.73; 0.71,0.91; 1.0,1.0">
                                          <p:stCondLst>
                                            <p:cond delay="0"/>
                                          </p:stCondLst>
                                        </p:cTn>
                                        <p:tgtEl>
                                          <p:spTgt spid="317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7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7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7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747"/>
                                        </p:tgtEl>
                                        <p:attrNameLst>
                                          <p:attrName>ppt_y</p:attrName>
                                        </p:attrNameLst>
                                      </p:cBhvr>
                                      <p:tavLst>
                                        <p:tav tm="0" fmla="#ppt_y-sin(pi*$)/81">
                                          <p:val>
                                            <p:fltVal val="0"/>
                                          </p:val>
                                        </p:tav>
                                        <p:tav tm="100000">
                                          <p:val>
                                            <p:fltVal val="1"/>
                                          </p:val>
                                        </p:tav>
                                      </p:tavLst>
                                    </p:anim>
                                    <p:animScale>
                                      <p:cBhvr>
                                        <p:cTn id="31" dur="26">
                                          <p:stCondLst>
                                            <p:cond delay="650"/>
                                          </p:stCondLst>
                                        </p:cTn>
                                        <p:tgtEl>
                                          <p:spTgt spid="31747"/>
                                        </p:tgtEl>
                                      </p:cBhvr>
                                      <p:to x="100000" y="60000"/>
                                    </p:animScale>
                                    <p:animScale>
                                      <p:cBhvr>
                                        <p:cTn id="32" dur="166" decel="50000">
                                          <p:stCondLst>
                                            <p:cond delay="676"/>
                                          </p:stCondLst>
                                        </p:cTn>
                                        <p:tgtEl>
                                          <p:spTgt spid="31747"/>
                                        </p:tgtEl>
                                      </p:cBhvr>
                                      <p:to x="100000" y="100000"/>
                                    </p:animScale>
                                    <p:animScale>
                                      <p:cBhvr>
                                        <p:cTn id="33" dur="26">
                                          <p:stCondLst>
                                            <p:cond delay="1312"/>
                                          </p:stCondLst>
                                        </p:cTn>
                                        <p:tgtEl>
                                          <p:spTgt spid="31747"/>
                                        </p:tgtEl>
                                      </p:cBhvr>
                                      <p:to x="100000" y="80000"/>
                                    </p:animScale>
                                    <p:animScale>
                                      <p:cBhvr>
                                        <p:cTn id="34" dur="166" decel="50000">
                                          <p:stCondLst>
                                            <p:cond delay="1338"/>
                                          </p:stCondLst>
                                        </p:cTn>
                                        <p:tgtEl>
                                          <p:spTgt spid="31747"/>
                                        </p:tgtEl>
                                      </p:cBhvr>
                                      <p:to x="100000" y="100000"/>
                                    </p:animScale>
                                    <p:animScale>
                                      <p:cBhvr>
                                        <p:cTn id="35" dur="26">
                                          <p:stCondLst>
                                            <p:cond delay="1642"/>
                                          </p:stCondLst>
                                        </p:cTn>
                                        <p:tgtEl>
                                          <p:spTgt spid="31747"/>
                                        </p:tgtEl>
                                      </p:cBhvr>
                                      <p:to x="100000" y="90000"/>
                                    </p:animScale>
                                    <p:animScale>
                                      <p:cBhvr>
                                        <p:cTn id="36" dur="166" decel="50000">
                                          <p:stCondLst>
                                            <p:cond delay="1668"/>
                                          </p:stCondLst>
                                        </p:cTn>
                                        <p:tgtEl>
                                          <p:spTgt spid="31747"/>
                                        </p:tgtEl>
                                      </p:cBhvr>
                                      <p:to x="100000" y="100000"/>
                                    </p:animScale>
                                    <p:animScale>
                                      <p:cBhvr>
                                        <p:cTn id="37" dur="26">
                                          <p:stCondLst>
                                            <p:cond delay="1808"/>
                                          </p:stCondLst>
                                        </p:cTn>
                                        <p:tgtEl>
                                          <p:spTgt spid="31747"/>
                                        </p:tgtEl>
                                      </p:cBhvr>
                                      <p:to x="100000" y="95000"/>
                                    </p:animScale>
                                    <p:animScale>
                                      <p:cBhvr>
                                        <p:cTn id="38" dur="166" decel="50000">
                                          <p:stCondLst>
                                            <p:cond delay="1834"/>
                                          </p:stCondLst>
                                        </p:cTn>
                                        <p:tgtEl>
                                          <p:spTgt spid="317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9"/>
          <p:cNvPicPr>
            <a:picLocks noChangeAspect="1" noChangeArrowheads="1"/>
          </p:cNvPicPr>
          <p:nvPr/>
        </p:nvPicPr>
        <p:blipFill>
          <a:blip r:embed="rId3">
            <a:extLst>
              <a:ext uri="{28A0092B-C50C-407E-A947-70E740481C1C}">
                <a14:useLocalDpi xmlns:a14="http://schemas.microsoft.com/office/drawing/2010/main" val="0"/>
              </a:ext>
            </a:extLst>
          </a:blip>
          <a:srcRect l="9167" t="38020" r="13644" b="30991"/>
          <a:stretch>
            <a:fillRect/>
          </a:stretch>
        </p:blipFill>
        <p:spPr bwMode="auto">
          <a:xfrm>
            <a:off x="49372" y="500042"/>
            <a:ext cx="9023222" cy="292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0"/>
          <p:cNvPicPr>
            <a:picLocks noChangeAspect="1" noChangeArrowheads="1"/>
          </p:cNvPicPr>
          <p:nvPr/>
        </p:nvPicPr>
        <p:blipFill>
          <a:blip r:embed="rId4">
            <a:extLst>
              <a:ext uri="{28A0092B-C50C-407E-A947-70E740481C1C}">
                <a14:useLocalDpi xmlns:a14="http://schemas.microsoft.com/office/drawing/2010/main" val="0"/>
              </a:ext>
            </a:extLst>
          </a:blip>
          <a:srcRect l="9167" t="40884" r="13750" b="51694"/>
          <a:stretch>
            <a:fillRect/>
          </a:stretch>
        </p:blipFill>
        <p:spPr bwMode="auto">
          <a:xfrm>
            <a:off x="0" y="4149080"/>
            <a:ext cx="9072562" cy="149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80">
                                          <p:stCondLst>
                                            <p:cond delay="0"/>
                                          </p:stCondLst>
                                        </p:cTn>
                                        <p:tgtEl>
                                          <p:spTgt spid="32770"/>
                                        </p:tgtEl>
                                      </p:cBhvr>
                                    </p:animEffect>
                                    <p:anim calcmode="lin" valueType="num">
                                      <p:cBhvr>
                                        <p:cTn id="8" dur="1822"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70"/>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70"/>
                                        </p:tgtEl>
                                      </p:cBhvr>
                                      <p:to x="100000" y="60000"/>
                                    </p:animScale>
                                    <p:animScale>
                                      <p:cBhvr>
                                        <p:cTn id="14" dur="166" decel="50000">
                                          <p:stCondLst>
                                            <p:cond delay="676"/>
                                          </p:stCondLst>
                                        </p:cTn>
                                        <p:tgtEl>
                                          <p:spTgt spid="32770"/>
                                        </p:tgtEl>
                                      </p:cBhvr>
                                      <p:to x="100000" y="100000"/>
                                    </p:animScale>
                                    <p:animScale>
                                      <p:cBhvr>
                                        <p:cTn id="15" dur="26">
                                          <p:stCondLst>
                                            <p:cond delay="1312"/>
                                          </p:stCondLst>
                                        </p:cTn>
                                        <p:tgtEl>
                                          <p:spTgt spid="32770"/>
                                        </p:tgtEl>
                                      </p:cBhvr>
                                      <p:to x="100000" y="80000"/>
                                    </p:animScale>
                                    <p:animScale>
                                      <p:cBhvr>
                                        <p:cTn id="16" dur="166" decel="50000">
                                          <p:stCondLst>
                                            <p:cond delay="1338"/>
                                          </p:stCondLst>
                                        </p:cTn>
                                        <p:tgtEl>
                                          <p:spTgt spid="32770"/>
                                        </p:tgtEl>
                                      </p:cBhvr>
                                      <p:to x="100000" y="100000"/>
                                    </p:animScale>
                                    <p:animScale>
                                      <p:cBhvr>
                                        <p:cTn id="17" dur="26">
                                          <p:stCondLst>
                                            <p:cond delay="1642"/>
                                          </p:stCondLst>
                                        </p:cTn>
                                        <p:tgtEl>
                                          <p:spTgt spid="32770"/>
                                        </p:tgtEl>
                                      </p:cBhvr>
                                      <p:to x="100000" y="90000"/>
                                    </p:animScale>
                                    <p:animScale>
                                      <p:cBhvr>
                                        <p:cTn id="18" dur="166" decel="50000">
                                          <p:stCondLst>
                                            <p:cond delay="1668"/>
                                          </p:stCondLst>
                                        </p:cTn>
                                        <p:tgtEl>
                                          <p:spTgt spid="32770"/>
                                        </p:tgtEl>
                                      </p:cBhvr>
                                      <p:to x="100000" y="100000"/>
                                    </p:animScale>
                                    <p:animScale>
                                      <p:cBhvr>
                                        <p:cTn id="19" dur="26">
                                          <p:stCondLst>
                                            <p:cond delay="1808"/>
                                          </p:stCondLst>
                                        </p:cTn>
                                        <p:tgtEl>
                                          <p:spTgt spid="32770"/>
                                        </p:tgtEl>
                                      </p:cBhvr>
                                      <p:to x="100000" y="95000"/>
                                    </p:animScale>
                                    <p:animScale>
                                      <p:cBhvr>
                                        <p:cTn id="20" dur="166" decel="50000">
                                          <p:stCondLst>
                                            <p:cond delay="1834"/>
                                          </p:stCondLst>
                                        </p:cTn>
                                        <p:tgtEl>
                                          <p:spTgt spid="327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2771"/>
                                        </p:tgtEl>
                                        <p:attrNameLst>
                                          <p:attrName>style.visibility</p:attrName>
                                        </p:attrNameLst>
                                      </p:cBhvr>
                                      <p:to>
                                        <p:strVal val="visible"/>
                                      </p:to>
                                    </p:set>
                                    <p:animEffect transition="in" filter="wipe(down)">
                                      <p:cBhvr>
                                        <p:cTn id="25" dur="580">
                                          <p:stCondLst>
                                            <p:cond delay="0"/>
                                          </p:stCondLst>
                                        </p:cTn>
                                        <p:tgtEl>
                                          <p:spTgt spid="32771"/>
                                        </p:tgtEl>
                                      </p:cBhvr>
                                    </p:animEffect>
                                    <p:anim calcmode="lin" valueType="num">
                                      <p:cBhvr>
                                        <p:cTn id="26" dur="1822" tmFilter="0,0; 0.14,0.36; 0.43,0.73; 0.71,0.91; 1.0,1.0">
                                          <p:stCondLst>
                                            <p:cond delay="0"/>
                                          </p:stCondLst>
                                        </p:cTn>
                                        <p:tgtEl>
                                          <p:spTgt spid="3277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277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277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277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2771"/>
                                        </p:tgtEl>
                                        <p:attrNameLst>
                                          <p:attrName>ppt_y</p:attrName>
                                        </p:attrNameLst>
                                      </p:cBhvr>
                                      <p:tavLst>
                                        <p:tav tm="0" fmla="#ppt_y-sin(pi*$)/81">
                                          <p:val>
                                            <p:fltVal val="0"/>
                                          </p:val>
                                        </p:tav>
                                        <p:tav tm="100000">
                                          <p:val>
                                            <p:fltVal val="1"/>
                                          </p:val>
                                        </p:tav>
                                      </p:tavLst>
                                    </p:anim>
                                    <p:animScale>
                                      <p:cBhvr>
                                        <p:cTn id="31" dur="26">
                                          <p:stCondLst>
                                            <p:cond delay="650"/>
                                          </p:stCondLst>
                                        </p:cTn>
                                        <p:tgtEl>
                                          <p:spTgt spid="32771"/>
                                        </p:tgtEl>
                                      </p:cBhvr>
                                      <p:to x="100000" y="60000"/>
                                    </p:animScale>
                                    <p:animScale>
                                      <p:cBhvr>
                                        <p:cTn id="32" dur="166" decel="50000">
                                          <p:stCondLst>
                                            <p:cond delay="676"/>
                                          </p:stCondLst>
                                        </p:cTn>
                                        <p:tgtEl>
                                          <p:spTgt spid="32771"/>
                                        </p:tgtEl>
                                      </p:cBhvr>
                                      <p:to x="100000" y="100000"/>
                                    </p:animScale>
                                    <p:animScale>
                                      <p:cBhvr>
                                        <p:cTn id="33" dur="26">
                                          <p:stCondLst>
                                            <p:cond delay="1312"/>
                                          </p:stCondLst>
                                        </p:cTn>
                                        <p:tgtEl>
                                          <p:spTgt spid="32771"/>
                                        </p:tgtEl>
                                      </p:cBhvr>
                                      <p:to x="100000" y="80000"/>
                                    </p:animScale>
                                    <p:animScale>
                                      <p:cBhvr>
                                        <p:cTn id="34" dur="166" decel="50000">
                                          <p:stCondLst>
                                            <p:cond delay="1338"/>
                                          </p:stCondLst>
                                        </p:cTn>
                                        <p:tgtEl>
                                          <p:spTgt spid="32771"/>
                                        </p:tgtEl>
                                      </p:cBhvr>
                                      <p:to x="100000" y="100000"/>
                                    </p:animScale>
                                    <p:animScale>
                                      <p:cBhvr>
                                        <p:cTn id="35" dur="26">
                                          <p:stCondLst>
                                            <p:cond delay="1642"/>
                                          </p:stCondLst>
                                        </p:cTn>
                                        <p:tgtEl>
                                          <p:spTgt spid="32771"/>
                                        </p:tgtEl>
                                      </p:cBhvr>
                                      <p:to x="100000" y="90000"/>
                                    </p:animScale>
                                    <p:animScale>
                                      <p:cBhvr>
                                        <p:cTn id="36" dur="166" decel="50000">
                                          <p:stCondLst>
                                            <p:cond delay="1668"/>
                                          </p:stCondLst>
                                        </p:cTn>
                                        <p:tgtEl>
                                          <p:spTgt spid="32771"/>
                                        </p:tgtEl>
                                      </p:cBhvr>
                                      <p:to x="100000" y="100000"/>
                                    </p:animScale>
                                    <p:animScale>
                                      <p:cBhvr>
                                        <p:cTn id="37" dur="26">
                                          <p:stCondLst>
                                            <p:cond delay="1808"/>
                                          </p:stCondLst>
                                        </p:cTn>
                                        <p:tgtEl>
                                          <p:spTgt spid="32771"/>
                                        </p:tgtEl>
                                      </p:cBhvr>
                                      <p:to x="100000" y="95000"/>
                                    </p:animScale>
                                    <p:animScale>
                                      <p:cBhvr>
                                        <p:cTn id="38" dur="166" decel="50000">
                                          <p:stCondLst>
                                            <p:cond delay="1834"/>
                                          </p:stCondLst>
                                        </p:cTn>
                                        <p:tgtEl>
                                          <p:spTgt spid="327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31"/>
          <p:cNvPicPr>
            <a:picLocks noChangeAspect="1" noChangeArrowheads="1"/>
          </p:cNvPicPr>
          <p:nvPr/>
        </p:nvPicPr>
        <p:blipFill>
          <a:blip r:embed="rId3">
            <a:extLst>
              <a:ext uri="{28A0092B-C50C-407E-A947-70E740481C1C}">
                <a14:useLocalDpi xmlns:a14="http://schemas.microsoft.com/office/drawing/2010/main" val="0"/>
              </a:ext>
            </a:extLst>
          </a:blip>
          <a:srcRect l="9167" t="48047" r="13750" b="38281"/>
          <a:stretch>
            <a:fillRect/>
          </a:stretch>
        </p:blipFill>
        <p:spPr bwMode="auto">
          <a:xfrm>
            <a:off x="19482" y="836712"/>
            <a:ext cx="9053112" cy="20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2"/>
          <p:cNvPicPr>
            <a:picLocks noChangeAspect="1" noChangeArrowheads="1"/>
          </p:cNvPicPr>
          <p:nvPr/>
        </p:nvPicPr>
        <p:blipFill>
          <a:blip r:embed="rId4">
            <a:extLst>
              <a:ext uri="{28A0092B-C50C-407E-A947-70E740481C1C}">
                <a14:useLocalDpi xmlns:a14="http://schemas.microsoft.com/office/drawing/2010/main" val="0"/>
              </a:ext>
            </a:extLst>
          </a:blip>
          <a:srcRect l="9167" t="24480" r="13750" b="66277"/>
          <a:stretch>
            <a:fillRect/>
          </a:stretch>
        </p:blipFill>
        <p:spPr bwMode="auto">
          <a:xfrm>
            <a:off x="0" y="3174617"/>
            <a:ext cx="9072594" cy="17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fade">
                                      <p:cBhvr>
                                        <p:cTn id="14" dur="1000"/>
                                        <p:tgtEl>
                                          <p:spTgt spid="33795"/>
                                        </p:tgtEl>
                                      </p:cBhvr>
                                    </p:animEffect>
                                    <p:anim calcmode="lin" valueType="num">
                                      <p:cBhvr>
                                        <p:cTn id="15" dur="1000" fill="hold"/>
                                        <p:tgtEl>
                                          <p:spTgt spid="33795"/>
                                        </p:tgtEl>
                                        <p:attrNameLst>
                                          <p:attrName>ppt_x</p:attrName>
                                        </p:attrNameLst>
                                      </p:cBhvr>
                                      <p:tavLst>
                                        <p:tav tm="0">
                                          <p:val>
                                            <p:strVal val="#ppt_x"/>
                                          </p:val>
                                        </p:tav>
                                        <p:tav tm="100000">
                                          <p:val>
                                            <p:strVal val="#ppt_x"/>
                                          </p:val>
                                        </p:tav>
                                      </p:tavLst>
                                    </p:anim>
                                    <p:anim calcmode="lin" valueType="num">
                                      <p:cBhvr>
                                        <p:cTn id="16"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988840"/>
            <a:ext cx="8229600" cy="3701008"/>
          </a:xfrm>
        </p:spPr>
        <p:txBody>
          <a:bodyPr/>
          <a:lstStyle/>
          <a:p>
            <a:pPr lvl="0" algn="just">
              <a:lnSpc>
                <a:spcPct val="200000"/>
              </a:lnSpc>
            </a:pPr>
            <a:r>
              <a:rPr lang="fa-IR" b="1" dirty="0" smtClean="0">
                <a:cs typeface="B Nazanin" pitchFamily="2" charset="-78"/>
              </a:rPr>
              <a:t>جراحت </a:t>
            </a:r>
            <a:r>
              <a:rPr lang="fa-IR" b="1" dirty="0">
                <a:cs typeface="B Nazanin" pitchFamily="2" charset="-78"/>
              </a:rPr>
              <a:t>ناشی از اصابت گلوله به سر</a:t>
            </a:r>
            <a:endParaRPr lang="en-US" b="1" dirty="0">
              <a:cs typeface="B Nazanin" pitchFamily="2" charset="-78"/>
            </a:endParaRPr>
          </a:p>
          <a:p>
            <a:pPr lvl="0" algn="just">
              <a:lnSpc>
                <a:spcPct val="200000"/>
              </a:lnSpc>
            </a:pPr>
            <a:r>
              <a:rPr lang="fa-IR" b="1" dirty="0">
                <a:cs typeface="B Nazanin" pitchFamily="2" charset="-78"/>
              </a:rPr>
              <a:t>جراحت نافذ ناشی از اصابت چاقو به قفسه صدری</a:t>
            </a:r>
            <a:endParaRPr lang="en-US" b="1" dirty="0">
              <a:cs typeface="B Nazanin" pitchFamily="2" charset="-78"/>
            </a:endParaRPr>
          </a:p>
          <a:p>
            <a:pPr lvl="0" algn="just">
              <a:lnSpc>
                <a:spcPct val="200000"/>
              </a:lnSpc>
            </a:pPr>
            <a:r>
              <a:rPr lang="fa-IR" b="1" dirty="0">
                <a:cs typeface="B Nazanin" pitchFamily="2" charset="-78"/>
              </a:rPr>
              <a:t>آدنوکارسینوم ریه</a:t>
            </a:r>
            <a:endParaRPr lang="en-US" b="1" dirty="0">
              <a:cs typeface="B Nazanin" pitchFamily="2" charset="-78"/>
            </a:endParaRPr>
          </a:p>
          <a:p>
            <a:pPr marL="0" indent="0" algn="just">
              <a:lnSpc>
                <a:spcPct val="200000"/>
              </a:lnSpc>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مثالهایی </a:t>
            </a:r>
            <a:r>
              <a:rPr lang="fa-IR" b="1" dirty="0">
                <a:solidFill>
                  <a:srgbClr val="FF0000"/>
                </a:solidFill>
                <a:cs typeface="B Titr" pitchFamily="2" charset="-78"/>
              </a:rPr>
              <a:t>از 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arn(inVertical)">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33"/>
          <p:cNvPicPr>
            <a:picLocks noChangeAspect="1" noChangeArrowheads="1"/>
          </p:cNvPicPr>
          <p:nvPr/>
        </p:nvPicPr>
        <p:blipFill>
          <a:blip r:embed="rId3">
            <a:extLst>
              <a:ext uri="{28A0092B-C50C-407E-A947-70E740481C1C}">
                <a14:useLocalDpi xmlns:a14="http://schemas.microsoft.com/office/drawing/2010/main" val="0"/>
              </a:ext>
            </a:extLst>
          </a:blip>
          <a:srcRect l="9167" t="33984" r="13959" b="29819"/>
          <a:stretch>
            <a:fillRect/>
          </a:stretch>
        </p:blipFill>
        <p:spPr bwMode="auto">
          <a:xfrm>
            <a:off x="-2355" y="1196752"/>
            <a:ext cx="9146387" cy="46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04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34"/>
          <p:cNvPicPr>
            <a:picLocks noChangeAspect="1" noChangeArrowheads="1"/>
          </p:cNvPicPr>
          <p:nvPr/>
        </p:nvPicPr>
        <p:blipFill>
          <a:blip r:embed="rId3">
            <a:extLst>
              <a:ext uri="{28A0092B-C50C-407E-A947-70E740481C1C}">
                <a14:useLocalDpi xmlns:a14="http://schemas.microsoft.com/office/drawing/2010/main" val="0"/>
              </a:ext>
            </a:extLst>
          </a:blip>
          <a:srcRect l="8333" t="46094" r="13541" b="44661"/>
          <a:stretch>
            <a:fillRect/>
          </a:stretch>
        </p:blipFill>
        <p:spPr bwMode="auto">
          <a:xfrm>
            <a:off x="-31544" y="836712"/>
            <a:ext cx="9104138" cy="166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5"/>
          <p:cNvPicPr>
            <a:picLocks noChangeAspect="1" noChangeArrowheads="1"/>
          </p:cNvPicPr>
          <p:nvPr/>
        </p:nvPicPr>
        <p:blipFill>
          <a:blip r:embed="rId3">
            <a:extLst>
              <a:ext uri="{28A0092B-C50C-407E-A947-70E740481C1C}">
                <a14:useLocalDpi xmlns:a14="http://schemas.microsoft.com/office/drawing/2010/main" val="0"/>
              </a:ext>
            </a:extLst>
          </a:blip>
          <a:srcRect l="8855" t="55078" r="13542" b="30209"/>
          <a:stretch>
            <a:fillRect/>
          </a:stretch>
        </p:blipFill>
        <p:spPr bwMode="auto">
          <a:xfrm>
            <a:off x="-25202" y="3456384"/>
            <a:ext cx="9026358" cy="240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433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circle(in)">
                                      <p:cBhvr>
                                        <p:cTn id="12"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6"/>
          <p:cNvPicPr>
            <a:picLocks noChangeAspect="1" noChangeArrowheads="1"/>
          </p:cNvPicPr>
          <p:nvPr/>
        </p:nvPicPr>
        <p:blipFill>
          <a:blip r:embed="rId3">
            <a:extLst>
              <a:ext uri="{28A0092B-C50C-407E-A947-70E740481C1C}">
                <a14:useLocalDpi xmlns:a14="http://schemas.microsoft.com/office/drawing/2010/main" val="0"/>
              </a:ext>
            </a:extLst>
          </a:blip>
          <a:srcRect l="27708" t="13281" r="29584" b="9895"/>
          <a:stretch>
            <a:fillRect/>
          </a:stretch>
        </p:blipFill>
        <p:spPr bwMode="auto">
          <a:xfrm>
            <a:off x="2915816" y="132215"/>
            <a:ext cx="3643306"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433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5583"/>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5"/>
          <p:cNvPicPr>
            <a:picLocks noChangeAspect="1" noChangeArrowheads="1"/>
          </p:cNvPicPr>
          <p:nvPr/>
        </p:nvPicPr>
        <p:blipFill>
          <a:blip r:embed="rId3">
            <a:extLst>
              <a:ext uri="{28A0092B-C50C-407E-A947-70E740481C1C}">
                <a14:useLocalDpi xmlns:a14="http://schemas.microsoft.com/office/drawing/2010/main" val="0"/>
              </a:ext>
            </a:extLst>
          </a:blip>
          <a:srcRect l="16875" t="12370" r="36250" b="4556"/>
          <a:stretch>
            <a:fillRect/>
          </a:stretch>
        </p:blipFill>
        <p:spPr bwMode="auto">
          <a:xfrm>
            <a:off x="2643174" y="0"/>
            <a:ext cx="37147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4334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276872"/>
            <a:ext cx="8229600" cy="1611560"/>
          </a:xfrm>
        </p:spPr>
        <p:txBody>
          <a:bodyPr>
            <a:normAutofit/>
          </a:bodyPr>
          <a:lstStyle/>
          <a:p>
            <a:pPr marL="0" indent="0" algn="ctr">
              <a:buNone/>
            </a:pPr>
            <a:r>
              <a:rPr lang="fa-IR" sz="6600" dirty="0" smtClean="0">
                <a:solidFill>
                  <a:srgbClr val="FF0000"/>
                </a:solidFill>
                <a:cs typeface="B Titr" pitchFamily="2" charset="-78"/>
              </a:rPr>
              <a:t>پیروز و سربلند باشید</a:t>
            </a:r>
            <a:endParaRPr lang="fa-IR" sz="6600" dirty="0">
              <a:solidFill>
                <a:srgbClr val="FF0000"/>
              </a:solidFill>
              <a:cs typeface="B Titr" pitchFamily="2" charset="-78"/>
            </a:endParaRPr>
          </a:p>
        </p:txBody>
      </p:sp>
    </p:spTree>
    <p:extLst>
      <p:ext uri="{BB962C8B-B14F-4D97-AF65-F5344CB8AC3E}">
        <p14:creationId xmlns:p14="http://schemas.microsoft.com/office/powerpoint/2010/main" val="2276368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916832"/>
            <a:ext cx="8229600" cy="4525963"/>
          </a:xfrm>
        </p:spPr>
        <p:txBody>
          <a:bodyPr/>
          <a:lstStyle/>
          <a:p>
            <a:pPr algn="just"/>
            <a:r>
              <a:rPr lang="fa-IR" b="1" dirty="0" smtClean="0">
                <a:solidFill>
                  <a:schemeClr val="accent4">
                    <a:lumMod val="50000"/>
                  </a:schemeClr>
                </a:solidFill>
                <a:cs typeface="B Nazanin" pitchFamily="2" charset="-78"/>
              </a:rPr>
              <a:t>بر </a:t>
            </a:r>
            <a:r>
              <a:rPr lang="fa-IR" b="1" dirty="0">
                <a:solidFill>
                  <a:schemeClr val="accent4">
                    <a:lumMod val="50000"/>
                  </a:schemeClr>
                </a:solidFill>
                <a:cs typeface="B Nazanin" pitchFamily="2" charset="-78"/>
              </a:rPr>
              <a:t>اساس تعریف بيچات (</a:t>
            </a:r>
            <a:r>
              <a:rPr lang="en-US" b="1" dirty="0">
                <a:solidFill>
                  <a:schemeClr val="accent4">
                    <a:lumMod val="50000"/>
                  </a:schemeClr>
                </a:solidFill>
                <a:cs typeface="B Nazanin" pitchFamily="2" charset="-78"/>
              </a:rPr>
              <a:t>Bichat</a:t>
            </a:r>
            <a:r>
              <a:rPr lang="fa-IR" b="1" dirty="0">
                <a:solidFill>
                  <a:schemeClr val="accent4">
                    <a:lumMod val="50000"/>
                  </a:schemeClr>
                </a:solidFill>
                <a:cs typeface="B Nazanin" pitchFamily="2" charset="-78"/>
              </a:rPr>
              <a:t>) بسته به اين كه مرگ بدلیل توقف اولیه در عملکرد گردش خون، تنفس یا مغز رخ دهد، صرف نظر از آنكه علت اصلی فوت چه بوده است، سه تابلوی فوت وجود دارد:</a:t>
            </a:r>
            <a:endParaRPr lang="en-US" b="1" dirty="0">
              <a:solidFill>
                <a:schemeClr val="accent4">
                  <a:lumMod val="50000"/>
                </a:schemeClr>
              </a:solidFill>
              <a:cs typeface="B Nazanin" pitchFamily="2" charset="-78"/>
            </a:endParaRPr>
          </a:p>
          <a:p>
            <a:pPr lvl="0" algn="just"/>
            <a:r>
              <a:rPr lang="fa-IR" b="1" dirty="0">
                <a:cs typeface="B Nazanin" pitchFamily="2" charset="-78"/>
              </a:rPr>
              <a:t>سنكوپ (ایست قلبی)</a:t>
            </a:r>
            <a:endParaRPr lang="en-US" b="1" dirty="0">
              <a:cs typeface="B Nazanin" pitchFamily="2" charset="-78"/>
            </a:endParaRPr>
          </a:p>
          <a:p>
            <a:pPr lvl="0" algn="just"/>
            <a:r>
              <a:rPr lang="fa-IR" b="1" dirty="0">
                <a:cs typeface="B Nazanin" pitchFamily="2" charset="-78"/>
              </a:rPr>
              <a:t>آسفيكسي (ایست تنفسی)</a:t>
            </a:r>
            <a:endParaRPr lang="en-US" b="1" dirty="0">
              <a:cs typeface="B Nazanin" pitchFamily="2" charset="-78"/>
            </a:endParaRPr>
          </a:p>
          <a:p>
            <a:pPr lvl="0" algn="just"/>
            <a:r>
              <a:rPr lang="fa-IR" b="1" dirty="0">
                <a:cs typeface="B Nazanin" pitchFamily="2" charset="-78"/>
              </a:rPr>
              <a:t>اغما (کوما)</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تابلوی مرگ (</a:t>
            </a:r>
            <a:r>
              <a:rPr lang="en-US" b="1" dirty="0">
                <a:solidFill>
                  <a:srgbClr val="FF0000"/>
                </a:solidFill>
                <a:cs typeface="B Titr" pitchFamily="2" charset="-78"/>
              </a:rPr>
              <a:t>Mode of Death</a:t>
            </a:r>
            <a:r>
              <a:rPr lang="fa-IR" dirty="0">
                <a:solidFill>
                  <a:srgbClr val="FF0000"/>
                </a:solidFill>
                <a:cs typeface="B Titr" pitchFamily="2" charset="-78"/>
              </a:rPr>
              <a:t>)</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arn(inVertical)">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arn(inVertical)">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lstStyle/>
          <a:p>
            <a:pPr algn="just"/>
            <a:r>
              <a:rPr lang="ar-SA" b="1" dirty="0">
                <a:solidFill>
                  <a:schemeClr val="accent4">
                    <a:lumMod val="50000"/>
                  </a:schemeClr>
                </a:solidFill>
                <a:cs typeface="B Nazanin" pitchFamily="2" charset="-78"/>
              </a:rPr>
              <a:t>تابلوی فوت </a:t>
            </a:r>
            <a:r>
              <a:rPr lang="fa-IR" b="1" dirty="0">
                <a:solidFill>
                  <a:schemeClr val="accent4">
                    <a:lumMod val="50000"/>
                  </a:schemeClr>
                </a:solidFill>
                <a:cs typeface="B Nazanin" pitchFamily="2" charset="-78"/>
              </a:rPr>
              <a:t>(</a:t>
            </a:r>
            <a:r>
              <a:rPr lang="en-US" b="1" dirty="0">
                <a:solidFill>
                  <a:schemeClr val="accent4">
                    <a:lumMod val="50000"/>
                  </a:schemeClr>
                </a:solidFill>
                <a:cs typeface="B Nazanin" pitchFamily="2" charset="-78"/>
              </a:rPr>
              <a:t>Mode of Death</a:t>
            </a:r>
            <a:r>
              <a:rPr lang="fa-IR" b="1" dirty="0">
                <a:solidFill>
                  <a:schemeClr val="accent4">
                    <a:lumMod val="50000"/>
                  </a:schemeClr>
                </a:solidFill>
                <a:cs typeface="B Nazanin" pitchFamily="2" charset="-78"/>
              </a:rPr>
              <a:t>) هیچ جایگاهی در ثبت علت فوت ندارد بلکه پزشک در تعیین علت فوت باید بتواند سه مورد زیر را مشخص نماید</a:t>
            </a:r>
            <a:r>
              <a:rPr lang="fa-IR" b="1" dirty="0" smtClean="0">
                <a:solidFill>
                  <a:schemeClr val="accent4">
                    <a:lumMod val="50000"/>
                  </a:schemeClr>
                </a:solidFill>
                <a:cs typeface="B Nazanin" pitchFamily="2" charset="-78"/>
              </a:rPr>
              <a:t>:</a:t>
            </a:r>
          </a:p>
          <a:p>
            <a:pPr algn="just"/>
            <a:endParaRPr lang="en-US" sz="2000" b="1" dirty="0">
              <a:solidFill>
                <a:schemeClr val="accent4">
                  <a:lumMod val="50000"/>
                </a:schemeClr>
              </a:solidFill>
              <a:cs typeface="B Nazanin" pitchFamily="2" charset="-78"/>
            </a:endParaRPr>
          </a:p>
          <a:p>
            <a:pPr lvl="0" algn="just"/>
            <a:r>
              <a:rPr lang="fa-IR" b="1" dirty="0">
                <a:cs typeface="B Nazanin" pitchFamily="2" charset="-78"/>
              </a:rPr>
              <a:t>مکانیزم مرگ (</a:t>
            </a:r>
            <a:r>
              <a:rPr lang="en-US" b="1" dirty="0">
                <a:cs typeface="B Nazanin" pitchFamily="2" charset="-78"/>
              </a:rPr>
              <a:t>Mechanism of death</a:t>
            </a:r>
            <a:r>
              <a:rPr lang="ar-SA" b="1" dirty="0" smtClean="0">
                <a:cs typeface="B Nazanin" pitchFamily="2" charset="-78"/>
              </a:rPr>
              <a:t>)</a:t>
            </a:r>
            <a:endParaRPr lang="fa-IR" b="1" dirty="0" smtClean="0">
              <a:cs typeface="B Nazanin" pitchFamily="2" charset="-78"/>
            </a:endParaRPr>
          </a:p>
          <a:p>
            <a:pPr lvl="0" algn="just"/>
            <a:endParaRPr lang="en-US" sz="2000" b="1" dirty="0">
              <a:cs typeface="B Nazanin" pitchFamily="2" charset="-78"/>
            </a:endParaRPr>
          </a:p>
          <a:p>
            <a:pPr lvl="0" algn="just"/>
            <a:r>
              <a:rPr lang="fa-IR" b="1" dirty="0">
                <a:cs typeface="B Nazanin" pitchFamily="2" charset="-78"/>
              </a:rPr>
              <a:t>علت مرگ (</a:t>
            </a:r>
            <a:r>
              <a:rPr lang="en-US" b="1" dirty="0">
                <a:cs typeface="B Nazanin" pitchFamily="2" charset="-78"/>
              </a:rPr>
              <a:t>Cause of death</a:t>
            </a:r>
            <a:r>
              <a:rPr lang="ar-SA" b="1" dirty="0" smtClean="0">
                <a:cs typeface="B Nazanin" pitchFamily="2" charset="-78"/>
              </a:rPr>
              <a:t>)</a:t>
            </a:r>
            <a:endParaRPr lang="fa-IR" b="1" dirty="0" smtClean="0">
              <a:cs typeface="B Nazanin" pitchFamily="2" charset="-78"/>
            </a:endParaRPr>
          </a:p>
          <a:p>
            <a:pPr lvl="0" algn="just"/>
            <a:endParaRPr lang="en-US" sz="2000" b="1" dirty="0">
              <a:cs typeface="B Nazanin" pitchFamily="2" charset="-78"/>
            </a:endParaRPr>
          </a:p>
          <a:p>
            <a:pPr lvl="0" algn="just"/>
            <a:r>
              <a:rPr lang="fa-IR" b="1" dirty="0">
                <a:cs typeface="B Nazanin" pitchFamily="2" charset="-78"/>
              </a:rPr>
              <a:t>شیوه یا نحوه مرگ (</a:t>
            </a:r>
            <a:r>
              <a:rPr lang="en-US" b="1" dirty="0">
                <a:cs typeface="B Nazanin" pitchFamily="2" charset="-78"/>
              </a:rPr>
              <a:t>Manner of death</a:t>
            </a:r>
            <a:r>
              <a:rPr lang="ar-SA" b="1" dirty="0">
                <a:cs typeface="B Nazanin" pitchFamily="2" charset="-78"/>
              </a:rPr>
              <a:t>)</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636912"/>
            <a:ext cx="8229600" cy="1856184"/>
          </a:xfrm>
        </p:spPr>
        <p:txBody>
          <a:bodyPr>
            <a:normAutofit fontScale="92500" lnSpcReduction="10000"/>
          </a:bodyPr>
          <a:lstStyle/>
          <a:p>
            <a:pPr marL="0" indent="0" algn="just">
              <a:buNone/>
            </a:pPr>
            <a:r>
              <a:rPr lang="fa-IR" b="1" dirty="0">
                <a:cs typeface="B Nazanin" pitchFamily="2" charset="-78"/>
              </a:rPr>
              <a:t>عبارت است از تغییرات فیزیولوژیکی که بدنبال بروز علت مرگ منجر به فوت افراد </a:t>
            </a:r>
            <a:r>
              <a:rPr lang="fa-IR" b="1" dirty="0" smtClean="0">
                <a:cs typeface="B Nazanin" pitchFamily="2" charset="-78"/>
              </a:rPr>
              <a:t>می‌شود.</a:t>
            </a:r>
          </a:p>
          <a:p>
            <a:pPr marL="0" indent="0" algn="just">
              <a:buNone/>
            </a:pPr>
            <a:r>
              <a:rPr lang="fa-IR" b="1" dirty="0" smtClean="0">
                <a:cs typeface="B Nazanin" pitchFamily="2" charset="-78"/>
              </a:rPr>
              <a:t> </a:t>
            </a:r>
            <a:r>
              <a:rPr lang="en-US" b="1" dirty="0">
                <a:cs typeface="B Nazanin" pitchFamily="2" charset="-78"/>
              </a:rPr>
              <a:t/>
            </a:r>
            <a:br>
              <a:rPr lang="en-US" b="1" dirty="0">
                <a:cs typeface="B Nazanin" pitchFamily="2" charset="-78"/>
              </a:rPr>
            </a:br>
            <a:endParaRPr lang="fa-IR" b="1" dirty="0">
              <a:cs typeface="B Nazanin" pitchFamily="2" charset="-78"/>
            </a:endParaRPr>
          </a:p>
        </p:txBody>
      </p:sp>
      <p:sp>
        <p:nvSpPr>
          <p:cNvPr id="2" name="Title 1"/>
          <p:cNvSpPr>
            <a:spLocks noGrp="1"/>
          </p:cNvSpPr>
          <p:nvPr>
            <p:ph type="title"/>
          </p:nvPr>
        </p:nvSpPr>
        <p:spPr>
          <a:xfrm>
            <a:off x="457200" y="274638"/>
            <a:ext cx="8229600" cy="1930226"/>
          </a:xfrm>
        </p:spPr>
        <p:txBody>
          <a:bodyPr>
            <a:normAutofit fontScale="90000"/>
          </a:bodyPr>
          <a:lstStyle/>
          <a:p>
            <a:pPr algn="r"/>
            <a:r>
              <a:rPr lang="fa-IR" dirty="0" smtClean="0">
                <a:solidFill>
                  <a:srgbClr val="FF0000"/>
                </a:solidFill>
                <a:cs typeface="B Titr" pitchFamily="2" charset="-78"/>
              </a:rPr>
              <a:t/>
            </a:r>
            <a:br>
              <a:rPr lang="fa-IR" dirty="0" smtClean="0">
                <a:solidFill>
                  <a:srgbClr val="FF0000"/>
                </a:solidFill>
                <a:cs typeface="B Titr" pitchFamily="2" charset="-78"/>
              </a:rPr>
            </a:br>
            <a:r>
              <a:rPr lang="fa-IR" sz="4000" dirty="0" smtClean="0">
                <a:solidFill>
                  <a:srgbClr val="FF0000"/>
                </a:solidFill>
                <a:cs typeface="B Titr" pitchFamily="2" charset="-78"/>
              </a:rPr>
              <a:t>مکانیزم </a:t>
            </a:r>
            <a:r>
              <a:rPr lang="fa-IR" sz="4000" dirty="0">
                <a:solidFill>
                  <a:srgbClr val="FF0000"/>
                </a:solidFill>
                <a:cs typeface="B Titr" pitchFamily="2" charset="-78"/>
              </a:rPr>
              <a:t>یا ساز وکار </a:t>
            </a:r>
            <a:r>
              <a:rPr lang="fa-IR" sz="4000" dirty="0" smtClean="0">
                <a:solidFill>
                  <a:srgbClr val="FF0000"/>
                </a:solidFill>
                <a:cs typeface="B Titr" pitchFamily="2" charset="-78"/>
              </a:rPr>
              <a:t>مرگ </a:t>
            </a:r>
            <a:r>
              <a:rPr lang="en-US" sz="4000" b="1" dirty="0" smtClean="0">
                <a:solidFill>
                  <a:srgbClr val="FF0000"/>
                </a:solidFill>
                <a:cs typeface="B Titr" pitchFamily="2" charset="-78"/>
              </a:rPr>
              <a:t>Mechanism </a:t>
            </a:r>
            <a:r>
              <a:rPr lang="en-US" sz="4000" b="1" dirty="0">
                <a:solidFill>
                  <a:srgbClr val="FF0000"/>
                </a:solidFill>
                <a:cs typeface="B Titr" pitchFamily="2" charset="-78"/>
              </a:rPr>
              <a:t>of </a:t>
            </a:r>
            <a:r>
              <a:rPr lang="en-US" sz="4000" b="1" dirty="0" smtClean="0">
                <a:solidFill>
                  <a:srgbClr val="FF0000"/>
                </a:solidFill>
                <a:cs typeface="B Titr" pitchFamily="2" charset="-78"/>
              </a:rPr>
              <a:t>death</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611560" y="1052736"/>
            <a:ext cx="8229600" cy="4525963"/>
          </a:xfrm>
        </p:spPr>
        <p:txBody>
          <a:bodyPr>
            <a:normAutofit/>
          </a:bodyPr>
          <a:lstStyle/>
          <a:p>
            <a:pPr marL="0" indent="0" algn="ctr">
              <a:lnSpc>
                <a:spcPct val="200000"/>
              </a:lnSpc>
              <a:buNone/>
            </a:pPr>
            <a:r>
              <a:rPr lang="fa-IR" sz="4400" b="1" dirty="0" smtClean="0">
                <a:solidFill>
                  <a:srgbClr val="FF0000"/>
                </a:solidFill>
                <a:cs typeface="B Titr" pitchFamily="2" charset="-78"/>
              </a:rPr>
              <a:t>دوره آموزشی</a:t>
            </a:r>
          </a:p>
          <a:p>
            <a:pPr marL="0" indent="0" algn="ctr">
              <a:lnSpc>
                <a:spcPct val="200000"/>
              </a:lnSpc>
              <a:buNone/>
            </a:pPr>
            <a:r>
              <a:rPr lang="fa-IR" sz="4400" b="1" dirty="0" smtClean="0">
                <a:solidFill>
                  <a:srgbClr val="FF0000"/>
                </a:solidFill>
                <a:cs typeface="B Titr" pitchFamily="2" charset="-78"/>
              </a:rPr>
              <a:t>اصول تعیین </a:t>
            </a:r>
            <a:r>
              <a:rPr lang="fa-IR" sz="4400" b="1" dirty="0">
                <a:solidFill>
                  <a:srgbClr val="FF0000"/>
                </a:solidFill>
                <a:cs typeface="B Titr" pitchFamily="2" charset="-78"/>
              </a:rPr>
              <a:t>علت فوت </a:t>
            </a:r>
            <a:endParaRPr lang="fa-IR" sz="4400" b="1" dirty="0" smtClean="0">
              <a:solidFill>
                <a:srgbClr val="FF0000"/>
              </a:solidFill>
              <a:cs typeface="B Titr" pitchFamily="2" charset="-78"/>
            </a:endParaRPr>
          </a:p>
          <a:p>
            <a:pPr marL="0" indent="0" algn="ctr">
              <a:lnSpc>
                <a:spcPct val="200000"/>
              </a:lnSpc>
              <a:buNone/>
            </a:pPr>
            <a:r>
              <a:rPr lang="fa-IR" sz="4400" b="1" dirty="0" smtClean="0">
                <a:solidFill>
                  <a:srgbClr val="FF0000"/>
                </a:solidFill>
                <a:cs typeface="B Titr" pitchFamily="2" charset="-78"/>
              </a:rPr>
              <a:t>و </a:t>
            </a:r>
            <a:r>
              <a:rPr lang="fa-IR" sz="4400" b="1" dirty="0">
                <a:solidFill>
                  <a:srgbClr val="FF0000"/>
                </a:solidFill>
                <a:cs typeface="B Titr" pitchFamily="2" charset="-78"/>
              </a:rPr>
              <a:t>نحوه صدور گواهی </a:t>
            </a:r>
            <a:r>
              <a:rPr lang="fa-IR" sz="4400" b="1" dirty="0" smtClean="0">
                <a:solidFill>
                  <a:srgbClr val="FF0000"/>
                </a:solidFill>
                <a:cs typeface="B Titr" pitchFamily="2" charset="-78"/>
              </a:rPr>
              <a:t>فوت و جواز دفن</a:t>
            </a:r>
            <a:endParaRPr lang="fa-IR" dirty="0"/>
          </a:p>
        </p:txBody>
      </p:sp>
    </p:spTree>
    <p:extLst>
      <p:ext uri="{BB962C8B-B14F-4D97-AF65-F5344CB8AC3E}">
        <p14:creationId xmlns:p14="http://schemas.microsoft.com/office/powerpoint/2010/main" val="40080960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r>
              <a:rPr lang="fa-IR" sz="3600" b="1" dirty="0" smtClean="0">
                <a:cs typeface="B Nazanin" pitchFamily="2" charset="-78"/>
              </a:rPr>
              <a:t>خونریزی</a:t>
            </a:r>
            <a:endParaRPr lang="en-US" sz="3600" b="1" dirty="0">
              <a:cs typeface="B Nazanin" pitchFamily="2" charset="-78"/>
            </a:endParaRPr>
          </a:p>
          <a:p>
            <a:pPr lvl="0"/>
            <a:r>
              <a:rPr lang="fa-IR" sz="3600" b="1" dirty="0">
                <a:cs typeface="B Nazanin" pitchFamily="2" charset="-78"/>
              </a:rPr>
              <a:t>سپتی سمی</a:t>
            </a:r>
            <a:endParaRPr lang="en-US" sz="3600" b="1" dirty="0">
              <a:cs typeface="B Nazanin" pitchFamily="2" charset="-78"/>
            </a:endParaRPr>
          </a:p>
          <a:p>
            <a:pPr lvl="0"/>
            <a:r>
              <a:rPr lang="fa-IR" sz="3600" b="1" dirty="0">
                <a:cs typeface="B Nazanin" pitchFamily="2" charset="-78"/>
              </a:rPr>
              <a:t>آریتمی قلبی</a:t>
            </a:r>
            <a:endParaRPr lang="en-US" sz="3600" b="1" dirty="0">
              <a:cs typeface="B Nazanin" pitchFamily="2" charset="-78"/>
            </a:endParaRPr>
          </a:p>
          <a:p>
            <a:pPr lvl="0"/>
            <a:r>
              <a:rPr lang="fa-IR" sz="3600" b="1" dirty="0">
                <a:cs typeface="B Nazanin" pitchFamily="2" charset="-78"/>
              </a:rPr>
              <a:t>شوک</a:t>
            </a:r>
            <a:endParaRPr lang="en-US" sz="3600" b="1" dirty="0">
              <a:cs typeface="B Nazanin" pitchFamily="2" charset="-78"/>
            </a:endParaRPr>
          </a:p>
          <a:p>
            <a:pPr lvl="0"/>
            <a:r>
              <a:rPr lang="fa-IR" sz="3600" b="1" dirty="0">
                <a:cs typeface="B Nazanin" pitchFamily="2" charset="-78"/>
              </a:rPr>
              <a:t>اسیدوز متابولیک</a:t>
            </a:r>
            <a:endParaRPr lang="en-US" sz="3600" b="1" dirty="0">
              <a:cs typeface="B Nazanin" pitchFamily="2" charset="-78"/>
            </a:endParaRPr>
          </a:p>
          <a:p>
            <a:pPr lvl="0"/>
            <a:r>
              <a:rPr lang="fa-IR" sz="3600" b="1" dirty="0">
                <a:cs typeface="B Nazanin" pitchFamily="2" charset="-78"/>
              </a:rPr>
              <a:t>الکالوز متابولیک</a:t>
            </a:r>
            <a:endParaRPr lang="en-US" sz="3600" b="1" dirty="0">
              <a:cs typeface="B Nazanin" pitchFamily="2" charset="-78"/>
            </a:endParaRPr>
          </a:p>
          <a:p>
            <a:pPr marL="0" indent="0">
              <a:buNone/>
            </a:pPr>
            <a:endParaRPr lang="fa-IR" sz="3600"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مثالهایی </a:t>
            </a:r>
            <a:r>
              <a:rPr lang="fa-IR" dirty="0">
                <a:solidFill>
                  <a:srgbClr val="FF0000"/>
                </a:solidFill>
                <a:cs typeface="B Titr" pitchFamily="2" charset="-78"/>
              </a:rPr>
              <a:t>از مکانیسم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lgn="just"/>
            <a:r>
              <a:rPr lang="fa-IR" b="1" dirty="0" smtClean="0">
                <a:cs typeface="B Nazanin" pitchFamily="2" charset="-78"/>
              </a:rPr>
              <a:t>یک </a:t>
            </a:r>
            <a:r>
              <a:rPr lang="fa-IR" b="1" dirty="0">
                <a:cs typeface="B Nazanin" pitchFamily="2" charset="-78"/>
              </a:rPr>
              <a:t>علت مرگ می تواند با مکانیسم های مختلف منجر به فوت شود. مثلا جراحت ناشی از اصابت گلوله به شکم ممکن است با مکانیسم خونریزی یا با مکانیسم سپسیس ناشی از پریتونیت منجر به مرگ شود</a:t>
            </a:r>
            <a:r>
              <a:rPr lang="fa-IR" b="1" dirty="0" smtClean="0">
                <a:cs typeface="B Nazanin" pitchFamily="2" charset="-78"/>
              </a:rPr>
              <a:t>.</a:t>
            </a:r>
          </a:p>
          <a:p>
            <a:pPr lvl="0" algn="just"/>
            <a:endParaRPr lang="en-US" sz="2000" b="1" dirty="0">
              <a:cs typeface="B Nazanin" pitchFamily="2" charset="-78"/>
            </a:endParaRPr>
          </a:p>
          <a:p>
            <a:pPr lvl="0" algn="just"/>
            <a:r>
              <a:rPr lang="fa-IR" b="1" dirty="0">
                <a:cs typeface="B Nazanin" pitchFamily="2" charset="-78"/>
              </a:rPr>
              <a:t>یک مکانیسم مرگ می تواند به  علل مختلف مرگ ایجاد شود. مثلا خونریزی شدید که می تواند بدلیل زخم ناشی از اصابت گلوله، زخم نفوذی چاقو یا یک تومور بدخیم مهاجم به عروق ایجاد شود.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رابطه </a:t>
            </a:r>
            <a:r>
              <a:rPr lang="fa-IR" dirty="0">
                <a:solidFill>
                  <a:srgbClr val="FF0000"/>
                </a:solidFill>
                <a:cs typeface="B Titr" pitchFamily="2" charset="-78"/>
              </a:rPr>
              <a:t>بین علت مرگ و مکانیسم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420888"/>
            <a:ext cx="8229600" cy="3556992"/>
          </a:xfrm>
        </p:spPr>
        <p:txBody>
          <a:bodyPr/>
          <a:lstStyle/>
          <a:p>
            <a:pPr algn="just"/>
            <a:r>
              <a:rPr lang="fa-IR" b="1" dirty="0" smtClean="0">
                <a:cs typeface="B Nazanin" pitchFamily="2" charset="-78"/>
              </a:rPr>
              <a:t>عبارت </a:t>
            </a:r>
            <a:r>
              <a:rPr lang="fa-IR" b="1" dirty="0">
                <a:cs typeface="B Nazanin" pitchFamily="2" charset="-78"/>
              </a:rPr>
              <a:t>است از بیماری یا وضعیتی که با ایجاد تغییرات فیزیولوژیک منجر به مرگ شده است. بعنوان مثال ”پارگی عروق حیاتی“ که با پدیده خونریزی و بروز شوک هیپوولمیک سبب  مرگ شده است.</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تعریف </a:t>
            </a:r>
            <a:r>
              <a:rPr lang="fa-IR" dirty="0">
                <a:solidFill>
                  <a:srgbClr val="FF0000"/>
                </a:solidFill>
                <a:cs typeface="B Titr" pitchFamily="2" charset="-78"/>
              </a:rPr>
              <a:t>علت مرگ </a:t>
            </a:r>
            <a:r>
              <a:rPr lang="en-US" b="1" dirty="0">
                <a:solidFill>
                  <a:srgbClr val="FF0000"/>
                </a:solidFill>
                <a:cs typeface="B Titr" pitchFamily="2" charset="-78"/>
              </a:rPr>
              <a:t>(Cause of death</a:t>
            </a:r>
            <a:r>
              <a:rPr lang="en-US" dirty="0">
                <a:solidFill>
                  <a:srgbClr val="FF0000"/>
                </a:solidFill>
                <a:cs typeface="B Titr" pitchFamily="2" charset="-78"/>
              </a:rPr>
              <a:t>)</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772816"/>
            <a:ext cx="8229600" cy="4525963"/>
          </a:xfrm>
        </p:spPr>
        <p:txBody>
          <a:bodyPr/>
          <a:lstStyle/>
          <a:p>
            <a:pPr algn="just"/>
            <a:endParaRPr lang="fa-IR" b="1" dirty="0" smtClean="0">
              <a:cs typeface="B Nazanin" pitchFamily="2" charset="-78"/>
            </a:endParaRPr>
          </a:p>
          <a:p>
            <a:pPr algn="just"/>
            <a:endParaRPr lang="fa-IR" b="1" dirty="0" smtClean="0">
              <a:cs typeface="B Nazanin" pitchFamily="2" charset="-78"/>
            </a:endParaRPr>
          </a:p>
          <a:p>
            <a:pPr algn="just"/>
            <a:r>
              <a:rPr lang="fa-IR" b="1" dirty="0" smtClean="0">
                <a:cs typeface="B Nazanin" pitchFamily="2" charset="-78"/>
              </a:rPr>
              <a:t>عبارت </a:t>
            </a:r>
            <a:r>
              <a:rPr lang="fa-IR" b="1" dirty="0">
                <a:cs typeface="B Nazanin" pitchFamily="2" charset="-78"/>
              </a:rPr>
              <a:t>است از سانحه یا حادثه ای که عامل ایجاد ضایعه مرگبار شده است</a:t>
            </a:r>
          </a:p>
        </p:txBody>
      </p:sp>
      <p:sp>
        <p:nvSpPr>
          <p:cNvPr id="2" name="Title 1"/>
          <p:cNvSpPr>
            <a:spLocks noGrp="1"/>
          </p:cNvSpPr>
          <p:nvPr>
            <p:ph type="title"/>
          </p:nvPr>
        </p:nvSpPr>
        <p:spPr>
          <a:xfrm>
            <a:off x="457200" y="908720"/>
            <a:ext cx="8229600" cy="1143000"/>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شیوه </a:t>
            </a:r>
            <a:r>
              <a:rPr lang="fa-IR" dirty="0">
                <a:solidFill>
                  <a:srgbClr val="FF0000"/>
                </a:solidFill>
                <a:cs typeface="B Titr" pitchFamily="2" charset="-78"/>
              </a:rPr>
              <a:t>یا نحوه مرگ </a:t>
            </a:r>
            <a:r>
              <a:rPr lang="en-US" b="1" dirty="0">
                <a:solidFill>
                  <a:srgbClr val="FF0000"/>
                </a:solidFill>
                <a:cs typeface="B Titr" pitchFamily="2" charset="-78"/>
              </a:rPr>
              <a:t>Manner of death</a:t>
            </a:r>
            <a:r>
              <a:rPr lang="en-US" dirty="0">
                <a:solidFill>
                  <a:srgbClr val="FF0000"/>
                </a:solidFill>
                <a:cs typeface="B Titr" pitchFamily="2" charset="-78"/>
              </a:rPr>
              <a:t>)</a:t>
            </a:r>
            <a:r>
              <a:rPr lang="fa-IR" dirty="0">
                <a:solidFill>
                  <a:srgbClr val="FF0000"/>
                </a:solidFill>
                <a:cs typeface="B Titr" pitchFamily="2" charset="-78"/>
              </a:rPr>
              <a:t>)</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lnSpcReduction="10000"/>
          </a:bodyPr>
          <a:lstStyle/>
          <a:p>
            <a:pPr lvl="0" algn="just"/>
            <a:r>
              <a:rPr lang="fa-IR" sz="4400" b="1" dirty="0" smtClean="0">
                <a:solidFill>
                  <a:srgbClr val="FF0000"/>
                </a:solidFill>
                <a:cs typeface="B Nazanin" pitchFamily="2" charset="-78"/>
              </a:rPr>
              <a:t>مرگ طبیعی</a:t>
            </a:r>
          </a:p>
          <a:p>
            <a:pPr algn="just"/>
            <a:r>
              <a:rPr lang="fa-IR" sz="4000" b="1" dirty="0" smtClean="0">
                <a:cs typeface="B Nazanin" pitchFamily="2" charset="-78"/>
              </a:rPr>
              <a:t>وقتی </a:t>
            </a:r>
            <a:r>
              <a:rPr lang="fa-IR" sz="4000" b="1" dirty="0">
                <a:cs typeface="B Nazanin" pitchFamily="2" charset="-78"/>
              </a:rPr>
              <a:t>مرگ فردی به دنبال یک بیماری و پاتولوژی درونی </a:t>
            </a:r>
            <a:r>
              <a:rPr lang="fa-IR" sz="4000" b="1" dirty="0" smtClean="0">
                <a:cs typeface="B Nazanin" pitchFamily="2" charset="-78"/>
              </a:rPr>
              <a:t>و یا </a:t>
            </a:r>
            <a:r>
              <a:rPr lang="fa-IR" sz="4000" b="1" dirty="0">
                <a:cs typeface="B Nazanin" pitchFamily="2" charset="-78"/>
              </a:rPr>
              <a:t>یک عارضه داخلی رخ دهد و در وقوع مرگ، شخص و یا عامل خارجی خاصی بصورت مستقیم یا </a:t>
            </a:r>
            <a:r>
              <a:rPr lang="fa-IR" sz="4000" b="1" dirty="0" smtClean="0">
                <a:cs typeface="B Nazanin" pitchFamily="2" charset="-78"/>
              </a:rPr>
              <a:t>غیرمستقیم </a:t>
            </a:r>
            <a:r>
              <a:rPr lang="fa-IR" sz="4000" b="1" dirty="0">
                <a:cs typeface="B Nazanin" pitchFamily="2" charset="-78"/>
              </a:rPr>
              <a:t>دخالت نداشته باشد مرگ طبیعی تلقی </a:t>
            </a:r>
            <a:r>
              <a:rPr lang="fa-IR" sz="4000" b="1" dirty="0" smtClean="0">
                <a:cs typeface="B Nazanin" pitchFamily="2" charset="-78"/>
              </a:rPr>
              <a:t>می‌گردد.</a:t>
            </a:r>
            <a:endParaRPr lang="en-US" b="1" dirty="0">
              <a:cs typeface="B Nazanin" pitchFamily="2" charset="-78"/>
            </a:endParaRPr>
          </a:p>
          <a:p>
            <a:pPr marL="0" indent="0" algn="just">
              <a:buNone/>
            </a:pPr>
            <a:endParaRPr lang="fa-IR"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انواع </a:t>
            </a:r>
            <a:r>
              <a:rPr lang="fa-IR" dirty="0">
                <a:solidFill>
                  <a:srgbClr val="FF0000"/>
                </a:solidFill>
                <a:cs typeface="B Titr" pitchFamily="2" charset="-78"/>
              </a:rPr>
              <a:t>مرگ از بعد طبیعت (</a:t>
            </a:r>
            <a:r>
              <a:rPr lang="en-US" b="1" dirty="0">
                <a:solidFill>
                  <a:srgbClr val="FF0000"/>
                </a:solidFill>
                <a:cs typeface="B Titr" pitchFamily="2" charset="-78"/>
              </a:rPr>
              <a:t>Nature</a:t>
            </a:r>
            <a:r>
              <a:rPr lang="fa-IR" dirty="0">
                <a:solidFill>
                  <a:srgbClr val="FF0000"/>
                </a:solidFill>
                <a:cs typeface="B Titr" pitchFamily="2" charset="-78"/>
              </a:rPr>
              <a:t>) فوت</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80728"/>
            <a:ext cx="8229600" cy="5145435"/>
          </a:xfrm>
        </p:spPr>
        <p:txBody>
          <a:bodyPr>
            <a:normAutofit fontScale="92500"/>
          </a:bodyPr>
          <a:lstStyle/>
          <a:p>
            <a:pPr lvl="0" algn="just"/>
            <a:r>
              <a:rPr lang="en-US" b="1" dirty="0">
                <a:solidFill>
                  <a:srgbClr val="FF0000"/>
                </a:solidFill>
                <a:cs typeface="B Nazanin" pitchFamily="2" charset="-78"/>
              </a:rPr>
              <a:t> </a:t>
            </a:r>
            <a:r>
              <a:rPr lang="fa-IR" sz="4000" b="1" dirty="0">
                <a:solidFill>
                  <a:srgbClr val="FF0000"/>
                </a:solidFill>
                <a:cs typeface="B Nazanin" pitchFamily="2" charset="-78"/>
              </a:rPr>
              <a:t>مرگ </a:t>
            </a:r>
            <a:r>
              <a:rPr lang="fa-IR" sz="4000" b="1" dirty="0" smtClean="0">
                <a:solidFill>
                  <a:srgbClr val="FF0000"/>
                </a:solidFill>
                <a:cs typeface="B Nazanin" pitchFamily="2" charset="-78"/>
              </a:rPr>
              <a:t>غیرطبیعی</a:t>
            </a:r>
          </a:p>
          <a:p>
            <a:pPr algn="just"/>
            <a:r>
              <a:rPr lang="fa-IR" sz="3600" b="1" dirty="0" smtClean="0">
                <a:cs typeface="B Nazanin" pitchFamily="2" charset="-78"/>
              </a:rPr>
              <a:t>زمانی </a:t>
            </a:r>
            <a:r>
              <a:rPr lang="fa-IR" sz="3600" b="1" dirty="0">
                <a:cs typeface="B Nazanin" pitchFamily="2" charset="-78"/>
              </a:rPr>
              <a:t>که مرگ بدنبال دخالت یک عامل خارجی ـ هر نوع تروما اعم از فيزيكي (مكانيكي، الكتريكي، حرارتي، رادياسيون، </a:t>
            </a:r>
            <a:r>
              <a:rPr lang="fa-IR" sz="3600" b="1" dirty="0" smtClean="0">
                <a:cs typeface="B Nazanin" pitchFamily="2" charset="-78"/>
              </a:rPr>
              <a:t>باروتروما </a:t>
            </a:r>
            <a:r>
              <a:rPr lang="fa-IR" sz="3600" b="1" dirty="0">
                <a:cs typeface="B Nazanin" pitchFamily="2" charset="-78"/>
              </a:rPr>
              <a:t>و غیره)، شيميايي و یا رواني ـ و یا شخصی (حتی خود متوفی) بوقوع بپیوندد مرگ </a:t>
            </a:r>
            <a:r>
              <a:rPr lang="fa-IR" sz="3600" b="1" dirty="0" smtClean="0">
                <a:cs typeface="B Nazanin" pitchFamily="2" charset="-78"/>
              </a:rPr>
              <a:t>غیرطبیعی </a:t>
            </a:r>
            <a:r>
              <a:rPr lang="fa-IR" sz="3600" b="1" dirty="0">
                <a:cs typeface="B Nazanin" pitchFamily="2" charset="-78"/>
              </a:rPr>
              <a:t>می‌باشد، خواه این دخالت مستقیم و یا غیرمستقیم باشد </a:t>
            </a:r>
            <a:r>
              <a:rPr lang="fa-IR" sz="3600" b="1" dirty="0">
                <a:solidFill>
                  <a:srgbClr val="C00000"/>
                </a:solidFill>
                <a:cs typeface="B Nazanin" pitchFamily="2" charset="-78"/>
              </a:rPr>
              <a:t>حتی اگر زمان قابل توجهی از لحظه دخالت آن شخص و یا عامل خارجی تا وقوع مرگ سپری شده باشد</a:t>
            </a:r>
            <a:r>
              <a:rPr lang="fa-IR" sz="3600" b="1" dirty="0">
                <a:cs typeface="B Nazanin" pitchFamily="2" charset="-78"/>
              </a:rPr>
              <a:t> که شامل سه نوع می باشد</a:t>
            </a:r>
            <a:r>
              <a:rPr lang="fa-IR" sz="3600" b="1" dirty="0" smtClean="0">
                <a:cs typeface="B Nazanin" pitchFamily="2" charset="-78"/>
              </a:rPr>
              <a:t>:</a:t>
            </a:r>
            <a:endParaRPr lang="en-US" sz="3600" b="1" dirty="0">
              <a:cs typeface="B Nazanin" pitchFamily="2" charset="-78"/>
            </a:endParaRPr>
          </a:p>
          <a:p>
            <a:pPr marL="0" indent="0">
              <a:buNone/>
            </a:pPr>
            <a:endParaRPr lang="fa-IR" dirty="0"/>
          </a:p>
        </p:txBody>
      </p:sp>
    </p:spTree>
    <p:extLst>
      <p:ext uri="{BB962C8B-B14F-4D97-AF65-F5344CB8AC3E}">
        <p14:creationId xmlns:p14="http://schemas.microsoft.com/office/powerpoint/2010/main" val="15313121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514350" indent="-514350">
              <a:buFont typeface="+mj-lt"/>
              <a:buAutoNum type="arabicPeriod"/>
            </a:pPr>
            <a:r>
              <a:rPr lang="fa-IR" b="1" dirty="0" smtClean="0">
                <a:solidFill>
                  <a:srgbClr val="002060"/>
                </a:solidFill>
                <a:cs typeface="B Nazanin" pitchFamily="2" charset="-78"/>
              </a:rPr>
              <a:t>خودکشی (</a:t>
            </a:r>
            <a:r>
              <a:rPr lang="en-US" b="1" dirty="0" smtClean="0">
                <a:solidFill>
                  <a:srgbClr val="002060"/>
                </a:solidFill>
                <a:cs typeface="B Nazanin" pitchFamily="2" charset="-78"/>
              </a:rPr>
              <a:t>Suicide</a:t>
            </a:r>
            <a:r>
              <a:rPr lang="fa-IR" b="1" dirty="0" smtClean="0">
                <a:solidFill>
                  <a:srgbClr val="002060"/>
                </a:solidFill>
                <a:cs typeface="B Nazanin" pitchFamily="2" charset="-78"/>
              </a:rPr>
              <a:t>)</a:t>
            </a:r>
          </a:p>
          <a:p>
            <a:pPr marL="514350" indent="-514350">
              <a:buFont typeface="+mj-lt"/>
              <a:buAutoNum type="arabicPeriod"/>
            </a:pPr>
            <a:endParaRPr lang="en-US" b="1" dirty="0" smtClean="0">
              <a:solidFill>
                <a:srgbClr val="002060"/>
              </a:solidFill>
              <a:cs typeface="B Nazanin" pitchFamily="2" charset="-78"/>
            </a:endParaRPr>
          </a:p>
          <a:p>
            <a:pPr marL="514350" indent="-514350">
              <a:buFont typeface="+mj-lt"/>
              <a:buAutoNum type="arabicPeriod"/>
            </a:pPr>
            <a:r>
              <a:rPr lang="fa-IR" b="1" dirty="0" smtClean="0">
                <a:solidFill>
                  <a:srgbClr val="002060"/>
                </a:solidFill>
                <a:cs typeface="B Nazanin" pitchFamily="2" charset="-78"/>
              </a:rPr>
              <a:t>دگرکشی یا قتل (</a:t>
            </a:r>
            <a:r>
              <a:rPr lang="en-US" b="1" dirty="0" smtClean="0">
                <a:solidFill>
                  <a:srgbClr val="002060"/>
                </a:solidFill>
                <a:cs typeface="B Nazanin" pitchFamily="2" charset="-78"/>
              </a:rPr>
              <a:t>Homicide</a:t>
            </a:r>
            <a:r>
              <a:rPr lang="fa-IR" b="1" dirty="0" smtClean="0">
                <a:solidFill>
                  <a:srgbClr val="002060"/>
                </a:solidFill>
                <a:cs typeface="B Nazanin" pitchFamily="2" charset="-78"/>
              </a:rPr>
              <a:t>) </a:t>
            </a:r>
          </a:p>
          <a:p>
            <a:pPr marL="514350" indent="-514350">
              <a:buFont typeface="+mj-lt"/>
              <a:buAutoNum type="arabicPeriod"/>
            </a:pPr>
            <a:endParaRPr lang="en-US" b="1" dirty="0" smtClean="0">
              <a:solidFill>
                <a:srgbClr val="002060"/>
              </a:solidFill>
              <a:cs typeface="B Nazanin" pitchFamily="2" charset="-78"/>
            </a:endParaRPr>
          </a:p>
          <a:p>
            <a:pPr marL="514350" indent="-514350">
              <a:buFont typeface="+mj-lt"/>
              <a:buAutoNum type="arabicPeriod"/>
            </a:pPr>
            <a:r>
              <a:rPr lang="fa-IR" b="1" dirty="0" smtClean="0">
                <a:solidFill>
                  <a:srgbClr val="002060"/>
                </a:solidFill>
                <a:cs typeface="B Nazanin" pitchFamily="2" charset="-78"/>
              </a:rPr>
              <a:t>حادثه (</a:t>
            </a:r>
            <a:r>
              <a:rPr lang="en-US" b="1" dirty="0" smtClean="0">
                <a:solidFill>
                  <a:srgbClr val="002060"/>
                </a:solidFill>
                <a:cs typeface="B Nazanin" pitchFamily="2" charset="-78"/>
              </a:rPr>
              <a:t>Accident</a:t>
            </a:r>
            <a:r>
              <a:rPr lang="fa-IR" b="1" dirty="0" smtClean="0">
                <a:solidFill>
                  <a:srgbClr val="002060"/>
                </a:solidFill>
                <a:cs typeface="B Nazanin" pitchFamily="2" charset="-78"/>
              </a:rPr>
              <a:t>)</a:t>
            </a:r>
          </a:p>
          <a:p>
            <a:pPr marL="514350" indent="-514350">
              <a:buFont typeface="+mj-lt"/>
              <a:buAutoNum type="arabicPeriod"/>
            </a:pPr>
            <a:endParaRPr lang="fa-IR" b="1" dirty="0" smtClean="0">
              <a:solidFill>
                <a:srgbClr val="002060"/>
              </a:solidFill>
              <a:cs typeface="B Nazanin" pitchFamily="2" charset="-78"/>
            </a:endParaRPr>
          </a:p>
          <a:p>
            <a:pPr marL="514350" indent="-514350">
              <a:buFont typeface="+mj-lt"/>
              <a:buAutoNum type="arabicPeriod"/>
            </a:pPr>
            <a:r>
              <a:rPr lang="fa-IR" b="1" dirty="0" smtClean="0">
                <a:solidFill>
                  <a:srgbClr val="C00000"/>
                </a:solidFill>
                <a:cs typeface="B Nazanin" pitchFamily="2" charset="-78"/>
              </a:rPr>
              <a:t>نامشخص (غیرقابل تعیین)</a:t>
            </a:r>
            <a:endParaRPr lang="en-US" b="1" dirty="0" smtClean="0">
              <a:solidFill>
                <a:srgbClr val="C00000"/>
              </a:solidFill>
              <a:cs typeface="B Nazanin" pitchFamily="2" charset="-78"/>
            </a:endParaRPr>
          </a:p>
          <a:p>
            <a:endParaRPr lang="en-US" dirty="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28670"/>
            <a:ext cx="8229600" cy="5197493"/>
          </a:xfrm>
        </p:spPr>
        <p:txBody>
          <a:bodyPr/>
          <a:lstStyle/>
          <a:p>
            <a:pPr marL="0" indent="0" algn="ctr">
              <a:lnSpc>
                <a:spcPct val="150000"/>
              </a:lnSpc>
              <a:buNone/>
            </a:pPr>
            <a:endParaRPr lang="fa-IR" sz="1800" dirty="0" smtClean="0">
              <a:solidFill>
                <a:srgbClr val="002060"/>
              </a:solidFill>
              <a:cs typeface="B Titr" pitchFamily="2" charset="-78"/>
            </a:endParaRPr>
          </a:p>
          <a:p>
            <a:pPr marL="0" indent="0" algn="ctr">
              <a:lnSpc>
                <a:spcPct val="150000"/>
              </a:lnSpc>
              <a:buNone/>
            </a:pPr>
            <a:r>
              <a:rPr lang="fa-IR" sz="4800" dirty="0" smtClean="0">
                <a:solidFill>
                  <a:srgbClr val="002060"/>
                </a:solidFill>
                <a:cs typeface="B Titr" pitchFamily="2" charset="-78"/>
              </a:rPr>
              <a:t>هر </a:t>
            </a:r>
            <a:r>
              <a:rPr lang="fa-IR" sz="4800" dirty="0">
                <a:solidFill>
                  <a:srgbClr val="002060"/>
                </a:solidFill>
                <a:cs typeface="B Titr" pitchFamily="2" charset="-78"/>
              </a:rPr>
              <a:t>نوع مرگ </a:t>
            </a:r>
            <a:r>
              <a:rPr lang="fa-IR" sz="4800" dirty="0" smtClean="0">
                <a:solidFill>
                  <a:srgbClr val="C00000"/>
                </a:solidFill>
                <a:cs typeface="B Titr" pitchFamily="2" charset="-78"/>
              </a:rPr>
              <a:t>غیرطبیعی</a:t>
            </a:r>
            <a:r>
              <a:rPr lang="fa-IR" sz="4800" dirty="0" smtClean="0">
                <a:solidFill>
                  <a:srgbClr val="002060"/>
                </a:solidFill>
                <a:cs typeface="B Titr" pitchFamily="2" charset="-78"/>
              </a:rPr>
              <a:t> </a:t>
            </a:r>
            <a:r>
              <a:rPr lang="fa-IR" sz="4800" dirty="0">
                <a:solidFill>
                  <a:srgbClr val="002060"/>
                </a:solidFill>
                <a:cs typeface="B Titr" pitchFamily="2" charset="-78"/>
              </a:rPr>
              <a:t>جهت تعیین دقیق و مستند علت مرگ باید به </a:t>
            </a:r>
            <a:r>
              <a:rPr lang="fa-IR" sz="4800" dirty="0">
                <a:solidFill>
                  <a:srgbClr val="C00000"/>
                </a:solidFill>
                <a:cs typeface="B Titr" pitchFamily="2" charset="-78"/>
              </a:rPr>
              <a:t>پزشکی قانونی </a:t>
            </a:r>
            <a:r>
              <a:rPr lang="fa-IR" sz="4800" dirty="0">
                <a:solidFill>
                  <a:srgbClr val="002060"/>
                </a:solidFill>
                <a:cs typeface="B Titr" pitchFamily="2" charset="-78"/>
              </a:rPr>
              <a:t>ارجاع </a:t>
            </a:r>
            <a:r>
              <a:rPr lang="fa-IR" sz="4800" dirty="0" smtClean="0">
                <a:solidFill>
                  <a:srgbClr val="002060"/>
                </a:solidFill>
                <a:cs typeface="B Titr" pitchFamily="2" charset="-78"/>
              </a:rPr>
              <a:t>گردد</a:t>
            </a:r>
            <a:r>
              <a:rPr lang="fa-IR" sz="4800" dirty="0" smtClean="0">
                <a:solidFill>
                  <a:srgbClr val="002060"/>
                </a:solidFill>
                <a:cs typeface="B Titr" pitchFamily="2" charset="-78"/>
              </a:rPr>
              <a:t>.</a:t>
            </a:r>
            <a:endParaRPr lang="fa-IR" sz="4800" dirty="0">
              <a:solidFill>
                <a:srgbClr val="00206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lnSpcReduction="10000"/>
          </a:bodyPr>
          <a:lstStyle/>
          <a:p>
            <a:pPr marL="0" indent="0" algn="just">
              <a:buNone/>
            </a:pPr>
            <a:r>
              <a:rPr lang="fa-IR" b="1" dirty="0" smtClean="0">
                <a:solidFill>
                  <a:srgbClr val="92D050"/>
                </a:solidFill>
                <a:cs typeface="B Nazanin" pitchFamily="2" charset="-78"/>
              </a:rPr>
              <a:t>مرگ </a:t>
            </a:r>
            <a:r>
              <a:rPr lang="fa-IR" b="1" dirty="0">
                <a:solidFill>
                  <a:srgbClr val="92D050"/>
                </a:solidFill>
                <a:cs typeface="B Nazanin" pitchFamily="2" charset="-78"/>
              </a:rPr>
              <a:t>مشکوک (</a:t>
            </a:r>
            <a:r>
              <a:rPr lang="en-US" b="1" dirty="0">
                <a:solidFill>
                  <a:srgbClr val="92D050"/>
                </a:solidFill>
                <a:cs typeface="B Nazanin" pitchFamily="2" charset="-78"/>
              </a:rPr>
              <a:t>Suspected  death</a:t>
            </a:r>
            <a:r>
              <a:rPr lang="ar-SA" b="1" dirty="0" smtClean="0">
                <a:solidFill>
                  <a:srgbClr val="92D050"/>
                </a:solidFill>
                <a:cs typeface="B Nazanin" pitchFamily="2" charset="-78"/>
              </a:rPr>
              <a:t>)</a:t>
            </a:r>
            <a:endParaRPr lang="en-US" b="1" dirty="0" smtClean="0">
              <a:solidFill>
                <a:srgbClr val="92D050"/>
              </a:solidFill>
              <a:cs typeface="B Nazanin" pitchFamily="2" charset="-78"/>
            </a:endParaRPr>
          </a:p>
          <a:p>
            <a:pPr marL="0" indent="0" algn="just">
              <a:buNone/>
            </a:pPr>
            <a:endParaRPr lang="en-US" sz="1700" b="1" dirty="0">
              <a:solidFill>
                <a:schemeClr val="accent4">
                  <a:lumMod val="50000"/>
                </a:schemeClr>
              </a:solidFill>
              <a:cs typeface="B Nazanin" pitchFamily="2" charset="-78"/>
            </a:endParaRPr>
          </a:p>
          <a:p>
            <a:pPr marL="0" indent="0" algn="just">
              <a:buNone/>
            </a:pPr>
            <a:r>
              <a:rPr lang="fa-IR" b="1" dirty="0">
                <a:cs typeface="B Nazanin" pitchFamily="2" charset="-78"/>
              </a:rPr>
              <a:t>به مرگی مشکوک گفته </a:t>
            </a:r>
            <a:r>
              <a:rPr lang="fa-IR" b="1" dirty="0" smtClean="0">
                <a:cs typeface="B Nazanin" pitchFamily="2" charset="-78"/>
              </a:rPr>
              <a:t>می‌شود </a:t>
            </a:r>
            <a:r>
              <a:rPr lang="fa-IR" b="1" dirty="0">
                <a:cs typeface="B Nazanin" pitchFamily="2" charset="-78"/>
              </a:rPr>
              <a:t>که یا علت</a:t>
            </a:r>
            <a:r>
              <a:rPr lang="fa-IR" b="1" dirty="0" smtClean="0">
                <a:cs typeface="B Nazanin" pitchFamily="2" charset="-78"/>
              </a:rPr>
              <a:t>، زمان </a:t>
            </a:r>
            <a:r>
              <a:rPr lang="fa-IR" b="1" dirty="0">
                <a:cs typeface="B Nazanin" pitchFamily="2" charset="-78"/>
              </a:rPr>
              <a:t>يا مكان آن </a:t>
            </a:r>
            <a:r>
              <a:rPr lang="fa-IR" b="1" dirty="0" smtClean="0">
                <a:cs typeface="B Nazanin" pitchFamily="2" charset="-78"/>
              </a:rPr>
              <a:t>غیرطبیعی </a:t>
            </a:r>
            <a:r>
              <a:rPr lang="fa-IR" b="1" dirty="0">
                <a:cs typeface="B Nazanin" pitchFamily="2" charset="-78"/>
              </a:rPr>
              <a:t>است و یا احتمال </a:t>
            </a:r>
            <a:r>
              <a:rPr lang="fa-IR" b="1" dirty="0" smtClean="0">
                <a:cs typeface="B Nazanin" pitchFamily="2" charset="-78"/>
              </a:rPr>
              <a:t>می‌رود </a:t>
            </a:r>
            <a:r>
              <a:rPr lang="fa-IR" b="1" dirty="0">
                <a:cs typeface="B Nazanin" pitchFamily="2" charset="-78"/>
              </a:rPr>
              <a:t>که علت مرگ </a:t>
            </a:r>
            <a:r>
              <a:rPr lang="fa-IR" b="1" dirty="0" smtClean="0">
                <a:cs typeface="B Nazanin" pitchFamily="2" charset="-78"/>
              </a:rPr>
              <a:t>غیرطبیعی </a:t>
            </a:r>
            <a:r>
              <a:rPr lang="fa-IR" b="1" dirty="0">
                <a:cs typeface="B Nazanin" pitchFamily="2" charset="-78"/>
              </a:rPr>
              <a:t>باشد و یا حتی ممکن است علت مرگ طبیعی باشد ولی در خصوص وقوع مرگ شکایتی مطرح </a:t>
            </a:r>
            <a:r>
              <a:rPr lang="fa-IR" b="1" dirty="0" smtClean="0">
                <a:cs typeface="B Nazanin" pitchFamily="2" charset="-78"/>
              </a:rPr>
              <a:t>باشد و </a:t>
            </a:r>
            <a:r>
              <a:rPr lang="fa-IR" b="1" dirty="0">
                <a:cs typeface="B Nazanin" pitchFamily="2" charset="-78"/>
              </a:rPr>
              <a:t>يا </a:t>
            </a:r>
            <a:r>
              <a:rPr lang="fa-IR" b="1" dirty="0">
                <a:solidFill>
                  <a:srgbClr val="FF0000"/>
                </a:solidFill>
                <a:cs typeface="B Nazanin" pitchFamily="2" charset="-78"/>
              </a:rPr>
              <a:t>احتمال شكايت در آينده </a:t>
            </a:r>
            <a:r>
              <a:rPr lang="fa-IR" b="1" dirty="0">
                <a:cs typeface="B Nazanin" pitchFamily="2" charset="-78"/>
              </a:rPr>
              <a:t>متصور </a:t>
            </a:r>
            <a:r>
              <a:rPr lang="fa-IR" b="1" dirty="0" smtClean="0">
                <a:cs typeface="B Nazanin" pitchFamily="2" charset="-78"/>
              </a:rPr>
              <a:t>باشد. </a:t>
            </a:r>
          </a:p>
          <a:p>
            <a:pPr marL="0" indent="0" algn="ctr">
              <a:buNone/>
            </a:pPr>
            <a:r>
              <a:rPr lang="fa-IR" sz="4000" b="1" dirty="0" smtClean="0">
                <a:solidFill>
                  <a:srgbClr val="C00000"/>
                </a:solidFill>
                <a:cs typeface="B Nazanin" pitchFamily="2" charset="-78"/>
              </a:rPr>
              <a:t>این </a:t>
            </a:r>
            <a:r>
              <a:rPr lang="fa-IR" sz="4000" b="1" dirty="0">
                <a:solidFill>
                  <a:srgbClr val="C00000"/>
                </a:solidFill>
                <a:cs typeface="B Nazanin" pitchFamily="2" charset="-78"/>
              </a:rPr>
              <a:t>نوع مرگها جهت تعیین دقیق و مستند علت مرگ باید به پزشکی قانونی ارجاع گردند. </a:t>
            </a:r>
            <a:endParaRPr lang="en-US" sz="4000" b="1" dirty="0">
              <a:solidFill>
                <a:srgbClr val="C00000"/>
              </a:solidFill>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انواع </a:t>
            </a:r>
            <a:r>
              <a:rPr lang="fa-IR" dirty="0">
                <a:solidFill>
                  <a:srgbClr val="FF0000"/>
                </a:solidFill>
                <a:cs typeface="B Titr" pitchFamily="2" charset="-78"/>
              </a:rPr>
              <a:t>مرگ از بعد قضایی</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lstStyle/>
          <a:p>
            <a:pPr marL="0" lvl="0" indent="0" algn="just">
              <a:buNone/>
            </a:pPr>
            <a:r>
              <a:rPr lang="fa-IR" b="1" dirty="0">
                <a:solidFill>
                  <a:srgbClr val="92D050"/>
                </a:solidFill>
                <a:cs typeface="B Nazanin" pitchFamily="2" charset="-78"/>
              </a:rPr>
              <a:t>مرگ </a:t>
            </a:r>
            <a:r>
              <a:rPr lang="fa-IR" b="1" dirty="0" smtClean="0">
                <a:solidFill>
                  <a:srgbClr val="92D050"/>
                </a:solidFill>
                <a:cs typeface="B Nazanin" pitchFamily="2" charset="-78"/>
              </a:rPr>
              <a:t>غیرمشکوک </a:t>
            </a:r>
            <a:r>
              <a:rPr lang="fa-IR" b="1" dirty="0">
                <a:solidFill>
                  <a:srgbClr val="92D050"/>
                </a:solidFill>
                <a:cs typeface="B Nazanin" pitchFamily="2" charset="-78"/>
              </a:rPr>
              <a:t>(</a:t>
            </a:r>
            <a:r>
              <a:rPr lang="en-US" b="1" dirty="0">
                <a:solidFill>
                  <a:srgbClr val="92D050"/>
                </a:solidFill>
                <a:cs typeface="B Nazanin" pitchFamily="2" charset="-78"/>
              </a:rPr>
              <a:t>non suspected  death</a:t>
            </a:r>
            <a:r>
              <a:rPr lang="ar-SA" b="1" dirty="0" smtClean="0">
                <a:solidFill>
                  <a:srgbClr val="92D050"/>
                </a:solidFill>
                <a:cs typeface="B Nazanin" pitchFamily="2" charset="-78"/>
              </a:rPr>
              <a:t>)</a:t>
            </a:r>
            <a:endParaRPr lang="en-US" b="1" dirty="0" smtClean="0">
              <a:solidFill>
                <a:srgbClr val="92D050"/>
              </a:solidFill>
              <a:cs typeface="B Nazanin" pitchFamily="2" charset="-78"/>
            </a:endParaRPr>
          </a:p>
          <a:p>
            <a:pPr marL="0" lvl="0" indent="0" algn="just">
              <a:buNone/>
            </a:pPr>
            <a:endParaRPr lang="en-US" sz="1800" b="1" dirty="0" smtClean="0">
              <a:cs typeface="B Nazanin" pitchFamily="2" charset="-78"/>
            </a:endParaRPr>
          </a:p>
          <a:p>
            <a:pPr marL="0" indent="0" algn="just">
              <a:buNone/>
            </a:pPr>
            <a:r>
              <a:rPr lang="fa-IR" b="1" dirty="0" smtClean="0">
                <a:cs typeface="B Nazanin" pitchFamily="2" charset="-78"/>
              </a:rPr>
              <a:t>چنانچه علت </a:t>
            </a:r>
            <a:r>
              <a:rPr lang="fa-IR" b="1" dirty="0">
                <a:cs typeface="B Nazanin" pitchFamily="2" charset="-78"/>
              </a:rPr>
              <a:t>مرگ طبیعی و معلوم باشد و احتمال شکایتی نیز در حال و آینده مطرح نباشد مرگ را </a:t>
            </a:r>
            <a:r>
              <a:rPr lang="fa-IR" b="1" dirty="0" smtClean="0">
                <a:cs typeface="B Nazanin" pitchFamily="2" charset="-78"/>
              </a:rPr>
              <a:t>غیرمشکوک </a:t>
            </a:r>
            <a:r>
              <a:rPr lang="fa-IR" b="1" dirty="0">
                <a:cs typeface="B Nazanin" pitchFamily="2" charset="-78"/>
              </a:rPr>
              <a:t>تلقی میکنیم. (مکان طبیعی فوت: مرکز درمانی و منزل)</a:t>
            </a:r>
            <a:endParaRPr lang="en-US" b="1" dirty="0">
              <a:cs typeface="B Nazanin" pitchFamily="2" charset="-78"/>
            </a:endParaRPr>
          </a:p>
          <a:p>
            <a:pPr marL="0" indent="0" algn="just">
              <a:buNone/>
            </a:pPr>
            <a:endParaRPr lang="en-US" b="1" dirty="0">
              <a:cs typeface="B Nazanin" pitchFamily="2" charset="-78"/>
            </a:endParaRPr>
          </a:p>
          <a:p>
            <a:pPr marL="0" indent="0" algn="ctr">
              <a:buNone/>
            </a:pPr>
            <a:r>
              <a:rPr lang="fa-IR" b="1" dirty="0">
                <a:solidFill>
                  <a:schemeClr val="accent1">
                    <a:lumMod val="50000"/>
                  </a:schemeClr>
                </a:solidFill>
                <a:cs typeface="B Nazanin" pitchFamily="2" charset="-78"/>
              </a:rPr>
              <a:t>سایر پزشکان تنها در چنین شرایطی مجاز به صدور جواز دفن هستند.</a:t>
            </a:r>
            <a:endParaRPr lang="en-US" b="1" dirty="0">
              <a:solidFill>
                <a:schemeClr val="accent1">
                  <a:lumMod val="50000"/>
                </a:schemeClr>
              </a:solidFill>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4">
                                            <p:txEl>
                                              <p:pRg st="2" end="2"/>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fontScale="85000" lnSpcReduction="10000"/>
          </a:bodyPr>
          <a:lstStyle/>
          <a:p>
            <a:pPr marL="0" indent="0" algn="just">
              <a:lnSpc>
                <a:spcPct val="110000"/>
              </a:lnSpc>
              <a:buNone/>
            </a:pPr>
            <a:r>
              <a:rPr lang="fa-IR" b="1" dirty="0">
                <a:cs typeface="B Nazanin" pitchFamily="2" charset="-78"/>
              </a:rPr>
              <a:t>مرگ از جمله وقایع چهارگانه حیاتی است که ثبت آن الزام قانونی داشته و اطلاعات دقيق درباره سطح و علل مرگ جمعيت جزء داده‌هاي اساسي برای موارد زير است:</a:t>
            </a:r>
          </a:p>
          <a:p>
            <a:pPr algn="just">
              <a:lnSpc>
                <a:spcPct val="110000"/>
              </a:lnSpc>
              <a:buFont typeface="Wingdings" pitchFamily="2" charset="2"/>
              <a:buChar char="v"/>
            </a:pPr>
            <a:r>
              <a:rPr lang="fa-IR" b="1" dirty="0" smtClean="0">
                <a:cs typeface="B Nazanin" pitchFamily="2" charset="-78"/>
              </a:rPr>
              <a:t>سياست </a:t>
            </a:r>
            <a:r>
              <a:rPr lang="fa-IR" b="1" dirty="0">
                <a:cs typeface="B Nazanin" pitchFamily="2" charset="-78"/>
              </a:rPr>
              <a:t>گذاری، برنامه ريزي و اولويت بندي نظام سلامت و ساير بخش های توسعه</a:t>
            </a:r>
          </a:p>
          <a:p>
            <a:pPr algn="just">
              <a:lnSpc>
                <a:spcPct val="110000"/>
              </a:lnSpc>
              <a:buFont typeface="Wingdings" pitchFamily="2" charset="2"/>
              <a:buChar char="v"/>
            </a:pPr>
            <a:r>
              <a:rPr lang="fa-IR" b="1" dirty="0" smtClean="0">
                <a:cs typeface="B Nazanin" pitchFamily="2" charset="-78"/>
              </a:rPr>
              <a:t>تخصيص </a:t>
            </a:r>
            <a:r>
              <a:rPr lang="fa-IR" b="1" dirty="0">
                <a:cs typeface="B Nazanin" pitchFamily="2" charset="-78"/>
              </a:rPr>
              <a:t>منابع لازم براي برنامه ها و مداخلات سلامت و توسعه</a:t>
            </a:r>
          </a:p>
          <a:p>
            <a:pPr algn="just">
              <a:lnSpc>
                <a:spcPct val="110000"/>
              </a:lnSpc>
              <a:buFont typeface="Wingdings" pitchFamily="2" charset="2"/>
              <a:buChar char="v"/>
            </a:pPr>
            <a:r>
              <a:rPr lang="fa-IR" b="1" dirty="0" smtClean="0">
                <a:cs typeface="B Nazanin" pitchFamily="2" charset="-78"/>
              </a:rPr>
              <a:t>پايش </a:t>
            </a:r>
            <a:r>
              <a:rPr lang="fa-IR" b="1" dirty="0">
                <a:cs typeface="B Nazanin" pitchFamily="2" charset="-78"/>
              </a:rPr>
              <a:t>و ارزشيابي برنامه هاي سلامت و ساير برنامه های توسعه</a:t>
            </a:r>
          </a:p>
          <a:p>
            <a:pPr algn="just">
              <a:lnSpc>
                <a:spcPct val="110000"/>
              </a:lnSpc>
              <a:buFont typeface="Wingdings" pitchFamily="2" charset="2"/>
              <a:buChar char="v"/>
            </a:pPr>
            <a:r>
              <a:rPr lang="fa-IR" b="1" dirty="0" smtClean="0">
                <a:cs typeface="B Nazanin" pitchFamily="2" charset="-78"/>
              </a:rPr>
              <a:t>ارايه </a:t>
            </a:r>
            <a:r>
              <a:rPr lang="fa-IR" b="1" dirty="0">
                <a:cs typeface="B Nazanin" pitchFamily="2" charset="-78"/>
              </a:rPr>
              <a:t>اولويتهاي لازم براي تحقيقات اپيدميولوژيک </a:t>
            </a: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اهميت  </a:t>
            </a:r>
            <a:r>
              <a:rPr lang="fa-IR" b="1" dirty="0">
                <a:solidFill>
                  <a:srgbClr val="FF0000"/>
                </a:solidFill>
                <a:cs typeface="B Titr" pitchFamily="2" charset="-78"/>
              </a:rPr>
              <a:t>ثبت اطلاعات مرگ و مير</a:t>
            </a:r>
            <a:r>
              <a:rPr lang="en-US" b="1" dirty="0">
                <a:solidFill>
                  <a:srgbClr val="FF0000"/>
                </a:solidFill>
                <a:cs typeface="B Titr" pitchFamily="2" charset="-78"/>
              </a:rPr>
              <a:t/>
            </a:r>
            <a:br>
              <a:rPr lang="en-US" b="1" dirty="0">
                <a:solidFill>
                  <a:srgbClr val="FF0000"/>
                </a:solidFill>
                <a:cs typeface="B Titr" pitchFamily="2" charset="-78"/>
              </a:rPr>
            </a:br>
            <a:endParaRPr lang="fa-IR" b="1"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916832"/>
            <a:ext cx="8229600" cy="4525963"/>
          </a:xfrm>
        </p:spPr>
        <p:txBody>
          <a:bodyPr/>
          <a:lstStyle/>
          <a:p>
            <a:pPr lvl="0" algn="just"/>
            <a:r>
              <a:rPr lang="ar-SA" b="1" dirty="0" smtClean="0">
                <a:cs typeface="B Nazanin" pitchFamily="2" charset="-78"/>
              </a:rPr>
              <a:t>همه </a:t>
            </a:r>
            <a:r>
              <a:rPr lang="ar-SA" b="1" dirty="0">
                <a:cs typeface="B Nazanin" pitchFamily="2" charset="-78"/>
              </a:rPr>
              <a:t>ب</a:t>
            </a:r>
            <a:r>
              <a:rPr lang="fa-IR" b="1" dirty="0">
                <a:cs typeface="B Nazanin" pitchFamily="2" charset="-78"/>
              </a:rPr>
              <a:t>ي</a:t>
            </a:r>
            <a:r>
              <a:rPr lang="ar-SA" b="1" dirty="0">
                <a:cs typeface="B Nazanin" pitchFamily="2" charset="-78"/>
              </a:rPr>
              <a:t>مار</a:t>
            </a:r>
            <a:r>
              <a:rPr lang="fa-IR" b="1" dirty="0">
                <a:cs typeface="B Nazanin" pitchFamily="2" charset="-78"/>
              </a:rPr>
              <a:t>ي‌</a:t>
            </a:r>
            <a:r>
              <a:rPr lang="ar-SA" b="1" dirty="0">
                <a:cs typeface="B Nazanin" pitchFamily="2" charset="-78"/>
              </a:rPr>
              <a:t>ها، وضع</a:t>
            </a:r>
            <a:r>
              <a:rPr lang="fa-IR" b="1" dirty="0">
                <a:cs typeface="B Nazanin" pitchFamily="2" charset="-78"/>
              </a:rPr>
              <a:t>ي</a:t>
            </a:r>
            <a:r>
              <a:rPr lang="ar-SA" b="1" dirty="0" smtClean="0">
                <a:cs typeface="B Nazanin" pitchFamily="2" charset="-78"/>
              </a:rPr>
              <a:t>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ناخوشی و آس</a:t>
            </a:r>
            <a:r>
              <a:rPr lang="fa-IR" b="1" dirty="0">
                <a:cs typeface="B Nazanin" pitchFamily="2" charset="-78"/>
              </a:rPr>
              <a:t>ي</a:t>
            </a:r>
            <a:r>
              <a:rPr lang="ar-SA" b="1" dirty="0" smtClean="0">
                <a:cs typeface="B Nazanin" pitchFamily="2" charset="-78"/>
              </a:rPr>
              <a:t>ب</a:t>
            </a:r>
            <a:r>
              <a:rPr lang="fa-IR" b="1" dirty="0" smtClean="0">
                <a:cs typeface="B Nazanin" pitchFamily="2" charset="-78"/>
              </a:rPr>
              <a:t>‍‌</a:t>
            </a:r>
            <a:r>
              <a:rPr lang="ar-SA" b="1" dirty="0" smtClean="0">
                <a:cs typeface="B Nazanin" pitchFamily="2" charset="-78"/>
              </a:rPr>
              <a:t>ها</a:t>
            </a:r>
            <a:r>
              <a:rPr lang="fa-IR" b="1" dirty="0">
                <a:cs typeface="B Nazanin" pitchFamily="2" charset="-78"/>
              </a:rPr>
              <a:t>ي</a:t>
            </a:r>
            <a:r>
              <a:rPr lang="ar-SA" b="1" dirty="0">
                <a:cs typeface="B Nazanin" pitchFamily="2" charset="-78"/>
              </a:rPr>
              <a:t>ی که خود موجب مرگ شده‌اند و </a:t>
            </a:r>
            <a:r>
              <a:rPr lang="fa-IR" b="1" dirty="0">
                <a:cs typeface="B Nazanin" pitchFamily="2" charset="-78"/>
              </a:rPr>
              <a:t>ي</a:t>
            </a:r>
            <a:r>
              <a:rPr lang="ar-SA" b="1" dirty="0">
                <a:cs typeface="B Nazanin" pitchFamily="2" charset="-78"/>
              </a:rPr>
              <a:t>ا به وقوع آن کمک </a:t>
            </a:r>
            <a:r>
              <a:rPr lang="ar-SA" b="1" dirty="0" smtClean="0">
                <a:cs typeface="B Nazanin" pitchFamily="2" charset="-78"/>
              </a:rPr>
              <a:t>کرده</a:t>
            </a:r>
            <a:r>
              <a:rPr lang="fa-IR" b="1" dirty="0" smtClean="0">
                <a:cs typeface="B Nazanin" pitchFamily="2" charset="-78"/>
              </a:rPr>
              <a:t>‌</a:t>
            </a:r>
            <a:r>
              <a:rPr lang="ar-SA" b="1" dirty="0" smtClean="0">
                <a:cs typeface="B Nazanin" pitchFamily="2" charset="-78"/>
              </a:rPr>
              <a:t>اند</a:t>
            </a:r>
            <a:r>
              <a:rPr lang="fa-IR" b="1" dirty="0" smtClean="0">
                <a:cs typeface="B Nazanin" pitchFamily="2" charset="-78"/>
              </a:rPr>
              <a:t>.</a:t>
            </a:r>
          </a:p>
          <a:p>
            <a:pPr lvl="0" algn="just"/>
            <a:endParaRPr lang="en-US" b="1" dirty="0">
              <a:cs typeface="B Nazanin" pitchFamily="2" charset="-78"/>
            </a:endParaRPr>
          </a:p>
          <a:p>
            <a:pPr lvl="0" algn="just"/>
            <a:r>
              <a:rPr lang="fa-IR" b="1" dirty="0" smtClean="0">
                <a:cs typeface="B Nazanin" pitchFamily="2" charset="-78"/>
              </a:rPr>
              <a:t>آسیب‌هایی </a:t>
            </a:r>
            <a:r>
              <a:rPr lang="fa-IR" b="1" dirty="0">
                <a:cs typeface="B Nazanin" pitchFamily="2" charset="-78"/>
              </a:rPr>
              <a:t>که </a:t>
            </a:r>
            <a:r>
              <a:rPr lang="fa-IR" b="1" dirty="0" smtClean="0">
                <a:cs typeface="B Nazanin" pitchFamily="2" charset="-78"/>
              </a:rPr>
              <a:t>به علت </a:t>
            </a:r>
            <a:r>
              <a:rPr lang="fa-IR" b="1" dirty="0">
                <a:cs typeface="B Nazanin" pitchFamily="2" charset="-78"/>
              </a:rPr>
              <a:t>حوادث غیرعمدی یا </a:t>
            </a:r>
            <a:r>
              <a:rPr lang="fa-IR" b="1" dirty="0" smtClean="0">
                <a:cs typeface="B Nazanin" pitchFamily="2" charset="-78"/>
              </a:rPr>
              <a:t>خشونت‌های </a:t>
            </a:r>
            <a:r>
              <a:rPr lang="fa-IR" b="1" dirty="0">
                <a:cs typeface="B Nazanin" pitchFamily="2" charset="-78"/>
              </a:rPr>
              <a:t>علیه خود یا </a:t>
            </a:r>
            <a:r>
              <a:rPr lang="fa-IR" b="1" dirty="0" smtClean="0">
                <a:cs typeface="B Nazanin" pitchFamily="2" charset="-78"/>
              </a:rPr>
              <a:t>به وسیله </a:t>
            </a:r>
            <a:r>
              <a:rPr lang="fa-IR" b="1" dirty="0">
                <a:cs typeface="B Nazanin" pitchFamily="2" charset="-78"/>
              </a:rPr>
              <a:t>دیگری هم پدید آمده و منجر به مرگ شده است را نیز علل مرگ می نامند.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مرور </a:t>
            </a:r>
            <a:r>
              <a:rPr lang="fa-IR" b="1" dirty="0">
                <a:solidFill>
                  <a:srgbClr val="FF0000"/>
                </a:solidFill>
                <a:cs typeface="B Titr" pitchFamily="2" charset="-78"/>
              </a:rPr>
              <a:t>مجدد تعریف </a:t>
            </a:r>
            <a:r>
              <a:rPr lang="en-US" b="1" dirty="0">
                <a:solidFill>
                  <a:srgbClr val="FF0000"/>
                </a:solidFill>
                <a:cs typeface="B Titr" pitchFamily="2" charset="-78"/>
              </a:rPr>
              <a:t>WHO</a:t>
            </a:r>
            <a:r>
              <a:rPr lang="fa-IR" b="1" dirty="0">
                <a:solidFill>
                  <a:srgbClr val="FF0000"/>
                </a:solidFill>
                <a:cs typeface="B Titr" pitchFamily="2" charset="-78"/>
              </a:rPr>
              <a:t> از علت مرگ</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48680"/>
            <a:ext cx="8229600" cy="5894115"/>
          </a:xfrm>
        </p:spPr>
        <p:txBody>
          <a:bodyPr>
            <a:normAutofit/>
          </a:bodyPr>
          <a:lstStyle/>
          <a:p>
            <a:pPr eaLnBrk="0" hangingPunct="0">
              <a:lnSpc>
                <a:spcPct val="200000"/>
              </a:lnSpc>
            </a:pPr>
            <a:r>
              <a:rPr lang="fa-IR" dirty="0">
                <a:ea typeface="Calibri" pitchFamily="34" charset="0"/>
                <a:cs typeface="B Titr" pitchFamily="2" charset="-78"/>
              </a:rPr>
              <a:t>علت زمینه ای مرگ :</a:t>
            </a:r>
            <a:r>
              <a:rPr lang="en-US" dirty="0">
                <a:ea typeface="Calibri" pitchFamily="34" charset="0"/>
                <a:cs typeface="B Titr" pitchFamily="2" charset="-78"/>
              </a:rPr>
              <a:t> Underlying Cause of death </a:t>
            </a:r>
            <a:endParaRPr lang="en-US" sz="1100" dirty="0">
              <a:cs typeface="B Titr" pitchFamily="2" charset="-78"/>
            </a:endParaRPr>
          </a:p>
          <a:p>
            <a:pPr eaLnBrk="0" hangingPunct="0">
              <a:lnSpc>
                <a:spcPct val="200000"/>
              </a:lnSpc>
            </a:pPr>
            <a:r>
              <a:rPr lang="fa-IR" dirty="0">
                <a:cs typeface="B Nazanin" pitchFamily="2" charset="-78"/>
              </a:rPr>
              <a:t>درششمین کنفرانس تجدید نظر دهساله</a:t>
            </a:r>
          </a:p>
          <a:p>
            <a:pPr eaLnBrk="0" hangingPunct="0">
              <a:lnSpc>
                <a:spcPct val="200000"/>
              </a:lnSpc>
            </a:pPr>
            <a:r>
              <a:rPr lang="fa-IR" dirty="0">
                <a:cs typeface="B Nazanin" pitchFamily="2" charset="-78"/>
              </a:rPr>
              <a:t> بین المللی موافقت شد</a:t>
            </a:r>
          </a:p>
          <a:p>
            <a:pPr eaLnBrk="0" hangingPunct="0">
              <a:lnSpc>
                <a:spcPct val="200000"/>
              </a:lnSpc>
            </a:pPr>
            <a:r>
              <a:rPr lang="fa-IR" dirty="0">
                <a:cs typeface="B Nazanin" pitchFamily="2" charset="-78"/>
              </a:rPr>
              <a:t>که علت مرگ برای جدول بندی </a:t>
            </a:r>
          </a:p>
          <a:p>
            <a:pPr eaLnBrk="0" hangingPunct="0">
              <a:lnSpc>
                <a:spcPct val="200000"/>
              </a:lnSpc>
            </a:pPr>
            <a:r>
              <a:rPr lang="fa-IR" dirty="0">
                <a:cs typeface="B Nazanin" pitchFamily="2" charset="-78"/>
              </a:rPr>
              <a:t>اولیه باید علت زمینه ای مرگ باشد:</a:t>
            </a:r>
            <a:endParaRPr lang="fa-IR" sz="3600"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013544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1484784"/>
            <a:ext cx="8229600" cy="4873174"/>
          </a:xfrm>
        </p:spPr>
        <p:txBody>
          <a:bodyPr>
            <a:normAutofit/>
          </a:bodyPr>
          <a:lstStyle/>
          <a:p>
            <a:pPr marL="0" indent="0" algn="just">
              <a:buNone/>
            </a:pPr>
            <a:endParaRPr lang="fa-IR" sz="3600" b="1" dirty="0" smtClean="0">
              <a:cs typeface="B Nazanin" pitchFamily="2" charset="-78"/>
            </a:endParaRPr>
          </a:p>
          <a:p>
            <a:pPr marL="0" indent="0" algn="just">
              <a:buNone/>
            </a:pPr>
            <a:r>
              <a:rPr lang="fa-IR" b="1" dirty="0" smtClean="0">
                <a:solidFill>
                  <a:srgbClr val="C00000"/>
                </a:solidFill>
                <a:cs typeface="B Nazanin" pitchFamily="2" charset="-78"/>
              </a:rPr>
              <a:t>با توجه به این تعریف</a:t>
            </a:r>
          </a:p>
          <a:p>
            <a:pPr marL="0" indent="0" algn="just">
              <a:buNone/>
            </a:pPr>
            <a:r>
              <a:rPr lang="fa-IR" sz="3600" b="1" dirty="0" smtClean="0">
                <a:cs typeface="B Nazanin" pitchFamily="2" charset="-78"/>
              </a:rPr>
              <a:t>ثبت </a:t>
            </a:r>
            <a:r>
              <a:rPr lang="ar-SA" sz="3600" b="1" dirty="0" smtClean="0">
                <a:cs typeface="B Nazanin" pitchFamily="2" charset="-78"/>
              </a:rPr>
              <a:t>يك </a:t>
            </a:r>
            <a:r>
              <a:rPr lang="ar-SA" sz="3600" b="1" dirty="0">
                <a:cs typeface="B Nazanin" pitchFamily="2" charset="-78"/>
              </a:rPr>
              <a:t>علت </a:t>
            </a:r>
            <a:r>
              <a:rPr lang="ar-SA" sz="3600" b="1" dirty="0" smtClean="0">
                <a:cs typeface="B Nazanin" pitchFamily="2" charset="-78"/>
              </a:rPr>
              <a:t>واحد </a:t>
            </a:r>
            <a:r>
              <a:rPr lang="ar-SA" sz="3600" b="1" dirty="0">
                <a:cs typeface="B Nazanin" pitchFamily="2" charset="-78"/>
              </a:rPr>
              <a:t>در گواهي فوت كافي نيست</a:t>
            </a:r>
            <a:r>
              <a:rPr lang="fa-IR" sz="3600" b="1" dirty="0">
                <a:cs typeface="B Nazanin" pitchFamily="2" charset="-78"/>
              </a:rPr>
              <a:t>،</a:t>
            </a:r>
            <a:r>
              <a:rPr lang="ar-SA" sz="3600" b="1" dirty="0">
                <a:cs typeface="B Nazanin" pitchFamily="2" charset="-78"/>
              </a:rPr>
              <a:t> بلكه ثبت سلسله مراحل و </a:t>
            </a:r>
            <a:r>
              <a:rPr lang="ar-SA" sz="3600" b="1" dirty="0" smtClean="0">
                <a:cs typeface="B Nazanin" pitchFamily="2" charset="-78"/>
              </a:rPr>
              <a:t>پدیده</a:t>
            </a:r>
            <a:r>
              <a:rPr lang="fa-IR" sz="3600" b="1" dirty="0" smtClean="0">
                <a:cs typeface="B Nazanin" pitchFamily="2" charset="-78"/>
              </a:rPr>
              <a:t>‌</a:t>
            </a:r>
            <a:r>
              <a:rPr lang="ar-SA" sz="3600" b="1" dirty="0" smtClean="0">
                <a:cs typeface="B Nazanin" pitchFamily="2" charset="-78"/>
              </a:rPr>
              <a:t>های </a:t>
            </a:r>
            <a:r>
              <a:rPr lang="ar-SA" sz="3600" b="1" dirty="0">
                <a:cs typeface="B Nazanin" pitchFamily="2" charset="-78"/>
              </a:rPr>
              <a:t>منجر به فوت ضروری است و برای این منظور نیاز به طبقه بندی بین المللی علل فوت وجود دارد.</a:t>
            </a:r>
            <a:endParaRPr lang="fa-IR" sz="3600"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1"/>
            <a:ext cx="8229600" cy="4349080"/>
          </a:xfrm>
        </p:spPr>
        <p:txBody>
          <a:bodyPr>
            <a:normAutofit/>
          </a:bodyPr>
          <a:lstStyle/>
          <a:p>
            <a:pPr marL="0" indent="0" algn="l">
              <a:buNone/>
            </a:pPr>
            <a:r>
              <a:rPr lang="en-US" sz="4400" b="1" dirty="0">
                <a:latin typeface="Calibri" pitchFamily="34" charset="0"/>
                <a:cs typeface="B Nazanin" pitchFamily="2" charset="-78"/>
                <a:sym typeface="Wingdings 3" pitchFamily="18" charset="2"/>
              </a:rPr>
              <a:t>International statistical classification of </a:t>
            </a:r>
            <a:endParaRPr lang="en-US" sz="4400" b="1" dirty="0" smtClean="0">
              <a:latin typeface="Calibri" pitchFamily="34" charset="0"/>
              <a:cs typeface="B Nazanin" pitchFamily="2" charset="-78"/>
              <a:sym typeface="Wingdings 3" pitchFamily="18" charset="2"/>
            </a:endParaRPr>
          </a:p>
          <a:p>
            <a:pPr marL="0" indent="0" algn="l">
              <a:buNone/>
            </a:pPr>
            <a:r>
              <a:rPr lang="en-US" sz="4800" b="1" dirty="0" smtClean="0">
                <a:latin typeface="Calibri" pitchFamily="34" charset="0"/>
                <a:cs typeface="B Nazanin" pitchFamily="2" charset="-78"/>
                <a:sym typeface="Wingdings 3" pitchFamily="18" charset="2"/>
              </a:rPr>
              <a:t>diseases </a:t>
            </a:r>
          </a:p>
          <a:p>
            <a:pPr marL="0" indent="0" algn="l">
              <a:buNone/>
            </a:pPr>
            <a:r>
              <a:rPr lang="en-US" sz="4800" b="1" dirty="0" smtClean="0">
                <a:latin typeface="Calibri" pitchFamily="34" charset="0"/>
                <a:cs typeface="B Nazanin" pitchFamily="2" charset="-78"/>
                <a:sym typeface="Wingdings 3" pitchFamily="18" charset="2"/>
              </a:rPr>
              <a:t>injuries </a:t>
            </a:r>
            <a:r>
              <a:rPr lang="en-US" sz="4400" b="1" dirty="0">
                <a:latin typeface="Calibri" pitchFamily="34" charset="0"/>
                <a:cs typeface="B Nazanin" pitchFamily="2" charset="-78"/>
                <a:sym typeface="Wingdings 3" pitchFamily="18" charset="2"/>
              </a:rPr>
              <a:t>and </a:t>
            </a:r>
            <a:endParaRPr lang="en-US" sz="4400" b="1" dirty="0" smtClean="0">
              <a:latin typeface="Calibri" pitchFamily="34" charset="0"/>
              <a:cs typeface="B Nazanin" pitchFamily="2" charset="-78"/>
              <a:sym typeface="Wingdings 3" pitchFamily="18" charset="2"/>
            </a:endParaRPr>
          </a:p>
          <a:p>
            <a:pPr marL="0" indent="0" algn="l">
              <a:buNone/>
            </a:pPr>
            <a:r>
              <a:rPr lang="en-US" sz="4400" b="1" dirty="0" smtClean="0">
                <a:latin typeface="Calibri" pitchFamily="34" charset="0"/>
                <a:cs typeface="B Nazanin" pitchFamily="2" charset="-78"/>
                <a:sym typeface="Wingdings 3" pitchFamily="18" charset="2"/>
              </a:rPr>
              <a:t>causes </a:t>
            </a:r>
            <a:r>
              <a:rPr lang="en-US" sz="4400" b="1" dirty="0">
                <a:latin typeface="Calibri" pitchFamily="34" charset="0"/>
                <a:cs typeface="B Nazanin" pitchFamily="2" charset="-78"/>
                <a:sym typeface="Wingdings 3" pitchFamily="18" charset="2"/>
              </a:rPr>
              <a:t>of death</a:t>
            </a:r>
            <a:endParaRPr lang="en-US" sz="4000" b="1" dirty="0" smtClean="0"/>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ar-SA" b="1" dirty="0" smtClean="0">
                <a:solidFill>
                  <a:srgbClr val="FF0000"/>
                </a:solidFill>
                <a:cs typeface="B Titr" pitchFamily="2" charset="-78"/>
              </a:rPr>
              <a:t>طبقه </a:t>
            </a:r>
            <a:r>
              <a:rPr lang="ar-SA" b="1" dirty="0">
                <a:solidFill>
                  <a:srgbClr val="FF0000"/>
                </a:solidFill>
                <a:cs typeface="B Titr" pitchFamily="2" charset="-78"/>
              </a:rPr>
              <a:t>بندی بین المللی بیماریها – </a:t>
            </a:r>
            <a:r>
              <a:rPr lang="en-US" b="1" dirty="0">
                <a:solidFill>
                  <a:srgbClr val="FF0000"/>
                </a:solidFill>
                <a:cs typeface="B Titr" pitchFamily="2" charset="-78"/>
              </a:rPr>
              <a:t>ICD</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348880"/>
            <a:ext cx="8229600" cy="3777283"/>
          </a:xfrm>
        </p:spPr>
        <p:txBody>
          <a:bodyPr/>
          <a:lstStyle/>
          <a:p>
            <a:pPr marL="0" indent="0" algn="just">
              <a:buNone/>
            </a:pPr>
            <a:r>
              <a:rPr lang="ar-SA" b="1" dirty="0">
                <a:cs typeface="B Nazanin" pitchFamily="2" charset="-78"/>
              </a:rPr>
              <a:t>در </a:t>
            </a:r>
            <a:r>
              <a:rPr lang="ar-SA" b="1" dirty="0" smtClean="0">
                <a:cs typeface="B Nazanin" pitchFamily="2" charset="-78"/>
              </a:rPr>
              <a:t>واقع</a:t>
            </a:r>
            <a:r>
              <a:rPr lang="en-US" b="1" dirty="0" smtClean="0">
                <a:cs typeface="B Nazanin" pitchFamily="2" charset="-78"/>
              </a:rPr>
              <a:t>ICD </a:t>
            </a:r>
            <a:r>
              <a:rPr lang="fa-IR" b="1" dirty="0" smtClean="0">
                <a:cs typeface="B Nazanin" pitchFamily="2" charset="-78"/>
              </a:rPr>
              <a:t> یک </a:t>
            </a:r>
            <a:r>
              <a:rPr lang="fa-IR" b="1" dirty="0">
                <a:cs typeface="B Nazanin" pitchFamily="2" charset="-78"/>
              </a:rPr>
              <a:t>روش چینش یا مرتب کردن بیماریها </a:t>
            </a:r>
            <a:r>
              <a:rPr lang="fa-IR" b="1" dirty="0" smtClean="0">
                <a:cs typeface="B Nazanin" pitchFamily="2" charset="-78"/>
              </a:rPr>
              <a:t>بر اساس </a:t>
            </a:r>
            <a:r>
              <a:rPr lang="fa-IR" b="1" dirty="0">
                <a:cs typeface="B Nazanin" pitchFamily="2" charset="-78"/>
              </a:rPr>
              <a:t>خواص مشترک است.</a:t>
            </a:r>
            <a:endParaRPr lang="en-US" b="1" dirty="0">
              <a:cs typeface="B Nazanin" pitchFamily="2" charset="-78"/>
            </a:endParaRPr>
          </a:p>
          <a:p>
            <a:pPr marL="0" indent="0">
              <a:buNone/>
            </a:pPr>
            <a:endParaRPr lang="fa-IR" dirty="0"/>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85000" lnSpcReduction="10000"/>
          </a:bodyPr>
          <a:lstStyle/>
          <a:p>
            <a:r>
              <a:rPr lang="fa-IR" dirty="0">
                <a:cs typeface="B Titr" pitchFamily="2" charset="-78"/>
              </a:rPr>
              <a:t>تاریخچه </a:t>
            </a:r>
            <a:r>
              <a:rPr lang="en-US" dirty="0">
                <a:cs typeface="B Titr" pitchFamily="2" charset="-78"/>
              </a:rPr>
              <a:t>ICD</a:t>
            </a:r>
            <a:r>
              <a:rPr lang="fa-IR" dirty="0">
                <a:cs typeface="B Titr" pitchFamily="2" charset="-78"/>
              </a:rPr>
              <a:t>:</a:t>
            </a:r>
          </a:p>
          <a:p>
            <a:pPr algn="just">
              <a:lnSpc>
                <a:spcPct val="250000"/>
              </a:lnSpc>
            </a:pPr>
            <a:r>
              <a:rPr lang="fa-IR" b="1" dirty="0">
                <a:latin typeface="Calibri" pitchFamily="34" charset="0"/>
                <a:cs typeface="B Nazanin" pitchFamily="2" charset="-78"/>
                <a:sym typeface="Wingdings 3" pitchFamily="18" charset="2"/>
              </a:rPr>
              <a:t>درسال 1860 میلادی، فلورانس نایتینگل(آماردان ایتالیائی و بنیانگذار پرستاری نوین)، درکنگره بین المللی آمار درلندن، اقدام به ارائه یک طرح پیشنهادی( پروپوزال) نمود که منجر به شکل گیری اولین ” مجموعه سیستماتیک داده های بیمارستانی ” شد.</a:t>
            </a:r>
            <a:endParaRPr lang="en-US" b="1" dirty="0">
              <a:latin typeface="Calibri" pitchFamily="34" charset="0"/>
              <a:cs typeface="B Nazanin" pitchFamily="2" charset="-78"/>
              <a:sym typeface="Wingdings 3" pitchFamily="18" charset="2"/>
            </a:endParaRPr>
          </a:p>
          <a:p>
            <a:pPr marL="0" indent="0">
              <a:buNone/>
            </a:pPr>
            <a:endParaRPr lang="fa-IR" dirty="0"/>
          </a:p>
        </p:txBody>
      </p:sp>
    </p:spTree>
    <p:extLst>
      <p:ext uri="{BB962C8B-B14F-4D97-AF65-F5344CB8AC3E}">
        <p14:creationId xmlns:p14="http://schemas.microsoft.com/office/powerpoint/2010/main" val="125452294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70000" lnSpcReduction="20000"/>
          </a:bodyPr>
          <a:lstStyle/>
          <a:p>
            <a:pPr>
              <a:lnSpc>
                <a:spcPct val="200000"/>
              </a:lnSpc>
              <a:buNone/>
            </a:pPr>
            <a:r>
              <a:rPr lang="fa-IR" sz="3600" b="1" dirty="0"/>
              <a:t>تاریخچه </a:t>
            </a:r>
            <a:r>
              <a:rPr lang="en-US" sz="3600" b="1" dirty="0"/>
              <a:t>ICD</a:t>
            </a:r>
            <a:r>
              <a:rPr lang="fa-IR" sz="3600" b="1" dirty="0"/>
              <a:t> :</a:t>
            </a:r>
          </a:p>
          <a:p>
            <a:pPr>
              <a:lnSpc>
                <a:spcPct val="200000"/>
              </a:lnSpc>
              <a:buNone/>
            </a:pPr>
            <a:r>
              <a:rPr lang="fa-IR" b="1" dirty="0">
                <a:latin typeface="Calibri" pitchFamily="34" charset="0"/>
                <a:cs typeface="B Nazanin" pitchFamily="2" charset="-78"/>
                <a:sym typeface="Wingdings 3" pitchFamily="18" charset="2"/>
              </a:rPr>
              <a:t>درسال 1891 : انستیتوی بین المللی آمار، درکنگره بین المللی خود درشهر وین کمیته ای را به رهبری پزشک فرانسوی بنام جکس برتیلون (</a:t>
            </a:r>
            <a:r>
              <a:rPr lang="en-US" b="1" dirty="0">
                <a:latin typeface="Calibri" pitchFamily="34" charset="0"/>
                <a:cs typeface="B Nazanin" pitchFamily="2" charset="-78"/>
                <a:sym typeface="Wingdings 3" pitchFamily="18" charset="2"/>
              </a:rPr>
              <a:t>Bertillon</a:t>
            </a:r>
            <a:r>
              <a:rPr lang="fa-IR" b="1" dirty="0">
                <a:latin typeface="Calibri" pitchFamily="34" charset="0"/>
                <a:cs typeface="B Nazanin" pitchFamily="2" charset="-78"/>
                <a:sym typeface="Wingdings 3" pitchFamily="18" charset="2"/>
              </a:rPr>
              <a:t> </a:t>
            </a:r>
            <a:r>
              <a:rPr lang="en-US" b="1" dirty="0" err="1">
                <a:latin typeface="Calibri" pitchFamily="34" charset="0"/>
                <a:cs typeface="B Nazanin" pitchFamily="2" charset="-78"/>
                <a:sym typeface="Wingdings 3" pitchFamily="18" charset="2"/>
              </a:rPr>
              <a:t>jacques</a:t>
            </a:r>
            <a:r>
              <a:rPr lang="fa-IR" b="1" dirty="0">
                <a:latin typeface="Calibri" pitchFamily="34" charset="0"/>
                <a:cs typeface="B Nazanin" pitchFamily="2" charset="-78"/>
                <a:sym typeface="Wingdings 3" pitchFamily="18" charset="2"/>
              </a:rPr>
              <a:t>)</a:t>
            </a:r>
            <a:r>
              <a:rPr lang="en-US" b="1" dirty="0">
                <a:latin typeface="Calibri" pitchFamily="34" charset="0"/>
                <a:cs typeface="B Nazanin" pitchFamily="2" charset="-78"/>
                <a:sym typeface="Wingdings 3" pitchFamily="18" charset="2"/>
              </a:rPr>
              <a:t> </a:t>
            </a:r>
            <a:r>
              <a:rPr lang="fa-IR" b="1" dirty="0">
                <a:latin typeface="Calibri" pitchFamily="34" charset="0"/>
                <a:cs typeface="B Nazanin" pitchFamily="2" charset="-78"/>
                <a:sym typeface="Wingdings 3" pitchFamily="18" charset="2"/>
              </a:rPr>
              <a:t> تشکیل داد و در سال 1893 تحت عنوان </a:t>
            </a:r>
            <a:r>
              <a:rPr lang="en-US" b="1" dirty="0">
                <a:latin typeface="Calibri" pitchFamily="34" charset="0"/>
                <a:cs typeface="B Nazanin" pitchFamily="2" charset="-78"/>
                <a:sym typeface="Wingdings 3" pitchFamily="18" charset="2"/>
              </a:rPr>
              <a:t>Bertillon classification of causes of death (</a:t>
            </a:r>
            <a:r>
              <a:rPr lang="en-US" b="1" dirty="0" err="1">
                <a:latin typeface="Calibri" pitchFamily="34" charset="0"/>
                <a:cs typeface="B Nazanin" pitchFamily="2" charset="-78"/>
                <a:sym typeface="Wingdings 3" pitchFamily="18" charset="2"/>
              </a:rPr>
              <a:t>bertillon’s</a:t>
            </a:r>
            <a:r>
              <a:rPr lang="en-US" b="1" dirty="0">
                <a:latin typeface="Calibri" pitchFamily="34" charset="0"/>
                <a:cs typeface="B Nazanin" pitchFamily="2" charset="-78"/>
                <a:sym typeface="Wingdings 3" pitchFamily="18" charset="2"/>
              </a:rPr>
              <a:t>  system) </a:t>
            </a:r>
            <a:br>
              <a:rPr lang="en-US" b="1" dirty="0">
                <a:latin typeface="Calibri" pitchFamily="34" charset="0"/>
                <a:cs typeface="B Nazanin" pitchFamily="2" charset="-78"/>
                <a:sym typeface="Wingdings 3" pitchFamily="18" charset="2"/>
              </a:rPr>
            </a:br>
            <a:r>
              <a:rPr lang="fa-IR" b="1" dirty="0">
                <a:latin typeface="Calibri" pitchFamily="34" charset="0"/>
                <a:cs typeface="B Nazanin" pitchFamily="2" charset="-78"/>
                <a:sym typeface="Wingdings 3" pitchFamily="18" charset="2"/>
              </a:rPr>
              <a:t> اولین نسخه طبقه بندی علل مرگ تهیه شد.</a:t>
            </a:r>
          </a:p>
          <a:p>
            <a:pPr>
              <a:lnSpc>
                <a:spcPct val="200000"/>
              </a:lnSpc>
              <a:buNone/>
            </a:pPr>
            <a:r>
              <a:rPr lang="fa-IR" b="1" dirty="0">
                <a:latin typeface="Calibri" pitchFamily="34" charset="0"/>
                <a:cs typeface="B Nazanin" pitchFamily="2" charset="-78"/>
                <a:sym typeface="Wingdings 3" pitchFamily="18" charset="2"/>
              </a:rPr>
              <a:t>    اساس این طبقه بندی براصل تمایز بین بیماریهای عمومی و آنهایی که محدود به یک ناحیه آناتومیکال یا ارگان مشخصی می باشند، استوار بود.</a:t>
            </a:r>
          </a:p>
          <a:p>
            <a:pPr marL="0" indent="0">
              <a:buNone/>
            </a:pPr>
            <a:endParaRPr lang="fa-IR" dirty="0"/>
          </a:p>
        </p:txBody>
      </p:sp>
    </p:spTree>
    <p:extLst>
      <p:ext uri="{BB962C8B-B14F-4D97-AF65-F5344CB8AC3E}">
        <p14:creationId xmlns:p14="http://schemas.microsoft.com/office/powerpoint/2010/main" val="32135445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70000" lnSpcReduction="20000"/>
          </a:bodyPr>
          <a:lstStyle/>
          <a:p>
            <a:r>
              <a:rPr lang="fa-IR" dirty="0"/>
              <a:t>تاریخچه </a:t>
            </a:r>
            <a:r>
              <a:rPr lang="en-US" dirty="0"/>
              <a:t>ICD</a:t>
            </a:r>
            <a:r>
              <a:rPr lang="fa-IR" dirty="0"/>
              <a:t> :</a:t>
            </a:r>
          </a:p>
          <a:p>
            <a:pPr>
              <a:lnSpc>
                <a:spcPct val="250000"/>
              </a:lnSpc>
              <a:buNone/>
            </a:pPr>
            <a:r>
              <a:rPr lang="fa-IR" b="1" dirty="0">
                <a:latin typeface="Calibri" pitchFamily="34" charset="0"/>
                <a:cs typeface="B Nazanin" pitchFamily="2" charset="-78"/>
                <a:sym typeface="Wingdings 3" pitchFamily="18" charset="2"/>
              </a:rPr>
              <a:t>درسال 1898 موسسه بهداشت عمومی امریکا (</a:t>
            </a:r>
            <a:r>
              <a:rPr lang="en-US" b="1" dirty="0">
                <a:latin typeface="Calibri" pitchFamily="34" charset="0"/>
                <a:cs typeface="B Nazanin" pitchFamily="2" charset="-78"/>
                <a:sym typeface="Wingdings 3" pitchFamily="18" charset="2"/>
              </a:rPr>
              <a:t>APHA</a:t>
            </a:r>
            <a:r>
              <a:rPr lang="fa-IR" b="1" dirty="0">
                <a:latin typeface="Calibri" pitchFamily="34" charset="0"/>
                <a:cs typeface="B Nazanin" pitchFamily="2" charset="-78"/>
                <a:sym typeface="Wingdings 3" pitchFamily="18" charset="2"/>
              </a:rPr>
              <a:t>) پیشنهاد بررسی دهسالانه سیستم برتیلون را با مشارکت چند کشور دیگر ( ازجمله مکزیک و کانادا ( علاوه بر انگیس و آلمان و سوئیس )  نمود  و  در سال 1900   اولین   کنفرانس  بین المللی   بازبینی  تشکیل   و  </a:t>
            </a:r>
            <a:r>
              <a:rPr lang="en-US" b="1" dirty="0">
                <a:latin typeface="Calibri" pitchFamily="34" charset="0"/>
                <a:cs typeface="B Nazanin" pitchFamily="2" charset="-78"/>
                <a:sym typeface="Wingdings 3" pitchFamily="18" charset="2"/>
              </a:rPr>
              <a:t> </a:t>
            </a:r>
            <a:r>
              <a:rPr lang="fa-IR" b="1" dirty="0">
                <a:latin typeface="Calibri" pitchFamily="34" charset="0"/>
                <a:cs typeface="B Nazanin" pitchFamily="2" charset="-78"/>
                <a:sym typeface="Wingdings 3" pitchFamily="18" charset="2"/>
              </a:rPr>
              <a:t>اولین ویرایش با عنوان </a:t>
            </a:r>
            <a:r>
              <a:rPr lang="en-US" b="1" dirty="0">
                <a:latin typeface="Calibri" pitchFamily="34" charset="0"/>
                <a:cs typeface="B Nazanin" pitchFamily="2" charset="-78"/>
                <a:sym typeface="Wingdings 3" pitchFamily="18" charset="2"/>
              </a:rPr>
              <a:t>  of causes of death</a:t>
            </a:r>
            <a:r>
              <a:rPr lang="fa-IR" b="1" dirty="0">
                <a:latin typeface="Calibri" pitchFamily="34" charset="0"/>
                <a:cs typeface="B Nazanin" pitchFamily="2" charset="-78"/>
                <a:sym typeface="Wingdings 3" pitchFamily="18" charset="2"/>
              </a:rPr>
              <a:t> (</a:t>
            </a:r>
            <a:r>
              <a:rPr lang="en-US" b="1" dirty="0">
                <a:latin typeface="Calibri" pitchFamily="34" charset="0"/>
                <a:cs typeface="B Nazanin" pitchFamily="2" charset="-78"/>
                <a:sym typeface="Wingdings 3" pitchFamily="18" charset="2"/>
              </a:rPr>
              <a:t>(Classification</a:t>
            </a:r>
            <a:r>
              <a:rPr lang="fa-IR" b="1" dirty="0">
                <a:latin typeface="Calibri" pitchFamily="34" charset="0"/>
                <a:cs typeface="B Nazanin" pitchFamily="2" charset="-78"/>
                <a:sym typeface="Wingdings 3" pitchFamily="18" charset="2"/>
              </a:rPr>
              <a:t> </a:t>
            </a:r>
            <a:r>
              <a:rPr lang="en-US" b="1" dirty="0">
                <a:latin typeface="Calibri" pitchFamily="34" charset="0"/>
                <a:cs typeface="B Nazanin" pitchFamily="2" charset="-78"/>
                <a:sym typeface="Wingdings 3" pitchFamily="18" charset="2"/>
              </a:rPr>
              <a:t>International list</a:t>
            </a:r>
            <a:r>
              <a:rPr lang="fa-IR" b="1" dirty="0">
                <a:latin typeface="Calibri" pitchFamily="34" charset="0"/>
                <a:cs typeface="B Nazanin" pitchFamily="2" charset="-78"/>
                <a:sym typeface="Wingdings 3" pitchFamily="18" charset="2"/>
              </a:rPr>
              <a:t>   مشتمل بریک جلد  کتاب و با ایندکس الفبائی تهیه شد.</a:t>
            </a:r>
            <a:endParaRPr lang="en-US" b="1" dirty="0">
              <a:latin typeface="Calibri" pitchFamily="34" charset="0"/>
              <a:cs typeface="B Nazanin" pitchFamily="2" charset="-78"/>
              <a:sym typeface="Wingdings 3" pitchFamily="18" charset="2"/>
            </a:endParaRPr>
          </a:p>
          <a:p>
            <a:pPr marL="0" indent="0">
              <a:buNone/>
            </a:pPr>
            <a:endParaRPr lang="fa-IR" dirty="0"/>
          </a:p>
        </p:txBody>
      </p:sp>
    </p:spTree>
    <p:extLst>
      <p:ext uri="{BB962C8B-B14F-4D97-AF65-F5344CB8AC3E}">
        <p14:creationId xmlns:p14="http://schemas.microsoft.com/office/powerpoint/2010/main" val="355775347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70000" lnSpcReduction="20000"/>
          </a:bodyPr>
          <a:lstStyle/>
          <a:p>
            <a:pPr>
              <a:buNone/>
            </a:pPr>
            <a:r>
              <a:rPr lang="fa-IR" b="1" dirty="0"/>
              <a:t>تاریخچه </a:t>
            </a:r>
            <a:r>
              <a:rPr lang="en-US" b="1" dirty="0"/>
              <a:t>ICD</a:t>
            </a:r>
            <a:r>
              <a:rPr lang="fa-IR" b="1" dirty="0"/>
              <a:t> :</a:t>
            </a:r>
          </a:p>
          <a:p>
            <a:pPr algn="just">
              <a:lnSpc>
                <a:spcPct val="250000"/>
              </a:lnSpc>
              <a:buNone/>
            </a:pPr>
            <a:r>
              <a:rPr lang="fa-IR" b="1" dirty="0">
                <a:latin typeface="Calibri" pitchFamily="34" charset="0"/>
                <a:cs typeface="B Nazanin" pitchFamily="2" charset="-78"/>
                <a:sym typeface="Wingdings 3" pitchFamily="18" charset="2"/>
              </a:rPr>
              <a:t>     نسخ بعدی در سالهای1910، 1920، 1929 ،1938 با تغییرات مختصری عرضه شد تا اینکه در سال 1948 نسخه ششم در دو جلد و برای اولین بار علاوه بر</a:t>
            </a:r>
            <a:r>
              <a:rPr lang="en-US" b="1" dirty="0">
                <a:latin typeface="Calibri" pitchFamily="34" charset="0"/>
                <a:cs typeface="B Nazanin" pitchFamily="2" charset="-78"/>
                <a:sym typeface="Wingdings 3" pitchFamily="18" charset="2"/>
              </a:rPr>
              <a:t>Mortality</a:t>
            </a:r>
            <a:r>
              <a:rPr lang="fa-IR" b="1" dirty="0">
                <a:latin typeface="Calibri" pitchFamily="34" charset="0"/>
                <a:cs typeface="B Nazanin" pitchFamily="2" charset="-78"/>
                <a:sym typeface="Wingdings 3" pitchFamily="18" charset="2"/>
              </a:rPr>
              <a:t> ، </a:t>
            </a:r>
            <a:r>
              <a:rPr lang="en-US" b="1" dirty="0">
                <a:latin typeface="Calibri" pitchFamily="34" charset="0"/>
                <a:cs typeface="B Nazanin" pitchFamily="2" charset="-78"/>
                <a:sym typeface="Wingdings 3" pitchFamily="18" charset="2"/>
              </a:rPr>
              <a:t> </a:t>
            </a:r>
            <a:r>
              <a:rPr lang="fa-IR" b="1" dirty="0">
                <a:latin typeface="Calibri" pitchFamily="34" charset="0"/>
                <a:cs typeface="B Nazanin" pitchFamily="2" charset="-78"/>
                <a:sym typeface="Wingdings 3" pitchFamily="18" charset="2"/>
              </a:rPr>
              <a:t>وضعیت </a:t>
            </a:r>
            <a:r>
              <a:rPr lang="en-US" b="1" dirty="0">
                <a:latin typeface="Calibri" pitchFamily="34" charset="0"/>
                <a:cs typeface="B Nazanin" pitchFamily="2" charset="-78"/>
                <a:sym typeface="Wingdings 3" pitchFamily="18" charset="2"/>
              </a:rPr>
              <a:t>Morbidity</a:t>
            </a:r>
            <a:r>
              <a:rPr lang="fa-IR" b="1" dirty="0">
                <a:latin typeface="Calibri" pitchFamily="34" charset="0"/>
                <a:cs typeface="B Nazanin" pitchFamily="2" charset="-78"/>
                <a:sym typeface="Wingdings 3" pitchFamily="18" charset="2"/>
              </a:rPr>
              <a:t> بیماریها نیز درآن لحاظ شد و عنوان آن به </a:t>
            </a:r>
            <a:br>
              <a:rPr lang="fa-IR" b="1" dirty="0">
                <a:latin typeface="Calibri" pitchFamily="34" charset="0"/>
                <a:cs typeface="B Nazanin" pitchFamily="2" charset="-78"/>
                <a:sym typeface="Wingdings 3" pitchFamily="18" charset="2"/>
              </a:rPr>
            </a:br>
            <a:r>
              <a:rPr lang="en-US" b="1" dirty="0">
                <a:latin typeface="Calibri" pitchFamily="34" charset="0"/>
                <a:cs typeface="B Nazanin" pitchFamily="2" charset="-78"/>
                <a:sym typeface="Wingdings 3" pitchFamily="18" charset="2"/>
              </a:rPr>
              <a:t> International statistical classification of diseases injuries </a:t>
            </a:r>
            <a:r>
              <a:rPr lang="en-US" sz="2800" b="1" dirty="0">
                <a:latin typeface="Calibri" pitchFamily="34" charset="0"/>
                <a:cs typeface="B Nazanin" pitchFamily="2" charset="-78"/>
                <a:sym typeface="Wingdings 3" pitchFamily="18" charset="2"/>
              </a:rPr>
              <a:t>and causes of death</a:t>
            </a:r>
            <a:r>
              <a:rPr lang="en-US" b="1" dirty="0">
                <a:latin typeface="Calibri" pitchFamily="34" charset="0"/>
                <a:cs typeface="B Nazanin" pitchFamily="2" charset="-78"/>
                <a:sym typeface="Wingdings 3" pitchFamily="18" charset="2"/>
              </a:rPr>
              <a:t> </a:t>
            </a:r>
            <a:r>
              <a:rPr lang="fa-IR" b="1" dirty="0">
                <a:latin typeface="Calibri" pitchFamily="34" charset="0"/>
                <a:cs typeface="B Nazanin" pitchFamily="2" charset="-78"/>
                <a:sym typeface="Wingdings 3" pitchFamily="18" charset="2"/>
              </a:rPr>
              <a:t>یا به اختصارهمان </a:t>
            </a:r>
            <a:r>
              <a:rPr lang="en-US" b="1" dirty="0">
                <a:latin typeface="Calibri" pitchFamily="34" charset="0"/>
                <a:cs typeface="B Nazanin" pitchFamily="2" charset="-78"/>
                <a:sym typeface="Wingdings 3" pitchFamily="18" charset="2"/>
              </a:rPr>
              <a:t>ICD</a:t>
            </a:r>
            <a:r>
              <a:rPr lang="fa-IR" b="1" dirty="0">
                <a:latin typeface="Calibri" pitchFamily="34" charset="0"/>
                <a:cs typeface="B Nazanin" pitchFamily="2" charset="-78"/>
                <a:sym typeface="Wingdings 3" pitchFamily="18" charset="2"/>
              </a:rPr>
              <a:t> تغییر یافت</a:t>
            </a:r>
            <a:r>
              <a:rPr lang="fa-IR" sz="3600" dirty="0"/>
              <a:t>.</a:t>
            </a:r>
            <a:endParaRPr lang="en-US" sz="3600" dirty="0"/>
          </a:p>
          <a:p>
            <a:pPr marL="0" indent="0">
              <a:buNone/>
            </a:pPr>
            <a:endParaRPr lang="fa-IR" dirty="0"/>
          </a:p>
        </p:txBody>
      </p:sp>
    </p:spTree>
    <p:extLst>
      <p:ext uri="{BB962C8B-B14F-4D97-AF65-F5344CB8AC3E}">
        <p14:creationId xmlns:p14="http://schemas.microsoft.com/office/powerpoint/2010/main" val="401735752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fontScale="92500"/>
          </a:bodyPr>
          <a:lstStyle/>
          <a:p>
            <a:pPr>
              <a:buNone/>
            </a:pPr>
            <a:r>
              <a:rPr lang="fa-IR" sz="3600" b="1" dirty="0"/>
              <a:t>تاریخچه </a:t>
            </a:r>
            <a:r>
              <a:rPr lang="en-US" sz="3600" b="1" dirty="0"/>
              <a:t>ICD</a:t>
            </a:r>
            <a:r>
              <a:rPr lang="fa-IR" sz="3600" b="1" dirty="0"/>
              <a:t> :</a:t>
            </a:r>
          </a:p>
          <a:p>
            <a:pPr>
              <a:lnSpc>
                <a:spcPct val="250000"/>
              </a:lnSpc>
              <a:buNone/>
            </a:pPr>
            <a:r>
              <a:rPr lang="fa-IR" sz="3600" b="1" dirty="0">
                <a:latin typeface="Calibri" pitchFamily="34" charset="0"/>
                <a:cs typeface="B Nazanin" pitchFamily="2" charset="-78"/>
                <a:sym typeface="Wingdings 3" pitchFamily="18" charset="2"/>
              </a:rPr>
              <a:t>  </a:t>
            </a:r>
            <a:r>
              <a:rPr lang="fa-IR" b="1" dirty="0">
                <a:latin typeface="Calibri" pitchFamily="34" charset="0"/>
                <a:cs typeface="B Nazanin" pitchFamily="2" charset="-78"/>
                <a:sym typeface="Wingdings 3" pitchFamily="18" charset="2"/>
              </a:rPr>
              <a:t>پس از آن نسخ بعدی </a:t>
            </a:r>
            <a:r>
              <a:rPr lang="en-US" b="1" dirty="0">
                <a:latin typeface="Calibri" pitchFamily="34" charset="0"/>
                <a:cs typeface="B Nazanin" pitchFamily="2" charset="-78"/>
                <a:sym typeface="Wingdings 3" pitchFamily="18" charset="2"/>
              </a:rPr>
              <a:t>ICD</a:t>
            </a:r>
            <a:r>
              <a:rPr lang="fa-IR" b="1" dirty="0">
                <a:latin typeface="Calibri" pitchFamily="34" charset="0"/>
                <a:cs typeface="B Nazanin" pitchFamily="2" charset="-78"/>
                <a:sym typeface="Wingdings 3" pitchFamily="18" charset="2"/>
              </a:rPr>
              <a:t> درسالهای 1957 و 1968 و 1978 وارد کار شد و از سال 1990 به بعد </a:t>
            </a:r>
            <a:r>
              <a:rPr lang="en-US" b="1" dirty="0">
                <a:latin typeface="Calibri" pitchFamily="34" charset="0"/>
                <a:cs typeface="B Nazanin" pitchFamily="2" charset="-78"/>
                <a:sym typeface="Wingdings 3" pitchFamily="18" charset="2"/>
              </a:rPr>
              <a:t>ICD-10</a:t>
            </a:r>
            <a:r>
              <a:rPr lang="fa-IR" b="1" dirty="0">
                <a:latin typeface="Calibri" pitchFamily="34" charset="0"/>
                <a:cs typeface="B Nazanin" pitchFamily="2" charset="-78"/>
                <a:sym typeface="Wingdings 3" pitchFamily="18" charset="2"/>
              </a:rPr>
              <a:t> پذیرفته  و اختیار شد که تاکنون نیز مورد بهره برداری است</a:t>
            </a:r>
            <a:r>
              <a:rPr lang="fa-IR" sz="3600" b="1" dirty="0">
                <a:latin typeface="Calibri" pitchFamily="34" charset="0"/>
                <a:cs typeface="B Nazanin" pitchFamily="2" charset="-78"/>
                <a:sym typeface="Wingdings 3" pitchFamily="18" charset="2"/>
              </a:rPr>
              <a:t>.</a:t>
            </a:r>
            <a:endParaRPr lang="en-US" sz="3600" b="1" dirty="0">
              <a:latin typeface="Calibri" pitchFamily="34" charset="0"/>
              <a:cs typeface="B Nazanin" pitchFamily="2" charset="-78"/>
              <a:sym typeface="Wingdings 3" pitchFamily="18" charset="2"/>
            </a:endParaRPr>
          </a:p>
          <a:p>
            <a:pPr marL="0" indent="0">
              <a:buNone/>
            </a:pPr>
            <a:endParaRPr lang="fa-IR" dirty="0"/>
          </a:p>
        </p:txBody>
      </p:sp>
    </p:spTree>
    <p:extLst>
      <p:ext uri="{BB962C8B-B14F-4D97-AF65-F5344CB8AC3E}">
        <p14:creationId xmlns:p14="http://schemas.microsoft.com/office/powerpoint/2010/main" val="39872852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39552" y="980728"/>
            <a:ext cx="8229600" cy="4525963"/>
          </a:xfrm>
        </p:spPr>
        <p:txBody>
          <a:bodyPr>
            <a:normAutofit/>
          </a:bodyPr>
          <a:lstStyle/>
          <a:p>
            <a:pPr marL="0" indent="0" algn="ctr">
              <a:buNone/>
            </a:pPr>
            <a:endParaRPr lang="fa-IR" b="1" dirty="0" smtClean="0">
              <a:cs typeface="B Nazanin" pitchFamily="2" charset="-78"/>
            </a:endParaRPr>
          </a:p>
          <a:p>
            <a:pPr marL="0" indent="0" algn="ctr">
              <a:buNone/>
            </a:pPr>
            <a:r>
              <a:rPr lang="fa-IR" sz="4000" b="1" dirty="0" smtClean="0">
                <a:cs typeface="B Nazanin" pitchFamily="2" charset="-78"/>
              </a:rPr>
              <a:t>کارایی </a:t>
            </a:r>
            <a:r>
              <a:rPr lang="fa-IR" sz="4000" b="1" dirty="0">
                <a:cs typeface="B Nazanin" pitchFamily="2" charset="-78"/>
              </a:rPr>
              <a:t>علل فوت ثبت شده منوط به ارائه اطلاعات دقيق و به موقع است</a:t>
            </a:r>
            <a:r>
              <a:rPr lang="en-US" sz="4000" b="1" dirty="0" smtClean="0">
                <a:cs typeface="B Nazanin" pitchFamily="2" charset="-78"/>
              </a:rPr>
              <a:t>.</a:t>
            </a:r>
            <a:endParaRPr lang="fa-IR" sz="4000" b="1" dirty="0" smtClean="0">
              <a:cs typeface="B Nazanin" pitchFamily="2" charset="-78"/>
            </a:endParaRPr>
          </a:p>
          <a:p>
            <a:pPr marL="0" indent="0" algn="ctr">
              <a:buNone/>
            </a:pPr>
            <a:endParaRPr lang="en-US" sz="4000" b="1" dirty="0">
              <a:cs typeface="B Nazanin" pitchFamily="2" charset="-78"/>
            </a:endParaRPr>
          </a:p>
          <a:p>
            <a:pPr marL="0" indent="0" algn="ctr">
              <a:buNone/>
            </a:pPr>
            <a:r>
              <a:rPr lang="fa-IR" sz="4000" b="1" dirty="0">
                <a:cs typeface="B Nazanin" pitchFamily="2" charset="-78"/>
              </a:rPr>
              <a:t>اما وضعیت ما چیست؟</a:t>
            </a:r>
            <a:endParaRPr lang="en-US" sz="4000" b="1" dirty="0">
              <a:cs typeface="B Nazanin" pitchFamily="2" charset="-78"/>
            </a:endParaRPr>
          </a:p>
          <a:p>
            <a:pPr marL="0" indent="0">
              <a:buNone/>
            </a:pPr>
            <a:endParaRPr lang="fa-IR" dirty="0"/>
          </a:p>
        </p:txBody>
      </p:sp>
    </p:spTree>
    <p:extLst>
      <p:ext uri="{BB962C8B-B14F-4D97-AF65-F5344CB8AC3E}">
        <p14:creationId xmlns:p14="http://schemas.microsoft.com/office/powerpoint/2010/main" val="15313121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lnSpc>
                <a:spcPct val="150000"/>
              </a:lnSpc>
              <a:buNone/>
            </a:pPr>
            <a:r>
              <a:rPr lang="fa-IR" b="1" dirty="0">
                <a:cs typeface="B Nazanin" pitchFamily="2" charset="-78"/>
              </a:rPr>
              <a:t>اصول</a:t>
            </a:r>
            <a:r>
              <a:rPr lang="en-US" b="1" dirty="0">
                <a:cs typeface="B Nazanin" pitchFamily="2" charset="-78"/>
              </a:rPr>
              <a:t>ICD</a:t>
            </a:r>
            <a:r>
              <a:rPr lang="fa-IR" b="1" dirty="0">
                <a:cs typeface="B Nazanin" pitchFamily="2" charset="-78"/>
              </a:rPr>
              <a:t> در ویرایش های متوالی آن تغییر </a:t>
            </a:r>
            <a:r>
              <a:rPr lang="fa-IR" b="1" dirty="0">
                <a:cs typeface="B Nazanin" pitchFamily="2" charset="-78"/>
              </a:rPr>
              <a:t>نکرده و </a:t>
            </a:r>
            <a:r>
              <a:rPr lang="fa-IR" b="1" dirty="0">
                <a:cs typeface="B Nazanin" pitchFamily="2" charset="-78"/>
              </a:rPr>
              <a:t>همچنان </a:t>
            </a:r>
            <a:r>
              <a:rPr lang="fa-IR" b="1" dirty="0" smtClean="0">
                <a:cs typeface="B Nazanin" pitchFamily="2" charset="-78"/>
              </a:rPr>
              <a:t>گروه‌های </a:t>
            </a:r>
            <a:r>
              <a:rPr lang="fa-IR" b="1" dirty="0">
                <a:cs typeface="B Nazanin" pitchFamily="2" charset="-78"/>
              </a:rPr>
              <a:t>اصلی با اعداد رومی و  </a:t>
            </a:r>
            <a:r>
              <a:rPr lang="fa-IR" b="1" dirty="0" smtClean="0">
                <a:cs typeface="B Nazanin" pitchFamily="2" charset="-78"/>
              </a:rPr>
              <a:t>زیرگروه‌های </a:t>
            </a:r>
            <a:r>
              <a:rPr lang="fa-IR" b="1" dirty="0">
                <a:cs typeface="B Nazanin" pitchFamily="2" charset="-78"/>
              </a:rPr>
              <a:t>آنها (هر بیماری) با </a:t>
            </a:r>
            <a:r>
              <a:rPr lang="fa-IR" b="1" dirty="0" smtClean="0">
                <a:cs typeface="B Nazanin" pitchFamily="2" charset="-78"/>
              </a:rPr>
              <a:t>مجموعه‌ای </a:t>
            </a:r>
            <a:r>
              <a:rPr lang="fa-IR" b="1" dirty="0">
                <a:cs typeface="B Nazanin" pitchFamily="2" charset="-78"/>
              </a:rPr>
              <a:t>از حروف </a:t>
            </a:r>
            <a:r>
              <a:rPr lang="fa-IR" b="1" dirty="0" smtClean="0">
                <a:cs typeface="B Nazanin" pitchFamily="2" charset="-78"/>
              </a:rPr>
              <a:t>انگلیسی (</a:t>
            </a:r>
            <a:r>
              <a:rPr lang="en-US" b="1" dirty="0">
                <a:cs typeface="B Nazanin" pitchFamily="2" charset="-78"/>
              </a:rPr>
              <a:t>A-Z</a:t>
            </a:r>
            <a:r>
              <a:rPr lang="ar-SA" b="1" dirty="0">
                <a:cs typeface="B Nazanin" pitchFamily="2" charset="-78"/>
              </a:rPr>
              <a:t>)</a:t>
            </a:r>
            <a:r>
              <a:rPr lang="fa-IR" b="1" dirty="0">
                <a:cs typeface="B Nazanin" pitchFamily="2" charset="-78"/>
              </a:rPr>
              <a:t> و اعداد (حداکثر 2 رقمی </a:t>
            </a:r>
            <a:r>
              <a:rPr lang="fa-IR" b="1" dirty="0" smtClean="0">
                <a:cs typeface="B Nazanin" pitchFamily="2" charset="-78"/>
              </a:rPr>
              <a:t>از 00 </a:t>
            </a:r>
            <a:r>
              <a:rPr lang="fa-IR" b="1" dirty="0">
                <a:cs typeface="B Nazanin" pitchFamily="2" charset="-78"/>
              </a:rPr>
              <a:t>تا 99) </a:t>
            </a:r>
            <a:r>
              <a:rPr lang="fa-IR" b="1" dirty="0" smtClean="0">
                <a:cs typeface="B Nazanin" pitchFamily="2" charset="-78"/>
              </a:rPr>
              <a:t>شماره گذاری </a:t>
            </a:r>
            <a:r>
              <a:rPr lang="fa-IR" b="1" dirty="0">
                <a:cs typeface="B Nazanin" pitchFamily="2" charset="-78"/>
              </a:rPr>
              <a:t>و به عبارت دیگر </a:t>
            </a:r>
            <a:r>
              <a:rPr lang="fa-IR" sz="3600" b="1" dirty="0">
                <a:solidFill>
                  <a:srgbClr val="FF0000"/>
                </a:solidFill>
                <a:cs typeface="B Nazanin" pitchFamily="2" charset="-78"/>
              </a:rPr>
              <a:t>کدگذاری</a:t>
            </a:r>
            <a:r>
              <a:rPr lang="fa-IR" b="1" dirty="0">
                <a:cs typeface="B Nazanin" pitchFamily="2" charset="-78"/>
              </a:rPr>
              <a:t> شده است.</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a-IR"/>
          </a:p>
        </p:txBody>
      </p:sp>
      <p:pic>
        <p:nvPicPr>
          <p:cNvPr id="122881" name="Picture 1"/>
          <p:cNvPicPr>
            <a:picLocks noChangeAspect="1" noChangeArrowheads="1"/>
          </p:cNvPicPr>
          <p:nvPr/>
        </p:nvPicPr>
        <p:blipFill>
          <a:blip r:embed="rId2"/>
          <a:srcRect l="24382" t="15430" r="23201" b="9525"/>
          <a:stretch>
            <a:fillRect/>
          </a:stretch>
        </p:blipFill>
        <p:spPr bwMode="auto">
          <a:xfrm>
            <a:off x="357188" y="138113"/>
            <a:ext cx="8239125" cy="664845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pic>
      <p:sp>
        <p:nvSpPr>
          <p:cNvPr id="152580" name="Rectangle 3"/>
          <p:cNvSpPr>
            <a:spLocks noChangeArrowheads="1"/>
          </p:cNvSpPr>
          <p:nvPr/>
        </p:nvSpPr>
        <p:spPr bwMode="auto">
          <a:xfrm>
            <a:off x="0" y="7105650"/>
            <a:ext cx="9144000" cy="0"/>
          </a:xfrm>
          <a:prstGeom prst="rect">
            <a:avLst/>
          </a:prstGeom>
          <a:noFill/>
          <a:ln w="9525">
            <a:noFill/>
            <a:miter lim="800000"/>
            <a:headEnd/>
            <a:tailEnd/>
          </a:ln>
        </p:spPr>
        <p:txBody>
          <a:bodyPr wrap="none" anchor="ctr">
            <a:spAutoFit/>
          </a:bodyPr>
          <a:lstStyle/>
          <a:p>
            <a:endParaRPr lang="fa-IR">
              <a:latin typeface="Lucida Sans Unicode" pitchFamily="34" charset="0"/>
            </a:endParaRPr>
          </a:p>
        </p:txBody>
      </p:sp>
    </p:spTree>
    <p:extLst>
      <p:ext uri="{BB962C8B-B14F-4D97-AF65-F5344CB8AC3E}">
        <p14:creationId xmlns:p14="http://schemas.microsoft.com/office/powerpoint/2010/main" val="360117143"/>
      </p:ext>
    </p:extLst>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361459"/>
          </a:xfrm>
        </p:spPr>
        <p:txBody>
          <a:bodyPr>
            <a:normAutofit fontScale="70000" lnSpcReduction="20000"/>
          </a:bodyPr>
          <a:lstStyle/>
          <a:p>
            <a:pPr eaLnBrk="0" hangingPunct="0">
              <a:defRPr/>
            </a:pPr>
            <a:r>
              <a:rPr lang="en-US" sz="3600" dirty="0">
                <a:ea typeface="Calibri" pitchFamily="34" charset="0"/>
              </a:rPr>
              <a:t>ICD-</a:t>
            </a:r>
            <a:r>
              <a:rPr lang="en-US" sz="4400" dirty="0">
                <a:ea typeface="Calibri" pitchFamily="34" charset="0"/>
              </a:rPr>
              <a:t>11</a:t>
            </a:r>
            <a:r>
              <a:rPr lang="fa-IR" sz="3600" dirty="0">
                <a:ea typeface="Calibri" pitchFamily="34" charset="0"/>
              </a:rPr>
              <a:t>:</a:t>
            </a:r>
            <a:endParaRPr lang="en-US" sz="3600" dirty="0">
              <a:ea typeface="Calibri" pitchFamily="34" charset="0"/>
            </a:endParaRPr>
          </a:p>
          <a:p>
            <a:pPr algn="just" eaLnBrk="0" hangingPunct="0">
              <a:lnSpc>
                <a:spcPct val="200000"/>
              </a:lnSpc>
              <a:defRPr/>
            </a:pPr>
            <a:r>
              <a:rPr lang="fa-IR" dirty="0">
                <a:cs typeface="B Nazanin" pitchFamily="2" charset="-78"/>
              </a:rPr>
              <a:t>هرچند درزمان تهیه </a:t>
            </a:r>
            <a:r>
              <a:rPr lang="en-US" dirty="0">
                <a:cs typeface="B Nazanin" pitchFamily="2" charset="-78"/>
              </a:rPr>
              <a:t>ICD-10</a:t>
            </a:r>
            <a:r>
              <a:rPr lang="fa-IR" dirty="0">
                <a:cs typeface="B Nazanin" pitchFamily="2" charset="-78"/>
              </a:rPr>
              <a:t>  گمان نمی رفت که نیاز به بازنگری داشته باشد لیکن پس از استفاده از آن بزودی اشکالات و نواقصی درآن مشاهده شد که منجر به فکر تهیه </a:t>
            </a:r>
            <a:r>
              <a:rPr lang="en-US" dirty="0">
                <a:cs typeface="B Nazanin" pitchFamily="2" charset="-78"/>
              </a:rPr>
              <a:t>ICD-11</a:t>
            </a:r>
            <a:r>
              <a:rPr lang="fa-IR" dirty="0">
                <a:cs typeface="B Nazanin" pitchFamily="2" charset="-78"/>
              </a:rPr>
              <a:t> با مشخصات و تفاوتهای زیر گردید لیکن هنوز مورد بهره برداری قرار نگرفته است. بیماریها از 22 گروه به 26 گروه تقسیم شده اند که گروه اضافه شده </a:t>
            </a:r>
            <a:r>
              <a:rPr lang="en-US" dirty="0">
                <a:cs typeface="B Nazanin" pitchFamily="2" charset="-78"/>
              </a:rPr>
              <a:t>Sleep- wake disorder </a:t>
            </a:r>
            <a:r>
              <a:rPr lang="fa-IR" dirty="0">
                <a:cs typeface="B Nazanin" pitchFamily="2" charset="-78"/>
              </a:rPr>
              <a:t>،</a:t>
            </a:r>
            <a:r>
              <a:rPr lang="en-US" dirty="0"/>
              <a:t> Diseases of the immune system Conditions related to sexual health,</a:t>
            </a:r>
            <a:r>
              <a:rPr lang="fa-IR" dirty="0">
                <a:cs typeface="B Nazanin" pitchFamily="2" charset="-78"/>
              </a:rPr>
              <a:t> و</a:t>
            </a:r>
            <a:r>
              <a:rPr lang="en-US" dirty="0">
                <a:cs typeface="B Nazanin" pitchFamily="2" charset="-78"/>
              </a:rPr>
              <a:t>Traditional Medical condition</a:t>
            </a:r>
            <a:r>
              <a:rPr lang="fa-IR" dirty="0">
                <a:cs typeface="B Nazanin" pitchFamily="2" charset="-78"/>
              </a:rPr>
              <a:t> می باشد.</a:t>
            </a: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80265213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472608"/>
          </a:xfrm>
        </p:spPr>
        <p:txBody>
          <a:bodyPr>
            <a:normAutofit fontScale="55000" lnSpcReduction="20000"/>
          </a:bodyPr>
          <a:lstStyle/>
          <a:p>
            <a:pPr marL="0" indent="0" algn="l" rtl="0">
              <a:buNone/>
            </a:pPr>
            <a:r>
              <a:rPr lang="en-US" sz="5800" dirty="0"/>
              <a:t>ICD-11 - Mortality and Morbidity Statistics</a:t>
            </a:r>
          </a:p>
          <a:p>
            <a:pPr marL="0" indent="0" algn="l" rtl="0">
              <a:buNone/>
            </a:pPr>
            <a:endParaRPr lang="en-US" sz="4000" dirty="0">
              <a:solidFill>
                <a:srgbClr val="FF0000"/>
              </a:solidFill>
            </a:endParaRPr>
          </a:p>
          <a:p>
            <a:pPr marL="0" indent="0" algn="l" rtl="0">
              <a:buNone/>
            </a:pPr>
            <a:r>
              <a:rPr lang="en-US" sz="4000" dirty="0">
                <a:solidFill>
                  <a:srgbClr val="FF0000"/>
                </a:solidFill>
              </a:rPr>
              <a:t>	01 Certain infectious or parasitic diseases  </a:t>
            </a:r>
          </a:p>
          <a:p>
            <a:pPr marL="0" indent="0" algn="l" rtl="0">
              <a:buNone/>
            </a:pPr>
            <a:r>
              <a:rPr lang="en-US" sz="4000" dirty="0">
                <a:solidFill>
                  <a:srgbClr val="FF0000"/>
                </a:solidFill>
              </a:rPr>
              <a:t>	02 Neoplasms  </a:t>
            </a:r>
          </a:p>
          <a:p>
            <a:pPr marL="0" indent="0" algn="l" rtl="0">
              <a:buNone/>
            </a:pPr>
            <a:r>
              <a:rPr lang="en-US" sz="4000" dirty="0">
                <a:solidFill>
                  <a:srgbClr val="FF0000"/>
                </a:solidFill>
              </a:rPr>
              <a:t>	03 Diseases of the blood or blood-forming organs  </a:t>
            </a:r>
          </a:p>
          <a:p>
            <a:pPr marL="0" indent="0" algn="l" rtl="0">
              <a:buNone/>
            </a:pPr>
            <a:r>
              <a:rPr lang="en-US" sz="4000" dirty="0">
                <a:solidFill>
                  <a:srgbClr val="FF0000"/>
                </a:solidFill>
              </a:rPr>
              <a:t>	04 Diseases of the immune system  </a:t>
            </a:r>
          </a:p>
          <a:p>
            <a:pPr marL="0" indent="0" algn="l" rtl="0">
              <a:buNone/>
            </a:pPr>
            <a:r>
              <a:rPr lang="en-US" sz="4000" dirty="0">
                <a:solidFill>
                  <a:srgbClr val="FF0000"/>
                </a:solidFill>
              </a:rPr>
              <a:t>	05 Endocrine, nutritional or metabolic diseases  </a:t>
            </a:r>
          </a:p>
          <a:p>
            <a:pPr marL="0" indent="0" algn="l" rtl="0">
              <a:buNone/>
            </a:pPr>
            <a:r>
              <a:rPr lang="en-US" sz="4000" dirty="0">
                <a:solidFill>
                  <a:srgbClr val="FF0000"/>
                </a:solidFill>
              </a:rPr>
              <a:t>	06 Mental, </a:t>
            </a:r>
            <a:r>
              <a:rPr lang="en-US" sz="4000" dirty="0" err="1">
                <a:solidFill>
                  <a:srgbClr val="FF0000"/>
                </a:solidFill>
              </a:rPr>
              <a:t>behavioural</a:t>
            </a:r>
            <a:r>
              <a:rPr lang="en-US" sz="4000" dirty="0">
                <a:solidFill>
                  <a:srgbClr val="FF0000"/>
                </a:solidFill>
              </a:rPr>
              <a:t> or neurodevelopmental disorders  </a:t>
            </a:r>
          </a:p>
          <a:p>
            <a:pPr marL="0" indent="0" algn="l" rtl="0">
              <a:buNone/>
            </a:pPr>
            <a:r>
              <a:rPr lang="en-US" sz="4000" dirty="0">
                <a:solidFill>
                  <a:srgbClr val="FF0000"/>
                </a:solidFill>
              </a:rPr>
              <a:t>	07 Sleep-wake disorders  </a:t>
            </a:r>
          </a:p>
          <a:p>
            <a:pPr marL="0" indent="0" algn="l" rtl="0">
              <a:buNone/>
            </a:pPr>
            <a:r>
              <a:rPr lang="en-US" sz="4000" dirty="0">
                <a:solidFill>
                  <a:srgbClr val="FF0000"/>
                </a:solidFill>
              </a:rPr>
              <a:t>	08 Diseases of the nervous system  </a:t>
            </a:r>
          </a:p>
          <a:p>
            <a:pPr marL="0" indent="0" algn="l" rtl="0">
              <a:buNone/>
            </a:pPr>
            <a:r>
              <a:rPr lang="en-US" sz="4000" dirty="0">
                <a:solidFill>
                  <a:srgbClr val="FF0000"/>
                </a:solidFill>
              </a:rPr>
              <a:t>	09 Diseases of the visual system  </a:t>
            </a:r>
          </a:p>
          <a:p>
            <a:pPr marL="0" indent="0" algn="l" rtl="0">
              <a:buNone/>
            </a:pPr>
            <a:r>
              <a:rPr lang="en-US" sz="4000" dirty="0">
                <a:solidFill>
                  <a:srgbClr val="FF0000"/>
                </a:solidFill>
              </a:rPr>
              <a:t>	10 Diseases of the ear or mastoid process </a:t>
            </a:r>
          </a:p>
          <a:p>
            <a:pPr marL="0" indent="0" algn="l" rtl="0">
              <a:buNone/>
            </a:pPr>
            <a:r>
              <a:rPr lang="en-US" sz="4000" dirty="0">
                <a:solidFill>
                  <a:srgbClr val="FF0000"/>
                </a:solidFill>
              </a:rPr>
              <a:t>	11 Diseases of the circulatory system  </a:t>
            </a:r>
          </a:p>
          <a:p>
            <a:pPr marL="0" indent="0" algn="l" rtl="0">
              <a:buNone/>
            </a:pPr>
            <a:r>
              <a:rPr lang="en-US" sz="4000" dirty="0">
                <a:solidFill>
                  <a:srgbClr val="FF0000"/>
                </a:solidFill>
              </a:rPr>
              <a:t>	12 Diseases of the respiratory system  </a:t>
            </a: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313272406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ircle(in)">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circle(in)">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circle(in)">
                                      <p:cBhvr>
                                        <p:cTn id="37" dur="20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circle(in)">
                                      <p:cBhvr>
                                        <p:cTn id="42" dur="20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circle(in)">
                                      <p:cBhvr>
                                        <p:cTn id="47" dur="20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circle(in)">
                                      <p:cBhvr>
                                        <p:cTn id="52" dur="20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circle(in)">
                                      <p:cBhvr>
                                        <p:cTn id="57" dur="20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circle(in)">
                                      <p:cBhvr>
                                        <p:cTn id="62" dur="20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circle(in)">
                                      <p:cBhvr>
                                        <p:cTn id="67"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97346"/>
            <a:ext cx="8424936" cy="6740307"/>
          </a:xfrm>
          <a:prstGeom prst="rect">
            <a:avLst/>
          </a:prstGeom>
        </p:spPr>
        <p:txBody>
          <a:bodyPr wrap="square">
            <a:spAutoFit/>
          </a:bodyPr>
          <a:lstStyle/>
          <a:p>
            <a:pPr algn="l" rtl="0"/>
            <a:r>
              <a:rPr lang="en-US" sz="2400" dirty="0">
                <a:solidFill>
                  <a:srgbClr val="FF0000"/>
                </a:solidFill>
              </a:rPr>
              <a:t>13 Diseases of the digestive system  </a:t>
            </a:r>
          </a:p>
          <a:p>
            <a:pPr algn="l" rtl="0"/>
            <a:r>
              <a:rPr lang="en-US" sz="2400" dirty="0">
                <a:solidFill>
                  <a:srgbClr val="FF0000"/>
                </a:solidFill>
              </a:rPr>
              <a:t>14 Diseases of the skin  </a:t>
            </a:r>
          </a:p>
          <a:p>
            <a:pPr algn="l" rtl="0"/>
            <a:r>
              <a:rPr lang="en-US" sz="2400" dirty="0">
                <a:solidFill>
                  <a:srgbClr val="FF0000"/>
                </a:solidFill>
              </a:rPr>
              <a:t>15 Diseases of the musculoskeletal system or connective tissue  </a:t>
            </a:r>
          </a:p>
          <a:p>
            <a:pPr algn="l" rtl="0"/>
            <a:r>
              <a:rPr lang="en-US" sz="2400" dirty="0">
                <a:solidFill>
                  <a:srgbClr val="FF0000"/>
                </a:solidFill>
              </a:rPr>
              <a:t>16 Diseases of the genitourinary system  </a:t>
            </a:r>
          </a:p>
          <a:p>
            <a:pPr algn="l" rtl="0"/>
            <a:r>
              <a:rPr lang="en-US" sz="2400" dirty="0">
                <a:solidFill>
                  <a:srgbClr val="FF0000"/>
                </a:solidFill>
              </a:rPr>
              <a:t>17 Conditions related to sexual health  </a:t>
            </a:r>
          </a:p>
          <a:p>
            <a:pPr algn="l" rtl="0"/>
            <a:r>
              <a:rPr lang="en-US" sz="2400" dirty="0">
                <a:solidFill>
                  <a:srgbClr val="FF0000"/>
                </a:solidFill>
              </a:rPr>
              <a:t>18 Pregnancy, childbirth or the puerperium  </a:t>
            </a:r>
          </a:p>
          <a:p>
            <a:pPr algn="l" rtl="0"/>
            <a:r>
              <a:rPr lang="en-US" sz="2400" dirty="0">
                <a:solidFill>
                  <a:srgbClr val="FF0000"/>
                </a:solidFill>
              </a:rPr>
              <a:t>19 Certain conditions originating in the perinatal period  </a:t>
            </a:r>
          </a:p>
          <a:p>
            <a:pPr algn="l" rtl="0"/>
            <a:r>
              <a:rPr lang="en-US" sz="2400" dirty="0">
                <a:solidFill>
                  <a:srgbClr val="FF0000"/>
                </a:solidFill>
              </a:rPr>
              <a:t>20 Developmental anomalies  </a:t>
            </a:r>
          </a:p>
          <a:p>
            <a:pPr algn="l" rtl="0"/>
            <a:r>
              <a:rPr lang="en-US" sz="2400" dirty="0">
                <a:solidFill>
                  <a:srgbClr val="FF0000"/>
                </a:solidFill>
              </a:rPr>
              <a:t> 21 Symptoms, signs or clinical findings, not elsewhere classified  </a:t>
            </a:r>
          </a:p>
          <a:p>
            <a:pPr algn="l" rtl="0"/>
            <a:r>
              <a:rPr lang="en-US" sz="2400" dirty="0">
                <a:solidFill>
                  <a:srgbClr val="FF0000"/>
                </a:solidFill>
              </a:rPr>
              <a:t>22 Injury, poisoning or certain other consequences of external causes  </a:t>
            </a:r>
          </a:p>
          <a:p>
            <a:pPr algn="l" rtl="0"/>
            <a:r>
              <a:rPr lang="en-US" sz="2400" dirty="0">
                <a:solidFill>
                  <a:srgbClr val="FF0000"/>
                </a:solidFill>
              </a:rPr>
              <a:t>23 External causes of morbidity or mortality  </a:t>
            </a:r>
          </a:p>
          <a:p>
            <a:pPr algn="l" rtl="0"/>
            <a:r>
              <a:rPr lang="en-US" sz="2400" dirty="0">
                <a:solidFill>
                  <a:srgbClr val="FF0000"/>
                </a:solidFill>
              </a:rPr>
              <a:t>24 Factors influencing health status or contact with health services  </a:t>
            </a:r>
          </a:p>
          <a:p>
            <a:pPr algn="l" rtl="0"/>
            <a:r>
              <a:rPr lang="en-US" sz="2400" dirty="0">
                <a:solidFill>
                  <a:srgbClr val="FF0000"/>
                </a:solidFill>
              </a:rPr>
              <a:t>25 Codes for special purposes  </a:t>
            </a:r>
          </a:p>
          <a:p>
            <a:pPr algn="l" rtl="0"/>
            <a:r>
              <a:rPr lang="en-US" sz="2400" dirty="0">
                <a:solidFill>
                  <a:srgbClr val="FF0000"/>
                </a:solidFill>
              </a:rPr>
              <a:t>26 Supplementary Chapter Traditional Medicine Conditions - Module I  </a:t>
            </a:r>
          </a:p>
          <a:p>
            <a:pPr algn="l" rtl="0"/>
            <a:r>
              <a:rPr lang="en-US" sz="2400" dirty="0">
                <a:solidFill>
                  <a:srgbClr val="FF0000"/>
                </a:solidFill>
              </a:rPr>
              <a:t>V Supplementary section for functioning assessment  </a:t>
            </a:r>
          </a:p>
          <a:p>
            <a:pPr algn="l" rtl="0"/>
            <a:r>
              <a:rPr lang="en-US" sz="2400" dirty="0">
                <a:solidFill>
                  <a:srgbClr val="FF0000"/>
                </a:solidFill>
              </a:rPr>
              <a:t>X Extension Codes </a:t>
            </a:r>
            <a:endParaRPr lang="fa-IR" sz="2400" dirty="0">
              <a:solidFill>
                <a:srgbClr val="FF0000"/>
              </a:solidFill>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lnSpcReduction="10000"/>
          </a:bodyPr>
          <a:lstStyle/>
          <a:p>
            <a:pPr marL="457200" lvl="1" indent="0" algn="just">
              <a:buNone/>
            </a:pPr>
            <a:r>
              <a:rPr lang="fa-IR" b="1" dirty="0" smtClean="0">
                <a:solidFill>
                  <a:srgbClr val="00B050"/>
                </a:solidFill>
                <a:cs typeface="B Nazanin" pitchFamily="2" charset="-78"/>
              </a:rPr>
              <a:t>1- قوانین </a:t>
            </a:r>
            <a:r>
              <a:rPr lang="fa-IR" b="1" dirty="0">
                <a:solidFill>
                  <a:srgbClr val="00B050"/>
                </a:solidFill>
                <a:cs typeface="B Nazanin" pitchFamily="2" charset="-78"/>
              </a:rPr>
              <a:t>و مقررات</a:t>
            </a:r>
            <a:endParaRPr lang="en-US" sz="2400" dirty="0">
              <a:solidFill>
                <a:srgbClr val="00B050"/>
              </a:solidFill>
              <a:cs typeface="B Nazanin" pitchFamily="2" charset="-78"/>
            </a:endParaRPr>
          </a:p>
          <a:p>
            <a:pPr lvl="2" algn="just"/>
            <a:r>
              <a:rPr lang="ar-SA" b="1" dirty="0">
                <a:cs typeface="B Nazanin" pitchFamily="2" charset="-78"/>
              </a:rPr>
              <a:t>توالی و وجود رابطه علت و معلولی یا </a:t>
            </a:r>
            <a:r>
              <a:rPr lang="en-US" b="1" dirty="0">
                <a:cs typeface="B Nazanin" pitchFamily="2" charset="-78"/>
              </a:rPr>
              <a:t>Sequence</a:t>
            </a:r>
            <a:r>
              <a:rPr lang="ar-SA" b="1" dirty="0">
                <a:cs typeface="B Nazanin" pitchFamily="2" charset="-78"/>
              </a:rPr>
              <a:t> بین پدیده های منتهی به فوت (مربوط به قسمت اول گواهی فوت بالای هفت روز)</a:t>
            </a:r>
            <a:endParaRPr lang="en-US" sz="2000" b="1" dirty="0">
              <a:cs typeface="B Nazanin" pitchFamily="2" charset="-78"/>
            </a:endParaRPr>
          </a:p>
          <a:p>
            <a:pPr lvl="2" algn="just"/>
            <a:r>
              <a:rPr lang="fa-IR" b="1" dirty="0">
                <a:cs typeface="B Nazanin" pitchFamily="2" charset="-78"/>
              </a:rPr>
              <a:t>علت اصلی مرگ همان علت زمینه ای مرگ است. (شروع کننده زنجیره وقایع منجر به فوت و یا شرایط حادثه یا خشونتی که منجر به ایجاد صدمه مرگبار شده است.)</a:t>
            </a:r>
            <a:endParaRPr lang="en-US" sz="2000" b="1" dirty="0">
              <a:cs typeface="B Nazanin" pitchFamily="2" charset="-78"/>
            </a:endParaRPr>
          </a:p>
          <a:p>
            <a:pPr lvl="2" algn="just"/>
            <a:r>
              <a:rPr lang="fa-IR" b="1" dirty="0">
                <a:cs typeface="B Nazanin" pitchFamily="2" charset="-78"/>
              </a:rPr>
              <a:t>قوانین انتخاب (قانون عمومی و قوانین 1 تا 3) و قوانین تغییر و اصلاح (قوانین </a:t>
            </a:r>
            <a:r>
              <a:rPr lang="en-US" b="1" dirty="0">
                <a:cs typeface="B Nazanin" pitchFamily="2" charset="-78"/>
              </a:rPr>
              <a:t>A</a:t>
            </a:r>
            <a:r>
              <a:rPr lang="fa-IR" b="1" dirty="0">
                <a:cs typeface="B Nazanin" pitchFamily="2" charset="-78"/>
              </a:rPr>
              <a:t> تا </a:t>
            </a:r>
            <a:r>
              <a:rPr lang="en-US" b="1" dirty="0">
                <a:cs typeface="B Nazanin" pitchFamily="2" charset="-78"/>
              </a:rPr>
              <a:t>F</a:t>
            </a:r>
            <a:r>
              <a:rPr lang="fa-IR" b="1" dirty="0">
                <a:cs typeface="B Nazanin" pitchFamily="2" charset="-78"/>
              </a:rPr>
              <a:t>) که </a:t>
            </a:r>
            <a:r>
              <a:rPr lang="fa-IR" b="1" dirty="0" smtClean="0">
                <a:cs typeface="B Nazanin" pitchFamily="2" charset="-78"/>
              </a:rPr>
              <a:t>کدگذار </a:t>
            </a:r>
            <a:r>
              <a:rPr lang="fa-IR" b="1" dirty="0">
                <a:cs typeface="B Nazanin" pitchFamily="2" charset="-78"/>
              </a:rPr>
              <a:t>بر اساس آنها در صورت وجود اشتباه در علل فوت درج شده، نسبت به اصلاح آنها اقدام می کند</a:t>
            </a:r>
            <a:r>
              <a:rPr lang="fa-IR" b="1" dirty="0" smtClean="0">
                <a:cs typeface="B Nazanin" pitchFamily="2" charset="-78"/>
              </a:rPr>
              <a:t>.</a:t>
            </a:r>
          </a:p>
          <a:p>
            <a:pPr marL="457200" lvl="1" indent="0" algn="just">
              <a:buNone/>
            </a:pPr>
            <a:r>
              <a:rPr lang="fa-IR" b="1" dirty="0" smtClean="0">
                <a:solidFill>
                  <a:srgbClr val="00B050"/>
                </a:solidFill>
                <a:cs typeface="B Nazanin" pitchFamily="2" charset="-78"/>
              </a:rPr>
              <a:t>2- لیست </a:t>
            </a:r>
            <a:r>
              <a:rPr lang="fa-IR" b="1" dirty="0">
                <a:solidFill>
                  <a:srgbClr val="00B050"/>
                </a:solidFill>
                <a:cs typeface="B Nazanin" pitchFamily="2" charset="-78"/>
              </a:rPr>
              <a:t>بیماریها</a:t>
            </a:r>
            <a:endParaRPr lang="en-US" sz="2400" dirty="0">
              <a:solidFill>
                <a:srgbClr val="00B050"/>
              </a:solidFill>
              <a:cs typeface="B Nazanin" pitchFamily="2" charset="-78"/>
            </a:endParaRPr>
          </a:p>
          <a:p>
            <a:pPr marL="457200" lvl="1" indent="0" algn="just">
              <a:buNone/>
            </a:pPr>
            <a:r>
              <a:rPr lang="fa-IR" b="1" dirty="0" smtClean="0">
                <a:solidFill>
                  <a:srgbClr val="00B050"/>
                </a:solidFill>
                <a:cs typeface="B Nazanin" pitchFamily="2" charset="-78"/>
              </a:rPr>
              <a:t>3- کدگذاری  بیماریها </a:t>
            </a:r>
            <a:r>
              <a:rPr lang="fa-IR" b="1" dirty="0">
                <a:solidFill>
                  <a:srgbClr val="00B050"/>
                </a:solidFill>
                <a:cs typeface="B Nazanin" pitchFamily="2" charset="-78"/>
              </a:rPr>
              <a:t>و وضعیتهای ناخوشی و آسیبها</a:t>
            </a:r>
            <a:endParaRPr lang="en-US" sz="2400" dirty="0">
              <a:solidFill>
                <a:srgbClr val="00B050"/>
              </a:solidFill>
              <a:cs typeface="B Nazanin" pitchFamily="2" charset="-78"/>
            </a:endParaRPr>
          </a:p>
          <a:p>
            <a:pPr marL="0" indent="0" algn="just">
              <a:buNone/>
            </a:pPr>
            <a:endParaRPr lang="fa-IR" dirty="0">
              <a:cs typeface="B Nazanin" pitchFamily="2" charset="-78"/>
            </a:endParaRPr>
          </a:p>
        </p:txBody>
      </p:sp>
      <p:sp>
        <p:nvSpPr>
          <p:cNvPr id="2" name="Title 1"/>
          <p:cNvSpPr>
            <a:spLocks noGrp="1"/>
          </p:cNvSpPr>
          <p:nvPr>
            <p:ph type="title"/>
          </p:nvPr>
        </p:nvSpPr>
        <p:spPr>
          <a:xfrm>
            <a:off x="457200" y="188640"/>
            <a:ext cx="8229600" cy="1143000"/>
          </a:xfrm>
        </p:spPr>
        <p:txBody>
          <a:bodyPr>
            <a:noAutofit/>
          </a:bodyPr>
          <a:lstStyle/>
          <a:p>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fa-IR" sz="3600" b="1" dirty="0" smtClean="0">
                <a:solidFill>
                  <a:srgbClr val="FF0000"/>
                </a:solidFill>
                <a:cs typeface="B Titr" pitchFamily="2" charset="-78"/>
              </a:rPr>
              <a:t>ساختار </a:t>
            </a:r>
            <a:r>
              <a:rPr lang="fa-IR" sz="3600" b="1" dirty="0">
                <a:solidFill>
                  <a:srgbClr val="FF0000"/>
                </a:solidFill>
                <a:cs typeface="B Titr" pitchFamily="2" charset="-78"/>
              </a:rPr>
              <a:t>این طبقه بندی شامل سه مبحث کلی است:</a:t>
            </a:r>
            <a:r>
              <a:rPr lang="en-US" sz="3200" dirty="0">
                <a:solidFill>
                  <a:srgbClr val="FF0000"/>
                </a:solidFill>
                <a:cs typeface="B Titr" pitchFamily="2" charset="-78"/>
              </a:rPr>
              <a:t/>
            </a:r>
            <a:br>
              <a:rPr lang="en-US" sz="32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ircle(in)">
                                      <p:cBhvr>
                                        <p:cTn id="21" dur="2000"/>
                                        <p:tgtEl>
                                          <p:spTgt spid="4">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circle(in)">
                                      <p:cBhvr>
                                        <p:cTn id="24" dur="2000"/>
                                        <p:tgtEl>
                                          <p:spTgt spid="4">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circle(in)">
                                      <p:cBhvr>
                                        <p:cTn id="30"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8363272" cy="4525963"/>
          </a:xfrm>
        </p:spPr>
        <p:txBody>
          <a:bodyPr/>
          <a:lstStyle/>
          <a:p>
            <a:pPr lvl="0" algn="just"/>
            <a:r>
              <a:rPr lang="fa-IR" b="1" dirty="0" smtClean="0">
                <a:cs typeface="B Nazanin" pitchFamily="2" charset="-78"/>
              </a:rPr>
              <a:t>عدم </a:t>
            </a:r>
            <a:r>
              <a:rPr lang="fa-IR" b="1" dirty="0">
                <a:cs typeface="B Nazanin" pitchFamily="2" charset="-78"/>
              </a:rPr>
              <a:t>استفاده از کد پوچ </a:t>
            </a:r>
            <a:r>
              <a:rPr lang="en-US" b="1" dirty="0">
                <a:cs typeface="B Nazanin" pitchFamily="2" charset="-78"/>
              </a:rPr>
              <a:t>Garbage Codes </a:t>
            </a:r>
            <a:r>
              <a:rPr lang="fa-IR" b="1" dirty="0">
                <a:cs typeface="B Nazanin" pitchFamily="2" charset="-78"/>
              </a:rPr>
              <a:t> (به تنهایی و به عنوان علت مرگ) </a:t>
            </a:r>
            <a:endParaRPr lang="fa-IR" b="1" dirty="0" smtClean="0">
              <a:cs typeface="B Nazanin" pitchFamily="2" charset="-78"/>
            </a:endParaRPr>
          </a:p>
          <a:p>
            <a:pPr lvl="0" algn="just"/>
            <a:endParaRPr lang="fa-IR" sz="2400" b="1" dirty="0" smtClean="0">
              <a:cs typeface="B Nazanin" pitchFamily="2" charset="-78"/>
            </a:endParaRPr>
          </a:p>
          <a:p>
            <a:pPr marL="0" lvl="0" indent="0" algn="just">
              <a:buNone/>
            </a:pPr>
            <a:endParaRPr lang="fa-IR" sz="2400" b="1" dirty="0">
              <a:cs typeface="B Nazanin" pitchFamily="2" charset="-78"/>
            </a:endParaRPr>
          </a:p>
          <a:p>
            <a:pPr lvl="0" algn="just"/>
            <a:r>
              <a:rPr lang="fa-IR" b="1" dirty="0" smtClean="0">
                <a:cs typeface="B Nazanin" pitchFamily="2" charset="-78"/>
              </a:rPr>
              <a:t>دقت </a:t>
            </a:r>
            <a:r>
              <a:rPr lang="fa-IR" b="1" dirty="0">
                <a:cs typeface="B Nazanin" pitchFamily="2" charset="-78"/>
              </a:rPr>
              <a:t>زیاد در </a:t>
            </a:r>
            <a:r>
              <a:rPr lang="fa-IR" b="1" dirty="0" smtClean="0">
                <a:cs typeface="B Nazanin" pitchFamily="2" charset="-78"/>
              </a:rPr>
              <a:t>عدم استفاده </a:t>
            </a:r>
            <a:r>
              <a:rPr lang="fa-IR" b="1" dirty="0">
                <a:cs typeface="B Nazanin" pitchFamily="2" charset="-78"/>
              </a:rPr>
              <a:t>از کدهای </a:t>
            </a:r>
            <a:r>
              <a:rPr lang="fa-IR" b="1" dirty="0" smtClean="0">
                <a:cs typeface="B Nazanin" pitchFamily="2" charset="-78"/>
              </a:rPr>
              <a:t>بعید (</a:t>
            </a:r>
            <a:r>
              <a:rPr lang="en-US" b="1" dirty="0" err="1" smtClean="0">
                <a:cs typeface="B Nazanin" pitchFamily="2" charset="-78"/>
              </a:rPr>
              <a:t>mprobable</a:t>
            </a:r>
            <a:r>
              <a:rPr lang="en-US" b="1" dirty="0" smtClean="0">
                <a:cs typeface="B Nazanin" pitchFamily="2" charset="-78"/>
              </a:rPr>
              <a:t> codes </a:t>
            </a:r>
            <a:r>
              <a:rPr lang="fa-IR" b="1" dirty="0" smtClean="0">
                <a:cs typeface="B Nazanin" pitchFamily="2" charset="-78"/>
              </a:rPr>
              <a:t>) و کدهای غیرممکن </a:t>
            </a:r>
            <a:r>
              <a:rPr lang="en-US" b="1" dirty="0">
                <a:cs typeface="B Nazanin" pitchFamily="2" charset="-78"/>
              </a:rPr>
              <a:t>Impossible Code </a:t>
            </a:r>
            <a:r>
              <a:rPr lang="en-US" b="1" dirty="0" smtClean="0">
                <a:cs typeface="B Nazanin" pitchFamily="2" charset="-78"/>
              </a:rPr>
              <a:t>)</a:t>
            </a:r>
            <a:r>
              <a:rPr lang="fa-IR" b="1" dirty="0" smtClean="0">
                <a:cs typeface="B Nazanin" pitchFamily="2" charset="-78"/>
              </a:rPr>
              <a:t> )</a:t>
            </a:r>
            <a:endParaRPr lang="en-US" b="1" dirty="0">
              <a:cs typeface="B Nazanin" pitchFamily="2" charset="-78"/>
            </a:endParaRPr>
          </a:p>
          <a:p>
            <a:pPr lvl="0" algn="just"/>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fa-IR" b="1" dirty="0" smtClean="0">
                <a:solidFill>
                  <a:srgbClr val="FF0000"/>
                </a:solidFill>
                <a:cs typeface="B Titr" pitchFamily="2" charset="-78"/>
              </a:rPr>
              <a:t>نکات </a:t>
            </a:r>
            <a:r>
              <a:rPr lang="fa-IR" b="1" dirty="0">
                <a:solidFill>
                  <a:srgbClr val="FF0000"/>
                </a:solidFill>
                <a:cs typeface="B Titr" pitchFamily="2" charset="-78"/>
              </a:rPr>
              <a:t>مهم در تعیین علت فوت:</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844824"/>
            <a:ext cx="8229600" cy="4536504"/>
          </a:xfrm>
        </p:spPr>
        <p:txBody>
          <a:bodyPr>
            <a:normAutofit/>
          </a:bodyPr>
          <a:lstStyle/>
          <a:p>
            <a:pPr marL="0" indent="0" algn="just">
              <a:buNone/>
            </a:pPr>
            <a:r>
              <a:rPr lang="ar-SA" b="1" dirty="0">
                <a:cs typeface="B Nazanin" pitchFamily="2" charset="-78"/>
              </a:rPr>
              <a:t>كدهاي پوچ و گم</a:t>
            </a:r>
            <a:r>
              <a:rPr lang="fa-IR" b="1" dirty="0">
                <a:cs typeface="B Nazanin" pitchFamily="2" charset="-78"/>
              </a:rPr>
              <a:t>ـ</a:t>
            </a:r>
            <a:r>
              <a:rPr lang="ar-SA" b="1" dirty="0">
                <a:cs typeface="B Nazanin" pitchFamily="2" charset="-78"/>
              </a:rPr>
              <a:t>راه كننده عبارتن</a:t>
            </a:r>
            <a:r>
              <a:rPr lang="fa-IR" b="1" dirty="0">
                <a:cs typeface="B Nazanin" pitchFamily="2" charset="-78"/>
              </a:rPr>
              <a:t>ـ</a:t>
            </a:r>
            <a:r>
              <a:rPr lang="ar-SA" b="1" dirty="0">
                <a:cs typeface="B Nazanin" pitchFamily="2" charset="-78"/>
              </a:rPr>
              <a:t>د از آن دسته از علائ</a:t>
            </a:r>
            <a:r>
              <a:rPr lang="fa-IR" b="1" dirty="0">
                <a:cs typeface="B Nazanin" pitchFamily="2" charset="-78"/>
              </a:rPr>
              <a:t>ـ</a:t>
            </a:r>
            <a:r>
              <a:rPr lang="ar-SA" b="1" dirty="0">
                <a:cs typeface="B Nazanin" pitchFamily="2" charset="-78"/>
              </a:rPr>
              <a:t>م، نشانه</a:t>
            </a:r>
            <a:r>
              <a:rPr lang="en-US" b="1" dirty="0">
                <a:cs typeface="B Nazanin" pitchFamily="2" charset="-78"/>
              </a:rPr>
              <a:t>‌</a:t>
            </a:r>
            <a:r>
              <a:rPr lang="ar-SA" b="1" dirty="0">
                <a:cs typeface="B Nazanin" pitchFamily="2" charset="-78"/>
              </a:rPr>
              <a:t>ها و وضعيتها</a:t>
            </a:r>
            <a:r>
              <a:rPr lang="fa-IR" b="1" dirty="0">
                <a:cs typeface="B Nazanin" pitchFamily="2" charset="-78"/>
              </a:rPr>
              <a:t>، </a:t>
            </a:r>
            <a:r>
              <a:rPr lang="ar-SA" b="1" dirty="0">
                <a:cs typeface="B Nazanin" pitchFamily="2" charset="-78"/>
              </a:rPr>
              <a:t>ك</a:t>
            </a:r>
            <a:r>
              <a:rPr lang="fa-IR" b="1" dirty="0">
                <a:cs typeface="B Nazanin" pitchFamily="2" charset="-78"/>
              </a:rPr>
              <a:t>ـ</a:t>
            </a:r>
            <a:r>
              <a:rPr lang="ar-SA" b="1" dirty="0">
                <a:cs typeface="B Nazanin" pitchFamily="2" charset="-78"/>
              </a:rPr>
              <a:t>ه مي</a:t>
            </a:r>
            <a:r>
              <a:rPr lang="en-US" b="1" dirty="0">
                <a:cs typeface="B Nazanin" pitchFamily="2" charset="-78"/>
              </a:rPr>
              <a:t>‌</a:t>
            </a:r>
            <a:r>
              <a:rPr lang="ar-SA" b="1" dirty="0">
                <a:cs typeface="B Nazanin" pitchFamily="2" charset="-78"/>
              </a:rPr>
              <a:t>توانند ب</a:t>
            </a:r>
            <a:r>
              <a:rPr lang="fa-IR" b="1" dirty="0">
                <a:cs typeface="B Nazanin" pitchFamily="2" charset="-78"/>
              </a:rPr>
              <a:t>ه </a:t>
            </a:r>
            <a:r>
              <a:rPr lang="ar-SA" b="1" dirty="0">
                <a:cs typeface="B Nazanin" pitchFamily="2" charset="-78"/>
              </a:rPr>
              <a:t>ط</a:t>
            </a:r>
            <a:r>
              <a:rPr lang="fa-IR" b="1" dirty="0">
                <a:cs typeface="B Nazanin" pitchFamily="2" charset="-78"/>
              </a:rPr>
              <a:t>ـ</a:t>
            </a:r>
            <a:r>
              <a:rPr lang="ar-SA" b="1" dirty="0">
                <a:cs typeface="B Nazanin" pitchFamily="2" charset="-78"/>
              </a:rPr>
              <a:t>ور معمول وجود داشته باشند ي</a:t>
            </a:r>
            <a:r>
              <a:rPr lang="fa-IR" b="1" dirty="0">
                <a:cs typeface="B Nazanin" pitchFamily="2" charset="-78"/>
              </a:rPr>
              <a:t>ـ</a:t>
            </a:r>
            <a:r>
              <a:rPr lang="ar-SA" b="1" dirty="0">
                <a:cs typeface="B Nazanin" pitchFamily="2" charset="-78"/>
              </a:rPr>
              <a:t>ا بعنوان حالات واسط و ي</a:t>
            </a:r>
            <a:r>
              <a:rPr lang="fa-IR" b="1" dirty="0">
                <a:cs typeface="B Nazanin" pitchFamily="2" charset="-78"/>
              </a:rPr>
              <a:t>ـ</a:t>
            </a:r>
            <a:r>
              <a:rPr lang="ar-SA" b="1" dirty="0">
                <a:cs typeface="B Nazanin" pitchFamily="2" charset="-78"/>
              </a:rPr>
              <a:t>ا علل ف</a:t>
            </a:r>
            <a:r>
              <a:rPr lang="fa-IR" b="1" dirty="0">
                <a:cs typeface="B Nazanin" pitchFamily="2" charset="-78"/>
              </a:rPr>
              <a:t>ـ</a:t>
            </a:r>
            <a:r>
              <a:rPr lang="ar-SA" b="1" dirty="0">
                <a:cs typeface="B Nazanin" pitchFamily="2" charset="-78"/>
              </a:rPr>
              <a:t>وري مرگ پدي</a:t>
            </a:r>
            <a:r>
              <a:rPr lang="fa-IR" b="1" dirty="0">
                <a:cs typeface="B Nazanin" pitchFamily="2" charset="-78"/>
              </a:rPr>
              <a:t>ـ</a:t>
            </a:r>
            <a:r>
              <a:rPr lang="ar-SA" b="1" dirty="0">
                <a:cs typeface="B Nazanin" pitchFamily="2" charset="-78"/>
              </a:rPr>
              <a:t>د </a:t>
            </a:r>
            <a:r>
              <a:rPr lang="ar-SA" b="1" dirty="0" smtClean="0">
                <a:cs typeface="B Nazanin" pitchFamily="2" charset="-78"/>
              </a:rPr>
              <a:t>آيند</a:t>
            </a:r>
            <a:endParaRPr lang="fa-IR" b="1" dirty="0" smtClean="0">
              <a:cs typeface="B Nazanin" pitchFamily="2" charset="-78"/>
            </a:endParaRPr>
          </a:p>
          <a:p>
            <a:pPr marL="0" indent="0" algn="just">
              <a:buNone/>
            </a:pPr>
            <a:endParaRPr lang="fa-IR" sz="1900" b="1" dirty="0" smtClean="0">
              <a:cs typeface="B Nazanin" pitchFamily="2" charset="-78"/>
            </a:endParaRPr>
          </a:p>
          <a:p>
            <a:pPr marL="0" indent="0" algn="just">
              <a:buNone/>
            </a:pPr>
            <a:r>
              <a:rPr lang="ar-SA" b="1" dirty="0">
                <a:cs typeface="B Nazanin" pitchFamily="2" charset="-78"/>
              </a:rPr>
              <a:t>ك</a:t>
            </a:r>
            <a:r>
              <a:rPr lang="fa-IR" b="1" dirty="0">
                <a:cs typeface="B Nazanin" pitchFamily="2" charset="-78"/>
              </a:rPr>
              <a:t>د</a:t>
            </a:r>
            <a:r>
              <a:rPr lang="ar-SA" b="1" dirty="0">
                <a:cs typeface="B Nazanin" pitchFamily="2" charset="-78"/>
              </a:rPr>
              <a:t> پوچ و بيهوده در انتساب يك علت به م</a:t>
            </a:r>
            <a:r>
              <a:rPr lang="fa-IR" b="1" dirty="0">
                <a:cs typeface="B Nazanin" pitchFamily="2" charset="-78"/>
              </a:rPr>
              <a:t>ـ</a:t>
            </a:r>
            <a:r>
              <a:rPr lang="ar-SA" b="1" dirty="0">
                <a:cs typeface="B Nazanin" pitchFamily="2" charset="-78"/>
              </a:rPr>
              <a:t>رگ</a:t>
            </a:r>
            <a:r>
              <a:rPr lang="fa-IR" b="1" dirty="0">
                <a:cs typeface="B Nazanin" pitchFamily="2" charset="-78"/>
              </a:rPr>
              <a:t>،</a:t>
            </a:r>
            <a:r>
              <a:rPr lang="ar-SA" b="1" dirty="0">
                <a:cs typeface="B Nazanin" pitchFamily="2" charset="-78"/>
              </a:rPr>
              <a:t> آن علتي</a:t>
            </a:r>
            <a:r>
              <a:rPr lang="fa-IR" b="1" dirty="0">
                <a:cs typeface="B Nazanin" pitchFamily="2" charset="-78"/>
              </a:rPr>
              <a:t> است</a:t>
            </a:r>
            <a:r>
              <a:rPr lang="ar-SA" b="1" dirty="0">
                <a:cs typeface="B Nazanin" pitchFamily="2" charset="-78"/>
              </a:rPr>
              <a:t> كه </a:t>
            </a:r>
            <a:r>
              <a:rPr lang="ar-SA" b="1" dirty="0" smtClean="0">
                <a:cs typeface="B Nazanin" pitchFamily="2" charset="-78"/>
              </a:rPr>
              <a:t>اتيولوژي </a:t>
            </a:r>
            <a:r>
              <a:rPr lang="ar-SA" b="1" dirty="0">
                <a:cs typeface="B Nazanin" pitchFamily="2" charset="-78"/>
              </a:rPr>
              <a:t>معيني را نتوان به آن نسبت </a:t>
            </a:r>
            <a:r>
              <a:rPr lang="ar-SA" b="1" dirty="0" smtClean="0">
                <a:cs typeface="B Nazanin" pitchFamily="2" charset="-78"/>
              </a:rPr>
              <a:t>داد</a:t>
            </a:r>
            <a:endParaRPr lang="fa-IR" b="1" dirty="0" smtClean="0">
              <a:cs typeface="B Nazanin" pitchFamily="2" charset="-78"/>
            </a:endParaRPr>
          </a:p>
          <a:p>
            <a:pPr marL="0" indent="0" algn="just">
              <a:buNone/>
            </a:pPr>
            <a:endParaRPr lang="fa-IR" sz="1900"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fa-IR" sz="3600" b="1" dirty="0" smtClean="0">
                <a:solidFill>
                  <a:srgbClr val="FF0000"/>
                </a:solidFill>
                <a:cs typeface="B Titr" pitchFamily="2" charset="-78"/>
              </a:rPr>
              <a:t>كدهاي </a:t>
            </a:r>
            <a:r>
              <a:rPr lang="fa-IR" sz="3600" b="1" dirty="0">
                <a:solidFill>
                  <a:srgbClr val="FF0000"/>
                </a:solidFill>
                <a:cs typeface="B Titr" pitchFamily="2" charset="-78"/>
              </a:rPr>
              <a:t>پوچ و بيهوده </a:t>
            </a:r>
            <a:r>
              <a:rPr lang="fa-IR" sz="3600" b="1" dirty="0">
                <a:solidFill>
                  <a:srgbClr val="FF0000"/>
                </a:solidFill>
                <a:cs typeface="B Titr" pitchFamily="2" charset="-78"/>
              </a:rPr>
              <a:t>: </a:t>
            </a:r>
            <a:r>
              <a:rPr lang="en-US" sz="3600" b="1" dirty="0" smtClean="0">
                <a:solidFill>
                  <a:srgbClr val="FF0000"/>
                </a:solidFill>
                <a:cs typeface="B Titr" pitchFamily="2" charset="-78"/>
              </a:rPr>
              <a:t>Garbage </a:t>
            </a:r>
            <a:r>
              <a:rPr lang="en-US" sz="3600" b="1" dirty="0">
                <a:solidFill>
                  <a:srgbClr val="FF0000"/>
                </a:solidFill>
                <a:cs typeface="B Titr" pitchFamily="2" charset="-78"/>
              </a:rPr>
              <a:t>Codes</a:t>
            </a:r>
            <a:r>
              <a:rPr lang="ar-SA" sz="3600" b="1" dirty="0">
                <a:solidFill>
                  <a:srgbClr val="FF0000"/>
                </a:solidFill>
                <a:cs typeface="B Titr" pitchFamily="2" charset="-78"/>
              </a:rPr>
              <a:t> </a:t>
            </a:r>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just">
              <a:buNone/>
            </a:pPr>
            <a:endParaRPr lang="fa-IR" sz="3600" b="1" dirty="0" smtClean="0">
              <a:cs typeface="B Nazanin" pitchFamily="2" charset="-78"/>
            </a:endParaRPr>
          </a:p>
          <a:p>
            <a:pPr marL="0" indent="0" algn="ctr">
              <a:buNone/>
            </a:pPr>
            <a:r>
              <a:rPr lang="ar-SA" sz="3600" b="1" dirty="0" smtClean="0">
                <a:cs typeface="B Nazanin" pitchFamily="2" charset="-78"/>
              </a:rPr>
              <a:t>تابلوی </a:t>
            </a:r>
            <a:r>
              <a:rPr lang="ar-SA" sz="3600" b="1" dirty="0">
                <a:cs typeface="B Nazanin" pitchFamily="2" charset="-78"/>
              </a:rPr>
              <a:t>مرگ (</a:t>
            </a:r>
            <a:r>
              <a:rPr lang="en-US" sz="3600" b="1" dirty="0">
                <a:cs typeface="B Nazanin" pitchFamily="2" charset="-78"/>
              </a:rPr>
              <a:t>mode of dying</a:t>
            </a:r>
            <a:r>
              <a:rPr lang="ar-SA" sz="3600" b="1" dirty="0">
                <a:cs typeface="B Nazanin" pitchFamily="2" charset="-78"/>
              </a:rPr>
              <a:t>) در مرحله انتهایی را نشان </a:t>
            </a:r>
            <a:r>
              <a:rPr lang="ar-SA" sz="3600" b="1" dirty="0" smtClean="0">
                <a:cs typeface="B Nazanin" pitchFamily="2" charset="-78"/>
              </a:rPr>
              <a:t>می</a:t>
            </a:r>
            <a:r>
              <a:rPr lang="fa-IR" sz="3600" b="1" dirty="0" smtClean="0">
                <a:cs typeface="B Nazanin" pitchFamily="2" charset="-78"/>
              </a:rPr>
              <a:t>‌</a:t>
            </a:r>
            <a:r>
              <a:rPr lang="ar-SA" sz="3600" b="1" dirty="0" smtClean="0">
                <a:cs typeface="B Nazanin" pitchFamily="2" charset="-78"/>
              </a:rPr>
              <a:t>دهد</a:t>
            </a:r>
            <a:r>
              <a:rPr lang="fa-IR" sz="3600" b="1" dirty="0" smtClean="0">
                <a:cs typeface="B Nazanin" pitchFamily="2" charset="-78"/>
              </a:rPr>
              <a:t>.</a:t>
            </a:r>
            <a:endParaRPr lang="fa-IR" sz="3600"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ايست قلبي </a:t>
            </a:r>
            <a:r>
              <a:rPr lang="ar-SA" dirty="0" smtClean="0">
                <a:solidFill>
                  <a:srgbClr val="FF0000"/>
                </a:solidFill>
                <a:cs typeface="B Titr" pitchFamily="2" charset="-78"/>
              </a:rPr>
              <a:t>تنفسي</a:t>
            </a: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ctr">
              <a:buNone/>
            </a:pPr>
            <a:endParaRPr lang="fa-IR" sz="4400" b="1" dirty="0" smtClean="0">
              <a:cs typeface="B Nazanin" pitchFamily="2" charset="-78"/>
            </a:endParaRPr>
          </a:p>
          <a:p>
            <a:pPr marL="0" indent="0" algn="ctr">
              <a:buNone/>
            </a:pPr>
            <a:r>
              <a:rPr lang="ar-SA" sz="4400" b="1" dirty="0" smtClean="0">
                <a:cs typeface="B Nazanin" pitchFamily="2" charset="-78"/>
              </a:rPr>
              <a:t>يك </a:t>
            </a:r>
            <a:r>
              <a:rPr lang="ar-SA" sz="4400" b="1" dirty="0">
                <a:cs typeface="B Nazanin" pitchFamily="2" charset="-78"/>
              </a:rPr>
              <a:t>علت </a:t>
            </a:r>
            <a:r>
              <a:rPr lang="fa-IR" sz="4400" b="1" dirty="0">
                <a:cs typeface="B Nazanin" pitchFamily="2" charset="-78"/>
              </a:rPr>
              <a:t>فوری یا </a:t>
            </a:r>
            <a:r>
              <a:rPr lang="ar-SA" sz="4400" b="1" dirty="0">
                <a:cs typeface="B Nazanin" pitchFamily="2" charset="-78"/>
              </a:rPr>
              <a:t>واسط است</a:t>
            </a:r>
            <a:endParaRPr lang="fa-IR" sz="4400"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آمبولي </a:t>
            </a:r>
            <a:r>
              <a:rPr lang="ar-SA" dirty="0" smtClean="0">
                <a:solidFill>
                  <a:srgbClr val="FF0000"/>
                </a:solidFill>
                <a:cs typeface="B Titr" pitchFamily="2" charset="-78"/>
              </a:rPr>
              <a:t>ريه</a:t>
            </a: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348880"/>
            <a:ext cx="8229600" cy="3528392"/>
          </a:xfrm>
        </p:spPr>
        <p:txBody>
          <a:bodyPr/>
          <a:lstStyle/>
          <a:p>
            <a:pPr marL="0" lvl="0" indent="0">
              <a:buNone/>
            </a:pPr>
            <a:endParaRPr lang="fa-IR" b="1" dirty="0">
              <a:cs typeface="B Nazanin" pitchFamily="2" charset="-78"/>
            </a:endParaRPr>
          </a:p>
          <a:p>
            <a:pPr lvl="0">
              <a:buFont typeface="Wingdings" pitchFamily="2" charset="2"/>
              <a:buChar char="q"/>
            </a:pPr>
            <a:r>
              <a:rPr lang="fa-IR" b="1" dirty="0" smtClean="0">
                <a:cs typeface="B Nazanin" pitchFamily="2" charset="-78"/>
              </a:rPr>
              <a:t>کيفيت </a:t>
            </a:r>
            <a:r>
              <a:rPr lang="fa-IR" b="1" dirty="0">
                <a:cs typeface="B Nazanin" pitchFamily="2" charset="-78"/>
              </a:rPr>
              <a:t>داده های علت مرگ در تمامي کشورهای منطقه مدیترانه شرقی به علت آموزشهای ضعيف پایین است.</a:t>
            </a:r>
            <a:endParaRPr lang="en-US" b="1" dirty="0">
              <a:cs typeface="B Nazanin" pitchFamily="2" charset="-78"/>
            </a:endParaRPr>
          </a:p>
          <a:p>
            <a:pPr marL="0" indent="0">
              <a:buNone/>
            </a:pPr>
            <a:endParaRPr lang="fa-IR" dirty="0"/>
          </a:p>
        </p:txBody>
      </p:sp>
      <p:sp>
        <p:nvSpPr>
          <p:cNvPr id="2" name="Title 1"/>
          <p:cNvSpPr>
            <a:spLocks noGrp="1"/>
          </p:cNvSpPr>
          <p:nvPr>
            <p:ph type="title"/>
          </p:nvPr>
        </p:nvSpPr>
        <p:spPr>
          <a:xfrm>
            <a:off x="457200" y="692696"/>
            <a:ext cx="8229600" cy="1143000"/>
          </a:xfrm>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fa-IR" dirty="0" smtClean="0">
                <a:solidFill>
                  <a:srgbClr val="FF0000"/>
                </a:solidFill>
                <a:cs typeface="B Titr" pitchFamily="2" charset="-78"/>
              </a:rPr>
              <a:t>جایگاه </a:t>
            </a:r>
            <a:r>
              <a:rPr lang="fa-IR" dirty="0">
                <a:solidFill>
                  <a:srgbClr val="FF0000"/>
                </a:solidFill>
                <a:cs typeface="B Titr" pitchFamily="2" charset="-78"/>
              </a:rPr>
              <a:t>ایران در نظام ثبت مرگ جهانی</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endParaRPr lang="fa-IR" b="1" dirty="0" smtClean="0">
              <a:cs typeface="B Nazanin" pitchFamily="2" charset="-78"/>
            </a:endParaRPr>
          </a:p>
          <a:p>
            <a:pPr marL="0" indent="0" algn="ctr">
              <a:buNone/>
            </a:pPr>
            <a:r>
              <a:rPr lang="fa-IR" b="1" dirty="0" smtClean="0">
                <a:cs typeface="B Nazanin" pitchFamily="2" charset="-78"/>
              </a:rPr>
              <a:t>اين </a:t>
            </a:r>
            <a:r>
              <a:rPr lang="fa-IR" b="1" dirty="0">
                <a:cs typeface="B Nazanin" pitchFamily="2" charset="-78"/>
              </a:rPr>
              <a:t>پديده فقط مي‌تواند به‌عنوان علت واسط يا علت فوري و تابلوي مرگ تلقي</a:t>
            </a:r>
          </a:p>
        </p:txBody>
      </p:sp>
      <p:sp>
        <p:nvSpPr>
          <p:cNvPr id="2" name="Title 1"/>
          <p:cNvSpPr>
            <a:spLocks noGrp="1"/>
          </p:cNvSpPr>
          <p:nvPr>
            <p:ph type="title"/>
          </p:nvPr>
        </p:nvSpPr>
        <p:spPr>
          <a:xfrm>
            <a:off x="457200" y="692696"/>
            <a:ext cx="8229600" cy="1143000"/>
          </a:xfrm>
        </p:spPr>
        <p:txBody>
          <a:bodyPr/>
          <a:lstStyle/>
          <a:p>
            <a:r>
              <a:rPr lang="en-US" b="1" dirty="0">
                <a:solidFill>
                  <a:srgbClr val="FF0000"/>
                </a:solidFill>
              </a:rPr>
              <a:t>DIC</a:t>
            </a:r>
            <a:endParaRPr lang="fa-IR" dirty="0">
              <a:solidFill>
                <a:srgbClr val="FF0000"/>
              </a:solidFill>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ctr">
              <a:buNone/>
            </a:pPr>
            <a:endParaRPr lang="fa-IR" sz="3600" b="1" dirty="0" smtClean="0">
              <a:cs typeface="B Nazanin" pitchFamily="2" charset="-78"/>
            </a:endParaRPr>
          </a:p>
          <a:p>
            <a:pPr marL="0" indent="0" algn="ctr">
              <a:buNone/>
            </a:pPr>
            <a:endParaRPr lang="fa-IR" sz="3600" b="1" dirty="0" smtClean="0">
              <a:cs typeface="B Nazanin" pitchFamily="2" charset="-78"/>
            </a:endParaRPr>
          </a:p>
          <a:p>
            <a:pPr marL="0" indent="0" algn="ctr">
              <a:buNone/>
            </a:pPr>
            <a:r>
              <a:rPr lang="fa-IR" sz="3600" b="1" dirty="0" smtClean="0">
                <a:cs typeface="B Nazanin" pitchFamily="2" charset="-78"/>
              </a:rPr>
              <a:t>خودبه‌خود </a:t>
            </a:r>
            <a:r>
              <a:rPr lang="fa-IR" sz="3600" b="1" dirty="0">
                <a:cs typeface="B Nazanin" pitchFamily="2" charset="-78"/>
              </a:rPr>
              <a:t>منجر به مرگ نمي‌گردد.</a:t>
            </a:r>
          </a:p>
        </p:txBody>
      </p:sp>
      <p:sp>
        <p:nvSpPr>
          <p:cNvPr id="2" name="Title 1"/>
          <p:cNvSpPr>
            <a:spLocks noGrp="1"/>
          </p:cNvSpPr>
          <p:nvPr>
            <p:ph type="title"/>
          </p:nvPr>
        </p:nvSpPr>
        <p:spPr>
          <a:xfrm>
            <a:off x="457200" y="620688"/>
            <a:ext cx="8229600" cy="1143000"/>
          </a:xfrm>
        </p:spPr>
        <p:txBody>
          <a:bodyPr/>
          <a:lstStyle/>
          <a:p>
            <a:r>
              <a:rPr lang="fa-IR" dirty="0">
                <a:solidFill>
                  <a:srgbClr val="FF0000"/>
                </a:solidFill>
                <a:cs typeface="B Titr" pitchFamily="2" charset="-78"/>
              </a:rPr>
              <a:t>عقب ماندگي </a:t>
            </a:r>
            <a:r>
              <a:rPr lang="fa-IR" dirty="0" smtClean="0">
                <a:solidFill>
                  <a:srgbClr val="FF0000"/>
                </a:solidFill>
                <a:cs typeface="B Titr" pitchFamily="2" charset="-78"/>
              </a:rPr>
              <a:t>ذهني</a:t>
            </a: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ircle(in)">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fa-IR" b="1" dirty="0" smtClean="0">
                <a:cs typeface="B Nazanin" pitchFamily="2" charset="-78"/>
              </a:rPr>
              <a:t>اغلب </a:t>
            </a:r>
            <a:r>
              <a:rPr lang="fa-IR" b="1" dirty="0">
                <a:cs typeface="B Nazanin" pitchFamily="2" charset="-78"/>
              </a:rPr>
              <a:t>به دنبال </a:t>
            </a:r>
            <a:r>
              <a:rPr lang="fa-IR" b="1" dirty="0" smtClean="0">
                <a:cs typeface="B Nazanin" pitchFamily="2" charset="-78"/>
              </a:rPr>
              <a:t>بيماري‌هاي </a:t>
            </a:r>
            <a:r>
              <a:rPr lang="fa-IR" b="1" dirty="0">
                <a:cs typeface="B Nazanin" pitchFamily="2" charset="-78"/>
              </a:rPr>
              <a:t>عفوني و برخي از </a:t>
            </a:r>
            <a:r>
              <a:rPr lang="fa-IR" b="1" dirty="0" smtClean="0">
                <a:cs typeface="B Nazanin" pitchFamily="2" charset="-78"/>
              </a:rPr>
              <a:t>بيماري‌هاي </a:t>
            </a:r>
            <a:r>
              <a:rPr lang="fa-IR" b="1" dirty="0">
                <a:cs typeface="B Nazanin" pitchFamily="2" charset="-78"/>
              </a:rPr>
              <a:t>غيرواگير ايجاد مي</a:t>
            </a:r>
            <a:r>
              <a:rPr lang="en-US" b="1" dirty="0">
                <a:cs typeface="B Nazanin" pitchFamily="2" charset="-78"/>
              </a:rPr>
              <a:t>‌</a:t>
            </a:r>
            <a:r>
              <a:rPr lang="fa-IR" b="1" dirty="0">
                <a:cs typeface="B Nazanin" pitchFamily="2" charset="-78"/>
              </a:rPr>
              <a:t>شود. </a:t>
            </a:r>
            <a:endParaRPr lang="fa-IR" b="1" dirty="0" smtClean="0">
              <a:cs typeface="B Nazanin" pitchFamily="2" charset="-78"/>
            </a:endParaRPr>
          </a:p>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اختصاصی </a:t>
            </a:r>
            <a:r>
              <a:rPr lang="ar-SA" b="1" dirty="0">
                <a:cs typeface="B Nazanin" pitchFamily="2" charset="-78"/>
              </a:rPr>
              <a:t>نیست و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علت بینابینی یا فوری قلمداد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شود</a:t>
            </a:r>
            <a:r>
              <a:rPr lang="ar-SA" b="1" dirty="0">
                <a:cs typeface="B Nazanin" pitchFamily="2" charset="-78"/>
              </a:rPr>
              <a:t>.</a:t>
            </a:r>
            <a:endParaRPr lang="fa-IR" b="1" dirty="0">
              <a:cs typeface="B Nazanin" pitchFamily="2" charset="-78"/>
            </a:endParaRPr>
          </a:p>
        </p:txBody>
      </p:sp>
      <p:sp>
        <p:nvSpPr>
          <p:cNvPr id="2" name="Title 1"/>
          <p:cNvSpPr>
            <a:spLocks noGrp="1"/>
          </p:cNvSpPr>
          <p:nvPr>
            <p:ph type="title"/>
          </p:nvPr>
        </p:nvSpPr>
        <p:spPr/>
        <p:txBody>
          <a:bodyPr/>
          <a:lstStyle/>
          <a:p>
            <a:r>
              <a:rPr lang="fa-IR" dirty="0">
                <a:solidFill>
                  <a:srgbClr val="FF0000"/>
                </a:solidFill>
                <a:cs typeface="B Titr" pitchFamily="2" charset="-78"/>
              </a:rPr>
              <a:t>سپتي سمي</a:t>
            </a: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276872"/>
            <a:ext cx="8229600" cy="3849291"/>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انواع </a:t>
            </a:r>
            <a:r>
              <a:rPr lang="ar-SA" b="1" dirty="0">
                <a:cs typeface="B Nazanin" pitchFamily="2" charset="-78"/>
              </a:rPr>
              <a:t>نارسائی قلبی، کلیوی، کبدی یا تنفسی اختصاصی نیستند، به دنبال بیماری دیگری ایجاد شده و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علت بینابینی یا فوری قلمداد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شوند</a:t>
            </a:r>
            <a:r>
              <a:rPr lang="fa-IR" b="1" dirty="0" smtClean="0">
                <a:cs typeface="B Nazanin" pitchFamily="2" charset="-78"/>
              </a:rPr>
              <a:t>.</a:t>
            </a:r>
            <a:endParaRPr lang="fa-IR" b="1" dirty="0">
              <a:cs typeface="B Nazanin" pitchFamily="2" charset="-78"/>
            </a:endParaRPr>
          </a:p>
        </p:txBody>
      </p:sp>
      <p:sp>
        <p:nvSpPr>
          <p:cNvPr id="2" name="Title 1"/>
          <p:cNvSpPr>
            <a:spLocks noGrp="1"/>
          </p:cNvSpPr>
          <p:nvPr>
            <p:ph type="title"/>
          </p:nvPr>
        </p:nvSpPr>
        <p:spPr>
          <a:xfrm>
            <a:off x="457200" y="701824"/>
            <a:ext cx="8229600" cy="1143000"/>
          </a:xfrm>
        </p:spPr>
        <p:txBody>
          <a:bodyPr>
            <a:noAutofit/>
          </a:bodyPr>
          <a:lstStyle/>
          <a:p>
            <a:r>
              <a:rPr lang="ar-SA" sz="3600" dirty="0">
                <a:solidFill>
                  <a:srgbClr val="FF0000"/>
                </a:solidFill>
                <a:cs typeface="B Titr" pitchFamily="2" charset="-78"/>
              </a:rPr>
              <a:t>نارسائی هر یک از اندام های حیاتی </a:t>
            </a:r>
            <a:r>
              <a:rPr lang="fa-IR" sz="3600" dirty="0" smtClean="0">
                <a:solidFill>
                  <a:srgbClr val="FF0000"/>
                </a:solidFill>
                <a:cs typeface="B Titr" pitchFamily="2" charset="-78"/>
              </a:rPr>
              <a:t/>
            </a:r>
            <a:br>
              <a:rPr lang="fa-IR" sz="3600" dirty="0" smtClean="0">
                <a:solidFill>
                  <a:srgbClr val="FF0000"/>
                </a:solidFill>
                <a:cs typeface="B Titr" pitchFamily="2" charset="-78"/>
              </a:rPr>
            </a:br>
            <a:r>
              <a:rPr lang="ar-SA" sz="3600" dirty="0" smtClean="0">
                <a:solidFill>
                  <a:srgbClr val="FF0000"/>
                </a:solidFill>
                <a:cs typeface="B Titr" pitchFamily="2" charset="-78"/>
              </a:rPr>
              <a:t>(</a:t>
            </a:r>
            <a:r>
              <a:rPr lang="en-US" sz="4000" b="1" dirty="0">
                <a:solidFill>
                  <a:srgbClr val="FF0000"/>
                </a:solidFill>
                <a:cs typeface="B Titr" pitchFamily="2" charset="-78"/>
              </a:rPr>
              <a:t>organ failure</a:t>
            </a:r>
            <a:r>
              <a:rPr lang="ar-SA" sz="3600" dirty="0" smtClean="0">
                <a:solidFill>
                  <a:srgbClr val="FF0000"/>
                </a:solidFill>
                <a:cs typeface="B Titr" pitchFamily="2" charset="-78"/>
              </a:rPr>
              <a:t>)</a:t>
            </a:r>
            <a:endParaRPr lang="fa-IR" sz="3600"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مثلا </a:t>
            </a:r>
            <a:r>
              <a:rPr lang="ar-SA" b="1" dirty="0">
                <a:cs typeface="B Nazanin" pitchFamily="2" charset="-78"/>
              </a:rPr>
              <a:t>درد سینه، سرفه یا تب در مجموعه علل فوت جایگاهی ندارند </a:t>
            </a:r>
            <a:r>
              <a:rPr lang="fa-IR" b="1" dirty="0">
                <a:cs typeface="B Nazanin" pitchFamily="2" charset="-78"/>
              </a:rPr>
              <a:t>و </a:t>
            </a:r>
            <a:r>
              <a:rPr lang="ar-SA" b="1" dirty="0">
                <a:cs typeface="B Nazanin" pitchFamily="2" charset="-78"/>
              </a:rPr>
              <a:t> باید علت آنها را جستجو و در مجموعه علل فوت ذکر کرد.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علائم و نشانه های بیماری</a:t>
            </a: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endParaRPr lang="fa-IR" b="1" dirty="0">
              <a:cs typeface="B Nazanin" pitchFamily="2" charset="-78"/>
            </a:endParaRPr>
          </a:p>
          <a:p>
            <a:pPr marL="0" indent="0" algn="just">
              <a:buNone/>
            </a:pPr>
            <a:r>
              <a:rPr lang="ar-SA" b="1" dirty="0" smtClean="0">
                <a:cs typeface="B Nazanin" pitchFamily="2" charset="-78"/>
              </a:rPr>
              <a:t>شرایط </a:t>
            </a:r>
            <a:r>
              <a:rPr lang="ar-SA" b="1" dirty="0">
                <a:cs typeface="B Nazanin" pitchFamily="2" charset="-78"/>
              </a:rPr>
              <a:t>چندگانه و تسلسل علل مرتبط با آنها که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توانند </a:t>
            </a:r>
            <a:r>
              <a:rPr lang="ar-SA" b="1" dirty="0">
                <a:cs typeface="B Nazanin" pitchFamily="2" charset="-78"/>
              </a:rPr>
              <a:t>به مرگ منجر شوند خصوصا در سالمندان شایع </a:t>
            </a:r>
            <a:r>
              <a:rPr lang="ar-SA" b="1" dirty="0" smtClean="0">
                <a:cs typeface="B Nazanin" pitchFamily="2" charset="-78"/>
              </a:rPr>
              <a:t>هستند</a:t>
            </a:r>
            <a:r>
              <a:rPr lang="fa-IR" b="1" dirty="0" smtClean="0">
                <a:cs typeface="B Nazanin" pitchFamily="2" charset="-78"/>
              </a:rPr>
              <a:t>.</a:t>
            </a:r>
            <a:endParaRPr lang="fa-IR" b="1" dirty="0">
              <a:cs typeface="B Nazanin" pitchFamily="2" charset="-78"/>
            </a:endParaRPr>
          </a:p>
        </p:txBody>
      </p:sp>
      <p:sp>
        <p:nvSpPr>
          <p:cNvPr id="2" name="Title 1"/>
          <p:cNvSpPr>
            <a:spLocks noGrp="1"/>
          </p:cNvSpPr>
          <p:nvPr>
            <p:ph type="title"/>
          </p:nvPr>
        </p:nvSpPr>
        <p:spPr>
          <a:xfrm>
            <a:off x="457200" y="476672"/>
            <a:ext cx="8229600" cy="1143000"/>
          </a:xfrm>
        </p:spPr>
        <p:txBody>
          <a:bodyPr/>
          <a:lstStyle/>
          <a:p>
            <a:r>
              <a:rPr lang="ar-SA" dirty="0">
                <a:solidFill>
                  <a:srgbClr val="FF0000"/>
                </a:solidFill>
                <a:cs typeface="B Titr" pitchFamily="2" charset="-78"/>
              </a:rPr>
              <a:t>کهولت سن یا پیری</a:t>
            </a: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ircle(in)">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lvl="0" indent="0" algn="ctr">
              <a:lnSpc>
                <a:spcPct val="200000"/>
              </a:lnSpc>
              <a:buNone/>
            </a:pPr>
            <a:r>
              <a:rPr lang="ar-SA" sz="3600" b="1" dirty="0">
                <a:solidFill>
                  <a:srgbClr val="002060"/>
                </a:solidFill>
                <a:cs typeface="B Nazanin" pitchFamily="2" charset="-78"/>
              </a:rPr>
              <a:t>در ايران شايعترين كد پوچ « ايست قلب</a:t>
            </a:r>
            <a:r>
              <a:rPr lang="fa-IR" sz="3600" b="1" dirty="0">
                <a:solidFill>
                  <a:srgbClr val="002060"/>
                </a:solidFill>
                <a:cs typeface="B Nazanin" pitchFamily="2" charset="-78"/>
              </a:rPr>
              <a:t>ی</a:t>
            </a:r>
            <a:r>
              <a:rPr lang="ar-SA" sz="3600" b="1" dirty="0">
                <a:solidFill>
                  <a:srgbClr val="002060"/>
                </a:solidFill>
                <a:cs typeface="B Nazanin" pitchFamily="2" charset="-78"/>
              </a:rPr>
              <a:t> تنفسي» يا القاب</a:t>
            </a:r>
            <a:r>
              <a:rPr lang="fa-IR" sz="3600" b="1" dirty="0">
                <a:solidFill>
                  <a:srgbClr val="002060"/>
                </a:solidFill>
                <a:cs typeface="B Nazanin" pitchFamily="2" charset="-78"/>
              </a:rPr>
              <a:t>ی</a:t>
            </a:r>
            <a:r>
              <a:rPr lang="ar-SA" sz="3600" b="1" dirty="0">
                <a:solidFill>
                  <a:srgbClr val="002060"/>
                </a:solidFill>
                <a:cs typeface="B Nazanin" pitchFamily="2" charset="-78"/>
              </a:rPr>
              <a:t> مشابه آن است.</a:t>
            </a:r>
            <a:endParaRPr lang="en-US" sz="3600" b="1" dirty="0">
              <a:solidFill>
                <a:srgbClr val="002060"/>
              </a:solidFill>
              <a:cs typeface="B Nazanin" pitchFamily="2" charset="-78"/>
            </a:endParaRPr>
          </a:p>
          <a:p>
            <a:pPr marL="0" indent="0">
              <a:buNone/>
            </a:pPr>
            <a:endParaRPr lang="fa-IR" sz="3600" b="1" dirty="0">
              <a:solidFill>
                <a:srgbClr val="002060"/>
              </a:solidFill>
              <a:cs typeface="B Nazanin" pitchFamily="2" charset="-78"/>
            </a:endParaRPr>
          </a:p>
        </p:txBody>
      </p:sp>
    </p:spTree>
    <p:extLst>
      <p:ext uri="{BB962C8B-B14F-4D97-AF65-F5344CB8AC3E}">
        <p14:creationId xmlns:p14="http://schemas.microsoft.com/office/powerpoint/2010/main" val="15313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14554"/>
            <a:ext cx="8229600" cy="2214578"/>
          </a:xfrm>
        </p:spPr>
        <p:txBody>
          <a:bodyPr>
            <a:normAutofit fontScale="90000"/>
          </a:bodyPr>
          <a:lstStyle/>
          <a:p>
            <a:r>
              <a:rPr lang="en-US" dirty="0" smtClean="0">
                <a:solidFill>
                  <a:srgbClr val="FF0000"/>
                </a:solidFill>
                <a:cs typeface="B Titr" pitchFamily="2" charset="-78"/>
              </a:rPr>
              <a:t/>
            </a:r>
            <a:br>
              <a:rPr lang="en-US" dirty="0" smtClean="0">
                <a:solidFill>
                  <a:srgbClr val="FF0000"/>
                </a:solidFill>
                <a:cs typeface="B Titr" pitchFamily="2" charset="-78"/>
              </a:rPr>
            </a:br>
            <a:r>
              <a:rPr lang="ar-SA" dirty="0" smtClean="0">
                <a:solidFill>
                  <a:srgbClr val="FF0000"/>
                </a:solidFill>
                <a:cs typeface="B Titr" pitchFamily="2" charset="-78"/>
              </a:rPr>
              <a:t>كدهاي </a:t>
            </a:r>
            <a:r>
              <a:rPr lang="ar-SA" dirty="0">
                <a:solidFill>
                  <a:srgbClr val="FF0000"/>
                </a:solidFill>
                <a:cs typeface="B Titr" pitchFamily="2" charset="-78"/>
              </a:rPr>
              <a:t>غيرممكن </a:t>
            </a:r>
            <a:r>
              <a:rPr lang="fa-IR" dirty="0" smtClean="0">
                <a:solidFill>
                  <a:srgbClr val="FF0000"/>
                </a:solidFill>
                <a:cs typeface="B Titr" pitchFamily="2" charset="-78"/>
              </a:rPr>
              <a:t/>
            </a:r>
            <a:br>
              <a:rPr lang="fa-IR" dirty="0" smtClean="0">
                <a:solidFill>
                  <a:srgbClr val="FF0000"/>
                </a:solidFill>
                <a:cs typeface="B Titr" pitchFamily="2" charset="-78"/>
              </a:rPr>
            </a:br>
            <a:r>
              <a:rPr lang="en-US" b="1" dirty="0" smtClean="0">
                <a:solidFill>
                  <a:srgbClr val="FF0000"/>
                </a:solidFill>
                <a:cs typeface="B Titr" pitchFamily="2" charset="-78"/>
              </a:rPr>
              <a:t>Impossible </a:t>
            </a:r>
            <a:r>
              <a:rPr lang="en-US" b="1" dirty="0">
                <a:solidFill>
                  <a:srgbClr val="FF0000"/>
                </a:solidFill>
                <a:cs typeface="B Titr" pitchFamily="2" charset="-78"/>
              </a:rPr>
              <a:t>Code</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a:spLocks noGrp="1"/>
          </p:cNvSpPr>
          <p:nvPr>
            <p:ph idx="1"/>
          </p:nvPr>
        </p:nvSpPr>
        <p:spPr>
          <a:xfrm>
            <a:off x="457200" y="357166"/>
            <a:ext cx="8229600" cy="5768997"/>
          </a:xfrm>
        </p:spPr>
        <p:txBody>
          <a:bodyPr>
            <a:normAutofit lnSpcReduction="10000"/>
          </a:bodyPr>
          <a:lstStyle/>
          <a:p>
            <a:pPr marL="0" indent="0" algn="just">
              <a:buNone/>
            </a:pPr>
            <a:endParaRPr lang="fa-IR" b="1" dirty="0" smtClean="0">
              <a:solidFill>
                <a:srgbClr val="002060"/>
              </a:solidFill>
              <a:cs typeface="B Nazanin" pitchFamily="2" charset="-78"/>
            </a:endParaRPr>
          </a:p>
          <a:p>
            <a:pPr marL="0" indent="0" algn="just">
              <a:buNone/>
            </a:pPr>
            <a:r>
              <a:rPr lang="ar-SA" b="1" dirty="0" smtClean="0">
                <a:solidFill>
                  <a:srgbClr val="002060"/>
                </a:solidFill>
                <a:cs typeface="B Nazanin" pitchFamily="2" charset="-78"/>
              </a:rPr>
              <a:t>كدهاي </a:t>
            </a:r>
            <a:r>
              <a:rPr lang="ar-SA" b="1" dirty="0">
                <a:solidFill>
                  <a:srgbClr val="002060"/>
                </a:solidFill>
                <a:cs typeface="B Nazanin" pitchFamily="2" charset="-78"/>
              </a:rPr>
              <a:t>غيرممكن از نظر </a:t>
            </a:r>
            <a:r>
              <a:rPr lang="ar-SA" b="1" dirty="0" smtClean="0">
                <a:solidFill>
                  <a:srgbClr val="002060"/>
                </a:solidFill>
                <a:cs typeface="B Nazanin" pitchFamily="2" charset="-78"/>
              </a:rPr>
              <a:t>جنس</a:t>
            </a:r>
            <a:endParaRPr lang="fa-IR" b="1" dirty="0" smtClean="0">
              <a:solidFill>
                <a:srgbClr val="002060"/>
              </a:solidFill>
              <a:cs typeface="B Nazanin" pitchFamily="2" charset="-78"/>
            </a:endParaRPr>
          </a:p>
          <a:p>
            <a:pPr marL="0" indent="0" algn="just">
              <a:buNone/>
            </a:pPr>
            <a:endParaRPr lang="en-US" sz="2800" b="1" dirty="0" smtClean="0">
              <a:solidFill>
                <a:srgbClr val="002060"/>
              </a:solidFill>
              <a:cs typeface="B Nazanin" pitchFamily="2" charset="-78"/>
            </a:endParaRPr>
          </a:p>
          <a:p>
            <a:pPr lvl="1" algn="just">
              <a:buFont typeface="Wingdings" pitchFamily="2" charset="2"/>
              <a:buChar char="q"/>
            </a:pPr>
            <a:r>
              <a:rPr lang="ar-SA" sz="3200" b="1" dirty="0">
                <a:cs typeface="B Nazanin" pitchFamily="2" charset="-78"/>
              </a:rPr>
              <a:t>مرگ ناشي از عوارض بارداري</a:t>
            </a:r>
            <a:r>
              <a:rPr lang="fa-IR" sz="3200" b="1" dirty="0">
                <a:cs typeface="B Nazanin" pitchFamily="2" charset="-78"/>
              </a:rPr>
              <a:t>،</a:t>
            </a:r>
            <a:r>
              <a:rPr lang="ar-SA" sz="3200" b="1" dirty="0">
                <a:cs typeface="B Nazanin" pitchFamily="2" charset="-78"/>
              </a:rPr>
              <a:t> زايمان و پس از زايمان در جنس مذكر </a:t>
            </a:r>
            <a:endParaRPr lang="fa-IR" sz="3200" b="1" dirty="0" smtClean="0">
              <a:cs typeface="B Nazanin" pitchFamily="2" charset="-78"/>
            </a:endParaRPr>
          </a:p>
          <a:p>
            <a:pPr lvl="1" algn="just">
              <a:buFont typeface="Wingdings" pitchFamily="2" charset="2"/>
              <a:buChar char="q"/>
            </a:pPr>
            <a:endParaRPr lang="fa-IR" sz="3200" b="1" dirty="0" smtClean="0">
              <a:cs typeface="B Nazanin" pitchFamily="2" charset="-78"/>
            </a:endParaRPr>
          </a:p>
          <a:p>
            <a:pPr lvl="1" algn="just">
              <a:buFont typeface="Wingdings" pitchFamily="2" charset="2"/>
              <a:buChar char="q"/>
            </a:pPr>
            <a:r>
              <a:rPr lang="ar-SA" sz="3200" b="1" dirty="0" smtClean="0">
                <a:cs typeface="B Nazanin" pitchFamily="2" charset="-78"/>
              </a:rPr>
              <a:t>مرگ </a:t>
            </a:r>
            <a:r>
              <a:rPr lang="ar-SA" sz="3200" b="1" dirty="0">
                <a:cs typeface="B Nazanin" pitchFamily="2" charset="-78"/>
              </a:rPr>
              <a:t>ناشي از سرطانهاي دستگاه تناسلي مردان براي </a:t>
            </a:r>
            <a:r>
              <a:rPr lang="ar-SA" sz="3200" b="1" dirty="0" smtClean="0">
                <a:cs typeface="B Nazanin" pitchFamily="2" charset="-78"/>
              </a:rPr>
              <a:t>زنان</a:t>
            </a:r>
            <a:endParaRPr lang="fa-IR" sz="3200" b="1" dirty="0" smtClean="0">
              <a:cs typeface="B Nazanin" pitchFamily="2" charset="-78"/>
            </a:endParaRPr>
          </a:p>
          <a:p>
            <a:pPr lvl="1" algn="just">
              <a:buFont typeface="Wingdings" pitchFamily="2" charset="2"/>
              <a:buChar char="q"/>
            </a:pPr>
            <a:endParaRPr lang="en-US" sz="3200" b="1" dirty="0">
              <a:cs typeface="B Nazanin" pitchFamily="2" charset="-78"/>
            </a:endParaRPr>
          </a:p>
          <a:p>
            <a:pPr lvl="1" algn="just">
              <a:buFont typeface="Wingdings" pitchFamily="2" charset="2"/>
              <a:buChar char="q"/>
            </a:pPr>
            <a:r>
              <a:rPr lang="ar-SA" sz="3200" b="1" dirty="0">
                <a:cs typeface="B Nazanin" pitchFamily="2" charset="-78"/>
              </a:rPr>
              <a:t>مرگ ناشي از سرطانهاي دستگاه تناسلي زنان براي مردان </a:t>
            </a:r>
            <a:endParaRPr lang="en-US" sz="3200" b="1" dirty="0">
              <a:cs typeface="B Nazanin" pitchFamily="2" charset="-78"/>
            </a:endParaRPr>
          </a:p>
          <a:p>
            <a:pPr algn="just">
              <a:buFont typeface="Wingdings" pitchFamily="2" charset="2"/>
              <a:buChar char="q"/>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5">
                                            <p:txEl>
                                              <p:pRg st="3" end="3"/>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 calcmode="lin" valueType="num">
                                      <p:cBhvr>
                                        <p:cTn id="1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
                                            <p:txEl>
                                              <p:pRg st="5" end="5"/>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a:bodyPr>
          <a:lstStyle/>
          <a:p>
            <a:pPr marL="0" indent="0" algn="just">
              <a:buNone/>
            </a:pPr>
            <a:r>
              <a:rPr lang="ar-SA" b="1" dirty="0" smtClean="0">
                <a:solidFill>
                  <a:srgbClr val="002060"/>
                </a:solidFill>
                <a:cs typeface="B Nazanin" pitchFamily="2" charset="-78"/>
              </a:rPr>
              <a:t>كدهاي </a:t>
            </a:r>
            <a:r>
              <a:rPr lang="ar-SA" b="1" dirty="0">
                <a:solidFill>
                  <a:srgbClr val="002060"/>
                </a:solidFill>
                <a:cs typeface="B Nazanin" pitchFamily="2" charset="-78"/>
              </a:rPr>
              <a:t>غيرممكن از نظر </a:t>
            </a:r>
            <a:r>
              <a:rPr lang="fa-IR" b="1" dirty="0" smtClean="0">
                <a:solidFill>
                  <a:srgbClr val="002060"/>
                </a:solidFill>
                <a:cs typeface="B Nazanin" pitchFamily="2" charset="-78"/>
              </a:rPr>
              <a:t>سن</a:t>
            </a:r>
          </a:p>
          <a:p>
            <a:pPr marL="0" indent="0" algn="just">
              <a:buNone/>
            </a:pPr>
            <a:endParaRPr lang="fa-IR" sz="1400" b="1" dirty="0" smtClean="0">
              <a:solidFill>
                <a:srgbClr val="002060"/>
              </a:solidFill>
              <a:cs typeface="B Nazanin" pitchFamily="2" charset="-78"/>
            </a:endParaRPr>
          </a:p>
          <a:p>
            <a:pPr algn="just">
              <a:lnSpc>
                <a:spcPct val="150000"/>
              </a:lnSpc>
              <a:buFont typeface="Wingdings" pitchFamily="2" charset="2"/>
              <a:buChar char="q"/>
            </a:pPr>
            <a:r>
              <a:rPr lang="ar-SA" b="1" dirty="0" smtClean="0">
                <a:cs typeface="B Nazanin" pitchFamily="2" charset="-78"/>
              </a:rPr>
              <a:t>خودكشي </a:t>
            </a:r>
            <a:r>
              <a:rPr lang="ar-SA" b="1" dirty="0">
                <a:cs typeface="B Nazanin" pitchFamily="2" charset="-78"/>
              </a:rPr>
              <a:t>در زير پنج سال در هر دو جنس </a:t>
            </a:r>
            <a:endParaRPr lang="en-US" b="1" dirty="0">
              <a:cs typeface="B Nazanin" pitchFamily="2" charset="-78"/>
            </a:endParaRPr>
          </a:p>
          <a:p>
            <a:pPr lvl="0" algn="just">
              <a:lnSpc>
                <a:spcPct val="150000"/>
              </a:lnSpc>
              <a:buFont typeface="Wingdings" pitchFamily="2" charset="2"/>
              <a:buChar char="q"/>
            </a:pPr>
            <a:r>
              <a:rPr lang="ar-SA" b="1" dirty="0">
                <a:cs typeface="B Nazanin" pitchFamily="2" charset="-78"/>
              </a:rPr>
              <a:t>مرگ ناشي از عوارض بارداري </a:t>
            </a:r>
            <a:r>
              <a:rPr lang="fa-IR" b="1" dirty="0">
                <a:cs typeface="B Nazanin" pitchFamily="2" charset="-78"/>
              </a:rPr>
              <a:t>در سن زیر 8 سال در جنس مونث</a:t>
            </a:r>
            <a:endParaRPr lang="en-US" b="1" dirty="0">
              <a:cs typeface="B Nazanin" pitchFamily="2" charset="-78"/>
            </a:endParaRPr>
          </a:p>
          <a:p>
            <a:pPr lvl="0" algn="just">
              <a:lnSpc>
                <a:spcPct val="150000"/>
              </a:lnSpc>
              <a:buFont typeface="Wingdings" pitchFamily="2" charset="2"/>
              <a:buChar char="q"/>
            </a:pPr>
            <a:r>
              <a:rPr lang="fa-IR" b="1" dirty="0">
                <a:cs typeface="B Nazanin" pitchFamily="2" charset="-78"/>
              </a:rPr>
              <a:t>مرگ </a:t>
            </a:r>
            <a:r>
              <a:rPr lang="fa-IR" b="1" dirty="0" smtClean="0">
                <a:cs typeface="B Nazanin" pitchFamily="2" charset="-78"/>
              </a:rPr>
              <a:t>ناشی </a:t>
            </a:r>
            <a:r>
              <a:rPr lang="fa-IR" b="1" dirty="0">
                <a:cs typeface="B Nazanin" pitchFamily="2" charset="-78"/>
              </a:rPr>
              <a:t>ازعوارض </a:t>
            </a:r>
            <a:r>
              <a:rPr lang="ar-SA" b="1" dirty="0">
                <a:cs typeface="B Nazanin" pitchFamily="2" charset="-78"/>
              </a:rPr>
              <a:t>زايمان در سن زير 10 سال</a:t>
            </a:r>
            <a:r>
              <a:rPr lang="fa-IR" b="1" dirty="0">
                <a:cs typeface="B Nazanin" pitchFamily="2" charset="-78"/>
              </a:rPr>
              <a:t> در جنس مونث</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8" y="0"/>
            <a:ext cx="91687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31214"/>
      </p:ext>
    </p:extLst>
  </p:cSld>
  <p:clrMapOvr>
    <a:masterClrMapping/>
  </p:clrMapOvr>
  <p:transition spd="slow">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2000240"/>
            <a:ext cx="8568952" cy="2571768"/>
          </a:xfrm>
        </p:spPr>
        <p:txBody>
          <a:bodyPr>
            <a:normAutofit/>
          </a:bodyPr>
          <a:lstStyle/>
          <a:p>
            <a:r>
              <a:rPr lang="ar-SA" sz="4000" dirty="0">
                <a:solidFill>
                  <a:srgbClr val="FF0000"/>
                </a:solidFill>
                <a:cs typeface="B Titr" pitchFamily="2" charset="-78"/>
              </a:rPr>
              <a:t>كدهاي غيرم</a:t>
            </a:r>
            <a:r>
              <a:rPr lang="fa-IR" sz="4000" dirty="0">
                <a:solidFill>
                  <a:srgbClr val="FF0000"/>
                </a:solidFill>
                <a:cs typeface="B Titr" pitchFamily="2" charset="-78"/>
              </a:rPr>
              <a:t>حت</a:t>
            </a:r>
            <a:r>
              <a:rPr lang="ar-SA" sz="4000" dirty="0">
                <a:solidFill>
                  <a:srgbClr val="FF0000"/>
                </a:solidFill>
                <a:cs typeface="B Titr" pitchFamily="2" charset="-78"/>
              </a:rPr>
              <a:t>مل و بعيد </a:t>
            </a:r>
            <a:r>
              <a:rPr lang="fa-IR" sz="4000" dirty="0" smtClean="0">
                <a:solidFill>
                  <a:srgbClr val="FF0000"/>
                </a:solidFill>
                <a:cs typeface="B Titr" pitchFamily="2" charset="-78"/>
              </a:rPr>
              <a:t/>
            </a:r>
            <a:br>
              <a:rPr lang="fa-IR" sz="4000" dirty="0" smtClean="0">
                <a:solidFill>
                  <a:srgbClr val="FF0000"/>
                </a:solidFill>
                <a:cs typeface="B Titr" pitchFamily="2" charset="-78"/>
              </a:rPr>
            </a:br>
            <a:r>
              <a:rPr lang="en-US" sz="4000" b="1" dirty="0" smtClean="0">
                <a:solidFill>
                  <a:srgbClr val="FF0000"/>
                </a:solidFill>
                <a:cs typeface="B Titr" pitchFamily="2" charset="-78"/>
              </a:rPr>
              <a:t>Improbable </a:t>
            </a:r>
            <a:r>
              <a:rPr lang="en-US" sz="4000" b="1" dirty="0">
                <a:solidFill>
                  <a:srgbClr val="FF0000"/>
                </a:solidFill>
                <a:cs typeface="B Titr" pitchFamily="2" charset="-78"/>
              </a:rPr>
              <a:t>codes</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153131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700808"/>
            <a:ext cx="8229600" cy="4713387"/>
          </a:xfrm>
        </p:spPr>
        <p:txBody>
          <a:bodyPr>
            <a:normAutofit fontScale="85000" lnSpcReduction="20000"/>
          </a:bodyPr>
          <a:lstStyle/>
          <a:p>
            <a:r>
              <a:rPr lang="fa-IR" b="1" dirty="0" smtClean="0">
                <a:solidFill>
                  <a:schemeClr val="accent4">
                    <a:lumMod val="50000"/>
                  </a:schemeClr>
                </a:solidFill>
                <a:cs typeface="B Nazanin" pitchFamily="2" charset="-78"/>
              </a:rPr>
              <a:t>مانند </a:t>
            </a:r>
            <a:r>
              <a:rPr lang="fa-IR" b="1" dirty="0">
                <a:solidFill>
                  <a:schemeClr val="accent4">
                    <a:lumMod val="50000"/>
                  </a:schemeClr>
                </a:solidFill>
                <a:cs typeface="B Nazanin" pitchFamily="2" charset="-78"/>
              </a:rPr>
              <a:t>مرگ ناشي از:</a:t>
            </a:r>
            <a:endParaRPr lang="en-US" b="1" dirty="0">
              <a:solidFill>
                <a:schemeClr val="accent4">
                  <a:lumMod val="50000"/>
                </a:schemeClr>
              </a:solidFill>
              <a:cs typeface="B Nazanin" pitchFamily="2" charset="-78"/>
            </a:endParaRPr>
          </a:p>
          <a:p>
            <a:pPr lvl="0"/>
            <a:r>
              <a:rPr lang="ar-SA" b="1" dirty="0">
                <a:cs typeface="B Nazanin" pitchFamily="2" charset="-78"/>
              </a:rPr>
              <a:t>مشكلات ناشي از بارداري و زايمان در خارج از سن 10 تا 54 سال</a:t>
            </a:r>
            <a:endParaRPr lang="en-US" b="1" dirty="0">
              <a:cs typeface="B Nazanin" pitchFamily="2" charset="-78"/>
            </a:endParaRPr>
          </a:p>
          <a:p>
            <a:pPr lvl="0"/>
            <a:r>
              <a:rPr lang="ar-SA" b="1" dirty="0">
                <a:cs typeface="B Nazanin" pitchFamily="2" charset="-78"/>
              </a:rPr>
              <a:t>مشكلات ناشي از دورة حول تولد در سنين 4 سال و بالاتر .</a:t>
            </a:r>
            <a:endParaRPr lang="en-US" b="1" dirty="0">
              <a:cs typeface="B Nazanin" pitchFamily="2" charset="-78"/>
            </a:endParaRPr>
          </a:p>
          <a:p>
            <a:pPr lvl="0"/>
            <a:r>
              <a:rPr lang="ar-SA" b="1" dirty="0">
                <a:cs typeface="B Nazanin" pitchFamily="2" charset="-78"/>
              </a:rPr>
              <a:t>مشكلات ناشي از كمبود وزن هنگام تولد و يا زايمان زودرس، درسنين 4 سال و بالاتر </a:t>
            </a:r>
            <a:endParaRPr lang="en-US" b="1" dirty="0">
              <a:cs typeface="B Nazanin" pitchFamily="2" charset="-78"/>
            </a:endParaRPr>
          </a:p>
          <a:p>
            <a:pPr lvl="0"/>
            <a:r>
              <a:rPr lang="ar-SA" b="1" dirty="0">
                <a:cs typeface="B Nazanin" pitchFamily="2" charset="-78"/>
              </a:rPr>
              <a:t>صدمات زايماني و </a:t>
            </a:r>
            <a:r>
              <a:rPr lang="ar-SA" b="1" dirty="0" smtClean="0">
                <a:cs typeface="B Nazanin" pitchFamily="2" charset="-78"/>
              </a:rPr>
              <a:t>آسف</a:t>
            </a:r>
            <a:r>
              <a:rPr lang="fa-IR" b="1" dirty="0" smtClean="0">
                <a:cs typeface="B Nazanin" pitchFamily="2" charset="-78"/>
              </a:rPr>
              <a:t>ی</a:t>
            </a:r>
            <a:r>
              <a:rPr lang="ar-SA" b="1" dirty="0" smtClean="0">
                <a:cs typeface="B Nazanin" pitchFamily="2" charset="-78"/>
              </a:rPr>
              <a:t>كسي </a:t>
            </a:r>
            <a:r>
              <a:rPr lang="ar-SA" b="1" dirty="0">
                <a:cs typeface="B Nazanin" pitchFamily="2" charset="-78"/>
              </a:rPr>
              <a:t>در سنين 4 سال و بالاتر</a:t>
            </a:r>
            <a:endParaRPr lang="en-US" b="1" dirty="0">
              <a:cs typeface="B Nazanin" pitchFamily="2" charset="-78"/>
            </a:endParaRPr>
          </a:p>
          <a:p>
            <a:pPr lvl="0"/>
            <a:r>
              <a:rPr lang="ar-SA" b="1" dirty="0">
                <a:cs typeface="B Nazanin" pitchFamily="2" charset="-78"/>
              </a:rPr>
              <a:t>سرطانهاي دهان، ا</a:t>
            </a:r>
            <a:r>
              <a:rPr lang="fa-IR" b="1" dirty="0">
                <a:cs typeface="B Nazanin" pitchFamily="2" charset="-78"/>
              </a:rPr>
              <a:t>و</a:t>
            </a:r>
            <a:r>
              <a:rPr lang="ar-SA" b="1" dirty="0">
                <a:cs typeface="B Nazanin" pitchFamily="2" charset="-78"/>
              </a:rPr>
              <a:t>روفارنكس</a:t>
            </a:r>
            <a:r>
              <a:rPr lang="fa-IR" b="1" dirty="0">
                <a:cs typeface="B Nazanin" pitchFamily="2" charset="-78"/>
              </a:rPr>
              <a:t>،</a:t>
            </a:r>
            <a:r>
              <a:rPr lang="ar-SA" b="1" dirty="0">
                <a:cs typeface="B Nazanin" pitchFamily="2" charset="-78"/>
              </a:rPr>
              <a:t> مري</a:t>
            </a:r>
            <a:r>
              <a:rPr lang="fa-IR" b="1" dirty="0">
                <a:cs typeface="B Nazanin" pitchFamily="2" charset="-78"/>
              </a:rPr>
              <a:t>، </a:t>
            </a:r>
            <a:r>
              <a:rPr lang="ar-SA" b="1" dirty="0">
                <a:cs typeface="B Nazanin" pitchFamily="2" charset="-78"/>
              </a:rPr>
              <a:t>معده</a:t>
            </a:r>
            <a:r>
              <a:rPr lang="fa-IR" b="1" dirty="0">
                <a:cs typeface="B Nazanin" pitchFamily="2" charset="-78"/>
              </a:rPr>
              <a:t>، </a:t>
            </a:r>
            <a:r>
              <a:rPr lang="ar-SA" b="1" dirty="0">
                <a:cs typeface="B Nazanin" pitchFamily="2" charset="-78"/>
              </a:rPr>
              <a:t>كولون</a:t>
            </a:r>
            <a:r>
              <a:rPr lang="fa-IR" b="1" dirty="0">
                <a:cs typeface="B Nazanin" pitchFamily="2" charset="-78"/>
              </a:rPr>
              <a:t>،</a:t>
            </a:r>
            <a:r>
              <a:rPr lang="ar-SA" b="1" dirty="0">
                <a:cs typeface="B Nazanin" pitchFamily="2" charset="-78"/>
              </a:rPr>
              <a:t> ركتوم</a:t>
            </a:r>
            <a:r>
              <a:rPr lang="fa-IR" b="1" dirty="0">
                <a:cs typeface="B Nazanin" pitchFamily="2" charset="-78"/>
              </a:rPr>
              <a:t>، </a:t>
            </a:r>
            <a:r>
              <a:rPr lang="ar-SA" b="1" dirty="0">
                <a:cs typeface="B Nazanin" pitchFamily="2" charset="-78"/>
              </a:rPr>
              <a:t>ريه</a:t>
            </a:r>
            <a:r>
              <a:rPr lang="fa-IR" b="1" dirty="0">
                <a:cs typeface="B Nazanin" pitchFamily="2" charset="-78"/>
              </a:rPr>
              <a:t>،</a:t>
            </a:r>
            <a:r>
              <a:rPr lang="ar-SA" b="1" dirty="0">
                <a:cs typeface="B Nazanin" pitchFamily="2" charset="-78"/>
              </a:rPr>
              <a:t> بر</a:t>
            </a:r>
            <a:r>
              <a:rPr lang="fa-IR" b="1" dirty="0">
                <a:cs typeface="B Nazanin" pitchFamily="2" charset="-78"/>
              </a:rPr>
              <a:t>و</a:t>
            </a:r>
            <a:r>
              <a:rPr lang="ar-SA" b="1" dirty="0">
                <a:cs typeface="B Nazanin" pitchFamily="2" charset="-78"/>
              </a:rPr>
              <a:t>نش، كبد</a:t>
            </a:r>
            <a:r>
              <a:rPr lang="fa-IR" b="1" dirty="0">
                <a:cs typeface="B Nazanin" pitchFamily="2" charset="-78"/>
              </a:rPr>
              <a:t>، </a:t>
            </a:r>
            <a:r>
              <a:rPr lang="ar-SA" b="1" dirty="0">
                <a:cs typeface="B Nazanin" pitchFamily="2" charset="-78"/>
              </a:rPr>
              <a:t>پانكراس، ملا</a:t>
            </a:r>
            <a:r>
              <a:rPr lang="fa-IR" b="1" dirty="0">
                <a:cs typeface="B Nazanin" pitchFamily="2" charset="-78"/>
              </a:rPr>
              <a:t>ن</a:t>
            </a:r>
            <a:r>
              <a:rPr lang="ar-SA" b="1" dirty="0">
                <a:cs typeface="B Nazanin" pitchFamily="2" charset="-78"/>
              </a:rPr>
              <a:t>وما</a:t>
            </a:r>
            <a:r>
              <a:rPr lang="fa-IR" b="1" dirty="0">
                <a:cs typeface="B Nazanin" pitchFamily="2" charset="-78"/>
              </a:rPr>
              <a:t>،</a:t>
            </a:r>
            <a:r>
              <a:rPr lang="ar-SA" b="1" dirty="0">
                <a:cs typeface="B Nazanin" pitchFamily="2" charset="-78"/>
              </a:rPr>
              <a:t> پستان</a:t>
            </a:r>
            <a:r>
              <a:rPr lang="fa-IR" b="1" dirty="0">
                <a:cs typeface="B Nazanin" pitchFamily="2" charset="-78"/>
              </a:rPr>
              <a:t>،</a:t>
            </a:r>
            <a:r>
              <a:rPr lang="ar-SA" b="1" dirty="0">
                <a:cs typeface="B Nazanin" pitchFamily="2" charset="-78"/>
              </a:rPr>
              <a:t> مثانه </a:t>
            </a:r>
            <a:r>
              <a:rPr lang="fa-IR" b="1" dirty="0">
                <a:cs typeface="B Nazanin" pitchFamily="2" charset="-78"/>
              </a:rPr>
              <a:t>و </a:t>
            </a:r>
            <a:r>
              <a:rPr lang="ar-SA" b="1" dirty="0">
                <a:cs typeface="B Nazanin" pitchFamily="2" charset="-78"/>
              </a:rPr>
              <a:t>ميليوما در سنين زير پنج سال </a:t>
            </a:r>
            <a:endParaRPr lang="en-US" b="1" dirty="0">
              <a:cs typeface="B Nazanin" pitchFamily="2" charset="-78"/>
            </a:endParaRPr>
          </a:p>
          <a:p>
            <a:pPr lvl="0"/>
            <a:r>
              <a:rPr lang="ar-SA" b="1" dirty="0">
                <a:cs typeface="B Nazanin" pitchFamily="2" charset="-78"/>
              </a:rPr>
              <a:t>سرطان دهانه رحم، جسم رحم، تخمدان و جفت، در جنس مؤنث زير ده سال</a:t>
            </a:r>
            <a:endParaRPr lang="en-US" b="1" dirty="0">
              <a:cs typeface="B Nazanin" pitchFamily="2" charset="-78"/>
            </a:endParaRPr>
          </a:p>
          <a:p>
            <a:r>
              <a:rPr lang="ar-SA" b="1" dirty="0">
                <a:cs typeface="B Nazanin" pitchFamily="2" charset="-78"/>
              </a:rPr>
              <a:t>سرطان پروستات، در جنس مذكر و در زير ده سال </a:t>
            </a: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2800" dirty="0" smtClean="0">
                <a:solidFill>
                  <a:srgbClr val="FF0000"/>
                </a:solidFill>
                <a:cs typeface="B Titr" pitchFamily="2" charset="-78"/>
              </a:rPr>
              <a:t/>
            </a:r>
            <a:br>
              <a:rPr lang="fa-IR" sz="2800" dirty="0" smtClean="0">
                <a:solidFill>
                  <a:srgbClr val="FF0000"/>
                </a:solidFill>
                <a:cs typeface="B Titr" pitchFamily="2" charset="-78"/>
              </a:rPr>
            </a:br>
            <a:r>
              <a:rPr lang="fa-IR" sz="2800" dirty="0" smtClean="0">
                <a:solidFill>
                  <a:srgbClr val="FF0000"/>
                </a:solidFill>
                <a:cs typeface="B Titr" pitchFamily="2" charset="-78"/>
              </a:rPr>
              <a:t>کدهای </a:t>
            </a:r>
            <a:r>
              <a:rPr lang="fa-IR" sz="2800" dirty="0">
                <a:solidFill>
                  <a:srgbClr val="FF0000"/>
                </a:solidFill>
                <a:cs typeface="B Titr" pitchFamily="2" charset="-78"/>
              </a:rPr>
              <a:t>غيرمحتمل عبارتند از کدهايی که </a:t>
            </a:r>
            <a:r>
              <a:rPr lang="ar-SA" sz="2800" dirty="0">
                <a:solidFill>
                  <a:srgbClr val="FF0000"/>
                </a:solidFill>
                <a:cs typeface="B Titr" pitchFamily="2" charset="-78"/>
              </a:rPr>
              <a:t>وقوع </a:t>
            </a:r>
            <a:r>
              <a:rPr lang="fa-IR" sz="2800" dirty="0">
                <a:solidFill>
                  <a:srgbClr val="FF0000"/>
                </a:solidFill>
                <a:cs typeface="B Titr" pitchFamily="2" charset="-78"/>
              </a:rPr>
              <a:t>آنها</a:t>
            </a:r>
            <a:r>
              <a:rPr lang="ar-SA" sz="2800" dirty="0">
                <a:solidFill>
                  <a:srgbClr val="FF0000"/>
                </a:solidFill>
                <a:cs typeface="B Titr" pitchFamily="2" charset="-78"/>
              </a:rPr>
              <a:t> </a:t>
            </a:r>
            <a:r>
              <a:rPr lang="ar-SA" sz="2800" dirty="0" smtClean="0">
                <a:solidFill>
                  <a:srgbClr val="FF0000"/>
                </a:solidFill>
                <a:cs typeface="B Titr" pitchFamily="2" charset="-78"/>
              </a:rPr>
              <a:t>ب</a:t>
            </a:r>
            <a:r>
              <a:rPr lang="fa-IR" sz="2800" dirty="0" smtClean="0">
                <a:solidFill>
                  <a:srgbClr val="FF0000"/>
                </a:solidFill>
                <a:cs typeface="B Titr" pitchFamily="2" charset="-78"/>
              </a:rPr>
              <a:t>ه </a:t>
            </a:r>
            <a:r>
              <a:rPr lang="ar-SA" sz="2800" dirty="0" smtClean="0">
                <a:solidFill>
                  <a:srgbClr val="FF0000"/>
                </a:solidFill>
                <a:cs typeface="B Titr" pitchFamily="2" charset="-78"/>
              </a:rPr>
              <a:t>عنوان </a:t>
            </a:r>
            <a:r>
              <a:rPr lang="ar-SA" sz="2800" dirty="0">
                <a:solidFill>
                  <a:srgbClr val="FF0000"/>
                </a:solidFill>
                <a:cs typeface="B Titr" pitchFamily="2" charset="-78"/>
              </a:rPr>
              <a:t>عل</a:t>
            </a:r>
            <a:r>
              <a:rPr lang="fa-IR" sz="2800" dirty="0">
                <a:solidFill>
                  <a:srgbClr val="FF0000"/>
                </a:solidFill>
                <a:cs typeface="B Titr" pitchFamily="2" charset="-78"/>
              </a:rPr>
              <a:t>ت </a:t>
            </a:r>
            <a:r>
              <a:rPr lang="ar-SA" sz="2800" dirty="0">
                <a:solidFill>
                  <a:srgbClr val="FF0000"/>
                </a:solidFill>
                <a:cs typeface="B Titr" pitchFamily="2" charset="-78"/>
              </a:rPr>
              <a:t>مرگ از نظر سني و جنسي غير محتمل و بعيد</a:t>
            </a:r>
            <a:r>
              <a:rPr lang="fa-IR" sz="2800" dirty="0">
                <a:solidFill>
                  <a:srgbClr val="FF0000"/>
                </a:solidFill>
                <a:cs typeface="B Titr" pitchFamily="2" charset="-78"/>
              </a:rPr>
              <a:t> است. </a:t>
            </a:r>
            <a:r>
              <a:rPr lang="en-US" sz="2800" dirty="0">
                <a:solidFill>
                  <a:srgbClr val="FF0000"/>
                </a:solidFill>
                <a:cs typeface="B Titr" pitchFamily="2" charset="-78"/>
              </a:rPr>
              <a:t/>
            </a:r>
            <a:br>
              <a:rPr lang="en-US" sz="2800" dirty="0">
                <a:solidFill>
                  <a:srgbClr val="FF0000"/>
                </a:solidFill>
                <a:cs typeface="B Titr" pitchFamily="2" charset="-78"/>
              </a:rPr>
            </a:br>
            <a:endParaRPr lang="fa-IR" sz="2800"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lvl="0" algn="just"/>
            <a:endParaRPr lang="fa-IR" b="1" dirty="0" smtClean="0">
              <a:cs typeface="B Nazanin" pitchFamily="2" charset="-78"/>
            </a:endParaRPr>
          </a:p>
          <a:p>
            <a:pPr lvl="0" algn="just">
              <a:buFont typeface="Wingdings" pitchFamily="2" charset="2"/>
              <a:buChar char="ü"/>
            </a:pPr>
            <a:r>
              <a:rPr lang="ar-SA" b="1" dirty="0" smtClean="0">
                <a:cs typeface="B Nazanin" pitchFamily="2" charset="-78"/>
              </a:rPr>
              <a:t>همه </a:t>
            </a:r>
            <a:r>
              <a:rPr lang="ar-SA" b="1" dirty="0">
                <a:cs typeface="B Nazanin" pitchFamily="2" charset="-78"/>
              </a:rPr>
              <a:t>ب</a:t>
            </a:r>
            <a:r>
              <a:rPr lang="fa-IR" b="1" dirty="0">
                <a:cs typeface="B Nazanin" pitchFamily="2" charset="-78"/>
              </a:rPr>
              <a:t>ي</a:t>
            </a:r>
            <a:r>
              <a:rPr lang="ar-SA" b="1" dirty="0">
                <a:cs typeface="B Nazanin" pitchFamily="2" charset="-78"/>
              </a:rPr>
              <a:t>مار</a:t>
            </a:r>
            <a:r>
              <a:rPr lang="fa-IR" b="1" dirty="0" smtClean="0">
                <a:cs typeface="B Nazanin" pitchFamily="2" charset="-78"/>
              </a:rPr>
              <a:t>ي‌</a:t>
            </a:r>
            <a:r>
              <a:rPr lang="ar-SA" b="1" dirty="0" smtClean="0">
                <a:cs typeface="B Nazanin" pitchFamily="2" charset="-78"/>
              </a:rPr>
              <a:t>ها</a:t>
            </a:r>
            <a:r>
              <a:rPr lang="ar-SA" b="1" dirty="0">
                <a:cs typeface="B Nazanin" pitchFamily="2" charset="-78"/>
              </a:rPr>
              <a:t>، وضع</a:t>
            </a:r>
            <a:r>
              <a:rPr lang="fa-IR" b="1" dirty="0">
                <a:cs typeface="B Nazanin" pitchFamily="2" charset="-78"/>
              </a:rPr>
              <a:t>ي</a:t>
            </a:r>
            <a:r>
              <a:rPr lang="ar-SA" b="1" dirty="0" smtClean="0">
                <a:cs typeface="B Nazanin" pitchFamily="2" charset="-78"/>
              </a:rPr>
              <a:t>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ناخوشی و آس</a:t>
            </a:r>
            <a:r>
              <a:rPr lang="fa-IR" b="1" dirty="0">
                <a:cs typeface="B Nazanin" pitchFamily="2" charset="-78"/>
              </a:rPr>
              <a:t>ي</a:t>
            </a:r>
            <a:r>
              <a:rPr lang="ar-SA" b="1" dirty="0" smtClean="0">
                <a:cs typeface="B Nazanin" pitchFamily="2" charset="-78"/>
              </a:rPr>
              <a:t>ب</a:t>
            </a:r>
            <a:r>
              <a:rPr lang="fa-IR" b="1" dirty="0" smtClean="0">
                <a:cs typeface="B Nazanin" pitchFamily="2" charset="-78"/>
              </a:rPr>
              <a:t>‌</a:t>
            </a:r>
            <a:r>
              <a:rPr lang="ar-SA" b="1" dirty="0" smtClean="0">
                <a:cs typeface="B Nazanin" pitchFamily="2" charset="-78"/>
              </a:rPr>
              <a:t>ها</a:t>
            </a:r>
            <a:r>
              <a:rPr lang="fa-IR" b="1" dirty="0">
                <a:cs typeface="B Nazanin" pitchFamily="2" charset="-78"/>
              </a:rPr>
              <a:t>ي</a:t>
            </a:r>
            <a:r>
              <a:rPr lang="ar-SA" b="1" dirty="0">
                <a:cs typeface="B Nazanin" pitchFamily="2" charset="-78"/>
              </a:rPr>
              <a:t>ی که خود موجب مرگ شده‌اند و </a:t>
            </a:r>
            <a:r>
              <a:rPr lang="fa-IR" b="1" dirty="0">
                <a:cs typeface="B Nazanin" pitchFamily="2" charset="-78"/>
              </a:rPr>
              <a:t>ي</a:t>
            </a:r>
            <a:r>
              <a:rPr lang="ar-SA" b="1" dirty="0">
                <a:cs typeface="B Nazanin" pitchFamily="2" charset="-78"/>
              </a:rPr>
              <a:t>ا به وقوع آن کمک </a:t>
            </a:r>
            <a:r>
              <a:rPr lang="ar-SA" b="1" dirty="0" smtClean="0">
                <a:cs typeface="B Nazanin" pitchFamily="2" charset="-78"/>
              </a:rPr>
              <a:t>کرده</a:t>
            </a:r>
            <a:r>
              <a:rPr lang="fa-IR" b="1" dirty="0" smtClean="0">
                <a:cs typeface="B Nazanin" pitchFamily="2" charset="-78"/>
              </a:rPr>
              <a:t>‌</a:t>
            </a:r>
            <a:r>
              <a:rPr lang="ar-SA" b="1" dirty="0" smtClean="0">
                <a:cs typeface="B Nazanin" pitchFamily="2" charset="-78"/>
              </a:rPr>
              <a:t>اند</a:t>
            </a:r>
            <a:r>
              <a:rPr lang="fa-IR" b="1" dirty="0" smtClean="0">
                <a:cs typeface="B Nazanin" pitchFamily="2" charset="-78"/>
              </a:rPr>
              <a:t>.</a:t>
            </a:r>
          </a:p>
          <a:p>
            <a:pPr lvl="0" algn="just">
              <a:buFont typeface="Wingdings" pitchFamily="2" charset="2"/>
              <a:buChar char="ü"/>
            </a:pPr>
            <a:endParaRPr lang="en-US" b="1" dirty="0">
              <a:cs typeface="B Nazanin" pitchFamily="2" charset="-78"/>
            </a:endParaRPr>
          </a:p>
          <a:p>
            <a:pPr lvl="0" algn="just">
              <a:buFont typeface="Wingdings" pitchFamily="2" charset="2"/>
              <a:buChar char="ü"/>
            </a:pPr>
            <a:r>
              <a:rPr lang="fa-IR" b="1" dirty="0" smtClean="0">
                <a:cs typeface="B Nazanin" pitchFamily="2" charset="-78"/>
              </a:rPr>
              <a:t>آسیب‌هایی </a:t>
            </a:r>
            <a:r>
              <a:rPr lang="fa-IR" b="1" dirty="0">
                <a:cs typeface="B Nazanin" pitchFamily="2" charset="-78"/>
              </a:rPr>
              <a:t>که </a:t>
            </a:r>
            <a:r>
              <a:rPr lang="fa-IR" b="1" dirty="0" smtClean="0">
                <a:cs typeface="B Nazanin" pitchFamily="2" charset="-78"/>
              </a:rPr>
              <a:t>به علت </a:t>
            </a:r>
            <a:r>
              <a:rPr lang="fa-IR" b="1" dirty="0">
                <a:cs typeface="B Nazanin" pitchFamily="2" charset="-78"/>
              </a:rPr>
              <a:t>حوادث غیرعمدی یا </a:t>
            </a:r>
            <a:r>
              <a:rPr lang="fa-IR" b="1" dirty="0" smtClean="0">
                <a:cs typeface="B Nazanin" pitchFamily="2" charset="-78"/>
              </a:rPr>
              <a:t>خشونت‌های </a:t>
            </a:r>
            <a:r>
              <a:rPr lang="fa-IR" b="1" dirty="0">
                <a:cs typeface="B Nazanin" pitchFamily="2" charset="-78"/>
              </a:rPr>
              <a:t>علیه خود یا </a:t>
            </a:r>
            <a:r>
              <a:rPr lang="fa-IR" b="1" dirty="0" smtClean="0">
                <a:cs typeface="B Nazanin" pitchFamily="2" charset="-78"/>
              </a:rPr>
              <a:t>به وسیله </a:t>
            </a:r>
            <a:r>
              <a:rPr lang="fa-IR" b="1" dirty="0">
                <a:cs typeface="B Nazanin" pitchFamily="2" charset="-78"/>
              </a:rPr>
              <a:t>دیگری هم پدید آمده و منجر به مرگ شده است را نیز علل مرگ می نامند.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a:bodyPr>
          <a:lstStyle/>
          <a:p>
            <a:r>
              <a:rPr lang="fa-IR" dirty="0">
                <a:solidFill>
                  <a:srgbClr val="FF0000"/>
                </a:solidFill>
                <a:cs typeface="B Titr" pitchFamily="2" charset="-78"/>
              </a:rPr>
              <a:t>مرور مجدد تعریف </a:t>
            </a:r>
            <a:r>
              <a:rPr lang="en-US" b="1" dirty="0">
                <a:solidFill>
                  <a:srgbClr val="FF0000"/>
                </a:solidFill>
                <a:cs typeface="B Titr" pitchFamily="2" charset="-78"/>
              </a:rPr>
              <a:t>WHO</a:t>
            </a:r>
            <a:r>
              <a:rPr lang="fa-IR" dirty="0">
                <a:solidFill>
                  <a:srgbClr val="FF0000"/>
                </a:solidFill>
                <a:cs typeface="B Titr" pitchFamily="2" charset="-78"/>
              </a:rPr>
              <a:t> از علت </a:t>
            </a:r>
            <a:r>
              <a:rPr lang="fa-IR" dirty="0" smtClean="0">
                <a:solidFill>
                  <a:srgbClr val="FF0000"/>
                </a:solidFill>
                <a:cs typeface="B Titr" pitchFamily="2" charset="-78"/>
              </a:rPr>
              <a:t>مرگ</a:t>
            </a: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ircle(in)">
                                      <p:cBhvr>
                                        <p:cTn id="13" dur="2000"/>
                                        <p:tgtEl>
                                          <p:spTgt spid="4">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sz="4000" b="1" dirty="0" smtClean="0">
                <a:cs typeface="B Nazanin" pitchFamily="2" charset="-78"/>
              </a:rPr>
              <a:t>بنابراين </a:t>
            </a:r>
            <a:r>
              <a:rPr lang="ar-SA" sz="4000" b="1" dirty="0">
                <a:cs typeface="B Nazanin" pitchFamily="2" charset="-78"/>
              </a:rPr>
              <a:t>بر طبق تعريف فوق و قوانین </a:t>
            </a:r>
            <a:r>
              <a:rPr lang="en-US" sz="4000" b="1" dirty="0">
                <a:cs typeface="B Nazanin" pitchFamily="2" charset="-78"/>
              </a:rPr>
              <a:t> </a:t>
            </a:r>
            <a:r>
              <a:rPr lang="en-US" sz="4000" b="1" dirty="0" smtClean="0">
                <a:cs typeface="B Nazanin" pitchFamily="2" charset="-78"/>
              </a:rPr>
              <a:t>ICD</a:t>
            </a:r>
            <a:r>
              <a:rPr lang="fa-IR" sz="4000" b="1" dirty="0" smtClean="0">
                <a:cs typeface="B Nazanin" pitchFamily="2" charset="-78"/>
              </a:rPr>
              <a:t> </a:t>
            </a:r>
            <a:r>
              <a:rPr lang="ar-SA" sz="4000" b="1" dirty="0" smtClean="0">
                <a:cs typeface="B Nazanin" pitchFamily="2" charset="-78"/>
              </a:rPr>
              <a:t>ملاحظه </a:t>
            </a:r>
            <a:r>
              <a:rPr lang="ar-SA" sz="4000" b="1" dirty="0">
                <a:cs typeface="B Nazanin" pitchFamily="2" charset="-78"/>
              </a:rPr>
              <a:t>مي</a:t>
            </a:r>
            <a:r>
              <a:rPr lang="en-US" sz="4000" b="1" dirty="0">
                <a:cs typeface="B Nazanin" pitchFamily="2" charset="-78"/>
              </a:rPr>
              <a:t>‌</a:t>
            </a:r>
            <a:r>
              <a:rPr lang="ar-SA" sz="4000" b="1" dirty="0">
                <a:cs typeface="B Nazanin" pitchFamily="2" charset="-78"/>
              </a:rPr>
              <a:t>شود كه يك علت واحد براي ثبت در گواهي فوت كافي نيست</a:t>
            </a:r>
            <a:r>
              <a:rPr lang="fa-IR" sz="4000" b="1" dirty="0">
                <a:cs typeface="B Nazanin" pitchFamily="2" charset="-78"/>
              </a:rPr>
              <a:t>،</a:t>
            </a:r>
            <a:r>
              <a:rPr lang="ar-SA" sz="4000" b="1" dirty="0">
                <a:cs typeface="B Nazanin" pitchFamily="2" charset="-78"/>
              </a:rPr>
              <a:t> بلكه ثبت سلسله مراحل و </a:t>
            </a:r>
            <a:r>
              <a:rPr lang="ar-SA" sz="4000" b="1" dirty="0" smtClean="0">
                <a:cs typeface="B Nazanin" pitchFamily="2" charset="-78"/>
              </a:rPr>
              <a:t>پدیده</a:t>
            </a:r>
            <a:r>
              <a:rPr lang="fa-IR" sz="4000" b="1" dirty="0" smtClean="0">
                <a:cs typeface="B Nazanin" pitchFamily="2" charset="-78"/>
              </a:rPr>
              <a:t>‌</a:t>
            </a:r>
            <a:r>
              <a:rPr lang="ar-SA" sz="4000" b="1" dirty="0" smtClean="0">
                <a:cs typeface="B Nazanin" pitchFamily="2" charset="-78"/>
              </a:rPr>
              <a:t>های </a:t>
            </a:r>
            <a:r>
              <a:rPr lang="ar-SA" sz="4000" b="1" dirty="0">
                <a:cs typeface="B Nazanin" pitchFamily="2" charset="-78"/>
              </a:rPr>
              <a:t>منجر به فوت ضروری است.</a:t>
            </a:r>
            <a:endParaRPr lang="en-US" sz="4000"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endParaRPr lang="fa-IR" dirty="0" smtClean="0"/>
          </a:p>
          <a:p>
            <a:pPr marL="0" indent="0" algn="just">
              <a:buNone/>
            </a:pPr>
            <a:r>
              <a:rPr lang="ar-SA" sz="4000" b="1" dirty="0" smtClean="0">
                <a:cs typeface="B Nazanin" pitchFamily="2" charset="-78"/>
              </a:rPr>
              <a:t>سازمان </a:t>
            </a:r>
            <a:r>
              <a:rPr lang="ar-SA" sz="4000" b="1" dirty="0">
                <a:cs typeface="B Nazanin" pitchFamily="2" charset="-78"/>
              </a:rPr>
              <a:t>بهداشت جهانی </a:t>
            </a:r>
            <a:r>
              <a:rPr lang="ar-SA" sz="4000" b="1" dirty="0" smtClean="0">
                <a:cs typeface="B Nazanin" pitchFamily="2" charset="-78"/>
              </a:rPr>
              <a:t>دو </a:t>
            </a:r>
            <a:r>
              <a:rPr lang="ar-SA" sz="4000" b="1" dirty="0">
                <a:cs typeface="B Nazanin" pitchFamily="2" charset="-78"/>
              </a:rPr>
              <a:t>گواهي فوت جداگانه را براي سن بالای هفت روز و زیر هفت روزه توصيه </a:t>
            </a:r>
            <a:r>
              <a:rPr lang="ar-SA" sz="4000" b="1" dirty="0" smtClean="0">
                <a:cs typeface="B Nazanin" pitchFamily="2" charset="-78"/>
              </a:rPr>
              <a:t>مي</a:t>
            </a:r>
            <a:r>
              <a:rPr lang="fa-IR" sz="4000" b="1" dirty="0" smtClean="0">
                <a:cs typeface="B Nazanin" pitchFamily="2" charset="-78"/>
              </a:rPr>
              <a:t>‌</a:t>
            </a:r>
            <a:r>
              <a:rPr lang="ar-SA" sz="4000" b="1" dirty="0" smtClean="0">
                <a:cs typeface="B Nazanin" pitchFamily="2" charset="-78"/>
              </a:rPr>
              <a:t>نمايد</a:t>
            </a:r>
            <a:r>
              <a:rPr lang="fa-IR" sz="4000" b="1" dirty="0" smtClean="0">
                <a:cs typeface="B Nazanin" pitchFamily="2" charset="-78"/>
              </a:rPr>
              <a:t>.</a:t>
            </a:r>
            <a:endParaRPr lang="fa-IR" sz="4000"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412776"/>
            <a:ext cx="8229600" cy="4713387"/>
          </a:xfrm>
        </p:spPr>
        <p:txBody>
          <a:bodyPr>
            <a:noAutofit/>
          </a:bodyPr>
          <a:lstStyle/>
          <a:p>
            <a:pPr marL="0" indent="0" algn="just">
              <a:buNone/>
            </a:pPr>
            <a:r>
              <a:rPr lang="ar-SA" sz="2400" b="1" dirty="0" smtClean="0">
                <a:solidFill>
                  <a:schemeClr val="accent4">
                    <a:lumMod val="50000"/>
                  </a:schemeClr>
                </a:solidFill>
                <a:cs typeface="B Nazanin" pitchFamily="2" charset="-78"/>
              </a:rPr>
              <a:t>ب</a:t>
            </a:r>
            <a:r>
              <a:rPr lang="fa-IR" sz="2400" b="1" dirty="0" smtClean="0">
                <a:solidFill>
                  <a:schemeClr val="accent4">
                    <a:lumMod val="50000"/>
                  </a:schemeClr>
                </a:solidFill>
                <a:cs typeface="B Nazanin" pitchFamily="2" charset="-78"/>
              </a:rPr>
              <a:t>ه </a:t>
            </a:r>
            <a:r>
              <a:rPr lang="ar-SA" sz="2400" b="1" dirty="0" smtClean="0">
                <a:solidFill>
                  <a:schemeClr val="accent4">
                    <a:lumMod val="50000"/>
                  </a:schemeClr>
                </a:solidFill>
                <a:cs typeface="B Nazanin" pitchFamily="2" charset="-78"/>
              </a:rPr>
              <a:t>طور </a:t>
            </a:r>
            <a:r>
              <a:rPr lang="ar-SA" sz="2400" b="1" dirty="0">
                <a:solidFill>
                  <a:schemeClr val="accent4">
                    <a:lumMod val="50000"/>
                  </a:schemeClr>
                </a:solidFill>
                <a:cs typeface="B Nazanin" pitchFamily="2" charset="-78"/>
              </a:rPr>
              <a:t>مشخص براي ثبت علت مرگ در گواهي فوت متوفیان با سن بالای هفت روز دو دسته از علل و شرايط مورد نياز هستند اين دو دسته عبارتند از</a:t>
            </a:r>
            <a:r>
              <a:rPr lang="en-US" sz="2400" b="1" dirty="0">
                <a:solidFill>
                  <a:schemeClr val="accent4">
                    <a:lumMod val="50000"/>
                  </a:schemeClr>
                </a:solidFill>
                <a:cs typeface="B Nazanin" pitchFamily="2" charset="-78"/>
              </a:rPr>
              <a:t> </a:t>
            </a:r>
            <a:r>
              <a:rPr lang="en-US" sz="2400" b="1" dirty="0" smtClean="0">
                <a:solidFill>
                  <a:schemeClr val="accent4">
                    <a:lumMod val="50000"/>
                  </a:schemeClr>
                </a:solidFill>
                <a:cs typeface="B Nazanin" pitchFamily="2" charset="-78"/>
              </a:rPr>
              <a:t>:</a:t>
            </a:r>
            <a:endParaRPr lang="en-US" sz="2400" b="1" dirty="0">
              <a:solidFill>
                <a:schemeClr val="accent4">
                  <a:lumMod val="50000"/>
                </a:schemeClr>
              </a:solidFill>
              <a:cs typeface="B Nazanin" pitchFamily="2" charset="-78"/>
            </a:endParaRPr>
          </a:p>
          <a:p>
            <a:pPr marL="0" indent="0" algn="just">
              <a:buNone/>
            </a:pPr>
            <a:endParaRPr lang="en-US" sz="1100" b="1" dirty="0" smtClean="0">
              <a:solidFill>
                <a:schemeClr val="accent4">
                  <a:lumMod val="50000"/>
                </a:schemeClr>
              </a:solidFill>
              <a:cs typeface="B Nazanin" pitchFamily="2" charset="-78"/>
            </a:endParaRPr>
          </a:p>
          <a:p>
            <a:pPr marL="457200" lvl="1" indent="0" algn="just">
              <a:buNone/>
            </a:pPr>
            <a:endParaRPr lang="en-US" sz="1100" b="1" dirty="0">
              <a:cs typeface="B Nazanin" pitchFamily="2" charset="-78"/>
            </a:endParaRPr>
          </a:p>
          <a:p>
            <a:pPr marL="0" indent="0" algn="just">
              <a:buNone/>
            </a:pPr>
            <a:endParaRPr lang="fa-IR" sz="1000" b="1" dirty="0" smtClean="0">
              <a:cs typeface="B Nazanin" pitchFamily="2" charset="-78"/>
            </a:endParaRPr>
          </a:p>
          <a:p>
            <a:pPr algn="just">
              <a:buFont typeface="Wingdings" pitchFamily="2" charset="2"/>
              <a:buChar char="§"/>
            </a:pPr>
            <a:endParaRPr lang="fa-IR" sz="2400" b="1" dirty="0">
              <a:cs typeface="B Nazanin" pitchFamily="2" charset="-78"/>
            </a:endParaRPr>
          </a:p>
        </p:txBody>
      </p:sp>
      <p:sp>
        <p:nvSpPr>
          <p:cNvPr id="2" name="Title 1"/>
          <p:cNvSpPr>
            <a:spLocks noGrp="1"/>
          </p:cNvSpPr>
          <p:nvPr>
            <p:ph type="title"/>
          </p:nvPr>
        </p:nvSpPr>
        <p:spPr/>
        <p:txBody>
          <a:bodyPr>
            <a:normAutofit fontScale="90000"/>
          </a:bodyPr>
          <a:lstStyle/>
          <a:p>
            <a:r>
              <a:rPr lang="fa-IR" dirty="0" smtClean="0">
                <a:solidFill>
                  <a:srgbClr val="FF0000"/>
                </a:solidFill>
                <a:cs typeface="B Titr" pitchFamily="2" charset="-78"/>
              </a:rPr>
              <a:t/>
            </a:r>
            <a:br>
              <a:rPr lang="fa-IR" dirty="0" smtClean="0">
                <a:solidFill>
                  <a:srgbClr val="FF0000"/>
                </a:solidFill>
                <a:cs typeface="B Titr" pitchFamily="2" charset="-78"/>
              </a:rPr>
            </a:br>
            <a:r>
              <a:rPr lang="ar-SA" dirty="0" smtClean="0">
                <a:solidFill>
                  <a:srgbClr val="FF0000"/>
                </a:solidFill>
                <a:cs typeface="B Titr" pitchFamily="2" charset="-78"/>
              </a:rPr>
              <a:t>گواهي </a:t>
            </a:r>
            <a:r>
              <a:rPr lang="ar-SA" dirty="0">
                <a:solidFill>
                  <a:srgbClr val="FF0000"/>
                </a:solidFill>
                <a:cs typeface="B Titr" pitchFamily="2" charset="-78"/>
              </a:rPr>
              <a:t>فوت بالای هفت روز</a:t>
            </a:r>
            <a:r>
              <a:rPr lang="en-US" sz="3600" dirty="0">
                <a:solidFill>
                  <a:srgbClr val="FF0000"/>
                </a:solidFill>
                <a:cs typeface="B Titr" pitchFamily="2" charset="-78"/>
              </a:rPr>
              <a:t/>
            </a:r>
            <a:br>
              <a:rPr lang="en-US" sz="3600"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2368544"/>
          </a:xfrm>
        </p:spPr>
        <p:txBody>
          <a:bodyPr>
            <a:normAutofit/>
          </a:bodyPr>
          <a:lstStyle/>
          <a:p>
            <a:r>
              <a:rPr lang="fa-IR" sz="3600" b="1" dirty="0" smtClean="0">
                <a:cs typeface="B Nazanin" pitchFamily="2" charset="-78"/>
              </a:rPr>
              <a:t>1) </a:t>
            </a:r>
            <a:r>
              <a:rPr lang="ar-SA" sz="3600" b="1" dirty="0" smtClean="0">
                <a:cs typeface="B Nazanin" pitchFamily="2" charset="-78"/>
              </a:rPr>
              <a:t>بيماريها، وضعيت</a:t>
            </a:r>
            <a:r>
              <a:rPr lang="en-US" sz="3600" b="1" dirty="0" smtClean="0">
                <a:cs typeface="B Nazanin" pitchFamily="2" charset="-78"/>
              </a:rPr>
              <a:t>‌</a:t>
            </a:r>
            <a:r>
              <a:rPr lang="ar-SA" sz="3600" b="1" dirty="0" smtClean="0">
                <a:cs typeface="B Nazanin" pitchFamily="2" charset="-78"/>
              </a:rPr>
              <a:t>هاي ناخوشي و آسيبها</a:t>
            </a:r>
            <a:r>
              <a:rPr lang="fa-IR" sz="3600" b="1" dirty="0" smtClean="0">
                <a:cs typeface="B Nazanin" pitchFamily="2" charset="-78"/>
              </a:rPr>
              <a:t>ي</a:t>
            </a:r>
            <a:r>
              <a:rPr lang="ar-SA" sz="3600" b="1" dirty="0" smtClean="0">
                <a:cs typeface="B Nazanin" pitchFamily="2" charset="-78"/>
              </a:rPr>
              <a:t>ي كه مستقیما موجب مرگ شده</a:t>
            </a:r>
            <a:r>
              <a:rPr lang="en-US" sz="3600" b="1" dirty="0" smtClean="0">
                <a:cs typeface="B Nazanin" pitchFamily="2" charset="-78"/>
              </a:rPr>
              <a:t>‌</a:t>
            </a:r>
            <a:r>
              <a:rPr lang="ar-SA" sz="3600" b="1" dirty="0" smtClean="0">
                <a:cs typeface="B Nazanin" pitchFamily="2" charset="-78"/>
              </a:rPr>
              <a:t>اند</a:t>
            </a:r>
            <a:r>
              <a:rPr lang="fa-IR" sz="3600" b="1" dirty="0" smtClean="0">
                <a:cs typeface="B Nazanin" pitchFamily="2" charset="-78"/>
              </a:rPr>
              <a:t> که شامل</a:t>
            </a:r>
            <a:r>
              <a:rPr lang="ar-SA" sz="3600" b="1" dirty="0" smtClean="0">
                <a:cs typeface="B Nazanin" pitchFamily="2" charset="-78"/>
              </a:rPr>
              <a:t> حوادث و سوانح يا خشونت نیز می شود</a:t>
            </a:r>
            <a:r>
              <a:rPr lang="fa-IR" sz="3600" b="1" dirty="0" smtClean="0">
                <a:cs typeface="B Nazanin" pitchFamily="2" charset="-78"/>
              </a:rPr>
              <a:t> </a:t>
            </a:r>
            <a:endParaRPr lang="en-US" dirty="0"/>
          </a:p>
        </p:txBody>
      </p:sp>
      <p:sp>
        <p:nvSpPr>
          <p:cNvPr id="3" name="Content Placeholder 2"/>
          <p:cNvSpPr>
            <a:spLocks noGrp="1"/>
          </p:cNvSpPr>
          <p:nvPr>
            <p:ph idx="1"/>
          </p:nvPr>
        </p:nvSpPr>
        <p:spPr>
          <a:xfrm>
            <a:off x="457200" y="3357562"/>
            <a:ext cx="8229600" cy="2768601"/>
          </a:xfrm>
        </p:spPr>
        <p:txBody>
          <a:bodyPr/>
          <a:lstStyle/>
          <a:p>
            <a:pPr algn="just">
              <a:buFont typeface="Wingdings" pitchFamily="2" charset="2"/>
              <a:buChar char="§"/>
            </a:pPr>
            <a:r>
              <a:rPr lang="ar-SA" b="1" dirty="0" smtClean="0">
                <a:cs typeface="B Nazanin" pitchFamily="2" charset="-78"/>
              </a:rPr>
              <a:t>الف) علت فوری</a:t>
            </a:r>
            <a:endParaRPr lang="fa-IR" b="1" dirty="0" smtClean="0">
              <a:cs typeface="B Nazanin" pitchFamily="2" charset="-78"/>
            </a:endParaRPr>
          </a:p>
          <a:p>
            <a:pPr marL="0" indent="0" algn="just">
              <a:buNone/>
            </a:pPr>
            <a:endParaRPr lang="en-US" sz="600" b="1" dirty="0" smtClean="0">
              <a:cs typeface="B Nazanin" pitchFamily="2" charset="-78"/>
            </a:endParaRPr>
          </a:p>
          <a:p>
            <a:pPr algn="just">
              <a:buFont typeface="Wingdings" pitchFamily="2" charset="2"/>
              <a:buChar char="§"/>
            </a:pPr>
            <a:r>
              <a:rPr lang="ar-SA" b="1" dirty="0" smtClean="0">
                <a:cs typeface="B Nazanin" pitchFamily="2" charset="-78"/>
              </a:rPr>
              <a:t>ب و ج) علل واسطه ای</a:t>
            </a:r>
            <a:endParaRPr lang="fa-IR" b="1" dirty="0" smtClean="0">
              <a:cs typeface="B Nazanin" pitchFamily="2" charset="-78"/>
            </a:endParaRPr>
          </a:p>
          <a:p>
            <a:pPr marL="0" indent="0" algn="just">
              <a:buNone/>
            </a:pPr>
            <a:endParaRPr lang="en-US" sz="1050" b="1" dirty="0" smtClean="0">
              <a:cs typeface="B Nazanin" pitchFamily="2" charset="-78"/>
            </a:endParaRPr>
          </a:p>
          <a:p>
            <a:pPr algn="just">
              <a:buFont typeface="Wingdings" pitchFamily="2" charset="2"/>
              <a:buChar char="§"/>
            </a:pPr>
            <a:r>
              <a:rPr lang="ar-SA" b="1" dirty="0" smtClean="0">
                <a:cs typeface="B Nazanin" pitchFamily="2" charset="-78"/>
              </a:rPr>
              <a:t>د) علت زمینه ای یا اصلی که نحوه فوت نیز در آن مستتر می باشد.</a:t>
            </a:r>
            <a:endParaRPr lang="fa-IR" b="1" dirty="0" smtClean="0">
              <a:cs typeface="B Nazanin" pitchFamily="2"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80">
                                          <p:stCondLst>
                                            <p:cond delay="0"/>
                                          </p:stCondLst>
                                        </p:cTn>
                                        <p:tgtEl>
                                          <p:spTgt spid="3">
                                            <p:txEl>
                                              <p:pRg st="4" end="4"/>
                                            </p:txEl>
                                          </p:spTgt>
                                        </p:tgtEl>
                                      </p:cBhvr>
                                    </p:animEffect>
                                    <p:anim calcmode="lin" valueType="num">
                                      <p:cBhvr>
                                        <p:cTn id="4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4" end="4"/>
                                            </p:txEl>
                                          </p:spTgt>
                                        </p:tgtEl>
                                      </p:cBhvr>
                                      <p:to x="100000" y="60000"/>
                                    </p:animScale>
                                    <p:animScale>
                                      <p:cBhvr>
                                        <p:cTn id="51" dur="166" decel="50000">
                                          <p:stCondLst>
                                            <p:cond delay="676"/>
                                          </p:stCondLst>
                                        </p:cTn>
                                        <p:tgtEl>
                                          <p:spTgt spid="3">
                                            <p:txEl>
                                              <p:pRg st="4" end="4"/>
                                            </p:txEl>
                                          </p:spTgt>
                                        </p:tgtEl>
                                      </p:cBhvr>
                                      <p:to x="100000" y="100000"/>
                                    </p:animScale>
                                    <p:animScale>
                                      <p:cBhvr>
                                        <p:cTn id="52" dur="26">
                                          <p:stCondLst>
                                            <p:cond delay="1312"/>
                                          </p:stCondLst>
                                        </p:cTn>
                                        <p:tgtEl>
                                          <p:spTgt spid="3">
                                            <p:txEl>
                                              <p:pRg st="4" end="4"/>
                                            </p:txEl>
                                          </p:spTgt>
                                        </p:tgtEl>
                                      </p:cBhvr>
                                      <p:to x="100000" y="80000"/>
                                    </p:animScale>
                                    <p:animScale>
                                      <p:cBhvr>
                                        <p:cTn id="53" dur="166" decel="50000">
                                          <p:stCondLst>
                                            <p:cond delay="1338"/>
                                          </p:stCondLst>
                                        </p:cTn>
                                        <p:tgtEl>
                                          <p:spTgt spid="3">
                                            <p:txEl>
                                              <p:pRg st="4" end="4"/>
                                            </p:txEl>
                                          </p:spTgt>
                                        </p:tgtEl>
                                      </p:cBhvr>
                                      <p:to x="100000" y="100000"/>
                                    </p:animScale>
                                    <p:animScale>
                                      <p:cBhvr>
                                        <p:cTn id="54" dur="26">
                                          <p:stCondLst>
                                            <p:cond delay="1642"/>
                                          </p:stCondLst>
                                        </p:cTn>
                                        <p:tgtEl>
                                          <p:spTgt spid="3">
                                            <p:txEl>
                                              <p:pRg st="4" end="4"/>
                                            </p:txEl>
                                          </p:spTgt>
                                        </p:tgtEl>
                                      </p:cBhvr>
                                      <p:to x="100000" y="90000"/>
                                    </p:animScale>
                                    <p:animScale>
                                      <p:cBhvr>
                                        <p:cTn id="55" dur="166" decel="50000">
                                          <p:stCondLst>
                                            <p:cond delay="1668"/>
                                          </p:stCondLst>
                                        </p:cTn>
                                        <p:tgtEl>
                                          <p:spTgt spid="3">
                                            <p:txEl>
                                              <p:pRg st="4" end="4"/>
                                            </p:txEl>
                                          </p:spTgt>
                                        </p:tgtEl>
                                      </p:cBhvr>
                                      <p:to x="100000" y="100000"/>
                                    </p:animScale>
                                    <p:animScale>
                                      <p:cBhvr>
                                        <p:cTn id="56" dur="26">
                                          <p:stCondLst>
                                            <p:cond delay="1808"/>
                                          </p:stCondLst>
                                        </p:cTn>
                                        <p:tgtEl>
                                          <p:spTgt spid="3">
                                            <p:txEl>
                                              <p:pRg st="4" end="4"/>
                                            </p:txEl>
                                          </p:spTgt>
                                        </p:tgtEl>
                                      </p:cBhvr>
                                      <p:to x="100000" y="95000"/>
                                    </p:animScale>
                                    <p:animScale>
                                      <p:cBhvr>
                                        <p:cTn id="5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57364"/>
            <a:ext cx="8229600" cy="2428891"/>
          </a:xfrm>
        </p:spPr>
        <p:txBody>
          <a:bodyPr/>
          <a:lstStyle/>
          <a:p>
            <a:pPr>
              <a:buNone/>
            </a:pPr>
            <a:r>
              <a:rPr lang="fa-IR" b="1" dirty="0" smtClean="0">
                <a:cs typeface="B Nazanin" pitchFamily="2" charset="-78"/>
              </a:rPr>
              <a:t>2) </a:t>
            </a:r>
            <a:r>
              <a:rPr lang="ar-SA" sz="3600" b="1" dirty="0" smtClean="0">
                <a:cs typeface="B Nazanin" pitchFamily="2" charset="-78"/>
              </a:rPr>
              <a:t>بيماري</a:t>
            </a:r>
            <a:r>
              <a:rPr lang="fa-IR" sz="3600" b="1" dirty="0" smtClean="0">
                <a:cs typeface="B Nazanin" pitchFamily="2" charset="-78"/>
              </a:rPr>
              <a:t>‌</a:t>
            </a:r>
            <a:r>
              <a:rPr lang="ar-SA" sz="3600" b="1" dirty="0" smtClean="0">
                <a:cs typeface="B Nazanin" pitchFamily="2" charset="-78"/>
              </a:rPr>
              <a:t>ها و وضعيت</a:t>
            </a:r>
            <a:r>
              <a:rPr lang="fa-IR" sz="3600" b="1" dirty="0" smtClean="0">
                <a:cs typeface="B Nazanin" pitchFamily="2" charset="-78"/>
              </a:rPr>
              <a:t>‌</a:t>
            </a:r>
            <a:r>
              <a:rPr lang="ar-SA" sz="3600" b="1" dirty="0" smtClean="0">
                <a:cs typeface="B Nazanin" pitchFamily="2" charset="-78"/>
              </a:rPr>
              <a:t>هاي مرضي كه وجود آنها به تنهايي موجب مرگ نمي</a:t>
            </a:r>
            <a:r>
              <a:rPr lang="en-US" sz="3600" b="1" dirty="0" smtClean="0">
                <a:cs typeface="B Nazanin" pitchFamily="2" charset="-78"/>
              </a:rPr>
              <a:t>‌</a:t>
            </a:r>
            <a:r>
              <a:rPr lang="ar-SA" sz="3600" b="1" dirty="0" smtClean="0">
                <a:cs typeface="B Nazanin" pitchFamily="2" charset="-78"/>
              </a:rPr>
              <a:t>شود</a:t>
            </a:r>
            <a:r>
              <a:rPr lang="fa-IR" sz="3600" b="1" dirty="0" smtClean="0">
                <a:cs typeface="B Nazanin" pitchFamily="2" charset="-78"/>
              </a:rPr>
              <a:t>،</a:t>
            </a:r>
            <a:r>
              <a:rPr lang="ar-SA" sz="3600" b="1" dirty="0" smtClean="0">
                <a:cs typeface="B Nazanin" pitchFamily="2" charset="-78"/>
              </a:rPr>
              <a:t> ولي به وقوع آنها كمك كرده يا موجب تسريع آن شده</a:t>
            </a:r>
            <a:r>
              <a:rPr lang="en-US" sz="3600" b="1" dirty="0" smtClean="0">
                <a:cs typeface="B Nazanin" pitchFamily="2" charset="-78"/>
              </a:rPr>
              <a:t>‌</a:t>
            </a:r>
            <a:r>
              <a:rPr lang="ar-SA" sz="3600" b="1" dirty="0" smtClean="0">
                <a:cs typeface="B Nazanin" pitchFamily="2" charset="-78"/>
              </a:rPr>
              <a:t>اند</a:t>
            </a:r>
            <a:r>
              <a:rPr lang="fa-IR" sz="3600" b="1" dirty="0" smtClean="0">
                <a:cs typeface="B Nazanin" pitchFamily="2" charset="-78"/>
              </a:rPr>
              <a:t>.</a:t>
            </a:r>
            <a:endParaRPr lang="en-US" sz="3600" b="1" dirty="0" smtClean="0">
              <a:cs typeface="B Nazanin" pitchFamily="2" charset="-78"/>
            </a:endParaRP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5023804"/>
              </p:ext>
            </p:extLst>
          </p:nvPr>
        </p:nvGraphicFramePr>
        <p:xfrm>
          <a:off x="0" y="-2"/>
          <a:ext cx="9144000" cy="6858001"/>
        </p:xfrm>
        <a:graphic>
          <a:graphicData uri="http://schemas.openxmlformats.org/drawingml/2006/table">
            <a:tbl>
              <a:tblPr rtl="1" firstRow="1" firstCol="1" bandRow="1">
                <a:tableStyleId>{5C22544A-7EE6-4342-B048-85BDC9FD1C3A}</a:tableStyleId>
              </a:tblPr>
              <a:tblGrid>
                <a:gridCol w="3988256">
                  <a:extLst>
                    <a:ext uri="{9D8B030D-6E8A-4147-A177-3AD203B41FA5}">
                      <a16:colId xmlns:a16="http://schemas.microsoft.com/office/drawing/2014/main" val="20000"/>
                    </a:ext>
                  </a:extLst>
                </a:gridCol>
                <a:gridCol w="2107413">
                  <a:extLst>
                    <a:ext uri="{9D8B030D-6E8A-4147-A177-3AD203B41FA5}">
                      <a16:colId xmlns:a16="http://schemas.microsoft.com/office/drawing/2014/main" val="20001"/>
                    </a:ext>
                  </a:extLst>
                </a:gridCol>
                <a:gridCol w="3048331">
                  <a:extLst>
                    <a:ext uri="{9D8B030D-6E8A-4147-A177-3AD203B41FA5}">
                      <a16:colId xmlns:a16="http://schemas.microsoft.com/office/drawing/2014/main" val="20002"/>
                    </a:ext>
                  </a:extLst>
                </a:gridCol>
              </a:tblGrid>
              <a:tr h="958366">
                <a:tc gridSpan="2">
                  <a:txBody>
                    <a:bodyPr/>
                    <a:lstStyle/>
                    <a:p>
                      <a:pPr algn="just" rtl="1">
                        <a:lnSpc>
                          <a:spcPct val="115000"/>
                        </a:lnSpc>
                        <a:spcAft>
                          <a:spcPts val="0"/>
                        </a:spcAft>
                      </a:pPr>
                      <a:r>
                        <a:rPr lang="fa-IR" sz="2000" b="0" dirty="0">
                          <a:effectLst/>
                          <a:cs typeface="B Nazanin" pitchFamily="2" charset="-78"/>
                        </a:rPr>
                        <a:t>علت مرگ</a:t>
                      </a:r>
                      <a:endParaRPr lang="en-US" sz="2000" b="0" dirty="0">
                        <a:effectLst/>
                        <a:latin typeface="Calibri"/>
                        <a:ea typeface="Times New Roman"/>
                        <a:cs typeface="B Nazanin" pitchFamily="2" charset="-78"/>
                      </a:endParaRPr>
                    </a:p>
                  </a:txBody>
                  <a:tcPr marL="68580" marR="68580" marT="0" marB="0" anchor="ctr"/>
                </a:tc>
                <a:tc hMerge="1">
                  <a:txBody>
                    <a:bodyPr/>
                    <a:lstStyle/>
                    <a:p>
                      <a:pPr rtl="1"/>
                      <a:endParaRPr lang="fa-IR"/>
                    </a:p>
                  </a:txBody>
                  <a:tcPr/>
                </a:tc>
                <a:tc>
                  <a:txBody>
                    <a:bodyPr/>
                    <a:lstStyle/>
                    <a:p>
                      <a:pPr algn="just" rtl="1">
                        <a:lnSpc>
                          <a:spcPct val="115000"/>
                        </a:lnSpc>
                        <a:spcAft>
                          <a:spcPts val="0"/>
                        </a:spcAft>
                      </a:pPr>
                      <a:r>
                        <a:rPr lang="fa-IR" sz="2000" b="0">
                          <a:effectLst/>
                          <a:cs typeface="B Nazanin" pitchFamily="2" charset="-78"/>
                        </a:rPr>
                        <a:t>زمان تقريبی بين شروع تا مرگ</a:t>
                      </a:r>
                      <a:endParaRPr lang="en-US" sz="2000" b="0">
                        <a:effectLst/>
                        <a:latin typeface="Calibri"/>
                        <a:ea typeface="Times New Roman"/>
                        <a:cs typeface="B Nazanin" pitchFamily="2" charset="-78"/>
                      </a:endParaRPr>
                    </a:p>
                  </a:txBody>
                  <a:tcPr marL="68580" marR="68580" marT="0" marB="0" anchor="ctr"/>
                </a:tc>
                <a:extLst>
                  <a:ext uri="{0D108BD9-81ED-4DB2-BD59-A6C34878D82A}">
                    <a16:rowId xmlns:a16="http://schemas.microsoft.com/office/drawing/2014/main" val="10000"/>
                  </a:ext>
                </a:extLst>
              </a:tr>
              <a:tr h="3488457">
                <a:tc>
                  <a:txBody>
                    <a:bodyPr/>
                    <a:lstStyle/>
                    <a:p>
                      <a:pPr algn="just" rtl="1">
                        <a:lnSpc>
                          <a:spcPct val="115000"/>
                        </a:lnSpc>
                        <a:spcAft>
                          <a:spcPts val="0"/>
                        </a:spcAft>
                      </a:pPr>
                      <a:r>
                        <a:rPr lang="fa-IR" sz="2000" b="0" dirty="0">
                          <a:effectLst/>
                          <a:cs typeface="B Nazanin" pitchFamily="2" charset="-78"/>
                        </a:rPr>
                        <a:t>1- آخرين بيماری يا وضعيتی که بلافاصله پيش از مرگ وجود داشت *</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 </a:t>
                      </a:r>
                      <a:endParaRPr lang="en-US" sz="2000" b="0" dirty="0">
                        <a:effectLst/>
                        <a:cs typeface="B Nazanin" pitchFamily="2" charset="-78"/>
                      </a:endParaRPr>
                    </a:p>
                    <a:p>
                      <a:pPr algn="r" rtl="1">
                        <a:lnSpc>
                          <a:spcPct val="115000"/>
                        </a:lnSpc>
                        <a:spcAft>
                          <a:spcPts val="0"/>
                        </a:spcAft>
                      </a:pPr>
                      <a:r>
                        <a:rPr lang="fa-IR" sz="2000" b="0" dirty="0">
                          <a:effectLst/>
                          <a:cs typeface="B Nazanin" pitchFamily="2" charset="-78"/>
                        </a:rPr>
                        <a:t>بيماريهای قبلی</a:t>
                      </a:r>
                      <a:endParaRPr lang="en-US" sz="2000" b="0" dirty="0">
                        <a:effectLst/>
                        <a:latin typeface="Calibri"/>
                        <a:ea typeface="Times New Roman"/>
                        <a:cs typeface="B Nazanin" pitchFamily="2" charset="-78"/>
                      </a:endParaRPr>
                    </a:p>
                  </a:txBody>
                  <a:tcPr marL="68580" marR="68580" marT="0" marB="0"/>
                </a:tc>
                <a:tc>
                  <a:txBody>
                    <a:bodyPr/>
                    <a:lstStyle/>
                    <a:p>
                      <a:pPr algn="just" rtl="1">
                        <a:lnSpc>
                          <a:spcPct val="115000"/>
                        </a:lnSpc>
                        <a:spcAft>
                          <a:spcPts val="0"/>
                        </a:spcAft>
                      </a:pPr>
                      <a:r>
                        <a:rPr lang="fa-IR" sz="2000" b="0" dirty="0">
                          <a:effectLst/>
                          <a:cs typeface="B Nazanin" pitchFamily="2" charset="-78"/>
                        </a:rPr>
                        <a:t>الف:</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به سبب يا پيامد</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 </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به سبب يا پيامد</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ج:</a:t>
                      </a:r>
                      <a:endParaRPr lang="en-US" sz="2000" b="0" dirty="0">
                        <a:effectLst/>
                        <a:cs typeface="B Nazanin" pitchFamily="2" charset="-78"/>
                      </a:endParaRPr>
                    </a:p>
                    <a:p>
                      <a:pPr algn="just" rtl="1">
                        <a:lnSpc>
                          <a:spcPct val="115000"/>
                        </a:lnSpc>
                        <a:spcAft>
                          <a:spcPts val="0"/>
                        </a:spcAft>
                      </a:pPr>
                      <a:r>
                        <a:rPr lang="fa-IR" sz="2000" b="0" dirty="0">
                          <a:effectLst/>
                          <a:cs typeface="B Nazanin" pitchFamily="2" charset="-78"/>
                        </a:rPr>
                        <a:t>به سبب يا پيامد</a:t>
                      </a:r>
                      <a:endParaRPr lang="en-US" sz="2000" b="0" dirty="0">
                        <a:effectLst/>
                        <a:cs typeface="B Nazanin" pitchFamily="2" charset="-78"/>
                      </a:endParaRPr>
                    </a:p>
                    <a:p>
                      <a:pPr algn="r" rtl="1">
                        <a:lnSpc>
                          <a:spcPct val="115000"/>
                        </a:lnSpc>
                        <a:spcAft>
                          <a:spcPts val="0"/>
                        </a:spcAft>
                      </a:pPr>
                      <a:r>
                        <a:rPr lang="fa-IR" sz="2000" b="0" dirty="0">
                          <a:effectLst/>
                          <a:cs typeface="B Nazanin" pitchFamily="2" charset="-78"/>
                        </a:rPr>
                        <a:t>د:</a:t>
                      </a:r>
                      <a:endParaRPr lang="en-US" sz="2000" b="0" dirty="0">
                        <a:effectLst/>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en-US" sz="2000" b="0">
                          <a:effectLst/>
                          <a:cs typeface="B Nazanin" pitchFamily="2" charset="-78"/>
                        </a:rPr>
                        <a:t> </a:t>
                      </a:r>
                      <a:endParaRPr lang="en-US" sz="2000" b="0">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val="10001"/>
                  </a:ext>
                </a:extLst>
              </a:tr>
              <a:tr h="1437550">
                <a:tc>
                  <a:txBody>
                    <a:bodyPr/>
                    <a:lstStyle/>
                    <a:p>
                      <a:pPr algn="just" rtl="1">
                        <a:lnSpc>
                          <a:spcPct val="115000"/>
                        </a:lnSpc>
                        <a:spcAft>
                          <a:spcPts val="0"/>
                        </a:spcAft>
                      </a:pPr>
                      <a:r>
                        <a:rPr lang="fa-IR" sz="2000" b="0">
                          <a:effectLst/>
                          <a:cs typeface="B Nazanin" pitchFamily="2" charset="-78"/>
                        </a:rPr>
                        <a:t>2- ساير بيماريهايی که به مرگ کمک کرده‌اند ولی وجود آنها به تنهايی موجب مرگ نمي‌شد</a:t>
                      </a:r>
                      <a:endParaRPr lang="en-US" sz="2000" b="0">
                        <a:effectLst/>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en-US" sz="2000" b="0">
                          <a:effectLst/>
                          <a:cs typeface="B Nazanin" pitchFamily="2" charset="-78"/>
                        </a:rPr>
                        <a:t> </a:t>
                      </a:r>
                      <a:endParaRPr lang="en-US" sz="2000" b="0">
                        <a:effectLst/>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en-US" sz="2000" b="0" dirty="0">
                          <a:effectLst/>
                          <a:cs typeface="B Nazanin" pitchFamily="2" charset="-78"/>
                        </a:rPr>
                        <a:t> </a:t>
                      </a:r>
                      <a:endParaRPr lang="en-US" sz="2000" b="0" dirty="0">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val="10002"/>
                  </a:ext>
                </a:extLst>
              </a:tr>
              <a:tr h="973628">
                <a:tc gridSpan="3">
                  <a:txBody>
                    <a:bodyPr/>
                    <a:lstStyle/>
                    <a:p>
                      <a:pPr algn="r" rtl="1">
                        <a:lnSpc>
                          <a:spcPct val="115000"/>
                        </a:lnSpc>
                        <a:spcAft>
                          <a:spcPts val="0"/>
                        </a:spcAft>
                      </a:pPr>
                      <a:r>
                        <a:rPr lang="fa-IR" sz="2000" b="0" dirty="0">
                          <a:effectLst/>
                          <a:cs typeface="B Nazanin" pitchFamily="2" charset="-78"/>
                        </a:rPr>
                        <a:t>* نام بيماری، آسيب يا عوارض آنها که موحب مرگ شده است. در اين قسمت نمی توان تابلوی مرگ مانند ايست قلبی يا نارسايی تنفسی را وارد کرد</a:t>
                      </a:r>
                      <a:endParaRPr lang="en-US" sz="2000" b="0" dirty="0">
                        <a:effectLst/>
                        <a:latin typeface="Calibri"/>
                        <a:ea typeface="Times New Roman"/>
                        <a:cs typeface="B Nazanin" pitchFamily="2" charset="-78"/>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l="9167" t="33984" r="13959" b="29819"/>
          <a:stretch>
            <a:fillRect/>
          </a:stretch>
        </p:blipFill>
        <p:spPr bwMode="auto">
          <a:xfrm>
            <a:off x="83807" y="928670"/>
            <a:ext cx="8917349" cy="490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41746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019869"/>
            <a:ext cx="8229600" cy="5361459"/>
          </a:xfrm>
        </p:spPr>
        <p:txBody>
          <a:bodyPr>
            <a:normAutofit/>
          </a:bodyPr>
          <a:lstStyle/>
          <a:p>
            <a:pPr marL="0" indent="0" algn="just">
              <a:buNone/>
            </a:pPr>
            <a:r>
              <a:rPr lang="fa-IR" b="1" dirty="0">
                <a:cs typeface="B Nazanin" pitchFamily="2" charset="-78"/>
              </a:rPr>
              <a:t>در سال 2015 تنها حدود 69 درصد علل مرگ ثبت شده در کشور قابل استفاده بوده اند </a:t>
            </a:r>
            <a:endParaRPr lang="fa-IR" b="1" dirty="0" smtClean="0">
              <a:cs typeface="B Nazanin" pitchFamily="2" charset="-78"/>
            </a:endParaRPr>
          </a:p>
          <a:p>
            <a:pPr marL="0" lvl="0" indent="0" algn="just">
              <a:buNone/>
            </a:pPr>
            <a:r>
              <a:rPr lang="fa-IR" b="1" dirty="0">
                <a:cs typeface="B Nazanin" pitchFamily="2" charset="-78"/>
              </a:rPr>
              <a:t>در بین علل </a:t>
            </a:r>
            <a:r>
              <a:rPr lang="fa-IR" b="1" dirty="0" smtClean="0">
                <a:cs typeface="B Nazanin" pitchFamily="2" charset="-78"/>
              </a:rPr>
              <a:t>غیرقابل </a:t>
            </a:r>
            <a:r>
              <a:rPr lang="fa-IR" b="1" dirty="0">
                <a:cs typeface="B Nazanin" pitchFamily="2" charset="-78"/>
              </a:rPr>
              <a:t>استفاده و یا با تسلسل ناکافی بیشترین مورد مربوط به ثبت علل واسط یا علت فوری منجر به مرگ بوده است (42%)</a:t>
            </a:r>
            <a:endParaRPr lang="en-US" b="1" dirty="0">
              <a:cs typeface="B Nazanin" pitchFamily="2" charset="-78"/>
            </a:endParaRPr>
          </a:p>
          <a:p>
            <a:pPr marL="0" lvl="0" indent="0" algn="just">
              <a:buNone/>
            </a:pPr>
            <a:r>
              <a:rPr lang="fa-IR" b="1" dirty="0">
                <a:cs typeface="B Nazanin" pitchFamily="2" charset="-78"/>
              </a:rPr>
              <a:t>در درجه دوم علل کلی بدون ذکر جزئیات (مثلا سرطان یا دیابت) بوده است. (37%)</a:t>
            </a:r>
            <a:endParaRPr lang="en-US" b="1" dirty="0">
              <a:cs typeface="B Nazanin" pitchFamily="2" charset="-78"/>
            </a:endParaRPr>
          </a:p>
          <a:p>
            <a:pPr marL="0" lvl="0" indent="0" algn="just">
              <a:buNone/>
            </a:pPr>
            <a:r>
              <a:rPr lang="fa-IR" b="1" dirty="0">
                <a:cs typeface="B Nazanin" pitchFamily="2" charset="-78"/>
              </a:rPr>
              <a:t>در درجه سوم حالات بد تعریف شده (14.5%) و نهایتا علل غیرممکن (6.5%) گزارش شده است.</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lvl="0" algn="just">
              <a:buFont typeface="Wingdings" pitchFamily="2" charset="2"/>
              <a:buChar char="§"/>
            </a:pPr>
            <a:r>
              <a:rPr lang="ar-SA" b="1" dirty="0" smtClean="0">
                <a:cs typeface="B Nazanin" pitchFamily="2" charset="-78"/>
              </a:rPr>
              <a:t>علت </a:t>
            </a:r>
            <a:r>
              <a:rPr lang="ar-SA" b="1" dirty="0">
                <a:cs typeface="B Nazanin" pitchFamily="2" charset="-78"/>
              </a:rPr>
              <a:t>مرگ بايد با </a:t>
            </a:r>
            <a:r>
              <a:rPr lang="ar-SA" b="1" dirty="0" smtClean="0">
                <a:cs typeface="B Nazanin" pitchFamily="2" charset="-78"/>
              </a:rPr>
              <a:t>واژه</a:t>
            </a:r>
            <a:r>
              <a:rPr lang="fa-IR" b="1" dirty="0" smtClean="0">
                <a:cs typeface="B Nazanin" pitchFamily="2" charset="-78"/>
              </a:rPr>
              <a:t>‌</a:t>
            </a:r>
            <a:r>
              <a:rPr lang="ar-SA" b="1" dirty="0" smtClean="0">
                <a:cs typeface="B Nazanin" pitchFamily="2" charset="-78"/>
              </a:rPr>
              <a:t>هاي </a:t>
            </a:r>
            <a:r>
              <a:rPr lang="ar-SA" b="1" dirty="0">
                <a:cs typeface="B Nazanin" pitchFamily="2" charset="-78"/>
              </a:rPr>
              <a:t>تشخيصي و ترمينولوژي پزشكي مانند </a:t>
            </a:r>
            <a:r>
              <a:rPr lang="ar-SA" b="1" dirty="0" smtClean="0">
                <a:cs typeface="B Nazanin" pitchFamily="2" charset="-78"/>
              </a:rPr>
              <a:t>واژه</a:t>
            </a:r>
            <a:r>
              <a:rPr lang="fa-IR" b="1" dirty="0" smtClean="0">
                <a:cs typeface="B Nazanin" pitchFamily="2" charset="-78"/>
              </a:rPr>
              <a:t>‌</a:t>
            </a:r>
            <a:r>
              <a:rPr lang="ar-SA" b="1" dirty="0" smtClean="0">
                <a:cs typeface="B Nazanin" pitchFamily="2" charset="-78"/>
              </a:rPr>
              <a:t>هايي </a:t>
            </a:r>
            <a:r>
              <a:rPr lang="ar-SA" b="1" dirty="0">
                <a:cs typeface="B Nazanin" pitchFamily="2" charset="-78"/>
              </a:rPr>
              <a:t>كه در تشخيص </a:t>
            </a:r>
            <a:r>
              <a:rPr lang="ar-SA" b="1" dirty="0" smtClean="0">
                <a:cs typeface="B Nazanin" pitchFamily="2" charset="-78"/>
              </a:rPr>
              <a:t>بيماري</a:t>
            </a:r>
            <a:r>
              <a:rPr lang="fa-IR" b="1" dirty="0" smtClean="0">
                <a:cs typeface="B Nazanin" pitchFamily="2" charset="-78"/>
              </a:rPr>
              <a:t>‌</a:t>
            </a:r>
            <a:r>
              <a:rPr lang="ar-SA" b="1" dirty="0" smtClean="0">
                <a:cs typeface="B Nazanin" pitchFamily="2" charset="-78"/>
              </a:rPr>
              <a:t>ها ب</a:t>
            </a:r>
            <a:r>
              <a:rPr lang="fa-IR" b="1" dirty="0" smtClean="0">
                <a:cs typeface="B Nazanin" pitchFamily="2" charset="-78"/>
              </a:rPr>
              <a:t>ه </a:t>
            </a:r>
            <a:r>
              <a:rPr lang="ar-SA" b="1" dirty="0" smtClean="0">
                <a:cs typeface="B Nazanin" pitchFamily="2" charset="-78"/>
              </a:rPr>
              <a:t>كار </a:t>
            </a:r>
            <a:r>
              <a:rPr lang="ar-SA" b="1" dirty="0">
                <a:cs typeface="B Nazanin" pitchFamily="2" charset="-78"/>
              </a:rPr>
              <a:t>برده </a:t>
            </a:r>
            <a:r>
              <a:rPr lang="ar-SA" b="1" dirty="0" smtClean="0">
                <a:cs typeface="B Nazanin" pitchFamily="2" charset="-78"/>
              </a:rPr>
              <a:t>مي</a:t>
            </a:r>
            <a:r>
              <a:rPr lang="fa-IR" b="1" dirty="0" smtClean="0">
                <a:cs typeface="B Nazanin" pitchFamily="2" charset="-78"/>
              </a:rPr>
              <a:t>‌</a:t>
            </a:r>
            <a:r>
              <a:rPr lang="ar-SA" b="1" dirty="0" smtClean="0">
                <a:cs typeface="B Nazanin" pitchFamily="2" charset="-78"/>
              </a:rPr>
              <a:t>شود</a:t>
            </a:r>
            <a:r>
              <a:rPr lang="ar-SA" b="1" dirty="0">
                <a:cs typeface="B Nazanin" pitchFamily="2" charset="-78"/>
              </a:rPr>
              <a:t>،</a:t>
            </a:r>
            <a:r>
              <a:rPr lang="fa-IR" b="1" dirty="0">
                <a:cs typeface="B Nazanin" pitchFamily="2" charset="-78"/>
              </a:rPr>
              <a:t> ولی با کلمات فارسی</a:t>
            </a:r>
            <a:r>
              <a:rPr lang="ar-SA" b="1" dirty="0">
                <a:cs typeface="B Nazanin" pitchFamily="2" charset="-78"/>
              </a:rPr>
              <a:t> نوشته شود. </a:t>
            </a:r>
            <a:endParaRPr lang="fa-IR" b="1" dirty="0" smtClean="0">
              <a:cs typeface="B Nazanin" pitchFamily="2" charset="-78"/>
            </a:endParaRPr>
          </a:p>
          <a:p>
            <a:pPr marL="0" lvl="0" indent="0" algn="just">
              <a:buNone/>
            </a:pPr>
            <a:endParaRPr lang="en-US" sz="1800" b="1" dirty="0">
              <a:cs typeface="B Nazanin" pitchFamily="2" charset="-78"/>
            </a:endParaRPr>
          </a:p>
          <a:p>
            <a:pPr lvl="0" algn="just">
              <a:buFont typeface="Wingdings" pitchFamily="2" charset="2"/>
              <a:buChar char="§"/>
            </a:pPr>
            <a:r>
              <a:rPr lang="ar-SA" b="1" dirty="0">
                <a:cs typeface="B Nazanin" pitchFamily="2" charset="-78"/>
              </a:rPr>
              <a:t>منظور از واژه تشخيصي، بيماري، آسيب يا عوارضي است كه موجب مرگ شده </a:t>
            </a:r>
            <a:r>
              <a:rPr lang="ar-SA" b="1" dirty="0" smtClean="0">
                <a:cs typeface="B Nazanin" pitchFamily="2" charset="-78"/>
              </a:rPr>
              <a:t>است</a:t>
            </a:r>
            <a:r>
              <a:rPr lang="fa-IR" b="1" dirty="0" smtClean="0">
                <a:cs typeface="B Nazanin" pitchFamily="2" charset="-78"/>
              </a:rPr>
              <a:t>.</a:t>
            </a:r>
            <a:endParaRPr lang="fa-IR" b="1" dirty="0">
              <a:cs typeface="B Nazanin" pitchFamily="2" charset="-78"/>
            </a:endParaRPr>
          </a:p>
          <a:p>
            <a:pPr marL="0" lvl="0" indent="0" algn="just">
              <a:buNone/>
            </a:pPr>
            <a:endParaRPr lang="en-US" sz="2000" b="1" dirty="0">
              <a:cs typeface="B Nazanin" pitchFamily="2" charset="-78"/>
            </a:endParaRPr>
          </a:p>
          <a:p>
            <a:pPr lvl="0" algn="just">
              <a:buFont typeface="Wingdings" pitchFamily="2" charset="2"/>
              <a:buChar char="§"/>
            </a:pPr>
            <a:r>
              <a:rPr lang="ar-SA" b="1" dirty="0">
                <a:cs typeface="B Nazanin" pitchFamily="2" charset="-78"/>
              </a:rPr>
              <a:t>بايد از نوشتن تابلو مرگ مانند ايست قلبي، ايست قلبي تنفسي و نظاير آن خودداري شود. </a:t>
            </a:r>
            <a:endParaRPr lang="en-US" b="1" dirty="0">
              <a:cs typeface="B Nazanin" pitchFamily="2" charset="-78"/>
            </a:endParaRPr>
          </a:p>
          <a:p>
            <a:pPr algn="just">
              <a:buFont typeface="Wingdings" pitchFamily="2" charset="2"/>
              <a:buChar char="§"/>
            </a:pPr>
            <a:endParaRPr lang="fa-IR" b="1" dirty="0">
              <a:cs typeface="B Nazanin" pitchFamily="2" charset="-78"/>
            </a:endParaRPr>
          </a:p>
        </p:txBody>
      </p:sp>
      <p:sp>
        <p:nvSpPr>
          <p:cNvPr id="2" name="Title 1"/>
          <p:cNvSpPr>
            <a:spLocks noGrp="1"/>
          </p:cNvSpPr>
          <p:nvPr>
            <p:ph type="title"/>
          </p:nvPr>
        </p:nvSpPr>
        <p:spPr/>
        <p:txBody>
          <a:bodyPr>
            <a:noAutofit/>
          </a:bodyPr>
          <a:lstStyle/>
          <a:p>
            <a:r>
              <a:rPr lang="fa-IR" sz="3200" b="1" dirty="0" smtClean="0">
                <a:solidFill>
                  <a:srgbClr val="FF0000"/>
                </a:solidFill>
                <a:cs typeface="B Titr" pitchFamily="2" charset="-78"/>
              </a:rPr>
              <a:t/>
            </a:r>
            <a:br>
              <a:rPr lang="fa-IR" sz="3200" b="1" dirty="0" smtClean="0">
                <a:solidFill>
                  <a:srgbClr val="FF0000"/>
                </a:solidFill>
                <a:cs typeface="B Titr" pitchFamily="2" charset="-78"/>
              </a:rPr>
            </a:br>
            <a:r>
              <a:rPr lang="ar-SA" sz="3200" b="1" dirty="0" smtClean="0">
                <a:solidFill>
                  <a:srgbClr val="FF0000"/>
                </a:solidFill>
                <a:cs typeface="B Titr" pitchFamily="2" charset="-78"/>
              </a:rPr>
              <a:t>نكاتي </a:t>
            </a:r>
            <a:r>
              <a:rPr lang="ar-SA" sz="3200" b="1" dirty="0">
                <a:solidFill>
                  <a:srgbClr val="FF0000"/>
                </a:solidFill>
                <a:cs typeface="B Titr" pitchFamily="2" charset="-78"/>
              </a:rPr>
              <a:t>كه باي</a:t>
            </a:r>
            <a:r>
              <a:rPr lang="fa-IR" sz="3200" b="1" dirty="0">
                <a:solidFill>
                  <a:srgbClr val="FF0000"/>
                </a:solidFill>
                <a:cs typeface="B Titr" pitchFamily="2" charset="-78"/>
              </a:rPr>
              <a:t>د</a:t>
            </a:r>
            <a:r>
              <a:rPr lang="ar-SA" sz="3200" b="1" dirty="0">
                <a:solidFill>
                  <a:srgbClr val="FF0000"/>
                </a:solidFill>
                <a:cs typeface="B Titr" pitchFamily="2" charset="-78"/>
              </a:rPr>
              <a:t> در تكميل بخش علت مرگ گواهي فوت رعايت شود عبارتند از: </a:t>
            </a:r>
            <a:r>
              <a:rPr lang="en-US" sz="3200" dirty="0">
                <a:solidFill>
                  <a:srgbClr val="FF0000"/>
                </a:solidFill>
                <a:cs typeface="B Titr" pitchFamily="2" charset="-78"/>
              </a:rPr>
              <a:t/>
            </a:r>
            <a:br>
              <a:rPr lang="en-US" sz="3200" dirty="0">
                <a:solidFill>
                  <a:srgbClr val="FF0000"/>
                </a:solidFill>
                <a:cs typeface="B Titr" pitchFamily="2" charset="-78"/>
              </a:rPr>
            </a:br>
            <a:endParaRPr lang="fa-IR" sz="3200"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normAutofit/>
          </a:bodyPr>
          <a:lstStyle/>
          <a:p>
            <a:pPr lvl="0" algn="just">
              <a:buFont typeface="Wingdings" pitchFamily="2" charset="2"/>
              <a:buChar char="§"/>
            </a:pPr>
            <a:r>
              <a:rPr lang="ar-SA" b="1" dirty="0">
                <a:cs typeface="B Nazanin" pitchFamily="2" charset="-78"/>
              </a:rPr>
              <a:t>بايد از نوشتن شكايات، نشانه هاي باليني (آسيت، زردي </a:t>
            </a:r>
            <a:r>
              <a:rPr lang="fa-IR" b="1" dirty="0">
                <a:cs typeface="B Nazanin" pitchFamily="2" charset="-78"/>
              </a:rPr>
              <a:t>و </a:t>
            </a:r>
            <a:r>
              <a:rPr lang="en-US" b="1" dirty="0" smtClean="0">
                <a:cs typeface="B Nazanin" pitchFamily="2" charset="-78"/>
              </a:rPr>
              <a:t>…</a:t>
            </a:r>
            <a:r>
              <a:rPr lang="ar-SA" b="1" dirty="0" smtClean="0">
                <a:cs typeface="B Nazanin" pitchFamily="2" charset="-78"/>
              </a:rPr>
              <a:t>) يافته</a:t>
            </a:r>
            <a:r>
              <a:rPr lang="fa-IR" b="1" dirty="0" smtClean="0">
                <a:cs typeface="B Nazanin" pitchFamily="2" charset="-78"/>
              </a:rPr>
              <a:t>‌</a:t>
            </a:r>
            <a:r>
              <a:rPr lang="ar-SA" b="1" dirty="0" smtClean="0">
                <a:cs typeface="B Nazanin" pitchFamily="2" charset="-78"/>
              </a:rPr>
              <a:t>هاي </a:t>
            </a:r>
            <a:r>
              <a:rPr lang="ar-SA" b="1" dirty="0">
                <a:cs typeface="B Nazanin" pitchFamily="2" charset="-78"/>
              </a:rPr>
              <a:t>آزمايشگاهي (هايپربيليروبينمي </a:t>
            </a:r>
            <a:r>
              <a:rPr lang="en-US" b="1" dirty="0">
                <a:cs typeface="B Nazanin" pitchFamily="2" charset="-78"/>
              </a:rPr>
              <a:t>…</a:t>
            </a:r>
            <a:r>
              <a:rPr lang="ar-SA" b="1" dirty="0">
                <a:cs typeface="B Nazanin" pitchFamily="2" charset="-78"/>
              </a:rPr>
              <a:t> ) و ساير كلمات مانند آسيستولي و فيبريلاسيون بطني خودداري شود</a:t>
            </a:r>
            <a:r>
              <a:rPr lang="ar-SA" b="1" dirty="0" smtClean="0">
                <a:cs typeface="B Nazanin" pitchFamily="2" charset="-78"/>
              </a:rPr>
              <a:t>.</a:t>
            </a:r>
            <a:endParaRPr lang="fa-IR" b="1" dirty="0" smtClean="0">
              <a:cs typeface="B Nazanin" pitchFamily="2" charset="-78"/>
            </a:endParaRPr>
          </a:p>
          <a:p>
            <a:pPr marL="0" lvl="0" indent="0" algn="just">
              <a:buNone/>
            </a:pPr>
            <a:endParaRPr lang="en-US" sz="2100" b="1" dirty="0">
              <a:cs typeface="B Nazanin" pitchFamily="2" charset="-78"/>
            </a:endParaRPr>
          </a:p>
          <a:p>
            <a:pPr lvl="0" algn="just">
              <a:buFont typeface="Wingdings" pitchFamily="2" charset="2"/>
              <a:buChar char="§"/>
            </a:pPr>
            <a:r>
              <a:rPr lang="ar-SA" b="1" dirty="0">
                <a:cs typeface="B Nazanin" pitchFamily="2" charset="-78"/>
              </a:rPr>
              <a:t>بايستي از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كار </a:t>
            </a:r>
            <a:r>
              <a:rPr lang="ar-SA" b="1" dirty="0">
                <a:cs typeface="B Nazanin" pitchFamily="2" charset="-78"/>
              </a:rPr>
              <a:t>بردن كلمات اختصاري</a:t>
            </a:r>
            <a:r>
              <a:rPr lang="en-US" b="1" dirty="0">
                <a:cs typeface="B Nazanin" pitchFamily="2" charset="-78"/>
              </a:rPr>
              <a:t> (Abbreviation) </a:t>
            </a:r>
            <a:r>
              <a:rPr lang="fa-IR" b="1" dirty="0" smtClean="0">
                <a:cs typeface="B Nazanin" pitchFamily="2" charset="-78"/>
              </a:rPr>
              <a:t> </a:t>
            </a:r>
            <a:r>
              <a:rPr lang="ar-SA" b="1" dirty="0" smtClean="0">
                <a:cs typeface="B Nazanin" pitchFamily="2" charset="-78"/>
              </a:rPr>
              <a:t>بدليل </a:t>
            </a:r>
            <a:r>
              <a:rPr lang="ar-SA" b="1" dirty="0">
                <a:cs typeface="B Nazanin" pitchFamily="2" charset="-78"/>
              </a:rPr>
              <a:t>ايجاد مشكل در كدگذاري اجتناب شود</a:t>
            </a:r>
            <a:r>
              <a:rPr lang="ar-SA" b="1" dirty="0" smtClean="0">
                <a:cs typeface="B Nazanin" pitchFamily="2" charset="-78"/>
              </a:rPr>
              <a:t>.</a:t>
            </a:r>
            <a:endParaRPr lang="fa-IR" b="1" dirty="0" smtClean="0">
              <a:cs typeface="B Nazanin" pitchFamily="2" charset="-78"/>
            </a:endParaRPr>
          </a:p>
          <a:p>
            <a:pPr marL="0" lvl="0" indent="0" algn="just">
              <a:buNone/>
            </a:pPr>
            <a:endParaRPr lang="en-US" sz="1900" b="1" dirty="0">
              <a:cs typeface="B Nazanin" pitchFamily="2" charset="-78"/>
            </a:endParaRPr>
          </a:p>
          <a:p>
            <a:pPr lvl="0" algn="just">
              <a:buFont typeface="Wingdings" pitchFamily="2" charset="2"/>
              <a:buChar char="§"/>
            </a:pPr>
            <a:r>
              <a:rPr lang="ar-SA" b="1" dirty="0">
                <a:cs typeface="B Nazanin" pitchFamily="2" charset="-78"/>
              </a:rPr>
              <a:t>توالي عليتي </a:t>
            </a:r>
            <a:r>
              <a:rPr lang="en-US" b="1" dirty="0">
                <a:cs typeface="B Nazanin" pitchFamily="2" charset="-78"/>
              </a:rPr>
              <a:t>Sequence </a:t>
            </a:r>
            <a:r>
              <a:rPr lang="fa-IR" b="1" dirty="0" smtClean="0">
                <a:cs typeface="B Nazanin" pitchFamily="2" charset="-78"/>
              </a:rPr>
              <a:t> </a:t>
            </a:r>
            <a:r>
              <a:rPr lang="ar-SA" b="1" dirty="0" smtClean="0">
                <a:cs typeface="B Nazanin" pitchFamily="2" charset="-78"/>
              </a:rPr>
              <a:t>نوشتن </a:t>
            </a:r>
            <a:r>
              <a:rPr lang="ar-SA" b="1" dirty="0">
                <a:cs typeface="B Nazanin" pitchFamily="2" charset="-78"/>
              </a:rPr>
              <a:t>نام بيماريها و وضعيتها باي</a:t>
            </a:r>
            <a:r>
              <a:rPr lang="fa-IR" b="1" dirty="0">
                <a:cs typeface="B Nazanin" pitchFamily="2" charset="-78"/>
              </a:rPr>
              <a:t>د</a:t>
            </a:r>
            <a:r>
              <a:rPr lang="ar-SA" b="1" dirty="0">
                <a:cs typeface="B Nazanin" pitchFamily="2" charset="-78"/>
              </a:rPr>
              <a:t> رعايت شود</a:t>
            </a:r>
            <a:r>
              <a:rPr lang="ar-SA" b="1" dirty="0" smtClean="0">
                <a:cs typeface="B Nazanin" pitchFamily="2" charset="-78"/>
              </a:rPr>
              <a:t>.</a:t>
            </a:r>
            <a:endParaRPr lang="fa-IR" b="1" dirty="0" smtClean="0">
              <a:cs typeface="B Nazanin" pitchFamily="2" charset="-78"/>
            </a:endParaRPr>
          </a:p>
          <a:p>
            <a:pPr marL="0" lvl="0" indent="0" algn="just">
              <a:buNone/>
            </a:pPr>
            <a:endParaRPr lang="en-US" sz="2200" b="1" dirty="0">
              <a:cs typeface="B Nazanin" pitchFamily="2" charset="-78"/>
            </a:endParaRPr>
          </a:p>
          <a:p>
            <a:pPr algn="just">
              <a:buFont typeface="Wingdings" pitchFamily="2" charset="2"/>
              <a:buChar char="§"/>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714356"/>
            <a:ext cx="8229600" cy="5411807"/>
          </a:xfrm>
        </p:spPr>
        <p:txBody>
          <a:bodyPr/>
          <a:lstStyle/>
          <a:p>
            <a:pPr lvl="0">
              <a:buFont typeface="Wingdings" pitchFamily="2" charset="2"/>
              <a:buChar char="§"/>
            </a:pPr>
            <a:r>
              <a:rPr lang="ar-SA" b="1" dirty="0" smtClean="0">
                <a:cs typeface="B Nazanin" pitchFamily="2" charset="-78"/>
              </a:rPr>
              <a:t>ابتدا از آخرين بيماري يا وضعيتي كه متوفي قبل از مرگ داشت</a:t>
            </a:r>
            <a:r>
              <a:rPr lang="fa-IR" b="1" dirty="0" smtClean="0">
                <a:cs typeface="B Nazanin" pitchFamily="2" charset="-78"/>
              </a:rPr>
              <a:t>،</a:t>
            </a:r>
            <a:r>
              <a:rPr lang="ar-SA" b="1" dirty="0" smtClean="0">
                <a:cs typeface="B Nazanin" pitchFamily="2" charset="-78"/>
              </a:rPr>
              <a:t> ش</a:t>
            </a:r>
            <a:r>
              <a:rPr lang="fa-IR" b="1" dirty="0" smtClean="0">
                <a:cs typeface="B Nazanin" pitchFamily="2" charset="-78"/>
              </a:rPr>
              <a:t>ـ</a:t>
            </a:r>
            <a:r>
              <a:rPr lang="ar-SA" b="1" dirty="0" smtClean="0">
                <a:cs typeface="B Nazanin" pitchFamily="2" charset="-78"/>
              </a:rPr>
              <a:t>روع ميكنيم و آن</a:t>
            </a:r>
            <a:r>
              <a:rPr lang="fa-IR" b="1" dirty="0" smtClean="0">
                <a:cs typeface="B Nazanin" pitchFamily="2" charset="-78"/>
              </a:rPr>
              <a:t>ـ</a:t>
            </a:r>
            <a:r>
              <a:rPr lang="ar-SA" b="1" dirty="0" smtClean="0">
                <a:cs typeface="B Nazanin" pitchFamily="2" charset="-78"/>
              </a:rPr>
              <a:t>را در خط ال</a:t>
            </a:r>
            <a:r>
              <a:rPr lang="fa-IR" b="1" dirty="0" smtClean="0">
                <a:cs typeface="B Nazanin" pitchFamily="2" charset="-78"/>
              </a:rPr>
              <a:t>ـ</a:t>
            </a:r>
            <a:r>
              <a:rPr lang="ar-SA" b="1" dirty="0" smtClean="0">
                <a:cs typeface="B Nazanin" pitchFamily="2" charset="-78"/>
              </a:rPr>
              <a:t>ف (بالات</a:t>
            </a:r>
            <a:r>
              <a:rPr lang="fa-IR" b="1" dirty="0" smtClean="0">
                <a:cs typeface="B Nazanin" pitchFamily="2" charset="-78"/>
              </a:rPr>
              <a:t>ـ</a:t>
            </a:r>
            <a:r>
              <a:rPr lang="ar-SA" b="1" dirty="0" smtClean="0">
                <a:cs typeface="B Nazanin" pitchFamily="2" charset="-78"/>
              </a:rPr>
              <a:t>رين خط قسمت 1) مينويسيم.</a:t>
            </a:r>
            <a:endParaRPr lang="fa-IR" b="1" dirty="0" smtClean="0">
              <a:cs typeface="B Nazanin" pitchFamily="2" charset="-78"/>
            </a:endParaRPr>
          </a:p>
          <a:p>
            <a:pPr lvl="0">
              <a:buFont typeface="Wingdings" pitchFamily="2" charset="2"/>
              <a:buChar char="§"/>
            </a:pPr>
            <a:endParaRPr lang="en-US" sz="1400" b="1" dirty="0" smtClean="0">
              <a:cs typeface="B Nazanin" pitchFamily="2" charset="-78"/>
            </a:endParaRPr>
          </a:p>
          <a:p>
            <a:pPr lvl="0" algn="just">
              <a:buFont typeface="Wingdings" pitchFamily="2" charset="2"/>
              <a:buChar char="§"/>
            </a:pPr>
            <a:r>
              <a:rPr lang="ar-SA" b="1" dirty="0" smtClean="0">
                <a:cs typeface="B Nazanin" pitchFamily="2" charset="-78"/>
              </a:rPr>
              <a:t>براي نوشتن نام بيماري در خط هاي پائين، از نظر زماني به عقب بر مي گرديم</a:t>
            </a:r>
            <a:r>
              <a:rPr lang="fa-IR" b="1" dirty="0" smtClean="0">
                <a:cs typeface="B Nazanin" pitchFamily="2" charset="-78"/>
              </a:rPr>
              <a:t>.</a:t>
            </a:r>
          </a:p>
          <a:p>
            <a:pPr marL="0" lvl="0" indent="0" algn="just">
              <a:buNone/>
            </a:pPr>
            <a:endParaRPr lang="en-US" sz="1600" b="1" dirty="0" smtClean="0">
              <a:cs typeface="B Nazanin" pitchFamily="2" charset="-78"/>
            </a:endParaRPr>
          </a:p>
          <a:p>
            <a:pPr lvl="0" algn="just">
              <a:buFont typeface="Wingdings" pitchFamily="2" charset="2"/>
              <a:buChar char="§"/>
            </a:pPr>
            <a:r>
              <a:rPr lang="ar-SA" b="1" dirty="0" smtClean="0">
                <a:cs typeface="B Nazanin" pitchFamily="2" charset="-78"/>
              </a:rPr>
              <a:t>در قسمت 1 مقابل هر خط فقط نام يك بيماري يا وضعيت نوشته شود زیرا ثبت بیش از یک وضعیت، رابطه علت و معلولی </a:t>
            </a:r>
            <a:r>
              <a:rPr lang="en-US" b="1" dirty="0" smtClean="0">
                <a:cs typeface="B Nazanin" pitchFamily="2" charset="-78"/>
              </a:rPr>
              <a:t>Sequence</a:t>
            </a:r>
            <a:r>
              <a:rPr lang="ar-SA" b="1" dirty="0" smtClean="0">
                <a:cs typeface="B Nazanin" pitchFamily="2" charset="-78"/>
              </a:rPr>
              <a:t> بین ردیفها را مخدوش خواهد کرد.</a:t>
            </a:r>
            <a:endParaRPr lang="fa-IR" b="1" dirty="0" smtClean="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a:bodyPr>
          <a:lstStyle/>
          <a:p>
            <a:pPr marL="0" lvl="0" indent="0" algn="just">
              <a:buNone/>
            </a:pPr>
            <a:endParaRPr lang="en-US" sz="2200" b="1" dirty="0">
              <a:cs typeface="B Nazanin" pitchFamily="2" charset="-78"/>
            </a:endParaRPr>
          </a:p>
          <a:p>
            <a:pPr lvl="0" algn="just">
              <a:buFont typeface="Wingdings" pitchFamily="2" charset="2"/>
              <a:buChar char="§"/>
            </a:pPr>
            <a:r>
              <a:rPr lang="ar-SA" b="1" dirty="0">
                <a:cs typeface="B Nazanin" pitchFamily="2" charset="-78"/>
              </a:rPr>
              <a:t>در تمام موارد</a:t>
            </a:r>
            <a:r>
              <a:rPr lang="fa-IR" b="1" dirty="0">
                <a:cs typeface="B Nazanin" pitchFamily="2" charset="-78"/>
              </a:rPr>
              <a:t>،</a:t>
            </a:r>
            <a:r>
              <a:rPr lang="ar-SA" b="1" dirty="0">
                <a:cs typeface="B Nazanin" pitchFamily="2" charset="-78"/>
              </a:rPr>
              <a:t> معيار تشخيص </a:t>
            </a:r>
            <a:r>
              <a:rPr lang="ar-SA" b="1" dirty="0" smtClean="0">
                <a:cs typeface="B Nazanin" pitchFamily="2" charset="-78"/>
              </a:rPr>
              <a:t>بيماري</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و </a:t>
            </a:r>
            <a:r>
              <a:rPr lang="ar-SA" b="1" dirty="0" smtClean="0">
                <a:cs typeface="B Nazanin" pitchFamily="2" charset="-78"/>
              </a:rPr>
              <a:t>وضعيت</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براي تعيين علت مرگ و تكميل گواهي فوت، قضاوت پزشك معالج يا صادركننده گواهي است. </a:t>
            </a:r>
            <a:endParaRPr lang="fa-IR" b="1" dirty="0" smtClean="0">
              <a:cs typeface="B Nazanin" pitchFamily="2" charset="-78"/>
            </a:endParaRPr>
          </a:p>
          <a:p>
            <a:pPr lvl="0" algn="just">
              <a:buFont typeface="Wingdings" pitchFamily="2" charset="2"/>
              <a:buChar char="§"/>
            </a:pPr>
            <a:r>
              <a:rPr lang="ar-SA" b="1" dirty="0" smtClean="0">
                <a:cs typeface="B Nazanin" pitchFamily="2" charset="-78"/>
              </a:rPr>
              <a:t>ممكن </a:t>
            </a:r>
            <a:r>
              <a:rPr lang="ar-SA" b="1" dirty="0">
                <a:cs typeface="B Nazanin" pitchFamily="2" charset="-78"/>
              </a:rPr>
              <a:t>است يك پزشك با شرح حال، معاينه باليني، </a:t>
            </a:r>
            <a:r>
              <a:rPr lang="fa-IR" b="1" dirty="0" smtClean="0">
                <a:cs typeface="B Nazanin" pitchFamily="2" charset="-78"/>
              </a:rPr>
              <a:t> </a:t>
            </a:r>
            <a:r>
              <a:rPr lang="ar-SA" b="1" dirty="0" smtClean="0">
                <a:cs typeface="B Nazanin" pitchFamily="2" charset="-78"/>
              </a:rPr>
              <a:t>يافته </a:t>
            </a:r>
            <a:r>
              <a:rPr lang="ar-SA" b="1" dirty="0">
                <a:cs typeface="B Nazanin" pitchFamily="2" charset="-78"/>
              </a:rPr>
              <a:t>هاي آزمايشگاهي و سير بيماري به تشخيص برسد و پزشك ديگر فقط اتوپسي را معتبر بداند.</a:t>
            </a:r>
            <a:endParaRPr lang="en-US" b="1" dirty="0">
              <a:cs typeface="B Nazanin" pitchFamily="2" charset="-78"/>
            </a:endParaRPr>
          </a:p>
          <a:p>
            <a:pPr algn="just"/>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85728"/>
            <a:ext cx="8229600" cy="6215106"/>
          </a:xfrm>
        </p:spPr>
        <p:txBody>
          <a:bodyPr>
            <a:normAutofit lnSpcReduction="10000"/>
          </a:bodyPr>
          <a:lstStyle/>
          <a:p>
            <a:pPr lvl="0" algn="just">
              <a:buFont typeface="Wingdings" pitchFamily="2" charset="2"/>
              <a:buChar char="§"/>
            </a:pPr>
            <a:r>
              <a:rPr lang="ar-SA" sz="3000" b="1" dirty="0">
                <a:cs typeface="B Nazanin" pitchFamily="2" charset="-78"/>
              </a:rPr>
              <a:t>اگر تعداد بيماري هاي منجر به مرگ از تعداد محلهاي </a:t>
            </a:r>
            <a:r>
              <a:rPr lang="fa-IR" sz="3000" b="1" dirty="0" smtClean="0">
                <a:cs typeface="B Nazanin" pitchFamily="2" charset="-78"/>
              </a:rPr>
              <a:t>    </a:t>
            </a:r>
            <a:r>
              <a:rPr lang="ar-SA" sz="3000" b="1" dirty="0" smtClean="0">
                <a:cs typeface="B Nazanin" pitchFamily="2" charset="-78"/>
              </a:rPr>
              <a:t>پيش </a:t>
            </a:r>
            <a:r>
              <a:rPr lang="ar-SA" sz="3000" b="1" dirty="0">
                <a:cs typeface="B Nazanin" pitchFamily="2" charset="-78"/>
              </a:rPr>
              <a:t>بيني شده در گواهي فوت </a:t>
            </a:r>
            <a:r>
              <a:rPr lang="fa-IR" sz="3000" b="1" dirty="0">
                <a:cs typeface="B Nazanin" pitchFamily="2" charset="-78"/>
              </a:rPr>
              <a:t>بیشتر</a:t>
            </a:r>
            <a:r>
              <a:rPr lang="ar-SA" sz="3000" b="1" dirty="0">
                <a:cs typeface="B Nazanin" pitchFamily="2" charset="-78"/>
              </a:rPr>
              <a:t> باشد، سه کار </a:t>
            </a:r>
            <a:r>
              <a:rPr lang="ar-SA" sz="3000" b="1" dirty="0" smtClean="0">
                <a:cs typeface="B Nazanin" pitchFamily="2" charset="-78"/>
              </a:rPr>
              <a:t>میتوان </a:t>
            </a:r>
            <a:r>
              <a:rPr lang="ar-SA" sz="3000" b="1" dirty="0">
                <a:cs typeface="B Nazanin" pitchFamily="2" charset="-78"/>
              </a:rPr>
              <a:t>انجام داد</a:t>
            </a:r>
            <a:r>
              <a:rPr lang="ar-SA" sz="3000" b="1" dirty="0" smtClean="0">
                <a:cs typeface="B Nazanin" pitchFamily="2" charset="-78"/>
              </a:rPr>
              <a:t>:</a:t>
            </a:r>
            <a:endParaRPr lang="fa-IR" sz="3000" b="1" dirty="0" smtClean="0">
              <a:cs typeface="B Nazanin" pitchFamily="2" charset="-78"/>
            </a:endParaRPr>
          </a:p>
          <a:p>
            <a:pPr lvl="0" algn="just"/>
            <a:endParaRPr lang="en-US" sz="1200" b="1" dirty="0">
              <a:cs typeface="B Nazanin" pitchFamily="2" charset="-78"/>
            </a:endParaRPr>
          </a:p>
          <a:p>
            <a:pPr lvl="0" algn="just">
              <a:buFont typeface="Wingdings" pitchFamily="2" charset="2"/>
              <a:buChar char="q"/>
            </a:pPr>
            <a:r>
              <a:rPr lang="ar-SA" sz="2800" b="1" dirty="0" smtClean="0">
                <a:cs typeface="B Nazanin" pitchFamily="2" charset="-78"/>
              </a:rPr>
              <a:t>آخرين بيماري يا وضعيت قبل از مرگ در خط (الف) و بيماري آغازكننده</a:t>
            </a:r>
            <a:r>
              <a:rPr lang="fa-IR" sz="2800" b="1" dirty="0" smtClean="0">
                <a:cs typeface="B Nazanin" pitchFamily="2" charset="-78"/>
              </a:rPr>
              <a:t>،</a:t>
            </a:r>
            <a:r>
              <a:rPr lang="ar-SA" sz="2800" b="1" dirty="0" smtClean="0">
                <a:cs typeface="B Nazanin" pitchFamily="2" charset="-78"/>
              </a:rPr>
              <a:t> در خط (د) نوشته شود و از ميان بيماريها</a:t>
            </a:r>
            <a:r>
              <a:rPr lang="fa-IR" sz="2800" b="1" dirty="0" smtClean="0">
                <a:cs typeface="B Nazanin" pitchFamily="2" charset="-78"/>
              </a:rPr>
              <a:t>ی</a:t>
            </a:r>
            <a:r>
              <a:rPr lang="ar-SA" sz="2800" b="1" dirty="0" smtClean="0">
                <a:cs typeface="B Nazanin" pitchFamily="2" charset="-78"/>
              </a:rPr>
              <a:t> بين اين دو</a:t>
            </a:r>
            <a:r>
              <a:rPr lang="fa-IR" sz="2800" b="1" dirty="0" smtClean="0">
                <a:cs typeface="B Nazanin" pitchFamily="2" charset="-78"/>
              </a:rPr>
              <a:t>،</a:t>
            </a:r>
            <a:r>
              <a:rPr lang="ar-SA" sz="2800" b="1" dirty="0" smtClean="0">
                <a:cs typeface="B Nazanin" pitchFamily="2" charset="-78"/>
              </a:rPr>
              <a:t> مهمترين و مؤثرترين آنها كه رابطه عليتي قوي تري دارند انتخاب شود و علل کم اهمیتتر حذف شوند مشروط به آنکه گویایی سیر فوت کم نشود.</a:t>
            </a:r>
            <a:endParaRPr lang="en-US" sz="1200" b="1" dirty="0" smtClean="0">
              <a:cs typeface="B Nazanin" pitchFamily="2" charset="-78"/>
            </a:endParaRPr>
          </a:p>
          <a:p>
            <a:pPr lvl="0" algn="just">
              <a:buFont typeface="Wingdings" pitchFamily="2" charset="2"/>
              <a:buChar char="q"/>
            </a:pPr>
            <a:r>
              <a:rPr lang="ar-SA" sz="2800" b="1" dirty="0" smtClean="0">
                <a:cs typeface="B Nazanin" pitchFamily="2" charset="-78"/>
              </a:rPr>
              <a:t>ردیفهای </a:t>
            </a:r>
            <a:r>
              <a:rPr lang="ar-SA" sz="2800" b="1" dirty="0">
                <a:cs typeface="B Nazanin" pitchFamily="2" charset="-78"/>
              </a:rPr>
              <a:t>دیگری با اضافه كردن حروف هـ ، و</a:t>
            </a:r>
            <a:r>
              <a:rPr lang="fa-IR" sz="2800" b="1" dirty="0">
                <a:cs typeface="B Nazanin" pitchFamily="2" charset="-78"/>
              </a:rPr>
              <a:t>، و ......</a:t>
            </a:r>
            <a:r>
              <a:rPr lang="ar-SA" sz="2800" b="1" dirty="0">
                <a:cs typeface="B Nazanin" pitchFamily="2" charset="-78"/>
              </a:rPr>
              <a:t>اضافه کرد و سیر فوت را کامل نوشت و در هر صورت پایین ترین بند علت اصلی فوت خواهد بود</a:t>
            </a:r>
            <a:r>
              <a:rPr lang="ar-SA" sz="2800" b="1" dirty="0" smtClean="0">
                <a:cs typeface="B Nazanin" pitchFamily="2" charset="-78"/>
              </a:rPr>
              <a:t>.</a:t>
            </a:r>
            <a:endParaRPr lang="en-US" sz="1200" b="1" dirty="0">
              <a:cs typeface="B Nazanin" pitchFamily="2" charset="-78"/>
            </a:endParaRPr>
          </a:p>
          <a:p>
            <a:pPr lvl="0" algn="just">
              <a:buFont typeface="Wingdings" pitchFamily="2" charset="2"/>
              <a:buChar char="q"/>
            </a:pPr>
            <a:r>
              <a:rPr lang="ar-SA" sz="2800" b="1" dirty="0" smtClean="0">
                <a:cs typeface="B Nazanin" pitchFamily="2" charset="-78"/>
              </a:rPr>
              <a:t>در </a:t>
            </a:r>
            <a:r>
              <a:rPr lang="ar-SA" sz="2800" b="1" dirty="0">
                <a:cs typeface="B Nazanin" pitchFamily="2" charset="-78"/>
              </a:rPr>
              <a:t>یک ردیف دو حالت متوالی و متعاقب هم را نوشت و بین آنها از عباراتی مانند متعاقب ، ناشی از، به دنبال (</a:t>
            </a:r>
            <a:r>
              <a:rPr lang="en-US" sz="2800" b="1" dirty="0">
                <a:cs typeface="B Nazanin" pitchFamily="2" charset="-78"/>
              </a:rPr>
              <a:t>Due to</a:t>
            </a:r>
            <a:r>
              <a:rPr lang="fa-IR" sz="2800" b="1" dirty="0">
                <a:cs typeface="B Nazanin" pitchFamily="2" charset="-78"/>
              </a:rPr>
              <a:t>) استفاده کرد که رابطه توالی را نشان </a:t>
            </a:r>
            <a:r>
              <a:rPr lang="fa-IR" sz="2800" b="1" dirty="0" smtClean="0">
                <a:cs typeface="B Nazanin" pitchFamily="2" charset="-78"/>
              </a:rPr>
              <a:t>دهد.</a:t>
            </a:r>
            <a:endParaRPr lang="en-US" sz="2800"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3" dur="500"/>
                                        <p:tgtEl>
                                          <p:spTgt spid="4">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36712"/>
            <a:ext cx="8229600" cy="5289451"/>
          </a:xfrm>
        </p:spPr>
        <p:txBody>
          <a:bodyPr>
            <a:normAutofit/>
          </a:bodyPr>
          <a:lstStyle/>
          <a:p>
            <a:pPr lvl="0" algn="just">
              <a:buFont typeface="Wingdings" pitchFamily="2" charset="2"/>
              <a:buChar char="§"/>
            </a:pPr>
            <a:r>
              <a:rPr lang="ar-SA" b="1" dirty="0">
                <a:cs typeface="B Nazanin" pitchFamily="2" charset="-78"/>
              </a:rPr>
              <a:t>اگر تعداد بیماریهای منجر به فوت از محلهای چهارگانه پیش بینی شده در گواهی فوت کمتر باشد، ایرادی ندارد و در هر صورت پایین ترین بند نوشته شده علت اصلی فوت خواهد بود</a:t>
            </a:r>
            <a:r>
              <a:rPr lang="ar-SA" b="1" dirty="0" smtClean="0">
                <a:cs typeface="B Nazanin" pitchFamily="2" charset="-78"/>
              </a:rPr>
              <a:t>.</a:t>
            </a:r>
            <a:endParaRPr lang="fa-IR" b="1" dirty="0" smtClean="0">
              <a:cs typeface="B Nazanin" pitchFamily="2" charset="-78"/>
            </a:endParaRPr>
          </a:p>
          <a:p>
            <a:pPr lvl="0" algn="just">
              <a:buFont typeface="Wingdings" pitchFamily="2" charset="2"/>
              <a:buChar char="§"/>
            </a:pPr>
            <a:endParaRPr lang="en-US" sz="2300" b="1" dirty="0">
              <a:cs typeface="B Nazanin" pitchFamily="2" charset="-78"/>
            </a:endParaRPr>
          </a:p>
          <a:p>
            <a:pPr lvl="0" algn="just">
              <a:buFont typeface="Wingdings" pitchFamily="2" charset="2"/>
              <a:buChar char="§"/>
            </a:pPr>
            <a:r>
              <a:rPr lang="fa-IR" b="1" dirty="0">
                <a:cs typeface="B Nazanin" pitchFamily="2" charset="-78"/>
              </a:rPr>
              <a:t>درج مکانیسم فوت به عنوان علت فوری یا واسطه ای صحیح است مشروط به </a:t>
            </a:r>
            <a:r>
              <a:rPr lang="fa-IR" b="1" dirty="0" smtClean="0">
                <a:cs typeface="B Nazanin" pitchFamily="2" charset="-78"/>
              </a:rPr>
              <a:t>آنکه </a:t>
            </a:r>
            <a:r>
              <a:rPr lang="fa-IR" b="1" dirty="0">
                <a:cs typeface="B Nazanin" pitchFamily="2" charset="-78"/>
              </a:rPr>
              <a:t>الزاما علت اصلی در بند یا بندهای پایین تر قید شود و بین آنها رابطه علت و معلولی برقرار باشد</a:t>
            </a:r>
            <a:r>
              <a:rPr lang="fa-IR" b="1" dirty="0" smtClean="0">
                <a:cs typeface="B Nazanin" pitchFamily="2" charset="-78"/>
              </a:rPr>
              <a:t>.</a:t>
            </a:r>
          </a:p>
          <a:p>
            <a:pPr lvl="0" algn="just">
              <a:buFont typeface="Wingdings" pitchFamily="2" charset="2"/>
              <a:buChar char="§"/>
            </a:pPr>
            <a:endParaRPr lang="en-US" sz="2300" b="1" dirty="0">
              <a:cs typeface="B Nazanin" pitchFamily="2" charset="-78"/>
            </a:endParaRPr>
          </a:p>
          <a:p>
            <a:pPr algn="just">
              <a:buFont typeface="Wingdings" pitchFamily="2" charset="2"/>
              <a:buChar char="§"/>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052736"/>
            <a:ext cx="8229600" cy="5340369"/>
          </a:xfrm>
        </p:spPr>
        <p:txBody>
          <a:bodyPr>
            <a:normAutofit fontScale="92500" lnSpcReduction="10000"/>
          </a:bodyPr>
          <a:lstStyle/>
          <a:p>
            <a:pPr lvl="0" algn="just">
              <a:buFont typeface="Wingdings" pitchFamily="2" charset="2"/>
              <a:buChar char="§"/>
            </a:pPr>
            <a:r>
              <a:rPr lang="fa-IR" b="1" dirty="0" smtClean="0">
                <a:cs typeface="B Nazanin" pitchFamily="2" charset="-78"/>
              </a:rPr>
              <a:t>نحوه یا شیوه فوت در علت اصلی فوت مستتر است مثلا زمانی که علت اصلی فوت، بیماری ایسکمیک قلبی قید میشود، عبارت</a:t>
            </a:r>
            <a:r>
              <a:rPr lang="fa-IR" b="1" dirty="0" smtClean="0">
                <a:solidFill>
                  <a:srgbClr val="FF0000"/>
                </a:solidFill>
                <a:cs typeface="B Nazanin" pitchFamily="2" charset="-78"/>
              </a:rPr>
              <a:t> بیماری </a:t>
            </a:r>
            <a:r>
              <a:rPr lang="fa-IR" b="1" dirty="0" smtClean="0">
                <a:cs typeface="B Nazanin" pitchFamily="2" charset="-78"/>
              </a:rPr>
              <a:t>نحوه فوت طبیعی را نشان میدهد و یا عبارت تصادف نحوه فوت غیرطبیعی را به ذهن متبادر      می کند.</a:t>
            </a:r>
            <a:endParaRPr lang="en-US" b="1" dirty="0" smtClean="0">
              <a:cs typeface="B Nazanin" pitchFamily="2" charset="-78"/>
            </a:endParaRPr>
          </a:p>
          <a:p>
            <a:pPr lvl="0" algn="just">
              <a:buFont typeface="Wingdings" pitchFamily="2" charset="2"/>
              <a:buChar char="§"/>
            </a:pPr>
            <a:r>
              <a:rPr lang="ar-SA" b="1" dirty="0" smtClean="0">
                <a:cs typeface="B Nazanin" pitchFamily="2" charset="-78"/>
              </a:rPr>
              <a:t>هيچگونه توالي در بيماريهاي قسمت 2 مورد نظر نيست</a:t>
            </a:r>
            <a:r>
              <a:rPr lang="fa-IR" b="1" dirty="0" smtClean="0">
                <a:cs typeface="B Nazanin" pitchFamily="2" charset="-78"/>
              </a:rPr>
              <a:t> و در این قسمت</a:t>
            </a:r>
            <a:r>
              <a:rPr lang="ar-SA" b="1" dirty="0" smtClean="0">
                <a:cs typeface="B Nazanin" pitchFamily="2" charset="-78"/>
              </a:rPr>
              <a:t> هر تعداد بيماري كه به روند مرگ كمك كرده است بدون آنكه به يكديگر ارتباطي داشته باش</a:t>
            </a:r>
            <a:r>
              <a:rPr lang="fa-IR" b="1" dirty="0" smtClean="0">
                <a:cs typeface="B Nazanin" pitchFamily="2" charset="-78"/>
              </a:rPr>
              <a:t>ن</a:t>
            </a:r>
            <a:r>
              <a:rPr lang="ar-SA" b="1" dirty="0" smtClean="0">
                <a:cs typeface="B Nazanin" pitchFamily="2" charset="-78"/>
              </a:rPr>
              <a:t>د</a:t>
            </a:r>
            <a:r>
              <a:rPr lang="fa-IR" b="1" dirty="0" smtClean="0">
                <a:cs typeface="B Nazanin" pitchFamily="2" charset="-78"/>
              </a:rPr>
              <a:t> را</a:t>
            </a:r>
            <a:r>
              <a:rPr lang="ar-SA" b="1" dirty="0" smtClean="0">
                <a:cs typeface="B Nazanin" pitchFamily="2" charset="-78"/>
              </a:rPr>
              <a:t> مي توان نوشت.</a:t>
            </a:r>
            <a:endParaRPr lang="fa-IR" b="1" dirty="0" smtClean="0">
              <a:cs typeface="B Nazanin" pitchFamily="2" charset="-78"/>
            </a:endParaRPr>
          </a:p>
          <a:p>
            <a:pPr lvl="0" algn="just">
              <a:buFont typeface="Wingdings" pitchFamily="2" charset="2"/>
              <a:buChar char="§"/>
            </a:pPr>
            <a:endParaRPr lang="en-US" sz="2600" b="1" dirty="0" smtClean="0">
              <a:cs typeface="B Nazanin" pitchFamily="2" charset="-78"/>
            </a:endParaRPr>
          </a:p>
          <a:p>
            <a:pPr lvl="0" algn="just">
              <a:buFont typeface="Wingdings" pitchFamily="2" charset="2"/>
              <a:buChar char="§"/>
            </a:pPr>
            <a:r>
              <a:rPr lang="ar-SA" b="1" dirty="0" smtClean="0">
                <a:cs typeface="B Nazanin" pitchFamily="2" charset="-78"/>
              </a:rPr>
              <a:t>در حال حاضر در گواهی فوت زیر هفت روز رابطه علت و معلولی و توالی بین بندهای مختلف گواهی وجود ندارد.</a:t>
            </a:r>
            <a:endParaRPr lang="en-US" b="1" dirty="0" smtClean="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endParaRPr lang="fa-IR" b="1" dirty="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قسمت اول نام </a:t>
            </a:r>
            <a:r>
              <a:rPr lang="ar-SA" b="1" dirty="0" smtClean="0">
                <a:cs typeface="B Nazanin" pitchFamily="2" charset="-78"/>
              </a:rPr>
              <a:t>بيماري</a:t>
            </a:r>
            <a:r>
              <a:rPr lang="fa-IR" b="1" dirty="0" smtClean="0">
                <a:cs typeface="B Nazanin" pitchFamily="2" charset="-78"/>
              </a:rPr>
              <a:t>‌</a:t>
            </a:r>
            <a:r>
              <a:rPr lang="ar-SA" b="1" dirty="0" smtClean="0">
                <a:cs typeface="B Nazanin" pitchFamily="2" charset="-78"/>
              </a:rPr>
              <a:t>ها</a:t>
            </a:r>
            <a:r>
              <a:rPr lang="ar-SA" b="1" dirty="0">
                <a:cs typeface="B Nazanin" pitchFamily="2" charset="-78"/>
              </a:rPr>
              <a:t>، </a:t>
            </a:r>
            <a:r>
              <a:rPr lang="ar-SA" b="1" dirty="0" smtClean="0">
                <a:cs typeface="B Nazanin" pitchFamily="2" charset="-78"/>
              </a:rPr>
              <a:t>آسيب</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يا عوارض ناشي از آنها كه </a:t>
            </a:r>
            <a:r>
              <a:rPr lang="ar-SA" b="1" dirty="0">
                <a:solidFill>
                  <a:srgbClr val="C00000"/>
                </a:solidFill>
                <a:cs typeface="B Nazanin" pitchFamily="2" charset="-78"/>
              </a:rPr>
              <a:t>مستقیما</a:t>
            </a:r>
            <a:r>
              <a:rPr lang="ar-SA" b="1" dirty="0">
                <a:cs typeface="B Nazanin" pitchFamily="2" charset="-78"/>
              </a:rPr>
              <a:t> موجب مرگ شده است، ثبت مي</a:t>
            </a:r>
            <a:r>
              <a:rPr lang="en-US" b="1" dirty="0">
                <a:cs typeface="B Nazanin" pitchFamily="2" charset="-78"/>
              </a:rPr>
              <a:t>‌</a:t>
            </a:r>
            <a:r>
              <a:rPr lang="ar-SA" b="1" dirty="0" smtClean="0">
                <a:cs typeface="B Nazanin" pitchFamily="2" charset="-78"/>
              </a:rPr>
              <a:t>شود</a:t>
            </a:r>
            <a:r>
              <a:rPr lang="fa-IR" b="1" dirty="0" smtClean="0">
                <a:cs typeface="B Nazanin" pitchFamily="2" charset="-78"/>
              </a:rPr>
              <a:t>.</a:t>
            </a:r>
            <a:endParaRPr lang="fa-IR" b="1" dirty="0">
              <a:cs typeface="B Nazanin" pitchFamily="2" charset="-78"/>
            </a:endParaRPr>
          </a:p>
        </p:txBody>
      </p:sp>
      <p:sp>
        <p:nvSpPr>
          <p:cNvPr id="2" name="Title 1"/>
          <p:cNvSpPr>
            <a:spLocks noGrp="1"/>
          </p:cNvSpPr>
          <p:nvPr>
            <p:ph type="title"/>
          </p:nvPr>
        </p:nvSpPr>
        <p:spPr/>
        <p:txBody>
          <a:bodyPr>
            <a:normAutofit/>
          </a:bodyPr>
          <a:lstStyle/>
          <a:p>
            <a:r>
              <a:rPr lang="ar-SA" b="1" dirty="0">
                <a:solidFill>
                  <a:srgbClr val="FF0000"/>
                </a:solidFill>
                <a:cs typeface="B Titr" pitchFamily="2" charset="-78"/>
              </a:rPr>
              <a:t>قسمت اول علل </a:t>
            </a:r>
            <a:r>
              <a:rPr lang="ar-SA" b="1" dirty="0" smtClean="0">
                <a:solidFill>
                  <a:srgbClr val="FF0000"/>
                </a:solidFill>
                <a:cs typeface="B Titr" pitchFamily="2" charset="-78"/>
              </a:rPr>
              <a:t>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normAutofit fontScale="92500" lnSpcReduction="10000"/>
          </a:bodyPr>
          <a:lstStyle/>
          <a:p>
            <a:pPr marL="0" indent="0" algn="just">
              <a:buNone/>
            </a:pPr>
            <a:r>
              <a:rPr lang="ar-SA" b="1" dirty="0">
                <a:cs typeface="B Nazanin" pitchFamily="2" charset="-78"/>
              </a:rPr>
              <a:t>در عمل ما وقتي مي</a:t>
            </a:r>
            <a:r>
              <a:rPr lang="en-US" b="1" dirty="0">
                <a:cs typeface="B Nazanin" pitchFamily="2" charset="-78"/>
              </a:rPr>
              <a:t>‌</a:t>
            </a:r>
            <a:r>
              <a:rPr lang="ar-SA" b="1" dirty="0">
                <a:cs typeface="B Nazanin" pitchFamily="2" charset="-78"/>
              </a:rPr>
              <a:t>خواهيم قسمت علت مرگ گواهي فوت را تكميل كنيم، بايد از خود بپرسيم آخرين بيماري، آسيب يا عارضه </a:t>
            </a:r>
            <a:r>
              <a:rPr lang="fa-IR" b="1" dirty="0">
                <a:cs typeface="B Nazanin" pitchFamily="2" charset="-78"/>
              </a:rPr>
              <a:t>ا</a:t>
            </a:r>
            <a:r>
              <a:rPr lang="ar-SA" b="1" dirty="0">
                <a:cs typeface="B Nazanin" pitchFamily="2" charset="-78"/>
              </a:rPr>
              <a:t>ي كه متوفي بلافاصله پيش از وقوع مرگ به آن مبتلا بود چه نام داشت؟ </a:t>
            </a:r>
            <a:endParaRPr lang="fa-IR" b="1" dirty="0" smtClean="0">
              <a:cs typeface="B Nazanin" pitchFamily="2" charset="-78"/>
            </a:endParaRPr>
          </a:p>
          <a:p>
            <a:pPr marL="0" indent="0" algn="just">
              <a:buNone/>
            </a:pPr>
            <a:endParaRPr lang="en-US" sz="2600" b="1" dirty="0">
              <a:cs typeface="B Nazanin" pitchFamily="2" charset="-78"/>
            </a:endParaRPr>
          </a:p>
          <a:p>
            <a:pPr marL="0" indent="0" algn="just">
              <a:buNone/>
            </a:pPr>
            <a:r>
              <a:rPr lang="ar-SA" b="1" dirty="0">
                <a:cs typeface="B Nazanin" pitchFamily="2" charset="-78"/>
              </a:rPr>
              <a:t>پاسخ اين سؤال كه يك واژه تشخيصي است، بايد با ترمينولوژي پزشكي فارسی در خط (الف) نوشته شود. </a:t>
            </a:r>
            <a:endParaRPr lang="fa-IR" b="1" dirty="0">
              <a:cs typeface="B Nazanin" pitchFamily="2" charset="-78"/>
            </a:endParaRPr>
          </a:p>
          <a:p>
            <a:pPr marL="0" indent="0" algn="just">
              <a:buNone/>
            </a:pPr>
            <a:endParaRPr lang="en-US" sz="1700" b="1" dirty="0">
              <a:cs typeface="B Nazanin" pitchFamily="2" charset="-78"/>
            </a:endParaRPr>
          </a:p>
          <a:p>
            <a:pPr marL="0" indent="0" algn="just">
              <a:buNone/>
            </a:pPr>
            <a:r>
              <a:rPr lang="ar-SA" b="1" dirty="0">
                <a:cs typeface="B Nazanin" pitchFamily="2" charset="-78"/>
              </a:rPr>
              <a:t>سپس از خود مي</a:t>
            </a:r>
            <a:r>
              <a:rPr lang="en-US" b="1" dirty="0">
                <a:cs typeface="B Nazanin" pitchFamily="2" charset="-78"/>
              </a:rPr>
              <a:t>‌</a:t>
            </a:r>
            <a:r>
              <a:rPr lang="ar-SA" b="1" dirty="0">
                <a:cs typeface="B Nazanin" pitchFamily="2" charset="-78"/>
              </a:rPr>
              <a:t>پرسيم علتي كه موجب بيماري يا وضعيت نوشته شده در خط (الف) شده بود چيست؟ يا بيماري نوشته شده در خط (الف) در اثر كدام بيماري يا آسيب بوجود آمده بود؟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764704"/>
            <a:ext cx="8229600" cy="5361459"/>
          </a:xfrm>
        </p:spPr>
        <p:txBody>
          <a:bodyPr>
            <a:normAutofit/>
          </a:bodyPr>
          <a:lstStyle/>
          <a:p>
            <a:pPr marL="0" indent="0" algn="just">
              <a:buNone/>
            </a:pPr>
            <a:r>
              <a:rPr lang="ar-SA" b="1" dirty="0">
                <a:cs typeface="B Nazanin" pitchFamily="2" charset="-78"/>
              </a:rPr>
              <a:t>پاسخ سؤال دوم را كه همچنان يك واژه تشخيصي است، با ترمينولوژي پزشكي فارسی در خط (ب) نوشته مي</a:t>
            </a:r>
            <a:r>
              <a:rPr lang="en-US" b="1" dirty="0">
                <a:cs typeface="B Nazanin" pitchFamily="2" charset="-78"/>
              </a:rPr>
              <a:t>‌</a:t>
            </a:r>
            <a:r>
              <a:rPr lang="ar-SA" b="1" dirty="0">
                <a:cs typeface="B Nazanin" pitchFamily="2" charset="-78"/>
              </a:rPr>
              <a:t>شود. سپس اين روند پرسش و پاسخ را تا جا</a:t>
            </a:r>
            <a:r>
              <a:rPr lang="fa-IR" b="1" dirty="0">
                <a:cs typeface="B Nazanin" pitchFamily="2" charset="-78"/>
              </a:rPr>
              <a:t>ي</a:t>
            </a:r>
            <a:r>
              <a:rPr lang="ar-SA" b="1" dirty="0">
                <a:cs typeface="B Nazanin" pitchFamily="2" charset="-78"/>
              </a:rPr>
              <a:t>ي ادامه مي</a:t>
            </a:r>
            <a:r>
              <a:rPr lang="en-US" b="1" dirty="0">
                <a:cs typeface="B Nazanin" pitchFamily="2" charset="-78"/>
              </a:rPr>
              <a:t>‌</a:t>
            </a:r>
            <a:r>
              <a:rPr lang="ar-SA" b="1" dirty="0">
                <a:cs typeface="B Nazanin" pitchFamily="2" charset="-78"/>
              </a:rPr>
              <a:t>دهيم كه ديگر قبل از آن بيماري يا آسيبي كه موجب مرگ شده است، وجود نداشته باشد، يعني به اولين بيماري يا آسيبي برسيم كه آغازگر بيماري</a:t>
            </a:r>
            <a:r>
              <a:rPr lang="en-US" b="1" dirty="0">
                <a:cs typeface="B Nazanin" pitchFamily="2" charset="-78"/>
              </a:rPr>
              <a:t>‌</a:t>
            </a:r>
            <a:r>
              <a:rPr lang="ar-SA" b="1" dirty="0">
                <a:cs typeface="B Nazanin" pitchFamily="2" charset="-78"/>
              </a:rPr>
              <a:t>ها يا آسيب</a:t>
            </a:r>
            <a:r>
              <a:rPr lang="en-US" b="1" dirty="0">
                <a:cs typeface="B Nazanin" pitchFamily="2" charset="-78"/>
              </a:rPr>
              <a:t>‌</a:t>
            </a:r>
            <a:r>
              <a:rPr lang="ar-SA" b="1" dirty="0">
                <a:cs typeface="B Nazanin" pitchFamily="2" charset="-78"/>
              </a:rPr>
              <a:t>هايي است كه بطور متوالي رخ داده و در نهايت به مرگ منجر شده است. به اين ترتيب اولين بيماري شروع كننده روند منجر به مرگ در پائين ترين قسمت 1 قرار مي</a:t>
            </a:r>
            <a:r>
              <a:rPr lang="en-US" b="1" dirty="0">
                <a:cs typeface="B Nazanin" pitchFamily="2" charset="-78"/>
              </a:rPr>
              <a:t>‌</a:t>
            </a:r>
            <a:r>
              <a:rPr lang="ar-SA" b="1" dirty="0">
                <a:cs typeface="B Nazanin" pitchFamily="2" charset="-78"/>
              </a:rPr>
              <a:t>گيرد كه ممكن است خط (الف) يا خط (ب) يا خط (ج) يا (د) يا </a:t>
            </a:r>
            <a:r>
              <a:rPr lang="en-US" b="1" dirty="0">
                <a:cs typeface="B Nazanin" pitchFamily="2" charset="-78"/>
              </a:rPr>
              <a:t>…</a:t>
            </a:r>
            <a:r>
              <a:rPr lang="ar-SA" b="1" dirty="0">
                <a:cs typeface="B Nazanin" pitchFamily="2" charset="-78"/>
              </a:rPr>
              <a:t> باشد.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r>
              <a:rPr lang="fa-IR" b="1" dirty="0">
                <a:solidFill>
                  <a:schemeClr val="tx2">
                    <a:lumMod val="50000"/>
                  </a:schemeClr>
                </a:solidFill>
                <a:cs typeface="B Nazanin" pitchFamily="2" charset="-78"/>
              </a:rPr>
              <a:t>تذکر: </a:t>
            </a:r>
            <a:endParaRPr lang="fa-IR" b="1" dirty="0" smtClean="0">
              <a:solidFill>
                <a:schemeClr val="tx2">
                  <a:lumMod val="50000"/>
                </a:schemeClr>
              </a:solidFill>
              <a:cs typeface="B Nazanin" pitchFamily="2" charset="-78"/>
            </a:endParaRPr>
          </a:p>
          <a:p>
            <a:pPr marL="0" indent="0" algn="just">
              <a:buNone/>
            </a:pPr>
            <a:endParaRPr lang="fa-IR" sz="1800" b="1" dirty="0" smtClean="0">
              <a:cs typeface="B Nazanin" pitchFamily="2" charset="-78"/>
            </a:endParaRPr>
          </a:p>
          <a:p>
            <a:pPr marL="0" indent="0" algn="just">
              <a:buNone/>
            </a:pPr>
            <a:r>
              <a:rPr lang="fa-IR" b="1" dirty="0" smtClean="0">
                <a:cs typeface="B Nazanin" pitchFamily="2" charset="-78"/>
              </a:rPr>
              <a:t>در </a:t>
            </a:r>
            <a:r>
              <a:rPr lang="fa-IR" b="1" dirty="0">
                <a:cs typeface="B Nazanin" pitchFamily="2" charset="-78"/>
              </a:rPr>
              <a:t>سال 2015 تعدادی از علل بد تعریف شده جزء  10 علت اول مرگ در کشور قرار </a:t>
            </a:r>
            <a:r>
              <a:rPr lang="fa-IR" b="1" dirty="0" smtClean="0">
                <a:cs typeface="B Nazanin" pitchFamily="2" charset="-78"/>
              </a:rPr>
              <a:t>گرفته‌اند </a:t>
            </a:r>
            <a:r>
              <a:rPr lang="fa-IR" b="1" dirty="0">
                <a:cs typeface="B Nazanin" pitchFamily="2" charset="-78"/>
              </a:rPr>
              <a:t>که این علل از دیدگاه سلامت عمومي و پيشگيری غيرقابل استفاده خواهند بود!!!</a:t>
            </a:r>
            <a:endParaRPr lang="en-US" b="1" dirty="0">
              <a:cs typeface="B Nazanin" pitchFamily="2" charset="-78"/>
            </a:endParaRPr>
          </a:p>
          <a:p>
            <a:pPr marL="0" indent="0">
              <a:buNone/>
            </a:pPr>
            <a:endParaRPr lang="fa-IR" b="1" dirty="0">
              <a:cs typeface="B Nazanin" pitchFamily="2" charset="-78"/>
            </a:endParaRPr>
          </a:p>
        </p:txBody>
      </p:sp>
    </p:spTree>
    <p:extLst>
      <p:ext uri="{BB962C8B-B14F-4D97-AF65-F5344CB8AC3E}">
        <p14:creationId xmlns:p14="http://schemas.microsoft.com/office/powerpoint/2010/main" val="15313121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2060848"/>
            <a:ext cx="8229600" cy="4525963"/>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فرم گواهی استاندارد بخشی در روبروی قسمتهای مختلف </a:t>
            </a:r>
            <a:r>
              <a:rPr lang="ar-SA" b="1" dirty="0" smtClean="0">
                <a:cs typeface="B Nazanin" pitchFamily="2" charset="-78"/>
              </a:rPr>
              <a:t>علت </a:t>
            </a:r>
            <a:r>
              <a:rPr lang="ar-SA" b="1" dirty="0">
                <a:cs typeface="B Nazanin" pitchFamily="2" charset="-78"/>
              </a:rPr>
              <a:t>فوت طراحی شده که فاصله زمانی آن پدیده تا فوت را نشان میدهد و طبیعتا این فواصل زمانی از بالا به پایین تدریجا اضافه میشوند.</a:t>
            </a:r>
            <a:endParaRPr lang="en-US" b="1" dirty="0">
              <a:cs typeface="B Nazanin" pitchFamily="2" charset="-78"/>
            </a:endParaRPr>
          </a:p>
          <a:p>
            <a:pPr marL="0" indent="0">
              <a:buNone/>
            </a:pPr>
            <a:endParaRPr lang="fa-IR" dirty="0"/>
          </a:p>
        </p:txBody>
      </p:sp>
      <p:sp>
        <p:nvSpPr>
          <p:cNvPr id="2" name="Title 1"/>
          <p:cNvSpPr>
            <a:spLocks noGrp="1"/>
          </p:cNvSpPr>
          <p:nvPr>
            <p:ph type="title"/>
          </p:nvPr>
        </p:nvSpPr>
        <p:spPr/>
        <p:txBody>
          <a:bodyPr/>
          <a:lstStyle/>
          <a:p>
            <a:r>
              <a:rPr lang="ar-SA" dirty="0">
                <a:solidFill>
                  <a:srgbClr val="FF0000"/>
                </a:solidFill>
                <a:cs typeface="B Titr" pitchFamily="2" charset="-78"/>
              </a:rPr>
              <a:t>فاصله زمانی تقریبی وضعیت تا مرگ</a:t>
            </a:r>
            <a:endParaRPr lang="en-US"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885826"/>
            <a:ext cx="8229600" cy="5240338"/>
          </a:xfrm>
        </p:spPr>
        <p:txBody>
          <a:bodyPr/>
          <a:lstStyle/>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1</a:t>
            </a:r>
            <a:r>
              <a:rPr lang="fa-IR" b="1" dirty="0">
                <a:solidFill>
                  <a:schemeClr val="accent4">
                    <a:lumMod val="50000"/>
                  </a:schemeClr>
                </a:solidFill>
                <a:cs typeface="B Nazanin" pitchFamily="2" charset="-78"/>
              </a:rPr>
              <a:t>) </a:t>
            </a:r>
            <a:endParaRPr lang="fa-IR" b="1" dirty="0" smtClean="0">
              <a:solidFill>
                <a:schemeClr val="accent4">
                  <a:lumMod val="50000"/>
                </a:schemeClr>
              </a:solidFill>
              <a:cs typeface="B Nazanin" pitchFamily="2" charset="-78"/>
            </a:endParaRPr>
          </a:p>
          <a:p>
            <a:pPr marL="0" indent="0" algn="just">
              <a:buNone/>
            </a:pPr>
            <a:endParaRPr lang="fa-IR" sz="11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 </a:t>
            </a:r>
            <a:r>
              <a:rPr lang="ar-SA" b="1" dirty="0">
                <a:cs typeface="B Nazanin" pitchFamily="2" charset="-78"/>
              </a:rPr>
              <a:t>45 ساله اي در ساعت 9 صبح 14 </a:t>
            </a:r>
            <a:r>
              <a:rPr lang="ar-SA" b="1" dirty="0" smtClean="0">
                <a:cs typeface="B Nazanin" pitchFamily="2" charset="-78"/>
              </a:rPr>
              <a:t>خرداد</a:t>
            </a:r>
            <a:r>
              <a:rPr lang="fa-IR" b="1" dirty="0" smtClean="0">
                <a:cs typeface="B Nazanin" pitchFamily="2" charset="-78"/>
              </a:rPr>
              <a:t> </a:t>
            </a:r>
            <a:r>
              <a:rPr lang="ar-SA" b="1" dirty="0" smtClean="0">
                <a:cs typeface="B Nazanin" pitchFamily="2" charset="-78"/>
              </a:rPr>
              <a:t>ماه </a:t>
            </a:r>
            <a:r>
              <a:rPr lang="ar-SA" b="1" dirty="0">
                <a:cs typeface="B Nazanin" pitchFamily="2" charset="-78"/>
              </a:rPr>
              <a:t>به علت شكستگي استخوان ران در منزل خويش، به درمانگاه ار</a:t>
            </a:r>
            <a:r>
              <a:rPr lang="fa-IR" b="1" dirty="0">
                <a:cs typeface="B Nazanin" pitchFamily="2" charset="-78"/>
              </a:rPr>
              <a:t>تو</a:t>
            </a:r>
            <a:r>
              <a:rPr lang="ar-SA" b="1" dirty="0">
                <a:cs typeface="B Nazanin" pitchFamily="2" charset="-78"/>
              </a:rPr>
              <a:t>پدي يك بيمارستان منتقل شده و بستري مي</a:t>
            </a:r>
            <a:r>
              <a:rPr lang="en-US" b="1" dirty="0">
                <a:cs typeface="B Nazanin" pitchFamily="2" charset="-78"/>
              </a:rPr>
              <a:t>‌</a:t>
            </a:r>
            <a:r>
              <a:rPr lang="ar-SA" b="1" dirty="0">
                <a:cs typeface="B Nazanin" pitchFamily="2" charset="-78"/>
              </a:rPr>
              <a:t>شود. پس از اقدامات درماني مناسب در هشتمين روز بستري با تشخيص آمبولي ريه فوت مي</a:t>
            </a:r>
            <a:r>
              <a:rPr lang="en-US" b="1" dirty="0">
                <a:cs typeface="B Nazanin" pitchFamily="2" charset="-78"/>
              </a:rPr>
              <a:t>‌</a:t>
            </a:r>
            <a:r>
              <a:rPr lang="ar-SA" b="1" dirty="0">
                <a:cs typeface="B Nazanin" pitchFamily="2" charset="-78"/>
              </a:rPr>
              <a:t>كند. در بررسي هاي بيشتر مشخص مي</a:t>
            </a:r>
            <a:r>
              <a:rPr lang="en-US" b="1" dirty="0">
                <a:cs typeface="B Nazanin" pitchFamily="2" charset="-78"/>
              </a:rPr>
              <a:t>‌</a:t>
            </a:r>
            <a:r>
              <a:rPr lang="ar-SA" b="1" dirty="0">
                <a:cs typeface="B Nazanin" pitchFamily="2" charset="-78"/>
              </a:rPr>
              <a:t>شود كه متوفي چهار سال قبل داراي كارسينوم پستان بوده كه به فمور متاستاز داده بود.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noGrp="1"/>
          </p:cNvGraphicFramePr>
          <p:nvPr>
            <p:ph idx="1"/>
            <p:extLst>
              <p:ext uri="{D42A27DB-BD31-4B8C-83A1-F6EECF244321}">
                <p14:modId xmlns:p14="http://schemas.microsoft.com/office/powerpoint/2010/main" val="1168780633"/>
              </p:ext>
            </p:extLst>
          </p:nvPr>
        </p:nvGraphicFramePr>
        <p:xfrm>
          <a:off x="-1" y="-1"/>
          <a:ext cx="9144002" cy="6858001"/>
        </p:xfrm>
        <a:graphic>
          <a:graphicData uri="http://schemas.openxmlformats.org/drawingml/2006/table">
            <a:tbl>
              <a:tblPr firstRow="1" firstCol="1" bandRow="1">
                <a:tableStyleId>{5C22544A-7EE6-4342-B048-85BDC9FD1C3A}</a:tableStyleId>
              </a:tblPr>
              <a:tblGrid>
                <a:gridCol w="3088640">
                  <a:extLst>
                    <a:ext uri="{9D8B030D-6E8A-4147-A177-3AD203B41FA5}">
                      <a16:colId xmlns:a16="http://schemas.microsoft.com/office/drawing/2014/main" val="20000"/>
                    </a:ext>
                  </a:extLst>
                </a:gridCol>
                <a:gridCol w="3007361">
                  <a:extLst>
                    <a:ext uri="{9D8B030D-6E8A-4147-A177-3AD203B41FA5}">
                      <a16:colId xmlns:a16="http://schemas.microsoft.com/office/drawing/2014/main" val="20001"/>
                    </a:ext>
                  </a:extLst>
                </a:gridCol>
                <a:gridCol w="3048001">
                  <a:extLst>
                    <a:ext uri="{9D8B030D-6E8A-4147-A177-3AD203B41FA5}">
                      <a16:colId xmlns:a16="http://schemas.microsoft.com/office/drawing/2014/main" val="20002"/>
                    </a:ext>
                  </a:extLst>
                </a:gridCol>
              </a:tblGrid>
              <a:tr h="615734">
                <a:tc>
                  <a:txBody>
                    <a:bodyPr/>
                    <a:lstStyle/>
                    <a:p>
                      <a:pPr algn="just" rtl="1">
                        <a:lnSpc>
                          <a:spcPct val="115000"/>
                        </a:lnSpc>
                        <a:spcAft>
                          <a:spcPts val="0"/>
                        </a:spcAft>
                      </a:pPr>
                      <a:r>
                        <a:rPr lang="fa-IR" sz="1800" dirty="0">
                          <a:effectLst/>
                          <a:cs typeface="B Nazanin" pitchFamily="2" charset="-78"/>
                        </a:rPr>
                        <a:t>زمان تقريبی بين شروع تا مرگ</a:t>
                      </a:r>
                      <a:endParaRPr lang="en-US" sz="1800" dirty="0">
                        <a:effectLst/>
                        <a:latin typeface="Calibri"/>
                        <a:ea typeface="Times New Roman"/>
                        <a:cs typeface="B Nazanin" pitchFamily="2" charset="-78"/>
                      </a:endParaRPr>
                    </a:p>
                  </a:txBody>
                  <a:tcPr anchor="ctr"/>
                </a:tc>
                <a:tc gridSpan="2">
                  <a:txBody>
                    <a:bodyPr/>
                    <a:lstStyle/>
                    <a:p>
                      <a:pPr algn="just" rtl="1">
                        <a:lnSpc>
                          <a:spcPct val="115000"/>
                        </a:lnSpc>
                        <a:spcAft>
                          <a:spcPts val="0"/>
                        </a:spcAft>
                      </a:pPr>
                      <a:r>
                        <a:rPr lang="fa-IR" sz="2000" dirty="0">
                          <a:effectLst/>
                          <a:cs typeface="B Nazanin" pitchFamily="2" charset="-78"/>
                        </a:rPr>
                        <a:t>علت مرگ</a:t>
                      </a:r>
                      <a:endParaRPr lang="en-US" sz="2000" dirty="0">
                        <a:effectLst/>
                        <a:latin typeface="Calibri"/>
                        <a:ea typeface="Times New Roman"/>
                        <a:cs typeface="B Nazanin" pitchFamily="2" charset="-78"/>
                      </a:endParaRPr>
                    </a:p>
                  </a:txBody>
                  <a:tcPr anchor="ctr"/>
                </a:tc>
                <a:tc hMerge="1">
                  <a:txBody>
                    <a:bodyPr/>
                    <a:lstStyle/>
                    <a:p>
                      <a:pPr rtl="1"/>
                      <a:endParaRPr lang="fa-IR"/>
                    </a:p>
                  </a:txBody>
                  <a:tcPr/>
                </a:tc>
                <a:extLst>
                  <a:ext uri="{0D108BD9-81ED-4DB2-BD59-A6C34878D82A}">
                    <a16:rowId xmlns:a16="http://schemas.microsoft.com/office/drawing/2014/main" val="10000"/>
                  </a:ext>
                </a:extLst>
              </a:tr>
              <a:tr h="3545777">
                <a:tc>
                  <a:txBody>
                    <a:bodyPr/>
                    <a:lstStyle/>
                    <a:p>
                      <a:pPr algn="just" rtl="1">
                        <a:lnSpc>
                          <a:spcPct val="115000"/>
                        </a:lnSpc>
                        <a:spcAft>
                          <a:spcPts val="0"/>
                        </a:spcAft>
                      </a:pPr>
                      <a:r>
                        <a:rPr lang="ar-SA" sz="2000">
                          <a:effectLst/>
                          <a:cs typeface="B Nazanin" pitchFamily="2" charset="-78"/>
                        </a:rPr>
                        <a:t>چند ساعت</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 </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8 روز</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fa-IR" sz="2000">
                          <a:effectLst/>
                          <a:cs typeface="B Nazanin" pitchFamily="2" charset="-78"/>
                        </a:rPr>
                        <a:t>2 ماه</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ar-SA" sz="2000">
                          <a:effectLst/>
                          <a:cs typeface="B Nazanin" pitchFamily="2" charset="-78"/>
                        </a:rPr>
                        <a:t>4 سال</a:t>
                      </a:r>
                      <a:endParaRPr lang="en-US" sz="200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الف:</a:t>
                      </a:r>
                      <a:r>
                        <a:rPr lang="ar-SA" sz="2000" dirty="0">
                          <a:effectLst/>
                          <a:cs typeface="B Nazanin" pitchFamily="2" charset="-78"/>
                        </a:rPr>
                        <a:t>آمبولي ريوي</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يا پيامد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 </a:t>
                      </a:r>
                      <a:r>
                        <a:rPr lang="ar-SA" sz="2000" dirty="0">
                          <a:effectLst/>
                          <a:cs typeface="B Nazanin" pitchFamily="2" charset="-78"/>
                        </a:rPr>
                        <a:t>شكستگي پاتولوژيك فمور</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يا پيامد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ج</a:t>
                      </a:r>
                      <a:r>
                        <a:rPr lang="fa-IR" sz="2000" dirty="0" smtClean="0">
                          <a:effectLst/>
                          <a:cs typeface="B Nazanin" pitchFamily="2" charset="-78"/>
                        </a:rPr>
                        <a:t>:</a:t>
                      </a:r>
                      <a:r>
                        <a:rPr lang="ar-SA" sz="2000" dirty="0" smtClean="0">
                          <a:effectLst/>
                          <a:cs typeface="B Nazanin" pitchFamily="2" charset="-78"/>
                        </a:rPr>
                        <a:t> </a:t>
                      </a:r>
                      <a:r>
                        <a:rPr lang="ar-SA" sz="2000" dirty="0">
                          <a:effectLst/>
                          <a:cs typeface="B Nazanin" pitchFamily="2" charset="-78"/>
                        </a:rPr>
                        <a:t>متاستاز سرطان به فمور</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يا پيامد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د</a:t>
                      </a:r>
                      <a:r>
                        <a:rPr lang="fa-IR" sz="2000" dirty="0" smtClean="0">
                          <a:effectLst/>
                          <a:cs typeface="B Nazanin" pitchFamily="2" charset="-78"/>
                        </a:rPr>
                        <a:t>:</a:t>
                      </a:r>
                      <a:r>
                        <a:rPr lang="ar-SA" sz="2000" dirty="0" smtClean="0">
                          <a:effectLst/>
                          <a:cs typeface="B Nazanin" pitchFamily="2" charset="-78"/>
                        </a:rPr>
                        <a:t> </a:t>
                      </a:r>
                      <a:r>
                        <a:rPr lang="ar-SA" sz="2000" dirty="0">
                          <a:effectLst/>
                          <a:cs typeface="B Nazanin" pitchFamily="2" charset="-78"/>
                        </a:rPr>
                        <a:t>سرطان پستان</a:t>
                      </a:r>
                      <a:endParaRPr lang="en-US" sz="2000"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1- آخرين بيماری يا وضعيتی که بلافاصله پيش از مرگ وجود داشت *</a:t>
                      </a:r>
                      <a:endParaRPr lang="en-US" sz="2000" dirty="0">
                        <a:effectLst/>
                        <a:cs typeface="B Nazanin" pitchFamily="2" charset="-78"/>
                      </a:endParaRPr>
                    </a:p>
                    <a:p>
                      <a:pPr algn="just" rtl="1">
                        <a:lnSpc>
                          <a:spcPct val="115000"/>
                        </a:lnSpc>
                        <a:spcAft>
                          <a:spcPts val="0"/>
                        </a:spcAft>
                      </a:pPr>
                      <a:r>
                        <a:rPr lang="en-US" sz="2000" dirty="0">
                          <a:effectLst/>
                          <a:cs typeface="B Nazanin" pitchFamily="2" charset="-78"/>
                        </a:rPr>
                        <a:t> </a:t>
                      </a:r>
                    </a:p>
                    <a:p>
                      <a:pPr algn="just" rtl="1">
                        <a:lnSpc>
                          <a:spcPct val="115000"/>
                        </a:lnSpc>
                        <a:spcAft>
                          <a:spcPts val="0"/>
                        </a:spcAft>
                      </a:pPr>
                      <a:r>
                        <a:rPr lang="ar-SA" sz="2000" dirty="0">
                          <a:effectLst/>
                          <a:cs typeface="B Nazanin" pitchFamily="2" charset="-78"/>
                        </a:rPr>
                        <a:t> </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بيماريهای قبلی</a:t>
                      </a:r>
                      <a:endParaRPr lang="en-US" sz="2000" dirty="0">
                        <a:effectLst/>
                        <a:latin typeface="Calibri"/>
                        <a:ea typeface="Times New Roman"/>
                        <a:cs typeface="B Nazanin" pitchFamily="2" charset="-78"/>
                      </a:endParaRPr>
                    </a:p>
                  </a:txBody>
                  <a:tcPr/>
                </a:tc>
                <a:extLst>
                  <a:ext uri="{0D108BD9-81ED-4DB2-BD59-A6C34878D82A}">
                    <a16:rowId xmlns:a16="http://schemas.microsoft.com/office/drawing/2014/main" val="10001"/>
                  </a:ext>
                </a:extLst>
              </a:tr>
              <a:tr h="1592415">
                <a:tc>
                  <a:txBody>
                    <a:bodyPr/>
                    <a:lstStyle/>
                    <a:p>
                      <a:endParaRPr lang="en-US" sz="2000">
                        <a:effectLst/>
                        <a:latin typeface="Calibri"/>
                        <a:cs typeface="B Nazanin" pitchFamily="2" charset="-78"/>
                      </a:endParaRPr>
                    </a:p>
                  </a:txBody>
                  <a:tcPr/>
                </a:tc>
                <a:tc>
                  <a:txBody>
                    <a:bodyPr/>
                    <a:lstStyle/>
                    <a:p>
                      <a:endParaRPr lang="en-US" sz="2000">
                        <a:effectLst/>
                        <a:latin typeface="Calibri"/>
                        <a:cs typeface="B Nazanin" pitchFamily="2" charset="-78"/>
                      </a:endParaRPr>
                    </a:p>
                  </a:txBody>
                  <a:tcPr/>
                </a:tc>
                <a:tc>
                  <a:txBody>
                    <a:bodyPr/>
                    <a:lstStyle/>
                    <a:p>
                      <a:pPr algn="just" rtl="1">
                        <a:lnSpc>
                          <a:spcPct val="115000"/>
                        </a:lnSpc>
                        <a:spcAft>
                          <a:spcPts val="0"/>
                        </a:spcAft>
                      </a:pPr>
                      <a:r>
                        <a:rPr lang="fa-IR" sz="2000">
                          <a:effectLst/>
                          <a:cs typeface="B Nazanin" pitchFamily="2" charset="-78"/>
                        </a:rPr>
                        <a:t>2- ساير بيماريهايی که به مرگ کمک کرده اند ولی وجود آنها به تنهايی موجب مرگ نميشد</a:t>
                      </a:r>
                      <a:endParaRPr lang="en-US" sz="2000">
                        <a:effectLst/>
                        <a:latin typeface="Calibri"/>
                        <a:ea typeface="Times New Roman"/>
                        <a:cs typeface="B Nazanin" pitchFamily="2" charset="-78"/>
                      </a:endParaRPr>
                    </a:p>
                  </a:txBody>
                  <a:tcPr/>
                </a:tc>
                <a:extLst>
                  <a:ext uri="{0D108BD9-81ED-4DB2-BD59-A6C34878D82A}">
                    <a16:rowId xmlns:a16="http://schemas.microsoft.com/office/drawing/2014/main" val="10002"/>
                  </a:ext>
                </a:extLst>
              </a:tr>
              <a:tr h="1104075">
                <a:tc gridSpan="3">
                  <a:txBody>
                    <a:bodyPr/>
                    <a:lstStyle/>
                    <a:p>
                      <a:pPr algn="just" rtl="1">
                        <a:lnSpc>
                          <a:spcPct val="115000"/>
                        </a:lnSpc>
                        <a:spcAft>
                          <a:spcPts val="0"/>
                        </a:spcAft>
                      </a:pPr>
                      <a:r>
                        <a:rPr lang="fa-IR" sz="2000" dirty="0">
                          <a:effectLst/>
                          <a:cs typeface="B Nazanin" pitchFamily="2" charset="-78"/>
                        </a:rPr>
                        <a:t>* نام بيماری، آسيب يا عوارض آنها که موحب مرگ شده است. در اين قسمت نمی توان تابلوی مرگ مانند ايست قلبی يا نارسايی تنفسی را وارد کرد.</a:t>
                      </a:r>
                      <a:endParaRPr lang="en-US" sz="2000" dirty="0">
                        <a:effectLst/>
                        <a:latin typeface="Calibri"/>
                        <a:ea typeface="Times New Roman"/>
                        <a:cs typeface="B Nazanin" pitchFamily="2" charset="-78"/>
                      </a:endParaRP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20688"/>
            <a:ext cx="8229600" cy="5505475"/>
          </a:xfrm>
        </p:spPr>
        <p:txBody>
          <a:bodyPr>
            <a:normAutofit/>
          </a:bodyPr>
          <a:lstStyle/>
          <a:p>
            <a:pPr marL="0" indent="0" algn="just">
              <a:buNone/>
            </a:pPr>
            <a:endParaRPr lang="fa-IR" sz="1600" b="1" dirty="0" smtClean="0">
              <a:cs typeface="B Nazanin" pitchFamily="2" charset="-78"/>
            </a:endParaRPr>
          </a:p>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a:t>
            </a:r>
            <a:r>
              <a:rPr lang="ar-SA" b="1" dirty="0" smtClean="0">
                <a:solidFill>
                  <a:schemeClr val="accent4">
                    <a:lumMod val="50000"/>
                  </a:schemeClr>
                </a:solidFill>
                <a:cs typeface="B Nazanin" pitchFamily="2" charset="-78"/>
              </a:rPr>
              <a:t>2)</a:t>
            </a:r>
            <a:endParaRPr lang="fa-IR" b="1" dirty="0" smtClean="0">
              <a:solidFill>
                <a:schemeClr val="accent4">
                  <a:lumMod val="50000"/>
                </a:schemeClr>
              </a:solidFill>
              <a:cs typeface="B Nazanin" pitchFamily="2" charset="-78"/>
            </a:endParaRPr>
          </a:p>
          <a:p>
            <a:pPr marL="0" indent="0" algn="just">
              <a:buNone/>
            </a:pPr>
            <a:endParaRPr lang="fa-IR" sz="16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 </a:t>
            </a:r>
            <a:r>
              <a:rPr lang="ar-SA" b="1" dirty="0">
                <a:cs typeface="B Nazanin" pitchFamily="2" charset="-78"/>
              </a:rPr>
              <a:t>آقاي 22 ساله اي بلافاصله بعد از تصادف با اتومبيل، به اورژانس آورده شده است. هنگام پذيرش فاقد نبض و تنفس بوده و عمليات احيا مؤثر واقع نمي</a:t>
            </a:r>
            <a:r>
              <a:rPr lang="en-US" b="1" dirty="0">
                <a:cs typeface="B Nazanin" pitchFamily="2" charset="-78"/>
              </a:rPr>
              <a:t>‌</a:t>
            </a:r>
            <a:r>
              <a:rPr lang="ar-SA" b="1" dirty="0">
                <a:cs typeface="B Nazanin" pitchFamily="2" charset="-78"/>
              </a:rPr>
              <a:t>شود</a:t>
            </a:r>
            <a:r>
              <a:rPr lang="fa-IR" b="1" dirty="0">
                <a:cs typeface="B Nazanin" pitchFamily="2" charset="-78"/>
              </a:rPr>
              <a:t>.</a:t>
            </a:r>
            <a:r>
              <a:rPr lang="ar-SA" b="1" dirty="0">
                <a:cs typeface="B Nazanin" pitchFamily="2" charset="-78"/>
              </a:rPr>
              <a:t> در لاپاراسكوپي مشخص مي</a:t>
            </a:r>
            <a:r>
              <a:rPr lang="en-US" b="1" dirty="0">
                <a:cs typeface="B Nazanin" pitchFamily="2" charset="-78"/>
              </a:rPr>
              <a:t>‌</a:t>
            </a:r>
            <a:r>
              <a:rPr lang="ar-SA" b="1" dirty="0">
                <a:cs typeface="B Nazanin" pitchFamily="2" charset="-78"/>
              </a:rPr>
              <a:t>شود كه كبد بيمار پاره شده و پريتوان پر از خون است. به نظر مي</a:t>
            </a:r>
            <a:r>
              <a:rPr lang="en-US" b="1" dirty="0">
                <a:cs typeface="B Nazanin" pitchFamily="2" charset="-78"/>
              </a:rPr>
              <a:t>‌</a:t>
            </a:r>
            <a:r>
              <a:rPr lang="ar-SA" b="1" dirty="0">
                <a:cs typeface="B Nazanin" pitchFamily="2" charset="-78"/>
              </a:rPr>
              <a:t>آيد، بيمار به علت شوك هيپوولميك در اثر خونريزي، دچار ايست قلبي شده و فوت كرده است. نمونه تكميل شده قسمت</a:t>
            </a:r>
            <a:r>
              <a:rPr lang="fa-IR" b="1" dirty="0">
                <a:cs typeface="B Nazanin" pitchFamily="2" charset="-78"/>
              </a:rPr>
              <a:t> علت</a:t>
            </a:r>
            <a:r>
              <a:rPr lang="ar-SA" b="1" dirty="0">
                <a:cs typeface="B Nazanin" pitchFamily="2" charset="-78"/>
              </a:rPr>
              <a:t> مرگ گواهي پزشكي در شكل زير نشان داده مي</a:t>
            </a:r>
            <a:r>
              <a:rPr lang="en-US" b="1" dirty="0">
                <a:cs typeface="B Nazanin" pitchFamily="2" charset="-78"/>
              </a:rPr>
              <a:t>‌</a:t>
            </a:r>
            <a:r>
              <a:rPr lang="ar-SA" b="1" dirty="0">
                <a:cs typeface="B Nazanin" pitchFamily="2" charset="-78"/>
              </a:rPr>
              <a:t>شود.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78757978"/>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265713">
                  <a:extLst>
                    <a:ext uri="{9D8B030D-6E8A-4147-A177-3AD203B41FA5}">
                      <a16:colId xmlns:a16="http://schemas.microsoft.com/office/drawing/2014/main" val="20000"/>
                    </a:ext>
                  </a:extLst>
                </a:gridCol>
                <a:gridCol w="2448964">
                  <a:extLst>
                    <a:ext uri="{9D8B030D-6E8A-4147-A177-3AD203B41FA5}">
                      <a16:colId xmlns:a16="http://schemas.microsoft.com/office/drawing/2014/main" val="20001"/>
                    </a:ext>
                  </a:extLst>
                </a:gridCol>
                <a:gridCol w="3429323">
                  <a:extLst>
                    <a:ext uri="{9D8B030D-6E8A-4147-A177-3AD203B41FA5}">
                      <a16:colId xmlns:a16="http://schemas.microsoft.com/office/drawing/2014/main" val="20002"/>
                    </a:ext>
                  </a:extLst>
                </a:gridCol>
              </a:tblGrid>
              <a:tr h="615733">
                <a:tc>
                  <a:txBody>
                    <a:bodyPr/>
                    <a:lstStyle/>
                    <a:p>
                      <a:pPr algn="just" rtl="1">
                        <a:lnSpc>
                          <a:spcPct val="115000"/>
                        </a:lnSpc>
                        <a:spcAft>
                          <a:spcPts val="0"/>
                        </a:spcAft>
                      </a:pPr>
                      <a:r>
                        <a:rPr lang="fa-IR" sz="2000" dirty="0">
                          <a:effectLst/>
                          <a:cs typeface="B Nazanin" pitchFamily="2" charset="-78"/>
                        </a:rPr>
                        <a:t>زمان تقریبی بین شروع تا مرگ</a:t>
                      </a:r>
                      <a:endParaRPr lang="en-US" sz="2000" dirty="0">
                        <a:effectLst/>
                        <a:latin typeface="Calibri"/>
                        <a:ea typeface="Times New Roman"/>
                        <a:cs typeface="B Nazanin" pitchFamily="2" charset="-78"/>
                      </a:endParaRPr>
                    </a:p>
                  </a:txBody>
                  <a:tcPr anchor="ctr"/>
                </a:tc>
                <a:tc gridSpan="2">
                  <a:txBody>
                    <a:bodyPr/>
                    <a:lstStyle/>
                    <a:p>
                      <a:pPr algn="just" rtl="1">
                        <a:lnSpc>
                          <a:spcPct val="115000"/>
                        </a:lnSpc>
                        <a:spcAft>
                          <a:spcPts val="0"/>
                        </a:spcAft>
                      </a:pPr>
                      <a:r>
                        <a:rPr lang="fa-IR" sz="2000" dirty="0">
                          <a:effectLst/>
                          <a:cs typeface="B Nazanin" pitchFamily="2" charset="-78"/>
                        </a:rPr>
                        <a:t>علت مرگ</a:t>
                      </a:r>
                      <a:endParaRPr lang="en-US" sz="2000" dirty="0">
                        <a:effectLst/>
                        <a:latin typeface="Calibri"/>
                        <a:ea typeface="Times New Roman"/>
                        <a:cs typeface="B Nazanin" pitchFamily="2" charset="-78"/>
                      </a:endParaRPr>
                    </a:p>
                  </a:txBody>
                  <a:tcPr anchor="ctr"/>
                </a:tc>
                <a:tc hMerge="1">
                  <a:txBody>
                    <a:bodyPr/>
                    <a:lstStyle/>
                    <a:p>
                      <a:pPr rtl="1"/>
                      <a:endParaRPr lang="fa-IR"/>
                    </a:p>
                  </a:txBody>
                  <a:tcPr/>
                </a:tc>
                <a:extLst>
                  <a:ext uri="{0D108BD9-81ED-4DB2-BD59-A6C34878D82A}">
                    <a16:rowId xmlns:a16="http://schemas.microsoft.com/office/drawing/2014/main" val="10000"/>
                  </a:ext>
                </a:extLst>
              </a:tr>
              <a:tr h="3545777">
                <a:tc>
                  <a:txBody>
                    <a:bodyPr/>
                    <a:lstStyle/>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 </a:t>
                      </a:r>
                      <a:endParaRPr lang="en-US" sz="2000">
                        <a:effectLst/>
                        <a:cs typeface="B Nazanin" pitchFamily="2" charset="-78"/>
                      </a:endParaRPr>
                    </a:p>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cs typeface="B Nazanin" pitchFamily="2" charset="-78"/>
                      </a:endParaRPr>
                    </a:p>
                    <a:p>
                      <a:pPr algn="just" rtl="1">
                        <a:lnSpc>
                          <a:spcPct val="115000"/>
                        </a:lnSpc>
                        <a:spcAft>
                          <a:spcPts val="0"/>
                        </a:spcAft>
                      </a:pPr>
                      <a:r>
                        <a:rPr lang="en-US" sz="2000">
                          <a:effectLst/>
                          <a:cs typeface="B Nazanin" pitchFamily="2" charset="-78"/>
                        </a:rPr>
                        <a:t> </a:t>
                      </a:r>
                    </a:p>
                    <a:p>
                      <a:pPr algn="just" rtl="1">
                        <a:lnSpc>
                          <a:spcPct val="115000"/>
                        </a:lnSpc>
                        <a:spcAft>
                          <a:spcPts val="0"/>
                        </a:spcAft>
                      </a:pPr>
                      <a:r>
                        <a:rPr lang="ar-SA" sz="2000">
                          <a:effectLst/>
                          <a:cs typeface="B Nazanin" pitchFamily="2" charset="-78"/>
                        </a:rPr>
                        <a:t>چند </a:t>
                      </a:r>
                      <a:r>
                        <a:rPr lang="fa-IR" sz="2000">
                          <a:effectLst/>
                          <a:cs typeface="B Nazanin" pitchFamily="2" charset="-78"/>
                        </a:rPr>
                        <a:t>دقیقه</a:t>
                      </a:r>
                      <a:endParaRPr lang="en-US" sz="200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الف: </a:t>
                      </a:r>
                      <a:r>
                        <a:rPr lang="ar-SA" sz="2000" dirty="0">
                          <a:effectLst/>
                          <a:cs typeface="B Nazanin" pitchFamily="2" charset="-78"/>
                        </a:rPr>
                        <a:t>شوك هموراژيك</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یا پیامد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 </a:t>
                      </a:r>
                      <a:r>
                        <a:rPr lang="ar-SA" sz="2000" dirty="0">
                          <a:effectLst/>
                          <a:cs typeface="B Nazanin" pitchFamily="2" charset="-78"/>
                        </a:rPr>
                        <a:t>خونريزي در پريتوان</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یا پیامد</a:t>
                      </a:r>
                      <a:endParaRPr lang="en-US" sz="2000" dirty="0">
                        <a:effectLst/>
                        <a:cs typeface="B Nazanin" pitchFamily="2" charset="-78"/>
                      </a:endParaRPr>
                    </a:p>
                    <a:p>
                      <a:pPr algn="just" rtl="1">
                        <a:lnSpc>
                          <a:spcPct val="115000"/>
                        </a:lnSpc>
                        <a:spcAft>
                          <a:spcPts val="0"/>
                        </a:spcAft>
                      </a:pPr>
                      <a:r>
                        <a:rPr lang="ar-SA" sz="2000" dirty="0" smtClean="0">
                          <a:effectLst/>
                          <a:cs typeface="B Nazanin" pitchFamily="2" charset="-78"/>
                        </a:rPr>
                        <a:t>ج: </a:t>
                      </a:r>
                      <a:r>
                        <a:rPr lang="ar-SA" sz="2000" dirty="0">
                          <a:effectLst/>
                          <a:cs typeface="B Nazanin" pitchFamily="2" charset="-78"/>
                        </a:rPr>
                        <a:t>پارگي كبد </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به سبب یا پیامد</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د</a:t>
                      </a:r>
                      <a:r>
                        <a:rPr lang="fa-IR" sz="2000" dirty="0" smtClean="0">
                          <a:effectLst/>
                          <a:cs typeface="B Nazanin" pitchFamily="2" charset="-78"/>
                        </a:rPr>
                        <a:t>:</a:t>
                      </a:r>
                      <a:r>
                        <a:rPr lang="ar-SA" sz="2000" dirty="0" smtClean="0">
                          <a:effectLst/>
                          <a:cs typeface="B Nazanin" pitchFamily="2" charset="-78"/>
                        </a:rPr>
                        <a:t> </a:t>
                      </a:r>
                      <a:r>
                        <a:rPr lang="ar-SA" sz="2000" dirty="0">
                          <a:effectLst/>
                          <a:cs typeface="B Nazanin" pitchFamily="2" charset="-78"/>
                        </a:rPr>
                        <a:t>تصادف با اتومبيل</a:t>
                      </a:r>
                      <a:endParaRPr lang="en-US" sz="2000"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000" dirty="0">
                          <a:effectLst/>
                          <a:cs typeface="B Nazanin" pitchFamily="2" charset="-78"/>
                        </a:rPr>
                        <a:t>1- آخرین بیماری یا وضعیتی که بلافاصله پیش از مرگ وجود داشت *</a:t>
                      </a:r>
                      <a:endParaRPr lang="en-US" sz="2000" dirty="0">
                        <a:effectLst/>
                        <a:cs typeface="B Nazanin" pitchFamily="2" charset="-78"/>
                      </a:endParaRPr>
                    </a:p>
                    <a:p>
                      <a:pPr algn="just" rtl="1">
                        <a:lnSpc>
                          <a:spcPct val="115000"/>
                        </a:lnSpc>
                        <a:spcAft>
                          <a:spcPts val="0"/>
                        </a:spcAft>
                      </a:pPr>
                      <a:r>
                        <a:rPr lang="en-US" sz="2000" dirty="0">
                          <a:effectLst/>
                          <a:cs typeface="B Nazanin" pitchFamily="2" charset="-78"/>
                        </a:rPr>
                        <a:t> </a:t>
                      </a:r>
                    </a:p>
                    <a:p>
                      <a:pPr algn="just" rtl="1">
                        <a:lnSpc>
                          <a:spcPct val="115000"/>
                        </a:lnSpc>
                        <a:spcAft>
                          <a:spcPts val="0"/>
                        </a:spcAft>
                      </a:pPr>
                      <a:r>
                        <a:rPr lang="ar-SA" sz="2000" dirty="0">
                          <a:effectLst/>
                          <a:cs typeface="B Nazanin" pitchFamily="2" charset="-78"/>
                        </a:rPr>
                        <a:t> </a:t>
                      </a:r>
                      <a:endParaRPr lang="en-US" sz="2000" dirty="0">
                        <a:effectLst/>
                        <a:cs typeface="B Nazanin" pitchFamily="2" charset="-78"/>
                      </a:endParaRPr>
                    </a:p>
                    <a:p>
                      <a:pPr algn="just" rtl="1">
                        <a:lnSpc>
                          <a:spcPct val="115000"/>
                        </a:lnSpc>
                        <a:spcAft>
                          <a:spcPts val="0"/>
                        </a:spcAft>
                      </a:pPr>
                      <a:r>
                        <a:rPr lang="fa-IR" sz="2000" dirty="0">
                          <a:effectLst/>
                          <a:cs typeface="B Nazanin" pitchFamily="2" charset="-78"/>
                        </a:rPr>
                        <a:t>بیماریهای قبلی</a:t>
                      </a:r>
                      <a:endParaRPr lang="en-US" sz="2000" dirty="0">
                        <a:effectLst/>
                        <a:latin typeface="Calibri"/>
                        <a:ea typeface="Times New Roman"/>
                        <a:cs typeface="B Nazanin" pitchFamily="2" charset="-78"/>
                      </a:endParaRPr>
                    </a:p>
                  </a:txBody>
                  <a:tcPr/>
                </a:tc>
                <a:extLst>
                  <a:ext uri="{0D108BD9-81ED-4DB2-BD59-A6C34878D82A}">
                    <a16:rowId xmlns:a16="http://schemas.microsoft.com/office/drawing/2014/main" val="10001"/>
                  </a:ext>
                </a:extLst>
              </a:tr>
              <a:tr h="1592415">
                <a:tc>
                  <a:txBody>
                    <a:bodyPr/>
                    <a:lstStyle/>
                    <a:p>
                      <a:pPr algn="l"/>
                      <a:endParaRPr lang="en-US" sz="2000">
                        <a:effectLst/>
                        <a:latin typeface="Calibri"/>
                        <a:cs typeface="B Nazanin" pitchFamily="2" charset="-78"/>
                      </a:endParaRPr>
                    </a:p>
                  </a:txBody>
                  <a:tcPr/>
                </a:tc>
                <a:tc>
                  <a:txBody>
                    <a:bodyPr/>
                    <a:lstStyle/>
                    <a:p>
                      <a:pPr algn="l"/>
                      <a:endParaRPr lang="en-US" sz="2000">
                        <a:effectLst/>
                        <a:latin typeface="Calibri"/>
                        <a:cs typeface="B Nazanin" pitchFamily="2" charset="-78"/>
                      </a:endParaRPr>
                    </a:p>
                  </a:txBody>
                  <a:tcPr/>
                </a:tc>
                <a:tc>
                  <a:txBody>
                    <a:bodyPr/>
                    <a:lstStyle/>
                    <a:p>
                      <a:pPr algn="just" rtl="1">
                        <a:lnSpc>
                          <a:spcPct val="115000"/>
                        </a:lnSpc>
                        <a:spcAft>
                          <a:spcPts val="0"/>
                        </a:spcAft>
                      </a:pPr>
                      <a:r>
                        <a:rPr lang="fa-IR" sz="2000">
                          <a:effectLst/>
                          <a:cs typeface="B Nazanin" pitchFamily="2" charset="-78"/>
                        </a:rPr>
                        <a:t>2- سایر بیماریهایی که به مرگ کمک کرده اند ولی وجود آنها به تنهایی موجب مرگ نمیشد</a:t>
                      </a:r>
                      <a:endParaRPr lang="en-US" sz="2000">
                        <a:effectLst/>
                        <a:latin typeface="Calibri"/>
                        <a:ea typeface="Times New Roman"/>
                        <a:cs typeface="B Nazanin" pitchFamily="2" charset="-78"/>
                      </a:endParaRPr>
                    </a:p>
                  </a:txBody>
                  <a:tcPr/>
                </a:tc>
                <a:extLst>
                  <a:ext uri="{0D108BD9-81ED-4DB2-BD59-A6C34878D82A}">
                    <a16:rowId xmlns:a16="http://schemas.microsoft.com/office/drawing/2014/main" val="10002"/>
                  </a:ext>
                </a:extLst>
              </a:tr>
              <a:tr h="1104075">
                <a:tc gridSpan="3">
                  <a:txBody>
                    <a:bodyPr/>
                    <a:lstStyle/>
                    <a:p>
                      <a:pPr algn="just" rtl="1">
                        <a:lnSpc>
                          <a:spcPct val="115000"/>
                        </a:lnSpc>
                        <a:spcAft>
                          <a:spcPts val="0"/>
                        </a:spcAft>
                      </a:pPr>
                      <a:r>
                        <a:rPr lang="fa-IR" sz="2000" dirty="0">
                          <a:effectLst/>
                          <a:cs typeface="B Nazanin" pitchFamily="2" charset="-78"/>
                        </a:rPr>
                        <a:t>* نام بیماری، آسیب یا عوارض آنها که موحب مرگ شده است. در این قسمت نمی توان تابلوی مرگ مانند ایست قلبی یا نارسایی تنفسی را وارد کرد.</a:t>
                      </a:r>
                      <a:endParaRPr lang="en-US" sz="2000" dirty="0">
                        <a:effectLst/>
                        <a:latin typeface="Calibri"/>
                        <a:ea typeface="Times New Roman"/>
                        <a:cs typeface="B Nazanin" pitchFamily="2" charset="-78"/>
                      </a:endParaRP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48680"/>
            <a:ext cx="8229600" cy="5577483"/>
          </a:xfrm>
        </p:spPr>
        <p:txBody>
          <a:bodyPr>
            <a:normAutofit/>
          </a:bodyPr>
          <a:lstStyle/>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a:t>
            </a:r>
            <a:r>
              <a:rPr lang="ar-SA" b="1" dirty="0" smtClean="0">
                <a:solidFill>
                  <a:schemeClr val="accent4">
                    <a:lumMod val="50000"/>
                  </a:schemeClr>
                </a:solidFill>
                <a:cs typeface="B Nazanin" pitchFamily="2" charset="-78"/>
              </a:rPr>
              <a:t>3)</a:t>
            </a:r>
            <a:endParaRPr lang="fa-IR" b="1" dirty="0" smtClean="0">
              <a:solidFill>
                <a:schemeClr val="accent4">
                  <a:lumMod val="50000"/>
                </a:schemeClr>
              </a:solidFill>
              <a:cs typeface="B Nazanin" pitchFamily="2" charset="-78"/>
            </a:endParaRPr>
          </a:p>
          <a:p>
            <a:pPr marL="0" indent="0" algn="just">
              <a:buNone/>
            </a:pPr>
            <a:endParaRPr lang="fa-IR" sz="19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آقاي </a:t>
            </a:r>
            <a:r>
              <a:rPr lang="ar-SA" b="1" dirty="0">
                <a:cs typeface="B Nazanin" pitchFamily="2" charset="-78"/>
              </a:rPr>
              <a:t>54 ساله اي به علت استفراغ خوني شديد با زردي واضح مراجعه مي</a:t>
            </a:r>
            <a:r>
              <a:rPr lang="en-US" b="1" dirty="0">
                <a:cs typeface="B Nazanin" pitchFamily="2" charset="-78"/>
              </a:rPr>
              <a:t>‌</a:t>
            </a:r>
            <a:r>
              <a:rPr lang="ar-SA" b="1" dirty="0">
                <a:cs typeface="B Nazanin" pitchFamily="2" charset="-78"/>
              </a:rPr>
              <a:t>كند. در بررسي معلوم مي</a:t>
            </a:r>
            <a:r>
              <a:rPr lang="en-US" b="1" dirty="0">
                <a:cs typeface="B Nazanin" pitchFamily="2" charset="-78"/>
              </a:rPr>
              <a:t>‌</a:t>
            </a:r>
            <a:r>
              <a:rPr lang="ar-SA" b="1" dirty="0">
                <a:cs typeface="B Nazanin" pitchFamily="2" charset="-78"/>
              </a:rPr>
              <a:t>شود كه منشاء خونريزي، مري است. در معاينه باليني آسيت شكمي وجود دارد. آمونياك خون بيمار بالا گزارش مي</a:t>
            </a:r>
            <a:r>
              <a:rPr lang="en-US" b="1" dirty="0">
                <a:cs typeface="B Nazanin" pitchFamily="2" charset="-78"/>
              </a:rPr>
              <a:t>‌</a:t>
            </a:r>
            <a:r>
              <a:rPr lang="ar-SA" b="1" dirty="0">
                <a:cs typeface="B Nazanin" pitchFamily="2" charset="-78"/>
              </a:rPr>
              <a:t>شود. همچنين افزايش فشار پورت و سيروز كبدي اثبات مي</a:t>
            </a:r>
            <a:r>
              <a:rPr lang="en-US" b="1" dirty="0">
                <a:cs typeface="B Nazanin" pitchFamily="2" charset="-78"/>
              </a:rPr>
              <a:t>‌</a:t>
            </a:r>
            <a:r>
              <a:rPr lang="ar-SA" b="1" dirty="0">
                <a:cs typeface="B Nazanin" pitchFamily="2" charset="-78"/>
              </a:rPr>
              <a:t>شود. در نهايت بيمار دچار آنسفالوپاتي كبدي شده و در روز بيست و دوم بستري به كما رفته و به </a:t>
            </a:r>
            <a:r>
              <a:rPr lang="en-US" b="1" dirty="0">
                <a:cs typeface="B Nazanin" pitchFamily="2" charset="-78"/>
              </a:rPr>
              <a:t>ICU </a:t>
            </a:r>
            <a:r>
              <a:rPr lang="fa-IR" b="1" dirty="0" smtClean="0">
                <a:cs typeface="B Nazanin" pitchFamily="2" charset="-78"/>
              </a:rPr>
              <a:t> </a:t>
            </a:r>
            <a:r>
              <a:rPr lang="ar-SA" b="1" dirty="0" smtClean="0">
                <a:cs typeface="B Nazanin" pitchFamily="2" charset="-78"/>
              </a:rPr>
              <a:t>منتقل </a:t>
            </a:r>
            <a:r>
              <a:rPr lang="ar-SA" b="1" dirty="0">
                <a:cs typeface="B Nazanin" pitchFamily="2" charset="-78"/>
              </a:rPr>
              <a:t>مي</a:t>
            </a:r>
            <a:r>
              <a:rPr lang="en-US" b="1" dirty="0">
                <a:cs typeface="B Nazanin" pitchFamily="2" charset="-78"/>
              </a:rPr>
              <a:t>‌</a:t>
            </a:r>
            <a:r>
              <a:rPr lang="ar-SA" b="1" dirty="0">
                <a:cs typeface="B Nazanin" pitchFamily="2" charset="-78"/>
              </a:rPr>
              <a:t>شود. دو روز بعد با ايست قلبي و تنفسي فوت مي</a:t>
            </a:r>
            <a:r>
              <a:rPr lang="en-US" b="1" dirty="0">
                <a:cs typeface="B Nazanin" pitchFamily="2" charset="-78"/>
              </a:rPr>
              <a:t>‌</a:t>
            </a:r>
            <a:r>
              <a:rPr lang="ar-SA" b="1" dirty="0">
                <a:cs typeface="B Nazanin" pitchFamily="2" charset="-78"/>
              </a:rPr>
              <a:t>كند.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43050"/>
            <a:ext cx="8229600" cy="4483113"/>
          </a:xfrm>
        </p:spPr>
        <p:txBody>
          <a:bodyPr/>
          <a:lstStyle/>
          <a:p>
            <a:pPr algn="just"/>
            <a:r>
              <a:rPr lang="ar-SA" b="1" dirty="0" smtClean="0">
                <a:cs typeface="B Nazanin" pitchFamily="2" charset="-78"/>
              </a:rPr>
              <a:t>جدول زير كلماتي را كه ممكن است براي ثبت در گواهي فوت </a:t>
            </a:r>
            <a:r>
              <a:rPr lang="fa-IR" b="1" dirty="0" smtClean="0">
                <a:cs typeface="B Nazanin" pitchFamily="2" charset="-78"/>
              </a:rPr>
              <a:t> مناسب </a:t>
            </a:r>
            <a:r>
              <a:rPr lang="ar-SA" b="1" dirty="0" smtClean="0">
                <a:cs typeface="B Nazanin" pitchFamily="2" charset="-78"/>
              </a:rPr>
              <a:t>بنظر برسد نشان مي</a:t>
            </a:r>
            <a:r>
              <a:rPr lang="en-US" b="1" dirty="0" smtClean="0">
                <a:cs typeface="B Nazanin" pitchFamily="2" charset="-78"/>
              </a:rPr>
              <a:t>‌</a:t>
            </a:r>
            <a:r>
              <a:rPr lang="ar-SA" b="1" dirty="0" smtClean="0">
                <a:cs typeface="B Nazanin" pitchFamily="2" charset="-78"/>
              </a:rPr>
              <a:t>دهد. </a:t>
            </a:r>
            <a:endParaRPr lang="fa-IR" b="1" dirty="0" smtClean="0">
              <a:cs typeface="B Nazanin" pitchFamily="2" charset="-78"/>
            </a:endParaRPr>
          </a:p>
          <a:p>
            <a:pPr algn="just"/>
            <a:r>
              <a:rPr lang="ar-SA" b="1" dirty="0" smtClean="0">
                <a:cs typeface="B Nazanin" pitchFamily="2" charset="-78"/>
              </a:rPr>
              <a:t>به توضيحاتي كه موجب رد برخي كلمات و انتخاب بيماريها، وضعيت</a:t>
            </a:r>
            <a:r>
              <a:rPr lang="en-US" b="1" dirty="0" smtClean="0">
                <a:cs typeface="B Nazanin" pitchFamily="2" charset="-78"/>
              </a:rPr>
              <a:t>‌</a:t>
            </a:r>
            <a:r>
              <a:rPr lang="ar-SA" b="1" dirty="0" smtClean="0">
                <a:cs typeface="B Nazanin" pitchFamily="2" charset="-78"/>
              </a:rPr>
              <a:t>هاي ناخوشي مناسب جهت درج در گواهي فوت توجه فرمائيد.</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7091189"/>
              </p:ext>
            </p:extLst>
          </p:nvPr>
        </p:nvGraphicFramePr>
        <p:xfrm>
          <a:off x="142844" y="71414"/>
          <a:ext cx="8858280" cy="6715148"/>
        </p:xfrm>
        <a:graphic>
          <a:graphicData uri="http://schemas.openxmlformats.org/drawingml/2006/table">
            <a:tbl>
              <a:tblPr firstRow="1" firstCol="1" bandRow="1">
                <a:tableStyleId>{5C22544A-7EE6-4342-B048-85BDC9FD1C3A}</a:tableStyleId>
              </a:tblPr>
              <a:tblGrid>
                <a:gridCol w="6297697">
                  <a:extLst>
                    <a:ext uri="{9D8B030D-6E8A-4147-A177-3AD203B41FA5}">
                      <a16:colId xmlns:a16="http://schemas.microsoft.com/office/drawing/2014/main" val="20000"/>
                    </a:ext>
                  </a:extLst>
                </a:gridCol>
                <a:gridCol w="2560583">
                  <a:extLst>
                    <a:ext uri="{9D8B030D-6E8A-4147-A177-3AD203B41FA5}">
                      <a16:colId xmlns:a16="http://schemas.microsoft.com/office/drawing/2014/main" val="20001"/>
                    </a:ext>
                  </a:extLst>
                </a:gridCol>
              </a:tblGrid>
              <a:tr h="564183">
                <a:tc>
                  <a:txBody>
                    <a:bodyPr/>
                    <a:lstStyle/>
                    <a:p>
                      <a:pPr algn="just" rtl="1">
                        <a:lnSpc>
                          <a:spcPct val="115000"/>
                        </a:lnSpc>
                        <a:spcAft>
                          <a:spcPts val="0"/>
                        </a:spcAft>
                      </a:pPr>
                      <a:r>
                        <a:rPr lang="fa-IR" sz="2400" b="1" dirty="0">
                          <a:effectLst/>
                          <a:cs typeface="B Nazanin" pitchFamily="2" charset="-78"/>
                        </a:rPr>
                        <a:t>توضيحات</a:t>
                      </a:r>
                      <a:endParaRPr lang="en-US" sz="2400" b="1"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وضعيت</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0"/>
                  </a:ext>
                </a:extLst>
              </a:tr>
              <a:tr h="609882">
                <a:tc>
                  <a:txBody>
                    <a:bodyPr/>
                    <a:lstStyle/>
                    <a:p>
                      <a:pPr algn="just" rtl="1">
                        <a:lnSpc>
                          <a:spcPct val="115000"/>
                        </a:lnSpc>
                        <a:spcAft>
                          <a:spcPts val="0"/>
                        </a:spcAft>
                      </a:pPr>
                      <a:r>
                        <a:rPr lang="ar-SA" sz="2400" b="1">
                          <a:effectLst/>
                          <a:cs typeface="B Nazanin" pitchFamily="2" charset="-78"/>
                        </a:rPr>
                        <a:t>تابلوي مرگ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ايست قلبی</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1"/>
                  </a:ext>
                </a:extLst>
              </a:tr>
              <a:tr h="564183">
                <a:tc>
                  <a:txBody>
                    <a:bodyPr/>
                    <a:lstStyle/>
                    <a:p>
                      <a:pPr algn="just" rtl="1">
                        <a:lnSpc>
                          <a:spcPct val="115000"/>
                        </a:lnSpc>
                        <a:spcAft>
                          <a:spcPts val="0"/>
                        </a:spcAft>
                      </a:pPr>
                      <a:r>
                        <a:rPr lang="ar-SA" sz="2400" b="1">
                          <a:effectLst/>
                          <a:cs typeface="B Nazanin" pitchFamily="2" charset="-78"/>
                        </a:rPr>
                        <a:t>تابلوي مرگ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ايست تنفسی</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2"/>
                  </a:ext>
                </a:extLst>
              </a:tr>
              <a:tr h="1027619">
                <a:tc>
                  <a:txBody>
                    <a:bodyPr/>
                    <a:lstStyle/>
                    <a:p>
                      <a:pPr algn="just" rtl="1">
                        <a:lnSpc>
                          <a:spcPct val="115000"/>
                        </a:lnSpc>
                        <a:spcAft>
                          <a:spcPts val="0"/>
                        </a:spcAft>
                      </a:pPr>
                      <a:r>
                        <a:rPr lang="ar-SA" sz="2400" b="1">
                          <a:effectLst/>
                          <a:cs typeface="B Nazanin" pitchFamily="2" charset="-78"/>
                        </a:rPr>
                        <a:t>آخرين بيماري تشخيص داده شده قبل از مرگ است و مقابل الف نوشته 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آنسفالوپاتي كبدي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3"/>
                  </a:ext>
                </a:extLst>
              </a:tr>
              <a:tr h="564183">
                <a:tc>
                  <a:txBody>
                    <a:bodyPr/>
                    <a:lstStyle/>
                    <a:p>
                      <a:pPr algn="just" rtl="1">
                        <a:lnSpc>
                          <a:spcPct val="115000"/>
                        </a:lnSpc>
                        <a:spcAft>
                          <a:spcPts val="0"/>
                        </a:spcAft>
                      </a:pPr>
                      <a:r>
                        <a:rPr lang="ar-SA" sz="2400" b="1">
                          <a:effectLst/>
                          <a:cs typeface="B Nazanin" pitchFamily="2" charset="-78"/>
                        </a:rPr>
                        <a:t>شكايت يا 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استفراغ خوني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4"/>
                  </a:ext>
                </a:extLst>
              </a:tr>
              <a:tr h="564183">
                <a:tc>
                  <a:txBody>
                    <a:bodyPr/>
                    <a:lstStyle/>
                    <a:p>
                      <a:pPr algn="just" rtl="1">
                        <a:lnSpc>
                          <a:spcPct val="115000"/>
                        </a:lnSpc>
                        <a:spcAft>
                          <a:spcPts val="0"/>
                        </a:spcAft>
                      </a:pPr>
                      <a:r>
                        <a:rPr lang="ar-SA" sz="2400" b="1">
                          <a:effectLst/>
                          <a:cs typeface="B Nazanin" pitchFamily="2" charset="-78"/>
                        </a:rPr>
                        <a:t>يافته آزمايشگاهي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en-US" sz="2400" b="1" dirty="0" err="1">
                          <a:effectLst/>
                          <a:cs typeface="B Nazanin" pitchFamily="2" charset="-78"/>
                        </a:rPr>
                        <a:t>Hyperammonemia</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5"/>
                  </a:ext>
                </a:extLst>
              </a:tr>
              <a:tr h="564183">
                <a:tc>
                  <a:txBody>
                    <a:bodyPr/>
                    <a:lstStyle/>
                    <a:p>
                      <a:pPr algn="just" rtl="1">
                        <a:lnSpc>
                          <a:spcPct val="115000"/>
                        </a:lnSpc>
                        <a:spcAft>
                          <a:spcPts val="0"/>
                        </a:spcAft>
                      </a:pPr>
                      <a:r>
                        <a:rPr lang="ar-SA" sz="2400" b="1">
                          <a:effectLst/>
                          <a:cs typeface="B Nazanin" pitchFamily="2" charset="-78"/>
                        </a:rPr>
                        <a:t>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افزايش فشار پورت</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6"/>
                  </a:ext>
                </a:extLst>
              </a:tr>
              <a:tr h="564183">
                <a:tc>
                  <a:txBody>
                    <a:bodyPr/>
                    <a:lstStyle/>
                    <a:p>
                      <a:pPr algn="just" rtl="1">
                        <a:lnSpc>
                          <a:spcPct val="115000"/>
                        </a:lnSpc>
                        <a:spcAft>
                          <a:spcPts val="0"/>
                        </a:spcAft>
                      </a:pPr>
                      <a:r>
                        <a:rPr lang="ar-SA" sz="2400" b="1">
                          <a:effectLst/>
                          <a:cs typeface="B Nazanin" pitchFamily="2" charset="-78"/>
                        </a:rPr>
                        <a:t>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كماي هپاتيت</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7"/>
                  </a:ext>
                </a:extLst>
              </a:tr>
              <a:tr h="564183">
                <a:tc>
                  <a:txBody>
                    <a:bodyPr/>
                    <a:lstStyle/>
                    <a:p>
                      <a:pPr algn="just" rtl="1">
                        <a:lnSpc>
                          <a:spcPct val="115000"/>
                        </a:lnSpc>
                        <a:spcAft>
                          <a:spcPts val="0"/>
                        </a:spcAft>
                      </a:pPr>
                      <a:r>
                        <a:rPr lang="ar-SA" sz="2400" b="1">
                          <a:effectLst/>
                          <a:cs typeface="B Nazanin" pitchFamily="2" charset="-78"/>
                        </a:rPr>
                        <a:t>شكايت يا 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آسيت شكمي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8"/>
                  </a:ext>
                </a:extLst>
              </a:tr>
              <a:tr h="564183">
                <a:tc>
                  <a:txBody>
                    <a:bodyPr/>
                    <a:lstStyle/>
                    <a:p>
                      <a:pPr algn="just" rtl="1">
                        <a:lnSpc>
                          <a:spcPct val="115000"/>
                        </a:lnSpc>
                        <a:spcAft>
                          <a:spcPts val="0"/>
                        </a:spcAft>
                      </a:pPr>
                      <a:r>
                        <a:rPr lang="ar-SA" sz="2400" b="1">
                          <a:effectLst/>
                          <a:cs typeface="B Nazanin" pitchFamily="2" charset="-78"/>
                        </a:rPr>
                        <a:t>شكايت يا علامت است و در گواهي فوت وارد نمي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زردي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9"/>
                  </a:ext>
                </a:extLst>
              </a:tr>
              <a:tr h="564183">
                <a:tc>
                  <a:txBody>
                    <a:bodyPr/>
                    <a:lstStyle/>
                    <a:p>
                      <a:pPr algn="just" rtl="1">
                        <a:lnSpc>
                          <a:spcPct val="115000"/>
                        </a:lnSpc>
                        <a:spcAft>
                          <a:spcPts val="0"/>
                        </a:spcAft>
                      </a:pPr>
                      <a:r>
                        <a:rPr lang="ar-SA" sz="2400" b="1">
                          <a:effectLst/>
                          <a:cs typeface="B Nazanin" pitchFamily="2" charset="-78"/>
                        </a:rPr>
                        <a:t>اين بيماري علت الف است و مقابل ب نوشته مي</a:t>
                      </a:r>
                      <a:r>
                        <a:rPr lang="en-US" sz="2400" b="1">
                          <a:effectLst/>
                          <a:cs typeface="B Nazanin" pitchFamily="2" charset="-78"/>
                        </a:rPr>
                        <a:t>‌</a:t>
                      </a:r>
                      <a:r>
                        <a:rPr lang="ar-SA" sz="2400" b="1">
                          <a:effectLst/>
                          <a:cs typeface="B Nazanin" pitchFamily="2" charset="-78"/>
                        </a:rPr>
                        <a:t>شود.</a:t>
                      </a:r>
                      <a:endParaRPr lang="en-US" sz="2400" b="1">
                        <a:effectLst/>
                        <a:latin typeface="Calibri"/>
                        <a:ea typeface="Times New Roman"/>
                        <a:cs typeface="B Nazanin" pitchFamily="2" charset="-78"/>
                      </a:endParaRPr>
                    </a:p>
                  </a:txBody>
                  <a:tcPr/>
                </a:tc>
                <a:tc>
                  <a:txBody>
                    <a:bodyPr/>
                    <a:lstStyle/>
                    <a:p>
                      <a:pPr algn="just" rtl="1">
                        <a:lnSpc>
                          <a:spcPct val="115000"/>
                        </a:lnSpc>
                        <a:spcAft>
                          <a:spcPts val="0"/>
                        </a:spcAft>
                      </a:pPr>
                      <a:r>
                        <a:rPr lang="ar-SA" sz="2400" b="1" dirty="0">
                          <a:effectLst/>
                          <a:cs typeface="B Nazanin" pitchFamily="2" charset="-78"/>
                        </a:rPr>
                        <a:t>سيروز كبدي</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848598"/>
              </p:ext>
            </p:extLst>
          </p:nvPr>
        </p:nvGraphicFramePr>
        <p:xfrm>
          <a:off x="142844" y="71414"/>
          <a:ext cx="8858281" cy="6747541"/>
        </p:xfrm>
        <a:graphic>
          <a:graphicData uri="http://schemas.openxmlformats.org/drawingml/2006/table">
            <a:tbl>
              <a:tblPr firstRow="1" firstCol="1" bandRow="1">
                <a:tableStyleId>{5C22544A-7EE6-4342-B048-85BDC9FD1C3A}</a:tableStyleId>
              </a:tblPr>
              <a:tblGrid>
                <a:gridCol w="3529465">
                  <a:extLst>
                    <a:ext uri="{9D8B030D-6E8A-4147-A177-3AD203B41FA5}">
                      <a16:colId xmlns:a16="http://schemas.microsoft.com/office/drawing/2014/main" val="20000"/>
                    </a:ext>
                  </a:extLst>
                </a:gridCol>
                <a:gridCol w="1926309">
                  <a:extLst>
                    <a:ext uri="{9D8B030D-6E8A-4147-A177-3AD203B41FA5}">
                      <a16:colId xmlns:a16="http://schemas.microsoft.com/office/drawing/2014/main" val="20001"/>
                    </a:ext>
                  </a:extLst>
                </a:gridCol>
                <a:gridCol w="3402507">
                  <a:extLst>
                    <a:ext uri="{9D8B030D-6E8A-4147-A177-3AD203B41FA5}">
                      <a16:colId xmlns:a16="http://schemas.microsoft.com/office/drawing/2014/main" val="20002"/>
                    </a:ext>
                  </a:extLst>
                </a:gridCol>
              </a:tblGrid>
              <a:tr h="621933">
                <a:tc>
                  <a:txBody>
                    <a:bodyPr/>
                    <a:lstStyle/>
                    <a:p>
                      <a:pPr algn="just" rtl="1">
                        <a:lnSpc>
                          <a:spcPct val="115000"/>
                        </a:lnSpc>
                        <a:spcAft>
                          <a:spcPts val="0"/>
                        </a:spcAft>
                      </a:pPr>
                      <a:r>
                        <a:rPr lang="fa-IR" sz="2400" b="1" dirty="0">
                          <a:effectLst/>
                          <a:cs typeface="B Nazanin" pitchFamily="2" charset="-78"/>
                        </a:rPr>
                        <a:t>زمان تقریبی بین شروع تا مرگ</a:t>
                      </a:r>
                      <a:endParaRPr lang="en-US" sz="2400" b="1" dirty="0">
                        <a:effectLst/>
                        <a:latin typeface="Calibri"/>
                        <a:ea typeface="Times New Roman"/>
                        <a:cs typeface="B Nazanin" pitchFamily="2" charset="-78"/>
                      </a:endParaRPr>
                    </a:p>
                  </a:txBody>
                  <a:tcPr anchor="ctr"/>
                </a:tc>
                <a:tc gridSpan="2">
                  <a:txBody>
                    <a:bodyPr/>
                    <a:lstStyle/>
                    <a:p>
                      <a:pPr algn="just" rtl="1">
                        <a:lnSpc>
                          <a:spcPct val="115000"/>
                        </a:lnSpc>
                        <a:spcAft>
                          <a:spcPts val="0"/>
                        </a:spcAft>
                      </a:pPr>
                      <a:r>
                        <a:rPr lang="fa-IR" sz="2400" b="1" dirty="0">
                          <a:effectLst/>
                          <a:cs typeface="B Nazanin" pitchFamily="2" charset="-78"/>
                        </a:rPr>
                        <a:t>علت مرگ</a:t>
                      </a:r>
                      <a:endParaRPr lang="en-US" sz="2400" b="1" dirty="0">
                        <a:effectLst/>
                        <a:latin typeface="Calibri"/>
                        <a:ea typeface="Times New Roman"/>
                        <a:cs typeface="B Nazanin" pitchFamily="2" charset="-78"/>
                      </a:endParaRPr>
                    </a:p>
                  </a:txBody>
                  <a:tcPr anchor="ctr"/>
                </a:tc>
                <a:tc hMerge="1">
                  <a:txBody>
                    <a:bodyPr/>
                    <a:lstStyle/>
                    <a:p>
                      <a:pPr rtl="1"/>
                      <a:endParaRPr lang="fa-IR"/>
                    </a:p>
                  </a:txBody>
                  <a:tcPr/>
                </a:tc>
                <a:extLst>
                  <a:ext uri="{0D108BD9-81ED-4DB2-BD59-A6C34878D82A}">
                    <a16:rowId xmlns:a16="http://schemas.microsoft.com/office/drawing/2014/main" val="10000"/>
                  </a:ext>
                </a:extLst>
              </a:tr>
              <a:tr h="3312989">
                <a:tc>
                  <a:txBody>
                    <a:bodyPr/>
                    <a:lstStyle/>
                    <a:p>
                      <a:pPr algn="just" rtl="1">
                        <a:lnSpc>
                          <a:spcPct val="115000"/>
                        </a:lnSpc>
                        <a:spcAft>
                          <a:spcPts val="0"/>
                        </a:spcAft>
                      </a:pPr>
                      <a:r>
                        <a:rPr lang="ar-SA" sz="2400" b="1" dirty="0">
                          <a:effectLst/>
                          <a:cs typeface="B Nazanin" pitchFamily="2" charset="-78"/>
                        </a:rPr>
                        <a:t>چند روز</a:t>
                      </a:r>
                      <a:endParaRPr lang="en-US" sz="2400" b="1" dirty="0">
                        <a:effectLst/>
                        <a:cs typeface="B Nazanin" pitchFamily="2" charset="-78"/>
                      </a:endParaRPr>
                    </a:p>
                    <a:p>
                      <a:pPr algn="just" rtl="1">
                        <a:lnSpc>
                          <a:spcPct val="115000"/>
                        </a:lnSpc>
                        <a:spcAft>
                          <a:spcPts val="0"/>
                        </a:spcAft>
                      </a:pPr>
                      <a:r>
                        <a:rPr lang="ar-SA" sz="2400" b="1" dirty="0">
                          <a:effectLst/>
                          <a:cs typeface="B Nazanin" pitchFamily="2" charset="-78"/>
                        </a:rPr>
                        <a:t> </a:t>
                      </a:r>
                      <a:endParaRPr lang="en-US" sz="2400" b="1" dirty="0">
                        <a:effectLst/>
                        <a:cs typeface="B Nazanin" pitchFamily="2" charset="-78"/>
                      </a:endParaRPr>
                    </a:p>
                    <a:p>
                      <a:pPr algn="just" rtl="1">
                        <a:lnSpc>
                          <a:spcPct val="115000"/>
                        </a:lnSpc>
                        <a:spcAft>
                          <a:spcPts val="0"/>
                        </a:spcAft>
                      </a:pPr>
                      <a:r>
                        <a:rPr lang="ar-SA" sz="2400" b="1" dirty="0">
                          <a:effectLst/>
                          <a:cs typeface="B Nazanin" pitchFamily="2" charset="-78"/>
                        </a:rPr>
                        <a:t>چند سال</a:t>
                      </a:r>
                      <a:endParaRPr lang="en-US" sz="2400" b="1"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الف: </a:t>
                      </a:r>
                      <a:r>
                        <a:rPr lang="ar-SA" sz="2400" b="1" dirty="0">
                          <a:effectLst/>
                          <a:cs typeface="B Nazanin" pitchFamily="2" charset="-78"/>
                        </a:rPr>
                        <a:t>آنسفالوپاتي</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به سبب یا پیامد</a:t>
                      </a:r>
                      <a:endParaRPr lang="en-US" sz="2400" b="1" dirty="0">
                        <a:effectLst/>
                        <a:cs typeface="B Nazanin" pitchFamily="2" charset="-78"/>
                      </a:endParaRPr>
                    </a:p>
                    <a:p>
                      <a:pPr algn="just" rtl="1">
                        <a:lnSpc>
                          <a:spcPct val="115000"/>
                        </a:lnSpc>
                        <a:spcAft>
                          <a:spcPts val="0"/>
                        </a:spcAft>
                      </a:pPr>
                      <a:r>
                        <a:rPr lang="ar-SA" sz="2400" b="1" dirty="0" smtClean="0">
                          <a:effectLst/>
                          <a:cs typeface="B Nazanin" pitchFamily="2" charset="-78"/>
                        </a:rPr>
                        <a:t>ب: </a:t>
                      </a:r>
                      <a:r>
                        <a:rPr lang="ar-SA" sz="2400" b="1" dirty="0">
                          <a:effectLst/>
                          <a:cs typeface="B Nazanin" pitchFamily="2" charset="-78"/>
                        </a:rPr>
                        <a:t>سيروز كبدي</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به سبب یا پیامد</a:t>
                      </a:r>
                      <a:endParaRPr lang="en-US" sz="2400" b="1" dirty="0">
                        <a:effectLst/>
                        <a:cs typeface="B Nazanin" pitchFamily="2" charset="-78"/>
                      </a:endParaRPr>
                    </a:p>
                    <a:p>
                      <a:pPr algn="just" rtl="1">
                        <a:lnSpc>
                          <a:spcPct val="115000"/>
                        </a:lnSpc>
                        <a:spcAft>
                          <a:spcPts val="0"/>
                        </a:spcAft>
                      </a:pPr>
                      <a:r>
                        <a:rPr lang="ar-SA" sz="2400" b="1" dirty="0" smtClean="0">
                          <a:effectLst/>
                          <a:cs typeface="B Nazanin" pitchFamily="2" charset="-78"/>
                        </a:rPr>
                        <a:t>ج:</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به سبب یا پیامد</a:t>
                      </a:r>
                      <a:endParaRPr lang="en-US" sz="2400" b="1" dirty="0">
                        <a:effectLst/>
                        <a:cs typeface="B Nazanin" pitchFamily="2" charset="-78"/>
                      </a:endParaRPr>
                    </a:p>
                    <a:p>
                      <a:pPr algn="just" rtl="1">
                        <a:lnSpc>
                          <a:spcPct val="115000"/>
                        </a:lnSpc>
                        <a:spcAft>
                          <a:spcPts val="0"/>
                        </a:spcAft>
                      </a:pPr>
                      <a:r>
                        <a:rPr lang="fa-IR" sz="2400" b="1" dirty="0">
                          <a:effectLst/>
                          <a:cs typeface="B Nazanin" pitchFamily="2" charset="-78"/>
                        </a:rPr>
                        <a:t>د</a:t>
                      </a:r>
                      <a:r>
                        <a:rPr lang="fa-IR" sz="2400" b="1" dirty="0" smtClean="0">
                          <a:effectLst/>
                          <a:cs typeface="B Nazanin" pitchFamily="2" charset="-78"/>
                        </a:rPr>
                        <a:t>:</a:t>
                      </a:r>
                      <a:r>
                        <a:rPr lang="ar-SA" sz="2400" b="1" dirty="0" smtClean="0">
                          <a:effectLst/>
                          <a:cs typeface="B Nazanin" pitchFamily="2" charset="-78"/>
                        </a:rPr>
                        <a:t> </a:t>
                      </a:r>
                      <a:endParaRPr lang="en-US" sz="2400" b="1" dirty="0">
                        <a:effectLst/>
                        <a:latin typeface="Calibri"/>
                        <a:ea typeface="Times New Roman"/>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1- آخرین بیماری یا وضعیتی که بلافاصله پیش از مرگ وجود داشت *</a:t>
                      </a:r>
                      <a:endParaRPr lang="en-US" sz="2400" b="1" dirty="0">
                        <a:effectLst/>
                        <a:cs typeface="B Nazanin" pitchFamily="2" charset="-78"/>
                      </a:endParaRPr>
                    </a:p>
                    <a:p>
                      <a:pPr algn="just" rtl="1">
                        <a:lnSpc>
                          <a:spcPct val="115000"/>
                        </a:lnSpc>
                        <a:spcAft>
                          <a:spcPts val="0"/>
                        </a:spcAft>
                      </a:pPr>
                      <a:endParaRPr lang="en-US" sz="2400" b="1" dirty="0" smtClean="0">
                        <a:effectLst/>
                        <a:cs typeface="B Nazanin" pitchFamily="2" charset="-78"/>
                      </a:endParaRPr>
                    </a:p>
                    <a:p>
                      <a:pPr algn="just" rtl="1">
                        <a:lnSpc>
                          <a:spcPct val="115000"/>
                        </a:lnSpc>
                        <a:spcAft>
                          <a:spcPts val="0"/>
                        </a:spcAft>
                      </a:pPr>
                      <a:r>
                        <a:rPr lang="fa-IR" sz="2400" b="1" dirty="0" smtClean="0">
                          <a:effectLst/>
                          <a:cs typeface="B Nazanin" pitchFamily="2" charset="-78"/>
                        </a:rPr>
                        <a:t>بیماریهای </a:t>
                      </a:r>
                      <a:r>
                        <a:rPr lang="fa-IR" sz="2400" b="1" dirty="0">
                          <a:effectLst/>
                          <a:cs typeface="B Nazanin" pitchFamily="2" charset="-78"/>
                        </a:rPr>
                        <a:t>قبلی</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1"/>
                  </a:ext>
                </a:extLst>
              </a:tr>
              <a:tr h="1697428">
                <a:tc>
                  <a:txBody>
                    <a:bodyPr/>
                    <a:lstStyle/>
                    <a:p>
                      <a:endParaRPr lang="en-US" sz="2400" b="1">
                        <a:effectLst/>
                        <a:latin typeface="Calibri"/>
                        <a:cs typeface="B Nazanin" pitchFamily="2" charset="-78"/>
                      </a:endParaRPr>
                    </a:p>
                  </a:txBody>
                  <a:tcPr/>
                </a:tc>
                <a:tc>
                  <a:txBody>
                    <a:bodyPr/>
                    <a:lstStyle/>
                    <a:p>
                      <a:endParaRPr lang="en-US" sz="2400" b="1">
                        <a:effectLst/>
                        <a:latin typeface="Calibri"/>
                        <a:cs typeface="B Nazanin" pitchFamily="2" charset="-78"/>
                      </a:endParaRPr>
                    </a:p>
                  </a:txBody>
                  <a:tcPr/>
                </a:tc>
                <a:tc>
                  <a:txBody>
                    <a:bodyPr/>
                    <a:lstStyle/>
                    <a:p>
                      <a:pPr algn="just" rtl="1">
                        <a:lnSpc>
                          <a:spcPct val="115000"/>
                        </a:lnSpc>
                        <a:spcAft>
                          <a:spcPts val="0"/>
                        </a:spcAft>
                      </a:pPr>
                      <a:r>
                        <a:rPr lang="fa-IR" sz="2400" b="1" dirty="0">
                          <a:effectLst/>
                          <a:cs typeface="B Nazanin" pitchFamily="2" charset="-78"/>
                        </a:rPr>
                        <a:t>2- سایر بیماریهایی که به مرگ کمک کرده اند ولی وجود آنها به تنهایی موجب مرگ نمیشد</a:t>
                      </a:r>
                      <a:endParaRPr lang="en-US" sz="2400" b="1" dirty="0">
                        <a:effectLst/>
                        <a:latin typeface="Calibri"/>
                        <a:ea typeface="Times New Roman"/>
                        <a:cs typeface="B Nazanin" pitchFamily="2" charset="-78"/>
                      </a:endParaRPr>
                    </a:p>
                  </a:txBody>
                  <a:tcPr/>
                </a:tc>
                <a:extLst>
                  <a:ext uri="{0D108BD9-81ED-4DB2-BD59-A6C34878D82A}">
                    <a16:rowId xmlns:a16="http://schemas.microsoft.com/office/drawing/2014/main" val="10002"/>
                  </a:ext>
                </a:extLst>
              </a:tr>
              <a:tr h="1115191">
                <a:tc gridSpan="3">
                  <a:txBody>
                    <a:bodyPr/>
                    <a:lstStyle/>
                    <a:p>
                      <a:pPr algn="just" rtl="1">
                        <a:lnSpc>
                          <a:spcPct val="115000"/>
                        </a:lnSpc>
                        <a:spcAft>
                          <a:spcPts val="0"/>
                        </a:spcAft>
                      </a:pPr>
                      <a:r>
                        <a:rPr lang="fa-IR" sz="2400" b="1" dirty="0">
                          <a:effectLst/>
                          <a:cs typeface="B Nazanin" pitchFamily="2" charset="-78"/>
                        </a:rPr>
                        <a:t>* نام بیماری، آسیب یا عوارض آنها که موحب مرگ شده است. در </a:t>
                      </a:r>
                      <a:r>
                        <a:rPr lang="fa-IR" sz="2400" b="1">
                          <a:effectLst/>
                          <a:cs typeface="B Nazanin" pitchFamily="2" charset="-78"/>
                        </a:rPr>
                        <a:t>این </a:t>
                      </a:r>
                      <a:r>
                        <a:rPr lang="fa-IR" sz="2400" b="1" smtClean="0">
                          <a:effectLst/>
                          <a:cs typeface="B Nazanin" pitchFamily="2" charset="-78"/>
                        </a:rPr>
                        <a:t>قسمت        نمی </a:t>
                      </a:r>
                      <a:r>
                        <a:rPr lang="fa-IR" sz="2400" b="1" dirty="0">
                          <a:effectLst/>
                          <a:cs typeface="B Nazanin" pitchFamily="2" charset="-78"/>
                        </a:rPr>
                        <a:t>توان تابلوی مرگ مانند ایست قلبی یا نارسایی تنفسی را وارد کرد.</a:t>
                      </a:r>
                      <a:endParaRPr lang="en-US" sz="2400" b="1" dirty="0">
                        <a:effectLst/>
                        <a:latin typeface="Calibri"/>
                        <a:ea typeface="Times New Roman"/>
                        <a:cs typeface="B Nazanin" pitchFamily="2" charset="-78"/>
                      </a:endParaRP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این </a:t>
            </a:r>
            <a:r>
              <a:rPr lang="ar-SA" b="1" dirty="0">
                <a:cs typeface="B Nazanin" pitchFamily="2" charset="-78"/>
              </a:rPr>
              <a:t>بخش شامل ساير بيماري</a:t>
            </a:r>
            <a:r>
              <a:rPr lang="en-US" b="1" dirty="0">
                <a:cs typeface="B Nazanin" pitchFamily="2" charset="-78"/>
              </a:rPr>
              <a:t>‌</a:t>
            </a:r>
            <a:r>
              <a:rPr lang="ar-SA" b="1" dirty="0">
                <a:cs typeface="B Nazanin" pitchFamily="2" charset="-78"/>
              </a:rPr>
              <a:t>ها و وضعيت</a:t>
            </a:r>
            <a:r>
              <a:rPr lang="en-US" b="1" dirty="0">
                <a:cs typeface="B Nazanin" pitchFamily="2" charset="-78"/>
              </a:rPr>
              <a:t>‌</a:t>
            </a:r>
            <a:r>
              <a:rPr lang="ar-SA" b="1" dirty="0">
                <a:cs typeface="B Nazanin" pitchFamily="2" charset="-78"/>
              </a:rPr>
              <a:t>هاي مهمي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شوند </a:t>
            </a:r>
            <a:r>
              <a:rPr lang="ar-SA" b="1" dirty="0">
                <a:cs typeface="B Nazanin" pitchFamily="2" charset="-78"/>
              </a:rPr>
              <a:t>كه قبلاً يا در زمان وقوع مرگ وجود داشتند و به روند مرگ كمك كرده</a:t>
            </a:r>
            <a:r>
              <a:rPr lang="en-US" b="1" dirty="0">
                <a:cs typeface="B Nazanin" pitchFamily="2" charset="-78"/>
              </a:rPr>
              <a:t>‌</a:t>
            </a:r>
            <a:r>
              <a:rPr lang="ar-SA" b="1" dirty="0">
                <a:cs typeface="B Nazanin" pitchFamily="2" charset="-78"/>
              </a:rPr>
              <a:t>اند ولي خود به تنهايي نمي</a:t>
            </a:r>
            <a:r>
              <a:rPr lang="en-US" b="1" dirty="0">
                <a:cs typeface="B Nazanin" pitchFamily="2" charset="-78"/>
              </a:rPr>
              <a:t>‌</a:t>
            </a:r>
            <a:r>
              <a:rPr lang="ar-SA" b="1" dirty="0">
                <a:cs typeface="B Nazanin" pitchFamily="2" charset="-78"/>
              </a:rPr>
              <a:t>توانستند موجب مرگ شوند</a:t>
            </a:r>
            <a:r>
              <a:rPr lang="fa-IR" b="1" dirty="0">
                <a:cs typeface="B Nazanin" pitchFamily="2" charset="-78"/>
              </a:rPr>
              <a:t>،</a:t>
            </a:r>
            <a:r>
              <a:rPr lang="ar-SA" b="1" dirty="0">
                <a:cs typeface="B Nazanin" pitchFamily="2" charset="-78"/>
              </a:rPr>
              <a:t> همچنين موجب بيماري</a:t>
            </a:r>
            <a:r>
              <a:rPr lang="en-US" b="1" dirty="0">
                <a:cs typeface="B Nazanin" pitchFamily="2" charset="-78"/>
              </a:rPr>
              <a:t>‌</a:t>
            </a:r>
            <a:r>
              <a:rPr lang="ar-SA" b="1" dirty="0">
                <a:cs typeface="B Nazanin" pitchFamily="2" charset="-78"/>
              </a:rPr>
              <a:t>هاي نوشته شده در قسمت 1 نبودند. </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lstStyle/>
          <a:p>
            <a:r>
              <a:rPr lang="ar-SA" dirty="0">
                <a:solidFill>
                  <a:srgbClr val="FF0000"/>
                </a:solidFill>
                <a:cs typeface="B Titr" pitchFamily="2" charset="-78"/>
              </a:rPr>
              <a:t>قسمت دوم علل فوت</a:t>
            </a: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31214"/>
      </p:ext>
    </p:extLst>
  </p:cSld>
  <p:clrMapOvr>
    <a:masterClrMapping/>
  </p:clrMapOvr>
  <p:transition spd="slow">
    <p:cover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1569876"/>
            <a:ext cx="8229600" cy="3773016"/>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قسمت 2</a:t>
            </a:r>
            <a:r>
              <a:rPr lang="fa-IR" b="1" dirty="0">
                <a:cs typeface="B Nazanin" pitchFamily="2" charset="-78"/>
              </a:rPr>
              <a:t>،</a:t>
            </a:r>
            <a:r>
              <a:rPr lang="ar-SA" b="1" dirty="0">
                <a:cs typeface="B Nazanin" pitchFamily="2" charset="-78"/>
              </a:rPr>
              <a:t> هر تعداد بيماري كه به روند مرگ كمك كرده </a:t>
            </a:r>
            <a:r>
              <a:rPr lang="en-US" b="1" dirty="0">
                <a:cs typeface="B Nazanin" pitchFamily="2" charset="-78"/>
              </a:rPr>
              <a:t>‌</a:t>
            </a:r>
            <a:r>
              <a:rPr lang="ar-SA" b="1" dirty="0">
                <a:cs typeface="B Nazanin" pitchFamily="2" charset="-78"/>
              </a:rPr>
              <a:t>است را مي</a:t>
            </a:r>
            <a:r>
              <a:rPr lang="en-US" b="1" dirty="0">
                <a:cs typeface="B Nazanin" pitchFamily="2" charset="-78"/>
              </a:rPr>
              <a:t>‌</a:t>
            </a:r>
            <a:r>
              <a:rPr lang="ar-SA" b="1" dirty="0">
                <a:cs typeface="B Nazanin" pitchFamily="2" charset="-78"/>
              </a:rPr>
              <a:t>توان نوشت، بدون آنكه به يكديگر ارتباطي داشته باشد و در هر خط مي</a:t>
            </a:r>
            <a:r>
              <a:rPr lang="en-US" b="1" dirty="0">
                <a:cs typeface="B Nazanin" pitchFamily="2" charset="-78"/>
              </a:rPr>
              <a:t>‌</a:t>
            </a:r>
            <a:r>
              <a:rPr lang="ar-SA" b="1" dirty="0">
                <a:cs typeface="B Nazanin" pitchFamily="2" charset="-78"/>
              </a:rPr>
              <a:t>توان بيش از يك بيماري را نوشت. </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196752"/>
            <a:ext cx="8229600" cy="4929411"/>
          </a:xfrm>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غالب بیماری</a:t>
            </a:r>
            <a:r>
              <a:rPr lang="fa-IR" b="1" dirty="0" smtClean="0">
                <a:cs typeface="B Nazanin" pitchFamily="2" charset="-78"/>
              </a:rPr>
              <a:t>‌</a:t>
            </a:r>
            <a:r>
              <a:rPr lang="ar-SA" b="1" dirty="0" smtClean="0">
                <a:cs typeface="B Nazanin" pitchFamily="2" charset="-78"/>
              </a:rPr>
              <a:t>ها </a:t>
            </a:r>
            <a:r>
              <a:rPr lang="ar-SA" b="1" dirty="0">
                <a:cs typeface="B Nazanin" pitchFamily="2" charset="-78"/>
              </a:rPr>
              <a:t>بر حسب مورد و شرح حال قابلیت قید شدن در قسمت اول یا دوم را دارند، در صورتی که بیماری یا وضعیتی برای علت فوت به عنوان ریسک فاکتور مطرح باشد، مربوط به قسمت دوم و در صورتی که بتواتند به صورت مستقل ایجاد کننده </a:t>
            </a:r>
            <a:r>
              <a:rPr lang="ar-SA" b="1" dirty="0" smtClean="0">
                <a:cs typeface="B Nazanin" pitchFamily="2" charset="-78"/>
              </a:rPr>
              <a:t>وضعیت</a:t>
            </a:r>
            <a:r>
              <a:rPr lang="fa-IR" b="1" dirty="0" smtClean="0">
                <a:cs typeface="B Nazanin" pitchFamily="2" charset="-78"/>
              </a:rPr>
              <a:t>‌</a:t>
            </a:r>
            <a:r>
              <a:rPr lang="ar-SA" b="1" dirty="0" smtClean="0">
                <a:cs typeface="B Nazanin" pitchFamily="2" charset="-78"/>
              </a:rPr>
              <a:t>های </a:t>
            </a:r>
            <a:r>
              <a:rPr lang="ar-SA" b="1" dirty="0">
                <a:cs typeface="B Nazanin" pitchFamily="2" charset="-78"/>
              </a:rPr>
              <a:t>بینابینی و یا فوری مرگ باشد، لازم است در قسمت اول درج شوند. از جمله این بیماریها میتوان به دیابت و پرفشاری خون اشاره کرد.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lgn="just">
              <a:buNone/>
            </a:pPr>
            <a:r>
              <a:rPr lang="ar-SA" b="1" dirty="0">
                <a:cs typeface="B Nazanin" pitchFamily="2" charset="-78"/>
              </a:rPr>
              <a:t>دیابت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تواند </a:t>
            </a:r>
            <a:r>
              <a:rPr lang="ar-SA" b="1" dirty="0">
                <a:cs typeface="B Nazanin" pitchFamily="2" charset="-78"/>
              </a:rPr>
              <a:t>مستقلا  بعنوان علت زمینه ای مرگ باشد و یا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فاکتور خطر برای یک علت </a:t>
            </a:r>
            <a:r>
              <a:rPr lang="ar-SA" b="1" dirty="0" smtClean="0">
                <a:cs typeface="B Nazanin" pitchFamily="2" charset="-78"/>
              </a:rPr>
              <a:t>زمینه</a:t>
            </a:r>
            <a:r>
              <a:rPr lang="fa-IR" b="1" dirty="0" smtClean="0">
                <a:cs typeface="B Nazanin" pitchFamily="2" charset="-78"/>
              </a:rPr>
              <a:t>‌</a:t>
            </a:r>
            <a:r>
              <a:rPr lang="ar-SA" b="1" dirty="0" smtClean="0">
                <a:cs typeface="B Nazanin" pitchFamily="2" charset="-78"/>
              </a:rPr>
              <a:t>ای </a:t>
            </a:r>
            <a:r>
              <a:rPr lang="ar-SA" b="1" dirty="0">
                <a:cs typeface="B Nazanin" pitchFamily="2" charset="-78"/>
              </a:rPr>
              <a:t>مرگ باشد.</a:t>
            </a:r>
            <a:endParaRPr lang="en-US" b="1" dirty="0">
              <a:cs typeface="B Nazanin" pitchFamily="2" charset="-78"/>
            </a:endParaRPr>
          </a:p>
          <a:p>
            <a:pPr marL="0" indent="0" algn="just">
              <a:buNone/>
            </a:pPr>
            <a:r>
              <a:rPr lang="en-US" b="1" dirty="0">
                <a:cs typeface="B Nazanin" pitchFamily="2" charset="-78"/>
              </a:rPr>
              <a:t>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یک قانون کلی اگر فردی </a:t>
            </a:r>
            <a:r>
              <a:rPr lang="ar-SA" b="1" dirty="0" smtClean="0">
                <a:cs typeface="B Nazanin" pitchFamily="2" charset="-78"/>
              </a:rPr>
              <a:t>در</a:t>
            </a:r>
            <a:r>
              <a:rPr lang="fa-IR" b="1" dirty="0" smtClean="0">
                <a:cs typeface="B Nazanin" pitchFamily="2" charset="-78"/>
              </a:rPr>
              <a:t> </a:t>
            </a:r>
            <a:r>
              <a:rPr lang="ar-SA" b="1" dirty="0" smtClean="0">
                <a:cs typeface="B Nazanin" pitchFamily="2" charset="-78"/>
              </a:rPr>
              <a:t>اثر </a:t>
            </a:r>
            <a:r>
              <a:rPr lang="ar-SA" b="1" dirty="0">
                <a:cs typeface="B Nazanin" pitchFamily="2" charset="-78"/>
              </a:rPr>
              <a:t>عوارض دیابت فوت کند (مثلا به دلیل نفروپاتی دیابت)، دیابت  تیپ 1 یا تیپ </a:t>
            </a:r>
            <a:r>
              <a:rPr lang="ar-SA" b="1" dirty="0" smtClean="0">
                <a:cs typeface="B Nazanin" pitchFamily="2" charset="-78"/>
              </a:rPr>
              <a:t>2</a:t>
            </a:r>
            <a:r>
              <a:rPr lang="fa-IR" b="1" dirty="0" smtClean="0">
                <a:cs typeface="B Nazanin" pitchFamily="2" charset="-78"/>
              </a:rPr>
              <a:t> </a:t>
            </a:r>
            <a:r>
              <a:rPr lang="ar-SA" b="1" dirty="0" smtClean="0">
                <a:cs typeface="B Nazanin" pitchFamily="2" charset="-78"/>
              </a:rPr>
              <a:t>را </a:t>
            </a:r>
            <a:r>
              <a:rPr lang="ar-SA" b="1" dirty="0">
                <a:cs typeface="B Nazanin" pitchFamily="2" charset="-78"/>
              </a:rPr>
              <a:t>باید علت زمینه ای مرگ ثبت کرد و اگر بیمار به دلیل مثلا سکته مغزی یا انفارکتوس حاد قلبی فوت کند دیابت را باید در بخش 2 گواهی فوت </a:t>
            </a:r>
            <a:r>
              <a:rPr lang="ar-SA" b="1" dirty="0" smtClean="0">
                <a:cs typeface="B Nazanin" pitchFamily="2" charset="-78"/>
              </a:rPr>
              <a:t>ب</a:t>
            </a:r>
            <a:r>
              <a:rPr lang="fa-IR" b="1" dirty="0" smtClean="0">
                <a:cs typeface="B Nazanin" pitchFamily="2" charset="-78"/>
              </a:rPr>
              <a:t>ه </a:t>
            </a:r>
            <a:r>
              <a:rPr lang="ar-SA" b="1" dirty="0" smtClean="0">
                <a:cs typeface="B Nazanin" pitchFamily="2" charset="-78"/>
              </a:rPr>
              <a:t>عنوان </a:t>
            </a:r>
            <a:r>
              <a:rPr lang="ar-SA" b="1" dirty="0">
                <a:cs typeface="B Nazanin" pitchFamily="2" charset="-78"/>
              </a:rPr>
              <a:t>ریسک فاکتور (یا سایر شرایط مهم) ثبت کرد.</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ar-SA" b="1" dirty="0" smtClean="0">
                <a:solidFill>
                  <a:srgbClr val="FF0000"/>
                </a:solidFill>
                <a:cs typeface="B Titr" pitchFamily="2" charset="-78"/>
              </a:rPr>
              <a:t>دیابت</a:t>
            </a:r>
            <a:r>
              <a:rPr lang="en-US" dirty="0"/>
              <a:t/>
            </a:r>
            <a:br>
              <a:rPr lang="en-US" dirty="0"/>
            </a:br>
            <a:endParaRPr lang="fa-IR" dirty="0"/>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just">
              <a:buNone/>
            </a:pPr>
            <a:endParaRPr lang="fa-IR" b="1" dirty="0" smtClean="0">
              <a:cs typeface="B Nazanin" pitchFamily="2" charset="-78"/>
            </a:endParaRPr>
          </a:p>
          <a:p>
            <a:pPr marL="0" indent="0" algn="just">
              <a:buNone/>
            </a:pPr>
            <a:r>
              <a:rPr lang="ar-SA" b="1" dirty="0" smtClean="0">
                <a:cs typeface="B Nazanin" pitchFamily="2" charset="-78"/>
              </a:rPr>
              <a:t>در </a:t>
            </a:r>
            <a:r>
              <a:rPr lang="ar-SA" b="1" dirty="0">
                <a:cs typeface="B Nazanin" pitchFamily="2" charset="-78"/>
              </a:rPr>
              <a:t>خصوص پرفشاری خون بسیار مهم است که مشخص شود فشارخون اولیه یا ثانویه به بیماریهای دیگر (مثلا پیلونفریت مزمن) بوده است و باید به این نکته توجه داشت که پرفشاری مزمن خون به ندرت علت اصلی فوت است و در غالب موارد فقط به عنوان ریسک فاکتور مطرح </a:t>
            </a:r>
            <a:r>
              <a:rPr lang="ar-SA" b="1" dirty="0" smtClean="0">
                <a:cs typeface="B Nazanin" pitchFamily="2" charset="-78"/>
              </a:rPr>
              <a:t>می</a:t>
            </a:r>
            <a:r>
              <a:rPr lang="fa-IR" b="1" dirty="0" smtClean="0">
                <a:cs typeface="B Nazanin" pitchFamily="2" charset="-78"/>
              </a:rPr>
              <a:t>‌</a:t>
            </a:r>
            <a:r>
              <a:rPr lang="ar-SA" b="1" dirty="0" smtClean="0">
                <a:cs typeface="B Nazanin" pitchFamily="2" charset="-78"/>
              </a:rPr>
              <a:t>شود</a:t>
            </a:r>
            <a:r>
              <a:rPr lang="fa-IR" b="1" dirty="0" smtClean="0">
                <a:cs typeface="B Nazanin" pitchFamily="2" charset="-78"/>
              </a:rPr>
              <a:t>،</a:t>
            </a:r>
            <a:r>
              <a:rPr lang="ar-SA" b="1" dirty="0" smtClean="0">
                <a:cs typeface="B Nazanin" pitchFamily="2" charset="-78"/>
              </a:rPr>
              <a:t> </a:t>
            </a:r>
            <a:r>
              <a:rPr lang="ar-SA" b="1" dirty="0">
                <a:cs typeface="B Nazanin" pitchFamily="2" charset="-78"/>
              </a:rPr>
              <a:t>که در این صورت در قسمت دوم علل فوت درج خواهد </a:t>
            </a:r>
            <a:r>
              <a:rPr lang="ar-SA" b="1" dirty="0" smtClean="0">
                <a:cs typeface="B Nazanin" pitchFamily="2" charset="-78"/>
              </a:rPr>
              <a:t>شد</a:t>
            </a:r>
            <a:r>
              <a:rPr lang="fa-IR" b="1" dirty="0" smtClean="0">
                <a:cs typeface="B Nazanin" pitchFamily="2" charset="-78"/>
              </a:rPr>
              <a:t>.</a:t>
            </a:r>
            <a:endParaRPr lang="en-US" b="1" dirty="0">
              <a:cs typeface="B Nazanin" pitchFamily="2" charset="-78"/>
            </a:endParaRPr>
          </a:p>
          <a:p>
            <a:pPr marL="0" indent="0" algn="just">
              <a:buNone/>
            </a:pPr>
            <a:endParaRPr lang="fa-IR" b="1" dirty="0">
              <a:cs typeface="B Nazanin" pitchFamily="2" charset="-78"/>
            </a:endParaRPr>
          </a:p>
        </p:txBody>
      </p:sp>
      <p:sp>
        <p:nvSpPr>
          <p:cNvPr id="2" name="Title 1"/>
          <p:cNvSpPr>
            <a:spLocks noGrp="1"/>
          </p:cNvSpPr>
          <p:nvPr>
            <p:ph type="title"/>
          </p:nvPr>
        </p:nvSpPr>
        <p:spPr/>
        <p:txBody>
          <a:bodyPr>
            <a:normAutofit fontScale="90000"/>
          </a:bodyPr>
          <a:lstStyle/>
          <a:p>
            <a:r>
              <a:rPr lang="fa-IR" b="1" dirty="0" smtClean="0">
                <a:solidFill>
                  <a:srgbClr val="FF0000"/>
                </a:solidFill>
                <a:cs typeface="B Titr" pitchFamily="2" charset="-78"/>
              </a:rPr>
              <a:t/>
            </a:r>
            <a:br>
              <a:rPr lang="fa-IR" b="1" dirty="0" smtClean="0">
                <a:solidFill>
                  <a:srgbClr val="FF0000"/>
                </a:solidFill>
                <a:cs typeface="B Titr" pitchFamily="2" charset="-78"/>
              </a:rPr>
            </a:br>
            <a:r>
              <a:rPr lang="ar-SA" b="1" dirty="0" smtClean="0">
                <a:solidFill>
                  <a:srgbClr val="FF0000"/>
                </a:solidFill>
                <a:cs typeface="B Titr" pitchFamily="2" charset="-78"/>
              </a:rPr>
              <a:t>پرفشاری </a:t>
            </a:r>
            <a:r>
              <a:rPr lang="ar-SA" b="1" dirty="0">
                <a:solidFill>
                  <a:srgbClr val="FF0000"/>
                </a:solidFill>
                <a:cs typeface="B Titr" pitchFamily="2" charset="-78"/>
              </a:rPr>
              <a:t>خون</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42918"/>
            <a:ext cx="8229600" cy="5483245"/>
          </a:xfrm>
        </p:spPr>
        <p:txBody>
          <a:bodyPr>
            <a:normAutofit fontScale="92500"/>
          </a:bodyPr>
          <a:lstStyle/>
          <a:p>
            <a:pPr marL="0" indent="0" algn="just">
              <a:buNone/>
            </a:pPr>
            <a:r>
              <a:rPr lang="ar-SA" b="1" dirty="0">
                <a:solidFill>
                  <a:schemeClr val="accent4">
                    <a:lumMod val="50000"/>
                  </a:schemeClr>
                </a:solidFill>
                <a:cs typeface="B Nazanin" pitchFamily="2" charset="-78"/>
              </a:rPr>
              <a:t>مثال 4</a:t>
            </a:r>
            <a:r>
              <a:rPr lang="ar-SA" b="1" dirty="0" smtClean="0">
                <a:solidFill>
                  <a:schemeClr val="accent4">
                    <a:lumMod val="50000"/>
                  </a:schemeClr>
                </a:solidFill>
                <a:cs typeface="B Nazanin" pitchFamily="2" charset="-78"/>
              </a:rPr>
              <a:t>)</a:t>
            </a:r>
            <a:endParaRPr lang="fa-IR" b="1" dirty="0" smtClean="0">
              <a:solidFill>
                <a:schemeClr val="accent4">
                  <a:lumMod val="50000"/>
                </a:schemeClr>
              </a:solidFill>
              <a:cs typeface="B Nazanin" pitchFamily="2" charset="-78"/>
            </a:endParaRPr>
          </a:p>
          <a:p>
            <a:pPr marL="0" indent="0" algn="just">
              <a:buNone/>
            </a:pPr>
            <a:endParaRPr lang="fa-IR" sz="13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آقاي </a:t>
            </a:r>
            <a:r>
              <a:rPr lang="ar-SA" b="1" dirty="0">
                <a:cs typeface="B Nazanin" pitchFamily="2" charset="-78"/>
              </a:rPr>
              <a:t>61 ساله</a:t>
            </a:r>
            <a:r>
              <a:rPr lang="fa-IR" b="1" dirty="0">
                <a:cs typeface="B Nazanin" pitchFamily="2" charset="-78"/>
              </a:rPr>
              <a:t>‌ا</a:t>
            </a:r>
            <a:r>
              <a:rPr lang="ar-SA" b="1" dirty="0">
                <a:cs typeface="B Nazanin" pitchFamily="2" charset="-78"/>
              </a:rPr>
              <a:t>ي از پنج سال قبل با تشخيص ديابت نوع دوم روزانه دو قرص گلي بن كلاميد مصرف مي</a:t>
            </a:r>
            <a:r>
              <a:rPr lang="en-US" b="1" dirty="0">
                <a:cs typeface="B Nazanin" pitchFamily="2" charset="-78"/>
              </a:rPr>
              <a:t>‌</a:t>
            </a:r>
            <a:r>
              <a:rPr lang="ar-SA" b="1" dirty="0">
                <a:cs typeface="B Nazanin" pitchFamily="2" charset="-78"/>
              </a:rPr>
              <a:t>كرد. همچنين از چهار سال قبل بعلت انسداد نسبي عروق قلب</a:t>
            </a:r>
            <a:r>
              <a:rPr lang="en-US" b="1" dirty="0">
                <a:cs typeface="B Nazanin" pitchFamily="2" charset="-78"/>
              </a:rPr>
              <a:t>(CAD) </a:t>
            </a:r>
            <a:r>
              <a:rPr lang="ar-SA" b="1" dirty="0">
                <a:cs typeface="B Nazanin" pitchFamily="2" charset="-78"/>
              </a:rPr>
              <a:t> و فشار خون زير نظر متخصص قلب تحت درمان دارويي بود و يكبار نيز در</a:t>
            </a:r>
            <a:r>
              <a:rPr lang="en-US" b="1" dirty="0">
                <a:cs typeface="B Nazanin" pitchFamily="2" charset="-78"/>
              </a:rPr>
              <a:t>CCU </a:t>
            </a:r>
            <a:r>
              <a:rPr lang="ar-SA" b="1" dirty="0">
                <a:cs typeface="B Nazanin" pitchFamily="2" charset="-78"/>
              </a:rPr>
              <a:t> بستري شده بود. ده روز قبل از فوت به علت اسهال آبكي شديد در بيمارستان بستري شده و با كشت مدفوع تشخيص وبا داده مي</a:t>
            </a:r>
            <a:r>
              <a:rPr lang="en-US" b="1" dirty="0">
                <a:cs typeface="B Nazanin" pitchFamily="2" charset="-78"/>
              </a:rPr>
              <a:t>‌</a:t>
            </a:r>
            <a:r>
              <a:rPr lang="ar-SA" b="1" dirty="0">
                <a:cs typeface="B Nazanin" pitchFamily="2" charset="-78"/>
              </a:rPr>
              <a:t>شود. چهار روز بعد از بستري دچار اورمي شده و كرات</a:t>
            </a:r>
            <a:r>
              <a:rPr lang="fa-IR" b="1" dirty="0">
                <a:cs typeface="B Nazanin" pitchFamily="2" charset="-78"/>
              </a:rPr>
              <a:t>ي</a:t>
            </a:r>
            <a:r>
              <a:rPr lang="ar-SA" b="1" dirty="0">
                <a:cs typeface="B Nazanin" pitchFamily="2" charset="-78"/>
              </a:rPr>
              <a:t>نين وي تا 12 بالا مي</a:t>
            </a:r>
            <a:r>
              <a:rPr lang="en-US" b="1" dirty="0">
                <a:cs typeface="B Nazanin" pitchFamily="2" charset="-78"/>
              </a:rPr>
              <a:t>‌</a:t>
            </a:r>
            <a:r>
              <a:rPr lang="ar-SA" b="1" dirty="0">
                <a:cs typeface="B Nazanin" pitchFamily="2" charset="-78"/>
              </a:rPr>
              <a:t>رود و تحت همودياليز قرار مي</a:t>
            </a:r>
            <a:r>
              <a:rPr lang="en-US" b="1" dirty="0">
                <a:cs typeface="B Nazanin" pitchFamily="2" charset="-78"/>
              </a:rPr>
              <a:t>‌</a:t>
            </a:r>
            <a:r>
              <a:rPr lang="ar-SA" b="1" dirty="0">
                <a:cs typeface="B Nazanin" pitchFamily="2" charset="-78"/>
              </a:rPr>
              <a:t>گيرد. ولي نارسايي كليه بيمار اصلاح نشده و در روز دهم بستري با ايست قلبي فوت مي</a:t>
            </a:r>
            <a:r>
              <a:rPr lang="en-US" b="1" dirty="0">
                <a:cs typeface="B Nazanin" pitchFamily="2" charset="-78"/>
              </a:rPr>
              <a:t>‌</a:t>
            </a:r>
            <a:r>
              <a:rPr lang="ar-SA" b="1" dirty="0">
                <a:cs typeface="B Nazanin" pitchFamily="2" charset="-78"/>
              </a:rPr>
              <a:t>كند.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692696"/>
            <a:ext cx="8229600" cy="5433467"/>
          </a:xfrm>
        </p:spPr>
        <p:txBody>
          <a:bodyPr>
            <a:normAutofit/>
          </a:bodyPr>
          <a:lstStyle/>
          <a:p>
            <a:pPr marL="0" indent="0" algn="just">
              <a:buNone/>
            </a:pPr>
            <a:r>
              <a:rPr lang="ar-SA" b="1" dirty="0">
                <a:solidFill>
                  <a:schemeClr val="accent4">
                    <a:lumMod val="50000"/>
                  </a:schemeClr>
                </a:solidFill>
                <a:cs typeface="B Nazanin" pitchFamily="2" charset="-78"/>
              </a:rPr>
              <a:t>ابتدا از خود مي</a:t>
            </a:r>
            <a:r>
              <a:rPr lang="en-US" b="1" dirty="0">
                <a:solidFill>
                  <a:schemeClr val="accent4">
                    <a:lumMod val="50000"/>
                  </a:schemeClr>
                </a:solidFill>
                <a:cs typeface="B Nazanin" pitchFamily="2" charset="-78"/>
              </a:rPr>
              <a:t>‌</a:t>
            </a:r>
            <a:r>
              <a:rPr lang="ar-SA" b="1" dirty="0">
                <a:solidFill>
                  <a:schemeClr val="accent4">
                    <a:lumMod val="50000"/>
                  </a:schemeClr>
                </a:solidFill>
                <a:cs typeface="B Nazanin" pitchFamily="2" charset="-78"/>
              </a:rPr>
              <a:t>پرسيم آخرين بيماري، آسيب يا </a:t>
            </a:r>
            <a:r>
              <a:rPr lang="ar-SA" b="1" dirty="0" smtClean="0">
                <a:solidFill>
                  <a:schemeClr val="accent4">
                    <a:lumMod val="50000"/>
                  </a:schemeClr>
                </a:solidFill>
                <a:cs typeface="B Nazanin" pitchFamily="2" charset="-78"/>
              </a:rPr>
              <a:t>عارضه</a:t>
            </a:r>
            <a:r>
              <a:rPr lang="fa-IR" b="1" dirty="0" smtClean="0">
                <a:solidFill>
                  <a:schemeClr val="accent4">
                    <a:lumMod val="50000"/>
                  </a:schemeClr>
                </a:solidFill>
                <a:cs typeface="B Nazanin" pitchFamily="2" charset="-78"/>
              </a:rPr>
              <a:t>‌</a:t>
            </a:r>
            <a:r>
              <a:rPr lang="ar-SA" b="1" dirty="0" smtClean="0">
                <a:solidFill>
                  <a:schemeClr val="accent4">
                    <a:lumMod val="50000"/>
                  </a:schemeClr>
                </a:solidFill>
                <a:cs typeface="B Nazanin" pitchFamily="2" charset="-78"/>
              </a:rPr>
              <a:t>اي </a:t>
            </a:r>
            <a:r>
              <a:rPr lang="ar-SA" b="1" dirty="0">
                <a:solidFill>
                  <a:schemeClr val="accent4">
                    <a:lumMod val="50000"/>
                  </a:schemeClr>
                </a:solidFill>
                <a:cs typeface="B Nazanin" pitchFamily="2" charset="-78"/>
              </a:rPr>
              <a:t>كه متوفي بلافاصله پيش از مرگ به آن مبتلا بود چه نام داشت؟</a:t>
            </a:r>
            <a:endParaRPr lang="en-US" b="1" dirty="0">
              <a:solidFill>
                <a:schemeClr val="accent4">
                  <a:lumMod val="50000"/>
                </a:schemeClr>
              </a:solidFill>
              <a:cs typeface="B Nazanin" pitchFamily="2" charset="-78"/>
            </a:endParaRPr>
          </a:p>
          <a:p>
            <a:pPr marL="0" indent="0" algn="just">
              <a:buNone/>
            </a:pPr>
            <a:r>
              <a:rPr lang="ar-SA" b="1" dirty="0">
                <a:cs typeface="B Nazanin" pitchFamily="2" charset="-78"/>
              </a:rPr>
              <a:t>پاسخ اين سؤال نارسائي كليه است كه در قسمت (الف) مي</a:t>
            </a:r>
            <a:r>
              <a:rPr lang="en-US" b="1" dirty="0">
                <a:cs typeface="B Nazanin" pitchFamily="2" charset="-78"/>
              </a:rPr>
              <a:t>‌</a:t>
            </a:r>
            <a:r>
              <a:rPr lang="ar-SA" b="1" dirty="0">
                <a:cs typeface="B Nazanin" pitchFamily="2" charset="-78"/>
              </a:rPr>
              <a:t>نويسيم. </a:t>
            </a:r>
            <a:endParaRPr lang="en-US" b="1" dirty="0">
              <a:cs typeface="B Nazanin" pitchFamily="2" charset="-78"/>
            </a:endParaRPr>
          </a:p>
          <a:p>
            <a:pPr marL="0" indent="0" algn="just">
              <a:buNone/>
            </a:pPr>
            <a:r>
              <a:rPr lang="ar-SA" b="1" dirty="0" smtClean="0">
                <a:solidFill>
                  <a:schemeClr val="accent4">
                    <a:lumMod val="50000"/>
                  </a:schemeClr>
                </a:solidFill>
                <a:cs typeface="B Nazanin" pitchFamily="2" charset="-78"/>
              </a:rPr>
              <a:t>سپس </a:t>
            </a:r>
            <a:r>
              <a:rPr lang="ar-SA" b="1" dirty="0">
                <a:solidFill>
                  <a:schemeClr val="accent4">
                    <a:lumMod val="50000"/>
                  </a:schemeClr>
                </a:solidFill>
                <a:cs typeface="B Nazanin" pitchFamily="2" charset="-78"/>
              </a:rPr>
              <a:t>از خود مي</a:t>
            </a:r>
            <a:r>
              <a:rPr lang="en-US" b="1" dirty="0">
                <a:solidFill>
                  <a:schemeClr val="accent4">
                    <a:lumMod val="50000"/>
                  </a:schemeClr>
                </a:solidFill>
                <a:cs typeface="B Nazanin" pitchFamily="2" charset="-78"/>
              </a:rPr>
              <a:t>‌</a:t>
            </a:r>
            <a:r>
              <a:rPr lang="ar-SA" b="1" dirty="0">
                <a:solidFill>
                  <a:schemeClr val="accent4">
                    <a:lumMod val="50000"/>
                  </a:schemeClr>
                </a:solidFill>
                <a:cs typeface="B Nazanin" pitchFamily="2" charset="-78"/>
              </a:rPr>
              <a:t>پرسيم ، چرا متوفي به نارسا</a:t>
            </a:r>
            <a:r>
              <a:rPr lang="fa-IR" b="1" dirty="0">
                <a:solidFill>
                  <a:schemeClr val="accent4">
                    <a:lumMod val="50000"/>
                  </a:schemeClr>
                </a:solidFill>
                <a:cs typeface="B Nazanin" pitchFamily="2" charset="-78"/>
              </a:rPr>
              <a:t>ي</a:t>
            </a:r>
            <a:r>
              <a:rPr lang="ar-SA" b="1" dirty="0">
                <a:solidFill>
                  <a:schemeClr val="accent4">
                    <a:lumMod val="50000"/>
                  </a:schemeClr>
                </a:solidFill>
                <a:cs typeface="B Nazanin" pitchFamily="2" charset="-78"/>
              </a:rPr>
              <a:t>ي كليه مبتلا شده بود؟ </a:t>
            </a:r>
            <a:endParaRPr lang="en-US" b="1" dirty="0">
              <a:solidFill>
                <a:schemeClr val="accent4">
                  <a:lumMod val="50000"/>
                </a:schemeClr>
              </a:solidFill>
              <a:cs typeface="B Nazanin" pitchFamily="2" charset="-78"/>
            </a:endParaRPr>
          </a:p>
          <a:p>
            <a:pPr marL="0" indent="0" algn="just">
              <a:buNone/>
            </a:pPr>
            <a:r>
              <a:rPr lang="ar-SA" b="1" dirty="0">
                <a:cs typeface="B Nazanin" pitchFamily="2" charset="-78"/>
              </a:rPr>
              <a:t>پاسخ اين سؤال ابتلا به وبا است كه در قسمت (ب) مي</a:t>
            </a:r>
            <a:r>
              <a:rPr lang="en-US" b="1" dirty="0">
                <a:cs typeface="B Nazanin" pitchFamily="2" charset="-78"/>
              </a:rPr>
              <a:t>‌</a:t>
            </a:r>
            <a:r>
              <a:rPr lang="ar-SA" b="1" dirty="0">
                <a:cs typeface="B Nazanin" pitchFamily="2" charset="-78"/>
              </a:rPr>
              <a:t>نويسيم. </a:t>
            </a:r>
            <a:endParaRPr lang="en-US" b="1" dirty="0">
              <a:cs typeface="B Nazanin" pitchFamily="2" charset="-78"/>
            </a:endParaRPr>
          </a:p>
          <a:p>
            <a:pPr marL="0" indent="0">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79512" y="2636912"/>
            <a:ext cx="8229600" cy="3417243"/>
          </a:xfrm>
        </p:spPr>
        <p:txBody>
          <a:bodyPr/>
          <a:lstStyle/>
          <a:p>
            <a:pPr marL="0" indent="0" algn="just">
              <a:buNone/>
            </a:pPr>
            <a:endParaRPr lang="en-US" sz="3600" b="1" dirty="0" smtClean="0">
              <a:cs typeface="B Nazanin" pitchFamily="2" charset="-78"/>
            </a:endParaRPr>
          </a:p>
          <a:p>
            <a:pPr marL="0" indent="0" algn="just">
              <a:buNone/>
            </a:pPr>
            <a:r>
              <a:rPr lang="ar-SA" sz="3600" b="1" dirty="0" smtClean="0">
                <a:cs typeface="B Nazanin" pitchFamily="2" charset="-78"/>
              </a:rPr>
              <a:t>ديابت </a:t>
            </a:r>
            <a:r>
              <a:rPr lang="ar-SA" sz="3600" b="1" dirty="0">
                <a:cs typeface="B Nazanin" pitchFamily="2" charset="-78"/>
              </a:rPr>
              <a:t>نوع دوم، فشار خون و انسداد نسبي عروق قلب كه در قسمت 2 نوشته مي شود.</a:t>
            </a:r>
            <a:endParaRPr lang="en-US" sz="3600" b="1" dirty="0">
              <a:cs typeface="B Nazanin" pitchFamily="2" charset="-78"/>
            </a:endParaRPr>
          </a:p>
          <a:p>
            <a:pPr marL="0" indent="0" algn="just">
              <a:buNone/>
            </a:pPr>
            <a:endParaRPr lang="fa-IR" dirty="0"/>
          </a:p>
        </p:txBody>
      </p:sp>
      <p:sp>
        <p:nvSpPr>
          <p:cNvPr id="2" name="Title 1"/>
          <p:cNvSpPr>
            <a:spLocks noGrp="1"/>
          </p:cNvSpPr>
          <p:nvPr>
            <p:ph type="title"/>
          </p:nvPr>
        </p:nvSpPr>
        <p:spPr>
          <a:xfrm>
            <a:off x="457200" y="274638"/>
            <a:ext cx="8229600" cy="2290266"/>
          </a:xfrm>
        </p:spPr>
        <p:txBody>
          <a:bodyPr>
            <a:noAutofit/>
          </a:bodyPr>
          <a:lstStyle/>
          <a:p>
            <a:pPr algn="just"/>
            <a:r>
              <a:rPr lang="fa-IR" sz="3600" dirty="0" smtClean="0">
                <a:solidFill>
                  <a:srgbClr val="FF0000"/>
                </a:solidFill>
                <a:cs typeface="B Titr" pitchFamily="2" charset="-78"/>
              </a:rPr>
              <a:t/>
            </a:r>
            <a:br>
              <a:rPr lang="fa-IR" sz="3600" dirty="0" smtClean="0">
                <a:solidFill>
                  <a:srgbClr val="FF0000"/>
                </a:solidFill>
                <a:cs typeface="B Titr" pitchFamily="2" charset="-78"/>
              </a:rPr>
            </a:br>
            <a:r>
              <a:rPr lang="ar-SA" sz="3600" dirty="0" smtClean="0">
                <a:solidFill>
                  <a:srgbClr val="FF0000"/>
                </a:solidFill>
                <a:cs typeface="B Titr" pitchFamily="2" charset="-78"/>
              </a:rPr>
              <a:t>ساير </a:t>
            </a:r>
            <a:r>
              <a:rPr lang="ar-SA" sz="3600" dirty="0">
                <a:solidFill>
                  <a:srgbClr val="FF0000"/>
                </a:solidFill>
                <a:cs typeface="B Titr" pitchFamily="2" charset="-78"/>
              </a:rPr>
              <a:t>بيماريهايي كه به مرگ كمك كرده</a:t>
            </a:r>
            <a:r>
              <a:rPr lang="en-US" sz="3600" dirty="0">
                <a:solidFill>
                  <a:srgbClr val="FF0000"/>
                </a:solidFill>
                <a:cs typeface="B Titr" pitchFamily="2" charset="-78"/>
              </a:rPr>
              <a:t>‌</a:t>
            </a:r>
            <a:r>
              <a:rPr lang="ar-SA" sz="3600" dirty="0">
                <a:solidFill>
                  <a:srgbClr val="FF0000"/>
                </a:solidFill>
                <a:cs typeface="B Titr" pitchFamily="2" charset="-78"/>
              </a:rPr>
              <a:t>اند، </a:t>
            </a:r>
            <a:r>
              <a:rPr lang="ar-SA" sz="3600" dirty="0" smtClean="0">
                <a:solidFill>
                  <a:srgbClr val="FF0000"/>
                </a:solidFill>
                <a:cs typeface="B Titr" pitchFamily="2" charset="-78"/>
              </a:rPr>
              <a:t>ولي</a:t>
            </a:r>
            <a:r>
              <a:rPr lang="en-US" sz="3600" dirty="0" smtClean="0">
                <a:solidFill>
                  <a:srgbClr val="FF0000"/>
                </a:solidFill>
                <a:cs typeface="B Titr" pitchFamily="2" charset="-78"/>
              </a:rPr>
              <a:t> </a:t>
            </a:r>
            <a:r>
              <a:rPr lang="ar-SA" sz="3600" dirty="0" smtClean="0">
                <a:solidFill>
                  <a:srgbClr val="FF0000"/>
                </a:solidFill>
                <a:cs typeface="B Titr" pitchFamily="2" charset="-78"/>
              </a:rPr>
              <a:t>وجود </a:t>
            </a:r>
            <a:r>
              <a:rPr lang="ar-SA" sz="3600" dirty="0">
                <a:solidFill>
                  <a:srgbClr val="FF0000"/>
                </a:solidFill>
                <a:cs typeface="B Titr" pitchFamily="2" charset="-78"/>
              </a:rPr>
              <a:t>آنها به تنهايي موجب مرگ نمي</a:t>
            </a:r>
            <a:r>
              <a:rPr lang="en-US" sz="3600" dirty="0">
                <a:solidFill>
                  <a:srgbClr val="FF0000"/>
                </a:solidFill>
                <a:cs typeface="B Titr" pitchFamily="2" charset="-78"/>
              </a:rPr>
              <a:t>‌</a:t>
            </a:r>
            <a:r>
              <a:rPr lang="ar-SA" sz="3600" dirty="0">
                <a:solidFill>
                  <a:srgbClr val="FF0000"/>
                </a:solidFill>
                <a:cs typeface="B Titr" pitchFamily="2" charset="-78"/>
              </a:rPr>
              <a:t>شد، عبارتند از: </a:t>
            </a:r>
            <a:r>
              <a:rPr lang="en-US" sz="3600" dirty="0">
                <a:solidFill>
                  <a:srgbClr val="FF0000"/>
                </a:solidFill>
                <a:cs typeface="B Titr" pitchFamily="2" charset="-78"/>
              </a:rPr>
              <a:t/>
            </a:r>
            <a:br>
              <a:rPr lang="en-US" sz="3600" dirty="0">
                <a:solidFill>
                  <a:srgbClr val="FF0000"/>
                </a:solidFill>
                <a:cs typeface="B Titr" pitchFamily="2" charset="-78"/>
              </a:rPr>
            </a:br>
            <a:endParaRPr lang="fa-IR" sz="3600" dirty="0">
              <a:solidFill>
                <a:srgbClr val="FF0000"/>
              </a:solidFill>
              <a:cs typeface="B Titr"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56205070"/>
              </p:ext>
            </p:extLst>
          </p:nvPr>
        </p:nvGraphicFramePr>
        <p:xfrm>
          <a:off x="0" y="0"/>
          <a:ext cx="9144000" cy="6698996"/>
        </p:xfrm>
        <a:graphic>
          <a:graphicData uri="http://schemas.openxmlformats.org/drawingml/2006/table">
            <a:tbl>
              <a:tblPr>
                <a:tableStyleId>{D113A9D2-9D6B-4929-AA2D-F23B5EE8CBE7}</a:tableStyleId>
              </a:tblPr>
              <a:tblGrid>
                <a:gridCol w="3428992">
                  <a:extLst>
                    <a:ext uri="{9D8B030D-6E8A-4147-A177-3AD203B41FA5}">
                      <a16:colId xmlns:a16="http://schemas.microsoft.com/office/drawing/2014/main" val="20000"/>
                    </a:ext>
                  </a:extLst>
                </a:gridCol>
                <a:gridCol w="2863738">
                  <a:extLst>
                    <a:ext uri="{9D8B030D-6E8A-4147-A177-3AD203B41FA5}">
                      <a16:colId xmlns:a16="http://schemas.microsoft.com/office/drawing/2014/main" val="20001"/>
                    </a:ext>
                  </a:extLst>
                </a:gridCol>
                <a:gridCol w="2851270">
                  <a:extLst>
                    <a:ext uri="{9D8B030D-6E8A-4147-A177-3AD203B41FA5}">
                      <a16:colId xmlns:a16="http://schemas.microsoft.com/office/drawing/2014/main" val="20002"/>
                    </a:ext>
                  </a:extLst>
                </a:gridCol>
              </a:tblGrid>
              <a:tr h="357166">
                <a:tc>
                  <a:txBody>
                    <a:bodyPr/>
                    <a:lstStyle/>
                    <a:p>
                      <a:pPr algn="just" rtl="1" fontAlgn="base">
                        <a:lnSpc>
                          <a:spcPct val="115000"/>
                        </a:lnSpc>
                        <a:spcBef>
                          <a:spcPts val="430"/>
                        </a:spcBef>
                        <a:spcAft>
                          <a:spcPts val="0"/>
                        </a:spcAft>
                      </a:pPr>
                      <a:r>
                        <a:rPr lang="fa-IR" sz="2400" b="1" kern="1200" dirty="0">
                          <a:solidFill>
                            <a:schemeClr val="bg1"/>
                          </a:solidFill>
                          <a:effectLst/>
                          <a:cs typeface="B Nazanin" pitchFamily="2" charset="-78"/>
                        </a:rPr>
                        <a:t>زمان تقریبی </a:t>
                      </a:r>
                      <a:r>
                        <a:rPr lang="fa-IR" sz="2400" b="1" kern="1200" dirty="0" smtClean="0">
                          <a:solidFill>
                            <a:schemeClr val="bg1"/>
                          </a:solidFill>
                          <a:effectLst/>
                          <a:cs typeface="B Nazanin" pitchFamily="2" charset="-78"/>
                        </a:rPr>
                        <a:t>بین </a:t>
                      </a:r>
                      <a:r>
                        <a:rPr lang="fa-IR" sz="2400" b="1" kern="1200" dirty="0">
                          <a:solidFill>
                            <a:schemeClr val="bg1"/>
                          </a:solidFill>
                          <a:effectLst/>
                          <a:cs typeface="B Nazanin" pitchFamily="2" charset="-78"/>
                        </a:rPr>
                        <a:t>شروع تا مرگ</a:t>
                      </a:r>
                      <a:endParaRPr lang="en-US" sz="2400" b="1" dirty="0">
                        <a:solidFill>
                          <a:schemeClr val="bg1"/>
                        </a:solidFill>
                        <a:effectLst/>
                        <a:latin typeface="Calibri"/>
                        <a:ea typeface="Times New Roman"/>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rtl="1" fontAlgn="base">
                        <a:lnSpc>
                          <a:spcPct val="115000"/>
                        </a:lnSpc>
                        <a:spcBef>
                          <a:spcPts val="480"/>
                        </a:spcBef>
                        <a:spcAft>
                          <a:spcPts val="0"/>
                        </a:spcAft>
                      </a:pPr>
                      <a:r>
                        <a:rPr lang="fa-IR" sz="2400" b="1" kern="1200" dirty="0" smtClean="0">
                          <a:solidFill>
                            <a:schemeClr val="bg1"/>
                          </a:solidFill>
                          <a:effectLst/>
                          <a:cs typeface="B Nazanin" pitchFamily="2" charset="-78"/>
                        </a:rPr>
                        <a:t>علت مرگ</a:t>
                      </a:r>
                      <a:endParaRPr lang="en-US" sz="2400" b="1" dirty="0">
                        <a:solidFill>
                          <a:schemeClr val="bg1"/>
                        </a:solidFill>
                        <a:effectLst/>
                        <a:latin typeface="Calibri"/>
                        <a:ea typeface="Times New Roman"/>
                        <a:cs typeface="B Nazanin"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00"/>
                  </a:ext>
                </a:extLst>
              </a:tr>
              <a:tr h="2881964">
                <a:tc>
                  <a:txBody>
                    <a:bodyPr/>
                    <a:lstStyle/>
                    <a:p>
                      <a:endParaRPr lang="en-US" sz="2400" b="1" dirty="0">
                        <a:solidFill>
                          <a:schemeClr val="tx1"/>
                        </a:solidFill>
                        <a:effectLst/>
                        <a:latin typeface="Calibri"/>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الف : نارسايي حاد كليه</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به سبب یا پیامد</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ب : ويبريو كلرا </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به سبب یا پیامد</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ج :</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به سبب یا پیامد</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tx1"/>
                          </a:solidFill>
                          <a:effectLst/>
                          <a:cs typeface="B Nazanin" pitchFamily="2" charset="-78"/>
                        </a:rPr>
                        <a:t>د:</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1- آخرین بیماری یا وضعیتی که بلافاصله پیش از مرگ وجود داشت *</a:t>
                      </a:r>
                      <a:endParaRPr lang="en-US" sz="2400" b="1" dirty="0">
                        <a:solidFill>
                          <a:schemeClr val="bg1"/>
                        </a:solidFill>
                        <a:effectLst/>
                        <a:cs typeface="B Nazanin" pitchFamily="2" charset="-78"/>
                      </a:endParaRPr>
                    </a:p>
                    <a:p>
                      <a:pPr algn="just" rtl="1" fontAlgn="base">
                        <a:lnSpc>
                          <a:spcPct val="115000"/>
                        </a:lnSpc>
                        <a:spcBef>
                          <a:spcPts val="480"/>
                        </a:spcBef>
                        <a:spcAft>
                          <a:spcPts val="0"/>
                        </a:spcAft>
                      </a:pPr>
                      <a:r>
                        <a:rPr lang="fa-IR" sz="2400" b="1" kern="1200" dirty="0">
                          <a:solidFill>
                            <a:schemeClr val="bg1"/>
                          </a:solidFill>
                          <a:effectLst/>
                          <a:cs typeface="B Nazanin" pitchFamily="2" charset="-78"/>
                        </a:rPr>
                        <a:t>بیماریهای قبلی</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170330">
                <a:tc>
                  <a:txBody>
                    <a:bodyPr/>
                    <a:lstStyle/>
                    <a:p>
                      <a:pPr algn="just" rtl="1" fontAlgn="base">
                        <a:lnSpc>
                          <a:spcPct val="115000"/>
                        </a:lnSpc>
                        <a:spcBef>
                          <a:spcPts val="480"/>
                        </a:spcBef>
                        <a:spcAft>
                          <a:spcPts val="0"/>
                        </a:spcAft>
                      </a:pPr>
                      <a:r>
                        <a:rPr lang="ar-SA" sz="2400" b="1" kern="1200" dirty="0">
                          <a:solidFill>
                            <a:schemeClr val="tx1"/>
                          </a:solidFill>
                          <a:effectLst/>
                          <a:cs typeface="B Nazanin" pitchFamily="2" charset="-78"/>
                        </a:rPr>
                        <a:t>پنج </a:t>
                      </a:r>
                      <a:r>
                        <a:rPr lang="ar-SA" sz="2400" b="1" kern="1200" dirty="0" smtClean="0">
                          <a:solidFill>
                            <a:schemeClr val="tx1"/>
                          </a:solidFill>
                          <a:effectLst/>
                          <a:cs typeface="B Nazanin" pitchFamily="2" charset="-78"/>
                        </a:rPr>
                        <a:t>سال</a:t>
                      </a:r>
                      <a:endParaRPr lang="fa-IR" sz="2400" b="1" kern="1200" dirty="0" smtClean="0">
                        <a:solidFill>
                          <a:schemeClr val="tx1"/>
                        </a:solidFill>
                        <a:effectLst/>
                        <a:cs typeface="B Nazanin" pitchFamily="2" charset="-78"/>
                      </a:endParaRPr>
                    </a:p>
                    <a:p>
                      <a:pPr algn="just" rtl="1" fontAlgn="base">
                        <a:lnSpc>
                          <a:spcPct val="115000"/>
                        </a:lnSpc>
                        <a:spcBef>
                          <a:spcPts val="480"/>
                        </a:spcBef>
                        <a:spcAft>
                          <a:spcPts val="0"/>
                        </a:spcAft>
                      </a:pPr>
                      <a:endParaRPr lang="en-US" sz="20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چهار سال</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ديابت غير وابسته به انسولين</a:t>
                      </a:r>
                      <a:endParaRPr lang="en-US" sz="2400" b="1" dirty="0">
                        <a:solidFill>
                          <a:schemeClr val="tx1"/>
                        </a:solidFill>
                        <a:effectLst/>
                        <a:cs typeface="B Nazanin" pitchFamily="2" charset="-78"/>
                      </a:endParaRPr>
                    </a:p>
                    <a:p>
                      <a:pPr algn="just" rtl="1" fontAlgn="base">
                        <a:lnSpc>
                          <a:spcPct val="115000"/>
                        </a:lnSpc>
                        <a:spcBef>
                          <a:spcPts val="480"/>
                        </a:spcBef>
                        <a:spcAft>
                          <a:spcPts val="0"/>
                        </a:spcAft>
                      </a:pPr>
                      <a:r>
                        <a:rPr lang="ar-SA" sz="2400" b="1" kern="1200" dirty="0">
                          <a:solidFill>
                            <a:schemeClr val="tx1"/>
                          </a:solidFill>
                          <a:effectLst/>
                          <a:cs typeface="B Nazanin" pitchFamily="2" charset="-78"/>
                        </a:rPr>
                        <a:t>بيماري عروق كرونري، پرفشاري خون </a:t>
                      </a:r>
                      <a:endParaRPr lang="en-US" sz="2400" b="1" dirty="0">
                        <a:solidFill>
                          <a:schemeClr val="tx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2- سایر بیماریهایی که به مرگ کمک کرده اند ولی وجود آنها به تنهایی موجب مرگ نمیشد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04226">
                <a:tc gridSpan="3">
                  <a:txBody>
                    <a:bodyPr/>
                    <a:lstStyle/>
                    <a:p>
                      <a:pPr algn="just" rtl="1" fontAlgn="base">
                        <a:lnSpc>
                          <a:spcPct val="115000"/>
                        </a:lnSpc>
                        <a:spcBef>
                          <a:spcPts val="480"/>
                        </a:spcBef>
                        <a:spcAft>
                          <a:spcPts val="0"/>
                        </a:spcAft>
                      </a:pPr>
                      <a:r>
                        <a:rPr lang="fa-IR" sz="2400" b="1" kern="1200" dirty="0">
                          <a:solidFill>
                            <a:schemeClr val="bg1"/>
                          </a:solidFill>
                          <a:effectLst/>
                          <a:cs typeface="B Nazanin" pitchFamily="2" charset="-78"/>
                        </a:rPr>
                        <a:t>* نام بیماری، آسیب یا عوارض آنها که موحب مرگ شده است. در این قسمت نمی توان تابلوی مرگ مانند ایست قلبی یا نارسایی تنفسی را وارد کرد.</a:t>
                      </a:r>
                      <a:endParaRPr lang="en-US" sz="2400" b="1" dirty="0">
                        <a:solidFill>
                          <a:schemeClr val="bg1"/>
                        </a:solidFill>
                        <a:effectLst/>
                        <a:latin typeface="Calibri"/>
                        <a:ea typeface="Times New Roman"/>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Desktop\پاور\f-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08720"/>
            <a:ext cx="8229600" cy="5217443"/>
          </a:xfrm>
        </p:spPr>
        <p:txBody>
          <a:bodyPr/>
          <a:lstStyle/>
          <a:p>
            <a:pPr marL="0" indent="0" algn="just">
              <a:buNone/>
            </a:pPr>
            <a:r>
              <a:rPr lang="ar-SA" b="1" dirty="0" smtClean="0">
                <a:solidFill>
                  <a:schemeClr val="accent4">
                    <a:lumMod val="50000"/>
                  </a:schemeClr>
                </a:solidFill>
                <a:cs typeface="B Nazanin" pitchFamily="2" charset="-78"/>
              </a:rPr>
              <a:t>مثال</a:t>
            </a:r>
            <a:r>
              <a:rPr lang="fa-IR" b="1" dirty="0" smtClean="0">
                <a:solidFill>
                  <a:schemeClr val="accent4">
                    <a:lumMod val="50000"/>
                  </a:schemeClr>
                </a:solidFill>
                <a:cs typeface="B Nazanin" pitchFamily="2" charset="-78"/>
              </a:rPr>
              <a:t> </a:t>
            </a:r>
            <a:r>
              <a:rPr lang="ar-SA" b="1" dirty="0" smtClean="0">
                <a:solidFill>
                  <a:schemeClr val="accent4">
                    <a:lumMod val="50000"/>
                  </a:schemeClr>
                </a:solidFill>
                <a:cs typeface="B Nazanin" pitchFamily="2" charset="-78"/>
              </a:rPr>
              <a:t>5</a:t>
            </a:r>
            <a:r>
              <a:rPr lang="ar-SA" b="1" dirty="0">
                <a:solidFill>
                  <a:schemeClr val="accent4">
                    <a:lumMod val="50000"/>
                  </a:schemeClr>
                </a:solidFill>
                <a:cs typeface="B Nazanin" pitchFamily="2" charset="-78"/>
              </a:rPr>
              <a:t>) </a:t>
            </a:r>
            <a:endParaRPr lang="fa-IR" b="1" dirty="0" smtClean="0">
              <a:solidFill>
                <a:schemeClr val="accent4">
                  <a:lumMod val="50000"/>
                </a:schemeClr>
              </a:solidFill>
              <a:cs typeface="B Nazanin" pitchFamily="2" charset="-78"/>
            </a:endParaRPr>
          </a:p>
          <a:p>
            <a:pPr marL="0" indent="0" algn="just">
              <a:buNone/>
            </a:pPr>
            <a:endParaRPr lang="fa-IR" sz="2000" b="1" dirty="0" smtClean="0">
              <a:solidFill>
                <a:schemeClr val="accent4">
                  <a:lumMod val="50000"/>
                </a:schemeClr>
              </a:solidFill>
              <a:cs typeface="B Nazanin" pitchFamily="2" charset="-78"/>
            </a:endParaRPr>
          </a:p>
          <a:p>
            <a:pPr marL="0" indent="0" algn="just">
              <a:buNone/>
            </a:pPr>
            <a:r>
              <a:rPr lang="ar-SA" b="1" dirty="0" smtClean="0">
                <a:cs typeface="B Nazanin" pitchFamily="2" charset="-78"/>
              </a:rPr>
              <a:t>خانم </a:t>
            </a:r>
            <a:r>
              <a:rPr lang="ar-SA" b="1" dirty="0">
                <a:cs typeface="B Nazanin" pitchFamily="2" charset="-78"/>
              </a:rPr>
              <a:t>72 ساله اي  با سابقه 20 ساله ديابت نوع دوم كه از سه سال قبل انسولين مصرف مي كرد</a:t>
            </a:r>
            <a:r>
              <a:rPr lang="fa-IR" b="1" dirty="0">
                <a:cs typeface="B Nazanin" pitchFamily="2" charset="-78"/>
              </a:rPr>
              <a:t>،</a:t>
            </a:r>
            <a:r>
              <a:rPr lang="ar-SA" b="1" dirty="0">
                <a:cs typeface="B Nazanin" pitchFamily="2" charset="-78"/>
              </a:rPr>
              <a:t> بعلت زخم بستر عفوني مراجعه كرده است. 5 سال قبل دچار سكته مغزي شده و از آن زمان در بستر افتاده بود. بررسي هاي آن زمان نشان داد كه بعلت آتروسكلروزيس داراي انسداد كاروتيد مي باشد. در نمونه كشت شده از زخم </a:t>
            </a:r>
            <a:r>
              <a:rPr lang="en-US" b="1" dirty="0">
                <a:cs typeface="B Nazanin" pitchFamily="2" charset="-78"/>
              </a:rPr>
              <a:t>Proteus mirabilis   </a:t>
            </a:r>
            <a:r>
              <a:rPr lang="ar-SA" b="1" dirty="0">
                <a:cs typeface="B Nazanin" pitchFamily="2" charset="-78"/>
              </a:rPr>
              <a:t>جدا شد. در نهايت بيمار با شوك سپتيك فوت نمود.</a:t>
            </a:r>
            <a:endParaRPr lang="en-US" b="1" dirty="0">
              <a:cs typeface="B Nazanin" pitchFamily="2" charset="-78"/>
            </a:endParaRPr>
          </a:p>
          <a:p>
            <a:pPr marL="0" indent="0" algn="just">
              <a:buNone/>
            </a:pPr>
            <a:endParaRPr lang="fa-IR" b="1" dirty="0">
              <a:cs typeface="B Nazanin" pitchFamily="2" charset="-78"/>
            </a:endParaRPr>
          </a:p>
        </p:txBody>
      </p:sp>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262947418"/>
              </p:ext>
            </p:extLst>
          </p:nvPr>
        </p:nvGraphicFramePr>
        <p:xfrm>
          <a:off x="-1" y="0"/>
          <a:ext cx="9144001" cy="6972924"/>
        </p:xfrm>
        <a:graphic>
          <a:graphicData uri="http://schemas.openxmlformats.org/drawingml/2006/table">
            <a:tbl>
              <a:tblPr rtl="1" firstRow="1" firstCol="1" bandRow="1">
                <a:tableStyleId>{5C22544A-7EE6-4342-B048-85BDC9FD1C3A}</a:tableStyleId>
              </a:tblPr>
              <a:tblGrid>
                <a:gridCol w="3053594">
                  <a:extLst>
                    <a:ext uri="{9D8B030D-6E8A-4147-A177-3AD203B41FA5}">
                      <a16:colId xmlns:a16="http://schemas.microsoft.com/office/drawing/2014/main" val="20000"/>
                    </a:ext>
                  </a:extLst>
                </a:gridCol>
                <a:gridCol w="3381680">
                  <a:extLst>
                    <a:ext uri="{9D8B030D-6E8A-4147-A177-3AD203B41FA5}">
                      <a16:colId xmlns:a16="http://schemas.microsoft.com/office/drawing/2014/main" val="20001"/>
                    </a:ext>
                  </a:extLst>
                </a:gridCol>
                <a:gridCol w="2708727">
                  <a:extLst>
                    <a:ext uri="{9D8B030D-6E8A-4147-A177-3AD203B41FA5}">
                      <a16:colId xmlns:a16="http://schemas.microsoft.com/office/drawing/2014/main" val="20002"/>
                    </a:ext>
                  </a:extLst>
                </a:gridCol>
              </a:tblGrid>
              <a:tr h="899541">
                <a:tc gridSpan="2">
                  <a:txBody>
                    <a:bodyPr/>
                    <a:lstStyle/>
                    <a:p>
                      <a:pPr algn="just" rtl="1">
                        <a:lnSpc>
                          <a:spcPct val="115000"/>
                        </a:lnSpc>
                        <a:spcAft>
                          <a:spcPts val="0"/>
                        </a:spcAft>
                      </a:pPr>
                      <a:r>
                        <a:rPr lang="fa-IR" sz="2400" b="1" dirty="0">
                          <a:effectLst/>
                          <a:cs typeface="B Nazanin" pitchFamily="2" charset="-78"/>
                        </a:rPr>
                        <a:t>علت مرگ</a:t>
                      </a:r>
                      <a:endParaRPr lang="en-US" sz="2400" b="1" dirty="0">
                        <a:effectLst/>
                        <a:latin typeface="Calibri"/>
                        <a:ea typeface="Times New Roman"/>
                        <a:cs typeface="B Nazanin" pitchFamily="2" charset="-78"/>
                      </a:endParaRPr>
                    </a:p>
                  </a:txBody>
                  <a:tcPr marL="68580" marR="68580" marT="0" marB="0"/>
                </a:tc>
                <a:tc hMerge="1">
                  <a:txBody>
                    <a:bodyPr/>
                    <a:lstStyle/>
                    <a:p>
                      <a:pPr rtl="1"/>
                      <a:endParaRPr lang="fa-IR"/>
                    </a:p>
                  </a:txBody>
                  <a:tcPr/>
                </a:tc>
                <a:tc>
                  <a:txBody>
                    <a:bodyPr/>
                    <a:lstStyle/>
                    <a:p>
                      <a:pPr algn="just" rtl="1">
                        <a:lnSpc>
                          <a:spcPct val="115000"/>
                        </a:lnSpc>
                        <a:spcAft>
                          <a:spcPts val="0"/>
                        </a:spcAft>
                      </a:pPr>
                      <a:r>
                        <a:rPr lang="fa-IR" sz="2400" b="1" kern="1200">
                          <a:effectLst/>
                          <a:cs typeface="B Nazanin" pitchFamily="2" charset="-78"/>
                        </a:rPr>
                        <a:t>زمان تقریبی بین شروع تا مرگ</a:t>
                      </a:r>
                      <a:endParaRPr lang="en-US" sz="2400" b="1">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val="10000"/>
                  </a:ext>
                </a:extLst>
              </a:tr>
              <a:tr h="3165232">
                <a:tc>
                  <a:txBody>
                    <a:bodyPr/>
                    <a:lstStyle/>
                    <a:p>
                      <a:pPr algn="r" rtl="1" fontAlgn="base">
                        <a:lnSpc>
                          <a:spcPct val="115000"/>
                        </a:lnSpc>
                        <a:spcBef>
                          <a:spcPts val="480"/>
                        </a:spcBef>
                        <a:spcAft>
                          <a:spcPts val="0"/>
                        </a:spcAft>
                      </a:pPr>
                      <a:r>
                        <a:rPr lang="fa-IR" sz="2400" b="1" kern="1200" dirty="0">
                          <a:effectLst/>
                          <a:cs typeface="B Nazanin" pitchFamily="2" charset="-78"/>
                        </a:rPr>
                        <a:t>1- آخرین بیماری یا وضعیتی که بلافاصله پیش از مرگ وجود داشت *</a:t>
                      </a:r>
                      <a:endParaRPr lang="en-US" sz="2400" b="1" dirty="0">
                        <a:effectLst/>
                        <a:cs typeface="B Nazanin" pitchFamily="2" charset="-78"/>
                      </a:endParaRPr>
                    </a:p>
                    <a:p>
                      <a:pPr algn="r" rtl="1">
                        <a:lnSpc>
                          <a:spcPct val="115000"/>
                        </a:lnSpc>
                        <a:spcAft>
                          <a:spcPts val="0"/>
                        </a:spcAft>
                      </a:pPr>
                      <a:r>
                        <a:rPr lang="fa-IR" sz="2400" b="1" kern="1200" dirty="0">
                          <a:effectLst/>
                          <a:cs typeface="B Nazanin" pitchFamily="2" charset="-78"/>
                        </a:rPr>
                        <a:t> </a:t>
                      </a:r>
                      <a:endParaRPr lang="en-US" sz="2400" b="1" dirty="0">
                        <a:effectLst/>
                        <a:cs typeface="B Nazanin" pitchFamily="2" charset="-78"/>
                      </a:endParaRPr>
                    </a:p>
                    <a:p>
                      <a:pPr algn="r" rtl="1">
                        <a:lnSpc>
                          <a:spcPct val="115000"/>
                        </a:lnSpc>
                        <a:spcAft>
                          <a:spcPts val="0"/>
                        </a:spcAft>
                      </a:pPr>
                      <a:r>
                        <a:rPr lang="fa-IR" sz="2400" b="1" kern="1200" dirty="0">
                          <a:effectLst/>
                          <a:cs typeface="B Nazanin" pitchFamily="2" charset="-78"/>
                        </a:rPr>
                        <a:t>بیماریهای قبلی</a:t>
                      </a:r>
                      <a:endParaRPr lang="en-US" sz="2400" b="1" dirty="0">
                        <a:effectLst/>
                        <a:latin typeface="Calibri"/>
                        <a:ea typeface="Times New Roman"/>
                        <a:cs typeface="B Nazanin" pitchFamily="2" charset="-78"/>
                      </a:endParaRPr>
                    </a:p>
                  </a:txBody>
                  <a:tcPr marL="68580" marR="68580" marT="0" marB="0" anchor="ctr"/>
                </a:tc>
                <a:tc>
                  <a:txBody>
                    <a:bodyPr/>
                    <a:lstStyle/>
                    <a:p>
                      <a:pPr algn="r" rtl="1" fontAlgn="base">
                        <a:lnSpc>
                          <a:spcPct val="90000"/>
                        </a:lnSpc>
                        <a:spcBef>
                          <a:spcPts val="480"/>
                        </a:spcBef>
                        <a:spcAft>
                          <a:spcPts val="0"/>
                        </a:spcAft>
                      </a:pPr>
                      <a:r>
                        <a:rPr lang="ar-SA" sz="2400" b="1" kern="1200" dirty="0">
                          <a:effectLst/>
                          <a:cs typeface="B Nazanin" pitchFamily="2" charset="-78"/>
                        </a:rPr>
                        <a:t>الف : عفونت زخم بستر با پروتئوس ميرابيليس </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به سبب یا پیامد</a:t>
                      </a:r>
                      <a:endParaRPr lang="en-US" sz="2400" b="1" dirty="0">
                        <a:effectLst/>
                        <a:cs typeface="B Nazanin" pitchFamily="2" charset="-78"/>
                      </a:endParaRPr>
                    </a:p>
                    <a:p>
                      <a:pPr algn="r" rtl="1" fontAlgn="base">
                        <a:lnSpc>
                          <a:spcPct val="90000"/>
                        </a:lnSpc>
                        <a:spcBef>
                          <a:spcPts val="480"/>
                        </a:spcBef>
                        <a:spcAft>
                          <a:spcPts val="0"/>
                        </a:spcAft>
                      </a:pPr>
                      <a:r>
                        <a:rPr lang="ar-SA" sz="2400" b="1" kern="1200" dirty="0">
                          <a:effectLst/>
                          <a:cs typeface="B Nazanin" pitchFamily="2" charset="-78"/>
                        </a:rPr>
                        <a:t>ب :  سكته مغزي</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به سبب یا پیامد</a:t>
                      </a:r>
                      <a:endParaRPr lang="en-US" sz="2400" b="1" dirty="0">
                        <a:effectLst/>
                        <a:cs typeface="B Nazanin" pitchFamily="2" charset="-78"/>
                      </a:endParaRPr>
                    </a:p>
                    <a:p>
                      <a:pPr algn="r" rtl="1">
                        <a:lnSpc>
                          <a:spcPct val="90000"/>
                        </a:lnSpc>
                        <a:spcAft>
                          <a:spcPts val="0"/>
                        </a:spcAft>
                      </a:pPr>
                      <a:r>
                        <a:rPr lang="ar-SA" sz="2400" b="1" kern="1200" dirty="0">
                          <a:effectLst/>
                          <a:cs typeface="B Nazanin" pitchFamily="2" charset="-78"/>
                        </a:rPr>
                        <a:t>ج :آترواسكلروزيس شريان كاروتيد</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به سبب یا پیامد</a:t>
                      </a:r>
                      <a:endParaRPr lang="en-US" sz="2400" b="1" dirty="0">
                        <a:effectLst/>
                        <a:cs typeface="B Nazanin" pitchFamily="2" charset="-78"/>
                      </a:endParaRPr>
                    </a:p>
                    <a:p>
                      <a:pPr algn="r" rtl="1" fontAlgn="base">
                        <a:lnSpc>
                          <a:spcPct val="90000"/>
                        </a:lnSpc>
                        <a:spcBef>
                          <a:spcPts val="480"/>
                        </a:spcBef>
                        <a:spcAft>
                          <a:spcPts val="0"/>
                        </a:spcAft>
                      </a:pPr>
                      <a:r>
                        <a:rPr lang="fa-IR" sz="2400" b="1" kern="1200" dirty="0">
                          <a:effectLst/>
                          <a:cs typeface="B Nazanin" pitchFamily="2" charset="-78"/>
                        </a:rPr>
                        <a:t>د: </a:t>
                      </a:r>
                      <a:endParaRPr lang="en-US" sz="2400" b="1" dirty="0">
                        <a:effectLst/>
                        <a:latin typeface="Calibri"/>
                        <a:ea typeface="Times New Roman"/>
                        <a:cs typeface="B Nazanin" pitchFamily="2" charset="-78"/>
                      </a:endParaRPr>
                    </a:p>
                  </a:txBody>
                  <a:tcPr marL="68580" marR="68580" marT="0" marB="0" anchor="ctr"/>
                </a:tc>
                <a:tc>
                  <a:txBody>
                    <a:bodyPr/>
                    <a:lstStyle/>
                    <a:p>
                      <a:pPr algn="r" rtl="1">
                        <a:lnSpc>
                          <a:spcPct val="115000"/>
                        </a:lnSpc>
                        <a:spcAft>
                          <a:spcPts val="0"/>
                        </a:spcAft>
                      </a:pPr>
                      <a:endParaRPr lang="fa-IR" sz="1400" b="1" dirty="0" smtClean="0">
                        <a:effectLst/>
                        <a:cs typeface="B Nazanin" pitchFamily="2" charset="-78"/>
                      </a:endParaRPr>
                    </a:p>
                    <a:p>
                      <a:pPr algn="r" rtl="1">
                        <a:lnSpc>
                          <a:spcPct val="115000"/>
                        </a:lnSpc>
                        <a:spcAft>
                          <a:spcPts val="0"/>
                        </a:spcAft>
                      </a:pPr>
                      <a:r>
                        <a:rPr lang="fa-IR" sz="2400" b="1" dirty="0" smtClean="0">
                          <a:effectLst/>
                          <a:cs typeface="B Nazanin" pitchFamily="2" charset="-78"/>
                        </a:rPr>
                        <a:t>6 </a:t>
                      </a:r>
                      <a:r>
                        <a:rPr lang="fa-IR" sz="2400" b="1" dirty="0">
                          <a:effectLst/>
                          <a:cs typeface="B Nazanin" pitchFamily="2" charset="-78"/>
                        </a:rPr>
                        <a:t>ماه</a:t>
                      </a:r>
                      <a:endParaRPr lang="en-US" sz="2400" b="1" dirty="0">
                        <a:effectLst/>
                        <a:cs typeface="B Nazanin" pitchFamily="2" charset="-78"/>
                      </a:endParaRPr>
                    </a:p>
                    <a:p>
                      <a:pPr algn="r" rtl="1">
                        <a:lnSpc>
                          <a:spcPct val="115000"/>
                        </a:lnSpc>
                        <a:spcAft>
                          <a:spcPts val="0"/>
                        </a:spcAft>
                      </a:pPr>
                      <a:r>
                        <a:rPr lang="fa-IR" sz="2400" b="1" dirty="0">
                          <a:effectLst/>
                          <a:cs typeface="B Nazanin" pitchFamily="2" charset="-78"/>
                        </a:rPr>
                        <a:t> </a:t>
                      </a:r>
                      <a:endParaRPr lang="fa-IR" sz="2400" b="1" dirty="0" smtClean="0">
                        <a:effectLst/>
                        <a:cs typeface="B Nazanin" pitchFamily="2" charset="-78"/>
                      </a:endParaRPr>
                    </a:p>
                    <a:p>
                      <a:pPr algn="r" rtl="1">
                        <a:lnSpc>
                          <a:spcPct val="115000"/>
                        </a:lnSpc>
                        <a:spcAft>
                          <a:spcPts val="0"/>
                        </a:spcAft>
                      </a:pPr>
                      <a:r>
                        <a:rPr lang="fa-IR" sz="2400" b="1" dirty="0" smtClean="0">
                          <a:effectLst/>
                          <a:cs typeface="B Nazanin" pitchFamily="2" charset="-78"/>
                        </a:rPr>
                        <a:t>5 سال</a:t>
                      </a:r>
                    </a:p>
                    <a:p>
                      <a:pPr algn="r" rtl="1">
                        <a:lnSpc>
                          <a:spcPct val="115000"/>
                        </a:lnSpc>
                        <a:spcAft>
                          <a:spcPts val="0"/>
                        </a:spcAft>
                      </a:pPr>
                      <a:endParaRPr lang="en-US" sz="2400" b="1" dirty="0">
                        <a:effectLst/>
                        <a:cs typeface="B Nazanin" pitchFamily="2" charset="-78"/>
                      </a:endParaRPr>
                    </a:p>
                    <a:p>
                      <a:pPr algn="r" rtl="1">
                        <a:lnSpc>
                          <a:spcPct val="115000"/>
                        </a:lnSpc>
                        <a:spcAft>
                          <a:spcPts val="0"/>
                        </a:spcAft>
                      </a:pPr>
                      <a:r>
                        <a:rPr lang="fa-IR" sz="2400" b="1" dirty="0" smtClean="0">
                          <a:effectLst/>
                          <a:cs typeface="B Nazanin" pitchFamily="2" charset="-78"/>
                        </a:rPr>
                        <a:t>10-5 </a:t>
                      </a:r>
                      <a:r>
                        <a:rPr lang="fa-IR" sz="2400" b="1" dirty="0">
                          <a:effectLst/>
                          <a:cs typeface="B Nazanin" pitchFamily="2" charset="-78"/>
                        </a:rPr>
                        <a:t>سال</a:t>
                      </a:r>
                      <a:endParaRPr lang="en-US" sz="2400" b="1" dirty="0">
                        <a:effectLst/>
                        <a:latin typeface="Calibri"/>
                        <a:ea typeface="Times New Roman"/>
                        <a:cs typeface="B Nazanin" pitchFamily="2" charset="-78"/>
                      </a:endParaRPr>
                    </a:p>
                  </a:txBody>
                  <a:tcPr marL="68580" marR="68580" marT="0" marB="0"/>
                </a:tc>
                <a:extLst>
                  <a:ext uri="{0D108BD9-81ED-4DB2-BD59-A6C34878D82A}">
                    <a16:rowId xmlns:a16="http://schemas.microsoft.com/office/drawing/2014/main" val="10001"/>
                  </a:ext>
                </a:extLst>
              </a:tr>
              <a:tr h="1799081">
                <a:tc>
                  <a:txBody>
                    <a:bodyPr/>
                    <a:lstStyle/>
                    <a:p>
                      <a:pPr algn="r" rtl="1" fontAlgn="base">
                        <a:lnSpc>
                          <a:spcPct val="115000"/>
                        </a:lnSpc>
                        <a:spcBef>
                          <a:spcPts val="480"/>
                        </a:spcBef>
                        <a:spcAft>
                          <a:spcPts val="0"/>
                        </a:spcAft>
                      </a:pPr>
                      <a:r>
                        <a:rPr lang="fa-IR" sz="2400" b="1" kern="1200" dirty="0">
                          <a:effectLst/>
                          <a:cs typeface="B Nazanin" pitchFamily="2" charset="-78"/>
                        </a:rPr>
                        <a:t>2- سایر بیماریهایی که به مرگ کمک کرده اند ولی وجود آنها به تنهایی موجب مرگ نمیشد</a:t>
                      </a:r>
                      <a:endParaRPr lang="en-US" sz="2400" b="1" dirty="0">
                        <a:effectLst/>
                        <a:latin typeface="Calibri"/>
                        <a:ea typeface="Times New Roman"/>
                        <a:cs typeface="B Nazanin" pitchFamily="2" charset="-78"/>
                      </a:endParaRPr>
                    </a:p>
                  </a:txBody>
                  <a:tcPr marL="68580" marR="68580" marT="0" marB="0" anchor="ctr"/>
                </a:tc>
                <a:tc>
                  <a:txBody>
                    <a:bodyPr/>
                    <a:lstStyle/>
                    <a:p>
                      <a:pPr algn="r" rtl="1" fontAlgn="base">
                        <a:lnSpc>
                          <a:spcPct val="115000"/>
                        </a:lnSpc>
                        <a:spcBef>
                          <a:spcPts val="480"/>
                        </a:spcBef>
                        <a:spcAft>
                          <a:spcPts val="0"/>
                        </a:spcAft>
                      </a:pPr>
                      <a:r>
                        <a:rPr lang="ar-SA" sz="2400" b="1" kern="1200" dirty="0">
                          <a:effectLst/>
                          <a:cs typeface="B Nazanin" pitchFamily="2" charset="-78"/>
                        </a:rPr>
                        <a:t>ديابت غير وابسته به انسولين</a:t>
                      </a:r>
                      <a:endParaRPr lang="en-US" sz="2400" b="1" dirty="0">
                        <a:effectLst/>
                        <a:latin typeface="Calibri"/>
                        <a:ea typeface="Times New Roman"/>
                        <a:cs typeface="B Nazanin" pitchFamily="2" charset="-78"/>
                      </a:endParaRPr>
                    </a:p>
                  </a:txBody>
                  <a:tcPr marL="68580" marR="68580" marT="0" marB="0" anchor="ctr"/>
                </a:tc>
                <a:tc>
                  <a:txBody>
                    <a:bodyPr/>
                    <a:lstStyle/>
                    <a:p>
                      <a:pPr algn="r" rtl="1">
                        <a:lnSpc>
                          <a:spcPct val="115000"/>
                        </a:lnSpc>
                        <a:spcAft>
                          <a:spcPts val="0"/>
                        </a:spcAft>
                      </a:pPr>
                      <a:r>
                        <a:rPr lang="fa-IR" sz="2400" b="1" kern="1200" dirty="0" smtClean="0">
                          <a:effectLst/>
                          <a:cs typeface="B Nazanin" pitchFamily="2" charset="-78"/>
                        </a:rPr>
                        <a:t>بیست</a:t>
                      </a:r>
                      <a:r>
                        <a:rPr lang="ar-SA" sz="2400" b="1" kern="1200" dirty="0" smtClean="0">
                          <a:effectLst/>
                          <a:cs typeface="B Nazanin" pitchFamily="2" charset="-78"/>
                        </a:rPr>
                        <a:t> </a:t>
                      </a:r>
                      <a:r>
                        <a:rPr lang="ar-SA" sz="2400" b="1" kern="1200" dirty="0">
                          <a:effectLst/>
                          <a:cs typeface="B Nazanin" pitchFamily="2" charset="-78"/>
                        </a:rPr>
                        <a:t>سال</a:t>
                      </a:r>
                      <a:endParaRPr lang="en-US" sz="2400" b="1" dirty="0">
                        <a:effectLst/>
                        <a:latin typeface="Calibri"/>
                        <a:ea typeface="Times New Roman"/>
                        <a:cs typeface="B Nazanin" pitchFamily="2" charset="-78"/>
                      </a:endParaRPr>
                    </a:p>
                  </a:txBody>
                  <a:tcPr marL="68580" marR="68580" marT="0" marB="0" anchor="ctr"/>
                </a:tc>
                <a:extLst>
                  <a:ext uri="{0D108BD9-81ED-4DB2-BD59-A6C34878D82A}">
                    <a16:rowId xmlns:a16="http://schemas.microsoft.com/office/drawing/2014/main" val="10002"/>
                  </a:ext>
                </a:extLst>
              </a:tr>
              <a:tr h="994146">
                <a:tc gridSpan="3">
                  <a:txBody>
                    <a:bodyPr/>
                    <a:lstStyle/>
                    <a:p>
                      <a:pPr algn="just" rtl="1">
                        <a:lnSpc>
                          <a:spcPct val="115000"/>
                        </a:lnSpc>
                        <a:spcAft>
                          <a:spcPts val="0"/>
                        </a:spcAft>
                      </a:pPr>
                      <a:r>
                        <a:rPr lang="fa-IR" sz="2400" b="1" kern="1200" dirty="0">
                          <a:effectLst/>
                          <a:cs typeface="B Nazanin" pitchFamily="2" charset="-78"/>
                        </a:rPr>
                        <a:t>* نام بیماری، آسیب یا عوارض آنها که موحب مرگ شده است. در این قسمت نمی توان تابلوی مرگ مانند ایست قلبی یا نارسایی تنفسی را وارد کرد.</a:t>
                      </a:r>
                      <a:endParaRPr lang="en-US" sz="2400" b="1" dirty="0">
                        <a:effectLst/>
                        <a:latin typeface="Calibri"/>
                        <a:ea typeface="Times New Roman"/>
                        <a:cs typeface="B Nazanin" pitchFamily="2" charset="-78"/>
                      </a:endParaRPr>
                    </a:p>
                  </a:txBody>
                  <a:tcPr marL="68580" marR="68580"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41746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990</TotalTime>
  <Words>8192</Words>
  <Application>Microsoft Office PowerPoint</Application>
  <PresentationFormat>On-screen Show (4:3)</PresentationFormat>
  <Paragraphs>731</Paragraphs>
  <Slides>164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164</vt:i4>
      </vt:variant>
    </vt:vector>
  </HeadingPairs>
  <TitlesOfParts>
    <vt:vector size="173" baseType="lpstr">
      <vt:lpstr>Arial</vt:lpstr>
      <vt:lpstr>B Nazanin</vt:lpstr>
      <vt:lpstr>B Titr</vt:lpstr>
      <vt:lpstr>Calibri</vt:lpstr>
      <vt:lpstr>Lucida Sans Unicode</vt:lpstr>
      <vt:lpstr>Times New Roman</vt:lpstr>
      <vt:lpstr>Wingdings</vt:lpstr>
      <vt:lpstr>Wingdings 3</vt:lpstr>
      <vt:lpstr>Office Theme</vt:lpstr>
      <vt:lpstr>PowerPoint Presentation</vt:lpstr>
      <vt:lpstr>PowerPoint Presentation</vt:lpstr>
      <vt:lpstr> اهميت  ثبت اطلاعات مرگ و مير </vt:lpstr>
      <vt:lpstr>PowerPoint Presentation</vt:lpstr>
      <vt:lpstr> جایگاه ایران در نظام ثبت مرگ جهانی </vt:lpstr>
      <vt:lpstr>PowerPoint Presentation</vt:lpstr>
      <vt:lpstr>PowerPoint Presentation</vt:lpstr>
      <vt:lpstr>PowerPoint Presentation</vt:lpstr>
      <vt:lpstr>PowerPoint Presentation</vt:lpstr>
      <vt:lpstr>PowerPoint Presentation</vt:lpstr>
      <vt:lpstr> آشنایی هرچه بیشتر با گواهی فوت و مفهوم علت فوت </vt:lpstr>
      <vt:lpstr>آشنایی بیشتر با چند واژه متفاوت که بعضا جا به جا استفاده می شوند:</vt:lpstr>
      <vt:lpstr> تعریف مرگ </vt:lpstr>
      <vt:lpstr> تعریف علت مرگ </vt:lpstr>
      <vt:lpstr> تعریف WHO از علت مرگ </vt:lpstr>
      <vt:lpstr> مثالهایی از علت مرگ </vt:lpstr>
      <vt:lpstr> تعریف تابلوی مرگ (Mode of Death) </vt:lpstr>
      <vt:lpstr>PowerPoint Presentation</vt:lpstr>
      <vt:lpstr> مکانیزم یا ساز وکار مرگ Mechanism of death </vt:lpstr>
      <vt:lpstr> مثالهایی از مکانیسم مرگ </vt:lpstr>
      <vt:lpstr> رابطه بین علت مرگ و مکانیسم مرگ </vt:lpstr>
      <vt:lpstr> تعریف علت مرگ (Cause of death) </vt:lpstr>
      <vt:lpstr> شیوه یا نحوه مرگ Manner of death)) </vt:lpstr>
      <vt:lpstr> انواع مرگ از بعد طبیعت (Nature) فوت </vt:lpstr>
      <vt:lpstr>PowerPoint Presentation</vt:lpstr>
      <vt:lpstr>PowerPoint Presentation</vt:lpstr>
      <vt:lpstr>PowerPoint Presentation</vt:lpstr>
      <vt:lpstr> انواع مرگ از بعد قضایی </vt:lpstr>
      <vt:lpstr>PowerPoint Presentation</vt:lpstr>
      <vt:lpstr> مرور مجدد تعریف WHO از علت مرگ </vt:lpstr>
      <vt:lpstr>PowerPoint Presentation</vt:lpstr>
      <vt:lpstr>PowerPoint Presentation</vt:lpstr>
      <vt:lpstr> طبقه بندی بین المللی بیماریها – ICD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ساختار این طبقه بندی شامل سه مبحث کلی است: </vt:lpstr>
      <vt:lpstr> نکات مهم در تعیین علت فوت: </vt:lpstr>
      <vt:lpstr> كدهاي پوچ و بيهوده : Garbage Codes   </vt:lpstr>
      <vt:lpstr>ايست قلبي تنفسي</vt:lpstr>
      <vt:lpstr>آمبولي ريه</vt:lpstr>
      <vt:lpstr>DIC</vt:lpstr>
      <vt:lpstr>عقب ماندگي ذهني</vt:lpstr>
      <vt:lpstr>سپتي سمي</vt:lpstr>
      <vt:lpstr>نارسائی هر یک از اندام های حیاتی  (organ failure)</vt:lpstr>
      <vt:lpstr>علائم و نشانه های بیماری</vt:lpstr>
      <vt:lpstr>کهولت سن یا پیری</vt:lpstr>
      <vt:lpstr>PowerPoint Presentation</vt:lpstr>
      <vt:lpstr> كدهاي غيرممكن  Impossible Code </vt:lpstr>
      <vt:lpstr>PowerPoint Presentation</vt:lpstr>
      <vt:lpstr>PowerPoint Presentation</vt:lpstr>
      <vt:lpstr>كدهاي غيرمحتمل و بعيد  Improbable codes </vt:lpstr>
      <vt:lpstr> کدهای غيرمحتمل عبارتند از کدهايی که وقوع آنها به عنوان علت مرگ از نظر سني و جنسي غير محتمل و بعيد است.  </vt:lpstr>
      <vt:lpstr>مرور مجدد تعریف WHO از علت مرگ</vt:lpstr>
      <vt:lpstr>PowerPoint Presentation</vt:lpstr>
      <vt:lpstr>PowerPoint Presentation</vt:lpstr>
      <vt:lpstr> گواهي فوت بالای هفت روز </vt:lpstr>
      <vt:lpstr>1) بيماريها، وضعيت‌هاي ناخوشي و آسيبهايي كه مستقیما موجب مرگ شده‌اند که شامل حوادث و سوانح يا خشونت نیز می شود </vt:lpstr>
      <vt:lpstr>PowerPoint Presentation</vt:lpstr>
      <vt:lpstr>PowerPoint Presentation</vt:lpstr>
      <vt:lpstr>PowerPoint Presentation</vt:lpstr>
      <vt:lpstr> نكاتي كه بايد در تكميل بخش علت مرگ گواهي فوت رعايت شود عبارتند از:  </vt:lpstr>
      <vt:lpstr>PowerPoint Presentation</vt:lpstr>
      <vt:lpstr>PowerPoint Presentation</vt:lpstr>
      <vt:lpstr>PowerPoint Presentation</vt:lpstr>
      <vt:lpstr>PowerPoint Presentation</vt:lpstr>
      <vt:lpstr>PowerPoint Presentation</vt:lpstr>
      <vt:lpstr>PowerPoint Presentation</vt:lpstr>
      <vt:lpstr>قسمت اول علل فوت</vt:lpstr>
      <vt:lpstr>PowerPoint Presentation</vt:lpstr>
      <vt:lpstr>PowerPoint Presentation</vt:lpstr>
      <vt:lpstr>فاصله زمانی تقریبی وضعیت تا مرگ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قسمت دوم علل فوت</vt:lpstr>
      <vt:lpstr>PowerPoint Presentation</vt:lpstr>
      <vt:lpstr>PowerPoint Presentation</vt:lpstr>
      <vt:lpstr> دیابت </vt:lpstr>
      <vt:lpstr> پرفشاری خون </vt:lpstr>
      <vt:lpstr>PowerPoint Presentation</vt:lpstr>
      <vt:lpstr>PowerPoint Presentation</vt:lpstr>
      <vt:lpstr> ساير بيماريهايي كه به مرگ كمك كرده‌اند، ولي وجود آنها به تنهايي موجب مرگ نمي‌شد، عبارتند از:  </vt:lpstr>
      <vt:lpstr>PowerPoint Presentation</vt:lpstr>
      <vt:lpstr>PowerPoint Presentation</vt:lpstr>
      <vt:lpstr>PowerPoint Presentation</vt:lpstr>
      <vt:lpstr>PowerPoint Presentation</vt:lpstr>
      <vt:lpstr>PowerPoint Presentation</vt:lpstr>
      <vt:lpstr> گواهي فوت دوره حول تولد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علت فوت مادر</vt:lpstr>
      <vt:lpstr>علت فوت کودک</vt:lpstr>
      <vt:lpstr>چگونگی صدور گواهی فوت و جواز دفن </vt:lpstr>
      <vt:lpstr> تفاوتهاي گواهي فوت با جواز دفن </vt:lpstr>
      <vt:lpstr> تفاوتهاي گواهي فوت با جواز دفن </vt:lpstr>
      <vt:lpstr>PowerPoint Presentation</vt:lpstr>
      <vt:lpstr> چه كساني مي‌توانند جواز دفن صادر نمايند؟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محرمانه بودن اطلاعات گواهي فوت</vt:lpstr>
      <vt:lpstr>PowerPoint Presentation</vt:lpstr>
      <vt:lpstr>PowerPoint Presentation</vt:lpstr>
      <vt:lpstr>‌ آيين‌نامه انتظامي رسيدگي به تخلفات صنفي و حرفه‌اي شاغلين حرف پزشكي </vt:lpstr>
      <vt:lpstr>PowerPoint Presentation</vt:lpstr>
      <vt:lpstr>PowerPoint Presentation</vt:lpstr>
      <vt:lpstr>نکات اصلی در هنگام تنظیم گواهی فوت</vt:lpstr>
      <vt:lpstr>مراحل صدور گواهی فوت و جواز دفن </vt:lpstr>
      <vt:lpstr>PowerPoint Presentation</vt:lpstr>
      <vt:lpstr>PowerPoint Presentation</vt:lpstr>
      <vt:lpstr>PowerPoint Presentation</vt:lpstr>
      <vt:lpstr>چه مرگهايي بايد به پزشكي قانوني ارجاع شوند؟</vt:lpstr>
      <vt:lpstr>PowerPoint Presentation</vt:lpstr>
      <vt:lpstr>PowerPoint Presentation</vt:lpstr>
      <vt:lpstr>مرگ مشكوك Suspected  death</vt:lpstr>
      <vt:lpstr> الف- مرگهاي غيرطبيعي  Un natural  death </vt:lpstr>
      <vt:lpstr>PowerPoint Presentation</vt:lpstr>
      <vt:lpstr>ب- مرگهاي به ظاهر طبيعي در شرايط غيرطبيعي</vt:lpstr>
      <vt:lpstr>ج - مرگ ناشي از اقدامات درماني و قصور پزشكي</vt:lpstr>
      <vt:lpstr>سایر اجزاء گواهی فوت و جواز دفن</vt:lpstr>
      <vt:lpstr>اجزاء گواهی پزشکی فوت، برای موارد مرده زایی و مرگ نوزاد تا 7 روز بعد از تولد </vt:lpstr>
      <vt:lpstr>PowerPoint Presentation</vt:lpstr>
      <vt:lpstr>PowerPoint Presentation</vt:lpstr>
      <vt:lpstr>PowerPoint Presentation</vt:lpstr>
      <vt:lpstr>PowerPoint Presentation</vt:lpstr>
      <vt:lpstr>PowerPoint Presentation</vt:lpstr>
      <vt:lpstr>اجزاء گواهی پزشکی فوت بالای 7 روز</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FRLMO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FRLMO</dc:creator>
  <cp:lastModifiedBy>F-Office-Assistant</cp:lastModifiedBy>
  <cp:revision>169</cp:revision>
  <dcterms:created xsi:type="dcterms:W3CDTF">2020-07-22T09:52:53Z</dcterms:created>
  <dcterms:modified xsi:type="dcterms:W3CDTF">2020-12-23T11:37:51Z</dcterms:modified>
</cp:coreProperties>
</file>