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BA76-7018-4D69-8E35-05B5C2BDC59F}" type="datetimeFigureOut">
              <a:rPr lang="fa-IR" smtClean="0"/>
              <a:pPr/>
              <a:t>12/10/1442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814F-09CE-4DCF-8C24-DE84CD2A768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عقرب گزیدگی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دکتر راضیه اقتصادی</a:t>
            </a:r>
          </a:p>
          <a:p>
            <a:r>
              <a:rPr lang="fa-IR" dirty="0" smtClean="0"/>
              <a:t>متخصص طب اورژانس</a:t>
            </a:r>
          </a:p>
          <a:p>
            <a:r>
              <a:rPr lang="fa-IR" dirty="0" smtClean="0"/>
              <a:t>عضو هیِئت علمی دانشگاه علوم پزشکی کاشان</a:t>
            </a:r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اگر فرد زده شده با عقرب گاديم ، به علت نداشتن درد در ناحيه گزش، دير مراجعه كند، سم عقرب اثر خود را بر روي ارگان هاي حياتي مانند كليه اعمال مي كند.</a:t>
            </a:r>
          </a:p>
          <a:p>
            <a:r>
              <a:rPr lang="fa-IR" dirty="0" smtClean="0"/>
              <a:t>و از آنجا كه هيچ پادزهري توانايي برگرداندن عوارض ايجاد شده را ندارد و فقط قادر به خنثي كردن توكسين ها مي باشد، بنابراين مي تواند دليل اصلي مرگ و ميربالا در اثر گزش توسط اين عقرب باشد . </a:t>
            </a:r>
          </a:p>
          <a:p>
            <a:r>
              <a:rPr lang="fa-IR" dirty="0" smtClean="0"/>
              <a:t>لذا توصيه مي شود مصدوم گزيده شده توسط اين عقرب را فوراً به درمانگاه منتقل كرده و پادزهر را دريافت كند.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819" y="-1"/>
            <a:ext cx="9358819" cy="701911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8589" y="-88942"/>
            <a:ext cx="9262589" cy="69469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49783" y="-262338"/>
            <a:ext cx="9493783" cy="7120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0" y="0"/>
            <a:ext cx="9239250" cy="69294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4194" y="0"/>
            <a:ext cx="9208194" cy="69117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ارزيابي </a:t>
            </a:r>
            <a:r>
              <a:rPr lang="fa-IR" b="1" dirty="0" smtClean="0"/>
              <a:t>بيماران </a:t>
            </a:r>
            <a:r>
              <a:rPr lang="fa-IR" b="1" dirty="0"/>
              <a:t>عقرب زده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عقرب ها شب </a:t>
            </a:r>
            <a:r>
              <a:rPr lang="fa-IR" dirty="0" smtClean="0"/>
              <a:t>ها براي </a:t>
            </a:r>
            <a:r>
              <a:rPr lang="fa-IR" dirty="0"/>
              <a:t>شكار بيرون مي آيند و در صورتي كه اولين موجودي كه با آن </a:t>
            </a:r>
            <a:r>
              <a:rPr lang="fa-IR" dirty="0" smtClean="0"/>
              <a:t>ها مواجه </a:t>
            </a:r>
            <a:r>
              <a:rPr lang="fa-IR" dirty="0"/>
              <a:t>مي شوند فردآسيب ديده باشد </a:t>
            </a:r>
            <a:r>
              <a:rPr lang="fa-IR" dirty="0" smtClean="0"/>
              <a:t>،</a:t>
            </a:r>
            <a:r>
              <a:rPr lang="fa-IR" dirty="0"/>
              <a:t> به اين معني است كه سم وارد شده به بدن </a:t>
            </a:r>
            <a:r>
              <a:rPr lang="fa-IR" dirty="0" smtClean="0"/>
              <a:t>زيادتر </a:t>
            </a:r>
            <a:r>
              <a:rPr lang="fa-IR" dirty="0"/>
              <a:t>است و </a:t>
            </a:r>
            <a:r>
              <a:rPr lang="fa-IR" dirty="0" smtClean="0"/>
              <a:t>درنتيجه </a:t>
            </a:r>
            <a:r>
              <a:rPr lang="fa-IR" dirty="0"/>
              <a:t>علائم و عوارض آن شديدتر خواهد بود</a:t>
            </a:r>
            <a:r>
              <a:rPr lang="fa-IR" dirty="0" smtClean="0"/>
              <a:t>.</a:t>
            </a:r>
          </a:p>
          <a:p>
            <a:r>
              <a:rPr lang="fa-IR" dirty="0"/>
              <a:t>اگر محل نيش به مراكز حياتي (سر و گردن) نزديك </a:t>
            </a:r>
            <a:r>
              <a:rPr lang="fa-IR" dirty="0" smtClean="0"/>
              <a:t>باشد با توجه </a:t>
            </a:r>
            <a:r>
              <a:rPr lang="fa-IR" dirty="0"/>
              <a:t>به خون رساني شديد اين مناطق و نزديكي آنها </a:t>
            </a:r>
            <a:r>
              <a:rPr lang="fa-IR" dirty="0" smtClean="0"/>
              <a:t>به مراكز </a:t>
            </a:r>
            <a:r>
              <a:rPr lang="fa-IR" dirty="0"/>
              <a:t>حياتي، باز هم شدت آسيب ديدگي بيشتر خواهد </a:t>
            </a:r>
            <a:r>
              <a:rPr lang="fa-IR" dirty="0" smtClean="0"/>
              <a:t>بود و </a:t>
            </a:r>
            <a:r>
              <a:rPr lang="fa-IR" dirty="0"/>
              <a:t>بايد منتظر عوارض شديد سم عقرب باشيم</a:t>
            </a:r>
            <a:r>
              <a:rPr lang="fa-IR" dirty="0" smtClean="0"/>
              <a:t>.</a:t>
            </a:r>
          </a:p>
          <a:p>
            <a:r>
              <a:rPr lang="fa-IR" dirty="0"/>
              <a:t>هر چه </a:t>
            </a:r>
            <a:r>
              <a:rPr lang="fa-IR" dirty="0" smtClean="0"/>
              <a:t>سن بيمار </a:t>
            </a:r>
            <a:r>
              <a:rPr lang="fa-IR" dirty="0"/>
              <a:t>كمتر باشد ، احتمال عوارض شديدتر خواهد بود . بنابراين، </a:t>
            </a:r>
            <a:r>
              <a:rPr lang="fa-IR" dirty="0" smtClean="0"/>
              <a:t>دركودكان </a:t>
            </a:r>
            <a:r>
              <a:rPr lang="fa-IR" dirty="0"/>
              <a:t>زير 6 سال بايد نگران عوارض شديد سم عقرب بود.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/>
              <a:t>بررسي هاي آزمايشگاهي </a:t>
            </a:r>
            <a:r>
              <a:rPr lang="fa-IR" sz="4000" b="1" dirty="0" smtClean="0"/>
              <a:t>در </a:t>
            </a:r>
            <a:r>
              <a:rPr lang="fa-IR" sz="4000" b="1" dirty="0"/>
              <a:t>بيماران عقر </a:t>
            </a:r>
            <a:r>
              <a:rPr lang="fa-IR" sz="4000" b="1" dirty="0" smtClean="0"/>
              <a:t>ب زده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a-IR" b="1" dirty="0" smtClean="0"/>
              <a:t>گزش با عقرب </a:t>
            </a:r>
            <a:r>
              <a:rPr lang="fa-IR" b="1" dirty="0"/>
              <a:t>هاي </a:t>
            </a:r>
            <a:r>
              <a:rPr lang="fa-IR" b="1" dirty="0" smtClean="0"/>
              <a:t>نوروتوكسيک (از </a:t>
            </a:r>
            <a:r>
              <a:rPr lang="fa-IR" b="1" dirty="0"/>
              <a:t>جمله </a:t>
            </a:r>
            <a:r>
              <a:rPr lang="fa-IR" b="1" dirty="0" smtClean="0"/>
              <a:t>عقرب </a:t>
            </a:r>
            <a:r>
              <a:rPr lang="fa-IR" b="1" dirty="0"/>
              <a:t>سياه و توسن) </a:t>
            </a:r>
            <a:endParaRPr lang="fa-IR" b="1" dirty="0" smtClean="0"/>
          </a:p>
          <a:p>
            <a:r>
              <a:rPr lang="fa-IR" dirty="0" smtClean="0"/>
              <a:t>بررسی الكتروليت </a:t>
            </a:r>
            <a:r>
              <a:rPr lang="fa-IR" dirty="0"/>
              <a:t>هاي خون : سديم، پتاسيم و كلسيم و نيز </a:t>
            </a:r>
            <a:r>
              <a:rPr lang="fa-IR" dirty="0" smtClean="0"/>
              <a:t>بررسي </a:t>
            </a:r>
            <a:r>
              <a:rPr lang="en-US" dirty="0" smtClean="0"/>
              <a:t>Cr ،BUN ،CBC</a:t>
            </a:r>
            <a:r>
              <a:rPr lang="fa-IR" dirty="0" smtClean="0"/>
              <a:t> و </a:t>
            </a:r>
            <a:r>
              <a:rPr lang="fa-IR" dirty="0"/>
              <a:t>كامل </a:t>
            </a:r>
            <a:r>
              <a:rPr lang="fa-IR" dirty="0" smtClean="0"/>
              <a:t>ادرار. </a:t>
            </a:r>
          </a:p>
          <a:p>
            <a:r>
              <a:rPr lang="fa-IR" dirty="0" smtClean="0"/>
              <a:t>اين </a:t>
            </a:r>
            <a:r>
              <a:rPr lang="fa-IR" dirty="0"/>
              <a:t>آزمايشات براي مواردي </a:t>
            </a:r>
            <a:r>
              <a:rPr lang="fa-IR" dirty="0" smtClean="0"/>
              <a:t>كه علائم </a:t>
            </a:r>
            <a:r>
              <a:rPr lang="fa-IR" dirty="0"/>
              <a:t>سيستميك وجود دارد ممكن است مجدداً تكرار </a:t>
            </a:r>
            <a:r>
              <a:rPr lang="fa-IR" dirty="0" smtClean="0"/>
              <a:t>گردند</a:t>
            </a:r>
          </a:p>
          <a:p>
            <a:r>
              <a:rPr lang="fa-IR" dirty="0" smtClean="0"/>
              <a:t>در صورت </a:t>
            </a:r>
            <a:r>
              <a:rPr lang="fa-IR" dirty="0"/>
              <a:t>فقدان علائم سيستميك در اين موارد، تكرار بررسي آناليز </a:t>
            </a:r>
            <a:r>
              <a:rPr lang="fa-IR" dirty="0" smtClean="0"/>
              <a:t>ادرار در </a:t>
            </a:r>
            <a:r>
              <a:rPr lang="fa-IR" dirty="0"/>
              <a:t>فواصل 12 تا 24 ساعت در يكي دو روز اول توصيه مي شود</a:t>
            </a:r>
            <a:r>
              <a:rPr lang="fa-IR" dirty="0" smtClean="0"/>
              <a:t>.</a:t>
            </a:r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r>
              <a:rPr lang="fa-IR" b="1" dirty="0" smtClean="0"/>
              <a:t>گزش با عقرب سيتوتوكسيك(عقرب </a:t>
            </a:r>
            <a:r>
              <a:rPr lang="fa-IR" b="1" dirty="0"/>
              <a:t>گاديم ) </a:t>
            </a:r>
            <a:endParaRPr lang="fa-IR" b="1" dirty="0" smtClean="0"/>
          </a:p>
          <a:p>
            <a:r>
              <a:rPr lang="fa-IR" dirty="0" smtClean="0"/>
              <a:t>در </a:t>
            </a:r>
            <a:r>
              <a:rPr lang="fa-IR" dirty="0"/>
              <a:t>بدو ورود </a:t>
            </a:r>
            <a:r>
              <a:rPr lang="fa-IR" dirty="0" smtClean="0"/>
              <a:t>بيمار </a:t>
            </a:r>
            <a:r>
              <a:rPr lang="en-US" dirty="0"/>
              <a:t>Cr ،Na ،K ،Ca ،Ph ،CBC ،BUN ،PT ،PTT ،</a:t>
            </a:r>
            <a:r>
              <a:rPr lang="en-US" dirty="0" smtClean="0"/>
              <a:t>INR</a:t>
            </a:r>
            <a:r>
              <a:rPr lang="fa-IR" dirty="0" smtClean="0"/>
              <a:t> و آزمايش كامل ادرار </a:t>
            </a:r>
            <a:endParaRPr lang="fa-IR" dirty="0"/>
          </a:p>
          <a:p>
            <a:r>
              <a:rPr lang="fa-IR" dirty="0" smtClean="0"/>
              <a:t>اختلال </a:t>
            </a:r>
            <a:r>
              <a:rPr lang="fa-IR" dirty="0"/>
              <a:t>در هر يك از اين آزمايشات لازم است </a:t>
            </a:r>
            <a:r>
              <a:rPr lang="fa-IR" dirty="0" smtClean="0"/>
              <a:t>مورد درمان </a:t>
            </a:r>
            <a:r>
              <a:rPr lang="fa-IR" dirty="0"/>
              <a:t>مناسب قرار گيرد . </a:t>
            </a:r>
            <a:endParaRPr lang="fa-IR" dirty="0" smtClean="0"/>
          </a:p>
          <a:p>
            <a:r>
              <a:rPr lang="fa-IR" dirty="0" smtClean="0"/>
              <a:t>اگر </a:t>
            </a:r>
            <a:r>
              <a:rPr lang="fa-IR" dirty="0"/>
              <a:t>نتيجه اين آزمايشات در بيمار </a:t>
            </a:r>
            <a:r>
              <a:rPr lang="fa-IR" dirty="0" smtClean="0"/>
              <a:t>طبيعي گزارش </a:t>
            </a:r>
            <a:r>
              <a:rPr lang="fa-IR" dirty="0"/>
              <a:t>شود لازم است در 24 ساعت اول عقرب زدگي، آزمايش </a:t>
            </a:r>
            <a:r>
              <a:rPr lang="fa-IR" dirty="0" smtClean="0"/>
              <a:t>كامل ادرار هر سه ساعت و </a:t>
            </a:r>
            <a:r>
              <a:rPr lang="en-US" dirty="0" smtClean="0"/>
              <a:t>PT ،PTT ،INR </a:t>
            </a:r>
            <a:r>
              <a:rPr lang="fa-IR" dirty="0" smtClean="0"/>
              <a:t>و </a:t>
            </a:r>
            <a:r>
              <a:rPr lang="en-US" dirty="0" smtClean="0"/>
              <a:t>CBC </a:t>
            </a:r>
            <a:r>
              <a:rPr lang="fa-IR" dirty="0" smtClean="0"/>
              <a:t> هر </a:t>
            </a:r>
            <a:r>
              <a:rPr lang="fa-IR" dirty="0"/>
              <a:t>شش تا دوازده </a:t>
            </a:r>
            <a:r>
              <a:rPr lang="fa-IR" dirty="0" smtClean="0"/>
              <a:t>ساعت </a:t>
            </a:r>
            <a:r>
              <a:rPr lang="fa-IR" dirty="0"/>
              <a:t>مورد ارز يابي قرار گيرد خواه بيمار داراي علائم سيستميك </a:t>
            </a:r>
            <a:r>
              <a:rPr lang="fa-IR" dirty="0" smtClean="0"/>
              <a:t>باشد يا </a:t>
            </a:r>
            <a:r>
              <a:rPr lang="fa-IR" dirty="0"/>
              <a:t>نباشد</a:t>
            </a:r>
            <a:endParaRPr lang="fa-I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عقربهای شایع در ايران 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خانواده اسكورپيونيده :</a:t>
            </a:r>
            <a:r>
              <a:rPr lang="fa-IR" dirty="0" smtClean="0"/>
              <a:t>عقرب گاديم</a:t>
            </a:r>
            <a:r>
              <a:rPr lang="fa-IR" b="1" dirty="0" smtClean="0"/>
              <a:t>(</a:t>
            </a:r>
            <a:r>
              <a:rPr lang="fa-IR" dirty="0" smtClean="0"/>
              <a:t>عقرب هميسكرپيوس لپتوروس)</a:t>
            </a:r>
            <a:endParaRPr lang="fa-IR" dirty="0"/>
          </a:p>
          <a:p>
            <a:r>
              <a:rPr lang="fa-IR" b="1" dirty="0" smtClean="0"/>
              <a:t>خانواده بوتيده :</a:t>
            </a:r>
            <a:r>
              <a:rPr lang="fa-IR" dirty="0" smtClean="0"/>
              <a:t>عقرب </a:t>
            </a:r>
            <a:r>
              <a:rPr lang="fa-IR" dirty="0"/>
              <a:t>سياه بزرگ (</a:t>
            </a:r>
            <a:r>
              <a:rPr lang="fa-IR" dirty="0" smtClean="0"/>
              <a:t>آندركتنوس كراسيكودا) وعقرب </a:t>
            </a:r>
            <a:r>
              <a:rPr lang="fa-IR" dirty="0"/>
              <a:t>زرد </a:t>
            </a:r>
            <a:r>
              <a:rPr lang="fa-IR" dirty="0" smtClean="0"/>
              <a:t>خالداریا توسن </a:t>
            </a:r>
            <a:r>
              <a:rPr lang="fa-IR" dirty="0"/>
              <a:t>(</a:t>
            </a:r>
            <a:r>
              <a:rPr lang="fa-IR" dirty="0" smtClean="0"/>
              <a:t>مزبوتوس اوپوس)</a:t>
            </a:r>
            <a:endParaRPr lang="fa-I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بيشترين عوارض و مرگ و مير بيماران عقرب زده با </a:t>
            </a:r>
            <a:r>
              <a:rPr lang="fa-IR" dirty="0" smtClean="0"/>
              <a:t>عقرب گاديم </a:t>
            </a:r>
            <a:r>
              <a:rPr lang="fa-IR" dirty="0"/>
              <a:t>در 24 ساعت اوليه رخ مي دهد و شروع علائم معمولاً با </a:t>
            </a:r>
            <a:r>
              <a:rPr lang="fa-IR" dirty="0" smtClean="0"/>
              <a:t>تأخير چند ساعته </a:t>
            </a:r>
            <a:r>
              <a:rPr lang="fa-IR" dirty="0"/>
              <a:t>از زمان گزش همر اه است ، اين خصوصيت همراه با </a:t>
            </a:r>
            <a:r>
              <a:rPr lang="fa-IR" dirty="0" smtClean="0"/>
              <a:t>فقدان درد </a:t>
            </a:r>
            <a:r>
              <a:rPr lang="fa-IR" dirty="0"/>
              <a:t>قابل توجه در ابتداي گزش همواره باعث تأخير در مراجعه و </a:t>
            </a:r>
            <a:r>
              <a:rPr lang="fa-IR" dirty="0" smtClean="0"/>
              <a:t>شروع درمان </a:t>
            </a:r>
            <a:r>
              <a:rPr lang="fa-IR" dirty="0"/>
              <a:t>و دريافت سرم پادزهر مي شود.</a:t>
            </a:r>
          </a:p>
          <a:p>
            <a:r>
              <a:rPr lang="fa-IR" dirty="0"/>
              <a:t>بعد از 24 ساعت احتمال بروز هموليز و هموگلوبينوري وجود </a:t>
            </a:r>
            <a:r>
              <a:rPr lang="fa-IR" dirty="0" smtClean="0"/>
              <a:t>دارد ولي </a:t>
            </a:r>
            <a:r>
              <a:rPr lang="fa-IR" dirty="0"/>
              <a:t>معمولاً از شدت بالايي برخوردار نيست و لذا لازم است با </a:t>
            </a:r>
            <a:r>
              <a:rPr lang="fa-IR" dirty="0" smtClean="0"/>
              <a:t>آزمايش كامل </a:t>
            </a:r>
            <a:r>
              <a:rPr lang="fa-IR" dirty="0"/>
              <a:t>ادرار، بيمار را تا يك هفته پيگيري نمود.</a:t>
            </a:r>
          </a:p>
          <a:p>
            <a:r>
              <a:rPr lang="fa-IR" dirty="0"/>
              <a:t>در مواردي كه بيمار دچار هموليز و هموگلوبينوري گرديده </a:t>
            </a:r>
            <a:r>
              <a:rPr lang="fa-IR" dirty="0" smtClean="0"/>
              <a:t>براي بررسي از نظر ايجاد سندرم هموليتيك اورميك </a:t>
            </a:r>
            <a:r>
              <a:rPr lang="en-US" dirty="0" smtClean="0"/>
              <a:t>HUS)</a:t>
            </a:r>
            <a:r>
              <a:rPr lang="fa-IR" dirty="0" smtClean="0"/>
              <a:t> ) سطح </a:t>
            </a:r>
            <a:r>
              <a:rPr lang="fa-IR" dirty="0"/>
              <a:t>لاكتات </a:t>
            </a:r>
            <a:r>
              <a:rPr lang="fa-IR" dirty="0" smtClean="0"/>
              <a:t>دهيدروژناز</a:t>
            </a:r>
            <a:r>
              <a:rPr lang="en-US" dirty="0" smtClean="0"/>
              <a:t> LDH)</a:t>
            </a:r>
            <a:r>
              <a:rPr lang="fa-IR" dirty="0" smtClean="0"/>
              <a:t> )،يك </a:t>
            </a:r>
            <a:r>
              <a:rPr lang="fa-IR" dirty="0"/>
              <a:t>روز درميان مورد بررسي قرار گيرد تا </a:t>
            </a:r>
            <a:r>
              <a:rPr lang="fa-IR" dirty="0" smtClean="0"/>
              <a:t>در صورت </a:t>
            </a:r>
            <a:r>
              <a:rPr lang="fa-IR" dirty="0"/>
              <a:t>بروز يافته هاي اين سندرم، درمان مناسب با پلاسماي </a:t>
            </a:r>
            <a:r>
              <a:rPr lang="fa-IR" dirty="0" smtClean="0"/>
              <a:t>تازه </a:t>
            </a:r>
            <a:r>
              <a:rPr lang="en-US" dirty="0" smtClean="0"/>
              <a:t>(FFP) </a:t>
            </a:r>
            <a:r>
              <a:rPr lang="fa-IR" dirty="0" smtClean="0"/>
              <a:t>صورت </a:t>
            </a:r>
            <a:r>
              <a:rPr lang="fa-IR" dirty="0"/>
              <a:t>گيرد.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در هر صورت بر هر پزشك </a:t>
            </a:r>
            <a:r>
              <a:rPr lang="fa-IR" dirty="0" smtClean="0"/>
              <a:t>شاغل </a:t>
            </a:r>
            <a:r>
              <a:rPr lang="fa-IR" dirty="0"/>
              <a:t>در مراكز بهداشتي درماني واجب</a:t>
            </a:r>
          </a:p>
          <a:p>
            <a:pPr>
              <a:buNone/>
            </a:pPr>
            <a:r>
              <a:rPr lang="fa-IR" dirty="0"/>
              <a:t>است كه به محض اطلاع از اينكه بيمار با شكايت عقرب زدگي آورده</a:t>
            </a:r>
          </a:p>
          <a:p>
            <a:pPr>
              <a:buNone/>
            </a:pPr>
            <a:r>
              <a:rPr lang="fa-IR" dirty="0"/>
              <a:t>شده است ، فوراً بر بالين بيمار يا در محل حضور بيمار حاضر شده و</a:t>
            </a:r>
          </a:p>
          <a:p>
            <a:pPr>
              <a:buNone/>
            </a:pPr>
            <a:r>
              <a:rPr lang="fa-IR" dirty="0"/>
              <a:t>بيمار را معاينه نمايد </a:t>
            </a:r>
            <a:r>
              <a:rPr lang="fa-IR" dirty="0" smtClean="0"/>
              <a:t>.</a:t>
            </a:r>
          </a:p>
          <a:p>
            <a:r>
              <a:rPr lang="fa-IR" dirty="0" smtClean="0"/>
              <a:t> </a:t>
            </a:r>
            <a:r>
              <a:rPr lang="fa-IR" dirty="0"/>
              <a:t>پزشك نبايد فريب حال عمومي خوب اوليه </a:t>
            </a:r>
            <a:r>
              <a:rPr lang="fa-IR" dirty="0" smtClean="0"/>
              <a:t>بيمار را </a:t>
            </a:r>
            <a:r>
              <a:rPr lang="fa-IR" dirty="0"/>
              <a:t>بخورد زيرا بارها مشاهده شده است ك ه يك بيمار با </a:t>
            </a:r>
            <a:r>
              <a:rPr lang="fa-IR" dirty="0" smtClean="0"/>
              <a:t>شكايت عقرب </a:t>
            </a:r>
            <a:r>
              <a:rPr lang="fa-IR" dirty="0"/>
              <a:t>زدگي چند مرتبه به پزشك مراجعه كرده است و چون </a:t>
            </a:r>
            <a:r>
              <a:rPr lang="fa-IR" dirty="0" smtClean="0"/>
              <a:t>حال عمومي </a:t>
            </a:r>
            <a:r>
              <a:rPr lang="fa-IR" dirty="0"/>
              <a:t>بيمار هنوز رو به وخامت نگذاشته و حال و ي خوب بوده </a:t>
            </a:r>
            <a:r>
              <a:rPr lang="fa-IR" dirty="0" smtClean="0"/>
              <a:t>، پزشك </a:t>
            </a:r>
            <a:r>
              <a:rPr lang="fa-IR" dirty="0"/>
              <a:t>از بستري كردن يا حداقل تحت نظر گرفتن وي خود داري </a:t>
            </a:r>
            <a:r>
              <a:rPr lang="fa-IR" dirty="0" smtClean="0"/>
              <a:t>كرده در نها يت بيمار 7 -8 ساعت پس از مراجعه اوليه با حال عمومي بد </a:t>
            </a:r>
            <a:r>
              <a:rPr lang="fa-IR" dirty="0"/>
              <a:t>و </a:t>
            </a:r>
            <a:r>
              <a:rPr lang="fa-IR" dirty="0" smtClean="0"/>
              <a:t>هموليز </a:t>
            </a:r>
            <a:r>
              <a:rPr lang="fa-IR" dirty="0"/>
              <a:t>شديد مراجعه نموده </a:t>
            </a:r>
            <a:r>
              <a:rPr lang="fa-IR" dirty="0" smtClean="0"/>
              <a:t>و متاسفانه </a:t>
            </a:r>
            <a:r>
              <a:rPr lang="fa-IR" dirty="0"/>
              <a:t>فوت نموده </a:t>
            </a:r>
            <a:r>
              <a:rPr lang="fa-IR" dirty="0" smtClean="0"/>
              <a:t>است.</a:t>
            </a:r>
            <a:endParaRPr lang="fa-I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تشخيص عقرب زدگي</a:t>
            </a:r>
            <a:br>
              <a:rPr lang="fa-IR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محل </a:t>
            </a:r>
            <a:r>
              <a:rPr lang="fa-IR" dirty="0"/>
              <a:t>آسيب ديده از نظر وجود </a:t>
            </a:r>
            <a:r>
              <a:rPr lang="fa-IR" dirty="0" smtClean="0"/>
              <a:t>عقرب</a:t>
            </a:r>
            <a:endParaRPr lang="fa-IR" dirty="0"/>
          </a:p>
          <a:p>
            <a:pPr>
              <a:buNone/>
            </a:pPr>
            <a:r>
              <a:rPr lang="fa-IR" dirty="0"/>
              <a:t>فصل </a:t>
            </a:r>
            <a:r>
              <a:rPr lang="fa-IR" dirty="0" smtClean="0"/>
              <a:t>سال</a:t>
            </a:r>
            <a:endParaRPr lang="fa-IR" dirty="0"/>
          </a:p>
          <a:p>
            <a:pPr>
              <a:buNone/>
            </a:pPr>
            <a:r>
              <a:rPr lang="fa-IR" dirty="0"/>
              <a:t>پيدا كردن عقرب در محل زندگي آسيب </a:t>
            </a:r>
            <a:r>
              <a:rPr lang="fa-IR" dirty="0" smtClean="0"/>
              <a:t>ديده</a:t>
            </a:r>
            <a:endParaRPr lang="fa-IR" dirty="0"/>
          </a:p>
          <a:p>
            <a:pPr>
              <a:buNone/>
            </a:pPr>
            <a:r>
              <a:rPr lang="fa-IR" dirty="0"/>
              <a:t>علائم </a:t>
            </a:r>
            <a:r>
              <a:rPr lang="fa-IR" dirty="0" smtClean="0"/>
              <a:t>وعوارض </a:t>
            </a:r>
            <a:r>
              <a:rPr lang="fa-IR" dirty="0"/>
              <a:t>موضعي و عمومي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b="1" dirty="0" smtClean="0"/>
              <a:t>علائم موضعي</a:t>
            </a:r>
          </a:p>
          <a:p>
            <a:pPr algn="r">
              <a:buNone/>
            </a:pPr>
            <a:r>
              <a:rPr lang="fa-IR" dirty="0"/>
              <a:t>درد و التهاب (قرمزي ) در محل گزش بيشترين </a:t>
            </a:r>
            <a:r>
              <a:rPr lang="fa-IR" dirty="0" smtClean="0"/>
              <a:t>علائم موضعي </a:t>
            </a:r>
            <a:r>
              <a:rPr lang="fa-IR" dirty="0"/>
              <a:t>محسوب مي شود و اين علائم در عقرب توسن و عقرب </a:t>
            </a:r>
            <a:r>
              <a:rPr lang="fa-IR" dirty="0" smtClean="0"/>
              <a:t>هاي سياه </a:t>
            </a:r>
            <a:r>
              <a:rPr lang="fa-IR" dirty="0"/>
              <a:t>كه داراي نورتوكسين هستند مي تواند بسيار شديد </a:t>
            </a:r>
            <a:r>
              <a:rPr lang="fa-IR" dirty="0" smtClean="0"/>
              <a:t>باشد</a:t>
            </a:r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بدنبال گزش </a:t>
            </a:r>
            <a:r>
              <a:rPr lang="fa-IR" dirty="0"/>
              <a:t>با عقرب هميسكرپيوس لپتوروس (گاديم ) ممكن </a:t>
            </a:r>
            <a:r>
              <a:rPr lang="fa-IR" dirty="0" smtClean="0"/>
              <a:t>است در اثرورود </a:t>
            </a:r>
            <a:r>
              <a:rPr lang="fa-IR" dirty="0"/>
              <a:t>سيتوتوكسين ها تمام نسج زير جلد تخريب شده، تورم شديد </a:t>
            </a:r>
            <a:r>
              <a:rPr lang="fa-IR" dirty="0" smtClean="0"/>
              <a:t>واکیموز و گاه تاول </a:t>
            </a:r>
            <a:r>
              <a:rPr lang="fa-IR" dirty="0"/>
              <a:t>بوجود آمده و در نهايت به صورت نسج گانگر ن شده و </a:t>
            </a:r>
            <a:r>
              <a:rPr lang="fa-IR" dirty="0" smtClean="0"/>
              <a:t>خشك تظاهر نمايد.گزش بدون درد است.</a:t>
            </a: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علائم عمومي عقرب هاي نوروتوكسيسيک </a:t>
            </a:r>
            <a:br>
              <a:rPr lang="fa-IR" b="1" dirty="0" smtClean="0"/>
            </a:b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dirty="0" smtClean="0"/>
              <a:t>خانواده </a:t>
            </a:r>
            <a:r>
              <a:rPr lang="fa-IR" dirty="0"/>
              <a:t>بوتيده </a:t>
            </a:r>
            <a:r>
              <a:rPr lang="fa-IR" dirty="0" smtClean="0"/>
              <a:t>(</a:t>
            </a:r>
            <a:r>
              <a:rPr lang="fa-IR" dirty="0"/>
              <a:t>عقرب سياه بزرگ و </a:t>
            </a:r>
            <a:r>
              <a:rPr lang="fa-IR" dirty="0" smtClean="0"/>
              <a:t>عقرب توسن)</a:t>
            </a:r>
          </a:p>
          <a:p>
            <a:r>
              <a:rPr lang="fa-IR" dirty="0" smtClean="0"/>
              <a:t>درد شديد </a:t>
            </a:r>
            <a:r>
              <a:rPr lang="fa-IR" dirty="0"/>
              <a:t>در محل عقرب </a:t>
            </a:r>
            <a:r>
              <a:rPr lang="fa-IR" dirty="0" smtClean="0"/>
              <a:t>زدگي</a:t>
            </a:r>
          </a:p>
          <a:p>
            <a:r>
              <a:rPr lang="fa-IR" dirty="0" smtClean="0"/>
              <a:t>ايجاد </a:t>
            </a:r>
            <a:r>
              <a:rPr lang="fa-IR" dirty="0"/>
              <a:t>علائم نوروتوكسيسيتي </a:t>
            </a:r>
            <a:r>
              <a:rPr lang="fa-IR" dirty="0" smtClean="0"/>
              <a:t>سيستميك معمولاً </a:t>
            </a:r>
            <a:r>
              <a:rPr lang="fa-IR" dirty="0"/>
              <a:t>در ابتدا به صور ت تحريك سيستم </a:t>
            </a:r>
            <a:r>
              <a:rPr lang="fa-IR" dirty="0" smtClean="0"/>
              <a:t>پارا سمپاتيك </a:t>
            </a:r>
            <a:r>
              <a:rPr lang="fa-IR" dirty="0"/>
              <a:t>و سپس به صورت تحريك سيستم سمپاتيك </a:t>
            </a:r>
            <a:endParaRPr lang="fa-IR" dirty="0" smtClean="0"/>
          </a:p>
          <a:p>
            <a:r>
              <a:rPr lang="fa-IR" dirty="0" smtClean="0"/>
              <a:t>كاهش سطح هوشياري </a:t>
            </a:r>
            <a:r>
              <a:rPr lang="fa-IR" dirty="0"/>
              <a:t>و </a:t>
            </a:r>
            <a:r>
              <a:rPr lang="fa-IR" dirty="0" smtClean="0"/>
              <a:t>تشنج </a:t>
            </a:r>
          </a:p>
          <a:p>
            <a:r>
              <a:rPr lang="fa-IR" dirty="0" smtClean="0"/>
              <a:t> در </a:t>
            </a:r>
            <a:r>
              <a:rPr lang="fa-IR" dirty="0"/>
              <a:t>عده كمي از </a:t>
            </a:r>
            <a:r>
              <a:rPr lang="fa-IR" dirty="0" smtClean="0"/>
              <a:t>بيماران علائم </a:t>
            </a:r>
            <a:r>
              <a:rPr lang="fa-IR" dirty="0"/>
              <a:t>هموليز و نارسايي كليه خفيف </a:t>
            </a:r>
            <a:r>
              <a:rPr lang="fa-IR" dirty="0" smtClean="0"/>
              <a:t>بدون عارضه </a:t>
            </a:r>
            <a:r>
              <a:rPr lang="fa-IR" dirty="0"/>
              <a:t>و گذرا 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dirty="0" smtClean="0"/>
              <a:t>در صورت تأثير سم بر گيرنده هاي كولينرژيك، بيمار دچار تنگي نفس، افزايش ترشح بزاق، اشك ريزش، آبريزش از بيني، افزايش ترشح ريه، تعريق، تنگي مردمك ها پرياپيسم و كاهش فشار خون مي شود .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تأثير سم بر گيرنده هاي آدرنرژيك (كه معمولاً بعد از حمله كولينرژيك اتفاق مي افتد)، بيمار را دچار خشكي دهان، گشادي مردمك ها، تاكي كاردي، ازدياد فشار خون، ديسترس تنفسي و بروز علائم ادم ريه و سندرم ديسترس تنفسي حاد </a:t>
            </a:r>
            <a:r>
              <a:rPr lang="en-US" dirty="0" smtClean="0"/>
              <a:t>ARDS</a:t>
            </a:r>
            <a:r>
              <a:rPr lang="fa-IR" dirty="0" smtClean="0"/>
              <a:t> مي كند.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dirty="0"/>
              <a:t>ممكن است علائم عمومي عقرب زدگي با احساس درد بسيار </a:t>
            </a:r>
            <a:r>
              <a:rPr lang="fa-IR" dirty="0" smtClean="0"/>
              <a:t>شديد در </a:t>
            </a:r>
            <a:r>
              <a:rPr lang="fa-IR" dirty="0"/>
              <a:t>محل نيش شروع شود . سپس، محل نيش متورم يا قرمز مي شود </a:t>
            </a:r>
            <a:r>
              <a:rPr lang="fa-IR" dirty="0" smtClean="0"/>
              <a:t>. علائم بعد </a:t>
            </a:r>
            <a:r>
              <a:rPr lang="fa-IR" dirty="0"/>
              <a:t>سرگيجه، احساس خارش در دهان، گلو يا بيني، زياد شد </a:t>
            </a:r>
            <a:r>
              <a:rPr lang="fa-IR" dirty="0" smtClean="0"/>
              <a:t>ن بزاق </a:t>
            </a:r>
            <a:r>
              <a:rPr lang="fa-IR" dirty="0"/>
              <a:t>دهان، بي حسي و كندشدن زبان، اختلال در حركت دست ها و </a:t>
            </a:r>
            <a:r>
              <a:rPr lang="fa-IR" dirty="0" smtClean="0"/>
              <a:t>پاها و </a:t>
            </a:r>
            <a:r>
              <a:rPr lang="fa-IR" dirty="0"/>
              <a:t>حس لامسه و انقباض ماهيچه هاي آرواره هستند (</a:t>
            </a:r>
            <a:r>
              <a:rPr lang="fa-IR" dirty="0" smtClean="0"/>
              <a:t>علائم نوروتوكسيسيتي</a:t>
            </a:r>
            <a:r>
              <a:rPr lang="fa-IR" dirty="0"/>
              <a:t>) كه امكان تجويز دارو با مواد خوراكي را از </a:t>
            </a:r>
            <a:r>
              <a:rPr lang="fa-IR" dirty="0" smtClean="0"/>
              <a:t>دهان غيرممكن </a:t>
            </a:r>
            <a:r>
              <a:rPr lang="fa-IR" dirty="0"/>
              <a:t>مي </a:t>
            </a:r>
            <a:r>
              <a:rPr lang="fa-IR" dirty="0" smtClean="0"/>
              <a:t>سازند.</a:t>
            </a:r>
          </a:p>
          <a:p>
            <a:pPr>
              <a:buNone/>
            </a:pPr>
            <a:r>
              <a:rPr lang="fa-IR" dirty="0" smtClean="0"/>
              <a:t>سپس افزایش حرارت بدن  تا 40درجه </a:t>
            </a:r>
            <a:r>
              <a:rPr lang="fa-IR" dirty="0"/>
              <a:t>سانتي گراد </a:t>
            </a:r>
            <a:r>
              <a:rPr lang="fa-IR" dirty="0" smtClean="0"/>
              <a:t>و کاهش سيلان </a:t>
            </a:r>
            <a:r>
              <a:rPr lang="fa-IR" dirty="0"/>
              <a:t>بزاق دهان </a:t>
            </a:r>
            <a:r>
              <a:rPr lang="fa-IR" dirty="0" smtClean="0"/>
              <a:t>و </a:t>
            </a:r>
            <a:r>
              <a:rPr lang="fa-IR" dirty="0"/>
              <a:t>ادرار </a:t>
            </a:r>
            <a:r>
              <a:rPr lang="fa-IR" dirty="0" smtClean="0"/>
              <a:t>كه ممكن </a:t>
            </a:r>
            <a:r>
              <a:rPr lang="fa-IR" dirty="0"/>
              <a:t>است باعث نارسايي كليه شود . حس بينايي مختل و </a:t>
            </a:r>
            <a:r>
              <a:rPr lang="fa-IR" dirty="0" smtClean="0"/>
              <a:t>نورشديد </a:t>
            </a:r>
            <a:r>
              <a:rPr lang="fa-IR" dirty="0"/>
              <a:t>باعث ناراحتي بيمار مي شود. </a:t>
            </a:r>
            <a:endParaRPr lang="fa-IR" dirty="0" smtClean="0"/>
          </a:p>
          <a:p>
            <a:pPr>
              <a:buNone/>
            </a:pPr>
            <a:r>
              <a:rPr lang="fa-IR" dirty="0" smtClean="0"/>
              <a:t>در </a:t>
            </a:r>
            <a:r>
              <a:rPr lang="fa-IR" dirty="0"/>
              <a:t>كودكان كمتر از 6 سال </a:t>
            </a:r>
            <a:r>
              <a:rPr lang="fa-IR" dirty="0" smtClean="0"/>
              <a:t>تشنج شايع </a:t>
            </a:r>
            <a:r>
              <a:rPr lang="fa-IR" dirty="0"/>
              <a:t>است و در صور تي كه درمان مناسب انجام نشود ممكن است </a:t>
            </a:r>
            <a:r>
              <a:rPr lang="fa-IR" dirty="0" smtClean="0"/>
              <a:t>به فوت </a:t>
            </a:r>
            <a:r>
              <a:rPr lang="fa-IR" dirty="0"/>
              <a:t>بيمار منجر شود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احتمال بروز مرگ و مير بدنبال وارد شدن زهرهاي نوروتو كسيك بالاتر از سيتوتوكسين ها است لذا شروع هرچه سريع تر آنتي سرم براي بيمار حياتي است.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علایم عمومی گزش عقرب سيتوتوكسيک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a-IR" dirty="0" smtClean="0"/>
              <a:t>عقرب </a:t>
            </a:r>
            <a:r>
              <a:rPr lang="fa-IR" dirty="0"/>
              <a:t>گاديم</a:t>
            </a:r>
          </a:p>
          <a:p>
            <a:r>
              <a:rPr lang="fa-IR" dirty="0" smtClean="0"/>
              <a:t>آسيب </a:t>
            </a:r>
            <a:r>
              <a:rPr lang="fa-IR" dirty="0"/>
              <a:t>هاي پوستي، </a:t>
            </a:r>
            <a:r>
              <a:rPr lang="fa-IR" dirty="0" smtClean="0"/>
              <a:t>هموليز</a:t>
            </a:r>
            <a:r>
              <a:rPr lang="fa-IR" dirty="0"/>
              <a:t>، </a:t>
            </a:r>
            <a:r>
              <a:rPr lang="fa-IR" dirty="0" smtClean="0"/>
              <a:t>رابدوميوليز و نارسايي </a:t>
            </a:r>
            <a:r>
              <a:rPr lang="fa-IR" dirty="0"/>
              <a:t>كليه </a:t>
            </a:r>
            <a:endParaRPr lang="fa-IR" dirty="0" smtClean="0"/>
          </a:p>
          <a:p>
            <a:r>
              <a:rPr lang="fa-IR" dirty="0" smtClean="0"/>
              <a:t>ميزان </a:t>
            </a:r>
            <a:r>
              <a:rPr lang="fa-IR" dirty="0"/>
              <a:t>سم نوروتوكسيك در عقرب گاديم </a:t>
            </a:r>
            <a:r>
              <a:rPr lang="fa-IR" dirty="0" smtClean="0"/>
              <a:t>كم لذا </a:t>
            </a:r>
            <a:r>
              <a:rPr lang="fa-IR" dirty="0"/>
              <a:t>علائم نوروتوكسيسيتي تنها در عده كمي از بيماران </a:t>
            </a:r>
            <a:r>
              <a:rPr lang="fa-IR" dirty="0" smtClean="0"/>
              <a:t>مشاهده مي </a:t>
            </a:r>
            <a:r>
              <a:rPr lang="fa-IR" dirty="0"/>
              <a:t>گردد.</a:t>
            </a:r>
          </a:p>
          <a:p>
            <a:r>
              <a:rPr lang="fa-IR" dirty="0"/>
              <a:t>اكيموز شديد محل نيش، قيافه و چشم هاي برافروخته و ادرار </a:t>
            </a:r>
            <a:r>
              <a:rPr lang="fa-IR" dirty="0" smtClean="0"/>
              <a:t>پررنگ (به </a:t>
            </a:r>
            <a:r>
              <a:rPr lang="fa-IR" dirty="0"/>
              <a:t>صورت شربت آلبالو ) از جمله علائمي است كه موجب </a:t>
            </a:r>
            <a:r>
              <a:rPr lang="fa-IR" dirty="0" smtClean="0"/>
              <a:t>مراجعه بيماران </a:t>
            </a:r>
            <a:r>
              <a:rPr lang="fa-IR" dirty="0"/>
              <a:t>به مراكز درماني مي شود</a:t>
            </a:r>
            <a:r>
              <a:rPr lang="fa-IR" dirty="0" smtClean="0"/>
              <a:t>.</a:t>
            </a:r>
            <a:r>
              <a:rPr lang="fa-IR" dirty="0"/>
              <a:t> </a:t>
            </a:r>
            <a:endParaRPr lang="fa-I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1239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عقرب گزیدگی</vt:lpstr>
      <vt:lpstr>عقربهای شایع در ايران  </vt:lpstr>
      <vt:lpstr>تشخيص عقرب زدگي </vt:lpstr>
      <vt:lpstr>Slide 4</vt:lpstr>
      <vt:lpstr>علائم عمومي عقرب هاي نوروتوكسيسيک  </vt:lpstr>
      <vt:lpstr>Slide 6</vt:lpstr>
      <vt:lpstr>Slide 7</vt:lpstr>
      <vt:lpstr>Slide 8</vt:lpstr>
      <vt:lpstr>علایم عمومی گزش عقرب سيتوتوكسيک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ارزيابي بيماران عقرب زده</vt:lpstr>
      <vt:lpstr>بررسي هاي آزمايشگاهي در بيماران عقر ب زده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Apadana</dc:creator>
  <cp:lastModifiedBy>Apadana</cp:lastModifiedBy>
  <cp:revision>50</cp:revision>
  <dcterms:created xsi:type="dcterms:W3CDTF">2020-08-29T06:16:11Z</dcterms:created>
  <dcterms:modified xsi:type="dcterms:W3CDTF">2021-07-19T03:46:34Z</dcterms:modified>
</cp:coreProperties>
</file>