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3" r:id="rId2"/>
    <p:sldId id="256" r:id="rId3"/>
    <p:sldId id="258" r:id="rId4"/>
    <p:sldId id="259" r:id="rId5"/>
    <p:sldId id="284" r:id="rId6"/>
    <p:sldId id="260" r:id="rId7"/>
    <p:sldId id="261" r:id="rId8"/>
    <p:sldId id="27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3" r:id="rId17"/>
    <p:sldId id="274" r:id="rId18"/>
    <p:sldId id="275" r:id="rId19"/>
    <p:sldId id="276" r:id="rId20"/>
    <p:sldId id="277" r:id="rId21"/>
    <p:sldId id="278" r:id="rId22"/>
    <p:sldId id="281" r:id="rId23"/>
    <p:sldId id="282" r:id="rId24"/>
    <p:sldId id="270" r:id="rId25"/>
    <p:sldId id="271" r:id="rId26"/>
    <p:sldId id="262" r:id="rId27"/>
    <p:sldId id="285" r:id="rId28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7746-88D8-4288-B662-984D70855E9D}" type="datetimeFigureOut">
              <a:rPr lang="fa-IR" smtClean="0"/>
              <a:t>21/01/1442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4BFC-5A5D-453C-830C-01C4B0A93DF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1131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7746-88D8-4288-B662-984D70855E9D}" type="datetimeFigureOut">
              <a:rPr lang="fa-IR" smtClean="0"/>
              <a:t>21/01/1442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4BFC-5A5D-453C-830C-01C4B0A93DF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999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7746-88D8-4288-B662-984D70855E9D}" type="datetimeFigureOut">
              <a:rPr lang="fa-IR" smtClean="0"/>
              <a:t>21/01/1442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4BFC-5A5D-453C-830C-01C4B0A93DF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6805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7746-88D8-4288-B662-984D70855E9D}" type="datetimeFigureOut">
              <a:rPr lang="fa-IR" smtClean="0"/>
              <a:t>21/01/1442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4BFC-5A5D-453C-830C-01C4B0A93DF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386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7746-88D8-4288-B662-984D70855E9D}" type="datetimeFigureOut">
              <a:rPr lang="fa-IR" smtClean="0"/>
              <a:t>21/01/1442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4BFC-5A5D-453C-830C-01C4B0A93DF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283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7746-88D8-4288-B662-984D70855E9D}" type="datetimeFigureOut">
              <a:rPr lang="fa-IR" smtClean="0"/>
              <a:t>21/01/1442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4BFC-5A5D-453C-830C-01C4B0A93DF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2277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7746-88D8-4288-B662-984D70855E9D}" type="datetimeFigureOut">
              <a:rPr lang="fa-IR" smtClean="0"/>
              <a:t>21/01/1442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4BFC-5A5D-453C-830C-01C4B0A93DF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6202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7746-88D8-4288-B662-984D70855E9D}" type="datetimeFigureOut">
              <a:rPr lang="fa-IR" smtClean="0"/>
              <a:t>21/01/1442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4BFC-5A5D-453C-830C-01C4B0A93DF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5067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7746-88D8-4288-B662-984D70855E9D}" type="datetimeFigureOut">
              <a:rPr lang="fa-IR" smtClean="0"/>
              <a:t>21/01/1442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4BFC-5A5D-453C-830C-01C4B0A93DF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0971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7746-88D8-4288-B662-984D70855E9D}" type="datetimeFigureOut">
              <a:rPr lang="fa-IR" smtClean="0"/>
              <a:t>21/01/1442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4BFC-5A5D-453C-830C-01C4B0A93DF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7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7746-88D8-4288-B662-984D70855E9D}" type="datetimeFigureOut">
              <a:rPr lang="fa-IR" smtClean="0"/>
              <a:t>21/01/1442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4BFC-5A5D-453C-830C-01C4B0A93DF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2995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17746-88D8-4288-B662-984D70855E9D}" type="datetimeFigureOut">
              <a:rPr lang="fa-IR" smtClean="0"/>
              <a:t>21/01/1442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54BFC-5A5D-453C-830C-01C4B0A93DF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6810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به نام خدا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2197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انديكاسيون سیستمیک تجویز سرم ضد زهر مار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1990"/>
            <a:ext cx="10515600" cy="547600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fa-IR" dirty="0" smtClean="0"/>
              <a:t>اختلالهای انعقادی:خونریزی سیستمیک خودبه خودی، اختلال در آزمونهای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انعقادی یا ترومبوسیتوپنی؛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علائم و نشانه های سمیت عصبی: پتوز، افتالموپلژی، فلج و...؛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اختلال های قلبی عروقی: افت فشار خون و شوک، دیسریتمی و اختلا لهای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الکتروکاردیوگرافیک؛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نارسایی حاد کلیه: الیگوری یا آنوری، افزایش کراتینین یا اورۀ خون؛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هموگلوبینوری یا شواهدی از همولیز داخل عروقی؛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کلاپس یا تشنج.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43745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انديكاسيون موضعی تجویز سرم ضد زهر مار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0818"/>
            <a:ext cx="10515600" cy="519545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/>
              <a:t>تورم موضعی که بیش از نصف اندام گزیده شده را درگیر کرده باشد(درصورت نبستن تورنیکه)؛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تورم در انگشتان(به ویژه انگشتان دست)؛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گسترش سریع تورم در تمام اندام گزيد ه شده طي چند ساعت پس از گزش؛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پیدایش غدۀ لنفاوی بزرگ و دردناک در ناحیۀ گزش.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93155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موارد منع تجویز سرم ضد زهر مار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/>
              <a:t>هیچ مورد منع مصرف مطلقی برای تجویز سرم ضد زهرمار وجودندارد؛ اما در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بیماران با سابقۀ بروز واکنش های حساسیتی به دنبال درمان با هر نوع سرم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آنتی توکسین(سرم ضد کزاز، سرم ضد هاری و...) و یا در افراد دارای سابقة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بیماری های آتوپیک(به ویژه آسم شدید)، سرم ضد زهر مار فقط باید درصورت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وجود علائم و نشانه های سیستمیک مارگزیدگی تجویزشود.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67210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1891"/>
            <a:ext cx="10515600" cy="5595072"/>
          </a:xfrm>
        </p:spPr>
        <p:txBody>
          <a:bodyPr/>
          <a:lstStyle/>
          <a:p>
            <a:r>
              <a:rPr lang="fa-IR" b="1" i="1" dirty="0" smtClean="0"/>
              <a:t>تعیین دُز سرم ضد زهر مار</a:t>
            </a:r>
          </a:p>
          <a:p>
            <a:pPr marL="0" indent="0">
              <a:buNone/>
            </a:pPr>
            <a:r>
              <a:rPr lang="fa-IR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میزان سرم ضد زهرمار مورد نیاز به عواملی مانند </a:t>
            </a:r>
            <a:r>
              <a:rPr lang="fa-IR" b="1" dirty="0" smtClean="0"/>
              <a:t>نوع</a:t>
            </a:r>
            <a:r>
              <a:rPr lang="fa-IR" dirty="0" smtClean="0"/>
              <a:t> و </a:t>
            </a:r>
            <a:r>
              <a:rPr lang="fa-IR" sz="3200" b="1" dirty="0" smtClean="0"/>
              <a:t>اندازه مار </a:t>
            </a:r>
            <a:r>
              <a:rPr lang="fa-IR" dirty="0" smtClean="0"/>
              <a:t>و </a:t>
            </a:r>
            <a:r>
              <a:rPr lang="fa-IR" sz="3200" b="1" dirty="0" smtClean="0"/>
              <a:t>تعداد </a:t>
            </a:r>
            <a:r>
              <a:rPr lang="fa-IR" sz="3200" dirty="0" smtClean="0"/>
              <a:t>دفعات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گزش بستگی دارد.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4000" b="1" i="1" dirty="0" smtClean="0">
                <a:solidFill>
                  <a:schemeClr val="bg2">
                    <a:lumMod val="25000"/>
                  </a:schemeClr>
                </a:solidFill>
              </a:rPr>
              <a:t>دُز مورد نیاز كودكان معادل بزرگسالان است.</a:t>
            </a:r>
            <a:endParaRPr lang="fa-IR" sz="40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697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871"/>
            <a:ext cx="10515600" cy="1325563"/>
          </a:xfrm>
        </p:spPr>
        <p:txBody>
          <a:bodyPr>
            <a:normAutofit/>
          </a:bodyPr>
          <a:lstStyle/>
          <a:p>
            <a:r>
              <a:rPr lang="fa-IR" sz="3600" dirty="0" smtClean="0"/>
              <a:t>اقدام هاي لازم درصورت تشخیص گزش ناشی از مارهاي کبرا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3945"/>
            <a:ext cx="10515600" cy="47430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/>
              <a:t> تجويز 3 تا 4 ویال سرم ضد زهرمار، درصورت وجود علائم موضعی بدون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نشانه هاي سیستمیک در بیمار در بدو مراجعه؛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 تجويز 5 تا 6 ویال سرم ضد زهرمار، درصورت وجود علائمي مانند درد يا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كرختي و يا علائم و نشانه هاي نورولوژیک در بيمار در بدو مراجعه(تجويز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حداکثر تا 10 ویال)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83521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636" y="509153"/>
            <a:ext cx="8530937" cy="6338455"/>
          </a:xfrm>
        </p:spPr>
      </p:pic>
    </p:spTree>
    <p:extLst>
      <p:ext uri="{BB962C8B-B14F-4D97-AF65-F5344CB8AC3E}">
        <p14:creationId xmlns:p14="http://schemas.microsoft.com/office/powerpoint/2010/main" val="1397392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نحوة تجویز سرم ضد زهر مار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3390"/>
            <a:ext cx="10515600" cy="5361709"/>
          </a:xfrm>
        </p:spPr>
        <p:txBody>
          <a:bodyPr>
            <a:normAutofit/>
          </a:bodyPr>
          <a:lstStyle/>
          <a:p>
            <a:r>
              <a:rPr lang="fa-IR" dirty="0"/>
              <a:t>تزريق مستقيم داخل وريدي </a:t>
            </a:r>
            <a:r>
              <a:rPr lang="fa-IR" dirty="0" smtClean="0"/>
              <a:t>: </a:t>
            </a:r>
          </a:p>
          <a:p>
            <a:pPr marL="0" indent="0">
              <a:buNone/>
            </a:pPr>
            <a:r>
              <a:rPr lang="fa-IR" dirty="0" smtClean="0"/>
              <a:t>در </a:t>
            </a:r>
            <a:r>
              <a:rPr lang="fa-IR" dirty="0"/>
              <a:t>این روش، سرم ضد زهر مار </a:t>
            </a:r>
            <a:r>
              <a:rPr lang="fa-IR" dirty="0" smtClean="0"/>
              <a:t>به صورت داخل </a:t>
            </a:r>
            <a:r>
              <a:rPr lang="fa-IR" dirty="0"/>
              <a:t>وریدی و </a:t>
            </a:r>
            <a:r>
              <a:rPr lang="fa-IR" dirty="0" smtClean="0"/>
              <a:t>آهسته(با </a:t>
            </a:r>
            <a:r>
              <a:rPr lang="fa-IR" dirty="0"/>
              <a:t>سرعت کمتر از 2 میلی لیتر در </a:t>
            </a:r>
            <a:r>
              <a:rPr lang="fa-IR" dirty="0" smtClean="0"/>
              <a:t>دقیقه)تزریق می </a:t>
            </a:r>
            <a:r>
              <a:rPr lang="fa-IR" dirty="0"/>
              <a:t>شود.</a:t>
            </a:r>
          </a:p>
          <a:p>
            <a:r>
              <a:rPr lang="fa-IR" dirty="0"/>
              <a:t>مزیت تزريق مستقيم عبارتند از:</a:t>
            </a:r>
          </a:p>
          <a:p>
            <a:r>
              <a:rPr lang="fa-IR" dirty="0"/>
              <a:t>1. فرد </a:t>
            </a:r>
            <a:r>
              <a:rPr lang="fa-IR" dirty="0" smtClean="0"/>
              <a:t>تزریق کننده باید </a:t>
            </a:r>
            <a:r>
              <a:rPr lang="fa-IR" dirty="0"/>
              <a:t>در تمام مدت تزريق سرم ضد زهر </a:t>
            </a:r>
            <a:r>
              <a:rPr lang="fa-IR" dirty="0" smtClean="0"/>
              <a:t>مار بر </a:t>
            </a:r>
            <a:r>
              <a:rPr lang="fa-IR" dirty="0"/>
              <a:t>بالین بیمار حاضر باشد، به محض بروز اولين علائم </a:t>
            </a:r>
            <a:r>
              <a:rPr lang="fa-IR" dirty="0" smtClean="0"/>
              <a:t>واكنشهاي حساسيتي تزريق </a:t>
            </a:r>
            <a:r>
              <a:rPr lang="fa-IR" dirty="0"/>
              <a:t>سرم، از بروز هر گونه عارضة جدي تر و شوك پيشگيري خواهد </a:t>
            </a:r>
            <a:r>
              <a:rPr lang="fa-IR" dirty="0" smtClean="0"/>
              <a:t>شد</a:t>
            </a:r>
          </a:p>
          <a:p>
            <a:r>
              <a:rPr lang="fa-IR" dirty="0" smtClean="0"/>
              <a:t>2.به </a:t>
            </a:r>
            <a:r>
              <a:rPr lang="fa-IR" dirty="0"/>
              <a:t>علت </a:t>
            </a:r>
            <a:r>
              <a:rPr lang="fa-IR" dirty="0" smtClean="0"/>
              <a:t>صرفه جویی </a:t>
            </a:r>
            <a:r>
              <a:rPr lang="fa-IR" dirty="0"/>
              <a:t>در مصرف </a:t>
            </a:r>
            <a:r>
              <a:rPr lang="fa-IR" dirty="0" smtClean="0"/>
              <a:t>مایعات داخل </a:t>
            </a:r>
            <a:r>
              <a:rPr lang="fa-IR" dirty="0"/>
              <a:t>وریدی، ست سرم و... تزريق مستقيم</a:t>
            </a:r>
          </a:p>
          <a:p>
            <a:pPr marL="0" indent="0">
              <a:buNone/>
            </a:pPr>
            <a:r>
              <a:rPr lang="fa-IR" dirty="0"/>
              <a:t>ازنظر اقتصادی </a:t>
            </a:r>
            <a:r>
              <a:rPr lang="fa-IR" dirty="0" smtClean="0"/>
              <a:t>مقرون به </a:t>
            </a:r>
            <a:r>
              <a:rPr lang="fa-IR" dirty="0"/>
              <a:t>صرفه </a:t>
            </a:r>
            <a:r>
              <a:rPr lang="fa-IR" dirty="0" smtClean="0"/>
              <a:t>است.</a:t>
            </a:r>
            <a:endParaRPr lang="fa-IR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54803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انفوزيون داخل وريدي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 </a:t>
            </a:r>
            <a:r>
              <a:rPr lang="fa-IR" sz="3200" dirty="0"/>
              <a:t>در این </a:t>
            </a:r>
            <a:r>
              <a:rPr lang="fa-IR" sz="3200" dirty="0" smtClean="0"/>
              <a:t>روش،سرم </a:t>
            </a:r>
            <a:r>
              <a:rPr lang="fa-IR" sz="3200" dirty="0"/>
              <a:t>ضد زهر مار در یک محلول </a:t>
            </a:r>
            <a:r>
              <a:rPr lang="fa-IR" sz="3200" dirty="0" smtClean="0"/>
              <a:t>ایزوتونیک مانند </a:t>
            </a:r>
            <a:r>
              <a:rPr lang="fa-IR" sz="3200" dirty="0"/>
              <a:t>نرمال سالین به میزان 5 تا 10 میلی </a:t>
            </a:r>
            <a:r>
              <a:rPr lang="fa-IR" sz="3200" dirty="0" smtClean="0"/>
              <a:t>لیتربه ازای هرکیلوگرم </a:t>
            </a:r>
            <a:r>
              <a:rPr lang="fa-IR" sz="3200" dirty="0"/>
              <a:t>وزن </a:t>
            </a:r>
            <a:r>
              <a:rPr lang="fa-IR" sz="3200" dirty="0" smtClean="0"/>
              <a:t>بدن(250 </a:t>
            </a:r>
            <a:r>
              <a:rPr lang="fa-IR" sz="3200" dirty="0"/>
              <a:t>تا 500</a:t>
            </a:r>
          </a:p>
          <a:p>
            <a:pPr>
              <a:lnSpc>
                <a:spcPct val="150000"/>
              </a:lnSpc>
            </a:pPr>
            <a:r>
              <a:rPr lang="fa-IR" sz="3200" dirty="0" smtClean="0"/>
              <a:t>میلی لیتر </a:t>
            </a:r>
            <a:r>
              <a:rPr lang="fa-IR" sz="3200" dirty="0"/>
              <a:t>در یک فرد </a:t>
            </a:r>
            <a:r>
              <a:rPr lang="fa-IR" sz="3200" dirty="0" smtClean="0"/>
              <a:t>بزرگسال)حل </a:t>
            </a:r>
            <a:r>
              <a:rPr lang="fa-IR" sz="3200" dirty="0"/>
              <a:t>و </a:t>
            </a:r>
            <a:r>
              <a:rPr lang="fa-IR" sz="3200" dirty="0" smtClean="0"/>
              <a:t>سپس،با </a:t>
            </a:r>
            <a:r>
              <a:rPr lang="fa-IR" sz="3200" dirty="0"/>
              <a:t>سرعت ثابت طي حدود یک ساعت </a:t>
            </a:r>
            <a:r>
              <a:rPr lang="fa-IR" sz="3200" dirty="0" smtClean="0"/>
              <a:t>براي بیمار </a:t>
            </a:r>
            <a:r>
              <a:rPr lang="fa-IR" sz="3200" dirty="0"/>
              <a:t>انفوزيون </a:t>
            </a:r>
            <a:r>
              <a:rPr lang="fa-IR" sz="3200" dirty="0" smtClean="0"/>
              <a:t>میشود</a:t>
            </a:r>
            <a:r>
              <a:rPr lang="fa-I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0662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7873"/>
            <a:ext cx="10515600" cy="1325563"/>
          </a:xfrm>
        </p:spPr>
        <p:txBody>
          <a:bodyPr/>
          <a:lstStyle/>
          <a:p>
            <a:r>
              <a:rPr lang="fa-IR" dirty="0"/>
              <a:t>تزريق داخل عضلاني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7690"/>
            <a:ext cx="10515600" cy="5382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dirty="0" smtClean="0"/>
              <a:t> </a:t>
            </a:r>
            <a:r>
              <a:rPr lang="fa-IR" dirty="0"/>
              <a:t>سرم ضد زهر مار جزء </a:t>
            </a:r>
            <a:r>
              <a:rPr lang="fa-IR" dirty="0" smtClean="0"/>
              <a:t>ترکیبات </a:t>
            </a:r>
            <a:r>
              <a:rPr lang="fa-IR" dirty="0"/>
              <a:t>ایمونوگلوبولین </a:t>
            </a:r>
            <a:r>
              <a:rPr lang="fa-IR" dirty="0" smtClean="0"/>
              <a:t>است؛ بنابراين</a:t>
            </a:r>
            <a:r>
              <a:rPr lang="fa-IR" dirty="0"/>
              <a:t>، اندازة مولکولی بزرگی دارد. این امر </a:t>
            </a:r>
            <a:r>
              <a:rPr lang="fa-IR" dirty="0" smtClean="0"/>
              <a:t>باعث میشود </a:t>
            </a:r>
            <a:r>
              <a:rPr lang="fa-IR" dirty="0"/>
              <a:t>که به دنبال </a:t>
            </a:r>
            <a:r>
              <a:rPr lang="fa-IR" dirty="0" smtClean="0"/>
              <a:t>تزریق داخل </a:t>
            </a:r>
            <a:r>
              <a:rPr lang="fa-IR" dirty="0"/>
              <a:t>عضلانی، جذب آن ازطریق عروق لنفاتیک </a:t>
            </a:r>
            <a:r>
              <a:rPr lang="fa-IR" dirty="0" smtClean="0"/>
              <a:t>به آهستگی </a:t>
            </a:r>
            <a:r>
              <a:rPr lang="fa-IR" dirty="0"/>
              <a:t>صورت گیرد. </a:t>
            </a:r>
            <a:r>
              <a:rPr lang="fa-IR" dirty="0" smtClean="0"/>
              <a:t>دراین </a:t>
            </a:r>
            <a:r>
              <a:rPr lang="fa-IR" dirty="0"/>
              <a:t>روش دو عيب اساسي نهفته </a:t>
            </a:r>
            <a:r>
              <a:rPr lang="fa-IR" dirty="0" smtClean="0"/>
              <a:t>است</a:t>
            </a:r>
          </a:p>
          <a:p>
            <a:pPr marL="0" indent="0">
              <a:buNone/>
            </a:pPr>
            <a:r>
              <a:rPr lang="fa-IR" dirty="0"/>
              <a:t>1</a:t>
            </a:r>
            <a:r>
              <a:rPr lang="fa-IR" dirty="0" smtClean="0"/>
              <a:t>. </a:t>
            </a:r>
            <a:r>
              <a:rPr lang="fa-IR" dirty="0"/>
              <a:t>فراهمی زیستی سرم ضد زهر مار بسیار </a:t>
            </a:r>
            <a:r>
              <a:rPr lang="fa-IR" dirty="0" smtClean="0"/>
              <a:t>کم(به </a:t>
            </a:r>
            <a:r>
              <a:rPr lang="fa-IR" dirty="0"/>
              <a:t>ويژه با تزريق در </a:t>
            </a:r>
            <a:r>
              <a:rPr lang="fa-IR" dirty="0" smtClean="0"/>
              <a:t>سرین) </a:t>
            </a:r>
            <a:r>
              <a:rPr lang="fa-IR" dirty="0"/>
              <a:t>و</a:t>
            </a:r>
          </a:p>
          <a:p>
            <a:pPr marL="0" indent="0">
              <a:buNone/>
            </a:pPr>
            <a:r>
              <a:rPr lang="fa-IR" dirty="0"/>
              <a:t>درنتیجه، نسبت به تزريق وريدي، غلظت خونی تركيبات سرم كمتر </a:t>
            </a:r>
            <a:r>
              <a:rPr lang="fa-IR" dirty="0" smtClean="0"/>
              <a:t>خواهد بود</a:t>
            </a:r>
            <a:r>
              <a:rPr lang="fa-IR" dirty="0"/>
              <a:t>.</a:t>
            </a:r>
          </a:p>
          <a:p>
            <a:pPr marL="0" indent="0">
              <a:buNone/>
            </a:pPr>
            <a:r>
              <a:rPr lang="fa-IR" dirty="0" smtClean="0"/>
              <a:t>2. </a:t>
            </a:r>
            <a:r>
              <a:rPr lang="fa-IR" dirty="0"/>
              <a:t>درد در </a:t>
            </a:r>
            <a:r>
              <a:rPr lang="fa-IR" dirty="0" smtClean="0"/>
              <a:t> </a:t>
            </a:r>
            <a:r>
              <a:rPr lang="fa-IR" dirty="0"/>
              <a:t>تزریق شديد است و خطر ایجاد هماتوم در بیماران </a:t>
            </a:r>
            <a:r>
              <a:rPr lang="fa-IR" dirty="0" smtClean="0"/>
              <a:t>دچار اختلال </a:t>
            </a:r>
            <a:r>
              <a:rPr lang="fa-IR" dirty="0"/>
              <a:t>هاي انعقادی جدي است. </a:t>
            </a:r>
            <a:endParaRPr lang="fa-IR" dirty="0" smtClean="0"/>
          </a:p>
          <a:p>
            <a:pPr marL="0" indent="0">
              <a:buNone/>
            </a:pPr>
            <a:r>
              <a:rPr lang="fa-IR" dirty="0" smtClean="0"/>
              <a:t>بنابراين</a:t>
            </a:r>
            <a:r>
              <a:rPr lang="fa-IR" dirty="0"/>
              <a:t>:</a:t>
            </a:r>
          </a:p>
          <a:p>
            <a:r>
              <a:rPr lang="fa-IR" dirty="0"/>
              <a:t>درصورت وجود امکان تجویز داخل وریدی، هرگز نباید سرم ضد زهر مار</a:t>
            </a:r>
          </a:p>
          <a:p>
            <a:pPr marL="0" indent="0">
              <a:buNone/>
            </a:pPr>
            <a:r>
              <a:rPr lang="fa-IR" dirty="0"/>
              <a:t>را </a:t>
            </a:r>
            <a:r>
              <a:rPr lang="fa-IR" dirty="0" smtClean="0"/>
              <a:t>به صورت </a:t>
            </a:r>
            <a:r>
              <a:rPr lang="fa-IR" dirty="0"/>
              <a:t>داخل عضلانی تجویزنمود</a:t>
            </a:r>
          </a:p>
        </p:txBody>
      </p:sp>
    </p:spTree>
    <p:extLst>
      <p:ext uri="{BB962C8B-B14F-4D97-AF65-F5344CB8AC3E}">
        <p14:creationId xmlns:p14="http://schemas.microsoft.com/office/powerpoint/2010/main" val="699521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518"/>
            <a:ext cx="10515600" cy="608344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fa-IR" sz="3200" dirty="0" smtClean="0"/>
              <a:t>در هر نوع تزریق احتمال واکنش حساسیت وجود دارد و باید اپینفرین آماده تزریق باشد</a:t>
            </a:r>
          </a:p>
          <a:p>
            <a:pPr>
              <a:lnSpc>
                <a:spcPct val="200000"/>
              </a:lnSpc>
            </a:pPr>
            <a:r>
              <a:rPr lang="fa-IR" sz="3200" dirty="0" smtClean="0"/>
              <a:t>نیاز به انجام تست حساسیت پوستی نمی باشد و انجام آن کمکی نخواهد کرد</a:t>
            </a:r>
          </a:p>
          <a:p>
            <a:pPr>
              <a:lnSpc>
                <a:spcPct val="200000"/>
              </a:lnSpc>
            </a:pPr>
            <a:r>
              <a:rPr lang="fa-IR" sz="3200" dirty="0" smtClean="0"/>
              <a:t>نیاز به تجویز برای جلوگیری از واکنش حساسیت نیست و دادن پروفیلاکسی دارو توصیه </a:t>
            </a:r>
            <a:r>
              <a:rPr lang="fa-IR" sz="3200" dirty="0"/>
              <a:t>نمیشود</a:t>
            </a:r>
            <a:r>
              <a:rPr lang="fa-IR" sz="3200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fa-IR" sz="3200" dirty="0" smtClean="0"/>
              <a:t>{ </a:t>
            </a:r>
            <a:r>
              <a:rPr lang="fa-IR" sz="3800" b="1" i="1" dirty="0" smtClean="0">
                <a:solidFill>
                  <a:schemeClr val="accent1">
                    <a:lumMod val="50000"/>
                  </a:schemeClr>
                </a:solidFill>
              </a:rPr>
              <a:t>مگر</a:t>
            </a:r>
            <a:r>
              <a:rPr lang="fa-IR" sz="3200" dirty="0" smtClean="0"/>
              <a:t> </a:t>
            </a:r>
            <a:r>
              <a:rPr lang="fa-IR" sz="3200" dirty="0"/>
              <a:t>وجود سوابق </a:t>
            </a:r>
            <a:r>
              <a:rPr lang="fa-IR" sz="3200" dirty="0" smtClean="0"/>
              <a:t>آتوپیک(بيماران </a:t>
            </a:r>
            <a:r>
              <a:rPr lang="fa-IR" sz="3200" dirty="0"/>
              <a:t>مبتلا به آسم، آلرژی و تب </a:t>
            </a:r>
            <a:r>
              <a:rPr lang="fa-IR" sz="3200" dirty="0" smtClean="0"/>
              <a:t>يونجه)يا </a:t>
            </a:r>
            <a:r>
              <a:rPr lang="fa-IR" sz="3200" dirty="0"/>
              <a:t>بروز واکنش های حساسیتی پس از تزريق سرم </a:t>
            </a:r>
            <a:r>
              <a:rPr lang="fa-IR" sz="3200" dirty="0" smtClean="0"/>
              <a:t>آنتی توکسین(مانند سرم ضد </a:t>
            </a:r>
            <a:r>
              <a:rPr lang="fa-IR" sz="3200" dirty="0"/>
              <a:t>كزاز و ضد هاری)} </a:t>
            </a:r>
            <a:endParaRPr lang="fa-IR" sz="32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fa-IR" sz="3200" b="1" i="1" dirty="0" smtClean="0">
                <a:solidFill>
                  <a:schemeClr val="accent1">
                    <a:lumMod val="50000"/>
                  </a:schemeClr>
                </a:solidFill>
              </a:rPr>
              <a:t>که درمان </a:t>
            </a:r>
            <a:r>
              <a:rPr lang="fa-IR" sz="3200" b="1" i="1" dirty="0">
                <a:solidFill>
                  <a:schemeClr val="accent1">
                    <a:lumMod val="50000"/>
                  </a:schemeClr>
                </a:solidFill>
              </a:rPr>
              <a:t>پروفیلاکتیک </a:t>
            </a:r>
            <a:r>
              <a:rPr lang="fa-IR" sz="3200" dirty="0"/>
              <a:t>با تزريق زيرجلدي اپینفرین وتزريق داخل وريدي ترکیبات آنتی هیستامین وکورتیکوستروييدی توصیه می شود.</a:t>
            </a:r>
          </a:p>
          <a:p>
            <a:pPr marL="0" indent="0">
              <a:lnSpc>
                <a:spcPct val="200000"/>
              </a:lnSpc>
              <a:buNone/>
            </a:pP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252776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7200" b="1" dirty="0" smtClean="0"/>
              <a:t>درمان مارگزیدگی</a:t>
            </a:r>
            <a:endParaRPr lang="fa-IR" sz="7200" b="1" dirty="0"/>
          </a:p>
        </p:txBody>
      </p:sp>
    </p:spTree>
    <p:extLst>
      <p:ext uri="{BB962C8B-B14F-4D97-AF65-F5344CB8AC3E}">
        <p14:creationId xmlns:p14="http://schemas.microsoft.com/office/powerpoint/2010/main" val="288595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8527" y="494289"/>
            <a:ext cx="10515600" cy="763011"/>
          </a:xfrm>
        </p:spPr>
        <p:txBody>
          <a:bodyPr>
            <a:noAutofit/>
          </a:bodyPr>
          <a:lstStyle/>
          <a:p>
            <a:r>
              <a:rPr lang="fa-IR" sz="3600" dirty="0"/>
              <a:t>زمان مناسب براي تجویز سرم ضد زهر مار</a:t>
            </a:r>
            <a:br>
              <a:rPr lang="fa-IR" sz="3600" dirty="0"/>
            </a:b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527" y="1018309"/>
            <a:ext cx="10515600" cy="690995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درصورت </a:t>
            </a:r>
            <a:r>
              <a:rPr lang="fa-IR" dirty="0">
                <a:solidFill>
                  <a:schemeClr val="accent1">
                    <a:lumMod val="50000"/>
                  </a:schemeClr>
                </a:solidFill>
              </a:rPr>
              <a:t>وجود انديكاسيون، سرم ضد زهر مار باید در اسرع وقت </a:t>
            </a:r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براي بیمار </a:t>
            </a:r>
            <a:r>
              <a:rPr lang="fa-IR" dirty="0">
                <a:solidFill>
                  <a:schemeClr val="accent1">
                    <a:lumMod val="50000"/>
                  </a:schemeClr>
                </a:solidFill>
              </a:rPr>
              <a:t>تزريق شود.</a:t>
            </a:r>
          </a:p>
          <a:p>
            <a:pPr>
              <a:lnSpc>
                <a:spcPct val="150000"/>
              </a:lnSpc>
            </a:pPr>
            <a:r>
              <a:rPr lang="fa-IR" dirty="0">
                <a:solidFill>
                  <a:schemeClr val="accent6">
                    <a:lumMod val="50000"/>
                  </a:schemeClr>
                </a:solidFill>
              </a:rPr>
              <a:t>درصورت وجود علائم موضعی و نبود </a:t>
            </a:r>
            <a:r>
              <a:rPr lang="fa-IR" dirty="0" smtClean="0">
                <a:solidFill>
                  <a:schemeClr val="accent6">
                    <a:lumMod val="50000"/>
                  </a:schemeClr>
                </a:solidFill>
              </a:rPr>
              <a:t>نشانه هاي </a:t>
            </a:r>
            <a:r>
              <a:rPr lang="fa-IR" dirty="0">
                <a:solidFill>
                  <a:schemeClr val="accent6">
                    <a:lumMod val="50000"/>
                  </a:schemeClr>
                </a:solidFill>
              </a:rPr>
              <a:t>سیستمیک </a:t>
            </a:r>
            <a:r>
              <a:rPr lang="fa-IR" dirty="0" smtClean="0">
                <a:solidFill>
                  <a:schemeClr val="accent6">
                    <a:lumMod val="50000"/>
                  </a:schemeClr>
                </a:solidFill>
              </a:rPr>
              <a:t>مارگزیدگی،سرم ضدزهرمار </a:t>
            </a:r>
            <a:r>
              <a:rPr lang="fa-IR" dirty="0">
                <a:solidFill>
                  <a:schemeClr val="accent6">
                    <a:lumMod val="50000"/>
                  </a:schemeClr>
                </a:solidFill>
              </a:rPr>
              <a:t>فقط درصورت تجویز درخلال چند ساعت اول پس </a:t>
            </a:r>
            <a:r>
              <a:rPr lang="fa-IR" dirty="0" smtClean="0">
                <a:solidFill>
                  <a:schemeClr val="accent6">
                    <a:lumMod val="50000"/>
                  </a:schemeClr>
                </a:solidFill>
              </a:rPr>
              <a:t>ازوقوع </a:t>
            </a:r>
            <a:r>
              <a:rPr lang="fa-IR" dirty="0">
                <a:solidFill>
                  <a:schemeClr val="accent6">
                    <a:lumMod val="50000"/>
                  </a:schemeClr>
                </a:solidFill>
              </a:rPr>
              <a:t>گزش مؤثر است.</a:t>
            </a:r>
          </a:p>
          <a:p>
            <a:pPr>
              <a:lnSpc>
                <a:spcPct val="150000"/>
              </a:lnSpc>
            </a:pPr>
            <a:r>
              <a:rPr lang="fa-IR" dirty="0">
                <a:solidFill>
                  <a:schemeClr val="accent2"/>
                </a:solidFill>
              </a:rPr>
              <a:t>درصورت وجود علائم و </a:t>
            </a:r>
            <a:r>
              <a:rPr lang="fa-IR" dirty="0" smtClean="0">
                <a:solidFill>
                  <a:schemeClr val="accent2"/>
                </a:solidFill>
              </a:rPr>
              <a:t>نشانه های </a:t>
            </a:r>
            <a:r>
              <a:rPr lang="fa-IR" dirty="0">
                <a:solidFill>
                  <a:schemeClr val="accent2"/>
                </a:solidFill>
              </a:rPr>
              <a:t>سیستمیک، حتی با گذشت چند روز از </a:t>
            </a:r>
            <a:r>
              <a:rPr lang="fa-IR" dirty="0" smtClean="0">
                <a:solidFill>
                  <a:schemeClr val="accent2"/>
                </a:solidFill>
              </a:rPr>
              <a:t>وقوع گزش ممكن است </a:t>
            </a:r>
            <a:r>
              <a:rPr lang="fa-IR" dirty="0">
                <a:solidFill>
                  <a:schemeClr val="accent2"/>
                </a:solidFill>
              </a:rPr>
              <a:t>سرم ضد زهر مار باعث بهبود و رفع این عوارض شود.</a:t>
            </a:r>
          </a:p>
          <a:p>
            <a:pPr>
              <a:lnSpc>
                <a:spcPct val="150000"/>
              </a:lnSpc>
            </a:pPr>
            <a:r>
              <a:rPr lang="fa-IR" dirty="0">
                <a:solidFill>
                  <a:srgbClr val="00B050"/>
                </a:solidFill>
              </a:rPr>
              <a:t>در موارد اختلا لهاي هموستاتیک، حتی پس از سپری شدن دو یا چند </a:t>
            </a:r>
            <a:r>
              <a:rPr lang="fa-IR" dirty="0" smtClean="0">
                <a:solidFill>
                  <a:srgbClr val="00B050"/>
                </a:solidFill>
              </a:rPr>
              <a:t>هفته از </a:t>
            </a:r>
            <a:r>
              <a:rPr lang="fa-IR" dirty="0">
                <a:solidFill>
                  <a:srgbClr val="00B050"/>
                </a:solidFill>
              </a:rPr>
              <a:t>وقوع گزش، تجویز سرم ضد </a:t>
            </a:r>
            <a:r>
              <a:rPr lang="fa-IR" dirty="0" smtClean="0">
                <a:solidFill>
                  <a:srgbClr val="00B050"/>
                </a:solidFill>
              </a:rPr>
              <a:t>زهرمار توصیه می </a:t>
            </a:r>
            <a:r>
              <a:rPr lang="fa-IR" dirty="0">
                <a:solidFill>
                  <a:srgbClr val="00B050"/>
                </a:solidFill>
              </a:rPr>
              <a:t>شود.</a:t>
            </a:r>
          </a:p>
          <a:p>
            <a:pPr>
              <a:lnSpc>
                <a:spcPct val="150000"/>
              </a:lnSpc>
            </a:pPr>
            <a:r>
              <a:rPr lang="fa-IR" dirty="0">
                <a:solidFill>
                  <a:schemeClr val="accent1">
                    <a:lumMod val="75000"/>
                  </a:schemeClr>
                </a:solidFill>
              </a:rPr>
              <a:t>درصورتی که ضایعات موضعی بیمار روبه پیشرفت باشد، تزریق سرم </a:t>
            </a: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ضدزهر </a:t>
            </a:r>
            <a:r>
              <a:rPr lang="fa-IR" dirty="0">
                <a:solidFill>
                  <a:schemeClr val="accent1">
                    <a:lumMod val="75000"/>
                  </a:schemeClr>
                </a:solidFill>
              </a:rPr>
              <a:t>مار انديكاسيون دارد؛ حتی اگر چند روز از زمان گزش گذشته باشد</a:t>
            </a:r>
          </a:p>
        </p:txBody>
      </p:sp>
    </p:spTree>
    <p:extLst>
      <p:ext uri="{BB962C8B-B14F-4D97-AF65-F5344CB8AC3E}">
        <p14:creationId xmlns:p14="http://schemas.microsoft.com/office/powerpoint/2010/main" val="2727757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نشانه پاسخ به درمان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بیمار احساس بهبودی میکند و علایم عمومی برطرف میشود(سریع)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accent6">
                    <a:lumMod val="50000"/>
                  </a:schemeClr>
                </a:solidFill>
              </a:rPr>
              <a:t>خونریزی سیستمیک برطرف میشود(15 تا30 دقیقه)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accent2"/>
                </a:solidFill>
              </a:rPr>
              <a:t>آزمونهای انعقادی نرمال میشوند(3تا 9 ساعت)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rgbClr val="92D050"/>
                </a:solidFill>
              </a:rPr>
              <a:t>افت فشار و دیسریتمی ها بهبود میابد(30 تا60 دقیقه)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rgbClr val="00B0F0"/>
                </a:solidFill>
              </a:rPr>
              <a:t>علایم نورولوژیک شروع به برطرف شدن میکند(30 تا 60 دقیقه)</a:t>
            </a:r>
          </a:p>
          <a:p>
            <a:pPr>
              <a:lnSpc>
                <a:spcPct val="150000"/>
              </a:lnSpc>
            </a:pPr>
            <a:endParaRPr lang="fa-IR" dirty="0" smtClean="0">
              <a:solidFill>
                <a:srgbClr val="00B0F0"/>
              </a:solidFill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570071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845" y="396299"/>
            <a:ext cx="10515600" cy="746702"/>
          </a:xfrm>
        </p:spPr>
        <p:txBody>
          <a:bodyPr>
            <a:normAutofit fontScale="90000"/>
          </a:bodyPr>
          <a:lstStyle/>
          <a:p>
            <a:r>
              <a:rPr lang="fa-IR" sz="3600" dirty="0"/>
              <a:t>درمان واکنش های آنافیلاکتیک اولیه:</a:t>
            </a: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845" y="1070263"/>
            <a:ext cx="10515600" cy="5709372"/>
          </a:xfrm>
        </p:spPr>
        <p:txBody>
          <a:bodyPr>
            <a:normAutofit fontScale="92500" lnSpcReduction="10000"/>
          </a:bodyPr>
          <a:lstStyle/>
          <a:p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تجویز </a:t>
            </a:r>
            <a:r>
              <a:rPr lang="fa-IR" dirty="0">
                <a:solidFill>
                  <a:schemeClr val="accent1">
                    <a:lumMod val="50000"/>
                  </a:schemeClr>
                </a:solidFill>
              </a:rPr>
              <a:t>سرم ضد زهر مار بطور موقت قطع شود.</a:t>
            </a:r>
          </a:p>
          <a:p>
            <a:r>
              <a:rPr lang="fa-IR" dirty="0">
                <a:solidFill>
                  <a:schemeClr val="accent6">
                    <a:lumMod val="50000"/>
                  </a:schemeClr>
                </a:solidFill>
              </a:rPr>
              <a:t>تجویز اپینفرین(با غلظت 1:1000 ) با دُز 5/ 0 میلیگرم در بزرگسالان </a:t>
            </a:r>
            <a:r>
              <a:rPr lang="fa-IR" dirty="0" smtClean="0">
                <a:solidFill>
                  <a:schemeClr val="accent6">
                    <a:lumMod val="50000"/>
                  </a:schemeClr>
                </a:solidFill>
              </a:rPr>
              <a:t>و0/01 </a:t>
            </a:r>
            <a:r>
              <a:rPr lang="fa-IR" dirty="0">
                <a:solidFill>
                  <a:schemeClr val="accent6">
                    <a:lumMod val="50000"/>
                  </a:schemeClr>
                </a:solidFill>
              </a:rPr>
              <a:t>میلیگرم به ازای هر کیلو وزن بدن دركودكان به صورت </a:t>
            </a:r>
            <a:r>
              <a:rPr lang="fa-IR" dirty="0" smtClean="0">
                <a:solidFill>
                  <a:schemeClr val="accent6">
                    <a:lumMod val="50000"/>
                  </a:schemeClr>
                </a:solidFill>
              </a:rPr>
              <a:t>داخل عضله تزريق اين دُزها رامی توان درصورت بدحال بودن بیمار، هر 5 تا 10 دقیقه تکرارنمود.</a:t>
            </a:r>
          </a:p>
          <a:p>
            <a:r>
              <a:rPr lang="fa-IR" dirty="0" smtClean="0">
                <a:solidFill>
                  <a:schemeClr val="accent2"/>
                </a:solidFill>
              </a:rPr>
              <a:t>درمان </a:t>
            </a:r>
            <a:r>
              <a:rPr lang="fa-IR" dirty="0">
                <a:solidFill>
                  <a:schemeClr val="accent2"/>
                </a:solidFill>
              </a:rPr>
              <a:t>باید خیلی سریع و به محض مشاهدة اولین علائم و نشانه های </a:t>
            </a:r>
            <a:r>
              <a:rPr lang="fa-IR" dirty="0" smtClean="0">
                <a:solidFill>
                  <a:schemeClr val="accent2"/>
                </a:solidFill>
              </a:rPr>
              <a:t>واکنش </a:t>
            </a:r>
            <a:r>
              <a:rPr lang="fa-IR" dirty="0">
                <a:solidFill>
                  <a:schemeClr val="accent2"/>
                </a:solidFill>
              </a:rPr>
              <a:t>آغاز شود.</a:t>
            </a:r>
          </a:p>
          <a:p>
            <a:r>
              <a:rPr lang="en-US" dirty="0">
                <a:solidFill>
                  <a:schemeClr val="accent2"/>
                </a:solidFill>
              </a:rPr>
              <a:t>H1 </a:t>
            </a:r>
            <a:r>
              <a:rPr lang="fa-IR" dirty="0">
                <a:solidFill>
                  <a:schemeClr val="accent2"/>
                </a:solidFill>
              </a:rPr>
              <a:t>مانند کلرفنیرآمین  با دُز10 میلی گرم در بزرگسالان و 2/ 0 میلی گرم به ازای هر کیلوگرم وزن بدن دركودكان بصورت داخل وریدی درطي چند دقیقه تجويز شود.</a:t>
            </a:r>
          </a:p>
          <a:p>
            <a:r>
              <a:rPr lang="en-US" dirty="0">
                <a:solidFill>
                  <a:srgbClr val="92D050"/>
                </a:solidFill>
              </a:rPr>
              <a:t>H2 </a:t>
            </a:r>
            <a:r>
              <a:rPr lang="fa-IR" dirty="0">
                <a:solidFill>
                  <a:srgbClr val="92D050"/>
                </a:solidFill>
              </a:rPr>
              <a:t>مانند سایمتیدین در درمان واکنش های شدید آنافیلاکسی مؤثر هستند. </a:t>
            </a:r>
            <a:r>
              <a:rPr lang="fa-IR" dirty="0" smtClean="0">
                <a:solidFill>
                  <a:srgbClr val="92D050"/>
                </a:solidFill>
              </a:rPr>
              <a:t>این </a:t>
            </a:r>
            <a:r>
              <a:rPr lang="fa-IR" dirty="0">
                <a:solidFill>
                  <a:srgbClr val="92D050"/>
                </a:solidFill>
              </a:rPr>
              <a:t>دارو با 20 میلی لیتر نرمال سالین رقیق و به آهستگی بصورت </a:t>
            </a:r>
            <a:r>
              <a:rPr lang="fa-IR" dirty="0" smtClean="0">
                <a:solidFill>
                  <a:srgbClr val="92D050"/>
                </a:solidFill>
              </a:rPr>
              <a:t>داخل وریدی </a:t>
            </a:r>
            <a:r>
              <a:rPr lang="fa-IR" dirty="0">
                <a:solidFill>
                  <a:srgbClr val="92D050"/>
                </a:solidFill>
              </a:rPr>
              <a:t>تجویزمی شوند. سایمتيدین با دُز 200 میلیگرم در بزرگسالان </a:t>
            </a:r>
            <a:r>
              <a:rPr lang="fa-IR" dirty="0" smtClean="0">
                <a:solidFill>
                  <a:srgbClr val="92D050"/>
                </a:solidFill>
              </a:rPr>
              <a:t>و4  </a:t>
            </a:r>
            <a:r>
              <a:rPr lang="fa-IR" dirty="0">
                <a:solidFill>
                  <a:srgbClr val="92D050"/>
                </a:solidFill>
              </a:rPr>
              <a:t>میلیگرم به ازای هر کیلوگرم وزن بدن در كودكان، تجویزمی شود.</a:t>
            </a:r>
          </a:p>
          <a:p>
            <a:r>
              <a:rPr lang="fa-IR" dirty="0">
                <a:solidFill>
                  <a:srgbClr val="00B0F0"/>
                </a:solidFill>
              </a:rPr>
              <a:t>هیدروکورتیزون با دُز 100 میلی گرم در بزرگسالان و 2 میلیگرم به ازای </a:t>
            </a:r>
            <a:r>
              <a:rPr lang="fa-IR" dirty="0" smtClean="0">
                <a:solidFill>
                  <a:srgbClr val="00B0F0"/>
                </a:solidFill>
              </a:rPr>
              <a:t>هرکیلوگرم </a:t>
            </a:r>
            <a:r>
              <a:rPr lang="fa-IR" dirty="0">
                <a:solidFill>
                  <a:srgbClr val="00B0F0"/>
                </a:solidFill>
              </a:rPr>
              <a:t>وزن بدن در كودكان بصورت داخل وریدی تجويز شود. </a:t>
            </a:r>
            <a:r>
              <a:rPr lang="fa-IR" dirty="0" smtClean="0">
                <a:solidFill>
                  <a:srgbClr val="00B0F0"/>
                </a:solidFill>
              </a:rPr>
              <a:t>بطورمعمول</a:t>
            </a:r>
            <a:r>
              <a:rPr lang="fa-IR" dirty="0">
                <a:solidFill>
                  <a:srgbClr val="00B0F0"/>
                </a:solidFill>
              </a:rPr>
              <a:t>، تجویز </a:t>
            </a:r>
            <a:r>
              <a:rPr lang="fa-IR" dirty="0" smtClean="0">
                <a:solidFill>
                  <a:srgbClr val="00B0F0"/>
                </a:solidFill>
              </a:rPr>
              <a:t>کورتیکوسترو </a:t>
            </a:r>
            <a:r>
              <a:rPr lang="fa-IR" dirty="0">
                <a:solidFill>
                  <a:srgbClr val="00B0F0"/>
                </a:solidFill>
              </a:rPr>
              <a:t>ییدها درخلال چند ساعت اول، در درمان </a:t>
            </a:r>
            <a:r>
              <a:rPr lang="fa-IR" dirty="0" smtClean="0">
                <a:solidFill>
                  <a:srgbClr val="00B0F0"/>
                </a:solidFill>
              </a:rPr>
              <a:t>تأثیرندارد</a:t>
            </a:r>
            <a:r>
              <a:rPr lang="fa-IR" dirty="0">
                <a:solidFill>
                  <a:srgbClr val="00B0F0"/>
                </a:solidFill>
              </a:rPr>
              <a:t>، ولی از عود واکنش های آنافیلاکتیک </a:t>
            </a:r>
            <a:r>
              <a:rPr lang="fa-IR" dirty="0" smtClean="0">
                <a:solidFill>
                  <a:srgbClr val="00B0F0"/>
                </a:solidFill>
              </a:rPr>
              <a:t>جلوگیری می </a:t>
            </a:r>
            <a:r>
              <a:rPr lang="fa-IR" dirty="0">
                <a:solidFill>
                  <a:srgbClr val="00B0F0"/>
                </a:solidFill>
              </a:rPr>
              <a:t>نماید.</a:t>
            </a:r>
          </a:p>
          <a:p>
            <a:endParaRPr lang="fa-I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1490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572" y="-109827"/>
            <a:ext cx="10515600" cy="1325563"/>
          </a:xfrm>
        </p:spPr>
        <p:txBody>
          <a:bodyPr/>
          <a:lstStyle/>
          <a:p>
            <a:r>
              <a:rPr lang="fa-IR" dirty="0" smtClean="0"/>
              <a:t>کنترل عفونت احتمالی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445"/>
            <a:ext cx="10515600" cy="5798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dirty="0" smtClean="0"/>
              <a:t>واکسن کزاز در صورت نیاز بر اساس سوابق واکسیناسیون تزریق شود.</a:t>
            </a:r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r>
              <a:rPr lang="fa-IR" dirty="0"/>
              <a:t>عفونت هاي </a:t>
            </a:r>
            <a:r>
              <a:rPr lang="fa-IR" dirty="0" smtClean="0"/>
              <a:t>ناشی از </a:t>
            </a:r>
            <a:r>
              <a:rPr lang="fa-IR" dirty="0"/>
              <a:t>ارگانیسم های گرم منفی موجود در سم و حفرة دهان</a:t>
            </a:r>
          </a:p>
          <a:p>
            <a:pPr marL="0" indent="0">
              <a:buNone/>
            </a:pPr>
            <a:r>
              <a:rPr lang="fa-IR" dirty="0"/>
              <a:t>مار كه پس از گزش، علائم آنها </a:t>
            </a:r>
            <a:r>
              <a:rPr lang="fa-IR" dirty="0" smtClean="0"/>
              <a:t>بروز ميكند</a:t>
            </a:r>
            <a:r>
              <a:rPr lang="fa-IR" dirty="0"/>
              <a:t>. </a:t>
            </a:r>
            <a:r>
              <a:rPr lang="fa-IR" dirty="0" smtClean="0"/>
              <a:t>دراین </a:t>
            </a:r>
            <a:r>
              <a:rPr lang="fa-IR" dirty="0"/>
              <a:t>موارد، درمان پروفیلاکتیک</a:t>
            </a:r>
          </a:p>
          <a:p>
            <a:pPr marL="0" indent="0">
              <a:buNone/>
            </a:pPr>
            <a:r>
              <a:rPr lang="fa-IR" dirty="0"/>
              <a:t>با </a:t>
            </a:r>
            <a:r>
              <a:rPr lang="fa-IR" dirty="0" smtClean="0"/>
              <a:t>پنیسیلین </a:t>
            </a:r>
            <a:r>
              <a:rPr lang="fa-IR" dirty="0"/>
              <a:t>یا </a:t>
            </a:r>
            <a:r>
              <a:rPr lang="fa-IR" dirty="0" smtClean="0"/>
              <a:t>اریترومایسین.همراه </a:t>
            </a:r>
            <a:r>
              <a:rPr lang="fa-IR" dirty="0"/>
              <a:t>یک </a:t>
            </a:r>
            <a:r>
              <a:rPr lang="fa-IR" dirty="0" smtClean="0"/>
              <a:t>دُز منفرد </a:t>
            </a:r>
            <a:r>
              <a:rPr lang="fa-IR" dirty="0"/>
              <a:t>جنتامایسین </a:t>
            </a:r>
            <a:r>
              <a:rPr lang="fa-IR" dirty="0" smtClean="0"/>
              <a:t>توصیه میشود.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fa-IR" dirty="0" smtClean="0"/>
              <a:t>عفونتهای ناشی </a:t>
            </a:r>
            <a:r>
              <a:rPr lang="fa-IR" dirty="0"/>
              <a:t>از مداخله هاي درمانی مانند ایجاد برش با وسايل</a:t>
            </a:r>
          </a:p>
          <a:p>
            <a:pPr marL="0" indent="0">
              <a:buNone/>
            </a:pPr>
            <a:r>
              <a:rPr lang="fa-IR" dirty="0"/>
              <a:t>غیراستریل. در این موارد، استفاده از آنتی بیوتیک هایی مانند سفالوسپورین به</a:t>
            </a:r>
          </a:p>
          <a:p>
            <a:pPr marL="0" indent="0">
              <a:buNone/>
            </a:pPr>
            <a:r>
              <a:rPr lang="fa-IR" dirty="0"/>
              <a:t>همراه تجویز یک دُز منفرد جنتامایسین ب</a:t>
            </a:r>
            <a:r>
              <a:rPr lang="fa-IR" dirty="0" smtClean="0"/>
              <a:t>علاوة </a:t>
            </a:r>
            <a:r>
              <a:rPr lang="fa-IR" dirty="0"/>
              <a:t>مترونیدازول </a:t>
            </a:r>
            <a:r>
              <a:rPr lang="fa-IR" dirty="0" smtClean="0"/>
              <a:t>توصیه می </a:t>
            </a:r>
            <a:r>
              <a:rPr lang="fa-IR" dirty="0"/>
              <a:t>شود</a:t>
            </a:r>
          </a:p>
        </p:txBody>
      </p:sp>
    </p:spTree>
    <p:extLst>
      <p:ext uri="{BB962C8B-B14F-4D97-AF65-F5344CB8AC3E}">
        <p14:creationId xmlns:p14="http://schemas.microsoft.com/office/powerpoint/2010/main" val="23913630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200" b="1" i="1" dirty="0" smtClean="0"/>
              <a:t> </a:t>
            </a:r>
            <a:r>
              <a:rPr lang="fa-IR" sz="3200" b="1" i="1" dirty="0"/>
              <a:t>ثابت شده </a:t>
            </a:r>
            <a:r>
              <a:rPr lang="fa-IR" sz="3200" b="1" i="1" dirty="0" smtClean="0"/>
              <a:t>که </a:t>
            </a:r>
            <a:r>
              <a:rPr lang="fa-IR" sz="3200" b="1" i="1" dirty="0"/>
              <a:t>بسیاری از </a:t>
            </a:r>
            <a:r>
              <a:rPr lang="fa-IR" sz="3200" b="1" i="1" dirty="0" smtClean="0"/>
              <a:t>اقدامهای </a:t>
            </a:r>
            <a:r>
              <a:rPr lang="fa-IR" sz="3200" b="1" i="1" dirty="0"/>
              <a:t>رایج و سنتی </a:t>
            </a:r>
            <a:br>
              <a:rPr lang="fa-IR" sz="3200" b="1" i="1" dirty="0"/>
            </a:br>
            <a:r>
              <a:rPr lang="fa-IR" sz="3200" b="1" i="1" dirty="0" smtClean="0"/>
              <a:t> </a:t>
            </a:r>
            <a:r>
              <a:rPr lang="fa-IR" sz="3200" b="1" i="1" dirty="0"/>
              <a:t>نه تنها مفید نیستند، </a:t>
            </a:r>
            <a:r>
              <a:rPr lang="fa-IR" sz="3200" b="1" i="1" dirty="0" smtClean="0"/>
              <a:t>بلکه  </a:t>
            </a:r>
            <a:r>
              <a:rPr lang="fa-IR" sz="3200" b="1" i="1" dirty="0"/>
              <a:t>خطرناک هم هستند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472"/>
            <a:ext cx="10515600" cy="54760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a-IR" dirty="0"/>
          </a:p>
          <a:p>
            <a:pPr>
              <a:lnSpc>
                <a:spcPct val="150000"/>
              </a:lnSpc>
            </a:pPr>
            <a:r>
              <a:rPr lang="fa-IR" dirty="0"/>
              <a:t>ایجاد برش، خراش یا سوراخ در محل گزیدگی؛</a:t>
            </a:r>
          </a:p>
          <a:p>
            <a:pPr>
              <a:lnSpc>
                <a:spcPct val="150000"/>
              </a:lnSpc>
            </a:pPr>
            <a:r>
              <a:rPr lang="fa-IR" dirty="0"/>
              <a:t>تلاش درجهت ساکشن سم از محل </a:t>
            </a:r>
            <a:r>
              <a:rPr lang="fa-IR" dirty="0" smtClean="0"/>
              <a:t>گزیدگی؛</a:t>
            </a:r>
          </a:p>
          <a:p>
            <a:pPr>
              <a:lnSpc>
                <a:spcPct val="150000"/>
              </a:lnSpc>
            </a:pPr>
            <a:r>
              <a:rPr lang="fa-IR" b="1" i="1" dirty="0" smtClean="0">
                <a:solidFill>
                  <a:schemeClr val="bg2">
                    <a:lumMod val="25000"/>
                  </a:schemeClr>
                </a:solidFill>
              </a:rPr>
              <a:t>نکته:</a:t>
            </a:r>
            <a:endParaRPr lang="fa-IR" b="1" i="1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a-IR" dirty="0"/>
              <a:t>استفاده از دستگاه پمپ مكندۀ مخصوص در 30 دقیقۀ </a:t>
            </a:r>
            <a:r>
              <a:rPr lang="fa-IR" dirty="0" smtClean="0"/>
              <a:t>اول مارگزیدگی توصیه می </a:t>
            </a:r>
            <a:r>
              <a:rPr lang="fa-IR" dirty="0"/>
              <a:t>شود. درصورتی كه این اقدام طی 5 </a:t>
            </a:r>
            <a:r>
              <a:rPr lang="fa-IR" dirty="0" smtClean="0"/>
              <a:t>تا 10دقیقه </a:t>
            </a:r>
            <a:r>
              <a:rPr lang="fa-IR" dirty="0"/>
              <a:t>پس از گزیدگی انجام شود، به خروج 25 % تا 50 </a:t>
            </a:r>
            <a:r>
              <a:rPr lang="fa-IR" dirty="0" smtClean="0"/>
              <a:t>% زهر </a:t>
            </a:r>
            <a:r>
              <a:rPr lang="fa-IR" dirty="0"/>
              <a:t>از محل گزیدگی منجرمی شود</a:t>
            </a:r>
            <a:r>
              <a:rPr lang="fa-IR" dirty="0" smtClean="0"/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0841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473"/>
            <a:ext cx="10515600" cy="656705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a-IR" dirty="0"/>
              <a:t>سفت بستن تورنیکه به دور اندام مارگزیده؛</a:t>
            </a:r>
          </a:p>
          <a:p>
            <a:pPr>
              <a:lnSpc>
                <a:spcPct val="150000"/>
              </a:lnSpc>
            </a:pPr>
            <a:r>
              <a:rPr lang="fa-IR" dirty="0"/>
              <a:t>این كار بسیار دردناک و خطرناک است و تحت هیچ شرایطی توصیه </a:t>
            </a:r>
            <a:r>
              <a:rPr lang="fa-IR" dirty="0" smtClean="0"/>
              <a:t>نمیشود؛ زیرا ممکن است </a:t>
            </a:r>
            <a:r>
              <a:rPr lang="fa-IR" dirty="0"/>
              <a:t>به آسیب ناشی از ایسکمی در اندام مارگزیده منجرشود. </a:t>
            </a:r>
          </a:p>
          <a:p>
            <a:pPr>
              <a:lnSpc>
                <a:spcPct val="150000"/>
              </a:lnSpc>
            </a:pPr>
            <a:r>
              <a:rPr lang="fa-IR" sz="3900" b="1" dirty="0" smtClean="0"/>
              <a:t>نکته: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 در </a:t>
            </a:r>
            <a:r>
              <a:rPr lang="fa-IR" dirty="0"/>
              <a:t>موارد مارگزیدگی، </a:t>
            </a:r>
            <a:r>
              <a:rPr lang="fa-IR" dirty="0" smtClean="0"/>
              <a:t>به منظور </a:t>
            </a:r>
            <a:r>
              <a:rPr lang="fa-IR" dirty="0"/>
              <a:t>ایجاد تأخیر در جریان </a:t>
            </a:r>
            <a:r>
              <a:rPr lang="fa-IR" dirty="0" smtClean="0"/>
              <a:t>لنفاوی می </a:t>
            </a:r>
            <a:r>
              <a:rPr lang="fa-IR" dirty="0"/>
              <a:t>توان از بستن تورنیکه با شرایط زیر </a:t>
            </a:r>
            <a:r>
              <a:rPr lang="fa-IR" dirty="0" smtClean="0"/>
              <a:t>استفاده کرد</a:t>
            </a:r>
            <a:r>
              <a:rPr lang="fa-IR" dirty="0"/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1. </a:t>
            </a:r>
            <a:r>
              <a:rPr lang="fa-IR" dirty="0"/>
              <a:t>باند باید در ناحیۀ پروکسیمال محل گزیدگی بسته شود.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2. </a:t>
            </a:r>
            <a:r>
              <a:rPr lang="fa-IR" dirty="0"/>
              <a:t>باند باید به گونه ای </a:t>
            </a:r>
            <a:r>
              <a:rPr lang="fa-IR" dirty="0" smtClean="0"/>
              <a:t>بسته شود </a:t>
            </a:r>
            <a:r>
              <a:rPr lang="fa-IR" dirty="0"/>
              <a:t>که یک یا دو انگشت </a:t>
            </a:r>
            <a:r>
              <a:rPr lang="fa-IR" dirty="0" smtClean="0"/>
              <a:t>به سهولت </a:t>
            </a:r>
            <a:r>
              <a:rPr lang="fa-IR" dirty="0"/>
              <a:t>از زیر آن </a:t>
            </a:r>
            <a:r>
              <a:rPr lang="fa-IR" dirty="0" smtClean="0"/>
              <a:t>عبورنماید.</a:t>
            </a:r>
            <a:endParaRPr lang="fa-IR" dirty="0"/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3. </a:t>
            </a:r>
            <a:r>
              <a:rPr lang="fa-IR" dirty="0"/>
              <a:t>هر 10 تا 15 دقیقه محل باند باید عوض و در </a:t>
            </a:r>
            <a:r>
              <a:rPr lang="fa-IR" dirty="0" smtClean="0"/>
              <a:t>قسمت پروکسیمال </a:t>
            </a:r>
            <a:r>
              <a:rPr lang="fa-IR" dirty="0"/>
              <a:t>ادم </a:t>
            </a:r>
            <a:r>
              <a:rPr lang="fa-IR" dirty="0" smtClean="0"/>
              <a:t>ایجاد شده </a:t>
            </a:r>
            <a:r>
              <a:rPr lang="fa-IR" dirty="0"/>
              <a:t>بسته شود.</a:t>
            </a:r>
          </a:p>
          <a:p>
            <a:pPr marL="0" indent="0">
              <a:lnSpc>
                <a:spcPct val="150000"/>
              </a:lnSpc>
              <a:buNone/>
            </a:pPr>
            <a:endParaRPr lang="fa-IR" dirty="0"/>
          </a:p>
          <a:p>
            <a:pPr>
              <a:lnSpc>
                <a:spcPct val="150000"/>
              </a:lnSpc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525830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045" y="0"/>
            <a:ext cx="5507182" cy="6961909"/>
          </a:xfrm>
        </p:spPr>
      </p:pic>
    </p:spTree>
    <p:extLst>
      <p:ext uri="{BB962C8B-B14F-4D97-AF65-F5344CB8AC3E}">
        <p14:creationId xmlns:p14="http://schemas.microsoft.com/office/powerpoint/2010/main" val="351170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55006" y="22944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4400" dirty="0" smtClean="0"/>
              <a:t>با تشکر از توجه همکاران</a:t>
            </a:r>
            <a:endParaRPr lang="fa-IR" sz="4400" dirty="0"/>
          </a:p>
        </p:txBody>
      </p:sp>
    </p:spTree>
    <p:extLst>
      <p:ext uri="{BB962C8B-B14F-4D97-AF65-F5344CB8AC3E}">
        <p14:creationId xmlns:p14="http://schemas.microsoft.com/office/powerpoint/2010/main" val="60702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اهداف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تلاش برای به تأخیر انداختن جذب سیستمیک سم مار؛</a:t>
            </a:r>
          </a:p>
          <a:p>
            <a:r>
              <a:rPr lang="fa-IR" dirty="0" smtClean="0"/>
              <a:t>حفظ حیات بیمار و پیشگیری از بروز عوارض پیش از رسیدن بیمار</a:t>
            </a:r>
          </a:p>
          <a:p>
            <a:pPr marL="0" indent="0">
              <a:buNone/>
            </a:pPr>
            <a:r>
              <a:rPr lang="fa-IR" dirty="0" smtClean="0"/>
              <a:t>به بیمارستان یا سایر مراکز درمانی؛</a:t>
            </a:r>
          </a:p>
          <a:p>
            <a:r>
              <a:rPr lang="fa-IR" dirty="0" smtClean="0"/>
              <a:t>کنترل دیسترس یا علائم زودرس و خطرناک ناشی از مارگزیدگی؛</a:t>
            </a:r>
          </a:p>
          <a:p>
            <a:r>
              <a:rPr lang="fa-IR" dirty="0" smtClean="0"/>
              <a:t>فراهم نمودن شرایط انتقال بیمار به بیمارستان یا سایر مراکز درمانی؛</a:t>
            </a:r>
          </a:p>
          <a:p>
            <a:r>
              <a:rPr lang="fa-IR" dirty="0" smtClean="0"/>
              <a:t>پرهیز از اقدامهایی که به آسیب دیدن بیشتر بیمار منجرمی شود.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4938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a-IR" dirty="0" smtClean="0"/>
              <a:t>اقدام های درمانی اولیه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891" y="1818408"/>
            <a:ext cx="10515600" cy="570460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dirty="0" smtClean="0"/>
              <a:t>آرام نمودن آسیب دیدۀ مضطرب و اطمینان دادن به او که مرگ ناشی از مارگزیدگی بسیار نادر و خیلی کمتر از زنبورگزیدگی است؛</a:t>
            </a:r>
          </a:p>
          <a:p>
            <a:pPr>
              <a:lnSpc>
                <a:spcPct val="200000"/>
              </a:lnSpc>
            </a:pPr>
            <a:r>
              <a:rPr lang="fa-IR" dirty="0" smtClean="0"/>
              <a:t>دورنمودن آسیب دیده از محل حادثه به منظور جلوگیری از گزیدگی مجدد،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قراردادن بیمار در وضعیت نشسته یا درازكش؛ درحالی که اندام مارگزیده در موقعیت افقی قرارگیرد؛</a:t>
            </a:r>
          </a:p>
        </p:txBody>
      </p:sp>
    </p:spTree>
    <p:extLst>
      <p:ext uri="{BB962C8B-B14F-4D97-AF65-F5344CB8AC3E}">
        <p14:creationId xmlns:p14="http://schemas.microsoft.com/office/powerpoint/2010/main" val="110410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455" y="643465"/>
            <a:ext cx="105052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a-IR" sz="2400" dirty="0"/>
              <a:t>بی حرکت نمودن اندام مارگزیده بوسیلۀ آتل یا باند پارچه ای(هر </a:t>
            </a:r>
            <a:r>
              <a:rPr lang="fa-IR" sz="2400" dirty="0" smtClean="0"/>
              <a:t>گونه حرکت </a:t>
            </a:r>
            <a:r>
              <a:rPr lang="fa-IR" sz="2400" dirty="0"/>
              <a:t>یا انقباض عضلانی </a:t>
            </a:r>
            <a:r>
              <a:rPr lang="fa-IR" sz="2400" dirty="0" smtClean="0"/>
              <a:t>ممكن است </a:t>
            </a:r>
            <a:r>
              <a:rPr lang="fa-IR" sz="2400" dirty="0"/>
              <a:t>به افزایش ورود سم مار به جریان خون و لنف منجرشود)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a-IR" sz="2400" dirty="0"/>
              <a:t>خارج ساختن تمام وسایل زینتی مانند ساعت و انگشتر؛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a-IR" sz="2400" dirty="0"/>
              <a:t>پرهیز از هرگونه دستکاری زخم ناشی از گزیدگی(ممکن است </a:t>
            </a:r>
            <a:r>
              <a:rPr lang="fa-IR" sz="2400" dirty="0" smtClean="0"/>
              <a:t>به عفونت</a:t>
            </a:r>
            <a:r>
              <a:rPr lang="fa-IR" sz="2400" dirty="0"/>
              <a:t>، افزایش جذب سم و خونریزی موضعی منجرشود)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a-IR" sz="2400" dirty="0"/>
              <a:t>شستشوی محل گزش با آب و صابون و بانداژ اندام مارگزیده؛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a-IR" sz="2400" dirty="0"/>
              <a:t>استفاده از برانکار، درصورت نیاز به حمل مارگزیده.</a:t>
            </a:r>
          </a:p>
        </p:txBody>
      </p:sp>
    </p:spTree>
    <p:extLst>
      <p:ext uri="{BB962C8B-B14F-4D97-AF65-F5344CB8AC3E}">
        <p14:creationId xmlns:p14="http://schemas.microsoft.com/office/powerpoint/2010/main" val="1944081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انتقال به بیمارستان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0817"/>
            <a:ext cx="10515600" cy="52993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/>
              <a:t>آسیب دیده باید هرچه سریعتر به بیمارستان یا سایر مراکز درمانی مجهز انتقال يابد.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درحین انتقال باید تاحد امکان از حرکت دادن اندام مارگزیده خودداری شود؛ زیرا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هرگونه افزایش حرکت یا انقباضات عضلانی باعث انتشار سم از محل گزیدگی و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افزایش جذب سیستمیک آن ميشود. بهتر است درصورت امکان، چنانچه گزش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مار سمی قطعی باشد، بیمار با برانکار حمل شود.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2890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درمان در مراکز درمانی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dirty="0" smtClean="0"/>
              <a:t>ارزیابی فوري بالینی و انجام عمليات احياء(درصورت لزوم)</a:t>
            </a:r>
          </a:p>
          <a:p>
            <a:pPr marL="0" indent="0">
              <a:buNone/>
            </a:pPr>
            <a:endParaRPr lang="fa-IR" dirty="0" smtClean="0"/>
          </a:p>
          <a:p>
            <a:pPr>
              <a:lnSpc>
                <a:spcPct val="150000"/>
              </a:lnSpc>
            </a:pPr>
            <a:r>
              <a:rPr lang="fa-IR" dirty="0" smtClean="0"/>
              <a:t>راه هوایی 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 وضعیت تنفسی 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 گردش خون 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 سطح هوشیاری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1661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ارزیابی فوري بالینی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a-IR" dirty="0"/>
              <a:t>آمار مراکز </a:t>
            </a:r>
            <a:r>
              <a:rPr lang="fa-IR" dirty="0" smtClean="0"/>
              <a:t>فوریتهای </a:t>
            </a:r>
            <a:r>
              <a:rPr lang="fa-IR" dirty="0"/>
              <a:t>پزشکی </a:t>
            </a:r>
            <a:r>
              <a:rPr lang="fa-IR" dirty="0" smtClean="0"/>
              <a:t>وبخشهای </a:t>
            </a:r>
            <a:r>
              <a:rPr lang="fa-IR" dirty="0"/>
              <a:t>مسموميت در </a:t>
            </a:r>
            <a:r>
              <a:rPr lang="fa-IR" dirty="0" smtClean="0"/>
              <a:t>بيمارستانهاي دنيا نشان میدهد </a:t>
            </a:r>
            <a:r>
              <a:rPr lang="fa-IR" dirty="0"/>
              <a:t>که بیش از 50 </a:t>
            </a:r>
            <a:r>
              <a:rPr lang="fa-IR" dirty="0" smtClean="0"/>
              <a:t>%موارد </a:t>
            </a:r>
            <a:r>
              <a:rPr lang="fa-IR" dirty="0"/>
              <a:t>مارگزیدگی که به این </a:t>
            </a:r>
            <a:r>
              <a:rPr lang="fa-IR" dirty="0" smtClean="0"/>
              <a:t>مراکزمنتقل میشوند</a:t>
            </a:r>
            <a:r>
              <a:rPr lang="fa-IR" dirty="0"/>
              <a:t>، غیرسمی </a:t>
            </a:r>
            <a:r>
              <a:rPr lang="fa-IR" dirty="0" smtClean="0"/>
              <a:t>بوده.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/>
              <a:t>تحت نظر گرفتن بیمار </a:t>
            </a:r>
            <a:r>
              <a:rPr lang="fa-IR" dirty="0" smtClean="0"/>
              <a:t>ازنظرازنظرپیشرفت </a:t>
            </a:r>
            <a:r>
              <a:rPr lang="fa-IR" dirty="0"/>
              <a:t>آثار موضعی و همچنين، علائم و </a:t>
            </a:r>
            <a:r>
              <a:rPr lang="fa-IR" dirty="0" smtClean="0"/>
              <a:t>نشانه های </a:t>
            </a:r>
            <a:r>
              <a:rPr lang="fa-IR" dirty="0"/>
              <a:t>بالینی مسمومیت </a:t>
            </a:r>
            <a:r>
              <a:rPr lang="fa-IR" dirty="0" smtClean="0"/>
              <a:t>عمومی تا </a:t>
            </a:r>
            <a:r>
              <a:rPr lang="fa-IR" dirty="0"/>
              <a:t>حدود </a:t>
            </a:r>
            <a:r>
              <a:rPr lang="fa-IR" dirty="0" smtClean="0"/>
              <a:t>بیست وچهار ساعت </a:t>
            </a:r>
            <a:r>
              <a:rPr lang="fa-IR" dirty="0"/>
              <a:t>ضروري است</a:t>
            </a:r>
            <a:r>
              <a:rPr lang="fa-IR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درصورت نبود این آثار، </a:t>
            </a:r>
            <a:r>
              <a:rPr lang="fa-IR" dirty="0" smtClean="0"/>
              <a:t>میتوان </a:t>
            </a:r>
            <a:r>
              <a:rPr lang="fa-IR"/>
              <a:t>به </a:t>
            </a:r>
            <a:r>
              <a:rPr lang="fa-IR" smtClean="0"/>
              <a:t>بیماراطمینان </a:t>
            </a:r>
            <a:r>
              <a:rPr lang="fa-IR" dirty="0" smtClean="0"/>
              <a:t>داد </a:t>
            </a:r>
            <a:r>
              <a:rPr lang="fa-IR" dirty="0"/>
              <a:t>که گزش سمی نبوده و او را </a:t>
            </a:r>
            <a:r>
              <a:rPr lang="fa-IR" dirty="0" smtClean="0"/>
              <a:t>مرخص کرد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600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درمان اختصاصی با سرم ضد زهر مار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/>
              <a:t>تجویز سرم ضد زهر مار تنها درمان اختصاصی مارگزیدگی است. استفادۀ صحیح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از آن مؤثر و تقریباً بی خطر، مقرون به صرفه و نجات دهنده است. باوجود این،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تجویز نابه جا و غیراصولی آن غیرمؤثر و هزینه بر و درعین حال، دارای عوارض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بالقوۀ کشنده و تهدیدکنندۀ حیات است.</a:t>
            </a:r>
          </a:p>
          <a:p>
            <a:pPr>
              <a:lnSpc>
                <a:spcPct val="150000"/>
              </a:lnSpc>
            </a:pPr>
            <a:r>
              <a:rPr lang="fa-IR" smtClean="0"/>
              <a:t>عملکرد سرم ضد زهرمار:خنثی سازی سم آزاد موجود در گردش خون است.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9293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1802</Words>
  <Application>Microsoft Office PowerPoint</Application>
  <PresentationFormat>Widescreen</PresentationFormat>
  <Paragraphs>140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Office Theme</vt:lpstr>
      <vt:lpstr>به نام خدا</vt:lpstr>
      <vt:lpstr>درمان مارگزیدگی</vt:lpstr>
      <vt:lpstr>اهداف</vt:lpstr>
      <vt:lpstr>اقدام های درمانی اولیه</vt:lpstr>
      <vt:lpstr>PowerPoint Presentation</vt:lpstr>
      <vt:lpstr>انتقال به بیمارستان</vt:lpstr>
      <vt:lpstr>درمان در مراکز درمانی</vt:lpstr>
      <vt:lpstr>ارزیابی فوري بالینی</vt:lpstr>
      <vt:lpstr>درمان اختصاصی با سرم ضد زهر مار</vt:lpstr>
      <vt:lpstr>انديكاسيون سیستمیک تجویز سرم ضد زهر مار</vt:lpstr>
      <vt:lpstr>انديكاسيون موضعی تجویز سرم ضد زهر مار</vt:lpstr>
      <vt:lpstr>موارد منع تجویز سرم ضد زهر مار</vt:lpstr>
      <vt:lpstr>PowerPoint Presentation</vt:lpstr>
      <vt:lpstr>اقدام هاي لازم درصورت تشخیص گزش ناشی از مارهاي کبرا</vt:lpstr>
      <vt:lpstr>PowerPoint Presentation</vt:lpstr>
      <vt:lpstr>نحوة تجویز سرم ضد زهر مار </vt:lpstr>
      <vt:lpstr>انفوزيون داخل وريدي </vt:lpstr>
      <vt:lpstr>تزريق داخل عضلاني</vt:lpstr>
      <vt:lpstr>PowerPoint Presentation</vt:lpstr>
      <vt:lpstr>زمان مناسب براي تجویز سرم ضد زهر مار </vt:lpstr>
      <vt:lpstr>نشانه پاسخ به درمان</vt:lpstr>
      <vt:lpstr>درمان واکنش های آنافیلاکتیک اولیه: </vt:lpstr>
      <vt:lpstr>کنترل عفونت احتمالی</vt:lpstr>
      <vt:lpstr> ثابت شده که بسیاری از اقدامهای رایج و سنتی   نه تنها مفید نیستند، بلکه  خطرناک هم هستند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درمان</dc:title>
  <dc:creator>SONY</dc:creator>
  <cp:lastModifiedBy>SONY</cp:lastModifiedBy>
  <cp:revision>52</cp:revision>
  <dcterms:created xsi:type="dcterms:W3CDTF">2020-08-28T14:12:22Z</dcterms:created>
  <dcterms:modified xsi:type="dcterms:W3CDTF">2020-09-08T18:50:48Z</dcterms:modified>
</cp:coreProperties>
</file>