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7" r:id="rId5"/>
    <p:sldId id="271" r:id="rId6"/>
    <p:sldId id="268" r:id="rId7"/>
    <p:sldId id="270" r:id="rId8"/>
    <p:sldId id="269" r:id="rId9"/>
    <p:sldId id="258" r:id="rId10"/>
    <p:sldId id="259" r:id="rId11"/>
    <p:sldId id="260" r:id="rId12"/>
    <p:sldId id="266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F8F5CD-ABD9-4801-B870-47290F9544DD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91B7B8-E6F4-458C-A261-CDFEFB5A57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>
            <a:normAutofit/>
          </a:bodyPr>
          <a:lstStyle/>
          <a:p>
            <a:r>
              <a:rPr lang="fa-IR" sz="4400" dirty="0" smtClean="0"/>
              <a:t>دکتر سید علینقی کاظمی  استاد گروه کودکان دانشگاه علوم پزشکی زنجان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تغذیه در اسهال و استفراغ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dirty="0" smtClean="0"/>
              <a:t>Foods </a:t>
            </a:r>
            <a:r>
              <a:rPr lang="en-US" dirty="0"/>
              <a:t>to Avoid (Infants and </a:t>
            </a:r>
            <a:r>
              <a:rPr lang="en-US" dirty="0" smtClean="0"/>
              <a:t>Children</a:t>
            </a:r>
            <a:r>
              <a:rPr lang="fa-IR" dirty="0"/>
              <a:t>(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Caffeine</a:t>
            </a:r>
          </a:p>
          <a:p>
            <a:endParaRPr lang="en-US" dirty="0" smtClean="0"/>
          </a:p>
          <a:p>
            <a:r>
              <a:rPr lang="en-US" dirty="0" smtClean="0"/>
              <a:t> Fatty </a:t>
            </a:r>
            <a:r>
              <a:rPr lang="en-US" dirty="0" smtClean="0"/>
              <a:t>foods?</a:t>
            </a:r>
          </a:p>
          <a:p>
            <a:endParaRPr lang="en-US" dirty="0" smtClean="0"/>
          </a:p>
          <a:p>
            <a:r>
              <a:rPr lang="en-US" dirty="0" smtClean="0"/>
              <a:t> Spicy </a:t>
            </a:r>
            <a:r>
              <a:rPr lang="en-US" dirty="0" smtClean="0"/>
              <a:t>foods</a:t>
            </a:r>
          </a:p>
          <a:p>
            <a:endParaRPr lang="en-US" dirty="0" smtClean="0"/>
          </a:p>
          <a:p>
            <a:r>
              <a:rPr lang="en-US" dirty="0" smtClean="0"/>
              <a:t> Sugary foods (like soft drinks or fruit juices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Citrus fruits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en-US" dirty="0"/>
              <a:t>Special Steps for Infants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 not withhold food</a:t>
            </a:r>
          </a:p>
          <a:p>
            <a:r>
              <a:rPr lang="en-US" dirty="0" smtClean="0"/>
              <a:t>  Breastfed infants should continue to be fed this way. </a:t>
            </a:r>
          </a:p>
          <a:p>
            <a:r>
              <a:rPr lang="en-US" dirty="0" smtClean="0"/>
              <a:t>Try feeding the infant more often for shorter periods of time.</a:t>
            </a:r>
          </a:p>
          <a:p>
            <a:r>
              <a:rPr lang="en-US" dirty="0" smtClean="0"/>
              <a:t> Offer a formula-fed infant small amounts more often.</a:t>
            </a:r>
          </a:p>
          <a:p>
            <a:r>
              <a:rPr lang="en-US" dirty="0" smtClean="0"/>
              <a:t> Infants should get at least as much fluid and nutrition as usual.</a:t>
            </a:r>
          </a:p>
        </p:txBody>
      </p:sp>
    </p:spTree>
    <p:extLst>
      <p:ext uri="{BB962C8B-B14F-4D97-AF65-F5344CB8AC3E}">
        <p14:creationId xmlns:p14="http://schemas.microsoft.com/office/powerpoint/2010/main" val="333756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Steps for Infants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Do not </a:t>
            </a:r>
            <a:r>
              <a:rPr lang="en-US" dirty="0">
                <a:solidFill>
                  <a:srgbClr val="FF0000"/>
                </a:solidFill>
              </a:rPr>
              <a:t>water down formula</a:t>
            </a:r>
            <a:r>
              <a:rPr lang="en-US" dirty="0"/>
              <a:t>. This can take it longer for the infant to recover. It also does not have enough nutrition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Infants may be given an oral rehydration solution (ORS) at the start of diarrhea. </a:t>
            </a:r>
            <a:r>
              <a:rPr lang="en-US" dirty="0">
                <a:solidFill>
                  <a:srgbClr val="FF0000"/>
                </a:solidFill>
              </a:rPr>
              <a:t>Regular feedings should still be given with the 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00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Steps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Children should </a:t>
            </a:r>
            <a:r>
              <a:rPr lang="en-US" dirty="0" smtClean="0">
                <a:solidFill>
                  <a:srgbClr val="FF0000"/>
                </a:solidFill>
              </a:rPr>
              <a:t>eat normally </a:t>
            </a:r>
            <a:r>
              <a:rPr lang="en-US" dirty="0" smtClean="0"/>
              <a:t>to maintain </a:t>
            </a:r>
            <a:r>
              <a:rPr lang="en-US" dirty="0" smtClean="0"/>
              <a:t>nutrition.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Give </a:t>
            </a:r>
            <a:r>
              <a:rPr lang="en-US" dirty="0" smtClean="0">
                <a:solidFill>
                  <a:srgbClr val="FF0000"/>
                </a:solidFill>
              </a:rPr>
              <a:t>small amounts of fluid often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Avoid sugary drinks, like fruit juices, fruit drinks, soft drinks, or sports drinks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Avoid foods that make symptoms </a:t>
            </a:r>
            <a:r>
              <a:rPr lang="en-US" dirty="0" smtClean="0"/>
              <a:t>worse</a:t>
            </a:r>
            <a:r>
              <a:rPr lang="en-US" dirty="0"/>
              <a:t>.</a:t>
            </a:r>
            <a:endParaRPr lang="en-US" dirty="0" smtClean="0"/>
          </a:p>
          <a:p>
            <a:endParaRPr lang="fa-IR" dirty="0" smtClean="0"/>
          </a:p>
          <a:p>
            <a:r>
              <a:rPr lang="en-US" dirty="0" smtClean="0"/>
              <a:t>Children may be given an </a:t>
            </a:r>
            <a:r>
              <a:rPr lang="en-US" dirty="0" smtClean="0"/>
              <a:t>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2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vomiting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person who is vomiting should let their </a:t>
            </a:r>
            <a:r>
              <a:rPr lang="en-US" dirty="0" smtClean="0">
                <a:solidFill>
                  <a:srgbClr val="FF0000"/>
                </a:solidFill>
              </a:rPr>
              <a:t>stomach settle before eating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Drinking </a:t>
            </a:r>
            <a:r>
              <a:rPr lang="en-US" dirty="0" smtClean="0">
                <a:solidFill>
                  <a:srgbClr val="FF0000"/>
                </a:solidFill>
              </a:rPr>
              <a:t>too much at once can </a:t>
            </a:r>
            <a:r>
              <a:rPr lang="en-US" dirty="0" smtClean="0"/>
              <a:t>make vomiting worse.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Slowly go back to a normal diet. </a:t>
            </a:r>
            <a:r>
              <a:rPr lang="en-US" dirty="0" smtClean="0">
                <a:solidFill>
                  <a:srgbClr val="FF0000"/>
                </a:solidFill>
              </a:rPr>
              <a:t>Start with soft, bland foods before moving on to solids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Eat small meals more 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0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رعایت اصول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/>
          </a:p>
          <a:p>
            <a:r>
              <a:rPr lang="en-US" dirty="0" smtClean="0"/>
              <a:t>For young infants : Breast milk or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infant formula</a:t>
            </a:r>
            <a:endParaRPr lang="fa-IR" dirty="0" smtClean="0"/>
          </a:p>
          <a:p>
            <a:endParaRPr lang="fa-IR" dirty="0"/>
          </a:p>
          <a:p>
            <a:endParaRPr lang="en-US" dirty="0" smtClean="0"/>
          </a:p>
          <a:p>
            <a:r>
              <a:rPr lang="en-US" dirty="0" smtClean="0"/>
              <a:t> For older children or adults:</a:t>
            </a:r>
            <a:r>
              <a:rPr lang="fa-I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food is best</a:t>
            </a:r>
            <a:endParaRPr lang="fa-IR" dirty="0" smtClean="0"/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48821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اصول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Most deaths occur during </a:t>
            </a:r>
            <a:r>
              <a:rPr lang="en-US" dirty="0" smtClean="0"/>
              <a:t>infancy with </a:t>
            </a:r>
            <a:r>
              <a:rPr lang="en-US" dirty="0" smtClean="0">
                <a:solidFill>
                  <a:srgbClr val="FF0000"/>
                </a:solidFill>
              </a:rPr>
              <a:t>Dehydration</a:t>
            </a:r>
            <a:r>
              <a:rPr lang="en-US" dirty="0"/>
              <a:t>, associated with </a:t>
            </a:r>
            <a:r>
              <a:rPr lang="en-US" dirty="0">
                <a:solidFill>
                  <a:srgbClr val="FF0000"/>
                </a:solidFill>
              </a:rPr>
              <a:t>electrolyte disturbance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metabolic </a:t>
            </a:r>
            <a:r>
              <a:rPr lang="en-US" dirty="0" smtClean="0">
                <a:solidFill>
                  <a:srgbClr val="FF0000"/>
                </a:solidFill>
              </a:rPr>
              <a:t>acidosis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Choose foods that will help you </a:t>
            </a:r>
            <a:r>
              <a:rPr lang="en-US" dirty="0">
                <a:solidFill>
                  <a:srgbClr val="FF0000"/>
                </a:solidFill>
              </a:rPr>
              <a:t>to rehydrate</a:t>
            </a:r>
            <a:r>
              <a:rPr lang="en-US" dirty="0"/>
              <a:t>, regulate the </a:t>
            </a:r>
            <a:r>
              <a:rPr lang="en-US" dirty="0">
                <a:solidFill>
                  <a:srgbClr val="FF0000"/>
                </a:solidFill>
              </a:rPr>
              <a:t>balance of electrolytes </a:t>
            </a:r>
            <a:r>
              <a:rPr lang="en-US" dirty="0"/>
              <a:t>in your body, and </a:t>
            </a:r>
            <a:r>
              <a:rPr lang="en-US" dirty="0">
                <a:solidFill>
                  <a:srgbClr val="FF0000"/>
                </a:solidFill>
              </a:rPr>
              <a:t>maintain nutrition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4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اصول کلی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Rehydration using ORS should be achieved </a:t>
            </a:r>
            <a:r>
              <a:rPr lang="en-US" dirty="0">
                <a:solidFill>
                  <a:srgbClr val="FF0000"/>
                </a:solidFill>
              </a:rPr>
              <a:t>within 4 to 6 hours.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rehydration is achieved, an age-appropriate </a:t>
            </a:r>
            <a:r>
              <a:rPr lang="en-US" dirty="0">
                <a:solidFill>
                  <a:srgbClr val="FF0000"/>
                </a:solidFill>
              </a:rPr>
              <a:t>diet should be promptly</a:t>
            </a:r>
            <a:r>
              <a:rPr lang="en-US" dirty="0"/>
              <a:t> </a:t>
            </a:r>
            <a:r>
              <a:rPr lang="en-US" dirty="0" smtClean="0"/>
              <a:t>resumed</a:t>
            </a:r>
          </a:p>
          <a:p>
            <a:endParaRPr lang="en-US" dirty="0" smtClean="0"/>
          </a:p>
          <a:p>
            <a:r>
              <a:rPr lang="en-US" dirty="0" smtClean="0"/>
              <a:t>Breastfed</a:t>
            </a:r>
            <a:r>
              <a:rPr lang="en-US" dirty="0"/>
              <a:t>, formula-fed infants or children receiving </a:t>
            </a:r>
            <a:r>
              <a:rPr lang="en-US" dirty="0">
                <a:solidFill>
                  <a:srgbClr val="FF0000"/>
                </a:solidFill>
              </a:rPr>
              <a:t>semisolid or solid foods should continue their usual food </a:t>
            </a:r>
            <a:r>
              <a:rPr lang="en-US" dirty="0" smtClean="0">
                <a:solidFill>
                  <a:srgbClr val="FF0000"/>
                </a:solidFill>
              </a:rPr>
              <a:t>immediately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52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اصول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Certain </a:t>
            </a:r>
            <a:r>
              <a:rPr lang="en-US" dirty="0"/>
              <a:t>guidelines have recommended avoiding fatty </a:t>
            </a:r>
            <a:r>
              <a:rPr lang="en-US" dirty="0" smtClean="0"/>
              <a:t>foods</a:t>
            </a:r>
          </a:p>
          <a:p>
            <a:endParaRPr lang="en-US" dirty="0"/>
          </a:p>
          <a:p>
            <a:r>
              <a:rPr lang="en-US" dirty="0" smtClean="0"/>
              <a:t>But </a:t>
            </a:r>
            <a:r>
              <a:rPr lang="en-US" dirty="0"/>
              <a:t>maintaining adequate calories without fat is difficult, and fat might have a beneficial effect of reducing intestinal motility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4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اصول کلی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Vomiting </a:t>
            </a:r>
            <a:r>
              <a:rPr lang="en-US" dirty="0"/>
              <a:t>child should be offered </a:t>
            </a:r>
            <a:r>
              <a:rPr lang="en-US" dirty="0">
                <a:solidFill>
                  <a:srgbClr val="FF0000"/>
                </a:solidFill>
              </a:rPr>
              <a:t>frequent small feedings </a:t>
            </a:r>
            <a:r>
              <a:rPr lang="en-US" dirty="0"/>
              <a:t>(every 10 to 60 minutes) of </a:t>
            </a:r>
            <a:r>
              <a:rPr lang="en-US" dirty="0">
                <a:solidFill>
                  <a:srgbClr val="FF0000"/>
                </a:solidFill>
              </a:rPr>
              <a:t>any tolerated foods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oral rehydration 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Lactose-free formulas are </a:t>
            </a:r>
            <a:r>
              <a:rPr lang="en-US" dirty="0">
                <a:solidFill>
                  <a:srgbClr val="FF0000"/>
                </a:solidFill>
              </a:rPr>
              <a:t>unnecessary</a:t>
            </a:r>
            <a:r>
              <a:rPr lang="en-US" dirty="0"/>
              <a:t> in most cases.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patients with </a:t>
            </a:r>
            <a:r>
              <a:rPr lang="en-US" dirty="0">
                <a:solidFill>
                  <a:srgbClr val="FF0000"/>
                </a:solidFill>
              </a:rPr>
              <a:t>true lactose intolerance</a:t>
            </a:r>
            <a:r>
              <a:rPr lang="en-US" dirty="0"/>
              <a:t>, lactose-free formula is recommended for </a:t>
            </a:r>
            <a:r>
              <a:rPr lang="en-US" dirty="0">
                <a:solidFill>
                  <a:srgbClr val="FF0000"/>
                </a:solidFill>
              </a:rPr>
              <a:t>four to six </a:t>
            </a:r>
            <a:r>
              <a:rPr lang="en-US" dirty="0" smtClean="0">
                <a:solidFill>
                  <a:srgbClr val="FF0000"/>
                </a:solidFill>
              </a:rPr>
              <a:t>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0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اصول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Children should maintain </a:t>
            </a:r>
            <a:r>
              <a:rPr lang="en-US" dirty="0">
                <a:solidFill>
                  <a:srgbClr val="FF0000"/>
                </a:solidFill>
              </a:rPr>
              <a:t>caloric intake during acute </a:t>
            </a:r>
            <a:r>
              <a:rPr lang="en-US" dirty="0" smtClean="0">
                <a:solidFill>
                  <a:srgbClr val="FF0000"/>
                </a:solidFill>
              </a:rPr>
              <a:t>episodes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and </a:t>
            </a:r>
            <a:r>
              <a:rPr lang="en-US" dirty="0">
                <a:solidFill>
                  <a:srgbClr val="FF0000"/>
                </a:solidFill>
              </a:rPr>
              <a:t>subsequently</a:t>
            </a:r>
            <a:r>
              <a:rPr lang="en-US" dirty="0"/>
              <a:t> should receive </a:t>
            </a:r>
            <a:r>
              <a:rPr lang="en-US" dirty="0">
                <a:solidFill>
                  <a:srgbClr val="FF0000"/>
                </a:solidFill>
              </a:rPr>
              <a:t>additional nutrition </a:t>
            </a:r>
            <a:r>
              <a:rPr lang="en-US" dirty="0"/>
              <a:t>to compensate for any shortfalls arising during the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1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رعایت اصول کلی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Early </a:t>
            </a:r>
            <a:r>
              <a:rPr lang="en-US" dirty="0" err="1" smtClean="0"/>
              <a:t>refeeding</a:t>
            </a:r>
            <a:r>
              <a:rPr lang="en-US" dirty="0" smtClean="0"/>
              <a:t> , </a:t>
            </a:r>
            <a:r>
              <a:rPr lang="en-US" dirty="0"/>
              <a:t>i.e., resumption of normal diet (without restriction of lactose intake) </a:t>
            </a:r>
            <a:r>
              <a:rPr lang="en-US" dirty="0">
                <a:solidFill>
                  <a:srgbClr val="FF0000"/>
                </a:solidFill>
              </a:rPr>
              <a:t>after 4 hours rehydration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Prevention </a:t>
            </a:r>
            <a:r>
              <a:rPr lang="en-US" dirty="0"/>
              <a:t>of further </a:t>
            </a:r>
            <a:r>
              <a:rPr lang="en-US" dirty="0" smtClean="0"/>
              <a:t>dehydration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unnecessary </a:t>
            </a:r>
            <a:r>
              <a:rPr lang="en-US" dirty="0" smtClean="0">
                <a:solidFill>
                  <a:srgbClr val="FF0000"/>
                </a:solidFill>
              </a:rPr>
              <a:t>medication</a:t>
            </a:r>
          </a:p>
          <a:p>
            <a:endParaRPr lang="en-US" dirty="0" smtClean="0"/>
          </a:p>
          <a:p>
            <a:r>
              <a:rPr lang="en-US" dirty="0" smtClean="0"/>
              <a:t>Post diarrheal Episode  encourage </a:t>
            </a:r>
            <a:r>
              <a:rPr lang="en-US" dirty="0"/>
              <a:t>extra food intake for a </a:t>
            </a:r>
            <a:r>
              <a:rPr lang="en-US" dirty="0">
                <a:solidFill>
                  <a:srgbClr val="FF0000"/>
                </a:solidFill>
              </a:rPr>
              <a:t>few weeks </a:t>
            </a:r>
            <a:r>
              <a:rPr lang="en-US" dirty="0"/>
              <a:t>to make up for any weight loss during the diarrheal episode.</a:t>
            </a:r>
          </a:p>
        </p:txBody>
      </p:sp>
    </p:spTree>
    <p:extLst>
      <p:ext uri="{BB962C8B-B14F-4D97-AF65-F5344CB8AC3E}">
        <p14:creationId xmlns:p14="http://schemas.microsoft.com/office/powerpoint/2010/main" val="288054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Bananas</a:t>
            </a:r>
          </a:p>
          <a:p>
            <a:r>
              <a:rPr lang="en-US" dirty="0" smtClean="0"/>
              <a:t>Brown rice</a:t>
            </a:r>
          </a:p>
          <a:p>
            <a:r>
              <a:rPr lang="en-US" dirty="0" smtClean="0"/>
              <a:t>Chicken or other lean meats</a:t>
            </a:r>
          </a:p>
          <a:p>
            <a:r>
              <a:rPr lang="en-US" dirty="0" smtClean="0"/>
              <a:t> Whole grains</a:t>
            </a:r>
          </a:p>
          <a:p>
            <a:r>
              <a:rPr lang="en-US" dirty="0" smtClean="0"/>
              <a:t> Potatoes</a:t>
            </a:r>
          </a:p>
          <a:p>
            <a:r>
              <a:rPr lang="en-US" dirty="0" smtClean="0"/>
              <a:t> Applesauce (unsweetened and limited amounts)</a:t>
            </a:r>
          </a:p>
          <a:p>
            <a:r>
              <a:rPr lang="en-US" dirty="0" smtClean="0"/>
              <a:t> Vegetables</a:t>
            </a:r>
            <a:endParaRPr lang="fa-IR" dirty="0" smtClean="0"/>
          </a:p>
          <a:p>
            <a:r>
              <a:rPr lang="en-US" dirty="0" smtClean="0"/>
              <a:t> Oral rehydration solutions (ORS)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758952"/>
          </a:xfrm>
        </p:spPr>
        <p:txBody>
          <a:bodyPr/>
          <a:lstStyle/>
          <a:p>
            <a:r>
              <a:rPr lang="en-US" dirty="0" smtClean="0"/>
              <a:t>EAT THESE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5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552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تغذیه در اسهال و استفراغ</vt:lpstr>
      <vt:lpstr>رعایت اصول کلی </vt:lpstr>
      <vt:lpstr>رعایت اصول کلی </vt:lpstr>
      <vt:lpstr>رعایت اصول کلی</vt:lpstr>
      <vt:lpstr>رعایت اصول کلی </vt:lpstr>
      <vt:lpstr>رعایت اصول کلی</vt:lpstr>
      <vt:lpstr>رعایت اصول کلی </vt:lpstr>
      <vt:lpstr>رعایت اصول کلی </vt:lpstr>
      <vt:lpstr>EAT THESE FOODS</vt:lpstr>
      <vt:lpstr>    Foods to Avoid (Infants and Children( </vt:lpstr>
      <vt:lpstr> Special Steps for Infants</vt:lpstr>
      <vt:lpstr>Special Steps for Infants</vt:lpstr>
      <vt:lpstr>Special Steps for Children</vt:lpstr>
      <vt:lpstr>vomiting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تغذیه در اسهال و استفراغ</dc:title>
  <dc:creator>پزشکان اطفال</dc:creator>
  <cp:lastModifiedBy>پزشکان اطفال</cp:lastModifiedBy>
  <cp:revision>11</cp:revision>
  <dcterms:created xsi:type="dcterms:W3CDTF">2021-06-22T06:39:43Z</dcterms:created>
  <dcterms:modified xsi:type="dcterms:W3CDTF">2021-07-04T04:21:02Z</dcterms:modified>
</cp:coreProperties>
</file>