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6" r:id="rId8"/>
    <p:sldId id="337" r:id="rId9"/>
    <p:sldId id="338" r:id="rId10"/>
    <p:sldId id="339" r:id="rId11"/>
    <p:sldId id="340" r:id="rId12"/>
    <p:sldId id="342" r:id="rId13"/>
    <p:sldId id="343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60" r:id="rId26"/>
    <p:sldId id="378" r:id="rId27"/>
    <p:sldId id="361" r:id="rId28"/>
    <p:sldId id="362" r:id="rId29"/>
    <p:sldId id="363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4" r:id="rId39"/>
    <p:sldId id="3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285563-0C6A-42E6-9EFA-042577F7198D}" type="datetimeFigureOut">
              <a:rPr lang="en-CA" smtClean="0"/>
              <a:pPr/>
              <a:t>2018-06-15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9B74BF-B0C6-41B0-A69E-84218E1C6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5" name="Picture 2" descr="G:\Dr. Eftekhari\Art\nagghashiha 2\untitled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علائم بالینی اسهال: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44675"/>
            <a:ext cx="8352160" cy="4824413"/>
          </a:xfrm>
        </p:spPr>
        <p:txBody>
          <a:bodyPr>
            <a:normAutofit fontScale="92500" lnSpcReduction="20000"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ar-SA" sz="2600" dirty="0">
                <a:cs typeface="B Nazanin" pitchFamily="2" charset="-78"/>
              </a:rPr>
              <a:t>بیشتر علائم و</a:t>
            </a:r>
            <a:r>
              <a:rPr lang="fa-IR" sz="2600" dirty="0">
                <a:cs typeface="B Nazanin" pitchFamily="2" charset="-78"/>
              </a:rPr>
              <a:t> </a:t>
            </a:r>
            <a:r>
              <a:rPr lang="ar-SA" sz="2600" dirty="0">
                <a:cs typeface="B Nazanin" pitchFamily="2" charset="-78"/>
              </a:rPr>
              <a:t>نشانه های اسهال مربوط به </a:t>
            </a:r>
            <a:r>
              <a:rPr lang="ar-SA" sz="2600" dirty="0">
                <a:solidFill>
                  <a:srgbClr val="0033CC"/>
                </a:solidFill>
                <a:cs typeface="B Nazanin" pitchFamily="2" charset="-78"/>
              </a:rPr>
              <a:t>پاتولوژی عفونی </a:t>
            </a:r>
            <a:r>
              <a:rPr lang="ar-SA" sz="2600" dirty="0">
                <a:cs typeface="B Nazanin" pitchFamily="2" charset="-78"/>
              </a:rPr>
              <a:t>و</a:t>
            </a:r>
            <a:r>
              <a:rPr lang="ar-SA" sz="2600" dirty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ar-SA" sz="2600" dirty="0">
                <a:solidFill>
                  <a:srgbClr val="0033CC"/>
                </a:solidFill>
                <a:cs typeface="B Nazanin" pitchFamily="2" charset="-78"/>
              </a:rPr>
              <a:t>شدت آلودگی </a:t>
            </a:r>
            <a:r>
              <a:rPr lang="fa-IR" sz="2600" dirty="0">
                <a:cs typeface="B Nazanin" pitchFamily="2" charset="-78"/>
              </a:rPr>
              <a:t>است.</a:t>
            </a:r>
            <a:r>
              <a:rPr lang="ar-SA" sz="2600" dirty="0">
                <a:cs typeface="B Nazanin" pitchFamily="2" charset="-78"/>
              </a:rPr>
              <a:t> </a:t>
            </a:r>
            <a:endParaRPr lang="fa-IR" sz="26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ar-SA" sz="2600" dirty="0">
                <a:cs typeface="B Nazanin" pitchFamily="2" charset="-78"/>
              </a:rPr>
              <a:t>یک سری علائم نیز مربوط به </a:t>
            </a:r>
            <a:r>
              <a:rPr lang="ar-SA" sz="2600" dirty="0">
                <a:solidFill>
                  <a:srgbClr val="FF0000"/>
                </a:solidFill>
                <a:cs typeface="B Nazanin" pitchFamily="2" charset="-78"/>
              </a:rPr>
              <a:t>عوارض</a:t>
            </a:r>
            <a:r>
              <a:rPr lang="ar-SA" sz="2600" dirty="0">
                <a:cs typeface="B Nazanin" pitchFamily="2" charset="-78"/>
              </a:rPr>
              <a:t> (مثل</a:t>
            </a:r>
            <a:r>
              <a:rPr lang="fa-IR" sz="2600" dirty="0">
                <a:cs typeface="B Nazanin" pitchFamily="2" charset="-78"/>
              </a:rPr>
              <a:t> </a:t>
            </a:r>
            <a:r>
              <a:rPr lang="ar-SA" sz="2600" dirty="0">
                <a:cs typeface="B Nazanin" pitchFamily="2" charset="-78"/>
              </a:rPr>
              <a:t>دهیدراتاسیون) و طبیعت پاتوژن عفونی </a:t>
            </a:r>
            <a:r>
              <a:rPr lang="fa-IR" sz="2600" dirty="0">
                <a:cs typeface="B Nazanin" pitchFamily="2" charset="-78"/>
              </a:rPr>
              <a:t>است</a:t>
            </a:r>
            <a:r>
              <a:rPr lang="ar-SA" sz="2600" dirty="0">
                <a:cs typeface="B Nazanin" pitchFamily="2" charset="-78"/>
              </a:rPr>
              <a:t>.</a:t>
            </a:r>
            <a:endParaRPr lang="en-US" sz="26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ar-SA" sz="2600" dirty="0">
                <a:cs typeface="B Nazanin" pitchFamily="2" charset="-78"/>
              </a:rPr>
              <a:t>در مواردی که </a:t>
            </a:r>
            <a:r>
              <a:rPr lang="ar-SA" sz="2600" dirty="0">
                <a:solidFill>
                  <a:srgbClr val="00B050"/>
                </a:solidFill>
                <a:cs typeface="B Nazanin" pitchFamily="2" charset="-78"/>
              </a:rPr>
              <a:t>توکسین</a:t>
            </a:r>
            <a:r>
              <a:rPr lang="ar-SA" sz="2600" dirty="0">
                <a:cs typeface="B Nazanin" pitchFamily="2" charset="-78"/>
              </a:rPr>
              <a:t> خورده شده در غذا عامل بروز بیماری </a:t>
            </a:r>
            <a:r>
              <a:rPr lang="fa-IR" sz="2600" dirty="0">
                <a:cs typeface="B Nazanin" pitchFamily="2" charset="-78"/>
              </a:rPr>
              <a:t>باشد </a:t>
            </a:r>
            <a:r>
              <a:rPr lang="ar-SA" sz="2600" dirty="0">
                <a:cs typeface="B Nazanin" pitchFamily="2" charset="-78"/>
              </a:rPr>
              <a:t>شروع ناگهانی تهوع و استفراغ در عرض 6 ساعت اول و به دنبال آن تب، </a:t>
            </a:r>
            <a:r>
              <a:rPr lang="fa-IR" sz="2600" dirty="0">
                <a:cs typeface="B Nazanin" pitchFamily="2" charset="-78"/>
              </a:rPr>
              <a:t>درد </a:t>
            </a:r>
            <a:r>
              <a:rPr lang="ar-SA" sz="2600" dirty="0">
                <a:cs typeface="B Nazanin" pitchFamily="2" charset="-78"/>
              </a:rPr>
              <a:t>کرامپ</a:t>
            </a:r>
            <a:r>
              <a:rPr lang="fa-IR" sz="2600" dirty="0">
                <a:cs typeface="B Nazanin" pitchFamily="2" charset="-78"/>
              </a:rPr>
              <a:t>ی</a:t>
            </a:r>
            <a:r>
              <a:rPr lang="ar-SA" sz="2600" dirty="0">
                <a:cs typeface="B Nazanin" pitchFamily="2" charset="-78"/>
              </a:rPr>
              <a:t> شکم و اسهال روی می</a:t>
            </a:r>
            <a:r>
              <a:rPr lang="fa-IR" sz="2600" dirty="0">
                <a:cs typeface="B Nazanin" pitchFamily="2" charset="-78"/>
              </a:rPr>
              <a:t> </a:t>
            </a:r>
            <a:r>
              <a:rPr lang="ar-SA" sz="2600" dirty="0">
                <a:cs typeface="B Nazanin" pitchFamily="2" charset="-78"/>
              </a:rPr>
              <a:t>دهد</a:t>
            </a:r>
            <a:r>
              <a:rPr lang="fa-IR" sz="2600" dirty="0">
                <a:cs typeface="B Nazanin" pitchFamily="2" charset="-78"/>
              </a:rPr>
              <a:t>.</a:t>
            </a:r>
            <a:endParaRPr lang="en-US" sz="26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ar-SA" sz="2600" dirty="0">
                <a:cs typeface="B Nazanin" pitchFamily="2" charset="-78"/>
              </a:rPr>
              <a:t>در </a:t>
            </a:r>
            <a:r>
              <a:rPr lang="ar-SA" sz="2600" dirty="0">
                <a:solidFill>
                  <a:srgbClr val="0033CC"/>
                </a:solidFill>
                <a:cs typeface="B Nazanin" pitchFamily="2" charset="-78"/>
              </a:rPr>
              <a:t>اسهال تهاجمی </a:t>
            </a:r>
            <a:r>
              <a:rPr lang="ar-SA" sz="2600" dirty="0">
                <a:cs typeface="B Nazanin" pitchFamily="2" charset="-78"/>
              </a:rPr>
              <a:t>مخصوصاً سالمونلا، شیگلا،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Ecoli</a:t>
            </a:r>
            <a:r>
              <a:rPr lang="ar-SA" dirty="0">
                <a:cs typeface="B Nazanin" pitchFamily="2" charset="-78"/>
              </a:rPr>
              <a:t> </a:t>
            </a:r>
            <a:r>
              <a:rPr lang="ar-SA" sz="2600" dirty="0">
                <a:cs typeface="B Nazanin" pitchFamily="2" charset="-78"/>
              </a:rPr>
              <a:t>مهاجم روده ای، کمپیلو باکتر</a:t>
            </a:r>
            <a:r>
              <a:rPr lang="fa-IR" sz="2600" dirty="0">
                <a:cs typeface="B Nazanin" pitchFamily="2" charset="-78"/>
              </a:rPr>
              <a:t> و</a:t>
            </a:r>
            <a:r>
              <a:rPr lang="ar-SA" sz="2600" dirty="0">
                <a:cs typeface="B Nazanin" pitchFamily="2" charset="-78"/>
              </a:rPr>
              <a:t> یرسینیا انتروکولیتیکا اسهال حاوی </a:t>
            </a:r>
            <a:r>
              <a:rPr lang="ar-SA" sz="2600" dirty="0">
                <a:solidFill>
                  <a:srgbClr val="FF0000"/>
                </a:solidFill>
                <a:cs typeface="B Nazanin" pitchFamily="2" charset="-78"/>
              </a:rPr>
              <a:t>خون </a:t>
            </a:r>
            <a:r>
              <a:rPr lang="ar-SA" sz="2600" dirty="0">
                <a:cs typeface="B Nazanin" pitchFamily="2" charset="-78"/>
              </a:rPr>
              <a:t>و</a:t>
            </a:r>
            <a:r>
              <a:rPr lang="ar-SA" sz="2600" dirty="0">
                <a:solidFill>
                  <a:srgbClr val="FF0000"/>
                </a:solidFill>
                <a:cs typeface="B Nazanin" pitchFamily="2" charset="-78"/>
              </a:rPr>
              <a:t> لکوسیت </a:t>
            </a:r>
            <a:r>
              <a:rPr lang="ar-SA" sz="2600" dirty="0">
                <a:cs typeface="B Nazanin" pitchFamily="2" charset="-78"/>
              </a:rPr>
              <a:t>همراه با </a:t>
            </a:r>
            <a:r>
              <a:rPr lang="ar-SA" sz="2600" dirty="0">
                <a:solidFill>
                  <a:srgbClr val="FF0000"/>
                </a:solidFill>
                <a:cs typeface="B Nazanin" pitchFamily="2" charset="-78"/>
              </a:rPr>
              <a:t>تب</a:t>
            </a:r>
            <a:r>
              <a:rPr lang="fa-IR" sz="2600" dirty="0">
                <a:cs typeface="B Nazanin" pitchFamily="2" charset="-78"/>
              </a:rPr>
              <a:t>،</a:t>
            </a:r>
            <a:r>
              <a:rPr lang="ar-SA" sz="2600" dirty="0">
                <a:solidFill>
                  <a:srgbClr val="FF0000"/>
                </a:solidFill>
                <a:cs typeface="B Nazanin" pitchFamily="2" charset="-78"/>
              </a:rPr>
              <a:t> درد کرامپی شکم</a:t>
            </a:r>
            <a:r>
              <a:rPr lang="ar-SA" sz="2600" dirty="0">
                <a:cs typeface="B Nazanin" pitchFamily="2" charset="-78"/>
              </a:rPr>
              <a:t> و </a:t>
            </a:r>
            <a:r>
              <a:rPr lang="ar-SA" sz="2600" dirty="0">
                <a:solidFill>
                  <a:srgbClr val="FF0000"/>
                </a:solidFill>
                <a:cs typeface="B Nazanin" pitchFamily="2" charset="-78"/>
              </a:rPr>
              <a:t>تنسموس</a:t>
            </a:r>
            <a:r>
              <a:rPr lang="ar-SA" sz="2600" dirty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ar-SA" sz="2600" dirty="0">
                <a:cs typeface="B Nazanin" pitchFamily="2" charset="-78"/>
              </a:rPr>
              <a:t>است.</a:t>
            </a:r>
            <a:endParaRPr lang="en-US" sz="26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ارزیابی بالینی کودک مبتلا به اسهال حاد: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44675"/>
            <a:ext cx="8534752" cy="4679950"/>
          </a:xfrm>
        </p:spPr>
        <p:txBody>
          <a:bodyPr>
            <a:normAutofit/>
          </a:bodyPr>
          <a:lstStyle/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a-IR" sz="2400" dirty="0">
                <a:cs typeface="B Nazanin" pitchFamily="2" charset="-78"/>
              </a:rPr>
              <a:t>ارزیابی شدت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دزهیدراتاسیون </a:t>
            </a:r>
            <a:r>
              <a:rPr lang="fa-IR" sz="2400" dirty="0">
                <a:cs typeface="B Nazanin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اسیدوز</a:t>
            </a:r>
            <a:r>
              <a:rPr lang="fa-IR" sz="2400" dirty="0">
                <a:cs typeface="B Nazanin" pitchFamily="2" charset="-78"/>
              </a:rPr>
              <a:t>: شروع سریع مایعات خوراکی یا وریدی</a:t>
            </a:r>
            <a:endParaRPr lang="en-US" sz="2400" dirty="0">
              <a:cs typeface="B Nazanin" pitchFamily="2" charset="-78"/>
            </a:endParaRP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گرفتن شرح حال </a:t>
            </a:r>
            <a:r>
              <a:rPr lang="fa-IR" sz="2400" dirty="0">
                <a:cs typeface="B Nazanin" pitchFamily="2" charset="-78"/>
              </a:rPr>
              <a:t>مناسب: سابقه تماس با منابع آلوده، تماس با افراد دارای علائم مشابه، رفتن به مهد کودک، سفر به مناطق آندمیک، مصرف آنتی بیوتیک ها</a:t>
            </a:r>
            <a:endParaRPr lang="en-US" sz="2400" dirty="0">
              <a:cs typeface="B Nazanin" pitchFamily="2" charset="-78"/>
            </a:endParaRP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تعیین اتیولوژی </a:t>
            </a:r>
            <a:r>
              <a:rPr lang="fa-IR" sz="2400" dirty="0">
                <a:cs typeface="B Nazanin" pitchFamily="2" charset="-78"/>
              </a:rPr>
              <a:t>اسهال: شروع درمان آنتی بیوتیکی مناسب </a:t>
            </a:r>
            <a:endParaRPr lang="en-US" sz="2400" dirty="0">
              <a:cs typeface="B Nazanin" pitchFamily="2" charset="-78"/>
            </a:endParaRP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endParaRPr lang="fa-IR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تست های آزمایشگاهی و تصویر برداری: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44675"/>
            <a:ext cx="8352160" cy="4752975"/>
          </a:xfrm>
        </p:spPr>
        <p:txBody>
          <a:bodyPr>
            <a:normAutofit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rgbClr val="00B050"/>
                </a:solidFill>
                <a:cs typeface="B Nazanin" pitchFamily="2" charset="-78"/>
              </a:rPr>
              <a:t>آزمایش مدفوع:</a:t>
            </a:r>
            <a:endParaRPr lang="en-US" sz="2400" b="1" dirty="0">
              <a:solidFill>
                <a:srgbClr val="00B050"/>
              </a:solidFill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fa-IR" sz="2400" dirty="0">
                <a:cs typeface="B Nazanin" pitchFamily="2" charset="-78"/>
              </a:rPr>
              <a:t>در کودکان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تب دار </a:t>
            </a:r>
            <a:r>
              <a:rPr lang="fa-IR" sz="2400" dirty="0">
                <a:cs typeface="B Nazanin" pitchFamily="2" charset="-78"/>
              </a:rPr>
              <a:t>و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اسهال خونی </a:t>
            </a:r>
            <a:r>
              <a:rPr lang="fa-IR" sz="2400" dirty="0">
                <a:cs typeface="B Nazanin" pitchFamily="2" charset="-78"/>
              </a:rPr>
              <a:t>واضح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کشت مدفوع </a:t>
            </a:r>
            <a:r>
              <a:rPr lang="fa-IR" sz="2400" dirty="0">
                <a:cs typeface="B Nazanin" pitchFamily="2" charset="-78"/>
              </a:rPr>
              <a:t>ضروری است.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fa-IR" sz="2400" dirty="0">
                <a:cs typeface="B Nazanin" pitchFamily="2" charset="-78"/>
              </a:rPr>
              <a:t>از آنجایی که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انتریت ویرال </a:t>
            </a:r>
            <a:r>
              <a:rPr lang="fa-IR" sz="2400" dirty="0">
                <a:cs typeface="B Nazanin" pitchFamily="2" charset="-78"/>
              </a:rPr>
              <a:t>در کودکان شایع تر است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کشت روتین </a:t>
            </a:r>
            <a:r>
              <a:rPr lang="fa-IR" sz="2400" dirty="0">
                <a:cs typeface="B Nazanin" pitchFamily="2" charset="-78"/>
              </a:rPr>
              <a:t>مدفوع در موارد اسهال غیر خونی در کودکان سالم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توصیه نمی شود.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fa-IR" sz="2400" dirty="0">
                <a:cs typeface="B Nazanin" pitchFamily="2" charset="-78"/>
              </a:rPr>
              <a:t>بررسی مدفوع از نظر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انگل ها </a:t>
            </a:r>
            <a:r>
              <a:rPr lang="fa-IR" sz="2400" dirty="0">
                <a:cs typeface="B Nazanin" pitchFamily="2" charset="-78"/>
              </a:rPr>
              <a:t>در مواردی که سفر به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مناطق آندمیک </a:t>
            </a:r>
            <a:r>
              <a:rPr lang="fa-IR" sz="2400" dirty="0">
                <a:cs typeface="B Nazanin" pitchFamily="2" charset="-78"/>
              </a:rPr>
              <a:t>صورت گرفته اندیکاسیون دارند.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fa-IR" sz="2400" dirty="0">
                <a:cs typeface="B Nazanin" pitchFamily="2" charset="-78"/>
              </a:rPr>
              <a:t>تست </a:t>
            </a:r>
            <a:r>
              <a:rPr lang="fa-IR" sz="2400" dirty="0">
                <a:solidFill>
                  <a:srgbClr val="CC0066"/>
                </a:solidFill>
                <a:cs typeface="B Nazanin" pitchFamily="2" charset="-78"/>
              </a:rPr>
              <a:t>آنتی ژن ویروسی در مدفوع</a:t>
            </a:r>
            <a:r>
              <a:rPr lang="fa-IR" sz="2400" dirty="0">
                <a:cs typeface="B Nazanin" pitchFamily="2" charset="-78"/>
              </a:rPr>
              <a:t>، مخصوصاً برای </a:t>
            </a:r>
            <a:r>
              <a:rPr lang="fa-IR" sz="2400" dirty="0">
                <a:solidFill>
                  <a:srgbClr val="CC0066"/>
                </a:solidFill>
                <a:cs typeface="B Nazanin" pitchFamily="2" charset="-78"/>
              </a:rPr>
              <a:t>روتاویروس</a:t>
            </a:r>
            <a:r>
              <a:rPr lang="fa-IR" sz="2400" dirty="0">
                <a:cs typeface="B Nazanin" pitchFamily="2" charset="-78"/>
              </a:rPr>
              <a:t> کمک کننده بوده ولی در تمام بیماران ضروری نیست.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تست های آزمایشگاهی و تصویر برداری: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44675"/>
            <a:ext cx="8336285" cy="4680669"/>
          </a:xfrm>
        </p:spPr>
        <p:txBody>
          <a:bodyPr>
            <a:normAutofit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ar-SA" sz="2400" b="1" dirty="0">
                <a:solidFill>
                  <a:srgbClr val="FF0000"/>
                </a:solidFill>
                <a:cs typeface="B Nazanin" pitchFamily="2" charset="-78"/>
              </a:rPr>
              <a:t>اندیکاسیون کشت مدفوع :</a:t>
            </a:r>
            <a:endParaRPr lang="fa-IR" sz="2400" b="1" dirty="0">
              <a:solidFill>
                <a:srgbClr val="FF0000"/>
              </a:solidFill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2400" dirty="0">
                <a:cs typeface="B Nazanin" pitchFamily="2" charset="-78"/>
              </a:rPr>
              <a:t>موارد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بستری</a:t>
            </a:r>
            <a:endParaRPr lang="fa-IR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2400" dirty="0">
                <a:cs typeface="B Nazanin" pitchFamily="2" charset="-78"/>
              </a:rPr>
              <a:t>شک به پاتوژن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های </a:t>
            </a:r>
            <a:r>
              <a:rPr lang="ar-SA" sz="2400" dirty="0">
                <a:solidFill>
                  <a:srgbClr val="0033CC"/>
                </a:solidFill>
                <a:cs typeface="B Nazanin" pitchFamily="2" charset="-78"/>
              </a:rPr>
              <a:t>قابل درمان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مخصوصاً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در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کودکان </a:t>
            </a:r>
            <a:r>
              <a:rPr lang="ar-SA" sz="2400" dirty="0">
                <a:solidFill>
                  <a:srgbClr val="0033CC"/>
                </a:solidFill>
                <a:cs typeface="B Nazanin" pitchFamily="2" charset="-78"/>
              </a:rPr>
              <a:t>کم سن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(</a:t>
            </a:r>
            <a:r>
              <a:rPr lang="ar-SA" sz="2400" dirty="0">
                <a:cs typeface="B Nazanin" pitchFamily="2" charset="-78"/>
              </a:rPr>
              <a:t>وبا، شیگلا، آمیب، ژیاردیا، سالمونلا</a:t>
            </a:r>
            <a:r>
              <a:rPr lang="fa-IR" sz="2400" dirty="0">
                <a:cs typeface="B Nazanin" pitchFamily="2" charset="-78"/>
              </a:rPr>
              <a:t>)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2400" dirty="0">
                <a:solidFill>
                  <a:srgbClr val="00B050"/>
                </a:solidFill>
                <a:cs typeface="B Nazanin" pitchFamily="2" charset="-78"/>
              </a:rPr>
              <a:t>هموگلوبینوپاتی ها </a:t>
            </a:r>
            <a:r>
              <a:rPr lang="ar-SA" sz="2400" dirty="0">
                <a:cs typeface="B Nazanin" pitchFamily="2" charset="-78"/>
              </a:rPr>
              <a:t>و </a:t>
            </a:r>
            <a:r>
              <a:rPr lang="ar-SA" sz="2400" dirty="0">
                <a:solidFill>
                  <a:srgbClr val="00B050"/>
                </a:solidFill>
                <a:cs typeface="B Nazanin" pitchFamily="2" charset="-78"/>
              </a:rPr>
              <a:t>بدخیمی ها</a:t>
            </a:r>
            <a:endParaRPr lang="fa-IR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2400" dirty="0">
                <a:cs typeface="B Nazanin" pitchFamily="2" charset="-78"/>
              </a:rPr>
              <a:t>بیماری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های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مزمن گوارشی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2400" dirty="0">
                <a:solidFill>
                  <a:srgbClr val="0033CC"/>
                </a:solidFill>
                <a:cs typeface="B Nazanin" pitchFamily="2" charset="-78"/>
              </a:rPr>
              <a:t>نقص ایمنی </a:t>
            </a:r>
            <a:endParaRPr lang="fa-IR" sz="2400" dirty="0">
              <a:solidFill>
                <a:srgbClr val="0033CC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اپروچ الگوریتمیک: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4" y="1844675"/>
            <a:ext cx="8607455" cy="4752975"/>
          </a:xfrm>
        </p:spPr>
        <p:txBody>
          <a:bodyPr>
            <a:normAutofit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اسهال غیر خونی همراه با تب:</a:t>
            </a:r>
            <a:endParaRPr lang="en-US" sz="2400" b="1" dirty="0">
              <a:solidFill>
                <a:srgbClr val="0033CC"/>
              </a:solidFill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وجود تب در یک کودک سالم از نظر ایمنی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>
                <a:cs typeface="B Nazanin" pitchFamily="2" charset="-78"/>
              </a:rPr>
              <a:t>مبتلا به اسهال شاخص عفونت است.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اغلب این کودکان دارای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انتریت ویرال </a:t>
            </a:r>
            <a:r>
              <a:rPr lang="fa-IR" sz="2400" dirty="0">
                <a:cs typeface="B Nazanin" pitchFamily="2" charset="-78"/>
              </a:rPr>
              <a:t>هستند.</a:t>
            </a: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اسهال غیر خونی و بدون تب:</a:t>
            </a: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اغلب این کودکان نیز دارای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انتریت ویرال </a:t>
            </a:r>
            <a:r>
              <a:rPr lang="fa-IR" sz="2400" dirty="0">
                <a:cs typeface="B Nazanin" pitchFamily="2" charset="-78"/>
              </a:rPr>
              <a:t>هستند که دادن آنتی بیوتیک می تواند منجر به اسهال مرتبط به دارو شود.</a:t>
            </a: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پرخوری</a:t>
            </a:r>
            <a:r>
              <a:rPr lang="fa-IR" sz="2400" dirty="0">
                <a:cs typeface="B Nazanin" pitchFamily="2" charset="-78"/>
              </a:rPr>
              <a:t> نیز می تواند در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12-6 ماه </a:t>
            </a:r>
            <a:r>
              <a:rPr lang="fa-IR" sz="2400" dirty="0">
                <a:cs typeface="B Nazanin" pitchFamily="2" charset="-78"/>
              </a:rPr>
              <a:t>اول زندگی منجر به اسهال شود.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188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اپروچ الگوریتمیک: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844675"/>
            <a:ext cx="8678892" cy="4824413"/>
          </a:xfrm>
        </p:spPr>
        <p:txBody>
          <a:bodyPr>
            <a:normAutofit/>
          </a:bodyPr>
          <a:lstStyle/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اسهال خونی همراه با تب:</a:t>
            </a: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کودکان تب دار مبتلا به اسهال خونی تقریباً بطور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قطعی</a:t>
            </a:r>
            <a:r>
              <a:rPr lang="fa-IR" sz="2400" dirty="0">
                <a:cs typeface="B Nazanin" pitchFamily="2" charset="-78"/>
              </a:rPr>
              <a:t> دارای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انتریت عفونی </a:t>
            </a:r>
            <a:r>
              <a:rPr lang="fa-IR" sz="2400" dirty="0">
                <a:cs typeface="B Nazanin" pitchFamily="2" charset="-78"/>
              </a:rPr>
              <a:t>هستند.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اسهال خونی بدون تب: </a:t>
            </a:r>
            <a:endParaRPr lang="en-US" sz="2400" b="1" dirty="0">
              <a:solidFill>
                <a:srgbClr val="0033CC"/>
              </a:solidFill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این دسته از کودکان، گروه بسیار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مزاحمی</a:t>
            </a:r>
            <a:r>
              <a:rPr lang="fa-IR" sz="2400" dirty="0">
                <a:cs typeface="B Nazanin" pitchFamily="2" charset="-78"/>
              </a:rPr>
              <a:t> را تشکیل می دهند زیرا بیشتر بیماران مبتلا به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اینتوساسپشن</a:t>
            </a:r>
            <a:r>
              <a:rPr lang="fa-IR" sz="2400" dirty="0">
                <a:cs typeface="B Nazanin" pitchFamily="2" charset="-78"/>
              </a:rPr>
              <a:t>،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HUS</a:t>
            </a:r>
            <a:r>
              <a:rPr lang="fa-IR" sz="2400" dirty="0">
                <a:cs typeface="B Nazanin" pitchFamily="2" charset="-78"/>
              </a:rPr>
              <a:t>،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کولیت پسودوممبرانو </a:t>
            </a:r>
            <a:r>
              <a:rPr lang="fa-IR" sz="2400" dirty="0">
                <a:cs typeface="B Nazanin" pitchFamily="2" charset="-78"/>
              </a:rPr>
              <a:t>چنین تظاهری دارند. 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البته باید به فکر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آلرژی غذایی </a:t>
            </a:r>
            <a:r>
              <a:rPr lang="fa-IR" sz="2400" dirty="0">
                <a:cs typeface="B Nazanin" pitchFamily="2" charset="-78"/>
              </a:rPr>
              <a:t>نیز بود.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اپروچ الگوریتمیک: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408988" cy="4752975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در هر کودک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زیر 1 سال </a:t>
            </a:r>
            <a:r>
              <a:rPr lang="fa-IR" sz="2400" dirty="0">
                <a:cs typeface="B Nazanin" pitchFamily="2" charset="-78"/>
              </a:rPr>
              <a:t>با</a:t>
            </a:r>
            <a:r>
              <a:rPr lang="en-US" sz="2400" dirty="0"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اسهال خونی </a:t>
            </a:r>
            <a:r>
              <a:rPr lang="fa-IR" sz="2400" dirty="0">
                <a:cs typeface="B Nazanin" pitchFamily="2" charset="-78"/>
              </a:rPr>
              <a:t>و بدون علائم عفونت، باید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اینتوساسپشن</a:t>
            </a:r>
            <a:r>
              <a:rPr lang="fa-IR" sz="2400" dirty="0">
                <a:cs typeface="B Nazanin" pitchFamily="2" charset="-78"/>
              </a:rPr>
              <a:t> را مد نظر قرار داد.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شرح حال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درد شکمی شدید و کولیکی </a:t>
            </a:r>
            <a:r>
              <a:rPr lang="fa-IR" sz="2400" dirty="0">
                <a:cs typeface="B Nazanin" pitchFamily="2" charset="-78"/>
              </a:rPr>
              <a:t>در کودک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لتارژیک</a:t>
            </a:r>
            <a:r>
              <a:rPr lang="fa-IR" sz="2400" dirty="0">
                <a:cs typeface="B Nazanin" pitchFamily="2" charset="-78"/>
              </a:rPr>
              <a:t>، دلیل کافی برای انجام سونوگرافی شکم یا باریم انما است.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رنگ پریدگی شدید </a:t>
            </a:r>
            <a:r>
              <a:rPr lang="fa-IR" sz="2400" dirty="0">
                <a:cs typeface="B Nazanin" pitchFamily="2" charset="-78"/>
              </a:rPr>
              <a:t>و واضح،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پورپورا</a:t>
            </a:r>
            <a:r>
              <a:rPr lang="fa-IR" sz="2400" dirty="0">
                <a:cs typeface="B Nazanin" pitchFamily="2" charset="-78"/>
              </a:rPr>
              <a:t> و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هماچوری</a:t>
            </a:r>
            <a:r>
              <a:rPr lang="fa-IR" sz="2400" dirty="0">
                <a:cs typeface="B Nazanin" pitchFamily="2" charset="-78"/>
              </a:rPr>
              <a:t> از مشخصات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HUS</a:t>
            </a:r>
            <a:r>
              <a:rPr lang="fa-IR" sz="2400" dirty="0">
                <a:cs typeface="B Nazanin" pitchFamily="2" charset="-78"/>
              </a:rPr>
              <a:t> است.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سابقۀ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مصرف قبلی آنتی بیوتیک </a:t>
            </a:r>
            <a:r>
              <a:rPr lang="fa-IR" sz="2400" dirty="0">
                <a:cs typeface="B Nazanin" pitchFamily="2" charset="-78"/>
              </a:rPr>
              <a:t>امکان ایجاد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کولیت پسودو ممبرانو </a:t>
            </a:r>
            <a:r>
              <a:rPr lang="fa-IR" sz="2400" dirty="0">
                <a:cs typeface="B Nazanin" pitchFamily="2" charset="-78"/>
              </a:rPr>
              <a:t>را افزایش میدهد.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الگوریتم اسهال حاد: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27651" name="Picture 4" descr="Imag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2263" y="1700213"/>
            <a:ext cx="5572125" cy="4735512"/>
          </a:xfr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تداخلات درمانی: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179388" y="1844675"/>
            <a:ext cx="8678892" cy="46799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itchFamily="2" charset="-78"/>
              </a:rPr>
              <a:t>اصول درمان گاستروانتریت حاد شامل درمان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رهیدراتاسیون خوراکی</a:t>
            </a:r>
            <a:r>
              <a:rPr lang="fa-IR" sz="2400" dirty="0">
                <a:cs typeface="B Nazanin" pitchFamily="2" charset="-78"/>
              </a:rPr>
              <a:t>،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تغذیه خوراکی</a:t>
            </a:r>
            <a:r>
              <a:rPr lang="fa-IR" sz="2400" dirty="0">
                <a:cs typeface="B Nazanin" pitchFamily="2" charset="-78"/>
              </a:rPr>
              <a:t>،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رژیم غذایی </a:t>
            </a:r>
            <a:r>
              <a:rPr lang="fa-IR" sz="2400" dirty="0">
                <a:cs typeface="B Nazanin" pitchFamily="2" charset="-78"/>
              </a:rPr>
              <a:t>مناسب، ضمیمه سازی با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روی</a:t>
            </a:r>
            <a:r>
              <a:rPr lang="fa-IR" sz="2400" dirty="0">
                <a:cs typeface="B Nazanin" pitchFamily="2" charset="-78"/>
              </a:rPr>
              <a:t> و دیگر درمان ها نظیر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پروبیوتیک ها </a:t>
            </a:r>
            <a:r>
              <a:rPr lang="fa-IR" sz="2400" dirty="0">
                <a:cs typeface="B Nazanin" pitchFamily="2" charset="-78"/>
              </a:rPr>
              <a:t>است.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شیرخواران</a:t>
            </a:r>
            <a:r>
              <a:rPr lang="fa-IR" sz="2400" dirty="0">
                <a:cs typeface="B Nazanin" pitchFamily="2" charset="-78"/>
              </a:rPr>
              <a:t> بیش از بزرگسالان مستعد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دزهیدراتاسیون</a:t>
            </a:r>
            <a:r>
              <a:rPr lang="fa-IR" sz="2400" dirty="0">
                <a:cs typeface="B Nazanin" pitchFamily="2" charset="-78"/>
              </a:rPr>
              <a:t> هستند، زیرا نیاز آب و الکترولیت پایه ایشان به ازای هر کیلوگرم وزن بالاتر است.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0088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تداخلات درمانی: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844675"/>
            <a:ext cx="8480425" cy="4752975"/>
          </a:xfrm>
        </p:spPr>
        <p:txBody>
          <a:bodyPr>
            <a:normAutofit fontScale="85000" lnSpcReduction="10000"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گروه اول: </a:t>
            </a:r>
            <a:r>
              <a:rPr lang="fa-IR" dirty="0">
                <a:cs typeface="B Nazanin" pitchFamily="2" charset="-78"/>
              </a:rPr>
              <a:t>کودکانی هستند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هشیار</a:t>
            </a:r>
            <a:r>
              <a:rPr lang="fa-IR" dirty="0">
                <a:cs typeface="B Nazanin" pitchFamily="2" charset="-78"/>
              </a:rPr>
              <a:t>، با </a:t>
            </a: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چشمان نرمال</a:t>
            </a:r>
            <a:r>
              <a:rPr lang="fa-IR" dirty="0">
                <a:cs typeface="B Nazanin" pitchFamily="2" charset="-78"/>
              </a:rPr>
              <a:t>، </a:t>
            </a:r>
            <a:r>
              <a:rPr lang="fa-IR" dirty="0">
                <a:solidFill>
                  <a:srgbClr val="FF33CC"/>
                </a:solidFill>
                <a:cs typeface="B Nazanin" pitchFamily="2" charset="-78"/>
              </a:rPr>
              <a:t>بدون تشنگی </a:t>
            </a:r>
            <a:r>
              <a:rPr lang="fa-IR" dirty="0">
                <a:cs typeface="B Nazanin" pitchFamily="2" charset="-78"/>
              </a:rPr>
              <a:t>(علاقه به مایعات ندارند) که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تورگور پوستی سریعاً</a:t>
            </a:r>
            <a:r>
              <a:rPr lang="fa-IR" dirty="0">
                <a:cs typeface="B Nazanin" pitchFamily="2" charset="-78"/>
              </a:rPr>
              <a:t> به حالت طبیعی برمی گردد. این گروه حدود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90% </a:t>
            </a:r>
            <a:r>
              <a:rPr lang="fa-IR" dirty="0">
                <a:cs typeface="B Nazanin" pitchFamily="2" charset="-78"/>
              </a:rPr>
              <a:t>موارد را تشکیل می دهد و کودک تنها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5% </a:t>
            </a:r>
            <a:r>
              <a:rPr lang="fa-IR" dirty="0">
                <a:cs typeface="B Nazanin" pitchFamily="2" charset="-78"/>
              </a:rPr>
              <a:t>وزن خود، آب از دست می دهد.</a:t>
            </a:r>
            <a:endParaRPr lang="en-US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گروه دوم: </a:t>
            </a:r>
            <a:r>
              <a:rPr lang="fa-IR" dirty="0">
                <a:cs typeface="B Nazanin" pitchFamily="2" charset="-78"/>
              </a:rPr>
              <a:t>کودکانی هستند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بی قرار</a:t>
            </a:r>
            <a:r>
              <a:rPr lang="fa-IR" dirty="0">
                <a:cs typeface="B Nazanin" pitchFamily="2" charset="-78"/>
              </a:rPr>
              <a:t>، با </a:t>
            </a: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چشمان گود افتاده، </a:t>
            </a:r>
            <a:r>
              <a:rPr lang="fa-IR" dirty="0">
                <a:solidFill>
                  <a:srgbClr val="FF33CC"/>
                </a:solidFill>
                <a:cs typeface="B Nazanin" pitchFamily="2" charset="-78"/>
              </a:rPr>
              <a:t>بسیار تشنه </a:t>
            </a:r>
            <a:r>
              <a:rPr lang="fa-IR" dirty="0">
                <a:cs typeface="B Nazanin" pitchFamily="2" charset="-78"/>
              </a:rPr>
              <a:t>که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تورگور پوستی آهسته </a:t>
            </a:r>
            <a:r>
              <a:rPr lang="fa-IR" dirty="0">
                <a:cs typeface="B Nazanin" pitchFamily="2" charset="-78"/>
              </a:rPr>
              <a:t>به حالت طبیعی برمی گردد (بیش از 2 ثانیه) این گروه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 7% </a:t>
            </a:r>
            <a:r>
              <a:rPr lang="fa-IR" dirty="0">
                <a:cs typeface="B Nazanin" pitchFamily="2" charset="-78"/>
              </a:rPr>
              <a:t>موارد را تشکیل می دهد و کودک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10-5% </a:t>
            </a:r>
            <a:r>
              <a:rPr lang="fa-IR" dirty="0">
                <a:cs typeface="B Nazanin" pitchFamily="2" charset="-78"/>
              </a:rPr>
              <a:t>آب از دست می دهد.</a:t>
            </a:r>
            <a:endParaRPr lang="en-US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گروه سوم: </a:t>
            </a:r>
            <a:r>
              <a:rPr lang="fa-IR" dirty="0">
                <a:cs typeface="B Nazanin" pitchFamily="2" charset="-78"/>
              </a:rPr>
              <a:t>کودکانی هستند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لتارژیک</a:t>
            </a:r>
            <a:r>
              <a:rPr lang="fa-IR" dirty="0">
                <a:cs typeface="B Nazanin" pitchFamily="2" charset="-78"/>
              </a:rPr>
              <a:t>  با </a:t>
            </a: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چشمان فرورفته </a:t>
            </a:r>
            <a:r>
              <a:rPr lang="fa-IR" dirty="0">
                <a:cs typeface="B Nazanin" pitchFamily="2" charset="-78"/>
              </a:rPr>
              <a:t>و </a:t>
            </a:r>
            <a:r>
              <a:rPr lang="fa-IR" dirty="0">
                <a:solidFill>
                  <a:srgbClr val="FF33CC"/>
                </a:solidFill>
                <a:cs typeface="B Nazanin" pitchFamily="2" charset="-78"/>
              </a:rPr>
              <a:t>عدم توانایی برای نوشیدن </a:t>
            </a:r>
            <a:r>
              <a:rPr lang="fa-IR" dirty="0">
                <a:cs typeface="B Nazanin" pitchFamily="2" charset="-78"/>
              </a:rPr>
              <a:t>که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بیش از 10% </a:t>
            </a:r>
            <a:r>
              <a:rPr lang="fa-IR" dirty="0">
                <a:cs typeface="B Nazanin" pitchFamily="2" charset="-78"/>
              </a:rPr>
              <a:t>وزن، مایع از دست داده اند و این گروه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3% </a:t>
            </a:r>
            <a:r>
              <a:rPr lang="fa-IR" dirty="0">
                <a:cs typeface="B Nazanin" pitchFamily="2" charset="-78"/>
              </a:rPr>
              <a:t>موارد را تشکیل می دهد. 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484313"/>
            <a:ext cx="7772400" cy="14668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6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بنام خداوند بخشندۀ مهربان</a:t>
            </a:r>
            <a:endParaRPr lang="en-US" sz="63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813" y="3500438"/>
            <a:ext cx="5870575" cy="285752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اسهال حاد در کودکان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a-I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دکتر فردین اسدی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متخصص‌کودکان</a:t>
            </a:r>
            <a:endParaRPr lang="fa-I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استادیار و عضو هیأت علمی دانشگاه زنجان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علائم ونشانه های دزهیدراتاسیون در کودکان: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  <p:graphicFrame>
        <p:nvGraphicFramePr>
          <p:cNvPr id="8348" name="Group 156"/>
          <p:cNvGraphicFramePr>
            <a:graphicFrameLocks noGrp="1"/>
          </p:cNvGraphicFramePr>
          <p:nvPr/>
        </p:nvGraphicFramePr>
        <p:xfrm>
          <a:off x="323850" y="2025650"/>
          <a:ext cx="8207375" cy="4283711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 (3-5 percent)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 (6-9 percent)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≥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percent)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Full, normal rate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Rapid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Rapid and 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Systolic pressure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to 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low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Respirations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Deep, rate may be increased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Deep, rapid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 tissues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Tacky or slightly dry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Parched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Infant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fontanelle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Sunken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Markedly sunken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Eyes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Sunken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Markedly sunken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Skin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Cool, mottled, blue-tinged hands/feet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 output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Mildly reduced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Markedly reduced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Systemic signs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Increased thirst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Listlessness, irritability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Grunting, lethargy, coma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تداخلات درمانی: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323528" y="1700213"/>
            <a:ext cx="8352160" cy="4537099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اکثر</a:t>
            </a:r>
            <a:r>
              <a:rPr lang="fa-IR" sz="2400" dirty="0">
                <a:cs typeface="B Nazanin" pitchFamily="2" charset="-78"/>
              </a:rPr>
              <a:t> کودکان نیازمند مایعات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وریدی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نیستند</a:t>
            </a:r>
            <a:r>
              <a:rPr lang="fa-IR" sz="2400" dirty="0">
                <a:cs typeface="B Nazanin" pitchFamily="2" charset="-78"/>
              </a:rPr>
              <a:t>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محلول های رهیدراتاسیون خوراکی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(ORS) </a:t>
            </a:r>
            <a:r>
              <a:rPr lang="fa-IR" sz="2000" dirty="0">
                <a:latin typeface="Times New Roman" pitchFamily="18" charset="0"/>
              </a:rPr>
              <a:t> </a:t>
            </a:r>
            <a:r>
              <a:rPr lang="fa-IR" sz="2400" dirty="0">
                <a:cs typeface="B Nazanin" pitchFamily="2" charset="-78"/>
              </a:rPr>
              <a:t>در این کودکان استفاده می شود.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برای جبران کم آبی و نیازهای دفع جاری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(Ongoing Loss)</a:t>
            </a:r>
            <a:r>
              <a:rPr lang="fa-IR" sz="2000" dirty="0">
                <a:latin typeface="Times New Roman" pitchFamily="18" charset="0"/>
              </a:rPr>
              <a:t>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رهیدراتاسیون خوراکی ارجح تر </a:t>
            </a:r>
            <a:r>
              <a:rPr lang="fa-IR" sz="2400" dirty="0">
                <a:cs typeface="B Nazanin" pitchFamily="2" charset="-78"/>
              </a:rPr>
              <a:t>است.</a:t>
            </a:r>
          </a:p>
          <a:p>
            <a:pPr algn="just" rtl="1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2400" dirty="0">
                <a:cs typeface="B Nazanin" pitchFamily="2" charset="-78"/>
              </a:rPr>
              <a:t> خط اول درمانی آب و الکترولیت درکودکان با کم آبی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خفیف</a:t>
            </a:r>
            <a:r>
              <a:rPr lang="fa-IR" sz="2400" dirty="0">
                <a:cs typeface="B Nazanin" pitchFamily="2" charset="-78"/>
              </a:rPr>
              <a:t> تا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متوسط</a:t>
            </a:r>
            <a:r>
              <a:rPr lang="fa-IR" sz="2400" dirty="0">
                <a:cs typeface="B Nazanin" pitchFamily="2" charset="-78"/>
              </a:rPr>
              <a:t> است.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انواع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179388" y="1700213"/>
            <a:ext cx="8505825" cy="4824412"/>
          </a:xfrm>
        </p:spPr>
        <p:txBody>
          <a:bodyPr>
            <a:normAutofit fontScale="85000" lnSpcReduction="20000"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b="1" dirty="0">
                <a:solidFill>
                  <a:srgbClr val="0033CC"/>
                </a:solidFill>
                <a:cs typeface="B Nazanin" pitchFamily="2" charset="-78"/>
              </a:rPr>
              <a:t> استاندارد: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dirty="0">
                <a:cs typeface="B Nazanin" pitchFamily="2" charset="-78"/>
              </a:rPr>
              <a:t>همان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dirty="0">
                <a:cs typeface="B Nazanin" pitchFamily="2" charset="-78"/>
              </a:rPr>
              <a:t> قدیمی پیشنهادی توسط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fa-IR" dirty="0">
                <a:cs typeface="B Nazanin" pitchFamily="2" charset="-78"/>
              </a:rPr>
              <a:t> است که حاوی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90</a:t>
            </a:r>
            <a:r>
              <a:rPr lang="fa-IR" dirty="0">
                <a:cs typeface="B Nazanin" pitchFamily="2" charset="-78"/>
              </a:rPr>
              <a:t> سدیم،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fa-IR" sz="2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111</a:t>
            </a:r>
            <a:r>
              <a:rPr lang="fa-IR" dirty="0">
                <a:cs typeface="B Nazanin" pitchFamily="2" charset="-78"/>
              </a:rPr>
              <a:t> گلوکز و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اسمولالیته</a:t>
            </a:r>
            <a:r>
              <a:rPr lang="fa-IR" dirty="0">
                <a:cs typeface="B Nazanin" pitchFamily="2" charset="-78"/>
              </a:rPr>
              <a:t> توتال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311</a:t>
            </a:r>
            <a:r>
              <a:rPr lang="fa-IR" dirty="0">
                <a:cs typeface="B Nazanin" pitchFamily="2" charset="-78"/>
              </a:rPr>
              <a:t> است. 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dirty="0">
                <a:cs typeface="B Nazanin" pitchFamily="2" charset="-78"/>
              </a:rPr>
              <a:t>برای درمان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ویبرو کلرا</a:t>
            </a:r>
            <a:r>
              <a:rPr lang="fa-IR" dirty="0">
                <a:cs typeface="B Nazanin" pitchFamily="2" charset="-78"/>
              </a:rPr>
              <a:t> بسیار مناسب است زیرا دفع سدیم در این بیماری بسیار بالا است.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en-US" b="1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33CC"/>
                </a:solidFill>
                <a:cs typeface="B Nazanin" pitchFamily="2" charset="-78"/>
              </a:rPr>
              <a:t> هیپواسمولار: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dirty="0">
                <a:cs typeface="B Nazanin" pitchFamily="2" charset="-78"/>
              </a:rPr>
              <a:t>میزان سدیم و گلوکز آن پایین تر و با نسبت مساوی است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75</a:t>
            </a:r>
            <a:r>
              <a:rPr lang="fa-IR" dirty="0">
                <a:cs typeface="B Nazanin" pitchFamily="2" charset="-78"/>
              </a:rPr>
              <a:t> سدیم و گلوکز)،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اسمولالیته آن نیز پایین </a:t>
            </a:r>
            <a:r>
              <a:rPr lang="fa-IR" dirty="0">
                <a:cs typeface="B Nazanin" pitchFamily="2" charset="-78"/>
              </a:rPr>
              <a:t>است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245</a:t>
            </a:r>
            <a:r>
              <a:rPr lang="fa-IR" dirty="0">
                <a:cs typeface="B Nazanin" pitchFamily="2" charset="-78"/>
              </a:rPr>
              <a:t>)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dirty="0">
                <a:cs typeface="B Nazanin" pitchFamily="2" charset="-78"/>
              </a:rPr>
              <a:t>این محلول فواید اضافی دارد: 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0088" y="-26988"/>
            <a:ext cx="7543800" cy="1431926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انواع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44675"/>
            <a:ext cx="8336285" cy="4679950"/>
          </a:xfrm>
        </p:spPr>
        <p:txBody>
          <a:bodyPr>
            <a:normAutofit fontScale="92500" lnSpcReduction="20000"/>
          </a:bodyPr>
          <a:lstStyle/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fa-IR" dirty="0">
                <a:cs typeface="B Nazanin" pitchFamily="2" charset="-78"/>
              </a:rPr>
              <a:t>باعث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کاهش حجم </a:t>
            </a:r>
            <a:r>
              <a:rPr lang="fa-IR" dirty="0">
                <a:cs typeface="B Nazanin" pitchFamily="2" charset="-78"/>
              </a:rPr>
              <a:t>مدفوع و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کاهش استفراغ </a:t>
            </a:r>
            <a:r>
              <a:rPr lang="fa-IR" dirty="0">
                <a:cs typeface="B Nazanin" pitchFamily="2" charset="-78"/>
              </a:rPr>
              <a:t> در نتیجه حفظ هیدراتاسیون می شود.   </a:t>
            </a:r>
            <a:endParaRPr lang="en-US" dirty="0">
              <a:cs typeface="B Nazanin" pitchFamily="2" charset="-78"/>
            </a:endParaRP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fa-IR" dirty="0">
                <a:cs typeface="B Nazanin" pitchFamily="2" charset="-78"/>
              </a:rPr>
              <a:t>خطر ایجاد </a:t>
            </a: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هیپوناترمی ندارد</a:t>
            </a:r>
            <a:r>
              <a:rPr lang="fa-IR" dirty="0">
                <a:cs typeface="B Nazanin" pitchFamily="2" charset="-78"/>
              </a:rPr>
              <a:t>.</a:t>
            </a: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fa-IR" dirty="0">
                <a:cs typeface="B Nazanin" pitchFamily="2" charset="-78"/>
              </a:rPr>
              <a:t>در دوره نوزادی و شیرخوران کم سن نیز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 و بی خطر </a:t>
            </a:r>
            <a:r>
              <a:rPr lang="fa-IR" dirty="0">
                <a:cs typeface="B Nazanin" pitchFamily="2" charset="-78"/>
              </a:rPr>
              <a:t>است.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Super ORS</a:t>
            </a:r>
            <a:r>
              <a:rPr lang="fa-IR" b="1" dirty="0">
                <a:solidFill>
                  <a:srgbClr val="0033CC"/>
                </a:solidFill>
                <a:cs typeface="B Nazanin" pitchFamily="2" charset="-78"/>
              </a:rPr>
              <a:t>: 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dirty="0">
                <a:cs typeface="B Nazanin" pitchFamily="2" charset="-78"/>
              </a:rPr>
              <a:t>این محلول دارای پایه غلات مثل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برنج</a:t>
            </a:r>
            <a:r>
              <a:rPr lang="fa-IR" dirty="0">
                <a:cs typeface="B Nazanin" pitchFamily="2" charset="-78"/>
              </a:rPr>
              <a:t> است. 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dirty="0">
                <a:cs typeface="B Nazanin" pitchFamily="2" charset="-78"/>
              </a:rPr>
              <a:t>در 24-12 ساعت اول بیماری، باعث </a:t>
            </a:r>
            <a:r>
              <a:rPr lang="fa-IR" dirty="0">
                <a:solidFill>
                  <a:srgbClr val="CC0066"/>
                </a:solidFill>
                <a:cs typeface="B Nazanin" pitchFamily="2" charset="-78"/>
              </a:rPr>
              <a:t>کاهش حجم </a:t>
            </a:r>
            <a:r>
              <a:rPr lang="fa-IR" dirty="0">
                <a:cs typeface="B Nazanin" pitchFamily="2" charset="-78"/>
              </a:rPr>
              <a:t>مدفوع شده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dirty="0">
                <a:cs typeface="B Nazanin" pitchFamily="2" charset="-78"/>
              </a:rPr>
              <a:t>در کودکانی که دچار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سوءتغذیه</a:t>
            </a:r>
            <a:r>
              <a:rPr lang="fa-IR" dirty="0">
                <a:cs typeface="B Nazanin" pitchFamily="2" charset="-78"/>
              </a:rPr>
              <a:t> هستند بسیار مناسب است.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just" rtl="1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انواع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700213"/>
            <a:ext cx="8678892" cy="4897437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:New ORS</a:t>
            </a:r>
            <a:endParaRPr lang="fa-IR" sz="2000" dirty="0"/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نشاسته مقاوم به هیدرولیز </a:t>
            </a:r>
            <a:r>
              <a:rPr lang="fa-IR" sz="2400" dirty="0">
                <a:cs typeface="B Nazanin" pitchFamily="2" charset="-78"/>
              </a:rPr>
              <a:t>اضافه شده که می تواند منجر به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تحریک جذب </a:t>
            </a:r>
            <a:r>
              <a:rPr lang="fa-IR" sz="2400" dirty="0">
                <a:cs typeface="B Nazanin" pitchFamily="2" charset="-78"/>
              </a:rPr>
              <a:t>آب از کولون شده باعث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کاهش میزان دفع </a:t>
            </a:r>
            <a:r>
              <a:rPr lang="fa-IR" sz="2400" dirty="0">
                <a:cs typeface="B Nazanin" pitchFamily="2" charset="-78"/>
              </a:rPr>
              <a:t>مایعات از طریق مدفوع و </a:t>
            </a:r>
            <a:r>
              <a:rPr lang="fa-IR" sz="2400" dirty="0">
                <a:solidFill>
                  <a:srgbClr val="CC0066"/>
                </a:solidFill>
                <a:cs typeface="B Nazanin" pitchFamily="2" charset="-78"/>
              </a:rPr>
              <a:t>کوتاه شدن </a:t>
            </a:r>
            <a:r>
              <a:rPr lang="fa-IR" sz="2400" dirty="0">
                <a:cs typeface="B Nazanin" pitchFamily="2" charset="-78"/>
              </a:rPr>
              <a:t>دوره اسهال شود.</a:t>
            </a:r>
            <a:endParaRPr lang="en-US" sz="24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None/>
            </a:pP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میزان مصرف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250825" y="1773239"/>
            <a:ext cx="8408988" cy="460809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None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در مواردی که دزهیدراتاسیون وجود ندارد:</a:t>
            </a:r>
            <a:endParaRPr lang="en-US" sz="2400" b="1" dirty="0">
              <a:solidFill>
                <a:srgbClr val="0033CC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ORT</a:t>
            </a:r>
            <a:r>
              <a:rPr lang="en-US" sz="2400" dirty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 برای جایگزینی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دفع جاری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(Ongoing Loss)</a:t>
            </a:r>
            <a:r>
              <a:rPr lang="fa-IR" sz="2000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داده می شود.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itchFamily="2" charset="-78"/>
              </a:rPr>
              <a:t>اگر دفع مدفوع متوسط باشد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en-US" sz="2400" dirty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 ضروری است. (همزمان با تغذیه)</a:t>
            </a:r>
          </a:p>
          <a:p>
            <a:pPr algn="r" rtl="1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fa-IR" sz="2400" dirty="0">
                <a:cs typeface="B Nazanin" pitchFamily="2" charset="-78"/>
              </a:rPr>
              <a:t>در زیر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fa-IR" sz="2400" dirty="0">
                <a:cs typeface="B Nazanin" pitchFamily="2" charset="-78"/>
              </a:rPr>
              <a:t>10 ← 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100-50</a:t>
            </a:r>
            <a:r>
              <a:rPr lang="fa-IR" sz="2400" dirty="0">
                <a:cs typeface="B Nazanin" pitchFamily="2" charset="-78"/>
              </a:rPr>
              <a:t> به ازای هر بار اسهال</a:t>
            </a:r>
            <a:endParaRPr lang="en-US" sz="24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fa-IR" sz="2400" dirty="0">
                <a:cs typeface="B Nazanin" pitchFamily="2" charset="-78"/>
              </a:rPr>
              <a:t>در بالای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fa-IR" sz="2400" dirty="0">
                <a:cs typeface="B Nazanin" pitchFamily="2" charset="-78"/>
              </a:rPr>
              <a:t>10← 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200-100</a:t>
            </a:r>
            <a:r>
              <a:rPr lang="fa-IR" sz="2400" dirty="0">
                <a:cs typeface="B Nazanin" pitchFamily="2" charset="-78"/>
              </a:rPr>
              <a:t> به ازای هر بار اسهال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itchFamily="2" charset="-78"/>
              </a:rPr>
              <a:t>در عمل می توان به ازای هر بار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اسهال </a:t>
            </a:r>
            <a:r>
              <a:rPr lang="fa-IR" sz="2400" dirty="0">
                <a:cs typeface="B Nazanin" pitchFamily="2" charset="-78"/>
              </a:rPr>
              <a:t>حدود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fa-IR" sz="2400" dirty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fa-IR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10، </a:t>
            </a:r>
            <a:r>
              <a:rPr lang="fa-IR" sz="2400" dirty="0">
                <a:cs typeface="B Nazanin" pitchFamily="2" charset="-78"/>
              </a:rPr>
              <a:t>و به ازای هر بار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استفراغ </a:t>
            </a:r>
            <a:r>
              <a:rPr lang="fa-IR" sz="2400" dirty="0">
                <a:cs typeface="B Nazanin" pitchFamily="2" charset="-78"/>
              </a:rPr>
              <a:t>حدود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cc/kg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2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محاسبه نمود.</a:t>
            </a:r>
            <a:endParaRPr lang="fa-IR" sz="24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AutoNum type="arabicPeriod"/>
            </a:pPr>
            <a:endParaRPr lang="fa-IR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میزان مصرف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250825" y="1773238"/>
            <a:ext cx="8408988" cy="4751387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دزهیدراتاسیون خفیف (5-3%)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>
                <a:solidFill>
                  <a:srgbClr val="00B050"/>
                </a:solidFill>
                <a:cs typeface="B Nazanin" pitchFamily="2" charset="-78"/>
              </a:rPr>
              <a:t>(برنامه درمانی گروه الف) 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>
                <a:cs typeface="B Nazanin" pitchFamily="2" charset="-78"/>
              </a:rPr>
              <a:t>در این موارد نیز معمولاً فقط نیاز به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جبران دفع جاری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(Ongoing Loss)</a:t>
            </a:r>
            <a:r>
              <a:rPr lang="fa-IR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fa-IR" sz="2400" dirty="0">
                <a:cs typeface="B Nazanin" pitchFamily="2" charset="-78"/>
              </a:rPr>
              <a:t>است:</a:t>
            </a:r>
          </a:p>
          <a:p>
            <a:pPr algn="r" rtl="1">
              <a:lnSpc>
                <a:spcPct val="150000"/>
              </a:lnSpc>
              <a:buClr>
                <a:srgbClr val="7030A0"/>
              </a:buClr>
              <a:buFont typeface="Arial" charset="0"/>
              <a:buAutoNum type="arabicPeriod"/>
            </a:pPr>
            <a:r>
              <a:rPr lang="fa-IR" sz="2400" dirty="0">
                <a:cs typeface="B Nazanin" pitchFamily="2" charset="-78"/>
              </a:rPr>
              <a:t>در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زیر 2 سال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100-50 </a:t>
            </a:r>
            <a:r>
              <a:rPr lang="fa-IR" sz="2400" dirty="0">
                <a:cs typeface="B Nazanin" pitchFamily="2" charset="-78"/>
              </a:rPr>
              <a:t>به ازای هر بار اسهال</a:t>
            </a:r>
            <a:endParaRPr lang="en-US" sz="24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Clr>
                <a:srgbClr val="7030A0"/>
              </a:buClr>
              <a:buFont typeface="Arial" charset="0"/>
              <a:buAutoNum type="arabicPeriod"/>
            </a:pPr>
            <a:r>
              <a:rPr lang="fa-IR" sz="2400" dirty="0">
                <a:cs typeface="B Nazanin" pitchFamily="2" charset="-78"/>
              </a:rPr>
              <a:t>در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بالای 2 سال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200-100</a:t>
            </a:r>
            <a:r>
              <a:rPr lang="fa-IR" sz="2400" dirty="0">
                <a:cs typeface="B Nazanin" pitchFamily="2" charset="-78"/>
              </a:rPr>
              <a:t> به ازای هر بار اسهال</a:t>
            </a:r>
          </a:p>
          <a:p>
            <a:pPr algn="r" rtl="1">
              <a:lnSpc>
                <a:spcPct val="150000"/>
              </a:lnSpc>
              <a:buClr>
                <a:srgbClr val="7030A0"/>
              </a:buClr>
              <a:buNone/>
            </a:pPr>
            <a:endParaRPr lang="en-US" sz="24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هر 2 ساعت </a:t>
            </a:r>
            <a:r>
              <a:rPr lang="fa-IR" sz="2400" dirty="0">
                <a:cs typeface="B Nazanin" pitchFamily="2" charset="-78"/>
              </a:rPr>
              <a:t>باید ارزیابی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مجدد</a:t>
            </a:r>
            <a:r>
              <a:rPr lang="fa-IR" sz="2400" dirty="0">
                <a:cs typeface="B Nazanin" pitchFamily="2" charset="-78"/>
              </a:rPr>
              <a:t> از نظر وضعیت هیدراتاسیون انجام شود.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میزان مصرف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402638" cy="3960589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None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دزهیدراتاسیون متوسط: (9-6%)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>
                <a:solidFill>
                  <a:srgbClr val="00B050"/>
                </a:solidFill>
                <a:cs typeface="B Nazanin" pitchFamily="2" charset="-78"/>
              </a:rPr>
              <a:t>(برنامه درمانی گروه ب) 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cc/kg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75 </a:t>
            </a:r>
            <a:r>
              <a:rPr lang="fa-IR" sz="2400" dirty="0">
                <a:cs typeface="B Nazanin" pitchFamily="2" charset="-78"/>
              </a:rPr>
              <a:t>برای جبران دزهیدراتاسیون اولیه داده می شود.</a:t>
            </a:r>
            <a:endParaRPr lang="en-US" sz="2400" b="1" dirty="0">
              <a:solidFill>
                <a:srgbClr val="00B050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>
                <a:cs typeface="B Nazanin" pitchFamily="2" charset="-78"/>
              </a:rPr>
              <a:t>در صورت تداوم اسهال،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cc/kg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100-50 </a:t>
            </a:r>
            <a:r>
              <a:rPr lang="fa-IR" sz="2400" dirty="0">
                <a:cs typeface="B Nazanin" pitchFamily="2" charset="-78"/>
              </a:rPr>
              <a:t>اضافی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هر 4-3 ساعت. </a:t>
            </a:r>
            <a:endParaRPr lang="fa-IR" sz="2400" dirty="0">
              <a:solidFill>
                <a:srgbClr val="00B050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هر 1 ساعت </a:t>
            </a:r>
            <a:r>
              <a:rPr lang="fa-IR" sz="2400" dirty="0">
                <a:cs typeface="B Nazanin" pitchFamily="2" charset="-78"/>
              </a:rPr>
              <a:t>باید ارزیابی مجدد از نظر وضعیت هیدراتاسیون انجام شود. 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-26988"/>
            <a:ext cx="7543800" cy="1431926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میزان مصرف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700213"/>
            <a:ext cx="8678892" cy="4824412"/>
          </a:xfrm>
        </p:spPr>
        <p:txBody>
          <a:bodyPr>
            <a:normAutofit/>
          </a:bodyPr>
          <a:lstStyle/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دزهیدراتاسیون شدید: (10%یا بیشتر)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>
                <a:solidFill>
                  <a:srgbClr val="00B050"/>
                </a:solidFill>
                <a:cs typeface="B Nazanin" pitchFamily="2" charset="-78"/>
              </a:rPr>
              <a:t>(برنامه درمانی گروه ج) </a:t>
            </a:r>
            <a:endParaRPr lang="en-US" sz="2400" b="1" dirty="0">
              <a:solidFill>
                <a:srgbClr val="00B050"/>
              </a:solidFill>
              <a:cs typeface="B Nazanin" pitchFamily="2" charset="-78"/>
            </a:endParaRP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دزهیدراتاسیون شدید یک اورژانس داخلی است و نیازمند درمان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وریدی</a:t>
            </a:r>
            <a:r>
              <a:rPr lang="fa-IR" sz="2400" dirty="0">
                <a:cs typeface="B Nazanin" pitchFamily="2" charset="-78"/>
              </a:rPr>
              <a:t> و انفوزیون سریع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cc/kg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20</a:t>
            </a: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سالین ایزوتونیک است.</a:t>
            </a: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زمانی که وضعیت بالینی بیمار </a:t>
            </a:r>
            <a:r>
              <a:rPr lang="en-US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  <a:r>
              <a:rPr lang="fa-IR" sz="2400" dirty="0">
                <a:cs typeface="B Nazanin" pitchFamily="2" charset="-78"/>
              </a:rPr>
              <a:t> شد و وضعیت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هشیاری</a:t>
            </a:r>
            <a:r>
              <a:rPr lang="fa-IR" sz="2400" dirty="0">
                <a:cs typeface="B Nazanin" pitchFamily="2" charset="-78"/>
              </a:rPr>
              <a:t> به حالت طبیعی برگشت درمان را می توان به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</a:t>
            </a:r>
            <a:r>
              <a:rPr lang="fa-IR" sz="2400" dirty="0">
                <a:cs typeface="B Nazanin" pitchFamily="2" charset="-78"/>
              </a:rPr>
              <a:t> تعویض نمود.</a:t>
            </a: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cs typeface="B Nazanin" pitchFamily="2" charset="-78"/>
              </a:rPr>
              <a:t>در عدم تمایل به نوشیدن (در بیمار هشیار) می توان از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NGT</a:t>
            </a:r>
            <a:r>
              <a:rPr lang="fa-IR" sz="2400" dirty="0">
                <a:cs typeface="B Nazanin" pitchFamily="2" charset="-78"/>
              </a:rPr>
              <a:t> استفاده کرد.</a:t>
            </a:r>
            <a:endParaRPr lang="en-US" sz="2400" dirty="0">
              <a:cs typeface="B Nazanin" pitchFamily="2" charset="-78"/>
            </a:endParaRP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ORT</a:t>
            </a:r>
            <a:r>
              <a:rPr lang="fa-IR" sz="2400" dirty="0">
                <a:cs typeface="B Nazanin" pitchFamily="2" charset="-78"/>
              </a:rPr>
              <a:t> را با دوز </a:t>
            </a:r>
            <a:r>
              <a:rPr lang="en-US" sz="2400" dirty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cc/kg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100</a:t>
            </a: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در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4 ساعت </a:t>
            </a:r>
            <a:r>
              <a:rPr lang="fa-IR" sz="2400" dirty="0">
                <a:cs typeface="B Nazanin" pitchFamily="2" charset="-78"/>
              </a:rPr>
              <a:t>باید شروع کرد.</a:t>
            </a:r>
          </a:p>
          <a:p>
            <a:pPr marL="457200" indent="-45720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هر 1 ساعت </a:t>
            </a:r>
            <a:r>
              <a:rPr lang="fa-IR" sz="2400" dirty="0">
                <a:cs typeface="B Nazanin" pitchFamily="2" charset="-78"/>
              </a:rPr>
              <a:t>ارزیابی بیمار باید انجام شود. 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محدودیت های رهیدراتاسیون خوراکی: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323850" y="1844675"/>
            <a:ext cx="8335963" cy="4114800"/>
          </a:xfrm>
        </p:spPr>
        <p:txBody>
          <a:bodyPr>
            <a:normAutofit/>
          </a:bodyPr>
          <a:lstStyle/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شوک 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ایلئوس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انواژیناسیون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عدم تحمل کربوئیدرات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استفراغ های مکرر و مقاوم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اسهال بسیار شدید و حجیم (بیش از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cc/kg/h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10)</a:t>
            </a:r>
            <a:endParaRPr lang="en-US" sz="2400" dirty="0">
              <a:solidFill>
                <a:srgbClr val="00B05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1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اسهال حاد در کودکان: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78025"/>
            <a:ext cx="8497888" cy="41148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اسهال یکی از علل عمدۀ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مورتالیتی</a:t>
            </a:r>
            <a:r>
              <a:rPr lang="fa-IR" sz="2400" dirty="0">
                <a:cs typeface="B Nazanin" pitchFamily="2" charset="-78"/>
              </a:rPr>
              <a:t> کودکان در کشورهای در حال توسعه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(18%) </a:t>
            </a:r>
            <a:r>
              <a:rPr lang="fa-IR" sz="2400" dirty="0">
                <a:cs typeface="B Nazanin" pitchFamily="2" charset="-78"/>
              </a:rPr>
              <a:t>است.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به طور کلی 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8/1</a:t>
            </a:r>
            <a:r>
              <a:rPr lang="en-US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میلیون مرگ </a:t>
            </a:r>
            <a:r>
              <a:rPr lang="fa-IR" sz="2400" dirty="0">
                <a:cs typeface="B Nazanin" pitchFamily="2" charset="-78"/>
              </a:rPr>
              <a:t>در سال به دلیل اسهال روی می دهد. (مقام دوم)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امروزه، مورتالیتی</a:t>
            </a:r>
            <a:r>
              <a:rPr lang="en-CA" sz="2400" dirty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اسهال به دلیل استفادۀ مناسب از محلول های خوراکی رهیدراتاسیون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(ORS)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و بهبود تغذیه در طی دوران اسهال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کاهش</a:t>
            </a:r>
            <a:r>
              <a:rPr lang="fa-IR" sz="2400" dirty="0">
                <a:cs typeface="B Nazanin" pitchFamily="2" charset="-78"/>
              </a:rPr>
              <a:t> یافته است.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تغذیه مجدد: 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323528" y="1773238"/>
            <a:ext cx="8352160" cy="46799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به محض اینکه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رهیدراتاسیون تکمیل </a:t>
            </a:r>
            <a:r>
              <a:rPr lang="fa-IR" sz="2400" dirty="0">
                <a:cs typeface="B Nazanin" pitchFamily="2" charset="-78"/>
              </a:rPr>
              <a:t>شد، باید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تغذیه مجدداً </a:t>
            </a:r>
            <a:r>
              <a:rPr lang="fa-IR" sz="2400" dirty="0">
                <a:cs typeface="B Nazanin" pitchFamily="2" charset="-78"/>
              </a:rPr>
              <a:t>شروع شود و همراه با غذا برای جبران دفع جاری مایعات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fa-IR" sz="2400" dirty="0">
                <a:cs typeface="B Nazanin" pitchFamily="2" charset="-78"/>
              </a:rPr>
              <a:t> را ادامه داد.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شیردهی باید سریعاً شروع شود.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کربوئیدرات های کمپلکس </a:t>
            </a:r>
            <a:r>
              <a:rPr lang="fa-IR" sz="2400" dirty="0">
                <a:cs typeface="B Nazanin" pitchFamily="2" charset="-78"/>
              </a:rPr>
              <a:t>مثل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برنج</a:t>
            </a:r>
            <a:r>
              <a:rPr lang="fa-IR" sz="2400" dirty="0">
                <a:cs typeface="B Nazanin" pitchFamily="2" charset="-78"/>
              </a:rPr>
              <a:t>،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گندم</a:t>
            </a:r>
            <a:r>
              <a:rPr lang="fa-IR" sz="2400" dirty="0">
                <a:cs typeface="B Nazanin" pitchFamily="2" charset="-78"/>
              </a:rPr>
              <a:t>،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سیب زمینی </a:t>
            </a:r>
            <a:r>
              <a:rPr lang="fa-IR" sz="2400" dirty="0">
                <a:cs typeface="B Nazanin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غلات</a:t>
            </a:r>
            <a:r>
              <a:rPr lang="fa-IR" sz="2400" dirty="0">
                <a:cs typeface="B Nazanin" pitchFamily="2" charset="-78"/>
              </a:rPr>
              <a:t>،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گوشت بدون چربی </a:t>
            </a:r>
            <a:r>
              <a:rPr lang="fa-IR" sz="2400" dirty="0">
                <a:cs typeface="B Nazanin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ماست</a:t>
            </a:r>
            <a:r>
              <a:rPr lang="fa-IR" sz="2400" dirty="0">
                <a:cs typeface="B Nazanin" pitchFamily="2" charset="-78"/>
              </a:rPr>
              <a:t> به خوبی تحمل می شوند.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غذاهای پرچرب و قندهای ساده مانند آبمیوه ها و نوشابه ها نباید داده شوند.</a:t>
            </a:r>
            <a:endParaRPr lang="en-US" sz="2400" dirty="0">
              <a:solidFill>
                <a:srgbClr val="0033CC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تغذیه مجدد: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44675"/>
            <a:ext cx="8408293" cy="482441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عدم تحمل لاکتوز </a:t>
            </a:r>
            <a:r>
              <a:rPr lang="fa-IR" sz="2400" dirty="0">
                <a:cs typeface="B Nazanin" pitchFamily="2" charset="-78"/>
              </a:rPr>
              <a:t>یکی از مشکلات بسیار شایع اسهال در کودکانی است که تأخیر در شروع تغذیه با شیر داشته اند.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اگر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a-IR" sz="2400" dirty="0">
                <a:cs typeface="B Nazanin" pitchFamily="2" charset="-78"/>
              </a:rPr>
              <a:t> مدفوع کاهش یابد و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بیش از 1% مواد احیاء کننده </a:t>
            </a:r>
            <a:r>
              <a:rPr lang="fa-IR" sz="2400" dirty="0">
                <a:cs typeface="B Nazanin" pitchFamily="2" charset="-78"/>
              </a:rPr>
              <a:t>در مدفوع وجود داشته باشد باید به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عدم تحمل لاکتوز </a:t>
            </a:r>
            <a:r>
              <a:rPr lang="fa-IR" sz="2400" dirty="0">
                <a:cs typeface="B Nazanin" pitchFamily="2" charset="-78"/>
              </a:rPr>
              <a:t>شک کرد و در شیرخواران فورمولاخوار،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از فورمولاهای فاقد لاکتوز</a:t>
            </a:r>
            <a:r>
              <a:rPr lang="fa-IR" sz="2400" dirty="0">
                <a:cs typeface="B Nazanin" pitchFamily="2" charset="-78"/>
              </a:rPr>
              <a:t> استفاده نمود.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در درمان اسهال پایدار رژیم غذایی حاوی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برنج، عدس، ماست، موز سبز و پکتین </a:t>
            </a:r>
            <a:r>
              <a:rPr lang="fa-IR" sz="2400" dirty="0">
                <a:cs typeface="B Nazanin" pitchFamily="2" charset="-78"/>
              </a:rPr>
              <a:t>(نوعی ژلاتین گیاهی) مؤثر هستند.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درمان ضد میکروبی: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424863" cy="4679950"/>
          </a:xfrm>
        </p:spPr>
        <p:txBody>
          <a:bodyPr>
            <a:normAutofit fontScale="85000" lnSpcReduction="10000"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عامل اصلی </a:t>
            </a:r>
            <a:r>
              <a:rPr lang="fa-IR" dirty="0">
                <a:cs typeface="B Nazanin" pitchFamily="2" charset="-78"/>
              </a:rPr>
              <a:t>اسهال حاد، </a:t>
            </a: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ویروس ها </a:t>
            </a:r>
            <a:r>
              <a:rPr lang="fa-IR" dirty="0">
                <a:cs typeface="B Nazanin" pitchFamily="2" charset="-78"/>
              </a:rPr>
              <a:t>هستند بنابر این </a:t>
            </a: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آنتی بیوتیک نباید</a:t>
            </a:r>
            <a:r>
              <a:rPr lang="fa-IR" dirty="0">
                <a:cs typeface="B Nazanin" pitchFamily="2" charset="-78"/>
              </a:rPr>
              <a:t> مصرف شود. </a:t>
            </a:r>
            <a:endParaRPr lang="en-US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dirty="0">
                <a:cs typeface="B Nazanin" pitchFamily="2" charset="-78"/>
              </a:rPr>
              <a:t>استفاده روتین از آنتی بیوتیک ها ممکن است منجر به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افزایش مقاومت </a:t>
            </a:r>
            <a:r>
              <a:rPr lang="fa-IR" dirty="0">
                <a:cs typeface="B Nazanin" pitchFamily="2" charset="-78"/>
              </a:rPr>
              <a:t>میکروبی و طولانی شدن حالت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ناقلی</a:t>
            </a:r>
            <a:r>
              <a:rPr lang="fa-IR" dirty="0">
                <a:cs typeface="B Nazanin" pitchFamily="2" charset="-78"/>
              </a:rPr>
              <a:t> بیماری شود.</a:t>
            </a:r>
            <a:endParaRPr lang="en-US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آنتی بیوتیک </a:t>
            </a:r>
            <a:r>
              <a:rPr lang="fa-IR" dirty="0">
                <a:cs typeface="B Nazanin" pitchFamily="2" charset="-78"/>
              </a:rPr>
              <a:t>نباید در کودکان مبتلا به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اسهال خونی حاد </a:t>
            </a:r>
            <a:r>
              <a:rPr lang="fa-IR" dirty="0">
                <a:cs typeface="B Nazanin" pitchFamily="2" charset="-78"/>
              </a:rPr>
              <a:t>داده شود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مگر</a:t>
            </a:r>
            <a:r>
              <a:rPr lang="fa-IR" dirty="0">
                <a:cs typeface="B Nazanin" pitchFamily="2" charset="-78"/>
              </a:rPr>
              <a:t> این که پاتوژن خاصی ایزوله شده باشد زیرا می تواند ریسک فاکتور ایجاد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HUS</a:t>
            </a:r>
            <a:r>
              <a:rPr lang="en-US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 در بیماران مبتلا به اسهال خونی ثانویه به 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Ecoli (O157–H7)</a:t>
            </a: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شود.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0088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درمان ضد میکروبی: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250825" y="1700213"/>
            <a:ext cx="8434388" cy="482441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None/>
            </a:pPr>
            <a:r>
              <a:rPr lang="fa-IR" sz="2400" b="1" dirty="0">
                <a:solidFill>
                  <a:srgbClr val="0033CC"/>
                </a:solidFill>
                <a:cs typeface="B Nazanin" pitchFamily="2" charset="-78"/>
              </a:rPr>
              <a:t>اندیکاسیون درمان آنتی بیوتیکی در بیماران با ایمنی سالم :</a:t>
            </a:r>
            <a:endParaRPr lang="en-US" sz="2400" b="1" dirty="0">
              <a:solidFill>
                <a:srgbClr val="0033CC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cs typeface="B Nazanin" pitchFamily="2" charset="-78"/>
              </a:rPr>
              <a:t>عواملی که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همیشه</a:t>
            </a:r>
            <a:r>
              <a:rPr lang="fa-IR" sz="2400" dirty="0">
                <a:cs typeface="B Nazanin" pitchFamily="2" charset="-78"/>
              </a:rPr>
              <a:t> درمان آنتی بیوتیکی لازم دارند: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ویبریو کلرا</a:t>
            </a:r>
            <a:r>
              <a:rPr lang="fa-IR" sz="2400" dirty="0">
                <a:cs typeface="B Nazanin" pitchFamily="2" charset="-78"/>
              </a:rPr>
              <a:t>،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شیگلا</a:t>
            </a:r>
            <a:r>
              <a:rPr lang="fa-IR" sz="2400" dirty="0">
                <a:cs typeface="B Nazanin" pitchFamily="2" charset="-78"/>
              </a:rPr>
              <a:t>،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ژیاردیا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cs typeface="B Nazanin" pitchFamily="2" charset="-78"/>
              </a:rPr>
              <a:t>عواملی که در برخی موارد نیاز به درمان دارند.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itchFamily="2" charset="-78"/>
              </a:rPr>
              <a:t>عفونت با </a:t>
            </a:r>
            <a:r>
              <a:rPr lang="en-US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Ecoli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انتروپاتوژن </a:t>
            </a:r>
            <a:r>
              <a:rPr lang="fa-IR" sz="2400" dirty="0">
                <a:cs typeface="B Nazanin" pitchFamily="2" charset="-78"/>
              </a:rPr>
              <a:t>زمانی که دوره بیماری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طولانی و مداوم </a:t>
            </a:r>
            <a:r>
              <a:rPr lang="fa-IR" sz="2400" dirty="0">
                <a:cs typeface="B Nazanin" pitchFamily="2" charset="-78"/>
              </a:rPr>
              <a:t>شود.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itchFamily="2" charset="-78"/>
              </a:rPr>
              <a:t>عفونت با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Ecoli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مهاجم روده ای </a:t>
            </a:r>
            <a:r>
              <a:rPr lang="fa-IR" sz="2400" dirty="0">
                <a:cs typeface="B Nazanin" pitchFamily="2" charset="-78"/>
              </a:rPr>
              <a:t>زمانی که مشابه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شیگلا</a:t>
            </a:r>
            <a:r>
              <a:rPr lang="fa-IR" sz="2400" dirty="0">
                <a:cs typeface="B Nazanin" pitchFamily="2" charset="-78"/>
              </a:rPr>
              <a:t> شود.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cs typeface="B Nazanin" pitchFamily="2" charset="-78"/>
              </a:rPr>
              <a:t>عفونت با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یرسینیا</a:t>
            </a:r>
            <a:r>
              <a:rPr lang="fa-IR" sz="2400" dirty="0">
                <a:cs typeface="B Nazanin" pitchFamily="2" charset="-78"/>
              </a:rPr>
              <a:t> در مواردی که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توأم با بیماری سیکل سل </a:t>
            </a:r>
            <a:r>
              <a:rPr lang="fa-IR" sz="2400" dirty="0">
                <a:cs typeface="B Nazanin" pitchFamily="2" charset="-78"/>
              </a:rPr>
              <a:t>باشد.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سالمونلا</a:t>
            </a:r>
            <a:r>
              <a:rPr lang="fa-IR" sz="2400" dirty="0">
                <a:cs typeface="B Nazanin" pitchFamily="2" charset="-78"/>
              </a:rPr>
              <a:t> در موارد زیر: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شیرخواران خیلی کم سن</a:t>
            </a:r>
            <a:r>
              <a:rPr lang="fa-IR" sz="2400" dirty="0">
                <a:cs typeface="B Nazanin" pitchFamily="2" charset="-78"/>
              </a:rPr>
              <a:t>، همراه با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تب</a:t>
            </a:r>
            <a:r>
              <a:rPr lang="fa-IR" sz="2400" dirty="0">
                <a:cs typeface="B Nazanin" pitchFamily="2" charset="-78"/>
              </a:rPr>
              <a:t>،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کشت خون مثبت</a:t>
            </a:r>
            <a:endParaRPr lang="en-US" sz="2400" dirty="0">
              <a:solidFill>
                <a:srgbClr val="00B05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0088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داروهای ضد اسهال: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179388" y="1844675"/>
            <a:ext cx="8678892" cy="467995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این داروها در درمان اسهال حاد جایی ندارند.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داروهایی که سبب تغییر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موتیلیتی</a:t>
            </a:r>
            <a:r>
              <a:rPr lang="fa-IR" sz="2400" dirty="0">
                <a:cs typeface="B Nazanin" pitchFamily="2" charset="-78"/>
              </a:rPr>
              <a:t> روده می شوند. مثل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Opiate</a:t>
            </a:r>
            <a:r>
              <a:rPr lang="fa-IR" sz="2400" dirty="0">
                <a:cs typeface="B Nazanin" pitchFamily="2" charset="-78"/>
              </a:rPr>
              <a:t> (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لوپروماید</a:t>
            </a:r>
            <a:r>
              <a:rPr lang="fa-IR" sz="2400" dirty="0">
                <a:cs typeface="B Nazanin" pitchFamily="2" charset="-78"/>
              </a:rPr>
              <a:t>)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داروهایی که سبب تغییر در مکانیسم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ترشح</a:t>
            </a:r>
            <a:r>
              <a:rPr lang="fa-IR" sz="2400" dirty="0">
                <a:cs typeface="B Nazanin" pitchFamily="2" charset="-78"/>
              </a:rPr>
              <a:t> روده می شوند. مثل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بیسموت</a:t>
            </a:r>
            <a:endParaRPr lang="en-US" sz="2400" dirty="0">
              <a:solidFill>
                <a:srgbClr val="0033CC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650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داروهای ضد استفراغ: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323528" y="1844675"/>
            <a:ext cx="8352160" cy="4679950"/>
          </a:xfrm>
        </p:spPr>
        <p:txBody>
          <a:bodyPr>
            <a:normAutofit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این دسته داروها نیز معمولاً در اسهال حاد جایی ندارند</a:t>
            </a:r>
            <a:r>
              <a:rPr lang="fa-IR" sz="2400" dirty="0">
                <a:cs typeface="B Nazanin" pitchFamily="2" charset="-78"/>
              </a:rPr>
              <a:t>. 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فنوتیازین ها </a:t>
            </a:r>
            <a:r>
              <a:rPr lang="fa-IR" sz="2400" dirty="0">
                <a:cs typeface="B Nazanin" pitchFamily="2" charset="-78"/>
              </a:rPr>
              <a:t>که عوارض بالقوه جدی دارند: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دیس تونی و هیپرترمی بدخیم</a:t>
            </a:r>
            <a:endParaRPr lang="en-US" sz="2400" dirty="0">
              <a:solidFill>
                <a:srgbClr val="0033CC"/>
              </a:solidFill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آنتی هیستامین ها </a:t>
            </a:r>
            <a:r>
              <a:rPr lang="fa-IR" sz="2400" dirty="0">
                <a:cs typeface="B Nazanin" pitchFamily="2" charset="-78"/>
              </a:rPr>
              <a:t>نیز می توانند سبب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دپرسیون تنفسی </a:t>
            </a:r>
            <a:r>
              <a:rPr lang="fa-IR" sz="2400" dirty="0">
                <a:cs typeface="B Nazanin" pitchFamily="2" charset="-78"/>
              </a:rPr>
              <a:t>شوند.</a:t>
            </a:r>
            <a:endParaRPr lang="en-US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اوندانسترون</a:t>
            </a:r>
            <a:r>
              <a:rPr lang="fa-IR" sz="2400" b="1" dirty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Ondansetron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a-IR" sz="2000" dirty="0">
                <a:latin typeface="Times New Roman" pitchFamily="18" charset="0"/>
              </a:rPr>
              <a:t> </a:t>
            </a:r>
            <a:r>
              <a:rPr lang="fa-IR" sz="2400" dirty="0">
                <a:cs typeface="B Nazanin" pitchFamily="2" charset="-78"/>
              </a:rPr>
              <a:t>داروی مؤثری بوده وکمتر مسمومیت ایجاد می کند. در مواردی که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استفراغ مداوم </a:t>
            </a:r>
            <a:r>
              <a:rPr lang="fa-IR" sz="2400" dirty="0">
                <a:cs typeface="B Nazanin" pitchFamily="2" charset="-78"/>
              </a:rPr>
              <a:t>وجود دارد که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مانع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ORT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می شود می توان از این دارو به صورت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تک دوز خوراکی </a:t>
            </a:r>
            <a:r>
              <a:rPr lang="fa-IR" sz="2400" dirty="0">
                <a:cs typeface="B Nazanin" pitchFamily="2" charset="-78"/>
              </a:rPr>
              <a:t>استفاده نمود.</a:t>
            </a:r>
            <a:endParaRPr lang="en-US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mg/kg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en-US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0/15 -0/1 (حداکثر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fa-IR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8)</a:t>
            </a:r>
            <a:endParaRPr lang="en-US" sz="2400" dirty="0">
              <a:solidFill>
                <a:srgbClr val="0033CC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ضمیمه سازی روی: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323850" y="1835150"/>
            <a:ext cx="8534430" cy="4618038"/>
          </a:xfrm>
        </p:spPr>
        <p:txBody>
          <a:bodyPr>
            <a:noAutofit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400" dirty="0">
                <a:cs typeface="B Nazanin" pitchFamily="2" charset="-78"/>
              </a:rPr>
              <a:t>شواهد قوی وجود دارد که ضمیمه سازی با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روی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در کودکان مبتلا به اسهال باعث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کاهش طول </a:t>
            </a:r>
            <a:r>
              <a:rPr lang="fa-IR" sz="2400" dirty="0">
                <a:cs typeface="B Nazanin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شدت </a:t>
            </a:r>
            <a:r>
              <a:rPr lang="fa-IR" sz="2400" dirty="0">
                <a:cs typeface="B Nazanin" pitchFamily="2" charset="-78"/>
              </a:rPr>
              <a:t>اسهال می شود.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400" dirty="0">
                <a:cs typeface="B Nazanin" pitchFamily="2" charset="-78"/>
              </a:rPr>
              <a:t>جبران روی در اسهال حاد مخصوصاً در کودکان دچار سوءتغذیه، باعث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کوتاه تر شدن </a:t>
            </a:r>
            <a:r>
              <a:rPr lang="fa-IR" sz="2400" dirty="0">
                <a:cs typeface="B Nazanin" pitchFamily="2" charset="-78"/>
              </a:rPr>
              <a:t>مدت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اسهال، </a:t>
            </a:r>
            <a:r>
              <a:rPr lang="fa-IR" sz="2400" dirty="0">
                <a:solidFill>
                  <a:srgbClr val="FF33CC"/>
                </a:solidFill>
                <a:cs typeface="B Nazanin" pitchFamily="2" charset="-78"/>
              </a:rPr>
              <a:t>کمتر شدن </a:t>
            </a:r>
            <a:r>
              <a:rPr lang="fa-IR" sz="2400" dirty="0">
                <a:cs typeface="B Nazanin" pitchFamily="2" charset="-78"/>
              </a:rPr>
              <a:t>حجم</a:t>
            </a:r>
            <a:r>
              <a:rPr lang="fa-IR" sz="2400" dirty="0">
                <a:solidFill>
                  <a:srgbClr val="FF33CC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مدفوع و بهتر شدن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وزن گیری </a:t>
            </a:r>
            <a:r>
              <a:rPr lang="fa-IR" sz="2400" dirty="0">
                <a:cs typeface="B Nazanin" pitchFamily="2" charset="-78"/>
              </a:rPr>
              <a:t>می شود.</a:t>
            </a:r>
            <a:endParaRPr lang="en-US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fa-IR" sz="2400" dirty="0">
                <a:cs typeface="B Nazanin" pitchFamily="2" charset="-78"/>
              </a:rPr>
              <a:t>توصیه می شود که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در طول </a:t>
            </a:r>
            <a:r>
              <a:rPr lang="fa-IR" sz="2400" dirty="0">
                <a:cs typeface="B Nazanin" pitchFamily="2" charset="-78"/>
              </a:rPr>
              <a:t>مدت اسهال و بعد از بهبودی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تا 14 روز </a:t>
            </a:r>
            <a:r>
              <a:rPr lang="fa-IR" sz="2400" dirty="0">
                <a:cs typeface="B Nazanin" pitchFamily="2" charset="-78"/>
              </a:rPr>
              <a:t>از مکمل های روی استفاده شود.</a:t>
            </a:r>
            <a:endParaRPr lang="en-US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400" dirty="0">
                <a:cs typeface="B Nazanin" pitchFamily="2" charset="-78"/>
              </a:rPr>
              <a:t>در شیرخواران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زیر 6 ماه </a:t>
            </a:r>
            <a:r>
              <a:rPr lang="fa-IR" sz="2400" dirty="0">
                <a:cs typeface="B Nazanin" pitchFamily="2" charset="-78"/>
              </a:rPr>
              <a:t>به میزان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mg/day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10 </a:t>
            </a:r>
            <a:endParaRPr lang="fa-IR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400" dirty="0">
                <a:cs typeface="B Nazanin" pitchFamily="2" charset="-78"/>
              </a:rPr>
              <a:t>در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بالای 6 ماه </a:t>
            </a:r>
            <a:r>
              <a:rPr lang="fa-IR" sz="2400" dirty="0">
                <a:cs typeface="B Nazanin" pitchFamily="2" charset="-78"/>
              </a:rPr>
              <a:t>به میزان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mg/day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20 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0088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پروبیوتیک ها: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179388" y="1844675"/>
            <a:ext cx="8496300" cy="4752975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cs typeface="B Nazanin" pitchFamily="2" charset="-78"/>
              </a:rPr>
              <a:t>مهمترین موارد مصرف این دسته داروها، </a:t>
            </a:r>
            <a:r>
              <a:rPr lang="ar-SA" sz="2400" dirty="0">
                <a:solidFill>
                  <a:srgbClr val="0033CC"/>
                </a:solidFill>
                <a:cs typeface="B Nazanin" pitchFamily="2" charset="-78"/>
              </a:rPr>
              <a:t>پیشگیری </a:t>
            </a:r>
            <a:r>
              <a:rPr lang="ar-SA" sz="2400" dirty="0">
                <a:cs typeface="B Nazanin" pitchFamily="2" charset="-78"/>
              </a:rPr>
              <a:t>و</a:t>
            </a:r>
            <a:r>
              <a:rPr lang="ar-SA" sz="2400" dirty="0">
                <a:solidFill>
                  <a:srgbClr val="0033CC"/>
                </a:solidFill>
                <a:cs typeface="B Nazanin" pitchFamily="2" charset="-78"/>
              </a:rPr>
              <a:t> درمان اسهال حاد عفونی </a:t>
            </a:r>
            <a:r>
              <a:rPr lang="ar-SA" sz="2400" dirty="0">
                <a:cs typeface="B Nazanin" pitchFamily="2" charset="-78"/>
              </a:rPr>
              <a:t>است.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cs typeface="B Nazanin" pitchFamily="2" charset="-78"/>
              </a:rPr>
              <a:t>این داروها می توانند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دوره اسهال </a:t>
            </a:r>
            <a:r>
              <a:rPr lang="fa-IR" sz="2400" dirty="0">
                <a:cs typeface="B Nazanin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زمان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دفع روتاویروسی </a:t>
            </a:r>
            <a:r>
              <a:rPr lang="ar-SA" sz="2400" dirty="0">
                <a:cs typeface="B Nazanin" pitchFamily="2" charset="-78"/>
              </a:rPr>
              <a:t>را کوتاه </a:t>
            </a:r>
            <a:r>
              <a:rPr lang="fa-IR" sz="2400" dirty="0">
                <a:cs typeface="B Nazanin" pitchFamily="2" charset="-78"/>
              </a:rPr>
              <a:t>کنند.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>
                <a:solidFill>
                  <a:srgbClr val="FF00FF"/>
                </a:solidFill>
                <a:cs typeface="B Nazanin" pitchFamily="2" charset="-78"/>
              </a:rPr>
              <a:t>اثرات این داروها در اسهال</a:t>
            </a:r>
            <a:r>
              <a:rPr lang="fa-IR" sz="2400" dirty="0">
                <a:solidFill>
                  <a:srgbClr val="FF00FF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FF00FF"/>
                </a:solidFill>
                <a:cs typeface="B Nazanin" pitchFamily="2" charset="-78"/>
              </a:rPr>
              <a:t>های ویروسی بسیار بارزتر است .</a:t>
            </a:r>
            <a:endParaRPr lang="fa-IR" sz="2400" dirty="0">
              <a:solidFill>
                <a:srgbClr val="FF00FF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cs typeface="B Nazanin" pitchFamily="2" charset="-78"/>
              </a:rPr>
              <a:t>در مواردی که به صورت </a:t>
            </a:r>
            <a:r>
              <a:rPr lang="ar-SA" sz="2400" dirty="0">
                <a:solidFill>
                  <a:srgbClr val="00B050"/>
                </a:solidFill>
                <a:cs typeface="B Nazanin" pitchFamily="2" charset="-78"/>
              </a:rPr>
              <a:t>همزمان</a:t>
            </a:r>
            <a:r>
              <a:rPr lang="ar-SA" sz="2400" dirty="0">
                <a:cs typeface="B Nazanin" pitchFamily="2" charset="-78"/>
              </a:rPr>
              <a:t> با </a:t>
            </a:r>
            <a:r>
              <a:rPr lang="ar-SA" sz="2400" dirty="0">
                <a:solidFill>
                  <a:srgbClr val="00B050"/>
                </a:solidFill>
                <a:cs typeface="B Nazanin" pitchFamily="2" charset="-78"/>
              </a:rPr>
              <a:t>آنتی بیوتیک </a:t>
            </a:r>
            <a:r>
              <a:rPr lang="ar-SA" sz="2400" dirty="0">
                <a:cs typeface="B Nazanin" pitchFamily="2" charset="-78"/>
              </a:rPr>
              <a:t>مصرف شوند می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توانند باعث </a:t>
            </a:r>
            <a:r>
              <a:rPr lang="ar-SA" sz="2400" dirty="0">
                <a:solidFill>
                  <a:srgbClr val="00B050"/>
                </a:solidFill>
                <a:cs typeface="B Nazanin" pitchFamily="2" charset="-78"/>
              </a:rPr>
              <a:t>کاهش تعداد مدفوع و افزایش قوام </a:t>
            </a:r>
            <a:r>
              <a:rPr lang="ar-SA" sz="2400" dirty="0">
                <a:cs typeface="B Nazanin" pitchFamily="2" charset="-78"/>
              </a:rPr>
              <a:t>آن شود.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پیشگیری: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179388" y="1700213"/>
            <a:ext cx="8678892" cy="4752975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cs typeface="B Nazanin" pitchFamily="2" charset="-78"/>
              </a:rPr>
              <a:t>آموزش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0033CC"/>
                </a:solidFill>
                <a:cs typeface="B Nazanin" pitchFamily="2" charset="-78"/>
              </a:rPr>
              <a:t>بهداشت</a:t>
            </a:r>
            <a:r>
              <a:rPr lang="ar-SA" sz="2400" dirty="0">
                <a:cs typeface="B Nazanin" pitchFamily="2" charset="-78"/>
              </a:rPr>
              <a:t>، تغذیه با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شیرمادر</a:t>
            </a:r>
            <a:r>
              <a:rPr lang="ar-SA" sz="2400" dirty="0">
                <a:cs typeface="B Nazanin" pitchFamily="2" charset="-78"/>
              </a:rPr>
              <a:t>،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سلامت </a:t>
            </a:r>
            <a:r>
              <a:rPr lang="ar-SA" sz="2400" dirty="0">
                <a:solidFill>
                  <a:srgbClr val="00B050"/>
                </a:solidFill>
                <a:cs typeface="B Nazanin" pitchFamily="2" charset="-78"/>
              </a:rPr>
              <a:t>غذایی</a:t>
            </a:r>
            <a:r>
              <a:rPr lang="ar-SA" sz="2400" dirty="0">
                <a:cs typeface="B Nazanin" pitchFamily="2" charset="-78"/>
              </a:rPr>
              <a:t>، استفاده مناسب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ORS</a:t>
            </a:r>
            <a:r>
              <a:rPr lang="ar-SA" sz="2400" dirty="0">
                <a:cs typeface="B Nazanin" pitchFamily="2" charset="-78"/>
              </a:rPr>
              <a:t>،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پروبیوتیک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ها </a:t>
            </a:r>
            <a:r>
              <a:rPr lang="ar-SA" sz="2400" dirty="0">
                <a:cs typeface="B Nazanin" pitchFamily="2" charset="-78"/>
              </a:rPr>
              <a:t>و </a:t>
            </a:r>
            <a:r>
              <a:rPr lang="ar-SA" sz="2400" dirty="0">
                <a:solidFill>
                  <a:srgbClr val="00B050"/>
                </a:solidFill>
                <a:cs typeface="B Nazanin" pitchFamily="2" charset="-78"/>
              </a:rPr>
              <a:t>واکسیناسیون روتاویروس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 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rix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000" dirty="0">
                <a:latin typeface="Times New Roman" pitchFamily="18" charset="0"/>
                <a:cs typeface="B Nazanin" pitchFamily="2" charset="-78"/>
              </a:rPr>
              <a:t>و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Teq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cs typeface="B Nazanin" pitchFamily="2" charset="-78"/>
              </a:rPr>
              <a:t>شستشوی دستها با </a:t>
            </a:r>
            <a:r>
              <a:rPr lang="ar-SA" sz="2400" dirty="0">
                <a:solidFill>
                  <a:srgbClr val="0033CC"/>
                </a:solidFill>
                <a:cs typeface="B Nazanin" pitchFamily="2" charset="-78"/>
              </a:rPr>
              <a:t>آب و صابون </a:t>
            </a:r>
            <a:r>
              <a:rPr lang="ar-SA" sz="2400" dirty="0">
                <a:cs typeface="B Nazanin" pitchFamily="2" charset="-78"/>
              </a:rPr>
              <a:t>باعث کاهش میزان اسهال بیش از 50% می شود.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Tx/>
              <a:buNone/>
            </a:pPr>
            <a:endParaRPr lang="fa-IR"/>
          </a:p>
          <a:p>
            <a:pPr>
              <a:buFontTx/>
              <a:buNone/>
            </a:pPr>
            <a:endParaRPr lang="fa-IR"/>
          </a:p>
          <a:p>
            <a:pPr>
              <a:buFontTx/>
              <a:buNone/>
            </a:pPr>
            <a:endParaRPr lang="fa-IR"/>
          </a:p>
          <a:p>
            <a:pPr>
              <a:buFontTx/>
              <a:buNone/>
            </a:pPr>
            <a:r>
              <a:rPr lang="fa-IR"/>
              <a:t>                                        </a:t>
            </a:r>
            <a:endParaRPr lang="en-US">
              <a:cs typeface="Times New Roman" pitchFamily="18" charset="0"/>
            </a:endParaRPr>
          </a:p>
        </p:txBody>
      </p:sp>
      <p:pic>
        <p:nvPicPr>
          <p:cNvPr id="55300" name="Picture 4" descr="cute_baby_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2867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تعریف اسهال: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16113"/>
            <a:ext cx="8678892" cy="4681537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اسهال حاد:</a:t>
            </a:r>
            <a:endParaRPr lang="en-CA" b="1" dirty="0">
              <a:solidFill>
                <a:srgbClr val="FF0000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در شیرخواران دفع مدفوع آبکی بیشتر از </a:t>
            </a:r>
            <a:r>
              <a:rPr lang="en-US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/kg/day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 10</a:t>
            </a:r>
            <a:r>
              <a:rPr lang="fa-IR" dirty="0">
                <a:cs typeface="B Nazanin" pitchFamily="2" charset="-78"/>
              </a:rPr>
              <a:t> و در بزرگسالان بیشتر از </a:t>
            </a:r>
            <a:r>
              <a:rPr lang="en-US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/day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 200</a:t>
            </a:r>
            <a:r>
              <a:rPr lang="fa-IR" dirty="0">
                <a:cs typeface="B Nazanin" pitchFamily="2" charset="-78"/>
              </a:rPr>
              <a:t>، که کمتر از 14 روز تداوم یابد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کاهش غلظت </a:t>
            </a:r>
            <a:r>
              <a:rPr lang="fa-IR" dirty="0">
                <a:cs typeface="B Nazanin" pitchFamily="2" charset="-78"/>
              </a:rPr>
              <a:t>(شلی یا آبکی) همراه با </a:t>
            </a:r>
            <a:r>
              <a:rPr lang="fa-IR" dirty="0">
                <a:solidFill>
                  <a:srgbClr val="0033CC"/>
                </a:solidFill>
                <a:cs typeface="B Nazanin" pitchFamily="2" charset="-78"/>
              </a:rPr>
              <a:t>افزایش تعداد </a:t>
            </a:r>
            <a:r>
              <a:rPr lang="fa-IR" dirty="0">
                <a:cs typeface="B Nazanin" pitchFamily="2" charset="-78"/>
              </a:rPr>
              <a:t>دفعات (بیش از 3 بار در روز)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None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اسهال مزمن یا مداوم: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اسهالی که </a:t>
            </a: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بیش از 14 </a:t>
            </a:r>
            <a:r>
              <a:rPr lang="fa-IR" dirty="0">
                <a:cs typeface="B Nazanin" pitchFamily="2" charset="-78"/>
              </a:rPr>
              <a:t>روز طول کشد.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cs typeface="B Nazanin" pitchFamily="2" charset="-78"/>
              </a:rPr>
              <a:t>این فرم از اسهال بیش از 50% موارد مورتالیتی اسهال را تشکیل می دهد.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تعریف اسهال 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از دیدگاه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fa-IR" dirty="0">
                <a:solidFill>
                  <a:srgbClr val="00B050"/>
                </a:solidFill>
                <a:cs typeface="B Nazanin" pitchFamily="2" charset="-78"/>
              </a:rPr>
              <a:t>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23850" y="1844674"/>
            <a:ext cx="8462992" cy="4584721"/>
          </a:xfrm>
        </p:spPr>
        <p:txBody>
          <a:bodyPr>
            <a:normAutofit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2400" dirty="0">
                <a:cs typeface="B Nazanin" pitchFamily="2" charset="-78"/>
              </a:rPr>
              <a:t>دفع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مدفوع شل </a:t>
            </a:r>
            <a:r>
              <a:rPr lang="fa-IR" sz="2400" dirty="0">
                <a:cs typeface="B Nazanin" pitchFamily="2" charset="-78"/>
              </a:rPr>
              <a:t>یا آبکی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بیش از 3 بار </a:t>
            </a:r>
            <a:r>
              <a:rPr lang="fa-IR" sz="2400" dirty="0">
                <a:cs typeface="B Nazanin" pitchFamily="2" charset="-78"/>
              </a:rPr>
              <a:t>در روز </a:t>
            </a:r>
            <a:endParaRPr lang="en-US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2400" dirty="0">
                <a:cs typeface="B Nazanin" pitchFamily="2" charset="-78"/>
              </a:rPr>
              <a:t>هر گونه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انحراف از پترن معمولی </a:t>
            </a:r>
            <a:r>
              <a:rPr lang="fa-IR" sz="2400" dirty="0">
                <a:cs typeface="B Nazanin" pitchFamily="2" charset="-78"/>
              </a:rPr>
              <a:t>دفع کودک مخصوصاً زمانی که همراه با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خون</a:t>
            </a:r>
            <a:r>
              <a:rPr lang="fa-IR" sz="2400" dirty="0">
                <a:cs typeface="B Nazanin" pitchFamily="2" charset="-78"/>
              </a:rPr>
              <a:t> یا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موکوس</a:t>
            </a:r>
            <a:r>
              <a:rPr lang="fa-IR" sz="2400" dirty="0">
                <a:cs typeface="B Nazanin" pitchFamily="2" charset="-78"/>
              </a:rPr>
              <a:t> یا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دزهیدراتاسیون</a:t>
            </a:r>
            <a:r>
              <a:rPr lang="fa-IR" sz="2400" dirty="0">
                <a:cs typeface="B Nazanin" pitchFamily="2" charset="-78"/>
              </a:rPr>
              <a:t> باشد.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650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شایع ترین علل اسهال: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323850" y="1844675"/>
            <a:ext cx="8534430" cy="4752975"/>
          </a:xfrm>
        </p:spPr>
        <p:txBody>
          <a:bodyPr>
            <a:normAutofit/>
          </a:bodyPr>
          <a:lstStyle/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ar-SA" sz="2400" dirty="0">
                <a:solidFill>
                  <a:srgbClr val="0033CC"/>
                </a:solidFill>
                <a:cs typeface="B Nazanin" pitchFamily="2" charset="-78"/>
              </a:rPr>
              <a:t>گاستروانتریت</a:t>
            </a:r>
            <a:r>
              <a:rPr lang="fa-IR" sz="2400" dirty="0">
                <a:cs typeface="B Nazanin" pitchFamily="2" charset="-78"/>
              </a:rPr>
              <a:t>:</a:t>
            </a:r>
            <a:r>
              <a:rPr lang="ar-SA" sz="2400" dirty="0">
                <a:cs typeface="B Nazanin" pitchFamily="2" charset="-78"/>
              </a:rPr>
              <a:t> باکتریال</a:t>
            </a:r>
            <a:r>
              <a:rPr lang="fa-IR" sz="2400" dirty="0">
                <a:cs typeface="B Nazanin" pitchFamily="2" charset="-78"/>
              </a:rPr>
              <a:t>،</a:t>
            </a:r>
            <a:r>
              <a:rPr lang="ar-SA" sz="2400" dirty="0">
                <a:cs typeface="B Nazanin" pitchFamily="2" charset="-78"/>
              </a:rPr>
              <a:t> ویرال یا پارازیتی</a:t>
            </a:r>
            <a:endParaRPr lang="fa-IR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400" dirty="0">
                <a:cs typeface="B Nazanin" pitchFamily="2" charset="-78"/>
              </a:rPr>
              <a:t>اسهال بعلت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عفونت های سیستمیک </a:t>
            </a:r>
            <a:r>
              <a:rPr lang="fa-IR" sz="2400" dirty="0">
                <a:cs typeface="B Nazanin" pitchFamily="2" charset="-78"/>
              </a:rPr>
              <a:t>خارج روده ای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400" dirty="0">
                <a:cs typeface="B Nazanin" pitchFamily="2" charset="-78"/>
              </a:rPr>
              <a:t>اسهال مرتبط با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آنتی بیوتیک ها 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400" dirty="0">
                <a:cs typeface="B Nazanin" pitchFamily="2" charset="-78"/>
              </a:rPr>
              <a:t>اسهال مرتبط با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تغذیه</a:t>
            </a: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a-IR" sz="2400" dirty="0">
              <a:cs typeface="B Nazanin" pitchFamily="2" charset="-78"/>
            </a:endParaRPr>
          </a:p>
          <a:p>
            <a:pPr marL="274320" indent="-274320" algn="just" rtl="1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400" dirty="0">
                <a:cs typeface="B Nazanin" pitchFamily="2" charset="-78"/>
              </a:rPr>
              <a:t>بطور کلی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روتاویروس</a:t>
            </a:r>
            <a:r>
              <a:rPr lang="ar-SA" sz="2400" dirty="0">
                <a:cs typeface="B Nazanin" pitchFamily="2" charset="-78"/>
              </a:rPr>
              <a:t> و </a:t>
            </a:r>
            <a:r>
              <a:rPr lang="ar-SA" sz="2400" dirty="0">
                <a:solidFill>
                  <a:srgbClr val="FF0000"/>
                </a:solidFill>
                <a:cs typeface="B Nazanin" pitchFamily="2" charset="-78"/>
              </a:rPr>
              <a:t>ژیاردیا لامبلیا </a:t>
            </a:r>
            <a:r>
              <a:rPr lang="ar-SA" sz="2400" dirty="0">
                <a:cs typeface="B Nazanin" pitchFamily="2" charset="-78"/>
              </a:rPr>
              <a:t>در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5 سال اول</a:t>
            </a:r>
            <a:r>
              <a:rPr lang="fa-IR" sz="2400" dirty="0">
                <a:cs typeface="B Nazanin" pitchFamily="2" charset="-78"/>
              </a:rPr>
              <a:t> عمر</a:t>
            </a:r>
            <a:r>
              <a:rPr lang="ar-SA" sz="2400" dirty="0">
                <a:cs typeface="B Nazanin" pitchFamily="2" charset="-78"/>
              </a:rPr>
              <a:t> شایع تر</a:t>
            </a:r>
            <a:r>
              <a:rPr lang="fa-IR" sz="2400" dirty="0">
                <a:cs typeface="B Nazanin" pitchFamily="2" charset="-78"/>
              </a:rPr>
              <a:t>ین ارگانیسم ها هستند.</a:t>
            </a:r>
            <a:r>
              <a:rPr lang="ar-SA" sz="2400" dirty="0">
                <a:cs typeface="B Nazanin" pitchFamily="2" charset="-78"/>
              </a:rPr>
              <a:t> 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شایع ترین علل اسهال: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844675"/>
            <a:ext cx="8678892" cy="460851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شایع ترین </a:t>
            </a:r>
            <a:r>
              <a:rPr lang="fa-IR" sz="2400" dirty="0">
                <a:cs typeface="B Nazanin" pitchFamily="2" charset="-78"/>
              </a:rPr>
              <a:t>مواردی که در بخش اورژانس دیده می شود،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گاستروانتریت ویرال </a:t>
            </a:r>
            <a:r>
              <a:rPr lang="fa-IR" sz="2400" dirty="0">
                <a:cs typeface="B Nazanin" pitchFamily="2" charset="-78"/>
              </a:rPr>
              <a:t>است که تا 60% موارد اسهال حاد 2 ماه تا 2 سال را تشکیل می دهد.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عفونت های خارج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(اوتیت مدیا،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UTI</a:t>
            </a:r>
            <a:r>
              <a:rPr lang="fa-IR" sz="2400" dirty="0">
                <a:cs typeface="B Nazanin" pitchFamily="2" charset="-78"/>
              </a:rPr>
              <a:t>، پنومونی) می توانند اسهال حاد ایجاد کنند.</a:t>
            </a: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تغذیه بیش از حد 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Over feeding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a-IR" sz="2400" dirty="0">
                <a:cs typeface="B Nazanin" pitchFamily="2" charset="-78"/>
              </a:rPr>
              <a:t>مخصوصاً با مایعات هیپراسمولار می تواند اسهال بدلیل افزایش بار اسموتیک ایجاد کند.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خوردن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00B050"/>
                </a:solidFill>
                <a:cs typeface="B Nazanin" pitchFamily="2" charset="-78"/>
              </a:rPr>
              <a:t>سموم</a:t>
            </a:r>
            <a:r>
              <a:rPr lang="fa-IR" sz="2400" dirty="0">
                <a:cs typeface="B Nazanin" pitchFamily="2" charset="-78"/>
              </a:rPr>
              <a:t> (مثل غذاهای آلوده و ارگانوفسفات ها) نیز می تواند اسهال ایجاد کند.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-19050"/>
            <a:ext cx="7543800" cy="143192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شایع ترین علل اسهال: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79388" y="1844675"/>
            <a:ext cx="8678892" cy="4752975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کمبود لاکتاز </a:t>
            </a:r>
            <a:r>
              <a:rPr lang="fa-IR" sz="2400" dirty="0">
                <a:cs typeface="B Nazanin" pitchFamily="2" charset="-78"/>
              </a:rPr>
              <a:t>در کودکان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کم سن </a:t>
            </a:r>
            <a:r>
              <a:rPr lang="fa-IR" sz="2400" dirty="0">
                <a:cs typeface="B Nazanin" pitchFamily="2" charset="-78"/>
              </a:rPr>
              <a:t>یک مشکل گذرا بوده که بعلت آسیب مخاط روده  ثانویه به عفونت ایجاد می شود.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itchFamily="2" charset="-78"/>
              </a:rPr>
              <a:t>در کودکان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بزرگ تر و بالغین </a:t>
            </a:r>
            <a:r>
              <a:rPr lang="fa-IR" sz="2400" dirty="0">
                <a:cs typeface="B Nazanin" pitchFamily="2" charset="-78"/>
              </a:rPr>
              <a:t>این مشکل ممکن است بعلت کمبود اولیه لاکتاز باشد </a:t>
            </a:r>
            <a:r>
              <a:rPr lang="fa-IR" sz="2400" dirty="0">
                <a:solidFill>
                  <a:srgbClr val="0033CC"/>
                </a:solidFill>
                <a:cs typeface="B Nazanin" pitchFamily="2" charset="-78"/>
              </a:rPr>
              <a:t>(هیپولاکتازیای تیپ بالغین) </a:t>
            </a:r>
            <a:r>
              <a:rPr lang="fa-IR" sz="2400" dirty="0">
                <a:cs typeface="B Nazanin" pitchFamily="2" charset="-78"/>
              </a:rPr>
              <a:t>که تا 70% بزرگسالان سالم نیز دیده می شود.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-26988"/>
            <a:ext cx="7543800" cy="143192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a-I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اتیولوژی اسهال بر حسب سن: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11319" name="Group 55"/>
          <p:cNvGraphicFramePr>
            <a:graphicFrameLocks noGrp="1"/>
          </p:cNvGraphicFramePr>
          <p:nvPr/>
        </p:nvGraphicFramePr>
        <p:xfrm>
          <a:off x="468313" y="1700213"/>
          <a:ext cx="8001057" cy="4649178"/>
        </p:xfrm>
        <a:graphic>
          <a:graphicData uri="http://schemas.openxmlformats.org/drawingml/2006/table">
            <a:tbl>
              <a:tblPr/>
              <a:tblGrid>
                <a:gridCol w="193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Infants and young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Older children and adolescents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Gastrointestinal infections*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Viruses - Bacteria - Parasites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Viruses - Bacteria - Parasites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Non-gastrointestinal infections (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parenteral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diarrhea)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Otitis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media - Urinary tract infections - Other systemic infections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Systemic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Dietary disturbances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Overfeeding - Food allergy - Starvation stools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Starvation stools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Anatomic abnormalities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Intussusception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Hirschsprung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disease (± toxic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megacolon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- Partial obstruction - Blind loop syndrome - Intestinal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lymphangiectasis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Short bowel syndrome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Appendicitis - Partial obstruction - Blind loop syndrome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21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Inflammatory bowel disease</a:t>
                      </a:r>
                    </a:p>
                  </a:txBody>
                  <a:tcPr marT="60960" marB="9144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Ulcerative colitis (± toxic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megacolon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Crohn's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disease (± toxic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megacolon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69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Malabsorption</a:t>
                      </a: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or increased secretion</a:t>
                      </a:r>
                    </a:p>
                  </a:txBody>
                  <a:tcPr marT="60960" marB="9144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Cystic fibrosis - Celiac disease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Disaccharidase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deficiency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Acrodermatitis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enteropathica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Celiac disease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Disaccharidase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deficiency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Acrodermatitis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enteropathica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Secretory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neoplasms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035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Immunodeficiency</a:t>
                      </a:r>
                    </a:p>
                  </a:txBody>
                  <a:tcPr marT="60960" marB="9144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Severe combined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immunodeficiencies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other genetic disorders - Human immunodeficiency virus infection (HIV)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Human immunodeficiency virus infection (HIV)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6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Endocrinopathy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60960" marB="9144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Congenital adrenal hyperplasia</a:t>
                      </a:r>
                    </a:p>
                  </a:txBody>
                  <a:tcPr marT="6096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Hyperthyroidism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Hypoparathyroidism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000" kern="12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Miscellaneous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Antibiotic-associated diarrhea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Pseudomembranous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colitis – Toxins - Hemolytic uremic syndrome - Neonatal drug withdrawal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Antibiotic-associated diarrhea -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Pseudomembranous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colitis – Toxins - Irritable bowel syndrome - Psychogenic disturbances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943</TotalTime>
  <Words>2695</Words>
  <Application>Microsoft Office PowerPoint</Application>
  <PresentationFormat>On-screen Show (4:3)</PresentationFormat>
  <Paragraphs>261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 Nazanin</vt:lpstr>
      <vt:lpstr>Tahoma</vt:lpstr>
      <vt:lpstr>Times New Roman</vt:lpstr>
      <vt:lpstr>Verdana</vt:lpstr>
      <vt:lpstr>Wingdings</vt:lpstr>
      <vt:lpstr>Wingdings 2</vt:lpstr>
      <vt:lpstr>Aspect</vt:lpstr>
      <vt:lpstr>PowerPoint Presentation</vt:lpstr>
      <vt:lpstr>بنام خداوند بخشندۀ مهربان</vt:lpstr>
      <vt:lpstr>اسهال حاد در کودکان:</vt:lpstr>
      <vt:lpstr>تعریف اسهال:</vt:lpstr>
      <vt:lpstr>تعریف اسهال از دیدگاه WHO:</vt:lpstr>
      <vt:lpstr>شایع ترین علل اسهال:</vt:lpstr>
      <vt:lpstr>شایع ترین علل اسهال:</vt:lpstr>
      <vt:lpstr>شایع ترین علل اسهال:</vt:lpstr>
      <vt:lpstr>اتیولوژی اسهال بر حسب سن:</vt:lpstr>
      <vt:lpstr>علائم بالینی اسهال:</vt:lpstr>
      <vt:lpstr>ارزیابی بالینی کودک مبتلا به اسهال حاد:</vt:lpstr>
      <vt:lpstr>تست های آزمایشگاهی و تصویر برداری:</vt:lpstr>
      <vt:lpstr>تست های آزمایشگاهی و تصویر برداری:</vt:lpstr>
      <vt:lpstr>اپروچ الگوریتمیک:</vt:lpstr>
      <vt:lpstr>اپروچ الگوریتمیک:</vt:lpstr>
      <vt:lpstr>اپروچ الگوریتمیک:</vt:lpstr>
      <vt:lpstr>الگوریتم اسهال حاد:</vt:lpstr>
      <vt:lpstr>تداخلات درمانی:</vt:lpstr>
      <vt:lpstr>تداخلات درمانی:</vt:lpstr>
      <vt:lpstr>علائم ونشانه های دزهیدراتاسیون در کودکان:</vt:lpstr>
      <vt:lpstr>تداخلات درمانی:</vt:lpstr>
      <vt:lpstr>انواع ORS:</vt:lpstr>
      <vt:lpstr>انواع ORS:</vt:lpstr>
      <vt:lpstr>انواع ORS:</vt:lpstr>
      <vt:lpstr>میزان مصرف ORS :</vt:lpstr>
      <vt:lpstr>میزان مصرف ORS :</vt:lpstr>
      <vt:lpstr>میزان مصرف ORS :</vt:lpstr>
      <vt:lpstr>میزان مصرف ORS :</vt:lpstr>
      <vt:lpstr>محدودیت های رهیدراتاسیون خوراکی:</vt:lpstr>
      <vt:lpstr>تغذیه مجدد:  </vt:lpstr>
      <vt:lpstr>تغذیه مجدد: </vt:lpstr>
      <vt:lpstr>درمان ضد میکروبی:</vt:lpstr>
      <vt:lpstr>درمان ضد میکروبی:</vt:lpstr>
      <vt:lpstr>داروهای ضد اسهال:</vt:lpstr>
      <vt:lpstr>داروهای ضد استفراغ:</vt:lpstr>
      <vt:lpstr>ضمیمه سازی روی:</vt:lpstr>
      <vt:lpstr>پروبیوتیک ها:</vt:lpstr>
      <vt:lpstr>پیشگیری: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User</cp:lastModifiedBy>
  <cp:revision>497</cp:revision>
  <dcterms:created xsi:type="dcterms:W3CDTF">2014-09-10T13:16:01Z</dcterms:created>
  <dcterms:modified xsi:type="dcterms:W3CDTF">2018-06-15T16:44:18Z</dcterms:modified>
</cp:coreProperties>
</file>