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71" r:id="rId2"/>
    <p:sldId id="256" r:id="rId3"/>
    <p:sldId id="257" r:id="rId4"/>
    <p:sldId id="259" r:id="rId5"/>
    <p:sldId id="258" r:id="rId6"/>
    <p:sldId id="273" r:id="rId7"/>
    <p:sldId id="274" r:id="rId8"/>
    <p:sldId id="275" r:id="rId9"/>
    <p:sldId id="277" r:id="rId10"/>
    <p:sldId id="268" r:id="rId11"/>
    <p:sldId id="264" r:id="rId12"/>
    <p:sldId id="265" r:id="rId13"/>
    <p:sldId id="276" r:id="rId14"/>
    <p:sldId id="278" r:id="rId15"/>
    <p:sldId id="279" r:id="rId16"/>
    <p:sldId id="280" r:id="rId17"/>
    <p:sldId id="281" r:id="rId18"/>
    <p:sldId id="282" r:id="rId19"/>
    <p:sldId id="283" r:id="rId20"/>
    <p:sldId id="284" r:id="rId21"/>
    <p:sldId id="285" r:id="rId22"/>
    <p:sldId id="287" r:id="rId23"/>
    <p:sldId id="286" r:id="rId24"/>
    <p:sldId id="288" r:id="rId25"/>
    <p:sldId id="289" r:id="rId26"/>
    <p:sldId id="290" r:id="rId27"/>
    <p:sldId id="291" r:id="rId28"/>
    <p:sldId id="27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F038D-AD72-48B9-AA01-9B8874555174}" type="datetimeFigureOut">
              <a:rPr lang="en-US" smtClean="0"/>
              <a:pPr/>
              <a:t>8/7/2018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B566-93AF-4EE8-B661-2908C044F6E5}" type="slidenum">
              <a:rPr lang="en-US" smtClean="0"/>
              <a:pPr/>
              <a:t>‹#›</a:t>
            </a:fld>
            <a:endParaRPr lang="en-US"/>
          </a:p>
        </p:txBody>
      </p:sp>
    </p:spTree>
    <p:extLst>
      <p:ext uri="{BB962C8B-B14F-4D97-AF65-F5344CB8AC3E}">
        <p14:creationId xmlns="" xmlns:p14="http://schemas.microsoft.com/office/powerpoint/2010/main" val="4158418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A2E43FF-7688-43FA-924D-1044C5358539}" type="slidenum">
              <a:rPr lang="ar-SA" altLang="en-US">
                <a:latin typeface="Arial" panose="020B0604020202020204" pitchFamily="34" charset="0"/>
              </a:rPr>
              <a:pPr eaLnBrk="1" hangingPunct="1"/>
              <a:t>28</a:t>
            </a:fld>
            <a:endParaRPr lang="en-US" altLang="en-US">
              <a:latin typeface="Arial" panose="020B060402020202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a-IR" altLang="en-US" smtClean="0"/>
          </a:p>
        </p:txBody>
      </p:sp>
    </p:spTree>
    <p:extLst>
      <p:ext uri="{BB962C8B-B14F-4D97-AF65-F5344CB8AC3E}">
        <p14:creationId xmlns="" xmlns:p14="http://schemas.microsoft.com/office/powerpoint/2010/main" val="3266706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369683-1D29-4749-A00F-31CA8067A3A8}" type="datetimeFigureOut">
              <a:rPr lang="en-US" smtClean="0"/>
              <a:pPr/>
              <a:t>8/7/2018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D6FD573-EC6F-4475-A631-90B23905120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369683-1D29-4749-A00F-31CA8067A3A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FD573-EC6F-4475-A631-90B2390512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369683-1D29-4749-A00F-31CA8067A3A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FD573-EC6F-4475-A631-90B2390512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369683-1D29-4749-A00F-31CA8067A3A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FD573-EC6F-4475-A631-90B2390512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369683-1D29-4749-A00F-31CA8067A3A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FD573-EC6F-4475-A631-90B23905120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369683-1D29-4749-A00F-31CA8067A3A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FD573-EC6F-4475-A631-90B2390512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369683-1D29-4749-A00F-31CA8067A3A8}" type="datetimeFigureOut">
              <a:rPr lang="en-US" smtClean="0"/>
              <a:pPr/>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FD573-EC6F-4475-A631-90B2390512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369683-1D29-4749-A00F-31CA8067A3A8}" type="datetimeFigureOut">
              <a:rPr lang="en-US" smtClean="0"/>
              <a:pPr/>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FD573-EC6F-4475-A631-90B2390512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69683-1D29-4749-A00F-31CA8067A3A8}" type="datetimeFigureOut">
              <a:rPr lang="en-US" smtClean="0"/>
              <a:pPr/>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FD573-EC6F-4475-A631-90B2390512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369683-1D29-4749-A00F-31CA8067A3A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FD573-EC6F-4475-A631-90B2390512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369683-1D29-4749-A00F-31CA8067A3A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D6FD573-EC6F-4475-A631-90B23905120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369683-1D29-4749-A00F-31CA8067A3A8}" type="datetimeFigureOut">
              <a:rPr lang="en-US" smtClean="0"/>
              <a:pPr/>
              <a:t>8/7/2018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6FD573-EC6F-4475-A631-90B23905120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5" name="Picture 7" descr="sitegraphic20"/>
          <p:cNvPicPr>
            <a:picLocks noGrp="1" noChangeAspect="1" noChangeArrowheads="1"/>
          </p:cNvPicPr>
          <p:nvPr>
            <p:ph type="clipArt" sz="half" idx="4294967295"/>
          </p:nvPr>
        </p:nvPicPr>
        <p:blipFill>
          <a:blip r:embed="rId2">
            <a:extLst>
              <a:ext uri="{28A0092B-C50C-407E-A947-70E740481C1C}">
                <a14:useLocalDpi xmlns="" xmlns:a14="http://schemas.microsoft.com/office/drawing/2010/main" val="0"/>
              </a:ext>
            </a:extLst>
          </a:blip>
          <a:srcRect/>
          <a:stretch>
            <a:fillRect/>
          </a:stretch>
        </p:blipFill>
        <p:spPr>
          <a:xfrm>
            <a:off x="0" y="0"/>
            <a:ext cx="9296400" cy="7154863"/>
          </a:xfrm>
        </p:spPr>
      </p:pic>
    </p:spTree>
    <p:extLst>
      <p:ext uri="{BB962C8B-B14F-4D97-AF65-F5344CB8AC3E}">
        <p14:creationId xmlns="" xmlns:p14="http://schemas.microsoft.com/office/powerpoint/2010/main" val="3968307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HYPERTONIA IN INFANTILE COLIC</a:t>
            </a:r>
            <a:endParaRPr lang="en-US" dirty="0"/>
          </a:p>
        </p:txBody>
      </p:sp>
      <p:sp>
        <p:nvSpPr>
          <p:cNvPr id="3" name="Content Placeholder 2"/>
          <p:cNvSpPr>
            <a:spLocks noGrp="1"/>
          </p:cNvSpPr>
          <p:nvPr>
            <p:ph idx="1"/>
          </p:nvPr>
        </p:nvSpPr>
        <p:spPr>
          <a:xfrm>
            <a:off x="381000" y="1752600"/>
            <a:ext cx="8458200" cy="4449763"/>
          </a:xfrm>
        </p:spPr>
        <p:txBody>
          <a:bodyPr>
            <a:normAutofit lnSpcReduction="10000"/>
          </a:bodyPr>
          <a:lstStyle/>
          <a:p>
            <a:pPr algn="just"/>
            <a:r>
              <a:rPr lang="en-US" dirty="0" smtClean="0"/>
              <a:t>The </a:t>
            </a:r>
            <a:r>
              <a:rPr lang="en-US" dirty="0" smtClean="0">
                <a:solidFill>
                  <a:srgbClr val="FF0000"/>
                </a:solidFill>
              </a:rPr>
              <a:t>face</a:t>
            </a:r>
            <a:r>
              <a:rPr lang="en-US" dirty="0" smtClean="0"/>
              <a:t> of the baby is </a:t>
            </a:r>
            <a:r>
              <a:rPr lang="en-US" dirty="0" smtClean="0">
                <a:solidFill>
                  <a:srgbClr val="FF0000"/>
                </a:solidFill>
              </a:rPr>
              <a:t>flushed</a:t>
            </a:r>
            <a:r>
              <a:rPr lang="en-US" dirty="0" smtClean="0"/>
              <a:t>, with occasional </a:t>
            </a:r>
            <a:r>
              <a:rPr lang="en-US" dirty="0" err="1" smtClean="0">
                <a:solidFill>
                  <a:srgbClr val="FF0000"/>
                </a:solidFill>
              </a:rPr>
              <a:t>circumoral</a:t>
            </a:r>
            <a:r>
              <a:rPr lang="en-US" dirty="0" smtClean="0">
                <a:solidFill>
                  <a:srgbClr val="FF0000"/>
                </a:solidFill>
              </a:rPr>
              <a:t> pallor</a:t>
            </a:r>
          </a:p>
          <a:p>
            <a:pPr algn="just"/>
            <a:r>
              <a:rPr lang="en-US" dirty="0" smtClean="0"/>
              <a:t>The </a:t>
            </a:r>
            <a:r>
              <a:rPr lang="en-US" dirty="0" smtClean="0">
                <a:solidFill>
                  <a:srgbClr val="FF0000"/>
                </a:solidFill>
              </a:rPr>
              <a:t>abdomen is distended </a:t>
            </a:r>
            <a:r>
              <a:rPr lang="en-US" dirty="0" smtClean="0"/>
              <a:t>and </a:t>
            </a:r>
            <a:r>
              <a:rPr lang="en-US" dirty="0" smtClean="0">
                <a:solidFill>
                  <a:srgbClr val="FF0000"/>
                </a:solidFill>
              </a:rPr>
              <a:t>tense</a:t>
            </a:r>
          </a:p>
          <a:p>
            <a:pPr algn="just"/>
            <a:r>
              <a:rPr lang="en-US" dirty="0" smtClean="0"/>
              <a:t>The </a:t>
            </a:r>
            <a:r>
              <a:rPr lang="en-US" dirty="0" smtClean="0">
                <a:solidFill>
                  <a:srgbClr val="FF0000"/>
                </a:solidFill>
              </a:rPr>
              <a:t>legs are drawn up on the abdomen </a:t>
            </a:r>
            <a:r>
              <a:rPr lang="en-US" dirty="0" smtClean="0"/>
              <a:t>and the </a:t>
            </a:r>
            <a:r>
              <a:rPr lang="en-US" dirty="0" smtClean="0">
                <a:solidFill>
                  <a:srgbClr val="FF0000"/>
                </a:solidFill>
              </a:rPr>
              <a:t>feet are often cold</a:t>
            </a:r>
            <a:r>
              <a:rPr lang="en-US" dirty="0" smtClean="0"/>
              <a:t>( the legs may extend periodically during forceful cries)</a:t>
            </a:r>
          </a:p>
          <a:p>
            <a:pPr algn="just"/>
            <a:r>
              <a:rPr lang="en-US" dirty="0" smtClean="0"/>
              <a:t>The </a:t>
            </a:r>
            <a:r>
              <a:rPr lang="en-US" dirty="0" smtClean="0">
                <a:solidFill>
                  <a:srgbClr val="FF0000"/>
                </a:solidFill>
              </a:rPr>
              <a:t>fingers are clenched</a:t>
            </a:r>
          </a:p>
          <a:p>
            <a:pPr algn="just"/>
            <a:r>
              <a:rPr lang="en-US" dirty="0" smtClean="0"/>
              <a:t>The </a:t>
            </a:r>
            <a:r>
              <a:rPr lang="en-US" dirty="0" smtClean="0">
                <a:solidFill>
                  <a:srgbClr val="FF0000"/>
                </a:solidFill>
              </a:rPr>
              <a:t>arms are stiff ,tight</a:t>
            </a:r>
            <a:r>
              <a:rPr lang="en-US" dirty="0" smtClean="0"/>
              <a:t>, and  </a:t>
            </a:r>
            <a:r>
              <a:rPr lang="en-US" dirty="0" smtClean="0">
                <a:solidFill>
                  <a:srgbClr val="FF0000"/>
                </a:solidFill>
              </a:rPr>
              <a:t>extended</a:t>
            </a:r>
            <a:r>
              <a:rPr lang="en-US" dirty="0" smtClean="0"/>
              <a:t>(the </a:t>
            </a:r>
            <a:r>
              <a:rPr lang="en-US" dirty="0" smtClean="0">
                <a:solidFill>
                  <a:srgbClr val="FF0000"/>
                </a:solidFill>
              </a:rPr>
              <a:t>elbows may also be flexed)</a:t>
            </a:r>
          </a:p>
          <a:p>
            <a:pPr algn="just"/>
            <a:r>
              <a:rPr lang="en-US" dirty="0" smtClean="0"/>
              <a:t>The </a:t>
            </a:r>
            <a:r>
              <a:rPr lang="en-US" dirty="0" smtClean="0">
                <a:solidFill>
                  <a:srgbClr val="FF0000"/>
                </a:solidFill>
              </a:rPr>
              <a:t>back is arched</a:t>
            </a:r>
            <a:endParaRPr lang="en-US" dirty="0">
              <a:solidFill>
                <a:srgbClr val="FF0000"/>
              </a:solidFill>
            </a:endParaRPr>
          </a:p>
        </p:txBody>
      </p:sp>
    </p:spTree>
    <p:extLst>
      <p:ext uri="{BB962C8B-B14F-4D97-AF65-F5344CB8AC3E}">
        <p14:creationId xmlns="" xmlns:p14="http://schemas.microsoft.com/office/powerpoint/2010/main" val="1896966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normAutofit/>
          </a:bodyPr>
          <a:lstStyle/>
          <a:p>
            <a:r>
              <a:rPr lang="en-US" dirty="0" smtClean="0"/>
              <a:t>Excessive gastrointestinal gas</a:t>
            </a:r>
          </a:p>
          <a:p>
            <a:r>
              <a:rPr lang="en-US" dirty="0" smtClean="0"/>
              <a:t>Carbohydrate </a:t>
            </a:r>
            <a:r>
              <a:rPr lang="en-US" dirty="0" err="1" smtClean="0"/>
              <a:t>malabsorption</a:t>
            </a:r>
            <a:endParaRPr lang="en-US" dirty="0" smtClean="0"/>
          </a:p>
          <a:p>
            <a:r>
              <a:rPr lang="en-US" dirty="0" smtClean="0"/>
              <a:t>Mode of feeding</a:t>
            </a:r>
          </a:p>
          <a:p>
            <a:r>
              <a:rPr lang="en-US" dirty="0" smtClean="0"/>
              <a:t>Protein allergy/intolerance</a:t>
            </a:r>
          </a:p>
          <a:p>
            <a:r>
              <a:rPr lang="en-US" dirty="0" smtClean="0"/>
              <a:t>Motility</a:t>
            </a:r>
          </a:p>
          <a:p>
            <a:r>
              <a:rPr lang="en-US" dirty="0" err="1" smtClean="0"/>
              <a:t>Gasteroesophageal</a:t>
            </a:r>
            <a:r>
              <a:rPr lang="en-US" dirty="0" smtClean="0"/>
              <a:t> reflux</a:t>
            </a:r>
          </a:p>
          <a:p>
            <a:r>
              <a:rPr lang="en-US" dirty="0" smtClean="0"/>
              <a:t>Gut hormones</a:t>
            </a:r>
          </a:p>
          <a:p>
            <a:r>
              <a:rPr lang="en-US" dirty="0" smtClean="0"/>
              <a:t>Altered intestinal flora</a:t>
            </a:r>
          </a:p>
          <a:p>
            <a:r>
              <a:rPr lang="en-US" dirty="0" smtClean="0"/>
              <a:t>psychosocial</a:t>
            </a:r>
            <a:endParaRPr lang="en-US" dirty="0"/>
          </a:p>
        </p:txBody>
      </p:sp>
    </p:spTree>
    <p:extLst>
      <p:ext uri="{BB962C8B-B14F-4D97-AF65-F5344CB8AC3E}">
        <p14:creationId xmlns="" xmlns:p14="http://schemas.microsoft.com/office/powerpoint/2010/main" val="3658074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a:t>
            </a:r>
            <a:endParaRPr lang="en-US" dirty="0"/>
          </a:p>
        </p:txBody>
      </p:sp>
      <p:sp>
        <p:nvSpPr>
          <p:cNvPr id="3" name="Content Placeholder 2"/>
          <p:cNvSpPr>
            <a:spLocks noGrp="1"/>
          </p:cNvSpPr>
          <p:nvPr>
            <p:ph idx="1"/>
          </p:nvPr>
        </p:nvSpPr>
        <p:spPr/>
        <p:txBody>
          <a:bodyPr>
            <a:normAutofit/>
          </a:bodyPr>
          <a:lstStyle/>
          <a:p>
            <a:r>
              <a:rPr lang="en-US" dirty="0" smtClean="0"/>
              <a:t>Congenital glaucoma</a:t>
            </a:r>
          </a:p>
          <a:p>
            <a:r>
              <a:rPr lang="en-US" dirty="0" smtClean="0"/>
              <a:t>Ocular foreign body or abrasion</a:t>
            </a:r>
          </a:p>
          <a:p>
            <a:r>
              <a:rPr lang="en-US" dirty="0" smtClean="0"/>
              <a:t>Infection including otitis media</a:t>
            </a:r>
          </a:p>
          <a:p>
            <a:r>
              <a:rPr lang="en-US" dirty="0" smtClean="0"/>
              <a:t>GERD</a:t>
            </a:r>
          </a:p>
          <a:p>
            <a:r>
              <a:rPr lang="en-US" dirty="0" smtClean="0"/>
              <a:t>Dietary protein allergy</a:t>
            </a:r>
          </a:p>
          <a:p>
            <a:r>
              <a:rPr lang="en-US" dirty="0" err="1" smtClean="0"/>
              <a:t>Disaccharidase</a:t>
            </a:r>
            <a:r>
              <a:rPr lang="en-US" dirty="0" smtClean="0"/>
              <a:t> deficiency</a:t>
            </a:r>
          </a:p>
          <a:p>
            <a:r>
              <a:rPr lang="en-US" dirty="0" smtClean="0"/>
              <a:t>Constipation</a:t>
            </a:r>
          </a:p>
          <a:p>
            <a:r>
              <a:rPr lang="en-US" dirty="0" smtClean="0"/>
              <a:t>Anal fissure</a:t>
            </a:r>
          </a:p>
          <a:p>
            <a:r>
              <a:rPr lang="en-US" dirty="0" smtClean="0"/>
              <a:t>Rashes , including </a:t>
            </a:r>
            <a:r>
              <a:rPr lang="en-US" dirty="0" err="1" smtClean="0"/>
              <a:t>candidal</a:t>
            </a:r>
            <a:r>
              <a:rPr lang="en-US" dirty="0" smtClean="0"/>
              <a:t> dermatitis</a:t>
            </a:r>
            <a:endParaRPr lang="en-US" dirty="0"/>
          </a:p>
        </p:txBody>
      </p:sp>
    </p:spTree>
    <p:extLst>
      <p:ext uri="{BB962C8B-B14F-4D97-AF65-F5344CB8AC3E}">
        <p14:creationId xmlns="" xmlns:p14="http://schemas.microsoft.com/office/powerpoint/2010/main" val="3628363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C00000"/>
                </a:solidFill>
              </a:rPr>
              <a:t>Summary of Conditions that </a:t>
            </a:r>
            <a:br>
              <a:rPr lang="en-US" sz="2400" dirty="0" smtClean="0">
                <a:solidFill>
                  <a:srgbClr val="C00000"/>
                </a:solidFill>
              </a:rPr>
            </a:br>
            <a:r>
              <a:rPr lang="en-US" sz="2400" dirty="0" smtClean="0">
                <a:solidFill>
                  <a:srgbClr val="C00000"/>
                </a:solidFill>
              </a:rPr>
              <a:t>Present with Symptoms Similar to  </a:t>
            </a:r>
            <a:br>
              <a:rPr lang="en-US" sz="2400" dirty="0" smtClean="0">
                <a:solidFill>
                  <a:srgbClr val="C00000"/>
                </a:solidFill>
              </a:rPr>
            </a:br>
            <a:r>
              <a:rPr lang="en-US" sz="2400" dirty="0" smtClean="0">
                <a:solidFill>
                  <a:srgbClr val="C00000"/>
                </a:solidFill>
              </a:rPr>
              <a:t>Infantile Colic</a:t>
            </a:r>
          </a:p>
        </p:txBody>
      </p:sp>
      <p:sp>
        <p:nvSpPr>
          <p:cNvPr id="3" name="Content Placeholder 2"/>
          <p:cNvSpPr>
            <a:spLocks noGrp="1"/>
          </p:cNvSpPr>
          <p:nvPr>
            <p:ph idx="1"/>
          </p:nvPr>
        </p:nvSpPr>
        <p:spPr>
          <a:xfrm>
            <a:off x="457200" y="1935480"/>
            <a:ext cx="10972800" cy="4389120"/>
          </a:xfrm>
          <a:ln>
            <a:solidFill>
              <a:schemeClr val="accent1"/>
            </a:solidFill>
          </a:ln>
        </p:spPr>
        <p:txBody>
          <a:bodyPr>
            <a:noAutofit/>
          </a:bodyPr>
          <a:lstStyle/>
          <a:p>
            <a:r>
              <a:rPr lang="en-US" sz="1100" dirty="0" smtClean="0"/>
              <a:t>Neurologic abnormalities, including Arnold-</a:t>
            </a:r>
            <a:r>
              <a:rPr lang="en-US" sz="1100" dirty="0" err="1" smtClean="0"/>
              <a:t>Chiari</a:t>
            </a:r>
            <a:r>
              <a:rPr lang="en-US" sz="1100" dirty="0" smtClean="0"/>
              <a:t> </a:t>
            </a:r>
          </a:p>
          <a:p>
            <a:r>
              <a:rPr lang="en-US" sz="1100" dirty="0" smtClean="0"/>
              <a:t>malformation</a:t>
            </a:r>
          </a:p>
          <a:p>
            <a:r>
              <a:rPr lang="en-US" sz="1100" dirty="0" smtClean="0"/>
              <a:t>Congenital glaucoma</a:t>
            </a:r>
          </a:p>
          <a:p>
            <a:r>
              <a:rPr lang="en-US" sz="1100" dirty="0" smtClean="0"/>
              <a:t>Ocular foreign body or abrasions</a:t>
            </a:r>
          </a:p>
          <a:p>
            <a:r>
              <a:rPr lang="en-US" sz="1100" dirty="0" smtClean="0"/>
              <a:t>Infections, including </a:t>
            </a:r>
            <a:r>
              <a:rPr lang="en-US" sz="1100" dirty="0" err="1" smtClean="0"/>
              <a:t>otitis</a:t>
            </a:r>
            <a:r>
              <a:rPr lang="en-US" sz="1100" dirty="0" smtClean="0"/>
              <a:t> media</a:t>
            </a:r>
          </a:p>
          <a:p>
            <a:r>
              <a:rPr lang="en-US" sz="1100" dirty="0" err="1" smtClean="0"/>
              <a:t>Gastroesophageal</a:t>
            </a:r>
            <a:r>
              <a:rPr lang="en-US" sz="1100" dirty="0" smtClean="0"/>
              <a:t> reflux disease</a:t>
            </a:r>
          </a:p>
          <a:p>
            <a:r>
              <a:rPr lang="en-US" sz="1100" dirty="0" smtClean="0"/>
              <a:t>Dietary protein allergy</a:t>
            </a:r>
          </a:p>
          <a:p>
            <a:r>
              <a:rPr lang="en-US" sz="1100" dirty="0" err="1" smtClean="0"/>
              <a:t>Disaccharidase</a:t>
            </a:r>
            <a:r>
              <a:rPr lang="en-US" sz="1100" dirty="0" smtClean="0"/>
              <a:t> deficiency</a:t>
            </a:r>
          </a:p>
          <a:p>
            <a:r>
              <a:rPr lang="en-US" sz="1100" dirty="0" smtClean="0"/>
              <a:t>Constipation</a:t>
            </a:r>
          </a:p>
          <a:p>
            <a:r>
              <a:rPr lang="en-US" sz="1100" dirty="0" smtClean="0"/>
              <a:t>Anal fissures</a:t>
            </a:r>
          </a:p>
          <a:p>
            <a:r>
              <a:rPr lang="en-US" sz="1100" dirty="0" smtClean="0"/>
              <a:t>Rashes, including </a:t>
            </a:r>
            <a:r>
              <a:rPr lang="en-US" sz="1100" dirty="0" err="1" smtClean="0"/>
              <a:t>candidal</a:t>
            </a:r>
            <a:r>
              <a:rPr lang="en-US" sz="1100" dirty="0" smtClean="0"/>
              <a:t> dermatitis</a:t>
            </a:r>
          </a:p>
          <a:p>
            <a:r>
              <a:rPr lang="en-US" sz="1100" dirty="0" smtClean="0"/>
              <a:t>Urinary tract infection</a:t>
            </a:r>
          </a:p>
          <a:p>
            <a:r>
              <a:rPr lang="en-US" sz="1100" dirty="0" smtClean="0"/>
              <a:t>Renal pathology, including </a:t>
            </a:r>
            <a:r>
              <a:rPr lang="en-US" sz="1100" dirty="0" err="1" smtClean="0"/>
              <a:t>ureteropelvic</a:t>
            </a:r>
            <a:r>
              <a:rPr lang="en-US" sz="1100" dirty="0" smtClean="0"/>
              <a:t> obstruction</a:t>
            </a:r>
          </a:p>
          <a:p>
            <a:r>
              <a:rPr lang="en-US" sz="1100" dirty="0" err="1" smtClean="0"/>
              <a:t>Biliary</a:t>
            </a:r>
            <a:r>
              <a:rPr lang="en-US" sz="1100" dirty="0" smtClean="0"/>
              <a:t> tree pathology, including stones</a:t>
            </a:r>
          </a:p>
          <a:p>
            <a:r>
              <a:rPr lang="en-US" sz="1100" dirty="0" smtClean="0"/>
              <a:t>Acute abdominal pathologies, including </a:t>
            </a:r>
            <a:r>
              <a:rPr lang="en-US" sz="1100" dirty="0" err="1" smtClean="0"/>
              <a:t>intussusception</a:t>
            </a:r>
            <a:r>
              <a:rPr lang="en-US" sz="1100" dirty="0" smtClean="0"/>
              <a:t> and </a:t>
            </a:r>
          </a:p>
          <a:p>
            <a:r>
              <a:rPr lang="en-US" sz="1100" dirty="0" err="1" smtClean="0"/>
              <a:t>volvulus</a:t>
            </a:r>
            <a:endParaRPr lang="en-US" sz="1100" dirty="0" smtClean="0"/>
          </a:p>
          <a:p>
            <a:r>
              <a:rPr lang="en-US" sz="1100" dirty="0" smtClean="0"/>
              <a:t>Incarcerated hernia</a:t>
            </a:r>
          </a:p>
          <a:p>
            <a:r>
              <a:rPr lang="en-US" sz="1100" dirty="0" smtClean="0"/>
              <a:t>Hair tourniquet syndrome</a:t>
            </a:r>
          </a:p>
          <a:p>
            <a:r>
              <a:rPr lang="en-US" sz="1100" dirty="0" smtClean="0"/>
              <a:t>Occult fracture</a:t>
            </a:r>
          </a:p>
          <a:p>
            <a:r>
              <a:rPr lang="en-US" sz="1100" dirty="0" smtClean="0"/>
              <a:t>Maternal drug effect, including illicit and prescription drugs</a:t>
            </a:r>
            <a:endParaRPr lang="en-US"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Protein Allergy/Intolerance</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sz="3600" dirty="0" smtClean="0"/>
              <a:t>The  immunologic  model  of  colic  focuses  on  possible </a:t>
            </a:r>
          </a:p>
          <a:p>
            <a:pPr>
              <a:buNone/>
            </a:pPr>
            <a:r>
              <a:rPr lang="en-US" sz="3600" dirty="0" smtClean="0"/>
              <a:t>allergens such as cow’s-milk proteins in human milk or </a:t>
            </a:r>
          </a:p>
          <a:p>
            <a:pPr>
              <a:buNone/>
            </a:pPr>
            <a:r>
              <a:rPr lang="en-US" sz="3600" dirty="0" smtClean="0"/>
              <a:t>infant formula</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rPr>
              <a:t>Gastroesophageal</a:t>
            </a:r>
            <a:r>
              <a:rPr lang="en-US" dirty="0" smtClean="0">
                <a:solidFill>
                  <a:srgbClr val="C00000"/>
                </a:solidFill>
              </a:rPr>
              <a:t> Reflux</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sz="3600" dirty="0" smtClean="0"/>
              <a:t>It  is  appealing  to  explore  a  cause–effect  relationship between  </a:t>
            </a:r>
            <a:r>
              <a:rPr lang="en-US" sz="3600" dirty="0" err="1" smtClean="0"/>
              <a:t>gastroesophageal</a:t>
            </a:r>
            <a:r>
              <a:rPr lang="en-US" sz="3600" dirty="0" smtClean="0"/>
              <a:t>  reflux  (GER)  and  infantile colic, especially in view of the prevalence of GER during infancy. Similar to infantile colic, GER may present with excessive crying, but the crying is generally less intense in  GER</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Motility</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sz="4400" dirty="0" smtClean="0">
                <a:solidFill>
                  <a:srgbClr val="FF0000"/>
                </a:solidFill>
              </a:rPr>
              <a:t>Transient  </a:t>
            </a:r>
            <a:r>
              <a:rPr lang="en-US" sz="4400" dirty="0" err="1" smtClean="0">
                <a:solidFill>
                  <a:srgbClr val="FF0000"/>
                </a:solidFill>
              </a:rPr>
              <a:t>dysregulation</a:t>
            </a:r>
            <a:r>
              <a:rPr lang="en-US" sz="4400" dirty="0" smtClean="0">
                <a:solidFill>
                  <a:srgbClr val="FF0000"/>
                </a:solidFill>
              </a:rPr>
              <a:t>  </a:t>
            </a:r>
            <a:r>
              <a:rPr lang="en-US" sz="4400" dirty="0" smtClean="0"/>
              <a:t>of  the  nervous  system  during development  may  cause  intestinal  </a:t>
            </a:r>
            <a:r>
              <a:rPr lang="en-US" sz="4400" dirty="0" err="1" smtClean="0">
                <a:solidFill>
                  <a:srgbClr val="FF0000"/>
                </a:solidFill>
              </a:rPr>
              <a:t>hypermotility</a:t>
            </a:r>
            <a:r>
              <a:rPr lang="en-US" sz="4400" dirty="0" smtClean="0"/>
              <a:t>  in infants with colic, particularly during the first few weeks of life</a:t>
            </a:r>
            <a:endParaRPr lang="en-US"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Gut Hormones</a:t>
            </a:r>
            <a:endParaRPr lang="en-US" dirty="0"/>
          </a:p>
        </p:txBody>
      </p:sp>
      <p:sp>
        <p:nvSpPr>
          <p:cNvPr id="3" name="Content Placeholder 2"/>
          <p:cNvSpPr>
            <a:spLocks noGrp="1"/>
          </p:cNvSpPr>
          <p:nvPr>
            <p:ph idx="1"/>
          </p:nvPr>
        </p:nvSpPr>
        <p:spPr/>
        <p:txBody>
          <a:bodyPr/>
          <a:lstStyle/>
          <a:p>
            <a:r>
              <a:rPr lang="en-US" dirty="0" smtClean="0"/>
              <a:t>The  gastrointestinal  tract  contains  a  repertoire  of  hormones,  transmitters,  and  other  biologically  active  proteins,  such  as  </a:t>
            </a:r>
            <a:r>
              <a:rPr lang="en-US" dirty="0" smtClean="0">
                <a:solidFill>
                  <a:srgbClr val="C00000"/>
                </a:solidFill>
              </a:rPr>
              <a:t>prostaglandins</a:t>
            </a:r>
            <a:r>
              <a:rPr lang="en-US" dirty="0" smtClean="0"/>
              <a:t>,  that  are  involved  in  the regulation of intestinal motility    recent  study  showed  that  colicky infants have higher serum levels of </a:t>
            </a:r>
            <a:r>
              <a:rPr lang="en-US" dirty="0" err="1" smtClean="0">
                <a:solidFill>
                  <a:srgbClr val="C00000"/>
                </a:solidFill>
              </a:rPr>
              <a:t>ghrelin</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Intestinal Flora</a:t>
            </a:r>
            <a:endParaRPr lang="en-US" dirty="0"/>
          </a:p>
        </p:txBody>
      </p:sp>
      <p:sp>
        <p:nvSpPr>
          <p:cNvPr id="3" name="Content Placeholder 2"/>
          <p:cNvSpPr>
            <a:spLocks noGrp="1"/>
          </p:cNvSpPr>
          <p:nvPr>
            <p:ph idx="1"/>
          </p:nvPr>
        </p:nvSpPr>
        <p:spPr/>
        <p:txBody>
          <a:bodyPr/>
          <a:lstStyle/>
          <a:p>
            <a:r>
              <a:rPr lang="en-US" dirty="0" smtClean="0"/>
              <a:t>an aberrant gut microbial composition, such as </a:t>
            </a:r>
            <a:r>
              <a:rPr lang="en-US" dirty="0" smtClean="0">
                <a:solidFill>
                  <a:srgbClr val="FF0000"/>
                </a:solidFill>
              </a:rPr>
              <a:t>inadequate lactobacilli </a:t>
            </a:r>
            <a:r>
              <a:rPr lang="en-US" dirty="0" smtClean="0"/>
              <a:t>level in the first months of life, may affect the intestinal fatty acid profile, thereby favoring  the  development  of  colic</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Psychosocial Factors</a:t>
            </a:r>
            <a:endParaRPr lang="en-US" dirty="0"/>
          </a:p>
        </p:txBody>
      </p:sp>
      <p:sp>
        <p:nvSpPr>
          <p:cNvPr id="3" name="Content Placeholder 2"/>
          <p:cNvSpPr>
            <a:spLocks noGrp="1"/>
          </p:cNvSpPr>
          <p:nvPr>
            <p:ph idx="1"/>
          </p:nvPr>
        </p:nvSpPr>
        <p:spPr/>
        <p:txBody>
          <a:bodyPr/>
          <a:lstStyle/>
          <a:p>
            <a:pPr>
              <a:buNone/>
            </a:pPr>
            <a:r>
              <a:rPr lang="en-US" dirty="0" smtClean="0"/>
              <a:t>1)an association was found between infantile colic and a </a:t>
            </a:r>
          </a:p>
          <a:p>
            <a:pPr>
              <a:buNone/>
            </a:pPr>
            <a:r>
              <a:rPr lang="en-US" dirty="0" smtClean="0"/>
              <a:t>history of </a:t>
            </a:r>
            <a:r>
              <a:rPr lang="en-US" dirty="0" smtClean="0">
                <a:solidFill>
                  <a:srgbClr val="C00000"/>
                </a:solidFill>
              </a:rPr>
              <a:t>emotional tension or depression </a:t>
            </a:r>
            <a:r>
              <a:rPr lang="en-US" dirty="0" smtClean="0"/>
              <a:t>early in the </a:t>
            </a:r>
          </a:p>
          <a:p>
            <a:pPr>
              <a:buNone/>
            </a:pPr>
            <a:r>
              <a:rPr lang="en-US" dirty="0" smtClean="0"/>
              <a:t>Pregnancy.                                                                   2)Various   studies  have  also  examined  </a:t>
            </a:r>
            <a:r>
              <a:rPr lang="en-US" dirty="0" err="1" smtClean="0"/>
              <a:t>therelationship</a:t>
            </a:r>
            <a:r>
              <a:rPr lang="en-US" dirty="0" smtClean="0"/>
              <a:t> between </a:t>
            </a:r>
            <a:r>
              <a:rPr lang="en-US" dirty="0" smtClean="0">
                <a:solidFill>
                  <a:srgbClr val="C00000"/>
                </a:solidFill>
              </a:rPr>
              <a:t>maternal smoking </a:t>
            </a:r>
            <a:r>
              <a:rPr lang="en-US" dirty="0" smtClean="0"/>
              <a:t>and infantile colic.                                                    3)maternal </a:t>
            </a:r>
            <a:r>
              <a:rPr lang="en-US" dirty="0" smtClean="0">
                <a:solidFill>
                  <a:srgbClr val="C00000"/>
                </a:solidFill>
              </a:rPr>
              <a:t>alcohol</a:t>
            </a:r>
            <a:r>
              <a:rPr lang="en-US" dirty="0" smtClean="0"/>
              <a:t> consumption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INFANTILE COLIC</a:t>
            </a:r>
            <a:endParaRPr lang="en-US" dirty="0"/>
          </a:p>
        </p:txBody>
      </p:sp>
      <p:sp>
        <p:nvSpPr>
          <p:cNvPr id="3" name="Subtitle 2"/>
          <p:cNvSpPr>
            <a:spLocks noGrp="1"/>
          </p:cNvSpPr>
          <p:nvPr>
            <p:ph type="subTitle" idx="1"/>
          </p:nvPr>
        </p:nvSpPr>
        <p:spPr/>
        <p:txBody>
          <a:bodyPr>
            <a:normAutofit/>
          </a:bodyPr>
          <a:lstStyle/>
          <a:p>
            <a:r>
              <a:rPr lang="fa-IR" smtClean="0"/>
              <a:t>          دکتر </a:t>
            </a:r>
            <a:r>
              <a:rPr lang="fa-IR" dirty="0" smtClean="0"/>
              <a:t>محمد اسحاق روضه</a:t>
            </a:r>
            <a:endParaRPr lang="en-US" dirty="0"/>
          </a:p>
        </p:txBody>
      </p:sp>
    </p:spTree>
    <p:extLst>
      <p:ext uri="{BB962C8B-B14F-4D97-AF65-F5344CB8AC3E}">
        <p14:creationId xmlns="" xmlns:p14="http://schemas.microsoft.com/office/powerpoint/2010/main" val="3129095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Management Options for </a:t>
            </a:r>
            <a:br>
              <a:rPr lang="en-US" dirty="0" smtClean="0"/>
            </a:br>
            <a:r>
              <a:rPr lang="en-US" dirty="0" smtClean="0"/>
              <a:t>Infantile Colic</a:t>
            </a:r>
            <a:endParaRPr lang="en-US" dirty="0"/>
          </a:p>
        </p:txBody>
      </p:sp>
      <p:sp>
        <p:nvSpPr>
          <p:cNvPr id="3" name="Content Placeholder 2"/>
          <p:cNvSpPr>
            <a:spLocks noGrp="1"/>
          </p:cNvSpPr>
          <p:nvPr>
            <p:ph idx="1"/>
          </p:nvPr>
        </p:nvSpPr>
        <p:spPr/>
        <p:txBody>
          <a:bodyPr>
            <a:noAutofit/>
          </a:bodyPr>
          <a:lstStyle/>
          <a:p>
            <a:r>
              <a:rPr lang="en-US" sz="1400" dirty="0" smtClean="0">
                <a:solidFill>
                  <a:srgbClr val="FF0000"/>
                </a:solidFill>
              </a:rPr>
              <a:t>Limiting </a:t>
            </a:r>
            <a:r>
              <a:rPr lang="en-US" sz="1400" dirty="0" err="1" smtClean="0">
                <a:solidFill>
                  <a:srgbClr val="FF0000"/>
                </a:solidFill>
              </a:rPr>
              <a:t>aerophagia</a:t>
            </a:r>
            <a:endParaRPr lang="en-US" sz="1400" dirty="0" smtClean="0">
              <a:solidFill>
                <a:srgbClr val="FF0000"/>
              </a:solidFill>
            </a:endParaRPr>
          </a:p>
          <a:p>
            <a:r>
              <a:rPr lang="en-US" sz="1400" dirty="0" smtClean="0"/>
              <a:t>Frequent burps</a:t>
            </a:r>
          </a:p>
          <a:p>
            <a:r>
              <a:rPr lang="en-US" sz="1400" dirty="0" smtClean="0"/>
              <a:t>Use of appropriate teat </a:t>
            </a:r>
            <a:r>
              <a:rPr lang="en-US" sz="1400" dirty="0" smtClean="0">
                <a:solidFill>
                  <a:srgbClr val="FF0000"/>
                </a:solidFill>
              </a:rPr>
              <a:t>aperture size for bottles</a:t>
            </a:r>
            <a:endParaRPr lang="en-US" sz="1400" dirty="0" smtClean="0">
              <a:solidFill>
                <a:srgbClr val="FF0000"/>
              </a:solidFill>
            </a:endParaRPr>
          </a:p>
          <a:p>
            <a:r>
              <a:rPr lang="en-US" sz="1400" dirty="0" smtClean="0">
                <a:solidFill>
                  <a:srgbClr val="FF0000"/>
                </a:solidFill>
              </a:rPr>
              <a:t>Dietary </a:t>
            </a:r>
            <a:r>
              <a:rPr lang="en-US" sz="1400" dirty="0" smtClean="0">
                <a:solidFill>
                  <a:srgbClr val="FF0000"/>
                </a:solidFill>
              </a:rPr>
              <a:t>management</a:t>
            </a:r>
            <a:endParaRPr lang="en-US" sz="1400" dirty="0" smtClean="0">
              <a:solidFill>
                <a:srgbClr val="FF0000"/>
              </a:solidFill>
            </a:endParaRPr>
          </a:p>
          <a:p>
            <a:r>
              <a:rPr lang="en-US" sz="1400" dirty="0" smtClean="0"/>
              <a:t>Cow’s milk protein–free diet for mothers</a:t>
            </a:r>
          </a:p>
          <a:p>
            <a:r>
              <a:rPr lang="en-US" sz="1400" dirty="0" smtClean="0"/>
              <a:t>Use of </a:t>
            </a:r>
            <a:r>
              <a:rPr lang="en-US" sz="1400" dirty="0" smtClean="0">
                <a:solidFill>
                  <a:srgbClr val="FF0000"/>
                </a:solidFill>
              </a:rPr>
              <a:t>hypoallergenic formulas</a:t>
            </a:r>
          </a:p>
          <a:p>
            <a:r>
              <a:rPr lang="en-US" sz="1400" dirty="0" smtClean="0">
                <a:solidFill>
                  <a:srgbClr val="C00000"/>
                </a:solidFill>
              </a:rPr>
              <a:t>Pharmacologic therapy</a:t>
            </a:r>
          </a:p>
          <a:p>
            <a:r>
              <a:rPr lang="en-US" sz="1400" dirty="0" err="1" smtClean="0">
                <a:solidFill>
                  <a:srgbClr val="C00000"/>
                </a:solidFill>
              </a:rPr>
              <a:t>Simethicone</a:t>
            </a:r>
            <a:endParaRPr lang="en-US" sz="1400" dirty="0" smtClean="0">
              <a:solidFill>
                <a:srgbClr val="C00000"/>
              </a:solidFill>
            </a:endParaRPr>
          </a:p>
          <a:p>
            <a:r>
              <a:rPr lang="en-US" sz="1400" dirty="0" smtClean="0">
                <a:solidFill>
                  <a:srgbClr val="C00000"/>
                </a:solidFill>
              </a:rPr>
              <a:t>Sucrose</a:t>
            </a:r>
            <a:r>
              <a:rPr lang="en-US" sz="1400" dirty="0" smtClean="0"/>
              <a:t> solution</a:t>
            </a:r>
          </a:p>
          <a:p>
            <a:r>
              <a:rPr lang="en-US" sz="1400" dirty="0" smtClean="0">
                <a:solidFill>
                  <a:srgbClr val="C00000"/>
                </a:solidFill>
              </a:rPr>
              <a:t>Lactase enzyme</a:t>
            </a:r>
          </a:p>
          <a:p>
            <a:r>
              <a:rPr lang="en-US" sz="1400" dirty="0" err="1" smtClean="0">
                <a:solidFill>
                  <a:srgbClr val="C00000"/>
                </a:solidFill>
              </a:rPr>
              <a:t>Probiotics</a:t>
            </a:r>
            <a:endParaRPr lang="en-US" sz="1400" dirty="0" smtClean="0">
              <a:solidFill>
                <a:srgbClr val="C00000"/>
              </a:solidFill>
            </a:endParaRPr>
          </a:p>
          <a:p>
            <a:r>
              <a:rPr lang="en-US" sz="1400" dirty="0" smtClean="0"/>
              <a:t>Alternative therapy</a:t>
            </a:r>
          </a:p>
          <a:p>
            <a:r>
              <a:rPr lang="en-US" sz="1400" dirty="0" smtClean="0"/>
              <a:t>Herbal tea</a:t>
            </a:r>
          </a:p>
          <a:p>
            <a:r>
              <a:rPr lang="en-US" sz="1400" dirty="0" smtClean="0"/>
              <a:t>Gripe water</a:t>
            </a:r>
          </a:p>
          <a:p>
            <a:r>
              <a:rPr lang="en-US" sz="1400" dirty="0" smtClean="0"/>
              <a:t>Minimal acupuncture</a:t>
            </a:r>
          </a:p>
          <a:p>
            <a:r>
              <a:rPr lang="en-US" sz="1400" dirty="0" smtClean="0"/>
              <a:t>Chiropractic spinal manipulation</a:t>
            </a:r>
          </a:p>
          <a:p>
            <a:r>
              <a:rPr lang="en-US" sz="1400" dirty="0" smtClean="0"/>
              <a:t>Cranial osteopathic manipulation</a:t>
            </a:r>
          </a:p>
          <a:p>
            <a:r>
              <a:rPr lang="en-US" sz="1400" dirty="0" smtClean="0"/>
              <a:t>Behavioral intervention</a:t>
            </a:r>
          </a:p>
          <a:p>
            <a:r>
              <a:rPr lang="en-US" sz="1400" dirty="0" smtClean="0"/>
              <a:t>Promoting physical contact</a:t>
            </a:r>
          </a:p>
          <a:p>
            <a:r>
              <a:rPr lang="en-US" sz="1400" dirty="0" smtClean="0"/>
              <a:t>Parent education</a:t>
            </a:r>
            <a:endParaRPr lang="en-US"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rPr>
              <a:t>Limiting </a:t>
            </a:r>
            <a:r>
              <a:rPr lang="en-US" dirty="0" err="1" smtClean="0">
                <a:solidFill>
                  <a:schemeClr val="accent4">
                    <a:lumMod val="50000"/>
                  </a:schemeClr>
                </a:solidFill>
              </a:rPr>
              <a:t>Aerophagia</a:t>
            </a:r>
            <a:endParaRPr lang="en-US" dirty="0">
              <a:solidFill>
                <a:schemeClr val="accent4">
                  <a:lumMod val="50000"/>
                </a:schemeClr>
              </a:solidFill>
            </a:endParaRPr>
          </a:p>
        </p:txBody>
      </p:sp>
      <p:sp>
        <p:nvSpPr>
          <p:cNvPr id="3" name="Content Placeholder 2"/>
          <p:cNvSpPr>
            <a:spLocks noGrp="1"/>
          </p:cNvSpPr>
          <p:nvPr>
            <p:ph idx="1"/>
          </p:nvPr>
        </p:nvSpPr>
        <p:spPr/>
        <p:txBody>
          <a:bodyPr/>
          <a:lstStyle/>
          <a:p>
            <a:r>
              <a:rPr lang="en-US" dirty="0" smtClean="0"/>
              <a:t> </a:t>
            </a:r>
            <a:r>
              <a:rPr lang="en-US" sz="3600" dirty="0" smtClean="0"/>
              <a:t>including  </a:t>
            </a:r>
            <a:r>
              <a:rPr lang="en-US" sz="3600" dirty="0" smtClean="0">
                <a:solidFill>
                  <a:srgbClr val="FF0000"/>
                </a:solidFill>
              </a:rPr>
              <a:t>frequent burping </a:t>
            </a:r>
            <a:r>
              <a:rPr lang="en-US" sz="3600" dirty="0" smtClean="0"/>
              <a:t>and the use of </a:t>
            </a:r>
            <a:r>
              <a:rPr lang="en-US" sz="3600" dirty="0" smtClean="0">
                <a:solidFill>
                  <a:srgbClr val="FF0000"/>
                </a:solidFill>
              </a:rPr>
              <a:t>bottles with an appropriate teat aperture size</a:t>
            </a:r>
            <a:r>
              <a:rPr lang="en-US" sz="3600" dirty="0" smtClean="0"/>
              <a:t>, should be presented to the </a:t>
            </a:r>
            <a:r>
              <a:rPr lang="en-US" sz="3600" dirty="0" smtClean="0">
                <a:solidFill>
                  <a:srgbClr val="FF0000"/>
                </a:solidFill>
              </a:rPr>
              <a:t>caregiver</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Management</a:t>
            </a:r>
            <a:endParaRPr lang="en-US" dirty="0"/>
          </a:p>
        </p:txBody>
      </p:sp>
      <p:sp>
        <p:nvSpPr>
          <p:cNvPr id="3" name="Content Placeholder 2"/>
          <p:cNvSpPr>
            <a:spLocks noGrp="1"/>
          </p:cNvSpPr>
          <p:nvPr>
            <p:ph idx="1"/>
          </p:nvPr>
        </p:nvSpPr>
        <p:spPr/>
        <p:txBody>
          <a:bodyPr>
            <a:normAutofit/>
          </a:bodyPr>
          <a:lstStyle/>
          <a:p>
            <a:r>
              <a:rPr lang="en-US" sz="3200" dirty="0" smtClean="0"/>
              <a:t>Based  on  some  of  the  studies  that  have  addressed  the efficacy  of  a  </a:t>
            </a:r>
            <a:r>
              <a:rPr lang="en-US" sz="3600" dirty="0" smtClean="0">
                <a:solidFill>
                  <a:srgbClr val="FF0000"/>
                </a:solidFill>
              </a:rPr>
              <a:t>low-allergen  diet  in  mothers  </a:t>
            </a:r>
            <a:r>
              <a:rPr lang="en-US" sz="3200" dirty="0" smtClean="0"/>
              <a:t>of  breast-fed infants, a strict </a:t>
            </a:r>
            <a:r>
              <a:rPr lang="en-US" sz="3200" dirty="0" smtClean="0">
                <a:solidFill>
                  <a:srgbClr val="FF0000"/>
                </a:solidFill>
              </a:rPr>
              <a:t>cow’s milk–free diet for the mother may be  </a:t>
            </a:r>
            <a:r>
              <a:rPr lang="en-US" sz="3200" dirty="0" smtClean="0"/>
              <a:t>suggested</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It should be cautioned that these </a:t>
            </a:r>
            <a:r>
              <a:rPr lang="en-US" sz="3600" dirty="0" smtClean="0">
                <a:solidFill>
                  <a:srgbClr val="FF0000"/>
                </a:solidFill>
              </a:rPr>
              <a:t>dietary interventions </a:t>
            </a:r>
            <a:r>
              <a:rPr lang="en-US" sz="3600" dirty="0" smtClean="0"/>
              <a:t>can be challenging and may generate </a:t>
            </a:r>
            <a:r>
              <a:rPr lang="en-US" sz="3600" dirty="0" smtClean="0">
                <a:solidFill>
                  <a:srgbClr val="FF0000"/>
                </a:solidFill>
              </a:rPr>
              <a:t>additional stress </a:t>
            </a:r>
            <a:r>
              <a:rPr lang="en-US" sz="3600" dirty="0" smtClean="0">
                <a:solidFill>
                  <a:schemeClr val="tx1">
                    <a:lumMod val="95000"/>
                    <a:lumOff val="5000"/>
                  </a:schemeClr>
                </a:solidFill>
              </a:rPr>
              <a:t>in an already anxious environment</a:t>
            </a:r>
            <a:r>
              <a:rPr lang="en-US" dirty="0" smtClean="0">
                <a:solidFill>
                  <a:schemeClr val="tx1">
                    <a:lumMod val="95000"/>
                    <a:lumOff val="5000"/>
                  </a:schemeClr>
                </a:solidFill>
              </a:rPr>
              <a:t>.</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 Therapy</a:t>
            </a:r>
            <a:endParaRPr lang="en-US" dirty="0"/>
          </a:p>
        </p:txBody>
      </p:sp>
      <p:sp>
        <p:nvSpPr>
          <p:cNvPr id="3" name="Content Placeholder 2"/>
          <p:cNvSpPr>
            <a:spLocks noGrp="1"/>
          </p:cNvSpPr>
          <p:nvPr>
            <p:ph idx="1"/>
          </p:nvPr>
        </p:nvSpPr>
        <p:spPr/>
        <p:txBody>
          <a:bodyPr/>
          <a:lstStyle/>
          <a:p>
            <a:r>
              <a:rPr lang="en-US" dirty="0" smtClean="0"/>
              <a:t>Although </a:t>
            </a:r>
            <a:r>
              <a:rPr lang="en-US" dirty="0" err="1" smtClean="0">
                <a:solidFill>
                  <a:srgbClr val="FF0000"/>
                </a:solidFill>
              </a:rPr>
              <a:t>dicyclomine</a:t>
            </a:r>
            <a:r>
              <a:rPr lang="en-US" dirty="0" smtClean="0"/>
              <a:t> was shown to be more effective </a:t>
            </a:r>
          </a:p>
          <a:p>
            <a:pPr>
              <a:buNone/>
            </a:pPr>
            <a:r>
              <a:rPr lang="en-US" dirty="0" smtClean="0"/>
              <a:t>than  placebo  in  a  number  of  randomized  controlled trials,  it  is  contraindicated  in  infants  </a:t>
            </a:r>
            <a:r>
              <a:rPr lang="en-US" dirty="0" smtClean="0">
                <a:solidFill>
                  <a:srgbClr val="FF0000"/>
                </a:solidFill>
              </a:rPr>
              <a:t>younger  than  6 months </a:t>
            </a:r>
            <a:r>
              <a:rPr lang="en-US" dirty="0" smtClean="0"/>
              <a:t> of  age  based  on  a  number  of  serious  adverse effects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solidFill>
                  <a:srgbClr val="C00000"/>
                </a:solidFill>
              </a:rPr>
              <a:t>Sucrose</a:t>
            </a:r>
            <a:r>
              <a:rPr lang="en-US" dirty="0" smtClean="0"/>
              <a:t>  has  been  thought  to  cause  the  release  of endogenous  </a:t>
            </a:r>
            <a:r>
              <a:rPr lang="en-US" dirty="0" err="1" smtClean="0"/>
              <a:t>opioids</a:t>
            </a:r>
            <a:r>
              <a:rPr lang="en-US" dirty="0" smtClean="0"/>
              <a:t>,  providing  an  analgesic  effect  in infants with </a:t>
            </a:r>
            <a:r>
              <a:rPr lang="en-US" dirty="0" err="1" smtClean="0"/>
              <a:t>colic.Two</a:t>
            </a:r>
            <a:r>
              <a:rPr lang="en-US" dirty="0" smtClean="0"/>
              <a:t> randomized trials demonstrated </a:t>
            </a:r>
            <a:r>
              <a:rPr lang="en-US" dirty="0" smtClean="0">
                <a:solidFill>
                  <a:srgbClr val="FF0000"/>
                </a:solidFill>
              </a:rPr>
              <a:t>a positive response </a:t>
            </a:r>
            <a:r>
              <a:rPr lang="en-US" dirty="0" smtClean="0"/>
              <a:t>with sucrose, but the effect </a:t>
            </a:r>
            <a:r>
              <a:rPr lang="en-US" dirty="0" smtClean="0">
                <a:solidFill>
                  <a:srgbClr val="FF0000"/>
                </a:solidFill>
              </a:rPr>
              <a:t>was short lived</a:t>
            </a:r>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Therapies</a:t>
            </a:r>
            <a:endParaRPr lang="en-US" dirty="0"/>
          </a:p>
        </p:txBody>
      </p:sp>
      <p:sp>
        <p:nvSpPr>
          <p:cNvPr id="3" name="Content Placeholder 2"/>
          <p:cNvSpPr>
            <a:spLocks noGrp="1"/>
          </p:cNvSpPr>
          <p:nvPr>
            <p:ph idx="1"/>
          </p:nvPr>
        </p:nvSpPr>
        <p:spPr/>
        <p:txBody>
          <a:bodyPr/>
          <a:lstStyle/>
          <a:p>
            <a:pPr>
              <a:buNone/>
            </a:pPr>
            <a:r>
              <a:rPr lang="en-US" dirty="0" smtClean="0"/>
              <a:t>1)A number of </a:t>
            </a:r>
            <a:r>
              <a:rPr lang="en-US" dirty="0" smtClean="0">
                <a:solidFill>
                  <a:srgbClr val="FF0000"/>
                </a:solidFill>
              </a:rPr>
              <a:t>homeopathic remedies</a:t>
            </a:r>
            <a:r>
              <a:rPr lang="en-US" dirty="0" smtClean="0"/>
              <a:t>, such as </a:t>
            </a:r>
            <a:r>
              <a:rPr lang="en-US" dirty="0" smtClean="0">
                <a:solidFill>
                  <a:srgbClr val="FF0000"/>
                </a:solidFill>
              </a:rPr>
              <a:t>herbal tea </a:t>
            </a:r>
            <a:r>
              <a:rPr lang="en-US" dirty="0" smtClean="0"/>
              <a:t>and</a:t>
            </a:r>
            <a:r>
              <a:rPr lang="en-US" dirty="0" smtClean="0">
                <a:solidFill>
                  <a:srgbClr val="FF0000"/>
                </a:solidFill>
              </a:rPr>
              <a:t> gripe water</a:t>
            </a:r>
            <a:r>
              <a:rPr lang="en-US" dirty="0" smtClean="0"/>
              <a:t>, have been used in the treatment of colic.                                                                                   2) </a:t>
            </a:r>
            <a:r>
              <a:rPr lang="en-US" dirty="0" smtClean="0">
                <a:solidFill>
                  <a:srgbClr val="FF0000"/>
                </a:solidFill>
              </a:rPr>
              <a:t>Minimal acupuncture </a:t>
            </a:r>
            <a:r>
              <a:rPr lang="en-US" dirty="0" smtClean="0"/>
              <a:t>or  light  needling  was  tested  in  a  group  of  infants.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Interventions</a:t>
            </a:r>
            <a:endParaRPr lang="en-US" dirty="0"/>
          </a:p>
        </p:txBody>
      </p:sp>
      <p:sp>
        <p:nvSpPr>
          <p:cNvPr id="3" name="Content Placeholder 2"/>
          <p:cNvSpPr>
            <a:spLocks noGrp="1"/>
          </p:cNvSpPr>
          <p:nvPr>
            <p:ph idx="1"/>
          </p:nvPr>
        </p:nvSpPr>
        <p:spPr/>
        <p:txBody>
          <a:bodyPr/>
          <a:lstStyle/>
          <a:p>
            <a:r>
              <a:rPr lang="en-US" dirty="0" smtClean="0"/>
              <a:t>Promoting </a:t>
            </a:r>
            <a:r>
              <a:rPr lang="en-US" sz="2800" dirty="0" smtClean="0">
                <a:solidFill>
                  <a:srgbClr val="C00000"/>
                </a:solidFill>
              </a:rPr>
              <a:t>physical contact </a:t>
            </a:r>
            <a:r>
              <a:rPr lang="en-US" dirty="0" smtClean="0"/>
              <a:t>by holding or swaddling the crying infant while limiting overstimulation can be beneficial. For example, gentle movement in a rocking chair with lights dimmed may promote soothing. </a:t>
            </a:r>
            <a:r>
              <a:rPr lang="en-US" sz="2800" dirty="0" smtClean="0">
                <a:solidFill>
                  <a:srgbClr val="C00000"/>
                </a:solidFill>
              </a:rPr>
              <a:t>Parent  education  </a:t>
            </a:r>
            <a:r>
              <a:rPr lang="en-US" dirty="0" smtClean="0"/>
              <a:t>and  behavioral  management  have been  evaluated  for  treatment  of  infantile  colic.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subTitle" idx="1"/>
          </p:nvPr>
        </p:nvSpPr>
        <p:spPr/>
        <p:txBody>
          <a:bodyPr/>
          <a:lstStyle/>
          <a:p>
            <a:pPr eaLnBrk="1" hangingPunct="1">
              <a:defRPr/>
            </a:pPr>
            <a:endParaRPr lang="en-US" smtClean="0"/>
          </a:p>
        </p:txBody>
      </p:sp>
      <p:pic>
        <p:nvPicPr>
          <p:cNvPr id="54275" name="Picture 3" descr="J0284916"/>
          <p:cNvPicPr>
            <a:picLocks noGrp="1" noChangeAspect="1" noChangeArrowheads="1"/>
          </p:cNvPicPr>
          <p:nvPr>
            <p:ph type="ctrTitle"/>
          </p:nvPr>
        </p:nvPicPr>
        <p:blipFill>
          <a:blip r:embed="rId3">
            <a:extLst>
              <a:ext uri="{28A0092B-C50C-407E-A947-70E740481C1C}">
                <a14:useLocalDpi xmlns="" xmlns:a14="http://schemas.microsoft.com/office/drawing/2010/main" val="0"/>
              </a:ext>
            </a:extLst>
          </a:blip>
          <a:srcRect/>
          <a:stretch>
            <a:fillRect/>
          </a:stretch>
        </p:blipFill>
        <p:spPr>
          <a:xfrm>
            <a:off x="0" y="0"/>
            <a:ext cx="9144000" cy="6870700"/>
          </a:xfrm>
          <a:noFill/>
          <a:extLst>
            <a:ext uri="{909E8E84-426E-40DD-AFC4-6F175D3DCCD1}">
              <a14:hiddenFill xmlns="" xmlns:a14="http://schemas.microsoft.com/office/drawing/2010/main">
                <a:solidFill>
                  <a:srgbClr val="FFFFFF"/>
                </a:solidFill>
              </a14:hiddenFill>
            </a:ext>
          </a:extLst>
        </p:spPr>
      </p:pic>
      <p:sp>
        <p:nvSpPr>
          <p:cNvPr id="54276" name="Rectangle 4"/>
          <p:cNvSpPr>
            <a:spLocks noChangeArrowheads="1"/>
          </p:cNvSpPr>
          <p:nvPr/>
        </p:nvSpPr>
        <p:spPr bwMode="auto">
          <a:xfrm>
            <a:off x="5148263" y="1052513"/>
            <a:ext cx="3240087" cy="1433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fa-IR" altLang="en-US" sz="8800" b="1">
                <a:solidFill>
                  <a:srgbClr val="FF33CC"/>
                </a:solidFill>
                <a:latin typeface="Arial" panose="020B0604020202020204" pitchFamily="34" charset="0"/>
              </a:rPr>
              <a:t>متشکرم</a:t>
            </a:r>
            <a:endParaRPr lang="en-US" altLang="en-US" sz="8800" b="1">
              <a:solidFill>
                <a:srgbClr val="FF33CC"/>
              </a:solidFill>
              <a:latin typeface="Arial" panose="020B0604020202020204" pitchFamily="34" charset="0"/>
            </a:endParaRPr>
          </a:p>
        </p:txBody>
      </p:sp>
    </p:spTree>
    <p:extLst>
      <p:ext uri="{BB962C8B-B14F-4D97-AF65-F5344CB8AC3E}">
        <p14:creationId xmlns="" xmlns:p14="http://schemas.microsoft.com/office/powerpoint/2010/main" val="216335568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3200" dirty="0" smtClean="0"/>
              <a:t>Infantile colic is a widespread clinical condition affecting between </a:t>
            </a:r>
            <a:r>
              <a:rPr lang="en-US" sz="3200" dirty="0" smtClean="0">
                <a:solidFill>
                  <a:srgbClr val="FF0000"/>
                </a:solidFill>
              </a:rPr>
              <a:t>5% and </a:t>
            </a:r>
            <a:r>
              <a:rPr lang="en-US" sz="4400" dirty="0" smtClean="0">
                <a:solidFill>
                  <a:srgbClr val="FF0000"/>
                </a:solidFill>
              </a:rPr>
              <a:t>2</a:t>
            </a:r>
            <a:r>
              <a:rPr lang="en-US" sz="3200" dirty="0" smtClean="0">
                <a:solidFill>
                  <a:srgbClr val="FF0000"/>
                </a:solidFill>
              </a:rPr>
              <a:t>8% </a:t>
            </a:r>
            <a:r>
              <a:rPr lang="en-US" sz="3200" dirty="0" smtClean="0"/>
              <a:t>of infants in the </a:t>
            </a:r>
            <a:r>
              <a:rPr lang="en-US" sz="3200" dirty="0" smtClean="0">
                <a:solidFill>
                  <a:srgbClr val="FF0000"/>
                </a:solidFill>
              </a:rPr>
              <a:t>first 3 month of life .</a:t>
            </a:r>
          </a:p>
          <a:p>
            <a:pPr algn="just"/>
            <a:r>
              <a:rPr lang="en-US" sz="3200" dirty="0" smtClean="0"/>
              <a:t>This condition generally resolves spontaneously by the age of  3 month. The episodes tend </a:t>
            </a:r>
            <a:r>
              <a:rPr lang="en-US" sz="3200" dirty="0" smtClean="0">
                <a:solidFill>
                  <a:srgbClr val="FF0000"/>
                </a:solidFill>
              </a:rPr>
              <a:t>to peak at 6 weeks </a:t>
            </a:r>
            <a:r>
              <a:rPr lang="en-US" sz="3200" dirty="0" smtClean="0"/>
              <a:t>of age and are most </a:t>
            </a:r>
            <a:r>
              <a:rPr lang="en-US" sz="3200" dirty="0" smtClean="0">
                <a:solidFill>
                  <a:srgbClr val="FF0000"/>
                </a:solidFill>
              </a:rPr>
              <a:t>common in the late afternoon and evening hours.</a:t>
            </a:r>
            <a:endParaRPr lang="en-US" sz="3200" dirty="0">
              <a:solidFill>
                <a:srgbClr val="FF0000"/>
              </a:solidFill>
            </a:endParaRPr>
          </a:p>
        </p:txBody>
      </p:sp>
    </p:spTree>
    <p:extLst>
      <p:ext uri="{BB962C8B-B14F-4D97-AF65-F5344CB8AC3E}">
        <p14:creationId xmlns="" xmlns:p14="http://schemas.microsoft.com/office/powerpoint/2010/main" val="3882334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 addition to meeting </a:t>
            </a:r>
            <a:r>
              <a:rPr lang="en-US" sz="2800" dirty="0" err="1" smtClean="0">
                <a:solidFill>
                  <a:srgbClr val="FF0000"/>
                </a:solidFill>
              </a:rPr>
              <a:t>wessel</a:t>
            </a:r>
            <a:r>
              <a:rPr lang="en-US" sz="2800" dirty="0" smtClean="0">
                <a:solidFill>
                  <a:srgbClr val="FF0000"/>
                </a:solidFill>
              </a:rPr>
              <a:t> criteria</a:t>
            </a:r>
            <a:r>
              <a:rPr lang="en-US" dirty="0" smtClean="0"/>
              <a:t>, some authors suggest that the diagnosis of colic should require </a:t>
            </a:r>
            <a:r>
              <a:rPr lang="en-US" dirty="0" smtClean="0">
                <a:solidFill>
                  <a:srgbClr val="C00000"/>
                </a:solidFill>
              </a:rPr>
              <a:t>three of four additional criteria:</a:t>
            </a:r>
          </a:p>
          <a:p>
            <a:pPr marL="0" indent="0" algn="just">
              <a:buNone/>
            </a:pPr>
            <a:r>
              <a:rPr lang="en-US" dirty="0"/>
              <a:t> </a:t>
            </a:r>
            <a:r>
              <a:rPr lang="en-US" dirty="0" smtClean="0"/>
              <a:t>     1-</a:t>
            </a:r>
            <a:r>
              <a:rPr lang="en-US" dirty="0" smtClean="0">
                <a:solidFill>
                  <a:srgbClr val="FF0000"/>
                </a:solidFill>
              </a:rPr>
              <a:t> paroxysmal</a:t>
            </a:r>
          </a:p>
          <a:p>
            <a:pPr marL="0" indent="0" algn="just">
              <a:buNone/>
            </a:pPr>
            <a:r>
              <a:rPr lang="en-US" dirty="0"/>
              <a:t> </a:t>
            </a:r>
            <a:r>
              <a:rPr lang="en-US" dirty="0" smtClean="0"/>
              <a:t>     2-</a:t>
            </a:r>
            <a:r>
              <a:rPr lang="en-US" dirty="0" smtClean="0">
                <a:solidFill>
                  <a:srgbClr val="FF0000"/>
                </a:solidFill>
              </a:rPr>
              <a:t>qualitatively</a:t>
            </a:r>
            <a:r>
              <a:rPr lang="en-US" dirty="0" smtClean="0"/>
              <a:t> </a:t>
            </a:r>
            <a:r>
              <a:rPr lang="en-US" dirty="0" smtClean="0">
                <a:solidFill>
                  <a:srgbClr val="FF0000"/>
                </a:solidFill>
              </a:rPr>
              <a:t>different from normal crying</a:t>
            </a:r>
          </a:p>
          <a:p>
            <a:pPr marL="0" indent="0" algn="just">
              <a:buNone/>
            </a:pPr>
            <a:r>
              <a:rPr lang="en-US" dirty="0">
                <a:solidFill>
                  <a:schemeClr val="tx1">
                    <a:lumMod val="95000"/>
                    <a:lumOff val="5000"/>
                  </a:schemeClr>
                </a:solidFill>
              </a:rPr>
              <a:t> </a:t>
            </a:r>
            <a:r>
              <a:rPr lang="en-US" dirty="0" smtClean="0">
                <a:solidFill>
                  <a:schemeClr val="tx1">
                    <a:lumMod val="95000"/>
                    <a:lumOff val="5000"/>
                  </a:schemeClr>
                </a:solidFill>
              </a:rPr>
              <a:t>     3-</a:t>
            </a:r>
            <a:r>
              <a:rPr lang="en-US" dirty="0" smtClean="0">
                <a:solidFill>
                  <a:srgbClr val="FF0000"/>
                </a:solidFill>
              </a:rPr>
              <a:t>associated with hypertonia</a:t>
            </a:r>
          </a:p>
          <a:p>
            <a:pPr marL="0" indent="0" algn="just">
              <a:buNone/>
            </a:pPr>
            <a:r>
              <a:rPr lang="en-US" dirty="0"/>
              <a:t> </a:t>
            </a:r>
            <a:r>
              <a:rPr lang="en-US" dirty="0" smtClean="0"/>
              <a:t>     4-</a:t>
            </a:r>
            <a:r>
              <a:rPr lang="en-US" dirty="0" smtClean="0">
                <a:solidFill>
                  <a:srgbClr val="FF0000"/>
                </a:solidFill>
              </a:rPr>
              <a:t>inconsolability</a:t>
            </a:r>
            <a:endParaRPr lang="en-US" dirty="0">
              <a:solidFill>
                <a:srgbClr val="FF0000"/>
              </a:solidFill>
            </a:endParaRPr>
          </a:p>
        </p:txBody>
      </p:sp>
    </p:spTree>
    <p:extLst>
      <p:ext uri="{BB962C8B-B14F-4D97-AF65-F5344CB8AC3E}">
        <p14:creationId xmlns="" xmlns:p14="http://schemas.microsoft.com/office/powerpoint/2010/main" val="895690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Wessel criteria</a:t>
            </a:r>
            <a:endParaRPr lang="en-US" dirty="0"/>
          </a:p>
        </p:txBody>
      </p:sp>
      <p:sp>
        <p:nvSpPr>
          <p:cNvPr id="3" name="Content Placeholder 2"/>
          <p:cNvSpPr>
            <a:spLocks noGrp="1"/>
          </p:cNvSpPr>
          <p:nvPr>
            <p:ph idx="1"/>
          </p:nvPr>
        </p:nvSpPr>
        <p:spPr/>
        <p:txBody>
          <a:bodyPr>
            <a:noAutofit/>
          </a:bodyPr>
          <a:lstStyle/>
          <a:p>
            <a:pPr algn="just"/>
            <a:r>
              <a:rPr lang="en-US" sz="2800" dirty="0" smtClean="0"/>
              <a:t>The classic </a:t>
            </a:r>
            <a:r>
              <a:rPr lang="en-US" sz="2800" dirty="0" err="1" smtClean="0"/>
              <a:t>wessel</a:t>
            </a:r>
            <a:r>
              <a:rPr lang="en-US" sz="2800" dirty="0" smtClean="0"/>
              <a:t> definition defines infantile colic as: </a:t>
            </a:r>
          </a:p>
          <a:p>
            <a:pPr marL="0" indent="0" algn="just">
              <a:buNone/>
            </a:pPr>
            <a:r>
              <a:rPr lang="en-US" sz="2800" dirty="0"/>
              <a:t> </a:t>
            </a:r>
            <a:r>
              <a:rPr lang="en-US" sz="2800" dirty="0" smtClean="0"/>
              <a:t>      when an otherwise healthy infant cries for:</a:t>
            </a:r>
          </a:p>
          <a:p>
            <a:pPr marL="0" indent="0" algn="just">
              <a:buNone/>
            </a:pPr>
            <a:r>
              <a:rPr lang="en-US" sz="2800" dirty="0"/>
              <a:t> </a:t>
            </a:r>
            <a:r>
              <a:rPr lang="en-US" sz="2800" dirty="0" smtClean="0"/>
              <a:t>           </a:t>
            </a:r>
            <a:r>
              <a:rPr lang="en-US" sz="2800" dirty="0" smtClean="0">
                <a:solidFill>
                  <a:srgbClr val="FF0000"/>
                </a:solidFill>
              </a:rPr>
              <a:t>&gt; 3 hours a day</a:t>
            </a:r>
          </a:p>
          <a:p>
            <a:pPr marL="0" indent="0" algn="just">
              <a:buNone/>
            </a:pPr>
            <a:r>
              <a:rPr lang="en-US" sz="2800" dirty="0"/>
              <a:t> </a:t>
            </a:r>
            <a:r>
              <a:rPr lang="en-US" sz="2800" dirty="0" smtClean="0"/>
              <a:t>           on </a:t>
            </a:r>
            <a:r>
              <a:rPr lang="en-US" sz="2800" dirty="0" smtClean="0">
                <a:solidFill>
                  <a:srgbClr val="FF0000"/>
                </a:solidFill>
              </a:rPr>
              <a:t>&gt; 3 days a week</a:t>
            </a:r>
          </a:p>
          <a:p>
            <a:pPr marL="0" indent="0" algn="just">
              <a:buNone/>
            </a:pPr>
            <a:r>
              <a:rPr lang="en-US" sz="2800" dirty="0"/>
              <a:t> </a:t>
            </a:r>
            <a:r>
              <a:rPr lang="en-US" sz="2800" dirty="0" smtClean="0"/>
              <a:t>           for </a:t>
            </a:r>
            <a:r>
              <a:rPr lang="en-US" sz="2800" dirty="0" smtClean="0">
                <a:solidFill>
                  <a:srgbClr val="FF0000"/>
                </a:solidFill>
              </a:rPr>
              <a:t>&gt; 3 weeks </a:t>
            </a:r>
            <a:r>
              <a:rPr lang="en-US" sz="2800" dirty="0" smtClean="0"/>
              <a:t>( or alternative definition: </a:t>
            </a:r>
          </a:p>
          <a:p>
            <a:pPr marL="0" indent="0" algn="just">
              <a:buNone/>
            </a:pPr>
            <a:r>
              <a:rPr lang="en-US" sz="2800" dirty="0"/>
              <a:t> </a:t>
            </a:r>
            <a:r>
              <a:rPr lang="en-US" sz="2800" dirty="0" smtClean="0"/>
              <a:t>                                       for &gt; 1week)</a:t>
            </a:r>
            <a:endParaRPr lang="en-US" sz="2800" dirty="0"/>
          </a:p>
        </p:txBody>
      </p:sp>
    </p:spTree>
    <p:extLst>
      <p:ext uri="{BB962C8B-B14F-4D97-AF65-F5344CB8AC3E}">
        <p14:creationId xmlns="" xmlns:p14="http://schemas.microsoft.com/office/powerpoint/2010/main" val="984035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011680"/>
            <a:ext cx="8229600" cy="4389120"/>
          </a:xfrm>
        </p:spPr>
        <p:txBody>
          <a:bodyPr/>
          <a:lstStyle/>
          <a:p>
            <a:r>
              <a:rPr lang="en-US" dirty="0" smtClean="0">
                <a:solidFill>
                  <a:srgbClr val="C00000"/>
                </a:solidFill>
              </a:rPr>
              <a:t>COMPOSITION</a:t>
            </a:r>
            <a:r>
              <a:rPr lang="en-US" dirty="0" smtClean="0"/>
              <a:t> OF </a:t>
            </a:r>
            <a:endParaRPr lang="en-US" sz="2800" dirty="0" smtClean="0"/>
          </a:p>
          <a:p>
            <a:pPr>
              <a:buNone/>
            </a:pPr>
            <a:r>
              <a:rPr lang="en-US" sz="2800" dirty="0" smtClean="0"/>
              <a:t>Gastrointestinal  gas  may  originate  from  three  sources: </a:t>
            </a:r>
          </a:p>
          <a:p>
            <a:r>
              <a:rPr lang="en-US" sz="2800" dirty="0" smtClean="0"/>
              <a:t>(1)  </a:t>
            </a:r>
            <a:r>
              <a:rPr lang="en-US" sz="3200" dirty="0" smtClean="0">
                <a:solidFill>
                  <a:srgbClr val="FF0000"/>
                </a:solidFill>
              </a:rPr>
              <a:t>swallowed  air</a:t>
            </a:r>
            <a:r>
              <a:rPr lang="en-US" sz="2800" dirty="0" smtClean="0"/>
              <a:t>;  (2</a:t>
            </a:r>
            <a:r>
              <a:rPr lang="en-US" sz="3200" dirty="0" smtClean="0">
                <a:solidFill>
                  <a:srgbClr val="FF0000"/>
                </a:solidFill>
              </a:rPr>
              <a:t>)  </a:t>
            </a:r>
            <a:r>
              <a:rPr lang="en-US" sz="3200" dirty="0" err="1" smtClean="0">
                <a:solidFill>
                  <a:srgbClr val="FF0000"/>
                </a:solidFill>
              </a:rPr>
              <a:t>intraluminal</a:t>
            </a:r>
            <a:r>
              <a:rPr lang="en-US" sz="3200" dirty="0" smtClean="0">
                <a:solidFill>
                  <a:srgbClr val="FF0000"/>
                </a:solidFill>
              </a:rPr>
              <a:t>  production</a:t>
            </a:r>
            <a:r>
              <a:rPr lang="en-US" sz="2800" dirty="0" smtClean="0"/>
              <a:t>,  that  is, </a:t>
            </a:r>
          </a:p>
          <a:p>
            <a:r>
              <a:rPr lang="en-US" sz="2800" dirty="0" smtClean="0">
                <a:solidFill>
                  <a:srgbClr val="C00000"/>
                </a:solidFill>
              </a:rPr>
              <a:t>bacterial production </a:t>
            </a:r>
            <a:r>
              <a:rPr lang="en-US" sz="2800" dirty="0" smtClean="0"/>
              <a:t>and </a:t>
            </a:r>
            <a:r>
              <a:rPr lang="en-US" sz="2800" dirty="0" smtClean="0">
                <a:solidFill>
                  <a:srgbClr val="C00000"/>
                </a:solidFill>
              </a:rPr>
              <a:t>reaction of acid and </a:t>
            </a:r>
            <a:r>
              <a:rPr lang="en-US" sz="2800" dirty="0" smtClean="0">
                <a:solidFill>
                  <a:srgbClr val="C00000"/>
                </a:solidFill>
              </a:rPr>
              <a:t>bicarbonate; </a:t>
            </a:r>
            <a:endParaRPr lang="en-US" sz="2800" dirty="0" smtClean="0">
              <a:solidFill>
                <a:srgbClr val="C00000"/>
              </a:solidFill>
            </a:endParaRPr>
          </a:p>
          <a:p>
            <a:pPr>
              <a:buNone/>
            </a:pPr>
            <a:r>
              <a:rPr lang="en-US" sz="2800" dirty="0" smtClean="0">
                <a:solidFill>
                  <a:srgbClr val="C00000"/>
                </a:solidFill>
              </a:rPr>
              <a:t> </a:t>
            </a:r>
            <a:r>
              <a:rPr lang="en-US" sz="2800" dirty="0" smtClean="0"/>
              <a:t>(3) </a:t>
            </a:r>
            <a:r>
              <a:rPr lang="en-US" sz="2800" dirty="0" smtClean="0">
                <a:solidFill>
                  <a:srgbClr val="FF0000"/>
                </a:solidFill>
              </a:rPr>
              <a:t>diffusion from the blood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smtClean="0"/>
              <a:t> More than </a:t>
            </a:r>
            <a:r>
              <a:rPr lang="en-US" sz="3600" dirty="0" smtClean="0">
                <a:solidFill>
                  <a:srgbClr val="FF0000"/>
                </a:solidFill>
              </a:rPr>
              <a:t>99% </a:t>
            </a:r>
            <a:r>
              <a:rPr lang="en-US" sz="3600" dirty="0" smtClean="0"/>
              <a:t>of gastrointestinal gas is made up of </a:t>
            </a:r>
          </a:p>
          <a:p>
            <a:r>
              <a:rPr lang="en-US" sz="3600" dirty="0" smtClean="0">
                <a:solidFill>
                  <a:srgbClr val="FF0000"/>
                </a:solidFill>
              </a:rPr>
              <a:t>five gases</a:t>
            </a:r>
            <a:r>
              <a:rPr lang="en-US" sz="3600" dirty="0" smtClean="0"/>
              <a:t>, namely carbon dioxide </a:t>
            </a:r>
            <a:r>
              <a:rPr lang="en-US" sz="3600" dirty="0" smtClean="0">
                <a:solidFill>
                  <a:srgbClr val="C00000"/>
                </a:solidFill>
              </a:rPr>
              <a:t>(CO2), </a:t>
            </a:r>
            <a:r>
              <a:rPr lang="en-US" sz="3600" dirty="0" smtClean="0"/>
              <a:t>hydrogen </a:t>
            </a:r>
            <a:r>
              <a:rPr lang="en-US" sz="3600" dirty="0" smtClean="0">
                <a:solidFill>
                  <a:srgbClr val="C00000"/>
                </a:solidFill>
              </a:rPr>
              <a:t>(H2), </a:t>
            </a:r>
          </a:p>
          <a:p>
            <a:r>
              <a:rPr lang="en-US" sz="3600" dirty="0" smtClean="0"/>
              <a:t>methane </a:t>
            </a:r>
            <a:r>
              <a:rPr lang="en-US" sz="3600" dirty="0" smtClean="0">
                <a:solidFill>
                  <a:srgbClr val="C00000"/>
                </a:solidFill>
              </a:rPr>
              <a:t>(CH4), </a:t>
            </a:r>
            <a:r>
              <a:rPr lang="en-US" sz="3600" dirty="0" smtClean="0"/>
              <a:t>nitrogen </a:t>
            </a:r>
            <a:r>
              <a:rPr lang="en-US" sz="3600" dirty="0" smtClean="0">
                <a:solidFill>
                  <a:srgbClr val="C00000"/>
                </a:solidFill>
              </a:rPr>
              <a:t>(N2), </a:t>
            </a:r>
            <a:r>
              <a:rPr lang="en-US" sz="3600" dirty="0" smtClean="0"/>
              <a:t>and oxygen </a:t>
            </a:r>
            <a:r>
              <a:rPr lang="en-US" sz="3600" dirty="0" smtClean="0">
                <a:solidFill>
                  <a:srgbClr val="C00000"/>
                </a:solidFill>
              </a:rPr>
              <a:t>(O2)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900" dirty="0" smtClean="0">
                <a:solidFill>
                  <a:srgbClr val="FF0000"/>
                </a:solidFill>
              </a:rPr>
              <a:t>Odorless gases (99%)</a:t>
            </a:r>
          </a:p>
          <a:p>
            <a:r>
              <a:rPr lang="en-US" dirty="0" smtClean="0"/>
              <a:t>Carbon dioxide</a:t>
            </a:r>
          </a:p>
          <a:p>
            <a:r>
              <a:rPr lang="en-US" dirty="0" smtClean="0"/>
              <a:t>Hydrogen*</a:t>
            </a:r>
          </a:p>
          <a:p>
            <a:r>
              <a:rPr lang="en-US" dirty="0" smtClean="0"/>
              <a:t>Methane*</a:t>
            </a:r>
          </a:p>
          <a:p>
            <a:r>
              <a:rPr lang="en-US" dirty="0" smtClean="0"/>
              <a:t>Nitrogen</a:t>
            </a:r>
          </a:p>
          <a:p>
            <a:r>
              <a:rPr lang="en-US" dirty="0" smtClean="0"/>
              <a:t>Oxygen</a:t>
            </a:r>
          </a:p>
          <a:p>
            <a:r>
              <a:rPr lang="en-US" sz="3500" dirty="0" smtClean="0">
                <a:solidFill>
                  <a:srgbClr val="FF0000"/>
                </a:solidFill>
              </a:rPr>
              <a:t>Odoriferous gases (&lt;1%)</a:t>
            </a:r>
          </a:p>
          <a:p>
            <a:r>
              <a:rPr lang="en-US" dirty="0" err="1" smtClean="0"/>
              <a:t>Dimethylsulfide</a:t>
            </a:r>
            <a:endParaRPr lang="en-US" dirty="0" smtClean="0"/>
          </a:p>
          <a:p>
            <a:r>
              <a:rPr lang="en-US" dirty="0" smtClean="0"/>
              <a:t>Hydrogen sulfide</a:t>
            </a:r>
          </a:p>
          <a:p>
            <a:r>
              <a:rPr lang="en-US" dirty="0" err="1" smtClean="0"/>
              <a:t>Methanethiol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Mode of Feeding</a:t>
            </a:r>
            <a:endParaRPr lang="en-US" dirty="0">
              <a:solidFill>
                <a:srgbClr val="C00000"/>
              </a:solidFill>
            </a:endParaRPr>
          </a:p>
        </p:txBody>
      </p:sp>
      <p:sp>
        <p:nvSpPr>
          <p:cNvPr id="3" name="Content Placeholder 2"/>
          <p:cNvSpPr>
            <a:spLocks noGrp="1"/>
          </p:cNvSpPr>
          <p:nvPr>
            <p:ph idx="1"/>
          </p:nvPr>
        </p:nvSpPr>
        <p:spPr/>
        <p:txBody>
          <a:bodyPr>
            <a:noAutofit/>
          </a:bodyPr>
          <a:lstStyle/>
          <a:p>
            <a:r>
              <a:rPr lang="en-US" sz="3200" dirty="0" smtClean="0"/>
              <a:t>The prevalence, pattern, and amount of crying associated with infantile colic are reportedly </a:t>
            </a:r>
            <a:r>
              <a:rPr lang="en-US" sz="3200" dirty="0" smtClean="0">
                <a:solidFill>
                  <a:srgbClr val="FF0000"/>
                </a:solidFill>
              </a:rPr>
              <a:t>similar in both human milk- and formula-fed infants</a:t>
            </a:r>
          </a:p>
          <a:p>
            <a:r>
              <a:rPr lang="en-US" sz="3200" dirty="0" smtClean="0"/>
              <a:t>although </a:t>
            </a:r>
            <a:r>
              <a:rPr lang="en-US" sz="3200" dirty="0" smtClean="0">
                <a:solidFill>
                  <a:srgbClr val="FF0000"/>
                </a:solidFill>
              </a:rPr>
              <a:t>one study reported an earlier peak of colicky behavior in </a:t>
            </a:r>
            <a:r>
              <a:rPr lang="en-US" sz="3200" dirty="0" err="1" smtClean="0">
                <a:solidFill>
                  <a:srgbClr val="FF0000"/>
                </a:solidFill>
              </a:rPr>
              <a:t>formulafed</a:t>
            </a:r>
            <a:r>
              <a:rPr lang="en-US" sz="3200" dirty="0" smtClean="0">
                <a:solidFill>
                  <a:srgbClr val="FF0000"/>
                </a:solidFill>
              </a:rPr>
              <a:t> infants </a:t>
            </a:r>
            <a:r>
              <a:rPr lang="en-US" sz="3200" dirty="0" smtClean="0">
                <a:solidFill>
                  <a:srgbClr val="FF0000"/>
                </a:solidFill>
              </a:rPr>
              <a:t>.</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498</TotalTime>
  <Words>1002</Words>
  <Application>Microsoft Office PowerPoint</Application>
  <PresentationFormat>On-screen Show (4:3)</PresentationFormat>
  <Paragraphs>137</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Slide 1</vt:lpstr>
      <vt:lpstr>INFANTILE COLIC</vt:lpstr>
      <vt:lpstr>Slide 3</vt:lpstr>
      <vt:lpstr>Slide 4</vt:lpstr>
      <vt:lpstr>Wessel criteria</vt:lpstr>
      <vt:lpstr>Slide 6</vt:lpstr>
      <vt:lpstr>Slide 7</vt:lpstr>
      <vt:lpstr>Slide 8</vt:lpstr>
      <vt:lpstr>Mode of Feeding</vt:lpstr>
      <vt:lpstr>HYPERTONIA IN INFANTILE COLIC</vt:lpstr>
      <vt:lpstr>ETIOLOGY</vt:lpstr>
      <vt:lpstr>DIFFERENTIAL DIAGNOSIS</vt:lpstr>
      <vt:lpstr>Summary of Conditions that  Present with Symptoms Similar to   Infantile Colic</vt:lpstr>
      <vt:lpstr>Protein Allergy/Intolerance</vt:lpstr>
      <vt:lpstr>Gastroesophageal Reflux</vt:lpstr>
      <vt:lpstr>Motility</vt:lpstr>
      <vt:lpstr>Gut Hormones</vt:lpstr>
      <vt:lpstr>Altered Intestinal Flora</vt:lpstr>
      <vt:lpstr>Psychosocial Factors</vt:lpstr>
      <vt:lpstr>Management Options for  Infantile Colic</vt:lpstr>
      <vt:lpstr>Limiting Aerophagia</vt:lpstr>
      <vt:lpstr>Dietary Management</vt:lpstr>
      <vt:lpstr>Slide 23</vt:lpstr>
      <vt:lpstr>Pharmacologic Therapy</vt:lpstr>
      <vt:lpstr>Slide 25</vt:lpstr>
      <vt:lpstr>Alternative Therapies</vt:lpstr>
      <vt:lpstr>Behavioral Interventions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najla</cp:lastModifiedBy>
  <cp:revision>55</cp:revision>
  <dcterms:created xsi:type="dcterms:W3CDTF">2016-11-18T18:13:10Z</dcterms:created>
  <dcterms:modified xsi:type="dcterms:W3CDTF">2018-08-07T17:07:59Z</dcterms:modified>
</cp:coreProperties>
</file>