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31"/>
  </p:notesMasterIdLst>
  <p:sldIdLst>
    <p:sldId id="257" r:id="rId2"/>
    <p:sldId id="259" r:id="rId3"/>
    <p:sldId id="260" r:id="rId4"/>
    <p:sldId id="261" r:id="rId5"/>
    <p:sldId id="388" r:id="rId6"/>
    <p:sldId id="389" r:id="rId7"/>
    <p:sldId id="386" r:id="rId8"/>
    <p:sldId id="387" r:id="rId9"/>
    <p:sldId id="383" r:id="rId10"/>
    <p:sldId id="384" r:id="rId11"/>
    <p:sldId id="385" r:id="rId12"/>
    <p:sldId id="265" r:id="rId13"/>
    <p:sldId id="266" r:id="rId14"/>
    <p:sldId id="267" r:id="rId15"/>
    <p:sldId id="268" r:id="rId16"/>
    <p:sldId id="269" r:id="rId17"/>
    <p:sldId id="270" r:id="rId18"/>
    <p:sldId id="271" r:id="rId19"/>
    <p:sldId id="272" r:id="rId20"/>
    <p:sldId id="273" r:id="rId21"/>
    <p:sldId id="372" r:id="rId22"/>
    <p:sldId id="373" r:id="rId23"/>
    <p:sldId id="274" r:id="rId24"/>
    <p:sldId id="275" r:id="rId25"/>
    <p:sldId id="276" r:id="rId26"/>
    <p:sldId id="277" r:id="rId27"/>
    <p:sldId id="278" r:id="rId28"/>
    <p:sldId id="279" r:id="rId29"/>
    <p:sldId id="280" r:id="rId30"/>
    <p:sldId id="281" r:id="rId31"/>
    <p:sldId id="379" r:id="rId32"/>
    <p:sldId id="282" r:id="rId33"/>
    <p:sldId id="283" r:id="rId34"/>
    <p:sldId id="284" r:id="rId35"/>
    <p:sldId id="285" r:id="rId36"/>
    <p:sldId id="286" r:id="rId37"/>
    <p:sldId id="287" r:id="rId38"/>
    <p:sldId id="288" r:id="rId39"/>
    <p:sldId id="289" r:id="rId40"/>
    <p:sldId id="290" r:id="rId41"/>
    <p:sldId id="291" r:id="rId42"/>
    <p:sldId id="292" r:id="rId43"/>
    <p:sldId id="361" r:id="rId44"/>
    <p:sldId id="362" r:id="rId45"/>
    <p:sldId id="363" r:id="rId46"/>
    <p:sldId id="364" r:id="rId47"/>
    <p:sldId id="365" r:id="rId48"/>
    <p:sldId id="366" r:id="rId49"/>
    <p:sldId id="367" r:id="rId50"/>
    <p:sldId id="368" r:id="rId51"/>
    <p:sldId id="369" r:id="rId52"/>
    <p:sldId id="370" r:id="rId53"/>
    <p:sldId id="371" r:id="rId54"/>
    <p:sldId id="293" r:id="rId55"/>
    <p:sldId id="321" r:id="rId56"/>
    <p:sldId id="322" r:id="rId57"/>
    <p:sldId id="323" r:id="rId58"/>
    <p:sldId id="324" r:id="rId59"/>
    <p:sldId id="325" r:id="rId60"/>
    <p:sldId id="327" r:id="rId61"/>
    <p:sldId id="382" r:id="rId62"/>
    <p:sldId id="390" r:id="rId63"/>
    <p:sldId id="391" r:id="rId64"/>
    <p:sldId id="392" r:id="rId65"/>
    <p:sldId id="393" r:id="rId66"/>
    <p:sldId id="328" r:id="rId67"/>
    <p:sldId id="329" r:id="rId68"/>
    <p:sldId id="330" r:id="rId69"/>
    <p:sldId id="331" r:id="rId70"/>
    <p:sldId id="332" r:id="rId71"/>
    <p:sldId id="333" r:id="rId72"/>
    <p:sldId id="334" r:id="rId73"/>
    <p:sldId id="335" r:id="rId74"/>
    <p:sldId id="380" r:id="rId75"/>
    <p:sldId id="381" r:id="rId76"/>
    <p:sldId id="343" r:id="rId77"/>
    <p:sldId id="344" r:id="rId78"/>
    <p:sldId id="345" r:id="rId79"/>
    <p:sldId id="326" r:id="rId80"/>
    <p:sldId id="295" r:id="rId81"/>
    <p:sldId id="296" r:id="rId82"/>
    <p:sldId id="297" r:id="rId83"/>
    <p:sldId id="298" r:id="rId84"/>
    <p:sldId id="299" r:id="rId85"/>
    <p:sldId id="302" r:id="rId86"/>
    <p:sldId id="303" r:id="rId87"/>
    <p:sldId id="304" r:id="rId88"/>
    <p:sldId id="305" r:id="rId89"/>
    <p:sldId id="306" r:id="rId90"/>
    <p:sldId id="308" r:id="rId91"/>
    <p:sldId id="310" r:id="rId92"/>
    <p:sldId id="311" r:id="rId93"/>
    <p:sldId id="309" r:id="rId94"/>
    <p:sldId id="312" r:id="rId95"/>
    <p:sldId id="313" r:id="rId96"/>
    <p:sldId id="314" r:id="rId97"/>
    <p:sldId id="346" r:id="rId98"/>
    <p:sldId id="347" r:id="rId99"/>
    <p:sldId id="348" r:id="rId100"/>
    <p:sldId id="349" r:id="rId101"/>
    <p:sldId id="350" r:id="rId102"/>
    <p:sldId id="351" r:id="rId103"/>
    <p:sldId id="352" r:id="rId104"/>
    <p:sldId id="353" r:id="rId105"/>
    <p:sldId id="354" r:id="rId106"/>
    <p:sldId id="355" r:id="rId107"/>
    <p:sldId id="356" r:id="rId108"/>
    <p:sldId id="375" r:id="rId109"/>
    <p:sldId id="376" r:id="rId110"/>
    <p:sldId id="394" r:id="rId111"/>
    <p:sldId id="395" r:id="rId112"/>
    <p:sldId id="396" r:id="rId113"/>
    <p:sldId id="397" r:id="rId114"/>
    <p:sldId id="398" r:id="rId115"/>
    <p:sldId id="399" r:id="rId116"/>
    <p:sldId id="400" r:id="rId117"/>
    <p:sldId id="404" r:id="rId118"/>
    <p:sldId id="405" r:id="rId119"/>
    <p:sldId id="406" r:id="rId120"/>
    <p:sldId id="407" r:id="rId121"/>
    <p:sldId id="408" r:id="rId122"/>
    <p:sldId id="409" r:id="rId123"/>
    <p:sldId id="410" r:id="rId124"/>
    <p:sldId id="411" r:id="rId125"/>
    <p:sldId id="412" r:id="rId126"/>
    <p:sldId id="401" r:id="rId127"/>
    <p:sldId id="402" r:id="rId128"/>
    <p:sldId id="403" r:id="rId129"/>
    <p:sldId id="374" r:id="rId13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p:cViewPr varScale="1">
        <p:scale>
          <a:sx n="84" d="100"/>
          <a:sy n="84" d="100"/>
        </p:scale>
        <p:origin x="1382" y="8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theme" Target="theme/theme1.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tableStyles" Target="tableStyles.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notesMaster" Target="notesMasters/notesMaster1.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presProps" Target="presProps.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2E0420D-58CA-4718-901F-3C2A65E9944B}" type="datetimeFigureOut">
              <a:rPr lang="en-US" smtClean="0"/>
              <a:pPr/>
              <a:t>1/4/2021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5DD91A0-8B83-4807-B01F-9DC240E5812D}"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p:cNvSpPr>
            <a:spLocks noGrp="1" noRot="1" noChangeAspect="1" noTextEdit="1"/>
          </p:cNvSpPr>
          <p:nvPr>
            <p:ph type="sldImg"/>
          </p:nvPr>
        </p:nvSpPr>
        <p:spPr>
          <a:ln/>
        </p:spPr>
      </p:sp>
      <p:sp>
        <p:nvSpPr>
          <p:cNvPr id="49155" name="Notes Placeholder 2"/>
          <p:cNvSpPr>
            <a:spLocks noGrp="1"/>
          </p:cNvSpPr>
          <p:nvPr>
            <p:ph type="body" idx="1"/>
          </p:nvPr>
        </p:nvSpPr>
        <p:spPr>
          <a:noFill/>
          <a:ln/>
        </p:spPr>
        <p:txBody>
          <a:bodyPr/>
          <a:lstStyle/>
          <a:p>
            <a:pPr eaLnBrk="1" hangingPunct="1"/>
            <a:endParaRPr lang="en-US" smtClean="0"/>
          </a:p>
        </p:txBody>
      </p:sp>
      <p:sp>
        <p:nvSpPr>
          <p:cNvPr id="49156" name="Slide Number Placeholder 3"/>
          <p:cNvSpPr>
            <a:spLocks noGrp="1"/>
          </p:cNvSpPr>
          <p:nvPr>
            <p:ph type="sldNum" sz="quarter" idx="5"/>
          </p:nvPr>
        </p:nvSpPr>
        <p:spPr>
          <a:noFill/>
        </p:spPr>
        <p:txBody>
          <a:bodyPr/>
          <a:lstStyle/>
          <a:p>
            <a:fld id="{7DCF55FF-B992-4F83-863B-72054211344E}" type="slidenum">
              <a:rPr lang="en-US" smtClean="0"/>
              <a:pPr/>
              <a:t>1</a:t>
            </a:fld>
            <a:endParaRPr lang="en-US"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p:cNvSpPr>
            <a:spLocks noGrp="1" noRot="1" noChangeAspect="1" noTextEdit="1"/>
          </p:cNvSpPr>
          <p:nvPr>
            <p:ph type="sldImg"/>
          </p:nvPr>
        </p:nvSpPr>
        <p:spPr>
          <a:ln/>
        </p:spPr>
      </p:sp>
      <p:sp>
        <p:nvSpPr>
          <p:cNvPr id="61443" name="Notes Placeholder 2"/>
          <p:cNvSpPr>
            <a:spLocks noGrp="1"/>
          </p:cNvSpPr>
          <p:nvPr>
            <p:ph type="body" idx="1"/>
          </p:nvPr>
        </p:nvSpPr>
        <p:spPr>
          <a:noFill/>
          <a:ln/>
        </p:spPr>
        <p:txBody>
          <a:bodyPr/>
          <a:lstStyle/>
          <a:p>
            <a:pPr eaLnBrk="1" hangingPunct="1"/>
            <a:endParaRPr lang="en-US" smtClean="0"/>
          </a:p>
        </p:txBody>
      </p:sp>
      <p:sp>
        <p:nvSpPr>
          <p:cNvPr id="61444" name="Slide Number Placeholder 3"/>
          <p:cNvSpPr>
            <a:spLocks noGrp="1"/>
          </p:cNvSpPr>
          <p:nvPr>
            <p:ph type="sldNum" sz="quarter" idx="5"/>
          </p:nvPr>
        </p:nvSpPr>
        <p:spPr>
          <a:noFill/>
        </p:spPr>
        <p:txBody>
          <a:bodyPr/>
          <a:lstStyle/>
          <a:p>
            <a:fld id="{E5927CFA-3F7F-42F1-B769-C068082CDFDA}" type="slidenum">
              <a:rPr lang="en-US" smtClean="0"/>
              <a:pPr/>
              <a:t>15</a:t>
            </a:fld>
            <a:endParaRPr lang="en-US"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DFA02D4-D2A2-4650-8B31-BD0BCAB11C6E}" type="slidenum">
              <a:rPr lang="en-US"/>
              <a:pPr/>
              <a:t>17</a:t>
            </a:fld>
            <a:endParaRPr lang="en-US"/>
          </a:p>
        </p:txBody>
      </p:sp>
      <p:sp>
        <p:nvSpPr>
          <p:cNvPr id="33794" name="Rectangle 2"/>
          <p:cNvSpPr>
            <a:spLocks noGrp="1" noRot="1" noChangeAspect="1" noChangeArrowheads="1" noTextEdit="1"/>
          </p:cNvSpPr>
          <p:nvPr>
            <p:ph type="sldImg"/>
          </p:nvPr>
        </p:nvSpPr>
        <p:spPr>
          <a:xfrm>
            <a:off x="1143000" y="457200"/>
            <a:ext cx="4572000" cy="3429000"/>
          </a:xfrm>
          <a:ln/>
        </p:spPr>
      </p:sp>
      <p:sp>
        <p:nvSpPr>
          <p:cNvPr id="33795" name="Rectangle 3"/>
          <p:cNvSpPr>
            <a:spLocks noGrp="1" noChangeArrowheads="1"/>
          </p:cNvSpPr>
          <p:nvPr>
            <p:ph type="body" idx="1"/>
          </p:nvPr>
        </p:nvSpPr>
        <p:spPr>
          <a:xfrm>
            <a:off x="533400" y="4114800"/>
            <a:ext cx="5791200" cy="4343400"/>
          </a:xfrm>
        </p:spPr>
        <p:txBody>
          <a:bodyPr/>
          <a:lstStyle/>
          <a:p>
            <a:r>
              <a:rPr lang="en-US"/>
              <a:t>Let’s take a look at the various breastfeeding positions.</a:t>
            </a:r>
          </a:p>
          <a:p>
            <a:r>
              <a:rPr lang="en-US"/>
              <a:t>The cradle position is the traditional “Madonna” hold and is the position most people associate with breastfeeding. The position can be used in a rocker or glider, or while semi-reclining or seated in bed.</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08E6825-AFBE-4548-A8A3-E2CF5338BC4C}" type="slidenum">
              <a:rPr lang="en-US"/>
              <a:pPr/>
              <a:t>18</a:t>
            </a:fld>
            <a:endParaRPr lang="en-US"/>
          </a:p>
        </p:txBody>
      </p:sp>
      <p:sp>
        <p:nvSpPr>
          <p:cNvPr id="35842" name="Rectangle 2"/>
          <p:cNvSpPr>
            <a:spLocks noGrp="1" noRot="1" noChangeAspect="1" noChangeArrowheads="1" noTextEdit="1"/>
          </p:cNvSpPr>
          <p:nvPr>
            <p:ph type="sldImg"/>
          </p:nvPr>
        </p:nvSpPr>
        <p:spPr>
          <a:xfrm>
            <a:off x="1143000" y="457200"/>
            <a:ext cx="4572000" cy="3429000"/>
          </a:xfrm>
          <a:ln/>
        </p:spPr>
      </p:sp>
      <p:sp>
        <p:nvSpPr>
          <p:cNvPr id="35843" name="Rectangle 3"/>
          <p:cNvSpPr>
            <a:spLocks noGrp="1" noChangeArrowheads="1"/>
          </p:cNvSpPr>
          <p:nvPr>
            <p:ph type="body" idx="1"/>
          </p:nvPr>
        </p:nvSpPr>
        <p:spPr>
          <a:xfrm>
            <a:off x="533400" y="4114800"/>
            <a:ext cx="5791200" cy="4343400"/>
          </a:xfrm>
        </p:spPr>
        <p:txBody>
          <a:bodyPr/>
          <a:lstStyle/>
          <a:p>
            <a:r>
              <a:rPr lang="en-US"/>
              <a:t>This slide demonstrates the cross-cradle or transitional position. The cross-cradle position provides more control and support of the infant’s back and neck. It is particularly useful for newborns and young infants. Notice how the infant is being held by the mother’s opposite hand and arm instead of the arm on the same side as the breast being offered.  </a:t>
            </a:r>
          </a:p>
          <a:p>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F4A17DF-441F-43BD-8080-CA98378CFC55}" type="slidenum">
              <a:rPr lang="en-US"/>
              <a:pPr/>
              <a:t>19</a:t>
            </a:fld>
            <a:endParaRPr lang="en-US"/>
          </a:p>
        </p:txBody>
      </p:sp>
      <p:sp>
        <p:nvSpPr>
          <p:cNvPr id="37890" name="Rectangle 2"/>
          <p:cNvSpPr>
            <a:spLocks noGrp="1" noRot="1" noChangeAspect="1" noChangeArrowheads="1" noTextEdit="1"/>
          </p:cNvSpPr>
          <p:nvPr>
            <p:ph type="sldImg"/>
          </p:nvPr>
        </p:nvSpPr>
        <p:spPr>
          <a:xfrm>
            <a:off x="1143000" y="457200"/>
            <a:ext cx="4572000" cy="3429000"/>
          </a:xfrm>
          <a:ln/>
        </p:spPr>
      </p:sp>
      <p:sp>
        <p:nvSpPr>
          <p:cNvPr id="37891" name="Rectangle 3"/>
          <p:cNvSpPr>
            <a:spLocks noGrp="1" noChangeArrowheads="1"/>
          </p:cNvSpPr>
          <p:nvPr>
            <p:ph type="body" idx="1"/>
          </p:nvPr>
        </p:nvSpPr>
        <p:spPr>
          <a:xfrm>
            <a:off x="533400" y="4114800"/>
            <a:ext cx="5791200" cy="4343400"/>
          </a:xfrm>
        </p:spPr>
        <p:txBody>
          <a:bodyPr/>
          <a:lstStyle/>
          <a:p>
            <a:r>
              <a:rPr lang="en-US"/>
              <a:t>The side-lying position can be used to allow the mother to rest during the day or for nighttime feedings. This also is a useful position for cesarean deliveries. The baby can be supported by placing a pillow behind the baby’s back or underneath to raise the baby to the proper position. To feed at the other breast, the mother can either hug the baby to her chest and roll to the other side, repositioning the baby and pillows, or simply roll her body forward until the baby can latch onto the other breast.</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7B5C21F-AD63-4304-8541-96B49EA06263}" type="slidenum">
              <a:rPr lang="en-US"/>
              <a:pPr/>
              <a:t>20</a:t>
            </a:fld>
            <a:endParaRPr lang="en-US"/>
          </a:p>
        </p:txBody>
      </p:sp>
      <p:sp>
        <p:nvSpPr>
          <p:cNvPr id="39938" name="Rectangle 2"/>
          <p:cNvSpPr>
            <a:spLocks noGrp="1" noRot="1" noChangeAspect="1" noChangeArrowheads="1" noTextEdit="1"/>
          </p:cNvSpPr>
          <p:nvPr>
            <p:ph type="sldImg"/>
          </p:nvPr>
        </p:nvSpPr>
        <p:spPr>
          <a:xfrm>
            <a:off x="1143000" y="457200"/>
            <a:ext cx="4572000" cy="3429000"/>
          </a:xfrm>
          <a:ln/>
        </p:spPr>
      </p:sp>
      <p:sp>
        <p:nvSpPr>
          <p:cNvPr id="39939" name="Rectangle 3"/>
          <p:cNvSpPr>
            <a:spLocks noGrp="1" noChangeArrowheads="1"/>
          </p:cNvSpPr>
          <p:nvPr>
            <p:ph type="body" idx="1"/>
          </p:nvPr>
        </p:nvSpPr>
        <p:spPr>
          <a:xfrm>
            <a:off x="533400" y="4114800"/>
            <a:ext cx="5791200" cy="4343400"/>
          </a:xfrm>
        </p:spPr>
        <p:txBody>
          <a:bodyPr/>
          <a:lstStyle/>
          <a:p>
            <a:r>
              <a:rPr lang="en-US"/>
              <a:t>The clutch or football position keeps the weight of the infant off of the mother’s abdomen and is particularly useful for cesarean deliveries.  Premature infants can be easily supported in this position.  </a:t>
            </a:r>
          </a:p>
          <a:p>
            <a:r>
              <a:rPr lang="en-US"/>
              <a:t>Mothers should be taught at least 2 different positions prior to hospital discharge. They should rotate breastfeeding positions to encourage optimal draining of milk from all segments of the breast and to help </a:t>
            </a:r>
            <a:br>
              <a:rPr lang="en-US"/>
            </a:br>
            <a:r>
              <a:rPr lang="en-US"/>
              <a:t>to eliminate nipple or breast discomfort during the early days of breastfeeding.</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435F04E-AB72-4449-9B77-0A5651747392}" type="slidenum">
              <a:rPr lang="en-US"/>
              <a:pPr/>
              <a:t>21</a:t>
            </a:fld>
            <a:endParaRPr lang="en-US"/>
          </a:p>
        </p:txBody>
      </p:sp>
      <p:sp>
        <p:nvSpPr>
          <p:cNvPr id="123906" name="Rectangle 2"/>
          <p:cNvSpPr>
            <a:spLocks noGrp="1" noRot="1" noChangeAspect="1" noChangeArrowheads="1" noTextEdit="1"/>
          </p:cNvSpPr>
          <p:nvPr>
            <p:ph type="sldImg"/>
          </p:nvPr>
        </p:nvSpPr>
        <p:spPr>
          <a:xfrm>
            <a:off x="1144588" y="685800"/>
            <a:ext cx="4572000" cy="3429000"/>
          </a:xfrm>
          <a:ln/>
        </p:spPr>
      </p:sp>
      <p:sp>
        <p:nvSpPr>
          <p:cNvPr id="123907" name="Rectangle 3"/>
          <p:cNvSpPr>
            <a:spLocks noGrp="1" noChangeArrowheads="1"/>
          </p:cNvSpPr>
          <p:nvPr>
            <p:ph type="body" idx="1"/>
          </p:nvPr>
        </p:nvSpPr>
        <p:spPr/>
        <p:txBody>
          <a:bodyPr/>
          <a:lstStyle/>
          <a:p>
            <a:r>
              <a:rPr lang="en-US" altLang="en-US"/>
              <a:t>Review pages 42 of syllabus about breast feeding and bottle feeding</a:t>
            </a:r>
          </a:p>
          <a:p>
            <a:r>
              <a:rPr lang="en-US" altLang="en-US"/>
              <a:t>Four common breastfeeding positions.</a:t>
            </a:r>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121F92A-8C2F-46EA-9174-CB323F62DAC8}" type="slidenum">
              <a:rPr lang="en-US"/>
              <a:pPr/>
              <a:t>23</a:t>
            </a:fld>
            <a:endParaRPr lang="en-US"/>
          </a:p>
        </p:txBody>
      </p:sp>
      <p:sp>
        <p:nvSpPr>
          <p:cNvPr id="41986" name="Rectangle 2"/>
          <p:cNvSpPr>
            <a:spLocks noGrp="1" noRot="1" noChangeAspect="1" noChangeArrowheads="1" noTextEdit="1"/>
          </p:cNvSpPr>
          <p:nvPr>
            <p:ph type="sldImg"/>
          </p:nvPr>
        </p:nvSpPr>
        <p:spPr>
          <a:xfrm>
            <a:off x="1143000" y="457200"/>
            <a:ext cx="4572000" cy="3429000"/>
          </a:xfrm>
          <a:ln/>
        </p:spPr>
      </p:sp>
      <p:sp>
        <p:nvSpPr>
          <p:cNvPr id="41987" name="Rectangle 3"/>
          <p:cNvSpPr>
            <a:spLocks noGrp="1" noChangeArrowheads="1"/>
          </p:cNvSpPr>
          <p:nvPr>
            <p:ph type="body" idx="1"/>
          </p:nvPr>
        </p:nvSpPr>
        <p:spPr>
          <a:xfrm>
            <a:off x="533400" y="4114800"/>
            <a:ext cx="5791200" cy="4343400"/>
          </a:xfrm>
        </p:spPr>
        <p:txBody>
          <a:bodyPr/>
          <a:lstStyle/>
          <a:p>
            <a:r>
              <a:rPr lang="en-US"/>
              <a:t>Latching onto the breast can be stimulated by gentle stroking of the middle of the bottom lip with the nipple. As the infant opens the mouth widely in response to the rooting reflex, the mother should draw the infant to the breast.  </a:t>
            </a:r>
          </a:p>
          <a:p>
            <a:r>
              <a:rPr lang="en-US"/>
              <a:t>The newborn should not be attached </a:t>
            </a:r>
            <a:r>
              <a:rPr lang="en-US" b="1" i="1"/>
              <a:t>just</a:t>
            </a:r>
            <a:r>
              <a:rPr lang="en-US"/>
              <a:t> to the nipple, but should have sufficient areolar tissue in the mouth so that the mother’s nipple is actually positioned near the junction of the newborn’s hard and soft palates. In this position, the nipple should not be traumatized.  </a:t>
            </a:r>
          </a:p>
          <a:p>
            <a:r>
              <a:rPr lang="en-US"/>
              <a:t>The angle of the mouth should be as wide as possible and the lips </a:t>
            </a:r>
            <a:br>
              <a:rPr lang="en-US"/>
            </a:br>
            <a:r>
              <a:rPr lang="en-US"/>
              <a:t>should be everted or turned outward. The baby’s nose, mouth, and </a:t>
            </a:r>
            <a:br>
              <a:rPr lang="en-US"/>
            </a:br>
            <a:r>
              <a:rPr lang="en-US"/>
              <a:t>chin all should be touching or very close to the tissue of the breast as the baby latches.</a:t>
            </a:r>
          </a:p>
          <a:p>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7"/>
          <p:cNvSpPr>
            <a:spLocks noGrp="1" noChangeArrowheads="1"/>
          </p:cNvSpPr>
          <p:nvPr>
            <p:ph type="sldNum" sz="quarter" idx="5"/>
          </p:nvPr>
        </p:nvSpPr>
        <p:spPr>
          <a:noFill/>
        </p:spPr>
        <p:txBody>
          <a:bodyPr/>
          <a:lstStyle/>
          <a:p>
            <a:fld id="{DA3D31BA-BEBB-4B04-9452-E812935692A6}" type="slidenum">
              <a:rPr lang="en-US" smtClean="0"/>
              <a:pPr/>
              <a:t>24</a:t>
            </a:fld>
            <a:endParaRPr lang="en-US" smtClean="0"/>
          </a:p>
        </p:txBody>
      </p:sp>
      <p:sp>
        <p:nvSpPr>
          <p:cNvPr id="73731" name="Rectangle 2"/>
          <p:cNvSpPr>
            <a:spLocks noGrp="1" noRot="1" noChangeAspect="1" noChangeArrowheads="1" noTextEdit="1"/>
          </p:cNvSpPr>
          <p:nvPr>
            <p:ph type="sldImg"/>
          </p:nvPr>
        </p:nvSpPr>
        <p:spPr>
          <a:ln/>
        </p:spPr>
      </p:sp>
      <p:sp>
        <p:nvSpPr>
          <p:cNvPr id="73732" name="Rectangle 3"/>
          <p:cNvSpPr>
            <a:spLocks noGrp="1" noChangeArrowheads="1"/>
          </p:cNvSpPr>
          <p:nvPr>
            <p:ph type="body" idx="1"/>
          </p:nvPr>
        </p:nvSpPr>
        <p:spPr>
          <a:noFill/>
          <a:ln/>
        </p:spPr>
        <p:txBody>
          <a:bodyPr/>
          <a:lstStyle/>
          <a:p>
            <a:pPr eaLnBrk="1" hangingPunct="1"/>
            <a:r>
              <a:rPr lang="en-US" smtClean="0"/>
              <a:t>Emphasize that most babies 90% of newborns are normal. Routine Care for babies who do not have problems at birth,</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p:cNvSpPr>
            <a:spLocks noGrp="1" noChangeArrowheads="1"/>
          </p:cNvSpPr>
          <p:nvPr>
            <p:ph type="sldNum" sz="quarter" idx="5"/>
          </p:nvPr>
        </p:nvSpPr>
        <p:spPr>
          <a:noFill/>
        </p:spPr>
        <p:txBody>
          <a:bodyPr/>
          <a:lstStyle/>
          <a:p>
            <a:fld id="{B859FDC3-01D7-4B15-8BAC-2A3F52D2BD3C}" type="slidenum">
              <a:rPr lang="en-US" smtClean="0"/>
              <a:pPr/>
              <a:t>26</a:t>
            </a:fld>
            <a:endParaRPr lang="en-US" smtClean="0"/>
          </a:p>
        </p:txBody>
      </p:sp>
      <p:sp>
        <p:nvSpPr>
          <p:cNvPr id="74755" name="Rectangle 2"/>
          <p:cNvSpPr>
            <a:spLocks noGrp="1" noRot="1" noChangeAspect="1" noChangeArrowheads="1" noTextEdit="1"/>
          </p:cNvSpPr>
          <p:nvPr>
            <p:ph type="sldImg"/>
          </p:nvPr>
        </p:nvSpPr>
        <p:spPr>
          <a:ln/>
        </p:spPr>
      </p:sp>
      <p:sp>
        <p:nvSpPr>
          <p:cNvPr id="74756" name="Rectangle 3"/>
          <p:cNvSpPr>
            <a:spLocks noGrp="1" noChangeArrowheads="1"/>
          </p:cNvSpPr>
          <p:nvPr>
            <p:ph type="body" idx="1"/>
          </p:nvPr>
        </p:nvSpPr>
        <p:spPr>
          <a:noFill/>
          <a:ln/>
        </p:spPr>
        <p:txBody>
          <a:bodyPr/>
          <a:lstStyle/>
          <a:p>
            <a:pPr eaLnBrk="1" hangingPunct="1"/>
            <a:endParaRPr lang="en-GB" sz="1000" b="1" smtClean="0">
              <a:latin typeface="Tahoma" pitchFamily="34" charset="0"/>
            </a:endParaRPr>
          </a:p>
          <a:p>
            <a:pPr eaLnBrk="1" hangingPunct="1"/>
            <a:endParaRPr lang="en-US" sz="1000"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7"/>
          <p:cNvSpPr>
            <a:spLocks noGrp="1" noChangeArrowheads="1"/>
          </p:cNvSpPr>
          <p:nvPr>
            <p:ph type="sldNum" sz="quarter" idx="5"/>
          </p:nvPr>
        </p:nvSpPr>
        <p:spPr>
          <a:noFill/>
        </p:spPr>
        <p:txBody>
          <a:bodyPr/>
          <a:lstStyle/>
          <a:p>
            <a:fld id="{3951DA26-5600-4366-8677-89474FFC2DBA}" type="slidenum">
              <a:rPr lang="en-US" smtClean="0"/>
              <a:pPr/>
              <a:t>27</a:t>
            </a:fld>
            <a:endParaRPr lang="en-US" smtClean="0"/>
          </a:p>
        </p:txBody>
      </p:sp>
      <p:sp>
        <p:nvSpPr>
          <p:cNvPr id="75779" name="Rectangle 2"/>
          <p:cNvSpPr txBox="1">
            <a:spLocks noGrp="1" noChangeArrowheads="1"/>
          </p:cNvSpPr>
          <p:nvPr/>
        </p:nvSpPr>
        <p:spPr bwMode="auto">
          <a:xfrm>
            <a:off x="0" y="0"/>
            <a:ext cx="2971800" cy="456962"/>
          </a:xfrm>
          <a:prstGeom prst="rect">
            <a:avLst/>
          </a:prstGeom>
          <a:noFill/>
          <a:ln w="9525">
            <a:noFill/>
            <a:miter lim="800000"/>
            <a:headEnd/>
            <a:tailEnd/>
          </a:ln>
        </p:spPr>
        <p:txBody>
          <a:bodyPr/>
          <a:lstStyle/>
          <a:p>
            <a:r>
              <a:rPr lang="en-US" sz="1200"/>
              <a:t>M1-S3_Care_baby_at_time_birth.ppt</a:t>
            </a:r>
          </a:p>
        </p:txBody>
      </p:sp>
      <p:sp>
        <p:nvSpPr>
          <p:cNvPr id="75780" name="Rectangle 7"/>
          <p:cNvSpPr txBox="1">
            <a:spLocks noGrp="1" noChangeArrowheads="1"/>
          </p:cNvSpPr>
          <p:nvPr/>
        </p:nvSpPr>
        <p:spPr bwMode="auto">
          <a:xfrm>
            <a:off x="3886200" y="8687039"/>
            <a:ext cx="2971800" cy="456962"/>
          </a:xfrm>
          <a:prstGeom prst="rect">
            <a:avLst/>
          </a:prstGeom>
          <a:noFill/>
          <a:ln w="9525">
            <a:noFill/>
            <a:miter lim="800000"/>
            <a:headEnd/>
            <a:tailEnd/>
          </a:ln>
        </p:spPr>
        <p:txBody>
          <a:bodyPr anchor="b"/>
          <a:lstStyle/>
          <a:p>
            <a:pPr algn="r"/>
            <a:fld id="{EFD61210-57B7-4260-B29A-59069190F1DB}" type="slidenum">
              <a:rPr lang="en-US" sz="1200"/>
              <a:pPr algn="r"/>
              <a:t>27</a:t>
            </a:fld>
            <a:endParaRPr lang="en-US" sz="1200"/>
          </a:p>
        </p:txBody>
      </p:sp>
      <p:sp>
        <p:nvSpPr>
          <p:cNvPr id="75781" name="Rectangle 2"/>
          <p:cNvSpPr>
            <a:spLocks noGrp="1" noRot="1" noChangeAspect="1" noChangeArrowheads="1" noTextEdit="1"/>
          </p:cNvSpPr>
          <p:nvPr>
            <p:ph type="sldImg"/>
          </p:nvPr>
        </p:nvSpPr>
        <p:spPr>
          <a:xfrm>
            <a:off x="1144588" y="685800"/>
            <a:ext cx="4570412" cy="3429000"/>
          </a:xfrm>
          <a:ln/>
        </p:spPr>
      </p:sp>
      <p:sp>
        <p:nvSpPr>
          <p:cNvPr id="75782" name="Rectangle 3"/>
          <p:cNvSpPr>
            <a:spLocks noGrp="1" noChangeArrowheads="1"/>
          </p:cNvSpPr>
          <p:nvPr>
            <p:ph type="body" idx="1"/>
          </p:nvPr>
        </p:nvSpPr>
        <p:spPr>
          <a:xfrm>
            <a:off x="914400" y="4343519"/>
            <a:ext cx="5029200" cy="4114243"/>
          </a:xfrm>
          <a:noFill/>
          <a:ln/>
        </p:spPr>
        <p:txBody>
          <a:bodyPr/>
          <a:lstStyle/>
          <a:p>
            <a:pPr lvl="1" algn="just" eaLnBrk="1" hangingPunct="1"/>
            <a:r>
              <a:rPr lang="en-US" b="1" smtClean="0">
                <a:latin typeface="Symbol" pitchFamily="18" charset="2"/>
                <a:sym typeface="Symbol" pitchFamily="18" charset="2"/>
              </a:rPr>
              <a:t>ｷ</a:t>
            </a:r>
            <a:r>
              <a:rPr lang="en-GB" b="1" smtClean="0">
                <a:latin typeface="Symbol" pitchFamily="18" charset="2"/>
                <a:sym typeface="Symbol" pitchFamily="18" charset="2"/>
              </a:rPr>
              <a:t>	</a:t>
            </a:r>
            <a:r>
              <a:rPr lang="en-GB" smtClean="0">
                <a:latin typeface="Tahoma" pitchFamily="34" charset="0"/>
              </a:rPr>
              <a:t>After a baby is born, regardless of gestational age, he/she should be dried while positioning on the mother’s abdomen.</a:t>
            </a:r>
          </a:p>
          <a:p>
            <a:pPr lvl="1" eaLnBrk="1" hangingPunct="1">
              <a:buFont typeface="Symbol" pitchFamily="18" charset="2"/>
              <a:buChar char="ｷ"/>
            </a:pPr>
            <a:r>
              <a:rPr lang="en-GB" smtClean="0">
                <a:latin typeface="Tahoma" pitchFamily="34" charset="0"/>
              </a:rPr>
              <a:t>To ‘breathe normally’ was identified as one of the baby’s immediate and basic ‘needs’.   A baby can die or become brain damaged very quickly if breathing does not start soon after birth.  Drying stimulates breathing.</a:t>
            </a:r>
          </a:p>
          <a:p>
            <a:pPr lvl="1" eaLnBrk="1" hangingPunct="1">
              <a:buFont typeface="Symbol" pitchFamily="18" charset="2"/>
              <a:buChar char="ｷ"/>
            </a:pPr>
            <a:r>
              <a:rPr lang="en-US" u="sng" smtClean="0"/>
              <a:t>The WHO emphasizes thermal care of the newborn as an essential intervention</a:t>
            </a:r>
            <a:r>
              <a:rPr lang="en-US" smtClean="0"/>
              <a:t> </a:t>
            </a:r>
            <a:endParaRPr lang="en-GB" smtClean="0">
              <a:latin typeface="Tahoma" pitchFamily="34" charset="0"/>
            </a:endParaRPr>
          </a:p>
          <a:p>
            <a:pPr lvl="1" algn="just" eaLnBrk="1" hangingPunct="1"/>
            <a:r>
              <a:rPr lang="en-US" b="1" smtClean="0">
                <a:latin typeface="Symbol" pitchFamily="18" charset="2"/>
                <a:sym typeface="Symbol" pitchFamily="18" charset="2"/>
              </a:rPr>
              <a:t>ｷ</a:t>
            </a:r>
            <a:r>
              <a:rPr lang="en-GB" b="1" smtClean="0">
                <a:latin typeface="Symbol" pitchFamily="18" charset="2"/>
                <a:sym typeface="Symbol" pitchFamily="18" charset="2"/>
              </a:rPr>
              <a:t>	</a:t>
            </a:r>
            <a:r>
              <a:rPr lang="en-GB" smtClean="0">
                <a:latin typeface="Tahoma" pitchFamily="34" charset="0"/>
              </a:rPr>
              <a:t>Oxygen is needed to keep the baby’s brain and other vital organs healthy. When the umbilical cord is cut the baby no longer receives oxygen via the placenta. </a:t>
            </a:r>
          </a:p>
          <a:p>
            <a:pPr lvl="1" eaLnBrk="1" hangingPunct="1"/>
            <a:r>
              <a:rPr lang="en-US" b="1" smtClean="0">
                <a:latin typeface="Symbol" pitchFamily="18" charset="2"/>
                <a:sym typeface="Symbol" pitchFamily="18" charset="2"/>
              </a:rPr>
              <a:t>ｷ</a:t>
            </a:r>
            <a:r>
              <a:rPr lang="en-GB" b="1" smtClean="0">
                <a:latin typeface="Symbol" pitchFamily="18" charset="2"/>
                <a:sym typeface="Symbol" pitchFamily="18" charset="2"/>
              </a:rPr>
              <a:t>	</a:t>
            </a:r>
            <a:r>
              <a:rPr lang="en-GB" b="1" smtClean="0">
                <a:latin typeface="Tahoma" pitchFamily="34" charset="0"/>
              </a:rPr>
              <a:t> </a:t>
            </a:r>
            <a:r>
              <a:rPr lang="en-GB" smtClean="0">
                <a:latin typeface="Tahoma" pitchFamily="34" charset="0"/>
              </a:rPr>
              <a:t>If the baby is crying, he/she should, not be routinely suctioned unless, he/she is gurgly or has frothing secretions at the mouse or nose.</a:t>
            </a:r>
          </a:p>
          <a:p>
            <a:pPr lvl="1" eaLnBrk="1" hangingPunct="1"/>
            <a:r>
              <a:rPr lang="en-US" b="1" smtClean="0">
                <a:latin typeface="Symbol" pitchFamily="18" charset="2"/>
                <a:sym typeface="Symbol" pitchFamily="18" charset="2"/>
              </a:rPr>
              <a:t>ｷ</a:t>
            </a:r>
            <a:r>
              <a:rPr lang="en-GB" b="1" smtClean="0">
                <a:latin typeface="Symbol" pitchFamily="18" charset="2"/>
                <a:sym typeface="Symbol" pitchFamily="18" charset="2"/>
              </a:rPr>
              <a:t>	</a:t>
            </a:r>
            <a:r>
              <a:rPr lang="en-GB" smtClean="0">
                <a:latin typeface="Tahoma" pitchFamily="34" charset="0"/>
              </a:rPr>
              <a:t>Once a baby is born, and while being dried, the baby’s breathing should be assessed.  If a baby is breathing normally both sides of its chest will rise and fall equally at around 30 to 60 times a minute.   </a:t>
            </a:r>
          </a:p>
          <a:p>
            <a:pPr eaLnBrk="1" hangingPunct="1"/>
            <a:endParaRPr 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lide Image Placeholder 1"/>
          <p:cNvSpPr>
            <a:spLocks noGrp="1" noRot="1" noChangeAspect="1" noTextEdit="1"/>
          </p:cNvSpPr>
          <p:nvPr>
            <p:ph type="sldImg"/>
          </p:nvPr>
        </p:nvSpPr>
        <p:spPr>
          <a:ln/>
        </p:spPr>
      </p:sp>
      <p:sp>
        <p:nvSpPr>
          <p:cNvPr id="50179" name="Notes Placeholder 2"/>
          <p:cNvSpPr>
            <a:spLocks noGrp="1"/>
          </p:cNvSpPr>
          <p:nvPr>
            <p:ph type="body" idx="1"/>
          </p:nvPr>
        </p:nvSpPr>
        <p:spPr>
          <a:noFill/>
          <a:ln/>
        </p:spPr>
        <p:txBody>
          <a:bodyPr/>
          <a:lstStyle/>
          <a:p>
            <a:pPr eaLnBrk="1" hangingPunct="1"/>
            <a:endParaRPr lang="en-US" smtClean="0"/>
          </a:p>
        </p:txBody>
      </p:sp>
      <p:sp>
        <p:nvSpPr>
          <p:cNvPr id="50180" name="Slide Number Placeholder 3"/>
          <p:cNvSpPr>
            <a:spLocks noGrp="1"/>
          </p:cNvSpPr>
          <p:nvPr>
            <p:ph type="sldNum" sz="quarter" idx="5"/>
          </p:nvPr>
        </p:nvSpPr>
        <p:spPr>
          <a:noFill/>
        </p:spPr>
        <p:txBody>
          <a:bodyPr/>
          <a:lstStyle/>
          <a:p>
            <a:fld id="{3C0CD394-7CC4-4A51-BE79-F61911CD3F8E}" type="slidenum">
              <a:rPr lang="en-US" smtClean="0"/>
              <a:pPr/>
              <a:t>2</a:t>
            </a:fld>
            <a:endParaRPr lang="en-US"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7"/>
          <p:cNvSpPr>
            <a:spLocks noGrp="1" noChangeArrowheads="1"/>
          </p:cNvSpPr>
          <p:nvPr>
            <p:ph type="sldNum" sz="quarter" idx="5"/>
          </p:nvPr>
        </p:nvSpPr>
        <p:spPr>
          <a:noFill/>
        </p:spPr>
        <p:txBody>
          <a:bodyPr/>
          <a:lstStyle/>
          <a:p>
            <a:fld id="{330CC7A3-2E19-4A2A-8EF9-F1B83BFE0BC4}" type="slidenum">
              <a:rPr lang="en-US" smtClean="0"/>
              <a:pPr/>
              <a:t>29</a:t>
            </a:fld>
            <a:endParaRPr lang="en-US" smtClean="0"/>
          </a:p>
        </p:txBody>
      </p:sp>
      <p:sp>
        <p:nvSpPr>
          <p:cNvPr id="77827" name="Rectangle 2"/>
          <p:cNvSpPr>
            <a:spLocks noGrp="1" noRot="1" noChangeAspect="1" noChangeArrowheads="1" noTextEdit="1"/>
          </p:cNvSpPr>
          <p:nvPr>
            <p:ph type="sldImg"/>
          </p:nvPr>
        </p:nvSpPr>
        <p:spPr>
          <a:ln/>
        </p:spPr>
      </p:sp>
      <p:sp>
        <p:nvSpPr>
          <p:cNvPr id="77828" name="Rectangle 3"/>
          <p:cNvSpPr>
            <a:spLocks noGrp="1" noChangeArrowheads="1"/>
          </p:cNvSpPr>
          <p:nvPr>
            <p:ph type="body" idx="1"/>
          </p:nvPr>
        </p:nvSpPr>
        <p:spPr>
          <a:noFill/>
          <a:ln/>
        </p:spPr>
        <p:txBody>
          <a:bodyPr/>
          <a:lstStyle/>
          <a:p>
            <a:pPr lvl="2" algn="just" eaLnBrk="1" hangingPunct="1"/>
            <a:r>
              <a:rPr lang="en-GB" sz="1000" smtClean="0">
                <a:latin typeface="Symbol" pitchFamily="18" charset="2"/>
                <a:sym typeface="Symbol" pitchFamily="18" charset="2"/>
              </a:rPr>
              <a:t>	</a:t>
            </a:r>
            <a:r>
              <a:rPr lang="en-GB" sz="1000" smtClean="0">
                <a:latin typeface="Tahoma" pitchFamily="34" charset="0"/>
              </a:rPr>
              <a:t>A baby’s skin temperature falls within seconds of being born.  </a:t>
            </a:r>
          </a:p>
          <a:p>
            <a:pPr lvl="2" eaLnBrk="1" hangingPunct="1"/>
            <a:r>
              <a:rPr lang="en-US" sz="1000" smtClean="0">
                <a:latin typeface="Symbol" pitchFamily="18" charset="2"/>
                <a:sym typeface="Symbol" pitchFamily="18" charset="2"/>
              </a:rPr>
              <a:t>ｷ</a:t>
            </a:r>
            <a:r>
              <a:rPr lang="en-GB" sz="1000" smtClean="0">
                <a:latin typeface="Symbol" pitchFamily="18" charset="2"/>
                <a:sym typeface="Symbol" pitchFamily="18" charset="2"/>
              </a:rPr>
              <a:t>	</a:t>
            </a:r>
            <a:r>
              <a:rPr lang="en-GB" sz="1000" smtClean="0">
                <a:latin typeface="Tahoma" pitchFamily="34" charset="0"/>
              </a:rPr>
              <a:t>If the temperature continues to fall the baby will become ill (hypoglycaemic) and may die.   </a:t>
            </a:r>
          </a:p>
          <a:p>
            <a:pPr lvl="2" eaLnBrk="1" hangingPunct="1"/>
            <a:r>
              <a:rPr lang="en-US" sz="1000" smtClean="0">
                <a:latin typeface="Symbol" pitchFamily="18" charset="2"/>
                <a:sym typeface="Symbol" pitchFamily="18" charset="2"/>
              </a:rPr>
              <a:t>ｷ</a:t>
            </a:r>
            <a:r>
              <a:rPr lang="en-GB" sz="1000" smtClean="0">
                <a:latin typeface="Symbol" pitchFamily="18" charset="2"/>
                <a:sym typeface="Symbol" pitchFamily="18" charset="2"/>
              </a:rPr>
              <a:t>	</a:t>
            </a:r>
            <a:r>
              <a:rPr lang="en-GB" sz="1000" smtClean="0">
                <a:latin typeface="Tahoma" pitchFamily="34" charset="0"/>
              </a:rPr>
              <a:t>This is why a baby </a:t>
            </a:r>
            <a:r>
              <a:rPr lang="en-GB" sz="1000" b="1" smtClean="0">
                <a:latin typeface="Tahoma" pitchFamily="34" charset="0"/>
              </a:rPr>
              <a:t>MUST </a:t>
            </a:r>
            <a:r>
              <a:rPr lang="en-GB" sz="1000" smtClean="0">
                <a:latin typeface="Tahoma" pitchFamily="34" charset="0"/>
              </a:rPr>
              <a:t>be dried immediately after birth and delivered onto his/her mother’s abdomen covered with a warm towel or piece of cloth over his/her back.  </a:t>
            </a:r>
          </a:p>
          <a:p>
            <a:pPr lvl="2" eaLnBrk="1" hangingPunct="1"/>
            <a:r>
              <a:rPr lang="en-US" sz="1000" smtClean="0">
                <a:latin typeface="Symbol" pitchFamily="18" charset="2"/>
                <a:sym typeface="Symbol" pitchFamily="18" charset="2"/>
              </a:rPr>
              <a:t>ｷ</a:t>
            </a:r>
            <a:r>
              <a:rPr lang="en-GB" sz="1000" smtClean="0">
                <a:latin typeface="Symbol" pitchFamily="18" charset="2"/>
                <a:sym typeface="Symbol" pitchFamily="18" charset="2"/>
              </a:rPr>
              <a:t>	</a:t>
            </a:r>
            <a:r>
              <a:rPr lang="en-GB" sz="1000" smtClean="0">
                <a:latin typeface="Tahoma" pitchFamily="34" charset="0"/>
              </a:rPr>
              <a:t>It also explains why the mother and baby should be covered with a warm and dry cover if the room temperature is lower than 25</a:t>
            </a:r>
            <a:r>
              <a:rPr lang="en-GB" sz="1000" baseline="30000" smtClean="0">
                <a:latin typeface="Tahoma" pitchFamily="34" charset="0"/>
              </a:rPr>
              <a:t>0</a:t>
            </a:r>
            <a:r>
              <a:rPr lang="en-GB" sz="1000" smtClean="0">
                <a:latin typeface="Tahoma" pitchFamily="34" charset="0"/>
              </a:rPr>
              <a:t>C.   </a:t>
            </a:r>
          </a:p>
          <a:p>
            <a:pPr lvl="2" eaLnBrk="1" hangingPunct="1"/>
            <a:r>
              <a:rPr lang="en-US" sz="1000" smtClean="0">
                <a:latin typeface="Symbol" pitchFamily="18" charset="2"/>
                <a:sym typeface="Symbol" pitchFamily="18" charset="2"/>
              </a:rPr>
              <a:t>ｷ</a:t>
            </a:r>
            <a:r>
              <a:rPr lang="en-GB" sz="1000" smtClean="0">
                <a:latin typeface="Symbol" pitchFamily="18" charset="2"/>
                <a:sym typeface="Symbol" pitchFamily="18" charset="2"/>
              </a:rPr>
              <a:t>	</a:t>
            </a:r>
            <a:r>
              <a:rPr lang="en-GB" sz="1000" smtClean="0">
                <a:latin typeface="Tahoma" pitchFamily="34" charset="0"/>
              </a:rPr>
              <a:t>This skin-to-skin contact not only helps the baby regulate his temperature, but it also improves bonding, protects the baby from infection by exposing him/her to good bacteria of the mother and increases the baby’s blood sugar.</a:t>
            </a:r>
          </a:p>
          <a:p>
            <a:pPr lvl="2" algn="just" eaLnBrk="1" hangingPunct="1"/>
            <a:r>
              <a:rPr lang="en-US" sz="1000" smtClean="0">
                <a:latin typeface="Symbol" pitchFamily="18" charset="2"/>
                <a:sym typeface="Symbol" pitchFamily="18" charset="2"/>
              </a:rPr>
              <a:t>ｷ</a:t>
            </a:r>
            <a:r>
              <a:rPr lang="en-GB" sz="1000" smtClean="0">
                <a:latin typeface="Symbol" pitchFamily="18" charset="2"/>
                <a:sym typeface="Symbol" pitchFamily="18" charset="2"/>
              </a:rPr>
              <a:t>	</a:t>
            </a:r>
            <a:r>
              <a:rPr lang="en-GB" sz="1000" smtClean="0">
                <a:latin typeface="Tahoma" pitchFamily="34" charset="0"/>
              </a:rPr>
              <a:t>Later, after the cord has been cut, positioning the baby between the mother’s breasts ensures the baby’s temperature is kept at the correct level for as long as the skin contact continues. </a:t>
            </a:r>
          </a:p>
          <a:p>
            <a:pPr lvl="2" eaLnBrk="1" hangingPunct="1"/>
            <a:r>
              <a:rPr lang="en-US" sz="1000" smtClean="0">
                <a:latin typeface="Symbol" pitchFamily="18" charset="2"/>
                <a:sym typeface="Symbol" pitchFamily="18" charset="2"/>
              </a:rPr>
              <a:t>ｷ</a:t>
            </a:r>
            <a:r>
              <a:rPr lang="en-GB" sz="1000" smtClean="0">
                <a:latin typeface="Symbol" pitchFamily="18" charset="2"/>
                <a:sym typeface="Symbol" pitchFamily="18" charset="2"/>
              </a:rPr>
              <a:t>	</a:t>
            </a:r>
            <a:r>
              <a:rPr lang="en-GB" sz="1000" smtClean="0">
                <a:latin typeface="Tahoma" pitchFamily="34" charset="0"/>
              </a:rPr>
              <a:t>This first skin-to-skin contact should last uninterrupted for at least one hour after birth or until after the first breastfeed. </a:t>
            </a:r>
          </a:p>
          <a:p>
            <a:pPr lvl="2" eaLnBrk="1" hangingPunct="1"/>
            <a:r>
              <a:rPr lang="en-US" sz="1000" smtClean="0">
                <a:latin typeface="Symbol" pitchFamily="18" charset="2"/>
                <a:sym typeface="Symbol" pitchFamily="18" charset="2"/>
              </a:rPr>
              <a:t>ｷ</a:t>
            </a:r>
            <a:r>
              <a:rPr lang="en-GB" sz="1000" smtClean="0">
                <a:latin typeface="Symbol" pitchFamily="18" charset="2"/>
                <a:sym typeface="Symbol" pitchFamily="18" charset="2"/>
              </a:rPr>
              <a:t>	</a:t>
            </a:r>
            <a:r>
              <a:rPr lang="en-GB" sz="1000" smtClean="0">
                <a:latin typeface="Tahoma" pitchFamily="34" charset="0"/>
              </a:rPr>
              <a:t>Skin-to-skin contact can re-start at any time if the mother and baby have to be parted for any treatment or care procedures. </a:t>
            </a:r>
          </a:p>
          <a:p>
            <a:pPr eaLnBrk="1" hangingPunct="1"/>
            <a:endParaRPr lang="en-US" sz="1000" b="1" smtClean="0"/>
          </a:p>
          <a:p>
            <a:pPr eaLnBrk="1" hangingPunct="1"/>
            <a:endParaRPr lang="en-US" sz="1000" smtClean="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7"/>
          <p:cNvSpPr>
            <a:spLocks noGrp="1" noChangeArrowheads="1"/>
          </p:cNvSpPr>
          <p:nvPr>
            <p:ph type="sldNum" sz="quarter" idx="5"/>
          </p:nvPr>
        </p:nvSpPr>
        <p:spPr>
          <a:noFill/>
        </p:spPr>
        <p:txBody>
          <a:bodyPr/>
          <a:lstStyle/>
          <a:p>
            <a:fld id="{1D21E7CC-BE3B-4BCD-A18B-AEDD371D2BBF}" type="slidenum">
              <a:rPr lang="en-US" smtClean="0"/>
              <a:pPr/>
              <a:t>30</a:t>
            </a:fld>
            <a:endParaRPr lang="en-US" smtClean="0"/>
          </a:p>
        </p:txBody>
      </p:sp>
      <p:sp>
        <p:nvSpPr>
          <p:cNvPr id="78851" name="Rectangle 2"/>
          <p:cNvSpPr>
            <a:spLocks noGrp="1" noRot="1" noChangeAspect="1" noChangeArrowheads="1" noTextEdit="1"/>
          </p:cNvSpPr>
          <p:nvPr>
            <p:ph type="sldImg"/>
          </p:nvPr>
        </p:nvSpPr>
        <p:spPr>
          <a:ln/>
        </p:spPr>
      </p:sp>
      <p:sp>
        <p:nvSpPr>
          <p:cNvPr id="78852" name="Rectangle 3"/>
          <p:cNvSpPr>
            <a:spLocks noGrp="1" noChangeArrowheads="1"/>
          </p:cNvSpPr>
          <p:nvPr>
            <p:ph type="body" idx="1"/>
          </p:nvPr>
        </p:nvSpPr>
        <p:spPr>
          <a:noFill/>
          <a:ln/>
        </p:spPr>
        <p:txBody>
          <a:bodyPr/>
          <a:lstStyle/>
          <a:p>
            <a:pPr lvl="2" algn="just" eaLnBrk="1" hangingPunct="1"/>
            <a:r>
              <a:rPr lang="en-GB" sz="1000" smtClean="0">
                <a:latin typeface="Symbol" pitchFamily="18" charset="2"/>
                <a:sym typeface="Symbol" pitchFamily="18" charset="2"/>
              </a:rPr>
              <a:t>	</a:t>
            </a:r>
            <a:r>
              <a:rPr lang="en-GB" sz="1000" smtClean="0">
                <a:latin typeface="Tahoma" pitchFamily="34" charset="0"/>
              </a:rPr>
              <a:t>A baby’s skin temperature falls within seconds of being born.  </a:t>
            </a:r>
          </a:p>
          <a:p>
            <a:pPr lvl="2" eaLnBrk="1" hangingPunct="1"/>
            <a:r>
              <a:rPr lang="en-US" sz="1000" smtClean="0">
                <a:latin typeface="Symbol" pitchFamily="18" charset="2"/>
                <a:sym typeface="Symbol" pitchFamily="18" charset="2"/>
              </a:rPr>
              <a:t>ｷ</a:t>
            </a:r>
            <a:r>
              <a:rPr lang="en-GB" sz="1000" smtClean="0">
                <a:latin typeface="Symbol" pitchFamily="18" charset="2"/>
                <a:sym typeface="Symbol" pitchFamily="18" charset="2"/>
              </a:rPr>
              <a:t>	</a:t>
            </a:r>
            <a:r>
              <a:rPr lang="en-GB" sz="1000" smtClean="0">
                <a:latin typeface="Tahoma" pitchFamily="34" charset="0"/>
              </a:rPr>
              <a:t>If the temperature continues to fall the baby will become ill (hypoglycaemic) and may die.   </a:t>
            </a:r>
          </a:p>
          <a:p>
            <a:pPr lvl="2" eaLnBrk="1" hangingPunct="1"/>
            <a:r>
              <a:rPr lang="en-US" sz="1000" smtClean="0">
                <a:latin typeface="Symbol" pitchFamily="18" charset="2"/>
                <a:sym typeface="Symbol" pitchFamily="18" charset="2"/>
              </a:rPr>
              <a:t>ｷ</a:t>
            </a:r>
            <a:r>
              <a:rPr lang="en-GB" sz="1000" smtClean="0">
                <a:latin typeface="Symbol" pitchFamily="18" charset="2"/>
                <a:sym typeface="Symbol" pitchFamily="18" charset="2"/>
              </a:rPr>
              <a:t>	</a:t>
            </a:r>
            <a:r>
              <a:rPr lang="en-GB" sz="1000" smtClean="0">
                <a:latin typeface="Tahoma" pitchFamily="34" charset="0"/>
              </a:rPr>
              <a:t>This is why a baby </a:t>
            </a:r>
            <a:r>
              <a:rPr lang="en-GB" sz="1000" b="1" smtClean="0">
                <a:latin typeface="Tahoma" pitchFamily="34" charset="0"/>
              </a:rPr>
              <a:t>MUST </a:t>
            </a:r>
            <a:r>
              <a:rPr lang="en-GB" sz="1000" smtClean="0">
                <a:latin typeface="Tahoma" pitchFamily="34" charset="0"/>
              </a:rPr>
              <a:t>be dried immediately after birth and delivered onto his/her mother’s abdomen covered with a warm towel or piece of cloth over his/her back.  </a:t>
            </a:r>
          </a:p>
          <a:p>
            <a:pPr lvl="2" eaLnBrk="1" hangingPunct="1"/>
            <a:r>
              <a:rPr lang="en-US" sz="1000" smtClean="0">
                <a:latin typeface="Symbol" pitchFamily="18" charset="2"/>
                <a:sym typeface="Symbol" pitchFamily="18" charset="2"/>
              </a:rPr>
              <a:t>ｷ</a:t>
            </a:r>
            <a:r>
              <a:rPr lang="en-GB" sz="1000" smtClean="0">
                <a:latin typeface="Symbol" pitchFamily="18" charset="2"/>
                <a:sym typeface="Symbol" pitchFamily="18" charset="2"/>
              </a:rPr>
              <a:t>	</a:t>
            </a:r>
            <a:r>
              <a:rPr lang="en-GB" sz="1000" smtClean="0">
                <a:latin typeface="Tahoma" pitchFamily="34" charset="0"/>
              </a:rPr>
              <a:t>It also explains why the mother and baby should be covered with a warm and dry cover if the room temperature is lower than 25</a:t>
            </a:r>
            <a:r>
              <a:rPr lang="en-GB" sz="1000" baseline="30000" smtClean="0">
                <a:latin typeface="Tahoma" pitchFamily="34" charset="0"/>
              </a:rPr>
              <a:t>0</a:t>
            </a:r>
            <a:r>
              <a:rPr lang="en-GB" sz="1000" smtClean="0">
                <a:latin typeface="Tahoma" pitchFamily="34" charset="0"/>
              </a:rPr>
              <a:t>C.   </a:t>
            </a:r>
          </a:p>
          <a:p>
            <a:pPr lvl="2" eaLnBrk="1" hangingPunct="1"/>
            <a:r>
              <a:rPr lang="en-US" sz="1000" smtClean="0">
                <a:latin typeface="Symbol" pitchFamily="18" charset="2"/>
                <a:sym typeface="Symbol" pitchFamily="18" charset="2"/>
              </a:rPr>
              <a:t>ｷ</a:t>
            </a:r>
            <a:r>
              <a:rPr lang="en-GB" sz="1000" smtClean="0">
                <a:latin typeface="Symbol" pitchFamily="18" charset="2"/>
                <a:sym typeface="Symbol" pitchFamily="18" charset="2"/>
              </a:rPr>
              <a:t>	</a:t>
            </a:r>
            <a:r>
              <a:rPr lang="en-GB" sz="1000" smtClean="0">
                <a:latin typeface="Tahoma" pitchFamily="34" charset="0"/>
              </a:rPr>
              <a:t>This skin-to-skin contact not only helps the baby regulate his temperature, but it also improves bonding, protects the baby from infection by exposing him/her to good bacteria of the mother and increases the baby’s blood sugar.</a:t>
            </a:r>
          </a:p>
          <a:p>
            <a:pPr lvl="2" algn="just" eaLnBrk="1" hangingPunct="1"/>
            <a:r>
              <a:rPr lang="en-US" sz="1000" smtClean="0">
                <a:latin typeface="Symbol" pitchFamily="18" charset="2"/>
                <a:sym typeface="Symbol" pitchFamily="18" charset="2"/>
              </a:rPr>
              <a:t>ｷ</a:t>
            </a:r>
            <a:r>
              <a:rPr lang="en-GB" sz="1000" smtClean="0">
                <a:latin typeface="Symbol" pitchFamily="18" charset="2"/>
                <a:sym typeface="Symbol" pitchFamily="18" charset="2"/>
              </a:rPr>
              <a:t>	</a:t>
            </a:r>
            <a:r>
              <a:rPr lang="en-GB" sz="1000" smtClean="0">
                <a:latin typeface="Tahoma" pitchFamily="34" charset="0"/>
              </a:rPr>
              <a:t>Later, after the cord has been cut, positioning the baby between the mother’s breasts ensures the baby’s temperature is kept at the correct level for as long as the skin contact continues. </a:t>
            </a:r>
          </a:p>
          <a:p>
            <a:pPr lvl="2" eaLnBrk="1" hangingPunct="1"/>
            <a:r>
              <a:rPr lang="en-US" sz="1000" smtClean="0">
                <a:latin typeface="Symbol" pitchFamily="18" charset="2"/>
                <a:sym typeface="Symbol" pitchFamily="18" charset="2"/>
              </a:rPr>
              <a:t>ｷ</a:t>
            </a:r>
            <a:r>
              <a:rPr lang="en-GB" sz="1000" smtClean="0">
                <a:latin typeface="Symbol" pitchFamily="18" charset="2"/>
                <a:sym typeface="Symbol" pitchFamily="18" charset="2"/>
              </a:rPr>
              <a:t>	</a:t>
            </a:r>
            <a:r>
              <a:rPr lang="en-GB" sz="1000" smtClean="0">
                <a:latin typeface="Tahoma" pitchFamily="34" charset="0"/>
              </a:rPr>
              <a:t>This first skin-to-skin contact should last uninterrupted for at least one hour after birth or until after the first breastfeed. </a:t>
            </a:r>
          </a:p>
          <a:p>
            <a:pPr lvl="2" eaLnBrk="1" hangingPunct="1"/>
            <a:r>
              <a:rPr lang="en-US" sz="1000" smtClean="0">
                <a:latin typeface="Symbol" pitchFamily="18" charset="2"/>
                <a:sym typeface="Symbol" pitchFamily="18" charset="2"/>
              </a:rPr>
              <a:t>ｷ</a:t>
            </a:r>
            <a:r>
              <a:rPr lang="en-GB" sz="1000" smtClean="0">
                <a:latin typeface="Symbol" pitchFamily="18" charset="2"/>
                <a:sym typeface="Symbol" pitchFamily="18" charset="2"/>
              </a:rPr>
              <a:t>	</a:t>
            </a:r>
            <a:r>
              <a:rPr lang="en-GB" sz="1000" smtClean="0">
                <a:latin typeface="Tahoma" pitchFamily="34" charset="0"/>
              </a:rPr>
              <a:t>Skin-to-skin contact can re-start at any time if the mother and baby have to be parted for any treatment or care procedures. </a:t>
            </a:r>
          </a:p>
          <a:p>
            <a:pPr eaLnBrk="1" hangingPunct="1"/>
            <a:endParaRPr lang="en-US" sz="1000" b="1" smtClean="0"/>
          </a:p>
          <a:p>
            <a:pPr eaLnBrk="1" hangingPunct="1"/>
            <a:endParaRPr lang="en-US" sz="1000" smtClean="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93C392D-C9CD-4C6C-A353-FBDC0C7F0309}" type="slidenum">
              <a:rPr lang="en-US"/>
              <a:pPr/>
              <a:t>31</a:t>
            </a:fld>
            <a:endParaRPr lang="en-US"/>
          </a:p>
        </p:txBody>
      </p:sp>
      <p:sp>
        <p:nvSpPr>
          <p:cNvPr id="53250" name="Rectangle 2"/>
          <p:cNvSpPr>
            <a:spLocks noGrp="1" noRot="1" noChangeAspect="1" noChangeArrowheads="1" noTextEdit="1"/>
          </p:cNvSpPr>
          <p:nvPr>
            <p:ph type="sldImg"/>
          </p:nvPr>
        </p:nvSpPr>
        <p:spPr>
          <a:ln/>
        </p:spPr>
      </p:sp>
      <p:sp>
        <p:nvSpPr>
          <p:cNvPr id="5325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7"/>
          <p:cNvSpPr>
            <a:spLocks noGrp="1" noChangeArrowheads="1"/>
          </p:cNvSpPr>
          <p:nvPr>
            <p:ph type="sldNum" sz="quarter" idx="5"/>
          </p:nvPr>
        </p:nvSpPr>
        <p:spPr>
          <a:noFill/>
        </p:spPr>
        <p:txBody>
          <a:bodyPr/>
          <a:lstStyle/>
          <a:p>
            <a:fld id="{36E15D70-BEDF-4502-BC7A-12B200B6E636}" type="slidenum">
              <a:rPr lang="en-US" smtClean="0"/>
              <a:pPr/>
              <a:t>33</a:t>
            </a:fld>
            <a:endParaRPr lang="en-US" smtClean="0"/>
          </a:p>
        </p:txBody>
      </p:sp>
      <p:sp>
        <p:nvSpPr>
          <p:cNvPr id="79875" name="Rectangle 2"/>
          <p:cNvSpPr>
            <a:spLocks noGrp="1" noRot="1" noChangeAspect="1" noChangeArrowheads="1" noTextEdit="1"/>
          </p:cNvSpPr>
          <p:nvPr>
            <p:ph type="sldImg"/>
          </p:nvPr>
        </p:nvSpPr>
        <p:spPr>
          <a:ln/>
        </p:spPr>
      </p:sp>
      <p:sp>
        <p:nvSpPr>
          <p:cNvPr id="79876" name="Rectangle 3"/>
          <p:cNvSpPr>
            <a:spLocks noGrp="1" noChangeArrowheads="1"/>
          </p:cNvSpPr>
          <p:nvPr>
            <p:ph type="body" idx="1"/>
          </p:nvPr>
        </p:nvSpPr>
        <p:spPr>
          <a:noFill/>
          <a:ln/>
        </p:spPr>
        <p:txBody>
          <a:bodyPr/>
          <a:lstStyle/>
          <a:p>
            <a:pPr algn="ctr" eaLnBrk="1" hangingPunct="1"/>
            <a:r>
              <a:rPr lang="en-US" u="sng" smtClean="0"/>
              <a:t>Effect of SSC on Babies’ Temperature</a:t>
            </a:r>
            <a:endParaRPr lang="en-US" smtClean="0"/>
          </a:p>
          <a:p>
            <a:pPr eaLnBrk="1" hangingPunct="1"/>
            <a:r>
              <a:rPr lang="en-US" smtClean="0"/>
              <a:t>Christensson K</a:t>
            </a:r>
            <a:r>
              <a:rPr lang="en-US" u="sng" smtClean="0"/>
              <a:t>, et al. Temperature, metabolic adaptation and crying in healthy full-term newborns cared for skin-to-skin or in a cot. </a:t>
            </a:r>
          </a:p>
          <a:p>
            <a:pPr eaLnBrk="1" hangingPunct="1"/>
            <a:endParaRPr lang="en-US" u="sng" smtClean="0"/>
          </a:p>
          <a:p>
            <a:pPr eaLnBrk="1" hangingPunct="1"/>
            <a:r>
              <a:rPr lang="en-US" u="sng" smtClean="0"/>
              <a:t>Axillary and skin temperatures were significantly higher in the skin-to-skin group. </a:t>
            </a:r>
          </a:p>
          <a:p>
            <a:pPr eaLnBrk="1" hangingPunct="1"/>
            <a:r>
              <a:rPr lang="en-US" u="sng" smtClean="0"/>
              <a:t>Babies kept in cots cried significantly more than those kept skin-to-skin with the mother. </a:t>
            </a:r>
          </a:p>
          <a:p>
            <a:pPr eaLnBrk="1" hangingPunct="1"/>
            <a:r>
              <a:rPr lang="en-US" u="sng" smtClean="0"/>
              <a:t>Keeping the baby skin-to-skin with the mother preserves energy and accelerates metabolic adaptation and may increase the well-being of the newborn</a:t>
            </a:r>
          </a:p>
          <a:p>
            <a:pPr eaLnBrk="1" hangingPunct="1"/>
            <a:endParaRPr lang="en-US" u="sng" smtClean="0"/>
          </a:p>
          <a:p>
            <a:pPr eaLnBrk="1" hangingPunct="1">
              <a:lnSpc>
                <a:spcPct val="80000"/>
              </a:lnSpc>
              <a:spcBef>
                <a:spcPct val="20000"/>
              </a:spcBef>
            </a:pPr>
            <a:r>
              <a:rPr lang="en-US" b="1" u="sng" smtClean="0"/>
              <a:t>1992. Acta Paediatr. 1992 Jun-Jul;81(6-7):488-93.</a:t>
            </a:r>
            <a:r>
              <a:rPr lang="en-US" u="sng" smtClean="0"/>
              <a:t/>
            </a:r>
            <a:br>
              <a:rPr lang="en-US" u="sng" smtClean="0"/>
            </a:br>
            <a:endParaRPr lang="en-US" u="sng" smtClean="0"/>
          </a:p>
          <a:p>
            <a:pPr eaLnBrk="1" hangingPunct="1"/>
            <a:endParaRPr lang="en-US" smtClean="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7"/>
          <p:cNvSpPr>
            <a:spLocks noGrp="1" noChangeArrowheads="1"/>
          </p:cNvSpPr>
          <p:nvPr>
            <p:ph type="sldNum" sz="quarter" idx="5"/>
          </p:nvPr>
        </p:nvSpPr>
        <p:spPr>
          <a:noFill/>
        </p:spPr>
        <p:txBody>
          <a:bodyPr/>
          <a:lstStyle/>
          <a:p>
            <a:fld id="{31DD264C-924A-45FA-B101-A937213B6A68}" type="slidenum">
              <a:rPr lang="en-US" smtClean="0"/>
              <a:pPr/>
              <a:t>40</a:t>
            </a:fld>
            <a:endParaRPr lang="en-US" smtClean="0"/>
          </a:p>
        </p:txBody>
      </p:sp>
      <p:sp>
        <p:nvSpPr>
          <p:cNvPr id="80899" name="Rectangle 2"/>
          <p:cNvSpPr>
            <a:spLocks noGrp="1" noRot="1" noChangeAspect="1" noChangeArrowheads="1" noTextEdit="1"/>
          </p:cNvSpPr>
          <p:nvPr>
            <p:ph type="sldImg"/>
          </p:nvPr>
        </p:nvSpPr>
        <p:spPr>
          <a:ln/>
        </p:spPr>
      </p:sp>
      <p:sp>
        <p:nvSpPr>
          <p:cNvPr id="8090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CC66E094-5C26-49D1-9B8E-0C8F2CA712D6}" type="slidenum">
              <a:rPr lang="en-US" smtClean="0"/>
              <a:pPr>
                <a:defRPr/>
              </a:pPr>
              <a:t>42</a:t>
            </a:fld>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C4E6603-7637-4539-8612-3AB35B8B7A9A}" type="slidenum">
              <a:rPr lang="en-US"/>
              <a:pPr/>
              <a:t>55</a:t>
            </a:fld>
            <a:endParaRPr lang="en-US"/>
          </a:p>
        </p:txBody>
      </p:sp>
      <p:sp>
        <p:nvSpPr>
          <p:cNvPr id="150530" name="Rectangle 2"/>
          <p:cNvSpPr>
            <a:spLocks noGrp="1" noRot="1" noChangeAspect="1" noChangeArrowheads="1" noTextEdit="1"/>
          </p:cNvSpPr>
          <p:nvPr>
            <p:ph type="sldImg"/>
          </p:nvPr>
        </p:nvSpPr>
        <p:spPr>
          <a:ln/>
        </p:spPr>
      </p:sp>
      <p:sp>
        <p:nvSpPr>
          <p:cNvPr id="15053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B6744E6-C3EC-450E-AE4C-EB6ABF218AE1}" type="slidenum">
              <a:rPr lang="en-US"/>
              <a:pPr/>
              <a:t>56</a:t>
            </a:fld>
            <a:endParaRPr lang="en-US"/>
          </a:p>
        </p:txBody>
      </p:sp>
      <p:sp>
        <p:nvSpPr>
          <p:cNvPr id="36866" name="Rectangle 2"/>
          <p:cNvSpPr>
            <a:spLocks noGrp="1" noRot="1" noChangeAspect="1" noChangeArrowheads="1" noTextEdit="1"/>
          </p:cNvSpPr>
          <p:nvPr>
            <p:ph type="sldImg"/>
          </p:nvPr>
        </p:nvSpPr>
        <p:spPr>
          <a:ln/>
        </p:spPr>
      </p:sp>
      <p:sp>
        <p:nvSpPr>
          <p:cNvPr id="3686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3972829-1709-4916-8AF1-81EEDDD45E05}" type="slidenum">
              <a:rPr lang="en-US"/>
              <a:pPr/>
              <a:t>57</a:t>
            </a:fld>
            <a:endParaRPr lang="en-US"/>
          </a:p>
        </p:txBody>
      </p:sp>
      <p:sp>
        <p:nvSpPr>
          <p:cNvPr id="37890" name="Rectangle 2"/>
          <p:cNvSpPr>
            <a:spLocks noGrp="1" noRot="1" noChangeAspect="1" noChangeArrowheads="1" noTextEdit="1"/>
          </p:cNvSpPr>
          <p:nvPr>
            <p:ph type="sldImg"/>
          </p:nvPr>
        </p:nvSpPr>
        <p:spPr>
          <a:ln/>
        </p:spPr>
      </p:sp>
      <p:sp>
        <p:nvSpPr>
          <p:cNvPr id="3789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0C75DBF-3706-4AD9-B341-1FA4EE898556}" type="slidenum">
              <a:rPr lang="en-US"/>
              <a:pPr/>
              <a:t>58</a:t>
            </a:fld>
            <a:endParaRPr lang="en-US"/>
          </a:p>
        </p:txBody>
      </p:sp>
      <p:sp>
        <p:nvSpPr>
          <p:cNvPr id="38914" name="Rectangle 2"/>
          <p:cNvSpPr>
            <a:spLocks noGrp="1" noRot="1" noChangeAspect="1" noChangeArrowheads="1" noTextEdit="1"/>
          </p:cNvSpPr>
          <p:nvPr>
            <p:ph type="sldImg"/>
          </p:nvPr>
        </p:nvSpPr>
        <p:spPr>
          <a:ln/>
        </p:spPr>
      </p:sp>
      <p:sp>
        <p:nvSpPr>
          <p:cNvPr id="3891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p:cNvSpPr>
            <a:spLocks noGrp="1" noRot="1" noChangeAspect="1" noTextEdit="1"/>
          </p:cNvSpPr>
          <p:nvPr>
            <p:ph type="sldImg"/>
          </p:nvPr>
        </p:nvSpPr>
        <p:spPr>
          <a:ln/>
        </p:spPr>
      </p:sp>
      <p:sp>
        <p:nvSpPr>
          <p:cNvPr id="51203" name="Notes Placeholder 2"/>
          <p:cNvSpPr>
            <a:spLocks noGrp="1"/>
          </p:cNvSpPr>
          <p:nvPr>
            <p:ph type="body" idx="1"/>
          </p:nvPr>
        </p:nvSpPr>
        <p:spPr>
          <a:noFill/>
          <a:ln/>
        </p:spPr>
        <p:txBody>
          <a:bodyPr/>
          <a:lstStyle/>
          <a:p>
            <a:pPr eaLnBrk="1" hangingPunct="1"/>
            <a:endParaRPr lang="en-US" smtClean="0"/>
          </a:p>
        </p:txBody>
      </p:sp>
      <p:sp>
        <p:nvSpPr>
          <p:cNvPr id="51204" name="Slide Number Placeholder 3"/>
          <p:cNvSpPr>
            <a:spLocks noGrp="1"/>
          </p:cNvSpPr>
          <p:nvPr>
            <p:ph type="sldNum" sz="quarter" idx="5"/>
          </p:nvPr>
        </p:nvSpPr>
        <p:spPr>
          <a:noFill/>
        </p:spPr>
        <p:txBody>
          <a:bodyPr/>
          <a:lstStyle/>
          <a:p>
            <a:fld id="{6EB15A6E-CD6A-4CD1-BE19-A322018F87B0}" type="slidenum">
              <a:rPr lang="en-US" smtClean="0"/>
              <a:pPr/>
              <a:t>3</a:t>
            </a:fld>
            <a:endParaRPr lang="en-US" smtClean="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3559A53-EC07-4A64-AD4A-1FAA2027407D}" type="slidenum">
              <a:rPr lang="en-US"/>
              <a:pPr/>
              <a:t>59</a:t>
            </a:fld>
            <a:endParaRPr lang="en-US"/>
          </a:p>
        </p:txBody>
      </p:sp>
      <p:sp>
        <p:nvSpPr>
          <p:cNvPr id="39938" name="Rectangle 2"/>
          <p:cNvSpPr>
            <a:spLocks noGrp="1" noRot="1" noChangeAspect="1" noChangeArrowheads="1" noTextEdit="1"/>
          </p:cNvSpPr>
          <p:nvPr>
            <p:ph type="sldImg"/>
          </p:nvPr>
        </p:nvSpPr>
        <p:spPr>
          <a:ln/>
        </p:spPr>
      </p:sp>
      <p:sp>
        <p:nvSpPr>
          <p:cNvPr id="3993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41CF68C-2E11-4697-BCC7-048845CF887E}" type="slidenum">
              <a:rPr lang="en-US"/>
              <a:pPr/>
              <a:t>60</a:t>
            </a:fld>
            <a:endParaRPr lang="en-US"/>
          </a:p>
        </p:txBody>
      </p:sp>
      <p:sp>
        <p:nvSpPr>
          <p:cNvPr id="41986" name="Rectangle 2"/>
          <p:cNvSpPr>
            <a:spLocks noGrp="1" noRot="1" noChangeAspect="1" noChangeArrowheads="1" noTextEdit="1"/>
          </p:cNvSpPr>
          <p:nvPr>
            <p:ph type="sldImg"/>
          </p:nvPr>
        </p:nvSpPr>
        <p:spPr>
          <a:ln/>
        </p:spPr>
      </p:sp>
      <p:sp>
        <p:nvSpPr>
          <p:cNvPr id="4198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A5A3693-8759-4898-AD02-171D9602C083}" type="slidenum">
              <a:rPr lang="en-US"/>
              <a:pPr/>
              <a:t>66</a:t>
            </a:fld>
            <a:endParaRPr lang="en-US"/>
          </a:p>
        </p:txBody>
      </p:sp>
      <p:sp>
        <p:nvSpPr>
          <p:cNvPr id="43010" name="Rectangle 2"/>
          <p:cNvSpPr>
            <a:spLocks noGrp="1" noRot="1" noChangeAspect="1" noChangeArrowheads="1" noTextEdit="1"/>
          </p:cNvSpPr>
          <p:nvPr>
            <p:ph type="sldImg"/>
          </p:nvPr>
        </p:nvSpPr>
        <p:spPr>
          <a:ln/>
        </p:spPr>
      </p:sp>
      <p:sp>
        <p:nvSpPr>
          <p:cNvPr id="4301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8E46CE4-51BF-4B24-811F-C9D63669E77B}" type="slidenum">
              <a:rPr lang="en-US"/>
              <a:pPr/>
              <a:t>67</a:t>
            </a:fld>
            <a:endParaRPr lang="en-US"/>
          </a:p>
        </p:txBody>
      </p:sp>
      <p:sp>
        <p:nvSpPr>
          <p:cNvPr id="156674" name="Rectangle 2"/>
          <p:cNvSpPr>
            <a:spLocks noGrp="1" noRot="1" noChangeAspect="1" noChangeArrowheads="1" noTextEdit="1"/>
          </p:cNvSpPr>
          <p:nvPr>
            <p:ph type="sldImg"/>
          </p:nvPr>
        </p:nvSpPr>
        <p:spPr>
          <a:ln/>
        </p:spPr>
      </p:sp>
      <p:sp>
        <p:nvSpPr>
          <p:cNvPr id="15667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715ED6F-70BE-467B-B91D-E548CA74D7B0}" type="slidenum">
              <a:rPr lang="en-US"/>
              <a:pPr/>
              <a:t>68</a:t>
            </a:fld>
            <a:endParaRPr lang="en-US"/>
          </a:p>
        </p:txBody>
      </p:sp>
      <p:sp>
        <p:nvSpPr>
          <p:cNvPr id="44034" name="Rectangle 2"/>
          <p:cNvSpPr>
            <a:spLocks noGrp="1" noRot="1" noChangeAspect="1" noChangeArrowheads="1" noTextEdit="1"/>
          </p:cNvSpPr>
          <p:nvPr>
            <p:ph type="sldImg"/>
          </p:nvPr>
        </p:nvSpPr>
        <p:spPr>
          <a:ln/>
        </p:spPr>
      </p:sp>
      <p:sp>
        <p:nvSpPr>
          <p:cNvPr id="4403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909B307-815C-442C-950F-0BD020AD09D2}" type="slidenum">
              <a:rPr lang="en-US"/>
              <a:pPr/>
              <a:t>69</a:t>
            </a:fld>
            <a:endParaRPr lang="en-US"/>
          </a:p>
        </p:txBody>
      </p:sp>
      <p:sp>
        <p:nvSpPr>
          <p:cNvPr id="161794" name="Rectangle 2"/>
          <p:cNvSpPr>
            <a:spLocks noGrp="1" noRot="1" noChangeAspect="1" noChangeArrowheads="1" noTextEdit="1"/>
          </p:cNvSpPr>
          <p:nvPr>
            <p:ph type="sldImg"/>
          </p:nvPr>
        </p:nvSpPr>
        <p:spPr>
          <a:ln/>
        </p:spPr>
      </p:sp>
      <p:sp>
        <p:nvSpPr>
          <p:cNvPr id="16179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6A5C306-D5D7-4CC3-8205-9BDA25ED1CD8}" type="slidenum">
              <a:rPr lang="en-US"/>
              <a:pPr/>
              <a:t>70</a:t>
            </a:fld>
            <a:endParaRPr lang="en-US"/>
          </a:p>
        </p:txBody>
      </p:sp>
      <p:sp>
        <p:nvSpPr>
          <p:cNvPr id="45058" name="Rectangle 2"/>
          <p:cNvSpPr>
            <a:spLocks noGrp="1" noRot="1" noChangeAspect="1" noChangeArrowheads="1" noTextEdit="1"/>
          </p:cNvSpPr>
          <p:nvPr>
            <p:ph type="sldImg"/>
          </p:nvPr>
        </p:nvSpPr>
        <p:spPr>
          <a:ln/>
        </p:spPr>
      </p:sp>
      <p:sp>
        <p:nvSpPr>
          <p:cNvPr id="4505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B9BFA23-5D6C-47E7-91A2-B5A35926C392}" type="slidenum">
              <a:rPr lang="en-US"/>
              <a:pPr/>
              <a:t>71</a:t>
            </a:fld>
            <a:endParaRPr lang="en-US"/>
          </a:p>
        </p:txBody>
      </p:sp>
      <p:sp>
        <p:nvSpPr>
          <p:cNvPr id="46082" name="Rectangle 2"/>
          <p:cNvSpPr>
            <a:spLocks noGrp="1" noRot="1" noChangeAspect="1" noChangeArrowheads="1" noTextEdit="1"/>
          </p:cNvSpPr>
          <p:nvPr>
            <p:ph type="sldImg"/>
          </p:nvPr>
        </p:nvSpPr>
        <p:spPr>
          <a:ln/>
        </p:spPr>
      </p:sp>
      <p:sp>
        <p:nvSpPr>
          <p:cNvPr id="4608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0BA5F54-8E0C-4981-B9FB-B44F22281F50}" type="slidenum">
              <a:rPr lang="en-US"/>
              <a:pPr/>
              <a:t>72</a:t>
            </a:fld>
            <a:endParaRPr lang="en-US"/>
          </a:p>
        </p:txBody>
      </p:sp>
      <p:sp>
        <p:nvSpPr>
          <p:cNvPr id="47106" name="Rectangle 2"/>
          <p:cNvSpPr>
            <a:spLocks noGrp="1" noRot="1" noChangeAspect="1" noChangeArrowheads="1" noTextEdit="1"/>
          </p:cNvSpPr>
          <p:nvPr>
            <p:ph type="sldImg"/>
          </p:nvPr>
        </p:nvSpPr>
        <p:spPr>
          <a:ln/>
        </p:spPr>
      </p:sp>
      <p:sp>
        <p:nvSpPr>
          <p:cNvPr id="4710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21745A9-E337-44D7-A519-BA8FA2876E1C}" type="slidenum">
              <a:rPr lang="en-US"/>
              <a:pPr/>
              <a:t>73</a:t>
            </a:fld>
            <a:endParaRPr lang="en-US"/>
          </a:p>
        </p:txBody>
      </p:sp>
      <p:sp>
        <p:nvSpPr>
          <p:cNvPr id="48130" name="Rectangle 2"/>
          <p:cNvSpPr>
            <a:spLocks noGrp="1" noRot="1" noChangeAspect="1" noChangeArrowheads="1" noTextEdit="1"/>
          </p:cNvSpPr>
          <p:nvPr>
            <p:ph type="sldImg"/>
          </p:nvPr>
        </p:nvSpPr>
        <p:spPr>
          <a:ln/>
        </p:spPr>
      </p:sp>
      <p:sp>
        <p:nvSpPr>
          <p:cNvPr id="4813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lide Image Placeholder 1"/>
          <p:cNvSpPr>
            <a:spLocks noGrp="1" noRot="1" noChangeAspect="1" noTextEdit="1"/>
          </p:cNvSpPr>
          <p:nvPr>
            <p:ph type="sldImg"/>
          </p:nvPr>
        </p:nvSpPr>
        <p:spPr>
          <a:ln/>
        </p:spPr>
      </p:sp>
      <p:sp>
        <p:nvSpPr>
          <p:cNvPr id="52227" name="Notes Placeholder 2"/>
          <p:cNvSpPr>
            <a:spLocks noGrp="1"/>
          </p:cNvSpPr>
          <p:nvPr>
            <p:ph type="body" idx="1"/>
          </p:nvPr>
        </p:nvSpPr>
        <p:spPr>
          <a:noFill/>
          <a:ln/>
        </p:spPr>
        <p:txBody>
          <a:bodyPr/>
          <a:lstStyle/>
          <a:p>
            <a:pPr eaLnBrk="1" hangingPunct="1"/>
            <a:endParaRPr lang="en-US" smtClean="0"/>
          </a:p>
        </p:txBody>
      </p:sp>
      <p:sp>
        <p:nvSpPr>
          <p:cNvPr id="52228" name="Slide Number Placeholder 3"/>
          <p:cNvSpPr>
            <a:spLocks noGrp="1"/>
          </p:cNvSpPr>
          <p:nvPr>
            <p:ph type="sldNum" sz="quarter" idx="5"/>
          </p:nvPr>
        </p:nvSpPr>
        <p:spPr>
          <a:noFill/>
        </p:spPr>
        <p:txBody>
          <a:bodyPr/>
          <a:lstStyle/>
          <a:p>
            <a:fld id="{DCD93264-683E-42A8-833F-47BF1A3D26C1}" type="slidenum">
              <a:rPr lang="en-US" smtClean="0"/>
              <a:pPr/>
              <a:t>4</a:t>
            </a:fld>
            <a:endParaRPr lang="en-US" smtClean="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BF123F8-2012-4BA2-B1D7-FB4EF206B835}" type="slidenum">
              <a:rPr lang="en-US"/>
              <a:pPr/>
              <a:t>74</a:t>
            </a:fld>
            <a:endParaRPr lang="en-US"/>
          </a:p>
        </p:txBody>
      </p:sp>
      <p:sp>
        <p:nvSpPr>
          <p:cNvPr id="169986" name="Rectangle 2"/>
          <p:cNvSpPr>
            <a:spLocks noGrp="1" noRot="1" noChangeAspect="1" noChangeArrowheads="1" noTextEdit="1"/>
          </p:cNvSpPr>
          <p:nvPr>
            <p:ph type="sldImg"/>
          </p:nvPr>
        </p:nvSpPr>
        <p:spPr>
          <a:ln/>
        </p:spPr>
      </p:sp>
      <p:sp>
        <p:nvSpPr>
          <p:cNvPr id="16998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9D35937-1F6D-479A-BEBC-C2EC1B6F8CED}" type="slidenum">
              <a:rPr lang="en-US"/>
              <a:pPr/>
              <a:t>75</a:t>
            </a:fld>
            <a:endParaRPr lang="en-US"/>
          </a:p>
        </p:txBody>
      </p:sp>
      <p:sp>
        <p:nvSpPr>
          <p:cNvPr id="54274" name="Rectangle 2"/>
          <p:cNvSpPr>
            <a:spLocks noGrp="1" noRot="1" noChangeAspect="1" noChangeArrowheads="1" noTextEdit="1"/>
          </p:cNvSpPr>
          <p:nvPr>
            <p:ph type="sldImg"/>
          </p:nvPr>
        </p:nvSpPr>
        <p:spPr>
          <a:ln/>
        </p:spPr>
      </p:sp>
      <p:sp>
        <p:nvSpPr>
          <p:cNvPr id="5427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BB4ACA0-DB6E-48D3-ADD6-9B2C7A44068D}" type="slidenum">
              <a:rPr lang="en-US"/>
              <a:pPr/>
              <a:t>76</a:t>
            </a:fld>
            <a:endParaRPr lang="en-US"/>
          </a:p>
        </p:txBody>
      </p:sp>
      <p:sp>
        <p:nvSpPr>
          <p:cNvPr id="55298" name="Rectangle 2"/>
          <p:cNvSpPr>
            <a:spLocks noGrp="1" noRot="1" noChangeAspect="1" noChangeArrowheads="1" noTextEdit="1"/>
          </p:cNvSpPr>
          <p:nvPr>
            <p:ph type="sldImg"/>
          </p:nvPr>
        </p:nvSpPr>
        <p:spPr>
          <a:ln/>
        </p:spPr>
      </p:sp>
      <p:sp>
        <p:nvSpPr>
          <p:cNvPr id="5529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017A74B-9929-4F1A-A330-E11FCF92941A}" type="slidenum">
              <a:rPr lang="en-US"/>
              <a:pPr/>
              <a:t>77</a:t>
            </a:fld>
            <a:endParaRPr lang="en-US"/>
          </a:p>
        </p:txBody>
      </p:sp>
      <p:sp>
        <p:nvSpPr>
          <p:cNvPr id="57346" name="Rectangle 2"/>
          <p:cNvSpPr>
            <a:spLocks noGrp="1" noRot="1" noChangeAspect="1" noChangeArrowheads="1" noTextEdit="1"/>
          </p:cNvSpPr>
          <p:nvPr>
            <p:ph type="sldImg"/>
          </p:nvPr>
        </p:nvSpPr>
        <p:spPr>
          <a:ln/>
        </p:spPr>
      </p:sp>
      <p:sp>
        <p:nvSpPr>
          <p:cNvPr id="5734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B40F4F0-F3E1-43B5-9C64-25F75EB8A81B}" type="slidenum">
              <a:rPr lang="en-US"/>
              <a:pPr/>
              <a:t>78</a:t>
            </a:fld>
            <a:endParaRPr lang="en-US"/>
          </a:p>
        </p:txBody>
      </p:sp>
      <p:sp>
        <p:nvSpPr>
          <p:cNvPr id="59394" name="Rectangle 2"/>
          <p:cNvSpPr>
            <a:spLocks noGrp="1" noRot="1" noChangeAspect="1" noChangeArrowheads="1" noTextEdit="1"/>
          </p:cNvSpPr>
          <p:nvPr>
            <p:ph type="sldImg"/>
          </p:nvPr>
        </p:nvSpPr>
        <p:spPr>
          <a:ln/>
        </p:spPr>
      </p:sp>
      <p:sp>
        <p:nvSpPr>
          <p:cNvPr id="5939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7C8E8CB-5720-4F32-9C38-390CAFA049E6}" type="slidenum">
              <a:rPr lang="en-US"/>
              <a:pPr/>
              <a:t>79</a:t>
            </a:fld>
            <a:endParaRPr lang="en-US"/>
          </a:p>
        </p:txBody>
      </p:sp>
      <p:sp>
        <p:nvSpPr>
          <p:cNvPr id="40962" name="Rectangle 2"/>
          <p:cNvSpPr>
            <a:spLocks noGrp="1" noRot="1" noChangeAspect="1" noChangeArrowheads="1" noTextEdit="1"/>
          </p:cNvSpPr>
          <p:nvPr>
            <p:ph type="sldImg"/>
          </p:nvPr>
        </p:nvSpPr>
        <p:spPr>
          <a:ln/>
        </p:spPr>
      </p:sp>
      <p:sp>
        <p:nvSpPr>
          <p:cNvPr id="4096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Slide Image Placeholder 1"/>
          <p:cNvSpPr>
            <a:spLocks noGrp="1" noRot="1" noChangeAspect="1" noTextEdit="1"/>
          </p:cNvSpPr>
          <p:nvPr>
            <p:ph type="sldImg"/>
          </p:nvPr>
        </p:nvSpPr>
        <p:spPr>
          <a:ln/>
        </p:spPr>
      </p:sp>
      <p:sp>
        <p:nvSpPr>
          <p:cNvPr id="73731" name="Notes Placeholder 2"/>
          <p:cNvSpPr>
            <a:spLocks noGrp="1"/>
          </p:cNvSpPr>
          <p:nvPr>
            <p:ph type="body" idx="1"/>
          </p:nvPr>
        </p:nvSpPr>
        <p:spPr>
          <a:noFill/>
          <a:ln/>
        </p:spPr>
        <p:txBody>
          <a:bodyPr/>
          <a:lstStyle/>
          <a:p>
            <a:pPr eaLnBrk="1" hangingPunct="1"/>
            <a:endParaRPr lang="en-US" smtClean="0"/>
          </a:p>
        </p:txBody>
      </p:sp>
      <p:sp>
        <p:nvSpPr>
          <p:cNvPr id="73732" name="Slide Number Placeholder 3"/>
          <p:cNvSpPr>
            <a:spLocks noGrp="1"/>
          </p:cNvSpPr>
          <p:nvPr>
            <p:ph type="sldNum" sz="quarter" idx="5"/>
          </p:nvPr>
        </p:nvSpPr>
        <p:spPr>
          <a:noFill/>
        </p:spPr>
        <p:txBody>
          <a:bodyPr/>
          <a:lstStyle/>
          <a:p>
            <a:fld id="{05FF9703-560B-4118-B2DA-DE4CF9AC212E}" type="slidenum">
              <a:rPr lang="en-US" smtClean="0"/>
              <a:pPr/>
              <a:t>97</a:t>
            </a:fld>
            <a:endParaRPr lang="en-US" smtClean="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Slide Image Placeholder 1"/>
          <p:cNvSpPr>
            <a:spLocks noGrp="1" noRot="1" noChangeAspect="1" noTextEdit="1"/>
          </p:cNvSpPr>
          <p:nvPr>
            <p:ph type="sldImg"/>
          </p:nvPr>
        </p:nvSpPr>
        <p:spPr>
          <a:ln/>
        </p:spPr>
      </p:sp>
      <p:sp>
        <p:nvSpPr>
          <p:cNvPr id="74755" name="Notes Placeholder 2"/>
          <p:cNvSpPr>
            <a:spLocks noGrp="1"/>
          </p:cNvSpPr>
          <p:nvPr>
            <p:ph type="body" idx="1"/>
          </p:nvPr>
        </p:nvSpPr>
        <p:spPr>
          <a:noFill/>
          <a:ln/>
        </p:spPr>
        <p:txBody>
          <a:bodyPr/>
          <a:lstStyle/>
          <a:p>
            <a:pPr eaLnBrk="1" hangingPunct="1"/>
            <a:endParaRPr lang="en-US" smtClean="0"/>
          </a:p>
        </p:txBody>
      </p:sp>
      <p:sp>
        <p:nvSpPr>
          <p:cNvPr id="74756" name="Slide Number Placeholder 3"/>
          <p:cNvSpPr>
            <a:spLocks noGrp="1"/>
          </p:cNvSpPr>
          <p:nvPr>
            <p:ph type="sldNum" sz="quarter" idx="5"/>
          </p:nvPr>
        </p:nvSpPr>
        <p:spPr>
          <a:noFill/>
        </p:spPr>
        <p:txBody>
          <a:bodyPr/>
          <a:lstStyle/>
          <a:p>
            <a:fld id="{B8F7AA91-2DB7-4991-BF7D-C351BA3F2E30}" type="slidenum">
              <a:rPr lang="en-US" smtClean="0"/>
              <a:pPr/>
              <a:t>98</a:t>
            </a:fld>
            <a:endParaRPr lang="en-US" smtClean="0"/>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Slide Image Placeholder 1"/>
          <p:cNvSpPr>
            <a:spLocks noGrp="1" noRot="1" noChangeAspect="1" noTextEdit="1"/>
          </p:cNvSpPr>
          <p:nvPr>
            <p:ph type="sldImg"/>
          </p:nvPr>
        </p:nvSpPr>
        <p:spPr>
          <a:ln/>
        </p:spPr>
      </p:sp>
      <p:sp>
        <p:nvSpPr>
          <p:cNvPr id="75779" name="Notes Placeholder 2"/>
          <p:cNvSpPr>
            <a:spLocks noGrp="1"/>
          </p:cNvSpPr>
          <p:nvPr>
            <p:ph type="body" idx="1"/>
          </p:nvPr>
        </p:nvSpPr>
        <p:spPr>
          <a:noFill/>
          <a:ln/>
        </p:spPr>
        <p:txBody>
          <a:bodyPr/>
          <a:lstStyle/>
          <a:p>
            <a:pPr eaLnBrk="1" hangingPunct="1"/>
            <a:endParaRPr lang="en-US" smtClean="0"/>
          </a:p>
        </p:txBody>
      </p:sp>
      <p:sp>
        <p:nvSpPr>
          <p:cNvPr id="75780" name="Slide Number Placeholder 3"/>
          <p:cNvSpPr>
            <a:spLocks noGrp="1"/>
          </p:cNvSpPr>
          <p:nvPr>
            <p:ph type="sldNum" sz="quarter" idx="5"/>
          </p:nvPr>
        </p:nvSpPr>
        <p:spPr>
          <a:noFill/>
        </p:spPr>
        <p:txBody>
          <a:bodyPr/>
          <a:lstStyle/>
          <a:p>
            <a:fld id="{795005F2-7DDD-4BC4-A093-79BB57B736BD}" type="slidenum">
              <a:rPr lang="en-US" smtClean="0"/>
              <a:pPr/>
              <a:t>99</a:t>
            </a:fld>
            <a:endParaRPr lang="en-US" smtClean="0"/>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p:cNvSpPr>
            <a:spLocks noGrp="1" noRot="1" noChangeAspect="1" noTextEdit="1"/>
          </p:cNvSpPr>
          <p:nvPr>
            <p:ph type="sldImg"/>
          </p:nvPr>
        </p:nvSpPr>
        <p:spPr>
          <a:ln/>
        </p:spPr>
      </p:sp>
      <p:sp>
        <p:nvSpPr>
          <p:cNvPr id="62467" name="Notes Placeholder 2"/>
          <p:cNvSpPr>
            <a:spLocks noGrp="1"/>
          </p:cNvSpPr>
          <p:nvPr>
            <p:ph type="body" idx="1"/>
          </p:nvPr>
        </p:nvSpPr>
        <p:spPr>
          <a:noFill/>
          <a:ln/>
        </p:spPr>
        <p:txBody>
          <a:bodyPr/>
          <a:lstStyle/>
          <a:p>
            <a:pPr eaLnBrk="1" hangingPunct="1"/>
            <a:endParaRPr lang="en-US" smtClean="0"/>
          </a:p>
        </p:txBody>
      </p:sp>
      <p:sp>
        <p:nvSpPr>
          <p:cNvPr id="62468" name="Slide Number Placeholder 3"/>
          <p:cNvSpPr>
            <a:spLocks noGrp="1"/>
          </p:cNvSpPr>
          <p:nvPr>
            <p:ph type="sldNum" sz="quarter" idx="5"/>
          </p:nvPr>
        </p:nvSpPr>
        <p:spPr>
          <a:noFill/>
        </p:spPr>
        <p:txBody>
          <a:bodyPr/>
          <a:lstStyle/>
          <a:p>
            <a:fld id="{DE83DF04-9720-441B-B946-B9378888AEB5}" type="slidenum">
              <a:rPr lang="en-US" smtClean="0"/>
              <a:pPr/>
              <a:t>100</a:t>
            </a:fld>
            <a:endParaRPr lang="en-US"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Image Placeholder 1"/>
          <p:cNvSpPr>
            <a:spLocks noGrp="1" noRot="1" noChangeAspect="1" noTextEdit="1"/>
          </p:cNvSpPr>
          <p:nvPr>
            <p:ph type="sldImg"/>
          </p:nvPr>
        </p:nvSpPr>
        <p:spPr>
          <a:ln/>
        </p:spPr>
      </p:sp>
      <p:sp>
        <p:nvSpPr>
          <p:cNvPr id="53251" name="Notes Placeholder 2"/>
          <p:cNvSpPr>
            <a:spLocks noGrp="1"/>
          </p:cNvSpPr>
          <p:nvPr>
            <p:ph type="body" idx="1"/>
          </p:nvPr>
        </p:nvSpPr>
        <p:spPr>
          <a:noFill/>
          <a:ln/>
        </p:spPr>
        <p:txBody>
          <a:bodyPr/>
          <a:lstStyle/>
          <a:p>
            <a:pPr eaLnBrk="1" hangingPunct="1"/>
            <a:endParaRPr lang="en-US" smtClean="0"/>
          </a:p>
        </p:txBody>
      </p:sp>
      <p:sp>
        <p:nvSpPr>
          <p:cNvPr id="53252" name="Slide Number Placeholder 3"/>
          <p:cNvSpPr>
            <a:spLocks noGrp="1"/>
          </p:cNvSpPr>
          <p:nvPr>
            <p:ph type="sldNum" sz="quarter" idx="5"/>
          </p:nvPr>
        </p:nvSpPr>
        <p:spPr>
          <a:noFill/>
        </p:spPr>
        <p:txBody>
          <a:bodyPr/>
          <a:lstStyle/>
          <a:p>
            <a:fld id="{F74B910C-31CD-4AC7-9785-0E80F4112A59}" type="slidenum">
              <a:rPr lang="en-US" smtClean="0"/>
              <a:pPr/>
              <a:t>5</a:t>
            </a:fld>
            <a:endParaRPr lang="en-US" smtClean="0"/>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Slide Image Placeholder 1"/>
          <p:cNvSpPr>
            <a:spLocks noGrp="1" noRot="1" noChangeAspect="1" noTextEdit="1"/>
          </p:cNvSpPr>
          <p:nvPr>
            <p:ph type="sldImg"/>
          </p:nvPr>
        </p:nvSpPr>
        <p:spPr>
          <a:ln/>
        </p:spPr>
      </p:sp>
      <p:sp>
        <p:nvSpPr>
          <p:cNvPr id="64515" name="Notes Placeholder 2"/>
          <p:cNvSpPr>
            <a:spLocks noGrp="1"/>
          </p:cNvSpPr>
          <p:nvPr>
            <p:ph type="body" idx="1"/>
          </p:nvPr>
        </p:nvSpPr>
        <p:spPr>
          <a:noFill/>
          <a:ln/>
        </p:spPr>
        <p:txBody>
          <a:bodyPr/>
          <a:lstStyle/>
          <a:p>
            <a:pPr eaLnBrk="1" hangingPunct="1"/>
            <a:endParaRPr lang="en-US" smtClean="0"/>
          </a:p>
        </p:txBody>
      </p:sp>
      <p:sp>
        <p:nvSpPr>
          <p:cNvPr id="64516" name="Slide Number Placeholder 3"/>
          <p:cNvSpPr>
            <a:spLocks noGrp="1"/>
          </p:cNvSpPr>
          <p:nvPr>
            <p:ph type="sldNum" sz="quarter" idx="5"/>
          </p:nvPr>
        </p:nvSpPr>
        <p:spPr>
          <a:noFill/>
        </p:spPr>
        <p:txBody>
          <a:bodyPr/>
          <a:lstStyle/>
          <a:p>
            <a:fld id="{7A000F72-CCBA-44C5-A7D0-38B1D52540C8}" type="slidenum">
              <a:rPr lang="en-US" smtClean="0"/>
              <a:pPr/>
              <a:t>101</a:t>
            </a:fld>
            <a:endParaRPr lang="en-US" smtClean="0"/>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Image Placeholder 1"/>
          <p:cNvSpPr>
            <a:spLocks noGrp="1" noRot="1" noChangeAspect="1" noTextEdit="1"/>
          </p:cNvSpPr>
          <p:nvPr>
            <p:ph type="sldImg"/>
          </p:nvPr>
        </p:nvSpPr>
        <p:spPr>
          <a:ln/>
        </p:spPr>
      </p:sp>
      <p:sp>
        <p:nvSpPr>
          <p:cNvPr id="65539" name="Notes Placeholder 2"/>
          <p:cNvSpPr>
            <a:spLocks noGrp="1"/>
          </p:cNvSpPr>
          <p:nvPr>
            <p:ph type="body" idx="1"/>
          </p:nvPr>
        </p:nvSpPr>
        <p:spPr>
          <a:noFill/>
          <a:ln/>
        </p:spPr>
        <p:txBody>
          <a:bodyPr/>
          <a:lstStyle/>
          <a:p>
            <a:pPr eaLnBrk="1" hangingPunct="1"/>
            <a:endParaRPr lang="en-US" smtClean="0"/>
          </a:p>
        </p:txBody>
      </p:sp>
      <p:sp>
        <p:nvSpPr>
          <p:cNvPr id="65540" name="Slide Number Placeholder 3"/>
          <p:cNvSpPr>
            <a:spLocks noGrp="1"/>
          </p:cNvSpPr>
          <p:nvPr>
            <p:ph type="sldNum" sz="quarter" idx="5"/>
          </p:nvPr>
        </p:nvSpPr>
        <p:spPr>
          <a:noFill/>
        </p:spPr>
        <p:txBody>
          <a:bodyPr/>
          <a:lstStyle/>
          <a:p>
            <a:fld id="{D09432B6-0BE4-486B-82F4-3B71AC32CD32}" type="slidenum">
              <a:rPr lang="en-US" smtClean="0"/>
              <a:pPr/>
              <a:t>102</a:t>
            </a:fld>
            <a:endParaRPr lang="en-US" smtClean="0"/>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Slide Image Placeholder 1"/>
          <p:cNvSpPr>
            <a:spLocks noGrp="1" noRot="1" noChangeAspect="1" noTextEdit="1"/>
          </p:cNvSpPr>
          <p:nvPr>
            <p:ph type="sldImg"/>
          </p:nvPr>
        </p:nvSpPr>
        <p:spPr>
          <a:ln/>
        </p:spPr>
      </p:sp>
      <p:sp>
        <p:nvSpPr>
          <p:cNvPr id="66563" name="Notes Placeholder 2"/>
          <p:cNvSpPr>
            <a:spLocks noGrp="1"/>
          </p:cNvSpPr>
          <p:nvPr>
            <p:ph type="body" idx="1"/>
          </p:nvPr>
        </p:nvSpPr>
        <p:spPr>
          <a:noFill/>
          <a:ln/>
        </p:spPr>
        <p:txBody>
          <a:bodyPr/>
          <a:lstStyle/>
          <a:p>
            <a:pPr eaLnBrk="1" hangingPunct="1"/>
            <a:endParaRPr lang="en-US" smtClean="0"/>
          </a:p>
        </p:txBody>
      </p:sp>
      <p:sp>
        <p:nvSpPr>
          <p:cNvPr id="66564" name="Slide Number Placeholder 3"/>
          <p:cNvSpPr>
            <a:spLocks noGrp="1"/>
          </p:cNvSpPr>
          <p:nvPr>
            <p:ph type="sldNum" sz="quarter" idx="5"/>
          </p:nvPr>
        </p:nvSpPr>
        <p:spPr>
          <a:noFill/>
        </p:spPr>
        <p:txBody>
          <a:bodyPr/>
          <a:lstStyle/>
          <a:p>
            <a:fld id="{554B73B6-0754-4309-B23C-FDC0F00BAC3C}" type="slidenum">
              <a:rPr lang="en-US" smtClean="0"/>
              <a:pPr/>
              <a:t>103</a:t>
            </a:fld>
            <a:endParaRPr lang="en-US" smtClean="0"/>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Slide Image Placeholder 1"/>
          <p:cNvSpPr>
            <a:spLocks noGrp="1" noRot="1" noChangeAspect="1" noTextEdit="1"/>
          </p:cNvSpPr>
          <p:nvPr>
            <p:ph type="sldImg"/>
          </p:nvPr>
        </p:nvSpPr>
        <p:spPr>
          <a:ln/>
        </p:spPr>
      </p:sp>
      <p:sp>
        <p:nvSpPr>
          <p:cNvPr id="67587" name="Notes Placeholder 2"/>
          <p:cNvSpPr>
            <a:spLocks noGrp="1"/>
          </p:cNvSpPr>
          <p:nvPr>
            <p:ph type="body" idx="1"/>
          </p:nvPr>
        </p:nvSpPr>
        <p:spPr>
          <a:noFill/>
          <a:ln/>
        </p:spPr>
        <p:txBody>
          <a:bodyPr/>
          <a:lstStyle/>
          <a:p>
            <a:pPr eaLnBrk="1" hangingPunct="1"/>
            <a:endParaRPr lang="en-US" smtClean="0"/>
          </a:p>
        </p:txBody>
      </p:sp>
      <p:sp>
        <p:nvSpPr>
          <p:cNvPr id="67588" name="Slide Number Placeholder 3"/>
          <p:cNvSpPr>
            <a:spLocks noGrp="1"/>
          </p:cNvSpPr>
          <p:nvPr>
            <p:ph type="sldNum" sz="quarter" idx="5"/>
          </p:nvPr>
        </p:nvSpPr>
        <p:spPr>
          <a:noFill/>
        </p:spPr>
        <p:txBody>
          <a:bodyPr/>
          <a:lstStyle/>
          <a:p>
            <a:fld id="{9C2CE5B9-E9BD-4506-8B74-833E2C0689E1}" type="slidenum">
              <a:rPr lang="en-US" smtClean="0"/>
              <a:pPr/>
              <a:t>104</a:t>
            </a:fld>
            <a:endParaRPr lang="en-US" smtClean="0"/>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Slide Image Placeholder 1"/>
          <p:cNvSpPr>
            <a:spLocks noGrp="1" noRot="1" noChangeAspect="1" noTextEdit="1"/>
          </p:cNvSpPr>
          <p:nvPr>
            <p:ph type="sldImg"/>
          </p:nvPr>
        </p:nvSpPr>
        <p:spPr>
          <a:ln/>
        </p:spPr>
      </p:sp>
      <p:sp>
        <p:nvSpPr>
          <p:cNvPr id="68611" name="Notes Placeholder 2"/>
          <p:cNvSpPr>
            <a:spLocks noGrp="1"/>
          </p:cNvSpPr>
          <p:nvPr>
            <p:ph type="body" idx="1"/>
          </p:nvPr>
        </p:nvSpPr>
        <p:spPr>
          <a:noFill/>
          <a:ln/>
        </p:spPr>
        <p:txBody>
          <a:bodyPr/>
          <a:lstStyle/>
          <a:p>
            <a:pPr eaLnBrk="1" hangingPunct="1"/>
            <a:endParaRPr lang="en-US" smtClean="0"/>
          </a:p>
        </p:txBody>
      </p:sp>
      <p:sp>
        <p:nvSpPr>
          <p:cNvPr id="68612" name="Slide Number Placeholder 3"/>
          <p:cNvSpPr>
            <a:spLocks noGrp="1"/>
          </p:cNvSpPr>
          <p:nvPr>
            <p:ph type="sldNum" sz="quarter" idx="5"/>
          </p:nvPr>
        </p:nvSpPr>
        <p:spPr>
          <a:noFill/>
        </p:spPr>
        <p:txBody>
          <a:bodyPr/>
          <a:lstStyle/>
          <a:p>
            <a:fld id="{2A837170-EB73-4604-B2DA-7121567D0BD6}" type="slidenum">
              <a:rPr lang="en-US" smtClean="0"/>
              <a:pPr/>
              <a:t>105</a:t>
            </a:fld>
            <a:endParaRPr lang="en-US" smtClean="0"/>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Slide Image Placeholder 1"/>
          <p:cNvSpPr>
            <a:spLocks noGrp="1" noRot="1" noChangeAspect="1" noTextEdit="1"/>
          </p:cNvSpPr>
          <p:nvPr>
            <p:ph type="sldImg"/>
          </p:nvPr>
        </p:nvSpPr>
        <p:spPr>
          <a:ln/>
        </p:spPr>
      </p:sp>
      <p:sp>
        <p:nvSpPr>
          <p:cNvPr id="69635" name="Notes Placeholder 2"/>
          <p:cNvSpPr>
            <a:spLocks noGrp="1"/>
          </p:cNvSpPr>
          <p:nvPr>
            <p:ph type="body" idx="1"/>
          </p:nvPr>
        </p:nvSpPr>
        <p:spPr>
          <a:noFill/>
          <a:ln/>
        </p:spPr>
        <p:txBody>
          <a:bodyPr/>
          <a:lstStyle/>
          <a:p>
            <a:pPr eaLnBrk="1" hangingPunct="1"/>
            <a:endParaRPr lang="en-US" smtClean="0"/>
          </a:p>
        </p:txBody>
      </p:sp>
      <p:sp>
        <p:nvSpPr>
          <p:cNvPr id="69636" name="Slide Number Placeholder 3"/>
          <p:cNvSpPr>
            <a:spLocks noGrp="1"/>
          </p:cNvSpPr>
          <p:nvPr>
            <p:ph type="sldNum" sz="quarter" idx="5"/>
          </p:nvPr>
        </p:nvSpPr>
        <p:spPr>
          <a:noFill/>
        </p:spPr>
        <p:txBody>
          <a:bodyPr/>
          <a:lstStyle/>
          <a:p>
            <a:fld id="{5A926AE5-159F-400D-A597-C047479A69D7}" type="slidenum">
              <a:rPr lang="en-US" smtClean="0"/>
              <a:pPr/>
              <a:t>106</a:t>
            </a:fld>
            <a:endParaRPr lang="en-US" smtClean="0"/>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Image Placeholder 1"/>
          <p:cNvSpPr>
            <a:spLocks noGrp="1" noRot="1" noChangeAspect="1" noTextEdit="1"/>
          </p:cNvSpPr>
          <p:nvPr>
            <p:ph type="sldImg"/>
          </p:nvPr>
        </p:nvSpPr>
        <p:spPr>
          <a:ln/>
        </p:spPr>
      </p:sp>
      <p:sp>
        <p:nvSpPr>
          <p:cNvPr id="70659" name="Notes Placeholder 2"/>
          <p:cNvSpPr>
            <a:spLocks noGrp="1"/>
          </p:cNvSpPr>
          <p:nvPr>
            <p:ph type="body" idx="1"/>
          </p:nvPr>
        </p:nvSpPr>
        <p:spPr>
          <a:noFill/>
          <a:ln/>
        </p:spPr>
        <p:txBody>
          <a:bodyPr/>
          <a:lstStyle/>
          <a:p>
            <a:pPr eaLnBrk="1" hangingPunct="1"/>
            <a:endParaRPr lang="en-US" smtClean="0"/>
          </a:p>
        </p:txBody>
      </p:sp>
      <p:sp>
        <p:nvSpPr>
          <p:cNvPr id="70660" name="Slide Number Placeholder 3"/>
          <p:cNvSpPr>
            <a:spLocks noGrp="1"/>
          </p:cNvSpPr>
          <p:nvPr>
            <p:ph type="sldNum" sz="quarter" idx="5"/>
          </p:nvPr>
        </p:nvSpPr>
        <p:spPr>
          <a:noFill/>
        </p:spPr>
        <p:txBody>
          <a:bodyPr/>
          <a:lstStyle/>
          <a:p>
            <a:fld id="{EB450C2A-8466-468A-A454-A56CF092A7FA}" type="slidenum">
              <a:rPr lang="en-US" smtClean="0"/>
              <a:pPr/>
              <a:t>107</a:t>
            </a:fld>
            <a:endParaRPr lang="en-US" smtClean="0"/>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D9D0DD8-C3C8-47EF-8469-79E34A337D95}" type="slidenum">
              <a:rPr lang="en-US"/>
              <a:pPr/>
              <a:t>108</a:t>
            </a:fld>
            <a:endParaRPr lang="en-US"/>
          </a:p>
        </p:txBody>
      </p:sp>
      <p:sp>
        <p:nvSpPr>
          <p:cNvPr id="50178" name="Rectangle 2"/>
          <p:cNvSpPr>
            <a:spLocks noGrp="1" noRot="1" noChangeAspect="1" noChangeArrowheads="1" noTextEdit="1"/>
          </p:cNvSpPr>
          <p:nvPr>
            <p:ph type="sldImg"/>
          </p:nvPr>
        </p:nvSpPr>
        <p:spPr>
          <a:ln/>
        </p:spPr>
      </p:sp>
      <p:sp>
        <p:nvSpPr>
          <p:cNvPr id="5017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464AA76-C3E2-4FD1-A2FB-D49D97183C08}" type="slidenum">
              <a:rPr lang="en-US"/>
              <a:pPr/>
              <a:t>109</a:t>
            </a:fld>
            <a:endParaRPr lang="en-US"/>
          </a:p>
        </p:txBody>
      </p:sp>
      <p:sp>
        <p:nvSpPr>
          <p:cNvPr id="51202" name="Rectangle 2"/>
          <p:cNvSpPr>
            <a:spLocks noGrp="1" noRot="1" noChangeAspect="1" noChangeArrowheads="1" noTextEdit="1"/>
          </p:cNvSpPr>
          <p:nvPr>
            <p:ph type="sldImg"/>
          </p:nvPr>
        </p:nvSpPr>
        <p:spPr>
          <a:ln/>
        </p:spPr>
      </p:sp>
      <p:sp>
        <p:nvSpPr>
          <p:cNvPr id="5120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5DD91A0-8B83-4807-B01F-9DC240E5812D}" type="slidenum">
              <a:rPr lang="en-US" smtClean="0"/>
              <a:pPr/>
              <a:t>115</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Image Placeholder 1"/>
          <p:cNvSpPr>
            <a:spLocks noGrp="1" noRot="1" noChangeAspect="1" noTextEdit="1"/>
          </p:cNvSpPr>
          <p:nvPr>
            <p:ph type="sldImg"/>
          </p:nvPr>
        </p:nvSpPr>
        <p:spPr>
          <a:ln/>
        </p:spPr>
      </p:sp>
      <p:sp>
        <p:nvSpPr>
          <p:cNvPr id="54275" name="Notes Placeholder 2"/>
          <p:cNvSpPr>
            <a:spLocks noGrp="1"/>
          </p:cNvSpPr>
          <p:nvPr>
            <p:ph type="body" idx="1"/>
          </p:nvPr>
        </p:nvSpPr>
        <p:spPr>
          <a:noFill/>
          <a:ln/>
        </p:spPr>
        <p:txBody>
          <a:bodyPr/>
          <a:lstStyle/>
          <a:p>
            <a:pPr eaLnBrk="1" hangingPunct="1"/>
            <a:endParaRPr lang="en-US" smtClean="0"/>
          </a:p>
        </p:txBody>
      </p:sp>
      <p:sp>
        <p:nvSpPr>
          <p:cNvPr id="54276" name="Slide Number Placeholder 3"/>
          <p:cNvSpPr>
            <a:spLocks noGrp="1"/>
          </p:cNvSpPr>
          <p:nvPr>
            <p:ph type="sldNum" sz="quarter" idx="5"/>
          </p:nvPr>
        </p:nvSpPr>
        <p:spPr>
          <a:noFill/>
        </p:spPr>
        <p:txBody>
          <a:bodyPr/>
          <a:lstStyle/>
          <a:p>
            <a:fld id="{B088C57B-EEF0-4E30-B559-78632ABC54F5}" type="slidenum">
              <a:rPr lang="en-US" smtClean="0"/>
              <a:pPr/>
              <a:t>6</a:t>
            </a:fld>
            <a:endParaRPr lang="en-US" smtClean="0"/>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Image Placeholder 1"/>
          <p:cNvSpPr>
            <a:spLocks noGrp="1" noRot="1" noChangeAspect="1" noTextEdit="1"/>
          </p:cNvSpPr>
          <p:nvPr>
            <p:ph type="sldImg"/>
          </p:nvPr>
        </p:nvSpPr>
        <p:spPr>
          <a:ln/>
        </p:spPr>
      </p:sp>
      <p:sp>
        <p:nvSpPr>
          <p:cNvPr id="55299" name="Notes Placeholder 2"/>
          <p:cNvSpPr>
            <a:spLocks noGrp="1"/>
          </p:cNvSpPr>
          <p:nvPr>
            <p:ph type="body" idx="1"/>
          </p:nvPr>
        </p:nvSpPr>
        <p:spPr>
          <a:noFill/>
          <a:ln/>
        </p:spPr>
        <p:txBody>
          <a:bodyPr/>
          <a:lstStyle/>
          <a:p>
            <a:pPr eaLnBrk="1" hangingPunct="1"/>
            <a:endParaRPr lang="en-US" smtClean="0"/>
          </a:p>
        </p:txBody>
      </p:sp>
      <p:sp>
        <p:nvSpPr>
          <p:cNvPr id="55300" name="Slide Number Placeholder 3"/>
          <p:cNvSpPr>
            <a:spLocks noGrp="1"/>
          </p:cNvSpPr>
          <p:nvPr>
            <p:ph type="sldNum" sz="quarter" idx="5"/>
          </p:nvPr>
        </p:nvSpPr>
        <p:spPr>
          <a:noFill/>
        </p:spPr>
        <p:txBody>
          <a:bodyPr/>
          <a:lstStyle/>
          <a:p>
            <a:fld id="{AC02CD7C-CC3D-4399-A110-CD0BCF10B80C}" type="slidenum">
              <a:rPr lang="en-US" smtClean="0"/>
              <a:pPr/>
              <a:t>129</a:t>
            </a:fld>
            <a:endParaRPr lang="en-US"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Image Placeholder 1"/>
          <p:cNvSpPr>
            <a:spLocks noGrp="1" noRot="1" noChangeAspect="1" noTextEdit="1"/>
          </p:cNvSpPr>
          <p:nvPr>
            <p:ph type="sldImg"/>
          </p:nvPr>
        </p:nvSpPr>
        <p:spPr>
          <a:ln/>
        </p:spPr>
      </p:sp>
      <p:sp>
        <p:nvSpPr>
          <p:cNvPr id="57347" name="Notes Placeholder 2"/>
          <p:cNvSpPr>
            <a:spLocks noGrp="1"/>
          </p:cNvSpPr>
          <p:nvPr>
            <p:ph type="body" idx="1"/>
          </p:nvPr>
        </p:nvSpPr>
        <p:spPr>
          <a:noFill/>
          <a:ln/>
        </p:spPr>
        <p:txBody>
          <a:bodyPr/>
          <a:lstStyle/>
          <a:p>
            <a:pPr eaLnBrk="1" hangingPunct="1"/>
            <a:endParaRPr lang="en-US" smtClean="0"/>
          </a:p>
        </p:txBody>
      </p:sp>
      <p:sp>
        <p:nvSpPr>
          <p:cNvPr id="57348" name="Slide Number Placeholder 3"/>
          <p:cNvSpPr>
            <a:spLocks noGrp="1"/>
          </p:cNvSpPr>
          <p:nvPr>
            <p:ph type="sldNum" sz="quarter" idx="5"/>
          </p:nvPr>
        </p:nvSpPr>
        <p:spPr>
          <a:noFill/>
        </p:spPr>
        <p:txBody>
          <a:bodyPr/>
          <a:lstStyle/>
          <a:p>
            <a:fld id="{D1E5B363-5404-4E94-B1B5-0C02FD3933CF}" type="slidenum">
              <a:rPr lang="en-US" smtClean="0"/>
              <a:pPr/>
              <a:t>12</a:t>
            </a:fld>
            <a:endParaRPr lang="en-US"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Image Placeholder 1"/>
          <p:cNvSpPr>
            <a:spLocks noGrp="1" noRot="1" noChangeAspect="1" noTextEdit="1"/>
          </p:cNvSpPr>
          <p:nvPr>
            <p:ph type="sldImg"/>
          </p:nvPr>
        </p:nvSpPr>
        <p:spPr>
          <a:ln/>
        </p:spPr>
      </p:sp>
      <p:sp>
        <p:nvSpPr>
          <p:cNvPr id="58371" name="Notes Placeholder 2"/>
          <p:cNvSpPr>
            <a:spLocks noGrp="1"/>
          </p:cNvSpPr>
          <p:nvPr>
            <p:ph type="body" idx="1"/>
          </p:nvPr>
        </p:nvSpPr>
        <p:spPr>
          <a:noFill/>
          <a:ln/>
        </p:spPr>
        <p:txBody>
          <a:bodyPr/>
          <a:lstStyle/>
          <a:p>
            <a:pPr eaLnBrk="1" hangingPunct="1"/>
            <a:endParaRPr lang="en-US" smtClean="0"/>
          </a:p>
        </p:txBody>
      </p:sp>
      <p:sp>
        <p:nvSpPr>
          <p:cNvPr id="58372" name="Slide Number Placeholder 3"/>
          <p:cNvSpPr>
            <a:spLocks noGrp="1"/>
          </p:cNvSpPr>
          <p:nvPr>
            <p:ph type="sldNum" sz="quarter" idx="5"/>
          </p:nvPr>
        </p:nvSpPr>
        <p:spPr>
          <a:noFill/>
        </p:spPr>
        <p:txBody>
          <a:bodyPr/>
          <a:lstStyle/>
          <a:p>
            <a:fld id="{6F69A50A-AE9C-4980-A39B-9742756D1916}" type="slidenum">
              <a:rPr lang="en-US" smtClean="0"/>
              <a:pPr/>
              <a:t>13</a:t>
            </a:fld>
            <a:endParaRPr lang="en-US"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Image Placeholder 1"/>
          <p:cNvSpPr>
            <a:spLocks noGrp="1" noRot="1" noChangeAspect="1" noTextEdit="1"/>
          </p:cNvSpPr>
          <p:nvPr>
            <p:ph type="sldImg"/>
          </p:nvPr>
        </p:nvSpPr>
        <p:spPr>
          <a:ln/>
        </p:spPr>
      </p:sp>
      <p:sp>
        <p:nvSpPr>
          <p:cNvPr id="60419" name="Notes Placeholder 2"/>
          <p:cNvSpPr>
            <a:spLocks noGrp="1"/>
          </p:cNvSpPr>
          <p:nvPr>
            <p:ph type="body" idx="1"/>
          </p:nvPr>
        </p:nvSpPr>
        <p:spPr>
          <a:noFill/>
          <a:ln/>
        </p:spPr>
        <p:txBody>
          <a:bodyPr/>
          <a:lstStyle/>
          <a:p>
            <a:pPr eaLnBrk="1" hangingPunct="1"/>
            <a:endParaRPr lang="en-US" smtClean="0"/>
          </a:p>
        </p:txBody>
      </p:sp>
      <p:sp>
        <p:nvSpPr>
          <p:cNvPr id="60420" name="Slide Number Placeholder 3"/>
          <p:cNvSpPr>
            <a:spLocks noGrp="1"/>
          </p:cNvSpPr>
          <p:nvPr>
            <p:ph type="sldNum" sz="quarter" idx="5"/>
          </p:nvPr>
        </p:nvSpPr>
        <p:spPr>
          <a:noFill/>
        </p:spPr>
        <p:txBody>
          <a:bodyPr/>
          <a:lstStyle/>
          <a:p>
            <a:fld id="{D2805B07-3661-43C0-8F2F-CAC0C9178F40}" type="slidenum">
              <a:rPr lang="en-US" smtClean="0"/>
              <a:pPr/>
              <a:t>14</a:t>
            </a:fld>
            <a:endParaRPr lang="en-US"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F59A0600-DA4C-4A15-81BA-DB505776F929}" type="datetimeFigureOut">
              <a:rPr lang="en-US" smtClean="0"/>
              <a:pPr/>
              <a:t>1/4/2021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FA6D1B4-8608-4074-A58B-B48C67DFF95D}"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59A0600-DA4C-4A15-81BA-DB505776F929}" type="datetimeFigureOut">
              <a:rPr lang="en-US" smtClean="0"/>
              <a:pPr/>
              <a:t>1/4/2021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FA6D1B4-8608-4074-A58B-B48C67DFF95D}"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59A0600-DA4C-4A15-81BA-DB505776F929}" type="datetimeFigureOut">
              <a:rPr lang="en-US" smtClean="0"/>
              <a:pPr/>
              <a:t>1/4/2021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FA6D1B4-8608-4074-A58B-B48C67DFF95D}"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1371600"/>
          </a:xfrm>
        </p:spPr>
        <p:txBody>
          <a:bodyPr/>
          <a:lstStyle/>
          <a:p>
            <a:r>
              <a:rPr lang="en-US" smtClean="0"/>
              <a:t>Click to edit Master title style</a:t>
            </a:r>
            <a:endParaRPr lang="en-US"/>
          </a:p>
        </p:txBody>
      </p:sp>
      <p:sp>
        <p:nvSpPr>
          <p:cNvPr id="3" name="ClipArt Placeholder 2"/>
          <p:cNvSpPr>
            <a:spLocks noGrp="1"/>
          </p:cNvSpPr>
          <p:nvPr>
            <p:ph type="clipArt" sz="half" idx="1"/>
          </p:nvPr>
        </p:nvSpPr>
        <p:spPr>
          <a:xfrm>
            <a:off x="457200" y="1981200"/>
            <a:ext cx="4038600" cy="3886200"/>
          </a:xfrm>
        </p:spPr>
        <p:txBody>
          <a:bodyPr/>
          <a:lstStyle/>
          <a:p>
            <a:pPr lvl="0"/>
            <a:endParaRPr lang="en-US" noProof="0" smtClean="0"/>
          </a:p>
        </p:txBody>
      </p:sp>
      <p:sp>
        <p:nvSpPr>
          <p:cNvPr id="4" name="Text Placeholder 3"/>
          <p:cNvSpPr>
            <a:spLocks noGrp="1"/>
          </p:cNvSpPr>
          <p:nvPr>
            <p:ph type="body" sz="half" idx="2"/>
          </p:nvPr>
        </p:nvSpPr>
        <p:spPr>
          <a:xfrm>
            <a:off x="4648200" y="1981200"/>
            <a:ext cx="4038600" cy="3886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2"/>
          <p:cNvSpPr>
            <a:spLocks noGrp="1" noChangeArrowheads="1"/>
          </p:cNvSpPr>
          <p:nvPr>
            <p:ph type="ftr" sz="quarter" idx="10"/>
          </p:nvPr>
        </p:nvSpPr>
        <p:spPr>
          <a:ln/>
        </p:spPr>
        <p:txBody>
          <a:bodyPr/>
          <a:lstStyle>
            <a:lvl1pPr>
              <a:defRPr/>
            </a:lvl1pPr>
          </a:lstStyle>
          <a:p>
            <a:pPr>
              <a:defRPr/>
            </a:pPr>
            <a:r>
              <a:rPr lang="en-US"/>
              <a:t>NF-</a:t>
            </a:r>
          </a:p>
        </p:txBody>
      </p:sp>
      <p:sp>
        <p:nvSpPr>
          <p:cNvPr id="6" name="Rectangle 3"/>
          <p:cNvSpPr>
            <a:spLocks noGrp="1" noChangeArrowheads="1"/>
          </p:cNvSpPr>
          <p:nvPr>
            <p:ph type="sldNum" sz="quarter" idx="11"/>
          </p:nvPr>
        </p:nvSpPr>
        <p:spPr>
          <a:ln/>
        </p:spPr>
        <p:txBody>
          <a:bodyPr/>
          <a:lstStyle>
            <a:lvl1pPr>
              <a:defRPr/>
            </a:lvl1pPr>
          </a:lstStyle>
          <a:p>
            <a:pPr>
              <a:defRPr/>
            </a:pPr>
            <a:fld id="{9EE377F3-50EB-44EF-98F5-E00937349605}" type="slidenum">
              <a:rPr lang="en-US"/>
              <a:pPr>
                <a:defRPr/>
              </a:pPr>
              <a:t>‹#›</a:t>
            </a:fld>
            <a:endParaRPr lang="en-US"/>
          </a:p>
        </p:txBody>
      </p:sp>
      <p:sp>
        <p:nvSpPr>
          <p:cNvPr id="7" name="Rectangle 16"/>
          <p:cNvSpPr>
            <a:spLocks noGrp="1" noChangeArrowheads="1"/>
          </p:cNvSpPr>
          <p:nvPr>
            <p:ph type="dt" sz="half" idx="12"/>
          </p:nvPr>
        </p:nvSpPr>
        <p:spPr>
          <a:ln/>
        </p:spPr>
        <p:txBody>
          <a:bodyPr/>
          <a:lstStyle>
            <a:lvl1pPr>
              <a:defRPr/>
            </a:lvl1pPr>
          </a:lstStyle>
          <a:p>
            <a:pPr>
              <a:defRPr/>
            </a:pPr>
            <a:r>
              <a:rPr lang="en-US"/>
              <a:t>Teaching Aids: ENC</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251575"/>
            <a:ext cx="2133600" cy="476250"/>
          </a:xfrm>
        </p:spPr>
        <p:txBody>
          <a:bodyPr/>
          <a:lstStyle>
            <a:lvl1pPr>
              <a:defRPr/>
            </a:lvl1pPr>
          </a:lstStyle>
          <a:p>
            <a:endParaRPr lang="en-CA"/>
          </a:p>
        </p:txBody>
      </p:sp>
      <p:sp>
        <p:nvSpPr>
          <p:cNvPr id="6" name="Slide Number Placeholder 5"/>
          <p:cNvSpPr>
            <a:spLocks noGrp="1"/>
          </p:cNvSpPr>
          <p:nvPr>
            <p:ph type="sldNum" sz="quarter" idx="11"/>
          </p:nvPr>
        </p:nvSpPr>
        <p:spPr>
          <a:xfrm>
            <a:off x="6553200" y="6248400"/>
            <a:ext cx="2133600" cy="476250"/>
          </a:xfrm>
        </p:spPr>
        <p:txBody>
          <a:bodyPr/>
          <a:lstStyle>
            <a:lvl1pPr>
              <a:defRPr/>
            </a:lvl1pPr>
          </a:lstStyle>
          <a:p>
            <a:fld id="{B8289DBE-64D8-440E-BC17-00611E2C18FA}" type="slidenum">
              <a:rPr lang="en-CA"/>
              <a:pPr/>
              <a:t>‹#›</a:t>
            </a:fld>
            <a:endParaRPr lang="en-CA"/>
          </a:p>
        </p:txBody>
      </p:sp>
      <p:sp>
        <p:nvSpPr>
          <p:cNvPr id="7" name="Footer Placeholder 6"/>
          <p:cNvSpPr>
            <a:spLocks noGrp="1"/>
          </p:cNvSpPr>
          <p:nvPr>
            <p:ph type="ftr" sz="quarter" idx="12"/>
          </p:nvPr>
        </p:nvSpPr>
        <p:spPr>
          <a:xfrm>
            <a:off x="3124200" y="6248400"/>
            <a:ext cx="2895600" cy="476250"/>
          </a:xfrm>
        </p:spPr>
        <p:txBody>
          <a:bodyPr/>
          <a:lstStyle>
            <a:lvl1pPr>
              <a:defRPr/>
            </a:lvl1pPr>
          </a:lstStyle>
          <a:p>
            <a:endParaRPr lang="en-CA"/>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5"/>
          <p:cNvSpPr>
            <a:spLocks noGrp="1"/>
          </p:cNvSpPr>
          <p:nvPr>
            <p:ph type="dt" sz="half" idx="10"/>
          </p:nvPr>
        </p:nvSpPr>
        <p:spPr>
          <a:xfrm>
            <a:off x="457200" y="6251575"/>
            <a:ext cx="2133600" cy="476250"/>
          </a:xfrm>
        </p:spPr>
        <p:txBody>
          <a:bodyPr/>
          <a:lstStyle>
            <a:lvl1pPr>
              <a:defRPr/>
            </a:lvl1pPr>
          </a:lstStyle>
          <a:p>
            <a:endParaRPr lang="en-CA"/>
          </a:p>
        </p:txBody>
      </p:sp>
      <p:sp>
        <p:nvSpPr>
          <p:cNvPr id="7" name="Slide Number Placeholder 6"/>
          <p:cNvSpPr>
            <a:spLocks noGrp="1"/>
          </p:cNvSpPr>
          <p:nvPr>
            <p:ph type="sldNum" sz="quarter" idx="11"/>
          </p:nvPr>
        </p:nvSpPr>
        <p:spPr>
          <a:xfrm>
            <a:off x="6553200" y="6248400"/>
            <a:ext cx="2133600" cy="476250"/>
          </a:xfrm>
        </p:spPr>
        <p:txBody>
          <a:bodyPr/>
          <a:lstStyle>
            <a:lvl1pPr>
              <a:defRPr/>
            </a:lvl1pPr>
          </a:lstStyle>
          <a:p>
            <a:fld id="{BFB78BA2-A98F-421D-B6C5-55CB75E4D687}" type="slidenum">
              <a:rPr lang="en-CA"/>
              <a:pPr/>
              <a:t>‹#›</a:t>
            </a:fld>
            <a:endParaRPr lang="en-CA"/>
          </a:p>
        </p:txBody>
      </p:sp>
      <p:sp>
        <p:nvSpPr>
          <p:cNvPr id="8" name="Footer Placeholder 7"/>
          <p:cNvSpPr>
            <a:spLocks noGrp="1"/>
          </p:cNvSpPr>
          <p:nvPr>
            <p:ph type="ftr" sz="quarter" idx="12"/>
          </p:nvPr>
        </p:nvSpPr>
        <p:spPr>
          <a:xfrm>
            <a:off x="3124200" y="6248400"/>
            <a:ext cx="2895600" cy="476250"/>
          </a:xfrm>
        </p:spPr>
        <p:txBody>
          <a:bodyPr/>
          <a:lstStyle>
            <a:lvl1pPr>
              <a:defRPr/>
            </a:lvl1pPr>
          </a:lstStyle>
          <a:p>
            <a:endParaRPr lang="en-CA"/>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3" name="Date Placeholder 2"/>
          <p:cNvSpPr>
            <a:spLocks noGrp="1"/>
          </p:cNvSpPr>
          <p:nvPr>
            <p:ph type="dt" sz="half" idx="10"/>
          </p:nvPr>
        </p:nvSpPr>
        <p:spPr>
          <a:xfrm>
            <a:off x="457200" y="6245225"/>
            <a:ext cx="2133600" cy="476250"/>
          </a:xfrm>
        </p:spPr>
        <p:txBody>
          <a:bodyPr/>
          <a:lstStyle>
            <a:lvl1pPr>
              <a:defRPr/>
            </a:lvl1pPr>
          </a:lstStyle>
          <a:p>
            <a:endParaRPr lang="en-US"/>
          </a:p>
        </p:txBody>
      </p:sp>
      <p:sp>
        <p:nvSpPr>
          <p:cNvPr id="4" name="Footer Placeholder 3"/>
          <p:cNvSpPr>
            <a:spLocks noGrp="1"/>
          </p:cNvSpPr>
          <p:nvPr>
            <p:ph type="ftr" sz="quarter" idx="11"/>
          </p:nvPr>
        </p:nvSpPr>
        <p:spPr>
          <a:xfrm>
            <a:off x="3124200" y="6245225"/>
            <a:ext cx="2895600" cy="476250"/>
          </a:xfrm>
        </p:spPr>
        <p:txBody>
          <a:bodyPr/>
          <a:lstStyle>
            <a:lvl1pPr>
              <a:defRPr/>
            </a:lvl1pPr>
          </a:lstStyle>
          <a:p>
            <a:endParaRPr lang="en-US"/>
          </a:p>
        </p:txBody>
      </p:sp>
      <p:sp>
        <p:nvSpPr>
          <p:cNvPr id="5" name="Slide Number Placeholder 4"/>
          <p:cNvSpPr>
            <a:spLocks noGrp="1"/>
          </p:cNvSpPr>
          <p:nvPr>
            <p:ph type="sldNum" sz="quarter" idx="12"/>
          </p:nvPr>
        </p:nvSpPr>
        <p:spPr>
          <a:xfrm>
            <a:off x="6553200" y="6245225"/>
            <a:ext cx="2133600" cy="476250"/>
          </a:xfrm>
        </p:spPr>
        <p:txBody>
          <a:bodyPr/>
          <a:lstStyle>
            <a:lvl1pPr>
              <a:defRPr/>
            </a:lvl1pPr>
          </a:lstStyle>
          <a:p>
            <a:fld id="{81A283D4-3E40-4BA5-96CD-B72AA9FEEBAC}" type="slidenum">
              <a:rPr lang="en-US"/>
              <a:pPr/>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77863" y="609600"/>
            <a:ext cx="7780337"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677863" y="1981200"/>
            <a:ext cx="7780337" cy="4114800"/>
          </a:xfrm>
        </p:spPr>
        <p:txBody>
          <a:bodyPr/>
          <a:lstStyle/>
          <a:p>
            <a:endParaRPr lang="en-US"/>
          </a:p>
        </p:txBody>
      </p:sp>
      <p:sp>
        <p:nvSpPr>
          <p:cNvPr id="4" name="Date Placeholder 3"/>
          <p:cNvSpPr>
            <a:spLocks noGrp="1"/>
          </p:cNvSpPr>
          <p:nvPr>
            <p:ph type="dt" sz="half" idx="10"/>
          </p:nvPr>
        </p:nvSpPr>
        <p:spPr>
          <a:xfrm>
            <a:off x="685800" y="6248400"/>
            <a:ext cx="1905000" cy="457200"/>
          </a:xfrm>
        </p:spPr>
        <p:txBody>
          <a:bodyPr/>
          <a:lstStyle>
            <a:lvl1pPr>
              <a:defRPr/>
            </a:lvl1pPr>
          </a:lstStyle>
          <a:p>
            <a:endParaRPr lang="en-GB" altLang="en-US"/>
          </a:p>
        </p:txBody>
      </p:sp>
      <p:sp>
        <p:nvSpPr>
          <p:cNvPr id="5" name="Footer Placeholder 4"/>
          <p:cNvSpPr>
            <a:spLocks noGrp="1"/>
          </p:cNvSpPr>
          <p:nvPr>
            <p:ph type="ftr" sz="quarter" idx="11"/>
          </p:nvPr>
        </p:nvSpPr>
        <p:spPr>
          <a:xfrm>
            <a:off x="3124200" y="6248400"/>
            <a:ext cx="2895600" cy="457200"/>
          </a:xfrm>
        </p:spPr>
        <p:txBody>
          <a:bodyPr/>
          <a:lstStyle>
            <a:lvl1pPr>
              <a:defRPr/>
            </a:lvl1pPr>
          </a:lstStyle>
          <a:p>
            <a:endParaRPr lang="en-GB" altLang="en-US"/>
          </a:p>
        </p:txBody>
      </p:sp>
      <p:sp>
        <p:nvSpPr>
          <p:cNvPr id="6" name="Slide Number Placeholder 5"/>
          <p:cNvSpPr>
            <a:spLocks noGrp="1"/>
          </p:cNvSpPr>
          <p:nvPr>
            <p:ph type="sldNum" sz="quarter" idx="12"/>
          </p:nvPr>
        </p:nvSpPr>
        <p:spPr>
          <a:xfrm>
            <a:off x="6553200" y="6248400"/>
            <a:ext cx="1905000" cy="457200"/>
          </a:xfrm>
        </p:spPr>
        <p:txBody>
          <a:bodyPr/>
          <a:lstStyle>
            <a:lvl1pPr>
              <a:defRPr/>
            </a:lvl1pPr>
          </a:lstStyle>
          <a:p>
            <a:fld id="{59C017D2-C040-45E1-A961-38A03C88DDC7}" type="slidenum">
              <a:rPr lang="en-GB" altLang="en-US"/>
              <a:pPr/>
              <a:t>‹#›</a:t>
            </a:fld>
            <a:endParaRPr lang="en-GB"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59A0600-DA4C-4A15-81BA-DB505776F929}" type="datetimeFigureOut">
              <a:rPr lang="en-US" smtClean="0"/>
              <a:pPr/>
              <a:t>1/4/2021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FA6D1B4-8608-4074-A58B-B48C67DFF95D}"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59A0600-DA4C-4A15-81BA-DB505776F929}" type="datetimeFigureOut">
              <a:rPr lang="en-US" smtClean="0"/>
              <a:pPr/>
              <a:t>1/4/2021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FA6D1B4-8608-4074-A58B-B48C67DFF95D}"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F59A0600-DA4C-4A15-81BA-DB505776F929}" type="datetimeFigureOut">
              <a:rPr lang="en-US" smtClean="0"/>
              <a:pPr/>
              <a:t>1/4/2021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FA6D1B4-8608-4074-A58B-B48C67DFF95D}"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F59A0600-DA4C-4A15-81BA-DB505776F929}" type="datetimeFigureOut">
              <a:rPr lang="en-US" smtClean="0"/>
              <a:pPr/>
              <a:t>1/4/2021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FA6D1B4-8608-4074-A58B-B48C67DFF95D}"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59A0600-DA4C-4A15-81BA-DB505776F929}" type="datetimeFigureOut">
              <a:rPr lang="en-US" smtClean="0"/>
              <a:pPr/>
              <a:t>1/4/2021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FA6D1B4-8608-4074-A58B-B48C67DFF95D}"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59A0600-DA4C-4A15-81BA-DB505776F929}" type="datetimeFigureOut">
              <a:rPr lang="en-US" smtClean="0"/>
              <a:pPr/>
              <a:t>1/4/2021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FA6D1B4-8608-4074-A58B-B48C67DFF95D}"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59A0600-DA4C-4A15-81BA-DB505776F929}" type="datetimeFigureOut">
              <a:rPr lang="en-US" smtClean="0"/>
              <a:pPr/>
              <a:t>1/4/2021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FA6D1B4-8608-4074-A58B-B48C67DFF95D}"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59A0600-DA4C-4A15-81BA-DB505776F929}" type="datetimeFigureOut">
              <a:rPr lang="en-US" smtClean="0"/>
              <a:pPr/>
              <a:t>1/4/2021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FA6D1B4-8608-4074-A58B-B48C67DFF95D}"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59A0600-DA4C-4A15-81BA-DB505776F929}" type="datetimeFigureOut">
              <a:rPr lang="en-US" smtClean="0"/>
              <a:pPr/>
              <a:t>1/4/2021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FA6D1B4-8608-4074-A58B-B48C67DFF95D}"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4" r:id="rId15"/>
    <p:sldLayoutId id="2147483665" r:id="rId16"/>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0.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49.xml"/><Relationship Id="rId1" Type="http://schemas.openxmlformats.org/officeDocument/2006/relationships/slideLayout" Target="../slideLayouts/slideLayout13.xml"/></Relationships>
</file>

<file path=ppt/slides/_rels/slide101.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50.xml"/><Relationship Id="rId1" Type="http://schemas.openxmlformats.org/officeDocument/2006/relationships/slideLayout" Target="../slideLayouts/slideLayout13.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3.xml"/></Relationships>
</file>

<file path=ppt/slides/_rels/slide103.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52.xml"/><Relationship Id="rId1" Type="http://schemas.openxmlformats.org/officeDocument/2006/relationships/slideLayout" Target="../slideLayouts/slideLayout13.xml"/></Relationships>
</file>

<file path=ppt/slides/_rels/slide104.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53.xml"/><Relationship Id="rId1" Type="http://schemas.openxmlformats.org/officeDocument/2006/relationships/slideLayout" Target="../slideLayouts/slideLayout2.xml"/><Relationship Id="rId4" Type="http://schemas.openxmlformats.org/officeDocument/2006/relationships/image" Target="../media/image55.jpeg"/></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4.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1.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7.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5.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4.xml"/></Relationships>
</file>

<file path=ppt/slides/_rels/slide116.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7.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9.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8.xml"/><Relationship Id="rId1" Type="http://schemas.openxmlformats.org/officeDocument/2006/relationships/slideLayout" Target="../slideLayouts/slideLayout12.xml"/><Relationship Id="rId4" Type="http://schemas.openxmlformats.org/officeDocument/2006/relationships/image" Target="../media/image5.jpeg"/></Relationships>
</file>

<file path=ppt/slides/_rels/slide1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0.xml"/><Relationship Id="rId1" Type="http://schemas.openxmlformats.org/officeDocument/2006/relationships/slideLayout" Target="../slideLayouts/slideLayout4.xml"/><Relationship Id="rId4" Type="http://schemas.openxmlformats.org/officeDocument/2006/relationships/image" Target="../media/image8.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5.xml"/><Relationship Id="rId1" Type="http://schemas.openxmlformats.org/officeDocument/2006/relationships/slideLayout" Target="../slideLayouts/slideLayout15.xml"/></Relationships>
</file>

<file path=ppt/slides/_rels/slide22.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5.xml"/></Relationships>
</file>

<file path=ppt/slides/_rels/slide2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17.jpe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13.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0.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13.xml"/></Relationships>
</file>

<file path=ppt/slides/_rels/slide81.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3.xml"/></Relationships>
</file>

<file path=ppt/slides/_rels/slide83.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13.xml"/></Relationships>
</file>

<file path=ppt/slides/_rels/slide84.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3.xml"/></Relationships>
</file>

<file path=ppt/slides/_rels/slide85.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13.xml"/></Relationships>
</file>

<file path=ppt/slides/_rels/slide86.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13.xml"/></Relationships>
</file>

<file path=ppt/slides/_rels/slide87.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13.xml"/></Relationships>
</file>

<file path=ppt/slides/_rels/slide88.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13.xml"/></Relationships>
</file>

<file path=ppt/slides/_rels/slide89.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xml"/></Relationships>
</file>

<file path=ppt/slides/_rels/slide91.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13.xml"/></Relationships>
</file>

<file path=ppt/slides/_rels/slide92.xml.rels><?xml version="1.0" encoding="UTF-8" standalone="yes"?>
<Relationships xmlns="http://schemas.openxmlformats.org/package/2006/relationships"><Relationship Id="rId3" Type="http://schemas.openxmlformats.org/officeDocument/2006/relationships/hyperlink" Target="http://www.babymall.com.au/images/readingroomcartoon.gif" TargetMode="External"/><Relationship Id="rId2" Type="http://schemas.openxmlformats.org/officeDocument/2006/relationships/image" Target="../media/image45.png"/><Relationship Id="rId1" Type="http://schemas.openxmlformats.org/officeDocument/2006/relationships/slideLayout" Target="../slideLayouts/slideLayout14.xml"/><Relationship Id="rId4" Type="http://schemas.openxmlformats.org/officeDocument/2006/relationships/image" Target="../media/image46.jpeg"/></Relationships>
</file>

<file path=ppt/slides/_rels/slide93.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3.xml"/></Relationships>
</file>

<file path=ppt/slides/_rels/slide94.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13.xml"/></Relationships>
</file>

<file path=ppt/slides/_rels/slide95.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13.xml"/></Relationships>
</file>

<file path=ppt/slides/_rels/slide96.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Footer Placeholder 2"/>
          <p:cNvSpPr>
            <a:spLocks noGrp="1"/>
          </p:cNvSpPr>
          <p:nvPr>
            <p:ph type="ftr" sz="quarter" idx="10"/>
          </p:nvPr>
        </p:nvSpPr>
        <p:spPr>
          <a:noFill/>
        </p:spPr>
        <p:txBody>
          <a:bodyPr/>
          <a:lstStyle/>
          <a:p>
            <a:r>
              <a:rPr lang="en-US" smtClean="0"/>
              <a:t>NF-</a:t>
            </a:r>
          </a:p>
        </p:txBody>
      </p:sp>
      <p:sp>
        <p:nvSpPr>
          <p:cNvPr id="11267" name="Slide Number Placeholder 3"/>
          <p:cNvSpPr>
            <a:spLocks noGrp="1"/>
          </p:cNvSpPr>
          <p:nvPr>
            <p:ph type="sldNum" sz="quarter" idx="11"/>
          </p:nvPr>
        </p:nvSpPr>
        <p:spPr>
          <a:noFill/>
        </p:spPr>
        <p:txBody>
          <a:bodyPr/>
          <a:lstStyle/>
          <a:p>
            <a:fld id="{DD5BCA07-4270-4DC1-94AA-C62FB1E52D82}" type="slidenum">
              <a:rPr lang="en-US" smtClean="0"/>
              <a:pPr/>
              <a:t>1</a:t>
            </a:fld>
            <a:endParaRPr lang="en-US" smtClean="0"/>
          </a:p>
        </p:txBody>
      </p:sp>
      <p:sp>
        <p:nvSpPr>
          <p:cNvPr id="11268" name="Date Placeholder 4"/>
          <p:cNvSpPr>
            <a:spLocks noGrp="1"/>
          </p:cNvSpPr>
          <p:nvPr>
            <p:ph type="dt" sz="quarter" idx="12"/>
          </p:nvPr>
        </p:nvSpPr>
        <p:spPr>
          <a:noFill/>
        </p:spPr>
        <p:txBody>
          <a:bodyPr/>
          <a:lstStyle/>
          <a:p>
            <a:r>
              <a:rPr lang="en-US" smtClean="0"/>
              <a:t>Teaching Aids: ENC</a:t>
            </a:r>
          </a:p>
        </p:txBody>
      </p:sp>
      <p:sp>
        <p:nvSpPr>
          <p:cNvPr id="11269" name="Rectangle 28"/>
          <p:cNvSpPr>
            <a:spLocks noGrp="1" noChangeArrowheads="1"/>
          </p:cNvSpPr>
          <p:nvPr>
            <p:ph type="title"/>
          </p:nvPr>
        </p:nvSpPr>
        <p:spPr>
          <a:xfrm>
            <a:off x="457200" y="76200"/>
            <a:ext cx="8229600" cy="990600"/>
          </a:xfrm>
        </p:spPr>
        <p:txBody>
          <a:bodyPr/>
          <a:lstStyle/>
          <a:p>
            <a:pPr eaLnBrk="1" hangingPunct="1"/>
            <a:r>
              <a:rPr lang="en-US" smtClean="0"/>
              <a:t>Anatomy of breast</a:t>
            </a:r>
          </a:p>
        </p:txBody>
      </p:sp>
      <p:grpSp>
        <p:nvGrpSpPr>
          <p:cNvPr id="2" name="Group 56"/>
          <p:cNvGrpSpPr>
            <a:grpSpLocks/>
          </p:cNvGrpSpPr>
          <p:nvPr/>
        </p:nvGrpSpPr>
        <p:grpSpPr bwMode="auto">
          <a:xfrm>
            <a:off x="1447800" y="1066800"/>
            <a:ext cx="6781800" cy="5030788"/>
            <a:chOff x="1008" y="768"/>
            <a:chExt cx="4272" cy="3582"/>
          </a:xfrm>
        </p:grpSpPr>
        <p:grpSp>
          <p:nvGrpSpPr>
            <p:cNvPr id="3" name="Group 2"/>
            <p:cNvGrpSpPr>
              <a:grpSpLocks/>
            </p:cNvGrpSpPr>
            <p:nvPr/>
          </p:nvGrpSpPr>
          <p:grpSpPr bwMode="auto">
            <a:xfrm>
              <a:off x="1008" y="768"/>
              <a:ext cx="4272" cy="3582"/>
              <a:chOff x="1296" y="240"/>
              <a:chExt cx="4368" cy="4125"/>
            </a:xfrm>
          </p:grpSpPr>
          <p:grpSp>
            <p:nvGrpSpPr>
              <p:cNvPr id="4" name="Group 3"/>
              <p:cNvGrpSpPr>
                <a:grpSpLocks/>
              </p:cNvGrpSpPr>
              <p:nvPr/>
            </p:nvGrpSpPr>
            <p:grpSpPr bwMode="auto">
              <a:xfrm>
                <a:off x="1296" y="240"/>
                <a:ext cx="4368" cy="4125"/>
                <a:chOff x="1296" y="240"/>
                <a:chExt cx="4368" cy="4125"/>
              </a:xfrm>
            </p:grpSpPr>
            <p:grpSp>
              <p:nvGrpSpPr>
                <p:cNvPr id="5" name="Group 4"/>
                <p:cNvGrpSpPr>
                  <a:grpSpLocks/>
                </p:cNvGrpSpPr>
                <p:nvPr/>
              </p:nvGrpSpPr>
              <p:grpSpPr bwMode="auto">
                <a:xfrm>
                  <a:off x="1296" y="336"/>
                  <a:ext cx="3408" cy="3456"/>
                  <a:chOff x="1296" y="336"/>
                  <a:chExt cx="3408" cy="3456"/>
                </a:xfrm>
              </p:grpSpPr>
              <p:grpSp>
                <p:nvGrpSpPr>
                  <p:cNvPr id="6" name="Group 5"/>
                  <p:cNvGrpSpPr>
                    <a:grpSpLocks/>
                  </p:cNvGrpSpPr>
                  <p:nvPr/>
                </p:nvGrpSpPr>
                <p:grpSpPr bwMode="auto">
                  <a:xfrm>
                    <a:off x="1296" y="336"/>
                    <a:ext cx="3408" cy="3355"/>
                    <a:chOff x="1296" y="336"/>
                    <a:chExt cx="3408" cy="3355"/>
                  </a:xfrm>
                </p:grpSpPr>
                <p:pic>
                  <p:nvPicPr>
                    <p:cNvPr id="11293" name="Picture 6"/>
                    <p:cNvPicPr>
                      <a:picLocks noChangeAspect="1" noChangeArrowheads="1"/>
                    </p:cNvPicPr>
                    <p:nvPr/>
                  </p:nvPicPr>
                  <p:blipFill>
                    <a:blip r:embed="rId3" cstate="print"/>
                    <a:srcRect/>
                    <a:stretch>
                      <a:fillRect/>
                    </a:stretch>
                  </p:blipFill>
                  <p:spPr bwMode="auto">
                    <a:xfrm>
                      <a:off x="1296" y="336"/>
                      <a:ext cx="2839" cy="3355"/>
                    </a:xfrm>
                    <a:prstGeom prst="rect">
                      <a:avLst/>
                    </a:prstGeom>
                    <a:noFill/>
                    <a:ln w="9525">
                      <a:noFill/>
                      <a:miter lim="800000"/>
                      <a:headEnd/>
                      <a:tailEnd/>
                    </a:ln>
                  </p:spPr>
                </p:pic>
                <p:sp>
                  <p:nvSpPr>
                    <p:cNvPr id="11294" name="Rectangle 7"/>
                    <p:cNvSpPr>
                      <a:spLocks noChangeArrowheads="1"/>
                    </p:cNvSpPr>
                    <p:nvPr/>
                  </p:nvSpPr>
                  <p:spPr bwMode="auto">
                    <a:xfrm>
                      <a:off x="3600" y="528"/>
                      <a:ext cx="816" cy="336"/>
                    </a:xfrm>
                    <a:prstGeom prst="rect">
                      <a:avLst/>
                    </a:prstGeom>
                    <a:solidFill>
                      <a:schemeClr val="bg1"/>
                    </a:solidFill>
                    <a:ln w="9525">
                      <a:noFill/>
                      <a:miter lim="800000"/>
                      <a:headEnd/>
                      <a:tailEnd/>
                    </a:ln>
                  </p:spPr>
                  <p:txBody>
                    <a:bodyPr wrap="none" anchor="ctr"/>
                    <a:lstStyle/>
                    <a:p>
                      <a:endParaRPr lang="en-US"/>
                    </a:p>
                  </p:txBody>
                </p:sp>
                <p:sp>
                  <p:nvSpPr>
                    <p:cNvPr id="11295" name="Rectangle 8"/>
                    <p:cNvSpPr>
                      <a:spLocks noChangeArrowheads="1"/>
                    </p:cNvSpPr>
                    <p:nvPr/>
                  </p:nvSpPr>
                  <p:spPr bwMode="auto">
                    <a:xfrm>
                      <a:off x="3888" y="1104"/>
                      <a:ext cx="816" cy="336"/>
                    </a:xfrm>
                    <a:prstGeom prst="rect">
                      <a:avLst/>
                    </a:prstGeom>
                    <a:solidFill>
                      <a:schemeClr val="bg1"/>
                    </a:solidFill>
                    <a:ln w="9525">
                      <a:noFill/>
                      <a:miter lim="800000"/>
                      <a:headEnd/>
                      <a:tailEnd/>
                    </a:ln>
                  </p:spPr>
                  <p:txBody>
                    <a:bodyPr wrap="none" anchor="ctr"/>
                    <a:lstStyle/>
                    <a:p>
                      <a:endParaRPr lang="en-US"/>
                    </a:p>
                  </p:txBody>
                </p:sp>
                <p:sp>
                  <p:nvSpPr>
                    <p:cNvPr id="11296" name="Rectangle 9"/>
                    <p:cNvSpPr>
                      <a:spLocks noChangeArrowheads="1"/>
                    </p:cNvSpPr>
                    <p:nvPr/>
                  </p:nvSpPr>
                  <p:spPr bwMode="auto">
                    <a:xfrm>
                      <a:off x="3888" y="2832"/>
                      <a:ext cx="816" cy="336"/>
                    </a:xfrm>
                    <a:prstGeom prst="rect">
                      <a:avLst/>
                    </a:prstGeom>
                    <a:solidFill>
                      <a:schemeClr val="bg1"/>
                    </a:solidFill>
                    <a:ln w="9525">
                      <a:noFill/>
                      <a:miter lim="800000"/>
                      <a:headEnd/>
                      <a:tailEnd/>
                    </a:ln>
                  </p:spPr>
                  <p:txBody>
                    <a:bodyPr wrap="none" anchor="ctr"/>
                    <a:lstStyle/>
                    <a:p>
                      <a:endParaRPr lang="en-US"/>
                    </a:p>
                  </p:txBody>
                </p:sp>
                <p:sp>
                  <p:nvSpPr>
                    <p:cNvPr id="11297" name="Rectangle 10"/>
                    <p:cNvSpPr>
                      <a:spLocks noChangeArrowheads="1"/>
                    </p:cNvSpPr>
                    <p:nvPr/>
                  </p:nvSpPr>
                  <p:spPr bwMode="auto">
                    <a:xfrm>
                      <a:off x="3696" y="3264"/>
                      <a:ext cx="816" cy="336"/>
                    </a:xfrm>
                    <a:prstGeom prst="rect">
                      <a:avLst/>
                    </a:prstGeom>
                    <a:solidFill>
                      <a:schemeClr val="bg1"/>
                    </a:solidFill>
                    <a:ln w="9525">
                      <a:noFill/>
                      <a:miter lim="800000"/>
                      <a:headEnd/>
                      <a:tailEnd/>
                    </a:ln>
                  </p:spPr>
                  <p:txBody>
                    <a:bodyPr wrap="none" anchor="ctr"/>
                    <a:lstStyle/>
                    <a:p>
                      <a:endParaRPr lang="en-US"/>
                    </a:p>
                  </p:txBody>
                </p:sp>
              </p:grpSp>
              <p:sp>
                <p:nvSpPr>
                  <p:cNvPr id="11285" name="Line 11"/>
                  <p:cNvSpPr>
                    <a:spLocks noChangeShapeType="1"/>
                  </p:cNvSpPr>
                  <p:nvPr/>
                </p:nvSpPr>
                <p:spPr bwMode="auto">
                  <a:xfrm flipV="1">
                    <a:off x="2640" y="336"/>
                    <a:ext cx="624" cy="960"/>
                  </a:xfrm>
                  <a:prstGeom prst="line">
                    <a:avLst/>
                  </a:prstGeom>
                  <a:noFill/>
                  <a:ln w="50800">
                    <a:solidFill>
                      <a:schemeClr val="tx1"/>
                    </a:solidFill>
                    <a:round/>
                    <a:headEnd/>
                    <a:tailEnd type="triangle" w="med" len="med"/>
                  </a:ln>
                </p:spPr>
                <p:txBody>
                  <a:bodyPr/>
                  <a:lstStyle/>
                  <a:p>
                    <a:endParaRPr lang="en-US"/>
                  </a:p>
                </p:txBody>
              </p:sp>
              <p:sp>
                <p:nvSpPr>
                  <p:cNvPr id="11286" name="Line 12"/>
                  <p:cNvSpPr>
                    <a:spLocks noChangeShapeType="1"/>
                  </p:cNvSpPr>
                  <p:nvPr/>
                </p:nvSpPr>
                <p:spPr bwMode="auto">
                  <a:xfrm flipV="1">
                    <a:off x="3072" y="768"/>
                    <a:ext cx="576" cy="432"/>
                  </a:xfrm>
                  <a:prstGeom prst="line">
                    <a:avLst/>
                  </a:prstGeom>
                  <a:noFill/>
                  <a:ln w="50800">
                    <a:solidFill>
                      <a:schemeClr val="tx1"/>
                    </a:solidFill>
                    <a:round/>
                    <a:headEnd/>
                    <a:tailEnd type="triangle" w="med" len="med"/>
                  </a:ln>
                </p:spPr>
                <p:txBody>
                  <a:bodyPr/>
                  <a:lstStyle/>
                  <a:p>
                    <a:endParaRPr lang="en-US"/>
                  </a:p>
                </p:txBody>
              </p:sp>
              <p:sp>
                <p:nvSpPr>
                  <p:cNvPr id="11287" name="Line 13"/>
                  <p:cNvSpPr>
                    <a:spLocks noChangeShapeType="1"/>
                  </p:cNvSpPr>
                  <p:nvPr/>
                </p:nvSpPr>
                <p:spPr bwMode="auto">
                  <a:xfrm flipV="1">
                    <a:off x="3552" y="1200"/>
                    <a:ext cx="480" cy="336"/>
                  </a:xfrm>
                  <a:prstGeom prst="line">
                    <a:avLst/>
                  </a:prstGeom>
                  <a:noFill/>
                  <a:ln w="50800">
                    <a:solidFill>
                      <a:schemeClr val="tx1"/>
                    </a:solidFill>
                    <a:round/>
                    <a:headEnd/>
                    <a:tailEnd type="triangle" w="med" len="med"/>
                  </a:ln>
                </p:spPr>
                <p:txBody>
                  <a:bodyPr/>
                  <a:lstStyle/>
                  <a:p>
                    <a:endParaRPr lang="en-US"/>
                  </a:p>
                </p:txBody>
              </p:sp>
              <p:sp>
                <p:nvSpPr>
                  <p:cNvPr id="11288" name="Line 14"/>
                  <p:cNvSpPr>
                    <a:spLocks noChangeShapeType="1"/>
                  </p:cNvSpPr>
                  <p:nvPr/>
                </p:nvSpPr>
                <p:spPr bwMode="auto">
                  <a:xfrm flipV="1">
                    <a:off x="3744" y="1824"/>
                    <a:ext cx="528" cy="336"/>
                  </a:xfrm>
                  <a:prstGeom prst="line">
                    <a:avLst/>
                  </a:prstGeom>
                  <a:noFill/>
                  <a:ln w="50800">
                    <a:solidFill>
                      <a:schemeClr val="tx1"/>
                    </a:solidFill>
                    <a:round/>
                    <a:headEnd/>
                    <a:tailEnd type="triangle" w="med" len="med"/>
                  </a:ln>
                </p:spPr>
                <p:txBody>
                  <a:bodyPr/>
                  <a:lstStyle/>
                  <a:p>
                    <a:endParaRPr lang="en-US"/>
                  </a:p>
                </p:txBody>
              </p:sp>
              <p:sp>
                <p:nvSpPr>
                  <p:cNvPr id="11289" name="Line 15"/>
                  <p:cNvSpPr>
                    <a:spLocks noChangeShapeType="1"/>
                  </p:cNvSpPr>
                  <p:nvPr/>
                </p:nvSpPr>
                <p:spPr bwMode="auto">
                  <a:xfrm>
                    <a:off x="3648" y="2880"/>
                    <a:ext cx="384" cy="144"/>
                  </a:xfrm>
                  <a:prstGeom prst="line">
                    <a:avLst/>
                  </a:prstGeom>
                  <a:noFill/>
                  <a:ln w="50800">
                    <a:solidFill>
                      <a:schemeClr val="tx1"/>
                    </a:solidFill>
                    <a:round/>
                    <a:headEnd/>
                    <a:tailEnd type="triangle" w="med" len="med"/>
                  </a:ln>
                </p:spPr>
                <p:txBody>
                  <a:bodyPr/>
                  <a:lstStyle/>
                  <a:p>
                    <a:endParaRPr lang="en-US"/>
                  </a:p>
                </p:txBody>
              </p:sp>
              <p:sp>
                <p:nvSpPr>
                  <p:cNvPr id="11290" name="Line 16"/>
                  <p:cNvSpPr>
                    <a:spLocks noChangeShapeType="1"/>
                  </p:cNvSpPr>
                  <p:nvPr/>
                </p:nvSpPr>
                <p:spPr bwMode="auto">
                  <a:xfrm>
                    <a:off x="3600" y="3024"/>
                    <a:ext cx="144" cy="384"/>
                  </a:xfrm>
                  <a:prstGeom prst="line">
                    <a:avLst/>
                  </a:prstGeom>
                  <a:noFill/>
                  <a:ln w="50800">
                    <a:solidFill>
                      <a:schemeClr val="tx1"/>
                    </a:solidFill>
                    <a:round/>
                    <a:headEnd/>
                    <a:tailEnd type="triangle" w="med" len="med"/>
                  </a:ln>
                </p:spPr>
                <p:txBody>
                  <a:bodyPr/>
                  <a:lstStyle/>
                  <a:p>
                    <a:endParaRPr lang="en-US"/>
                  </a:p>
                </p:txBody>
              </p:sp>
              <p:sp>
                <p:nvSpPr>
                  <p:cNvPr id="11291" name="Line 17"/>
                  <p:cNvSpPr>
                    <a:spLocks noChangeShapeType="1"/>
                  </p:cNvSpPr>
                  <p:nvPr/>
                </p:nvSpPr>
                <p:spPr bwMode="auto">
                  <a:xfrm>
                    <a:off x="2880" y="3456"/>
                    <a:ext cx="336" cy="288"/>
                  </a:xfrm>
                  <a:prstGeom prst="line">
                    <a:avLst/>
                  </a:prstGeom>
                  <a:noFill/>
                  <a:ln w="50800">
                    <a:solidFill>
                      <a:schemeClr val="tx1"/>
                    </a:solidFill>
                    <a:round/>
                    <a:headEnd/>
                    <a:tailEnd type="triangle" w="med" len="med"/>
                  </a:ln>
                </p:spPr>
                <p:txBody>
                  <a:bodyPr/>
                  <a:lstStyle/>
                  <a:p>
                    <a:endParaRPr lang="en-US"/>
                  </a:p>
                </p:txBody>
              </p:sp>
              <p:sp>
                <p:nvSpPr>
                  <p:cNvPr id="11292" name="Line 18"/>
                  <p:cNvSpPr>
                    <a:spLocks noChangeShapeType="1"/>
                  </p:cNvSpPr>
                  <p:nvPr/>
                </p:nvSpPr>
                <p:spPr bwMode="auto">
                  <a:xfrm>
                    <a:off x="2160" y="3504"/>
                    <a:ext cx="96" cy="288"/>
                  </a:xfrm>
                  <a:prstGeom prst="line">
                    <a:avLst/>
                  </a:prstGeom>
                  <a:noFill/>
                  <a:ln w="50800">
                    <a:solidFill>
                      <a:schemeClr val="tx1"/>
                    </a:solidFill>
                    <a:round/>
                    <a:headEnd/>
                    <a:tailEnd type="triangle" w="med" len="med"/>
                  </a:ln>
                </p:spPr>
                <p:txBody>
                  <a:bodyPr/>
                  <a:lstStyle/>
                  <a:p>
                    <a:endParaRPr lang="en-US"/>
                  </a:p>
                </p:txBody>
              </p:sp>
            </p:grpSp>
            <p:sp>
              <p:nvSpPr>
                <p:cNvPr id="11276" name="Text Box 19"/>
                <p:cNvSpPr txBox="1">
                  <a:spLocks noChangeArrowheads="1"/>
                </p:cNvSpPr>
                <p:nvPr/>
              </p:nvSpPr>
              <p:spPr bwMode="auto">
                <a:xfrm>
                  <a:off x="3216" y="240"/>
                  <a:ext cx="1440" cy="301"/>
                </a:xfrm>
                <a:prstGeom prst="rect">
                  <a:avLst/>
                </a:prstGeom>
                <a:noFill/>
                <a:ln w="9525">
                  <a:noFill/>
                  <a:miter lim="800000"/>
                  <a:headEnd/>
                  <a:tailEnd/>
                </a:ln>
              </p:spPr>
              <p:txBody>
                <a:bodyPr>
                  <a:spAutoFit/>
                </a:bodyPr>
                <a:lstStyle/>
                <a:p>
                  <a:pPr algn="l">
                    <a:spcBef>
                      <a:spcPct val="50000"/>
                    </a:spcBef>
                  </a:pPr>
                  <a:r>
                    <a:rPr lang="en-US" b="1"/>
                    <a:t>Myoepithelial cells</a:t>
                  </a:r>
                </a:p>
              </p:txBody>
            </p:sp>
            <p:sp>
              <p:nvSpPr>
                <p:cNvPr id="11277" name="Text Box 20"/>
                <p:cNvSpPr txBox="1">
                  <a:spLocks noChangeArrowheads="1"/>
                </p:cNvSpPr>
                <p:nvPr/>
              </p:nvSpPr>
              <p:spPr bwMode="auto">
                <a:xfrm>
                  <a:off x="3600" y="623"/>
                  <a:ext cx="1440" cy="300"/>
                </a:xfrm>
                <a:prstGeom prst="rect">
                  <a:avLst/>
                </a:prstGeom>
                <a:noFill/>
                <a:ln w="9525">
                  <a:noFill/>
                  <a:miter lim="800000"/>
                  <a:headEnd/>
                  <a:tailEnd/>
                </a:ln>
              </p:spPr>
              <p:txBody>
                <a:bodyPr>
                  <a:spAutoFit/>
                </a:bodyPr>
                <a:lstStyle/>
                <a:p>
                  <a:pPr algn="l">
                    <a:spcBef>
                      <a:spcPct val="50000"/>
                    </a:spcBef>
                  </a:pPr>
                  <a:r>
                    <a:rPr lang="en-US" b="1"/>
                    <a:t>Epithelial cells</a:t>
                  </a:r>
                </a:p>
              </p:txBody>
            </p:sp>
            <p:sp>
              <p:nvSpPr>
                <p:cNvPr id="11278" name="Text Box 21"/>
                <p:cNvSpPr txBox="1">
                  <a:spLocks noChangeArrowheads="1"/>
                </p:cNvSpPr>
                <p:nvPr/>
              </p:nvSpPr>
              <p:spPr bwMode="auto">
                <a:xfrm rot="10800000" flipV="1">
                  <a:off x="3985" y="1008"/>
                  <a:ext cx="1440" cy="301"/>
                </a:xfrm>
                <a:prstGeom prst="rect">
                  <a:avLst/>
                </a:prstGeom>
                <a:noFill/>
                <a:ln w="9525">
                  <a:noFill/>
                  <a:miter lim="800000"/>
                  <a:headEnd/>
                  <a:tailEnd/>
                </a:ln>
              </p:spPr>
              <p:txBody>
                <a:bodyPr>
                  <a:spAutoFit/>
                </a:bodyPr>
                <a:lstStyle/>
                <a:p>
                  <a:pPr algn="l">
                    <a:spcBef>
                      <a:spcPct val="50000"/>
                    </a:spcBef>
                  </a:pPr>
                  <a:r>
                    <a:rPr lang="en-US" b="1"/>
                    <a:t>ducts</a:t>
                  </a:r>
                </a:p>
              </p:txBody>
            </p:sp>
            <p:sp>
              <p:nvSpPr>
                <p:cNvPr id="11279" name="Text Box 22"/>
                <p:cNvSpPr txBox="1">
                  <a:spLocks noChangeArrowheads="1"/>
                </p:cNvSpPr>
                <p:nvPr/>
              </p:nvSpPr>
              <p:spPr bwMode="auto">
                <a:xfrm>
                  <a:off x="4224" y="1631"/>
                  <a:ext cx="1440" cy="301"/>
                </a:xfrm>
                <a:prstGeom prst="rect">
                  <a:avLst/>
                </a:prstGeom>
                <a:noFill/>
                <a:ln w="9525">
                  <a:noFill/>
                  <a:miter lim="800000"/>
                  <a:headEnd/>
                  <a:tailEnd/>
                </a:ln>
              </p:spPr>
              <p:txBody>
                <a:bodyPr>
                  <a:spAutoFit/>
                </a:bodyPr>
                <a:lstStyle/>
                <a:p>
                  <a:pPr algn="l">
                    <a:spcBef>
                      <a:spcPct val="50000"/>
                    </a:spcBef>
                  </a:pPr>
                  <a:r>
                    <a:rPr lang="en-US" b="1"/>
                    <a:t>Lactiferous sinus</a:t>
                  </a:r>
                </a:p>
              </p:txBody>
            </p:sp>
            <p:sp>
              <p:nvSpPr>
                <p:cNvPr id="11280" name="Text Box 23"/>
                <p:cNvSpPr txBox="1">
                  <a:spLocks noChangeArrowheads="1"/>
                </p:cNvSpPr>
                <p:nvPr/>
              </p:nvSpPr>
              <p:spPr bwMode="auto">
                <a:xfrm>
                  <a:off x="4080" y="2976"/>
                  <a:ext cx="1440" cy="301"/>
                </a:xfrm>
                <a:prstGeom prst="rect">
                  <a:avLst/>
                </a:prstGeom>
                <a:noFill/>
                <a:ln w="9525">
                  <a:noFill/>
                  <a:miter lim="800000"/>
                  <a:headEnd/>
                  <a:tailEnd/>
                </a:ln>
              </p:spPr>
              <p:txBody>
                <a:bodyPr>
                  <a:spAutoFit/>
                </a:bodyPr>
                <a:lstStyle/>
                <a:p>
                  <a:pPr algn="l">
                    <a:spcBef>
                      <a:spcPct val="50000"/>
                    </a:spcBef>
                  </a:pPr>
                  <a:r>
                    <a:rPr lang="en-US" b="1"/>
                    <a:t>Areola</a:t>
                  </a:r>
                </a:p>
              </p:txBody>
            </p:sp>
            <p:sp>
              <p:nvSpPr>
                <p:cNvPr id="11281" name="Text Box 24"/>
                <p:cNvSpPr txBox="1">
                  <a:spLocks noChangeArrowheads="1"/>
                </p:cNvSpPr>
                <p:nvPr/>
              </p:nvSpPr>
              <p:spPr bwMode="auto">
                <a:xfrm>
                  <a:off x="3696" y="3408"/>
                  <a:ext cx="1440" cy="301"/>
                </a:xfrm>
                <a:prstGeom prst="rect">
                  <a:avLst/>
                </a:prstGeom>
                <a:noFill/>
                <a:ln w="9525">
                  <a:noFill/>
                  <a:miter lim="800000"/>
                  <a:headEnd/>
                  <a:tailEnd/>
                </a:ln>
              </p:spPr>
              <p:txBody>
                <a:bodyPr>
                  <a:spAutoFit/>
                </a:bodyPr>
                <a:lstStyle/>
                <a:p>
                  <a:pPr algn="l">
                    <a:spcBef>
                      <a:spcPct val="50000"/>
                    </a:spcBef>
                  </a:pPr>
                  <a:r>
                    <a:rPr lang="en-US" b="1"/>
                    <a:t>Montgomery gland</a:t>
                  </a:r>
                </a:p>
              </p:txBody>
            </p:sp>
            <p:sp>
              <p:nvSpPr>
                <p:cNvPr id="11282" name="Text Box 25"/>
                <p:cNvSpPr txBox="1">
                  <a:spLocks noChangeArrowheads="1"/>
                </p:cNvSpPr>
                <p:nvPr/>
              </p:nvSpPr>
              <p:spPr bwMode="auto">
                <a:xfrm>
                  <a:off x="2928" y="3744"/>
                  <a:ext cx="1440" cy="301"/>
                </a:xfrm>
                <a:prstGeom prst="rect">
                  <a:avLst/>
                </a:prstGeom>
                <a:noFill/>
                <a:ln w="9525">
                  <a:noFill/>
                  <a:miter lim="800000"/>
                  <a:headEnd/>
                  <a:tailEnd/>
                </a:ln>
              </p:spPr>
              <p:txBody>
                <a:bodyPr>
                  <a:spAutoFit/>
                </a:bodyPr>
                <a:lstStyle/>
                <a:p>
                  <a:pPr algn="l">
                    <a:spcBef>
                      <a:spcPct val="50000"/>
                    </a:spcBef>
                  </a:pPr>
                  <a:r>
                    <a:rPr lang="en-US" b="1"/>
                    <a:t>Alveoli</a:t>
                  </a:r>
                </a:p>
              </p:txBody>
            </p:sp>
            <p:sp>
              <p:nvSpPr>
                <p:cNvPr id="11283" name="Text Box 26"/>
                <p:cNvSpPr txBox="1">
                  <a:spLocks noChangeArrowheads="1"/>
                </p:cNvSpPr>
                <p:nvPr/>
              </p:nvSpPr>
              <p:spPr bwMode="auto">
                <a:xfrm>
                  <a:off x="1440" y="3839"/>
                  <a:ext cx="1440" cy="526"/>
                </a:xfrm>
                <a:prstGeom prst="rect">
                  <a:avLst/>
                </a:prstGeom>
                <a:noFill/>
                <a:ln w="9525">
                  <a:noFill/>
                  <a:miter lim="800000"/>
                  <a:headEnd/>
                  <a:tailEnd/>
                </a:ln>
              </p:spPr>
              <p:txBody>
                <a:bodyPr>
                  <a:spAutoFit/>
                </a:bodyPr>
                <a:lstStyle/>
                <a:p>
                  <a:pPr algn="l">
                    <a:spcBef>
                      <a:spcPct val="50000"/>
                    </a:spcBef>
                  </a:pPr>
                  <a:r>
                    <a:rPr lang="en-US" b="1"/>
                    <a:t>Supporting tissue and fat</a:t>
                  </a:r>
                </a:p>
              </p:txBody>
            </p:sp>
          </p:grpSp>
          <p:sp>
            <p:nvSpPr>
              <p:cNvPr id="11274" name="Text Box 27"/>
              <p:cNvSpPr txBox="1">
                <a:spLocks noChangeArrowheads="1"/>
              </p:cNvSpPr>
              <p:nvPr/>
            </p:nvSpPr>
            <p:spPr bwMode="auto">
              <a:xfrm>
                <a:off x="4176" y="2208"/>
                <a:ext cx="1440" cy="301"/>
              </a:xfrm>
              <a:prstGeom prst="rect">
                <a:avLst/>
              </a:prstGeom>
              <a:noFill/>
              <a:ln w="9525">
                <a:noFill/>
                <a:miter lim="800000"/>
                <a:headEnd/>
                <a:tailEnd/>
              </a:ln>
            </p:spPr>
            <p:txBody>
              <a:bodyPr>
                <a:spAutoFit/>
              </a:bodyPr>
              <a:lstStyle/>
              <a:p>
                <a:pPr algn="l">
                  <a:spcBef>
                    <a:spcPct val="50000"/>
                  </a:spcBef>
                </a:pPr>
                <a:r>
                  <a:rPr lang="en-US" b="1"/>
                  <a:t>Nipple</a:t>
                </a:r>
              </a:p>
            </p:txBody>
          </p:sp>
        </p:grpSp>
        <p:sp>
          <p:nvSpPr>
            <p:cNvPr id="11272" name="Line 55"/>
            <p:cNvSpPr>
              <a:spLocks noChangeShapeType="1"/>
            </p:cNvSpPr>
            <p:nvPr/>
          </p:nvSpPr>
          <p:spPr bwMode="auto">
            <a:xfrm>
              <a:off x="3696" y="2592"/>
              <a:ext cx="192" cy="0"/>
            </a:xfrm>
            <a:prstGeom prst="line">
              <a:avLst/>
            </a:prstGeom>
            <a:noFill/>
            <a:ln w="38100">
              <a:solidFill>
                <a:schemeClr val="tx1"/>
              </a:solidFill>
              <a:round/>
              <a:headEnd/>
              <a:tailEnd type="triangle" w="med" len="med"/>
            </a:ln>
          </p:spPr>
          <p:txBody>
            <a:bodyPr/>
            <a:lstStyle/>
            <a:p>
              <a:endParaRPr lang="en-US"/>
            </a:p>
          </p:txBody>
        </p:sp>
      </p:gr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40" name="Rectangle 4"/>
          <p:cNvSpPr>
            <a:spLocks noGrp="1" noChangeArrowheads="1"/>
          </p:cNvSpPr>
          <p:nvPr>
            <p:ph type="title"/>
          </p:nvPr>
        </p:nvSpPr>
        <p:spPr>
          <a:xfrm>
            <a:off x="539750" y="1052513"/>
            <a:ext cx="8158163" cy="4535487"/>
          </a:xfrm>
        </p:spPr>
        <p:txBody>
          <a:bodyPr>
            <a:normAutofit fontScale="90000"/>
          </a:bodyPr>
          <a:lstStyle/>
          <a:p>
            <a:r>
              <a:rPr lang="en-US" altLang="zh-CN" sz="3200" b="1">
                <a:solidFill>
                  <a:srgbClr val="111111"/>
                </a:solidFill>
                <a:ea typeface="宋体" charset="-122"/>
              </a:rPr>
              <a:t>Maternal reflexes</a:t>
            </a:r>
            <a:r>
              <a:rPr lang="en-US" altLang="zh-CN" sz="3200">
                <a:solidFill>
                  <a:srgbClr val="111111"/>
                </a:solidFill>
                <a:ea typeface="宋体" charset="-122"/>
              </a:rPr>
              <a:t>:-</a:t>
            </a:r>
            <a:br>
              <a:rPr lang="en-US" altLang="zh-CN" sz="3200">
                <a:solidFill>
                  <a:srgbClr val="111111"/>
                </a:solidFill>
                <a:ea typeface="宋体" charset="-122"/>
              </a:rPr>
            </a:br>
            <a:r>
              <a:rPr lang="en-US" altLang="zh-CN" sz="3200">
                <a:solidFill>
                  <a:srgbClr val="111111"/>
                </a:solidFill>
                <a:ea typeface="宋体" charset="-122"/>
              </a:rPr>
              <a:t/>
            </a:r>
            <a:br>
              <a:rPr lang="en-US" altLang="zh-CN" sz="3200">
                <a:solidFill>
                  <a:srgbClr val="111111"/>
                </a:solidFill>
                <a:ea typeface="宋体" charset="-122"/>
              </a:rPr>
            </a:br>
            <a:r>
              <a:rPr lang="en-US" altLang="zh-CN" sz="3200">
                <a:ea typeface="宋体" charset="-122"/>
              </a:rPr>
              <a:t>        Initiated by suckling of the nipple.</a:t>
            </a:r>
            <a:br>
              <a:rPr lang="en-US" altLang="zh-CN" sz="3200">
                <a:ea typeface="宋体" charset="-122"/>
              </a:rPr>
            </a:br>
            <a:r>
              <a:rPr lang="en-US" altLang="zh-CN" sz="3200">
                <a:ea typeface="宋体" charset="-122"/>
              </a:rPr>
              <a:t/>
            </a:r>
            <a:br>
              <a:rPr lang="en-US" altLang="zh-CN" sz="3200">
                <a:ea typeface="宋体" charset="-122"/>
              </a:rPr>
            </a:br>
            <a:r>
              <a:rPr lang="en-US" altLang="zh-CN" sz="3200">
                <a:ea typeface="宋体" charset="-122"/>
              </a:rPr>
              <a:t>1) Nipple erection reflex.</a:t>
            </a:r>
            <a:br>
              <a:rPr lang="en-US" altLang="zh-CN" sz="3200">
                <a:ea typeface="宋体" charset="-122"/>
              </a:rPr>
            </a:br>
            <a:r>
              <a:rPr lang="en-US" altLang="zh-CN" sz="3200">
                <a:ea typeface="宋体" charset="-122"/>
              </a:rPr>
              <a:t/>
            </a:r>
            <a:br>
              <a:rPr lang="en-US" altLang="zh-CN" sz="3200">
                <a:ea typeface="宋体" charset="-122"/>
              </a:rPr>
            </a:br>
            <a:r>
              <a:rPr lang="en-US" altLang="zh-CN" sz="3200">
                <a:ea typeface="宋体" charset="-122"/>
              </a:rPr>
              <a:t>2) Prolactin reflex: sensory stimuli to hypothalamus      Anterior-Pituitary prolactin      glandular cells of breast acini            milk secretion .               	</a:t>
            </a:r>
            <a:endParaRPr lang="en-US" sz="3200"/>
          </a:p>
        </p:txBody>
      </p:sp>
      <p:sp>
        <p:nvSpPr>
          <p:cNvPr id="14341" name="Line 5"/>
          <p:cNvSpPr>
            <a:spLocks noChangeShapeType="1"/>
          </p:cNvSpPr>
          <p:nvPr/>
        </p:nvSpPr>
        <p:spPr bwMode="auto">
          <a:xfrm>
            <a:off x="3203575" y="4581525"/>
            <a:ext cx="577850" cy="0"/>
          </a:xfrm>
          <a:prstGeom prst="line">
            <a:avLst/>
          </a:prstGeom>
          <a:noFill/>
          <a:ln w="9525">
            <a:solidFill>
              <a:srgbClr val="000000"/>
            </a:solidFill>
            <a:round/>
            <a:headEnd/>
            <a:tailEnd type="triangle" w="med" len="med"/>
          </a:ln>
          <a:effectLst/>
        </p:spPr>
        <p:txBody>
          <a:bodyPr/>
          <a:lstStyle/>
          <a:p>
            <a:endParaRPr lang="en-US"/>
          </a:p>
        </p:txBody>
      </p:sp>
      <p:sp>
        <p:nvSpPr>
          <p:cNvPr id="14342" name="Line 6"/>
          <p:cNvSpPr>
            <a:spLocks noChangeShapeType="1"/>
          </p:cNvSpPr>
          <p:nvPr/>
        </p:nvSpPr>
        <p:spPr bwMode="auto">
          <a:xfrm>
            <a:off x="7164388" y="4581525"/>
            <a:ext cx="574675" cy="0"/>
          </a:xfrm>
          <a:prstGeom prst="line">
            <a:avLst/>
          </a:prstGeom>
          <a:noFill/>
          <a:ln w="9525">
            <a:solidFill>
              <a:srgbClr val="000000"/>
            </a:solidFill>
            <a:round/>
            <a:headEnd/>
            <a:tailEnd type="triangle" w="med" len="med"/>
          </a:ln>
          <a:effectLst/>
        </p:spPr>
        <p:txBody>
          <a:bodyPr/>
          <a:lstStyle/>
          <a:p>
            <a:endParaRPr lang="en-US"/>
          </a:p>
        </p:txBody>
      </p:sp>
      <p:sp>
        <p:nvSpPr>
          <p:cNvPr id="14344" name="Line 8"/>
          <p:cNvSpPr>
            <a:spLocks noChangeShapeType="1"/>
          </p:cNvSpPr>
          <p:nvPr/>
        </p:nvSpPr>
        <p:spPr bwMode="auto">
          <a:xfrm>
            <a:off x="2268538" y="5084763"/>
            <a:ext cx="503237" cy="0"/>
          </a:xfrm>
          <a:prstGeom prst="line">
            <a:avLst/>
          </a:prstGeom>
          <a:noFill/>
          <a:ln w="9525">
            <a:solidFill>
              <a:srgbClr val="000000"/>
            </a:solidFill>
            <a:round/>
            <a:headEnd/>
            <a:tailEnd type="triangle" w="med" len="med"/>
          </a:ln>
          <a:effectLst/>
        </p:spPr>
        <p:txBody>
          <a:bodyPr/>
          <a:lstStyle/>
          <a:p>
            <a:endParaRPr lang="en-US"/>
          </a:p>
        </p:txBody>
      </p:sp>
      <p:sp>
        <p:nvSpPr>
          <p:cNvPr id="14345" name="Line 9"/>
          <p:cNvSpPr>
            <a:spLocks noChangeShapeType="1"/>
          </p:cNvSpPr>
          <p:nvPr/>
        </p:nvSpPr>
        <p:spPr bwMode="auto">
          <a:xfrm>
            <a:off x="8388350" y="5084763"/>
            <a:ext cx="431800" cy="0"/>
          </a:xfrm>
          <a:prstGeom prst="line">
            <a:avLst/>
          </a:prstGeom>
          <a:noFill/>
          <a:ln w="9525">
            <a:solidFill>
              <a:srgbClr val="000000"/>
            </a:solidFill>
            <a:round/>
            <a:headEnd/>
            <a:tailEnd type="triangle" w="med" len="med"/>
          </a:ln>
          <a:effectLst/>
        </p:spPr>
        <p:txBody>
          <a:bodyPr/>
          <a:lstStyle/>
          <a:p>
            <a:endParaRPr lang="en-US"/>
          </a:p>
        </p:txBody>
      </p:sp>
    </p:spTree>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Footer Placeholder 4"/>
          <p:cNvSpPr>
            <a:spLocks noGrp="1"/>
          </p:cNvSpPr>
          <p:nvPr>
            <p:ph type="ftr" sz="quarter" idx="10"/>
          </p:nvPr>
        </p:nvSpPr>
        <p:spPr>
          <a:noFill/>
        </p:spPr>
        <p:txBody>
          <a:bodyPr/>
          <a:lstStyle/>
          <a:p>
            <a:r>
              <a:rPr lang="en-US" smtClean="0"/>
              <a:t>NF-</a:t>
            </a:r>
          </a:p>
        </p:txBody>
      </p:sp>
      <p:sp>
        <p:nvSpPr>
          <p:cNvPr id="25603" name="Slide Number Placeholder 5"/>
          <p:cNvSpPr>
            <a:spLocks noGrp="1"/>
          </p:cNvSpPr>
          <p:nvPr>
            <p:ph type="sldNum" sz="quarter" idx="11"/>
          </p:nvPr>
        </p:nvSpPr>
        <p:spPr>
          <a:noFill/>
        </p:spPr>
        <p:txBody>
          <a:bodyPr/>
          <a:lstStyle/>
          <a:p>
            <a:fld id="{EE4094FD-66BA-48D6-8E70-03C8058449A5}" type="slidenum">
              <a:rPr lang="en-US" smtClean="0"/>
              <a:pPr/>
              <a:t>100</a:t>
            </a:fld>
            <a:endParaRPr lang="en-US" smtClean="0"/>
          </a:p>
        </p:txBody>
      </p:sp>
      <p:sp>
        <p:nvSpPr>
          <p:cNvPr id="25604" name="Date Placeholder 6"/>
          <p:cNvSpPr>
            <a:spLocks noGrp="1"/>
          </p:cNvSpPr>
          <p:nvPr>
            <p:ph type="dt" sz="quarter" idx="12"/>
          </p:nvPr>
        </p:nvSpPr>
        <p:spPr>
          <a:noFill/>
        </p:spPr>
        <p:txBody>
          <a:bodyPr/>
          <a:lstStyle/>
          <a:p>
            <a:r>
              <a:rPr lang="en-US" smtClean="0"/>
              <a:t>Teaching Aids: ENC</a:t>
            </a:r>
          </a:p>
        </p:txBody>
      </p:sp>
      <p:sp>
        <p:nvSpPr>
          <p:cNvPr id="25605" name="Rectangle 2"/>
          <p:cNvSpPr>
            <a:spLocks noGrp="1" noChangeArrowheads="1"/>
          </p:cNvSpPr>
          <p:nvPr>
            <p:ph type="title"/>
          </p:nvPr>
        </p:nvSpPr>
        <p:spPr>
          <a:xfrm>
            <a:off x="228600" y="457200"/>
            <a:ext cx="8686800" cy="1371600"/>
          </a:xfrm>
        </p:spPr>
        <p:txBody>
          <a:bodyPr/>
          <a:lstStyle/>
          <a:p>
            <a:pPr eaLnBrk="1" hangingPunct="1"/>
            <a:r>
              <a:rPr lang="en-US" sz="3600" smtClean="0"/>
              <a:t>Problems in breastfeeding: Inverted nipple</a:t>
            </a:r>
          </a:p>
        </p:txBody>
      </p:sp>
      <p:sp>
        <p:nvSpPr>
          <p:cNvPr id="25606" name="Rectangle 3"/>
          <p:cNvSpPr>
            <a:spLocks noGrp="1" noChangeArrowheads="1"/>
          </p:cNvSpPr>
          <p:nvPr>
            <p:ph type="body" sz="half" idx="1"/>
          </p:nvPr>
        </p:nvSpPr>
        <p:spPr>
          <a:xfrm>
            <a:off x="457200" y="1752600"/>
            <a:ext cx="4419600" cy="4572000"/>
          </a:xfrm>
        </p:spPr>
        <p:txBody>
          <a:bodyPr/>
          <a:lstStyle/>
          <a:p>
            <a:pPr eaLnBrk="1" hangingPunct="1">
              <a:buFont typeface="Wingdings" pitchFamily="2" charset="2"/>
              <a:buNone/>
            </a:pPr>
            <a:r>
              <a:rPr lang="en-US" sz="2800" smtClean="0"/>
              <a:t>Treatment should begin after birth</a:t>
            </a:r>
          </a:p>
          <a:p>
            <a:pPr eaLnBrk="1" hangingPunct="1"/>
            <a:r>
              <a:rPr lang="en-US" sz="2400" smtClean="0"/>
              <a:t>Manually stretch and roll the nipple between the thumb and finger several times a day</a:t>
            </a:r>
          </a:p>
          <a:p>
            <a:pPr eaLnBrk="1" hangingPunct="1"/>
            <a:r>
              <a:rPr lang="en-US" sz="2400" smtClean="0"/>
              <a:t>Teach the mother to grasp the breast tissue so that areola forms a teat, and allows the baby to feed</a:t>
            </a:r>
          </a:p>
          <a:p>
            <a:pPr eaLnBrk="1" hangingPunct="1"/>
            <a:r>
              <a:rPr lang="en-US" sz="2400" smtClean="0"/>
              <a:t>Syringe suction method</a:t>
            </a:r>
          </a:p>
          <a:p>
            <a:pPr eaLnBrk="1" hangingPunct="1">
              <a:buFont typeface="Wingdings" pitchFamily="2" charset="2"/>
              <a:buNone/>
            </a:pPr>
            <a:endParaRPr lang="en-US" sz="2400" smtClean="0"/>
          </a:p>
        </p:txBody>
      </p:sp>
      <p:pic>
        <p:nvPicPr>
          <p:cNvPr id="25607" name="Picture 6" descr="Invert nipple"/>
          <p:cNvPicPr>
            <a:picLocks noGrp="1" noChangeAspect="1" noChangeArrowheads="1"/>
          </p:cNvPicPr>
          <p:nvPr>
            <p:ph sz="half" idx="2"/>
          </p:nvPr>
        </p:nvPicPr>
        <p:blipFill>
          <a:blip r:embed="rId3" cstate="print"/>
          <a:srcRect/>
          <a:stretch>
            <a:fillRect/>
          </a:stretch>
        </p:blipFill>
        <p:spPr>
          <a:xfrm>
            <a:off x="5257800" y="1981200"/>
            <a:ext cx="3276600" cy="3524250"/>
          </a:xfrm>
          <a:noFill/>
        </p:spPr>
      </p:pic>
    </p:spTree>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Footer Placeholder 4"/>
          <p:cNvSpPr>
            <a:spLocks noGrp="1"/>
          </p:cNvSpPr>
          <p:nvPr>
            <p:ph type="ftr" sz="quarter" idx="10"/>
          </p:nvPr>
        </p:nvSpPr>
        <p:spPr>
          <a:noFill/>
        </p:spPr>
        <p:txBody>
          <a:bodyPr/>
          <a:lstStyle/>
          <a:p>
            <a:r>
              <a:rPr lang="en-US" smtClean="0"/>
              <a:t>NF-</a:t>
            </a:r>
          </a:p>
        </p:txBody>
      </p:sp>
      <p:sp>
        <p:nvSpPr>
          <p:cNvPr id="27651" name="Slide Number Placeholder 5"/>
          <p:cNvSpPr>
            <a:spLocks noGrp="1"/>
          </p:cNvSpPr>
          <p:nvPr>
            <p:ph type="sldNum" sz="quarter" idx="11"/>
          </p:nvPr>
        </p:nvSpPr>
        <p:spPr>
          <a:noFill/>
        </p:spPr>
        <p:txBody>
          <a:bodyPr/>
          <a:lstStyle/>
          <a:p>
            <a:fld id="{BB1751E1-9F2C-417F-8DDD-6EE5B803A48D}" type="slidenum">
              <a:rPr lang="en-US" smtClean="0"/>
              <a:pPr/>
              <a:t>101</a:t>
            </a:fld>
            <a:endParaRPr lang="en-US" smtClean="0"/>
          </a:p>
        </p:txBody>
      </p:sp>
      <p:sp>
        <p:nvSpPr>
          <p:cNvPr id="27652" name="Date Placeholder 6"/>
          <p:cNvSpPr>
            <a:spLocks noGrp="1"/>
          </p:cNvSpPr>
          <p:nvPr>
            <p:ph type="dt" sz="quarter" idx="12"/>
          </p:nvPr>
        </p:nvSpPr>
        <p:spPr>
          <a:noFill/>
        </p:spPr>
        <p:txBody>
          <a:bodyPr/>
          <a:lstStyle/>
          <a:p>
            <a:r>
              <a:rPr lang="en-US" smtClean="0"/>
              <a:t>Teaching Aids: ENC</a:t>
            </a:r>
          </a:p>
        </p:txBody>
      </p:sp>
      <p:sp>
        <p:nvSpPr>
          <p:cNvPr id="27653" name="Rectangle 2"/>
          <p:cNvSpPr>
            <a:spLocks noGrp="1" noChangeArrowheads="1"/>
          </p:cNvSpPr>
          <p:nvPr>
            <p:ph type="title"/>
          </p:nvPr>
        </p:nvSpPr>
        <p:spPr/>
        <p:txBody>
          <a:bodyPr/>
          <a:lstStyle/>
          <a:p>
            <a:pPr eaLnBrk="1" hangingPunct="1"/>
            <a:r>
              <a:rPr lang="en-US" sz="3600" smtClean="0"/>
              <a:t>Problems in breastfeeding: Sore nipple</a:t>
            </a:r>
          </a:p>
        </p:txBody>
      </p:sp>
      <p:pic>
        <p:nvPicPr>
          <p:cNvPr id="27654" name="Picture 7" descr="sore nipple"/>
          <p:cNvPicPr>
            <a:picLocks noGrp="1" noChangeAspect="1" noChangeArrowheads="1"/>
          </p:cNvPicPr>
          <p:nvPr>
            <p:ph sz="half" idx="2"/>
          </p:nvPr>
        </p:nvPicPr>
        <p:blipFill>
          <a:blip r:embed="rId3" cstate="print"/>
          <a:srcRect/>
          <a:stretch>
            <a:fillRect/>
          </a:stretch>
        </p:blipFill>
        <p:spPr>
          <a:xfrm>
            <a:off x="5410200" y="2514600"/>
            <a:ext cx="3276600" cy="2819400"/>
          </a:xfrm>
          <a:noFill/>
        </p:spPr>
      </p:pic>
      <p:sp>
        <p:nvSpPr>
          <p:cNvPr id="27655" name="Rectangle 8"/>
          <p:cNvSpPr>
            <a:spLocks noGrp="1" noChangeArrowheads="1"/>
          </p:cNvSpPr>
          <p:nvPr>
            <p:ph type="body" sz="half" idx="1"/>
          </p:nvPr>
        </p:nvSpPr>
        <p:spPr>
          <a:xfrm>
            <a:off x="457200" y="1981200"/>
            <a:ext cx="4419600" cy="4038600"/>
          </a:xfrm>
        </p:spPr>
        <p:txBody>
          <a:bodyPr>
            <a:normAutofit fontScale="85000" lnSpcReduction="10000"/>
          </a:bodyPr>
          <a:lstStyle/>
          <a:p>
            <a:pPr eaLnBrk="1" hangingPunct="1">
              <a:lnSpc>
                <a:spcPct val="90000"/>
              </a:lnSpc>
              <a:spcBef>
                <a:spcPts val="600"/>
              </a:spcBef>
              <a:buFont typeface="Wingdings" pitchFamily="2" charset="2"/>
              <a:buNone/>
              <a:defRPr/>
            </a:pPr>
            <a:r>
              <a:rPr lang="en-GB" sz="2400" b="1" dirty="0" smtClean="0"/>
              <a:t>Look for a cause:</a:t>
            </a:r>
          </a:p>
          <a:p>
            <a:pPr lvl="1" eaLnBrk="1" hangingPunct="1">
              <a:lnSpc>
                <a:spcPct val="90000"/>
              </a:lnSpc>
              <a:spcBef>
                <a:spcPts val="600"/>
              </a:spcBef>
              <a:defRPr/>
            </a:pPr>
            <a:r>
              <a:rPr lang="en-GB" sz="2400" dirty="0" smtClean="0"/>
              <a:t>Check the baby’s </a:t>
            </a:r>
            <a:r>
              <a:rPr lang="en-GB" sz="2400" dirty="0" smtClean="0">
                <a:solidFill>
                  <a:srgbClr val="FF0000"/>
                </a:solidFill>
              </a:rPr>
              <a:t>attachment</a:t>
            </a:r>
            <a:r>
              <a:rPr lang="en-GB" sz="2400" dirty="0" smtClean="0"/>
              <a:t> at the breast</a:t>
            </a:r>
          </a:p>
          <a:p>
            <a:pPr lvl="1" eaLnBrk="1" hangingPunct="1">
              <a:lnSpc>
                <a:spcPct val="90000"/>
              </a:lnSpc>
              <a:spcBef>
                <a:spcPts val="600"/>
              </a:spcBef>
              <a:defRPr/>
            </a:pPr>
            <a:r>
              <a:rPr lang="en-GB" sz="2400" dirty="0" smtClean="0"/>
              <a:t>Check the baby’s </a:t>
            </a:r>
            <a:r>
              <a:rPr lang="en-GB" sz="2400" dirty="0" smtClean="0">
                <a:solidFill>
                  <a:srgbClr val="FF0000"/>
                </a:solidFill>
              </a:rPr>
              <a:t>position </a:t>
            </a:r>
            <a:r>
              <a:rPr lang="en-GB" sz="2400" dirty="0" smtClean="0"/>
              <a:t>if  attachment is poor</a:t>
            </a:r>
          </a:p>
          <a:p>
            <a:pPr lvl="1" eaLnBrk="1" hangingPunct="1">
              <a:lnSpc>
                <a:spcPct val="90000"/>
              </a:lnSpc>
              <a:spcBef>
                <a:spcPts val="600"/>
              </a:spcBef>
              <a:defRPr/>
            </a:pPr>
            <a:r>
              <a:rPr lang="en-GB" sz="2400" dirty="0" smtClean="0"/>
              <a:t>Examine the breasts – engorgement, fissures, </a:t>
            </a:r>
            <a:r>
              <a:rPr lang="en-GB" sz="2400" dirty="0" err="1" smtClean="0"/>
              <a:t>candida</a:t>
            </a:r>
            <a:endParaRPr lang="en-GB" sz="2400" dirty="0" smtClean="0"/>
          </a:p>
          <a:p>
            <a:pPr lvl="1" eaLnBrk="1" hangingPunct="1">
              <a:lnSpc>
                <a:spcPct val="90000"/>
              </a:lnSpc>
              <a:spcBef>
                <a:spcPts val="600"/>
              </a:spcBef>
              <a:defRPr/>
            </a:pPr>
            <a:r>
              <a:rPr lang="en-GB" sz="2400" dirty="0" smtClean="0"/>
              <a:t>Ask if mother washes the </a:t>
            </a:r>
          </a:p>
          <a:p>
            <a:pPr lvl="1" eaLnBrk="1" hangingPunct="1">
              <a:lnSpc>
                <a:spcPct val="90000"/>
              </a:lnSpc>
              <a:spcBef>
                <a:spcPts val="600"/>
              </a:spcBef>
              <a:buFont typeface="Wingdings" pitchFamily="2" charset="2"/>
              <a:buNone/>
              <a:defRPr/>
            </a:pPr>
            <a:r>
              <a:rPr lang="en-GB" sz="2400" dirty="0" smtClean="0"/>
              <a:t>    breasts after each feed (frequent washing leads to sore nipple)</a:t>
            </a:r>
          </a:p>
          <a:p>
            <a:pPr lvl="1" eaLnBrk="1" hangingPunct="1">
              <a:lnSpc>
                <a:spcPct val="90000"/>
              </a:lnSpc>
              <a:spcBef>
                <a:spcPts val="600"/>
              </a:spcBef>
              <a:defRPr/>
            </a:pPr>
            <a:r>
              <a:rPr lang="en-GB" sz="2400" dirty="0" smtClean="0"/>
              <a:t>If the problem persists, check the baby’s oral cavity for </a:t>
            </a:r>
            <a:r>
              <a:rPr lang="en-GB" sz="2400" dirty="0" err="1" smtClean="0"/>
              <a:t>candida</a:t>
            </a:r>
            <a:endParaRPr lang="en-GB" sz="2400" dirty="0" smtClean="0"/>
          </a:p>
          <a:p>
            <a:pPr lvl="1" eaLnBrk="1" hangingPunct="1">
              <a:lnSpc>
                <a:spcPct val="90000"/>
              </a:lnSpc>
              <a:spcBef>
                <a:spcPts val="600"/>
              </a:spcBef>
              <a:defRPr/>
            </a:pPr>
            <a:endParaRPr lang="en-GB" sz="1200" b="1" dirty="0" smtClean="0"/>
          </a:p>
          <a:p>
            <a:pPr eaLnBrk="1" hangingPunct="1">
              <a:lnSpc>
                <a:spcPct val="90000"/>
              </a:lnSpc>
              <a:spcBef>
                <a:spcPts val="600"/>
              </a:spcBef>
              <a:defRPr/>
            </a:pPr>
            <a:endParaRPr lang="en-US" sz="1400" dirty="0" smtClean="0"/>
          </a:p>
        </p:txBody>
      </p:sp>
    </p:spTree>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Footer Placeholder 4"/>
          <p:cNvSpPr>
            <a:spLocks noGrp="1"/>
          </p:cNvSpPr>
          <p:nvPr>
            <p:ph type="ftr" sz="quarter" idx="10"/>
          </p:nvPr>
        </p:nvSpPr>
        <p:spPr>
          <a:noFill/>
        </p:spPr>
        <p:txBody>
          <a:bodyPr/>
          <a:lstStyle/>
          <a:p>
            <a:r>
              <a:rPr lang="en-US" smtClean="0"/>
              <a:t>NF-</a:t>
            </a:r>
          </a:p>
        </p:txBody>
      </p:sp>
      <p:sp>
        <p:nvSpPr>
          <p:cNvPr id="28675" name="Slide Number Placeholder 5"/>
          <p:cNvSpPr>
            <a:spLocks noGrp="1"/>
          </p:cNvSpPr>
          <p:nvPr>
            <p:ph type="sldNum" sz="quarter" idx="11"/>
          </p:nvPr>
        </p:nvSpPr>
        <p:spPr>
          <a:noFill/>
        </p:spPr>
        <p:txBody>
          <a:bodyPr/>
          <a:lstStyle/>
          <a:p>
            <a:fld id="{19DB6643-E14D-4509-9DAC-FDF936AC3262}" type="slidenum">
              <a:rPr lang="en-US" smtClean="0"/>
              <a:pPr/>
              <a:t>102</a:t>
            </a:fld>
            <a:endParaRPr lang="en-US" smtClean="0"/>
          </a:p>
        </p:txBody>
      </p:sp>
      <p:sp>
        <p:nvSpPr>
          <p:cNvPr id="28676" name="Date Placeholder 6"/>
          <p:cNvSpPr>
            <a:spLocks noGrp="1"/>
          </p:cNvSpPr>
          <p:nvPr>
            <p:ph type="dt" sz="quarter" idx="12"/>
          </p:nvPr>
        </p:nvSpPr>
        <p:spPr>
          <a:noFill/>
        </p:spPr>
        <p:txBody>
          <a:bodyPr/>
          <a:lstStyle/>
          <a:p>
            <a:r>
              <a:rPr lang="en-US" smtClean="0"/>
              <a:t>Teaching Aids: ENC</a:t>
            </a:r>
          </a:p>
        </p:txBody>
      </p:sp>
      <p:sp>
        <p:nvSpPr>
          <p:cNvPr id="28677" name="Rectangle 2"/>
          <p:cNvSpPr>
            <a:spLocks noGrp="1" noChangeArrowheads="1"/>
          </p:cNvSpPr>
          <p:nvPr>
            <p:ph type="title"/>
          </p:nvPr>
        </p:nvSpPr>
        <p:spPr/>
        <p:txBody>
          <a:bodyPr/>
          <a:lstStyle/>
          <a:p>
            <a:pPr eaLnBrk="1" hangingPunct="1"/>
            <a:r>
              <a:rPr lang="en-US" smtClean="0"/>
              <a:t>Sore nipple: management </a:t>
            </a:r>
          </a:p>
        </p:txBody>
      </p:sp>
      <p:sp>
        <p:nvSpPr>
          <p:cNvPr id="25608" name="Rectangle 8"/>
          <p:cNvSpPr>
            <a:spLocks noGrp="1" noChangeArrowheads="1"/>
          </p:cNvSpPr>
          <p:nvPr>
            <p:ph type="body" sz="half" idx="1"/>
          </p:nvPr>
        </p:nvSpPr>
        <p:spPr>
          <a:xfrm>
            <a:off x="381000" y="1981200"/>
            <a:ext cx="4191000" cy="3886200"/>
          </a:xfrm>
        </p:spPr>
        <p:txBody>
          <a:bodyPr/>
          <a:lstStyle/>
          <a:p>
            <a:pPr eaLnBrk="1" hangingPunct="1">
              <a:spcBef>
                <a:spcPts val="600"/>
              </a:spcBef>
              <a:buFont typeface="Wingdings" pitchFamily="2" charset="2"/>
              <a:buNone/>
              <a:defRPr/>
            </a:pPr>
            <a:r>
              <a:rPr lang="en-GB" sz="2400" b="1" dirty="0" smtClean="0"/>
              <a:t>Give appropriate treatment:</a:t>
            </a:r>
          </a:p>
          <a:p>
            <a:pPr marL="627063" lvl="1" eaLnBrk="1" hangingPunct="1">
              <a:spcBef>
                <a:spcPts val="600"/>
              </a:spcBef>
              <a:defRPr/>
            </a:pPr>
            <a:r>
              <a:rPr lang="en-GB" sz="2400" dirty="0" smtClean="0"/>
              <a:t>Build mother’s confidence</a:t>
            </a:r>
          </a:p>
          <a:p>
            <a:pPr marL="627063" lvl="1" eaLnBrk="1" hangingPunct="1">
              <a:spcBef>
                <a:spcPts val="600"/>
              </a:spcBef>
              <a:defRPr/>
            </a:pPr>
            <a:r>
              <a:rPr lang="en-GB" sz="2400" dirty="0" smtClean="0"/>
              <a:t>Improve the baby’s attachment and continue breastfeeding</a:t>
            </a:r>
          </a:p>
          <a:p>
            <a:pPr marL="627063" lvl="1" eaLnBrk="1" hangingPunct="1">
              <a:spcBef>
                <a:spcPts val="600"/>
              </a:spcBef>
              <a:defRPr/>
            </a:pPr>
            <a:r>
              <a:rPr lang="en-GB" sz="2400" dirty="0" smtClean="0"/>
              <a:t>Reduce engorgement, feed frequently, express breast milk</a:t>
            </a:r>
          </a:p>
          <a:p>
            <a:pPr marL="627063" lvl="1" eaLnBrk="1" hangingPunct="1">
              <a:spcBef>
                <a:spcPts val="600"/>
              </a:spcBef>
              <a:defRPr/>
            </a:pPr>
            <a:r>
              <a:rPr lang="en-GB" sz="2400" dirty="0" smtClean="0"/>
              <a:t>Treat </a:t>
            </a:r>
            <a:r>
              <a:rPr lang="en-GB" sz="2400" dirty="0" err="1" smtClean="0"/>
              <a:t>candida</a:t>
            </a:r>
            <a:endParaRPr lang="en-GB" sz="2400" dirty="0" smtClean="0"/>
          </a:p>
          <a:p>
            <a:pPr lvl="1" eaLnBrk="1" hangingPunct="1">
              <a:spcBef>
                <a:spcPts val="600"/>
              </a:spcBef>
              <a:defRPr/>
            </a:pPr>
            <a:endParaRPr lang="en-GB" sz="2400" dirty="0" smtClean="0"/>
          </a:p>
          <a:p>
            <a:pPr eaLnBrk="1" hangingPunct="1">
              <a:spcBef>
                <a:spcPts val="600"/>
              </a:spcBef>
              <a:defRPr/>
            </a:pPr>
            <a:endParaRPr lang="en-US" sz="2400" dirty="0" smtClean="0"/>
          </a:p>
        </p:txBody>
      </p:sp>
      <p:sp>
        <p:nvSpPr>
          <p:cNvPr id="28679" name="Content Placeholder 7"/>
          <p:cNvSpPr>
            <a:spLocks noGrp="1"/>
          </p:cNvSpPr>
          <p:nvPr>
            <p:ph sz="half" idx="2"/>
          </p:nvPr>
        </p:nvSpPr>
        <p:spPr>
          <a:xfrm>
            <a:off x="4724400" y="1981200"/>
            <a:ext cx="3962400" cy="3886200"/>
          </a:xfrm>
        </p:spPr>
        <p:txBody>
          <a:bodyPr/>
          <a:lstStyle/>
          <a:p>
            <a:pPr eaLnBrk="1" hangingPunct="1">
              <a:spcBef>
                <a:spcPts val="600"/>
              </a:spcBef>
              <a:buFont typeface="Wingdings" pitchFamily="2" charset="2"/>
              <a:buNone/>
            </a:pPr>
            <a:r>
              <a:rPr lang="en-GB" sz="2400" b="1" smtClean="0"/>
              <a:t>Advise the mother to:</a:t>
            </a:r>
          </a:p>
          <a:p>
            <a:pPr marL="627063" lvl="1" eaLnBrk="1" hangingPunct="1">
              <a:spcBef>
                <a:spcPts val="600"/>
              </a:spcBef>
            </a:pPr>
            <a:r>
              <a:rPr lang="en-GB" sz="2400" smtClean="0"/>
              <a:t>Wash breasts only once a day; avoid using soap</a:t>
            </a:r>
          </a:p>
          <a:p>
            <a:pPr marL="627063" lvl="1" eaLnBrk="1" hangingPunct="1">
              <a:spcBef>
                <a:spcPts val="600"/>
              </a:spcBef>
            </a:pPr>
            <a:r>
              <a:rPr lang="en-GB" sz="2400" smtClean="0"/>
              <a:t>Avoid medicated lotions and ointments</a:t>
            </a:r>
          </a:p>
          <a:p>
            <a:pPr marL="627063" lvl="1" eaLnBrk="1" hangingPunct="1">
              <a:spcBef>
                <a:spcPts val="600"/>
              </a:spcBef>
            </a:pPr>
            <a:r>
              <a:rPr lang="en-GB" sz="2400" smtClean="0"/>
              <a:t>Gently apply hind milk onto nipple and areola after each feed</a:t>
            </a:r>
          </a:p>
          <a:p>
            <a:pPr eaLnBrk="1" hangingPunct="1">
              <a:spcBef>
                <a:spcPts val="600"/>
              </a:spcBef>
              <a:buFont typeface="Wingdings" pitchFamily="2" charset="2"/>
              <a:buNone/>
            </a:pPr>
            <a:endParaRPr lang="en-US" smtClean="0"/>
          </a:p>
        </p:txBody>
      </p:sp>
    </p:spTree>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Footer Placeholder 4"/>
          <p:cNvSpPr>
            <a:spLocks noGrp="1"/>
          </p:cNvSpPr>
          <p:nvPr>
            <p:ph type="ftr" sz="quarter" idx="10"/>
          </p:nvPr>
        </p:nvSpPr>
        <p:spPr>
          <a:noFill/>
        </p:spPr>
        <p:txBody>
          <a:bodyPr/>
          <a:lstStyle/>
          <a:p>
            <a:r>
              <a:rPr lang="en-US" smtClean="0"/>
              <a:t>NF-</a:t>
            </a:r>
          </a:p>
        </p:txBody>
      </p:sp>
      <p:sp>
        <p:nvSpPr>
          <p:cNvPr id="29699" name="Slide Number Placeholder 5"/>
          <p:cNvSpPr>
            <a:spLocks noGrp="1"/>
          </p:cNvSpPr>
          <p:nvPr>
            <p:ph type="sldNum" sz="quarter" idx="11"/>
          </p:nvPr>
        </p:nvSpPr>
        <p:spPr>
          <a:noFill/>
        </p:spPr>
        <p:txBody>
          <a:bodyPr/>
          <a:lstStyle/>
          <a:p>
            <a:fld id="{E282FD81-C7B8-495E-BE51-C0ED5396FCC3}" type="slidenum">
              <a:rPr lang="en-US" smtClean="0"/>
              <a:pPr/>
              <a:t>103</a:t>
            </a:fld>
            <a:endParaRPr lang="en-US" smtClean="0"/>
          </a:p>
        </p:txBody>
      </p:sp>
      <p:sp>
        <p:nvSpPr>
          <p:cNvPr id="29700" name="Date Placeholder 6"/>
          <p:cNvSpPr>
            <a:spLocks noGrp="1"/>
          </p:cNvSpPr>
          <p:nvPr>
            <p:ph type="dt" sz="quarter" idx="12"/>
          </p:nvPr>
        </p:nvSpPr>
        <p:spPr>
          <a:noFill/>
        </p:spPr>
        <p:txBody>
          <a:bodyPr/>
          <a:lstStyle/>
          <a:p>
            <a:r>
              <a:rPr lang="en-US" smtClean="0"/>
              <a:t>Teaching Aids: ENC</a:t>
            </a:r>
          </a:p>
        </p:txBody>
      </p:sp>
      <p:sp>
        <p:nvSpPr>
          <p:cNvPr id="29701" name="Rectangle 2"/>
          <p:cNvSpPr>
            <a:spLocks noGrp="1" noChangeArrowheads="1"/>
          </p:cNvSpPr>
          <p:nvPr>
            <p:ph type="title"/>
          </p:nvPr>
        </p:nvSpPr>
        <p:spPr>
          <a:xfrm>
            <a:off x="304800" y="457200"/>
            <a:ext cx="8534400" cy="1371600"/>
          </a:xfrm>
        </p:spPr>
        <p:txBody>
          <a:bodyPr/>
          <a:lstStyle/>
          <a:p>
            <a:pPr eaLnBrk="1" hangingPunct="1"/>
            <a:r>
              <a:rPr lang="en-US" sz="3600" smtClean="0"/>
              <a:t>Problems in breastfeeding: Breast engorgement </a:t>
            </a:r>
          </a:p>
        </p:txBody>
      </p:sp>
      <p:sp>
        <p:nvSpPr>
          <p:cNvPr id="29702" name="Rectangle 3"/>
          <p:cNvSpPr>
            <a:spLocks noGrp="1" noChangeArrowheads="1"/>
          </p:cNvSpPr>
          <p:nvPr>
            <p:ph type="body" sz="half" idx="1"/>
          </p:nvPr>
        </p:nvSpPr>
        <p:spPr>
          <a:xfrm>
            <a:off x="457200" y="1447800"/>
            <a:ext cx="4724400" cy="4419600"/>
          </a:xfrm>
        </p:spPr>
        <p:txBody>
          <a:bodyPr>
            <a:normAutofit lnSpcReduction="10000"/>
          </a:bodyPr>
          <a:lstStyle/>
          <a:p>
            <a:pPr eaLnBrk="1" hangingPunct="1">
              <a:lnSpc>
                <a:spcPct val="130000"/>
              </a:lnSpc>
              <a:buFont typeface="Wingdings" pitchFamily="2" charset="2"/>
              <a:buNone/>
            </a:pPr>
            <a:r>
              <a:rPr lang="en-US" sz="2400" b="1" smtClean="0"/>
              <a:t>Causes</a:t>
            </a:r>
          </a:p>
          <a:p>
            <a:pPr eaLnBrk="1" hangingPunct="1">
              <a:lnSpc>
                <a:spcPct val="130000"/>
              </a:lnSpc>
            </a:pPr>
            <a:r>
              <a:rPr lang="en-US" sz="2200" smtClean="0"/>
              <a:t>Delayed and infrequent breastfeeds</a:t>
            </a:r>
          </a:p>
          <a:p>
            <a:pPr eaLnBrk="1" hangingPunct="1">
              <a:lnSpc>
                <a:spcPct val="130000"/>
              </a:lnSpc>
            </a:pPr>
            <a:r>
              <a:rPr lang="en-US" sz="2200" smtClean="0"/>
              <a:t>Incorrect latching of the baby</a:t>
            </a:r>
          </a:p>
          <a:p>
            <a:pPr eaLnBrk="1" hangingPunct="1">
              <a:lnSpc>
                <a:spcPct val="130000"/>
              </a:lnSpc>
              <a:buFont typeface="Wingdings" pitchFamily="2" charset="2"/>
              <a:buNone/>
            </a:pPr>
            <a:r>
              <a:rPr lang="en-US" sz="2400" b="1" smtClean="0"/>
              <a:t>Treatment </a:t>
            </a:r>
          </a:p>
          <a:p>
            <a:pPr eaLnBrk="1" hangingPunct="1">
              <a:lnSpc>
                <a:spcPct val="130000"/>
              </a:lnSpc>
            </a:pPr>
            <a:r>
              <a:rPr lang="en-US" sz="2200" smtClean="0"/>
              <a:t>Give analgesics to relieve pain</a:t>
            </a:r>
          </a:p>
          <a:p>
            <a:pPr eaLnBrk="1" hangingPunct="1">
              <a:lnSpc>
                <a:spcPct val="130000"/>
              </a:lnSpc>
            </a:pPr>
            <a:r>
              <a:rPr lang="en-US" sz="2200" smtClean="0"/>
              <a:t>Apply warm packs locally</a:t>
            </a:r>
          </a:p>
          <a:p>
            <a:pPr eaLnBrk="1" hangingPunct="1">
              <a:lnSpc>
                <a:spcPct val="130000"/>
              </a:lnSpc>
            </a:pPr>
            <a:r>
              <a:rPr lang="en-US" sz="2200" smtClean="0"/>
              <a:t>Gently express milk prior to feed</a:t>
            </a:r>
          </a:p>
          <a:p>
            <a:pPr eaLnBrk="1" hangingPunct="1">
              <a:lnSpc>
                <a:spcPct val="130000"/>
              </a:lnSpc>
            </a:pPr>
            <a:r>
              <a:rPr lang="en-US" sz="2200" smtClean="0"/>
              <a:t>Put the baby frequently to the breast</a:t>
            </a:r>
          </a:p>
        </p:txBody>
      </p:sp>
      <p:pic>
        <p:nvPicPr>
          <p:cNvPr id="29703" name="Picture 5" descr="Breast eng"/>
          <p:cNvPicPr>
            <a:picLocks noGrp="1" noChangeAspect="1" noChangeArrowheads="1"/>
          </p:cNvPicPr>
          <p:nvPr>
            <p:ph sz="half" idx="2"/>
          </p:nvPr>
        </p:nvPicPr>
        <p:blipFill>
          <a:blip r:embed="rId3" cstate="print"/>
          <a:srcRect/>
          <a:stretch>
            <a:fillRect/>
          </a:stretch>
        </p:blipFill>
        <p:spPr>
          <a:xfrm>
            <a:off x="5562600" y="2438400"/>
            <a:ext cx="2667000" cy="2724150"/>
          </a:xfrm>
          <a:noFill/>
        </p:spPr>
      </p:pic>
    </p:spTree>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Footer Placeholder 3"/>
          <p:cNvSpPr>
            <a:spLocks noGrp="1"/>
          </p:cNvSpPr>
          <p:nvPr>
            <p:ph type="ftr" sz="quarter" idx="10"/>
          </p:nvPr>
        </p:nvSpPr>
        <p:spPr>
          <a:noFill/>
        </p:spPr>
        <p:txBody>
          <a:bodyPr/>
          <a:lstStyle/>
          <a:p>
            <a:r>
              <a:rPr lang="en-US" smtClean="0"/>
              <a:t>NF-</a:t>
            </a:r>
          </a:p>
        </p:txBody>
      </p:sp>
      <p:sp>
        <p:nvSpPr>
          <p:cNvPr id="30723" name="Slide Number Placeholder 4"/>
          <p:cNvSpPr>
            <a:spLocks noGrp="1"/>
          </p:cNvSpPr>
          <p:nvPr>
            <p:ph type="sldNum" sz="quarter" idx="11"/>
          </p:nvPr>
        </p:nvSpPr>
        <p:spPr>
          <a:noFill/>
        </p:spPr>
        <p:txBody>
          <a:bodyPr/>
          <a:lstStyle/>
          <a:p>
            <a:fld id="{F73FE6D7-DEE9-4864-96C7-2D41C543C765}" type="slidenum">
              <a:rPr lang="en-US" smtClean="0"/>
              <a:pPr/>
              <a:t>104</a:t>
            </a:fld>
            <a:endParaRPr lang="en-US" smtClean="0"/>
          </a:p>
        </p:txBody>
      </p:sp>
      <p:sp>
        <p:nvSpPr>
          <p:cNvPr id="30724" name="Date Placeholder 5"/>
          <p:cNvSpPr>
            <a:spLocks noGrp="1"/>
          </p:cNvSpPr>
          <p:nvPr>
            <p:ph type="dt" sz="quarter" idx="12"/>
          </p:nvPr>
        </p:nvSpPr>
        <p:spPr>
          <a:noFill/>
        </p:spPr>
        <p:txBody>
          <a:bodyPr/>
          <a:lstStyle/>
          <a:p>
            <a:r>
              <a:rPr lang="en-US" smtClean="0"/>
              <a:t>Teaching Aids: ENC</a:t>
            </a:r>
          </a:p>
        </p:txBody>
      </p:sp>
      <p:sp>
        <p:nvSpPr>
          <p:cNvPr id="30725" name="Rectangle 2"/>
          <p:cNvSpPr>
            <a:spLocks noGrp="1" noChangeArrowheads="1"/>
          </p:cNvSpPr>
          <p:nvPr>
            <p:ph type="title"/>
          </p:nvPr>
        </p:nvSpPr>
        <p:spPr/>
        <p:txBody>
          <a:bodyPr/>
          <a:lstStyle/>
          <a:p>
            <a:pPr eaLnBrk="1" hangingPunct="1"/>
            <a:r>
              <a:rPr lang="en-GB" sz="4000" smtClean="0"/>
              <a:t>Full vs. engorged breasts</a:t>
            </a:r>
          </a:p>
        </p:txBody>
      </p:sp>
      <p:pic>
        <p:nvPicPr>
          <p:cNvPr id="30726" name="Picture 4" descr="expengorg"/>
          <p:cNvPicPr>
            <a:picLocks noChangeAspect="1" noChangeArrowheads="1"/>
          </p:cNvPicPr>
          <p:nvPr/>
        </p:nvPicPr>
        <p:blipFill>
          <a:blip r:embed="rId3" cstate="print"/>
          <a:srcRect l="25150" t="1173" b="12440"/>
          <a:stretch>
            <a:fillRect/>
          </a:stretch>
        </p:blipFill>
        <p:spPr bwMode="auto">
          <a:xfrm>
            <a:off x="533400" y="2209800"/>
            <a:ext cx="3760788" cy="2743200"/>
          </a:xfrm>
          <a:prstGeom prst="rect">
            <a:avLst/>
          </a:prstGeom>
          <a:noFill/>
          <a:ln w="9525">
            <a:noFill/>
            <a:miter lim="800000"/>
            <a:headEnd/>
            <a:tailEnd/>
          </a:ln>
        </p:spPr>
      </p:pic>
      <p:pic>
        <p:nvPicPr>
          <p:cNvPr id="30727" name="Picture 3" descr="engorgement"/>
          <p:cNvPicPr>
            <a:picLocks noGrp="1" noChangeAspect="1" noChangeArrowheads="1"/>
          </p:cNvPicPr>
          <p:nvPr>
            <p:ph idx="1"/>
          </p:nvPr>
        </p:nvPicPr>
        <p:blipFill>
          <a:blip r:embed="rId4" cstate="print"/>
          <a:srcRect/>
          <a:stretch>
            <a:fillRect/>
          </a:stretch>
        </p:blipFill>
        <p:spPr>
          <a:xfrm>
            <a:off x="4495800" y="2209800"/>
            <a:ext cx="4371975" cy="2743200"/>
          </a:xfrm>
          <a:noFill/>
        </p:spPr>
      </p:pic>
      <p:sp>
        <p:nvSpPr>
          <p:cNvPr id="9" name="Rectangle 2"/>
          <p:cNvSpPr txBox="1">
            <a:spLocks noChangeArrowheads="1"/>
          </p:cNvSpPr>
          <p:nvPr/>
        </p:nvSpPr>
        <p:spPr bwMode="auto">
          <a:xfrm>
            <a:off x="381000" y="5029200"/>
            <a:ext cx="3962400" cy="914400"/>
          </a:xfrm>
          <a:prstGeom prst="rect">
            <a:avLst/>
          </a:prstGeom>
          <a:noFill/>
          <a:ln w="9525">
            <a:noFill/>
            <a:miter lim="800000"/>
            <a:headEnd/>
            <a:tailEnd/>
          </a:ln>
          <a:effectLst/>
        </p:spPr>
        <p:txBody>
          <a:bodyPr anchor="ctr"/>
          <a:lstStyle/>
          <a:p>
            <a:pPr>
              <a:defRPr/>
            </a:pPr>
            <a:r>
              <a:rPr lang="en-GB" sz="2400" kern="0" dirty="0">
                <a:solidFill>
                  <a:srgbClr val="FF0000"/>
                </a:solidFill>
                <a:latin typeface="+mj-lt"/>
                <a:ea typeface="+mj-ea"/>
                <a:cs typeface="+mj-cs"/>
              </a:rPr>
              <a:t>Full breasts = NORMAL</a:t>
            </a:r>
          </a:p>
        </p:txBody>
      </p:sp>
      <p:sp>
        <p:nvSpPr>
          <p:cNvPr id="10" name="Rectangle 2"/>
          <p:cNvSpPr txBox="1">
            <a:spLocks noChangeArrowheads="1"/>
          </p:cNvSpPr>
          <p:nvPr/>
        </p:nvSpPr>
        <p:spPr bwMode="auto">
          <a:xfrm>
            <a:off x="4495800" y="5029200"/>
            <a:ext cx="3962400" cy="914400"/>
          </a:xfrm>
          <a:prstGeom prst="rect">
            <a:avLst/>
          </a:prstGeom>
          <a:noFill/>
          <a:ln w="9525">
            <a:noFill/>
            <a:miter lim="800000"/>
            <a:headEnd/>
            <a:tailEnd/>
          </a:ln>
          <a:effectLst/>
        </p:spPr>
        <p:txBody>
          <a:bodyPr anchor="ctr"/>
          <a:lstStyle/>
          <a:p>
            <a:pPr>
              <a:defRPr/>
            </a:pPr>
            <a:r>
              <a:rPr lang="en-GB" sz="2400" kern="0" dirty="0">
                <a:solidFill>
                  <a:srgbClr val="FF0000"/>
                </a:solidFill>
                <a:latin typeface="+mj-lt"/>
                <a:ea typeface="+mj-ea"/>
                <a:cs typeface="+mj-cs"/>
              </a:rPr>
              <a:t>Engorged breasts = ABNORMAL</a:t>
            </a:r>
          </a:p>
        </p:txBody>
      </p:sp>
    </p:spTree>
  </p:cSld>
  <p:clrMapOvr>
    <a:masterClrMapping/>
  </p:clrMapOvr>
  <p:transition/>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Footer Placeholder 4"/>
          <p:cNvSpPr>
            <a:spLocks noGrp="1"/>
          </p:cNvSpPr>
          <p:nvPr>
            <p:ph type="ftr" sz="quarter" idx="10"/>
          </p:nvPr>
        </p:nvSpPr>
        <p:spPr>
          <a:noFill/>
        </p:spPr>
        <p:txBody>
          <a:bodyPr/>
          <a:lstStyle/>
          <a:p>
            <a:r>
              <a:rPr lang="en-US" smtClean="0"/>
              <a:t>NF-</a:t>
            </a:r>
          </a:p>
        </p:txBody>
      </p:sp>
      <p:sp>
        <p:nvSpPr>
          <p:cNvPr id="31747" name="Slide Number Placeholder 5"/>
          <p:cNvSpPr>
            <a:spLocks noGrp="1"/>
          </p:cNvSpPr>
          <p:nvPr>
            <p:ph type="sldNum" sz="quarter" idx="11"/>
          </p:nvPr>
        </p:nvSpPr>
        <p:spPr>
          <a:noFill/>
        </p:spPr>
        <p:txBody>
          <a:bodyPr/>
          <a:lstStyle/>
          <a:p>
            <a:fld id="{2F253986-2C95-48FF-8A6E-FB7E6336817B}" type="slidenum">
              <a:rPr lang="en-US" smtClean="0"/>
              <a:pPr/>
              <a:t>105</a:t>
            </a:fld>
            <a:endParaRPr lang="en-US" smtClean="0"/>
          </a:p>
        </p:txBody>
      </p:sp>
      <p:sp>
        <p:nvSpPr>
          <p:cNvPr id="31748" name="Date Placeholder 6"/>
          <p:cNvSpPr>
            <a:spLocks noGrp="1"/>
          </p:cNvSpPr>
          <p:nvPr>
            <p:ph type="dt" sz="quarter" idx="12"/>
          </p:nvPr>
        </p:nvSpPr>
        <p:spPr>
          <a:noFill/>
        </p:spPr>
        <p:txBody>
          <a:bodyPr/>
          <a:lstStyle/>
          <a:p>
            <a:r>
              <a:rPr lang="en-US" smtClean="0"/>
              <a:t>Teaching Aids: ENC</a:t>
            </a:r>
          </a:p>
        </p:txBody>
      </p:sp>
      <p:sp>
        <p:nvSpPr>
          <p:cNvPr id="97283" name="Rectangle 3"/>
          <p:cNvSpPr>
            <a:spLocks noGrp="1" noChangeArrowheads="1"/>
          </p:cNvSpPr>
          <p:nvPr>
            <p:ph type="body" sz="half" idx="1"/>
          </p:nvPr>
        </p:nvSpPr>
        <p:spPr>
          <a:xfrm>
            <a:off x="457200" y="1905000"/>
            <a:ext cx="3886200" cy="3886200"/>
          </a:xfrm>
        </p:spPr>
        <p:txBody>
          <a:bodyPr/>
          <a:lstStyle/>
          <a:p>
            <a:pPr eaLnBrk="1" hangingPunct="1">
              <a:spcBef>
                <a:spcPts val="600"/>
              </a:spcBef>
              <a:buFont typeface="Wingdings" pitchFamily="2" charset="2"/>
              <a:buNone/>
              <a:defRPr/>
            </a:pPr>
            <a:r>
              <a:rPr lang="en-GB" sz="2400" b="1" dirty="0" smtClean="0"/>
              <a:t>Full breasts: </a:t>
            </a:r>
            <a:r>
              <a:rPr lang="en-GB" sz="2400" dirty="0" smtClean="0"/>
              <a:t>	</a:t>
            </a:r>
          </a:p>
          <a:p>
            <a:pPr marL="627063" lvl="1" eaLnBrk="1" hangingPunct="1">
              <a:spcBef>
                <a:spcPts val="600"/>
              </a:spcBef>
              <a:defRPr/>
            </a:pPr>
            <a:r>
              <a:rPr lang="en-GB" dirty="0" smtClean="0"/>
              <a:t>36/72 hours after birth.</a:t>
            </a:r>
          </a:p>
          <a:p>
            <a:pPr marL="627063" lvl="1" eaLnBrk="1" hangingPunct="1">
              <a:spcBef>
                <a:spcPts val="600"/>
              </a:spcBef>
              <a:defRPr/>
            </a:pPr>
            <a:r>
              <a:rPr lang="en-GB" dirty="0" smtClean="0"/>
              <a:t>Hot, heavy, may be hard</a:t>
            </a:r>
          </a:p>
          <a:p>
            <a:pPr marL="627063" lvl="1" eaLnBrk="1" hangingPunct="1">
              <a:spcBef>
                <a:spcPts val="600"/>
              </a:spcBef>
              <a:defRPr/>
            </a:pPr>
            <a:r>
              <a:rPr lang="en-GB" dirty="0" smtClean="0"/>
              <a:t>Milk flowing</a:t>
            </a:r>
          </a:p>
          <a:p>
            <a:pPr marL="627063" lvl="1" eaLnBrk="1" hangingPunct="1">
              <a:spcBef>
                <a:spcPts val="600"/>
              </a:spcBef>
              <a:defRPr/>
            </a:pPr>
            <a:r>
              <a:rPr lang="en-GB" dirty="0" smtClean="0"/>
              <a:t>Fever uncommon</a:t>
            </a:r>
          </a:p>
          <a:p>
            <a:pPr lvl="1" eaLnBrk="1" hangingPunct="1">
              <a:spcBef>
                <a:spcPts val="600"/>
              </a:spcBef>
              <a:buFont typeface="Wingdings" pitchFamily="2" charset="2"/>
              <a:buNone/>
              <a:defRPr/>
            </a:pPr>
            <a:r>
              <a:rPr lang="en-GB" dirty="0" smtClean="0"/>
              <a:t>				</a:t>
            </a:r>
          </a:p>
        </p:txBody>
      </p:sp>
      <p:sp>
        <p:nvSpPr>
          <p:cNvPr id="31750" name="Rectangle 4"/>
          <p:cNvSpPr>
            <a:spLocks noGrp="1" noChangeArrowheads="1"/>
          </p:cNvSpPr>
          <p:nvPr>
            <p:ph type="body" sz="half" idx="2"/>
          </p:nvPr>
        </p:nvSpPr>
        <p:spPr>
          <a:xfrm>
            <a:off x="4343400" y="2014538"/>
            <a:ext cx="4495800" cy="4538662"/>
          </a:xfrm>
        </p:spPr>
        <p:txBody>
          <a:bodyPr/>
          <a:lstStyle/>
          <a:p>
            <a:pPr eaLnBrk="1" hangingPunct="1">
              <a:lnSpc>
                <a:spcPct val="80000"/>
              </a:lnSpc>
              <a:buFont typeface="Wingdings" pitchFamily="2" charset="2"/>
              <a:buNone/>
            </a:pPr>
            <a:r>
              <a:rPr lang="en-GB" sz="2400" b="1" smtClean="0"/>
              <a:t>Engorged breasts:</a:t>
            </a:r>
          </a:p>
          <a:p>
            <a:pPr marL="573088" lvl="1" eaLnBrk="1" hangingPunct="1">
              <a:lnSpc>
                <a:spcPct val="80000"/>
              </a:lnSpc>
            </a:pPr>
            <a:r>
              <a:rPr lang="en-GB" smtClean="0"/>
              <a:t>can occur at any time during breastfeeding</a:t>
            </a:r>
          </a:p>
          <a:p>
            <a:pPr marL="573088" lvl="1" eaLnBrk="1" hangingPunct="1">
              <a:lnSpc>
                <a:spcPct val="80000"/>
              </a:lnSpc>
            </a:pPr>
            <a:r>
              <a:rPr lang="en-GB" smtClean="0"/>
              <a:t>Painful; edematous</a:t>
            </a:r>
          </a:p>
          <a:p>
            <a:pPr marL="573088" lvl="1" eaLnBrk="1" hangingPunct="1">
              <a:lnSpc>
                <a:spcPct val="80000"/>
              </a:lnSpc>
            </a:pPr>
            <a:r>
              <a:rPr lang="en-GB" smtClean="0"/>
              <a:t>Tight, especially nipple area</a:t>
            </a:r>
          </a:p>
          <a:p>
            <a:pPr marL="573088" lvl="1" eaLnBrk="1" hangingPunct="1">
              <a:lnSpc>
                <a:spcPct val="80000"/>
              </a:lnSpc>
            </a:pPr>
            <a:r>
              <a:rPr lang="en-GB" smtClean="0"/>
              <a:t>Shiny</a:t>
            </a:r>
          </a:p>
          <a:p>
            <a:pPr marL="573088" lvl="1" eaLnBrk="1" hangingPunct="1">
              <a:lnSpc>
                <a:spcPct val="80000"/>
              </a:lnSpc>
            </a:pPr>
            <a:r>
              <a:rPr lang="en-GB" smtClean="0"/>
              <a:t>May look red</a:t>
            </a:r>
          </a:p>
          <a:p>
            <a:pPr marL="573088" lvl="1" eaLnBrk="1" hangingPunct="1">
              <a:lnSpc>
                <a:spcPct val="80000"/>
              </a:lnSpc>
            </a:pPr>
            <a:r>
              <a:rPr lang="en-GB" smtClean="0"/>
              <a:t>Milk NOT flowing</a:t>
            </a:r>
          </a:p>
          <a:p>
            <a:pPr marL="573088" lvl="1" eaLnBrk="1" hangingPunct="1">
              <a:lnSpc>
                <a:spcPct val="80000"/>
              </a:lnSpc>
            </a:pPr>
            <a:r>
              <a:rPr lang="en-GB" smtClean="0"/>
              <a:t>Fever may occur</a:t>
            </a:r>
          </a:p>
          <a:p>
            <a:pPr marL="573088" lvl="1" eaLnBrk="1" hangingPunct="1">
              <a:lnSpc>
                <a:spcPct val="80000"/>
              </a:lnSpc>
            </a:pPr>
            <a:r>
              <a:rPr lang="en-GB" smtClean="0"/>
              <a:t>May cause a decrease in milk supply if it happens often</a:t>
            </a:r>
          </a:p>
        </p:txBody>
      </p:sp>
      <p:sp>
        <p:nvSpPr>
          <p:cNvPr id="9" name="Rectangle 2"/>
          <p:cNvSpPr txBox="1">
            <a:spLocks noChangeArrowheads="1"/>
          </p:cNvSpPr>
          <p:nvPr/>
        </p:nvSpPr>
        <p:spPr bwMode="auto">
          <a:xfrm>
            <a:off x="609600" y="381000"/>
            <a:ext cx="8229600" cy="1371600"/>
          </a:xfrm>
          <a:prstGeom prst="rect">
            <a:avLst/>
          </a:prstGeom>
          <a:noFill/>
          <a:ln w="9525">
            <a:noFill/>
            <a:miter lim="800000"/>
            <a:headEnd/>
            <a:tailEnd/>
          </a:ln>
          <a:effectLst/>
        </p:spPr>
        <p:txBody>
          <a:bodyPr anchor="ctr"/>
          <a:lstStyle/>
          <a:p>
            <a:pPr>
              <a:defRPr/>
            </a:pPr>
            <a:r>
              <a:rPr lang="en-GB" sz="4000" b="1" kern="0">
                <a:solidFill>
                  <a:srgbClr val="FF0000"/>
                </a:solidFill>
                <a:latin typeface="+mj-lt"/>
                <a:ea typeface="+mj-ea"/>
                <a:cs typeface="+mj-cs"/>
              </a:rPr>
              <a:t>Full vs. engorged breasts</a:t>
            </a:r>
            <a:endParaRPr lang="en-GB" sz="4000" b="1" kern="0" dirty="0">
              <a:solidFill>
                <a:srgbClr val="FF0000"/>
              </a:solidFill>
              <a:latin typeface="+mj-lt"/>
              <a:ea typeface="+mj-ea"/>
              <a:cs typeface="+mj-cs"/>
            </a:endParaRPr>
          </a:p>
        </p:txBody>
      </p:sp>
    </p:spTree>
  </p:cSld>
  <p:clrMapOvr>
    <a:masterClrMapping/>
  </p:clrMapOvr>
  <p:transition/>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Footer Placeholder 3"/>
          <p:cNvSpPr>
            <a:spLocks noGrp="1"/>
          </p:cNvSpPr>
          <p:nvPr>
            <p:ph type="ftr" sz="quarter" idx="10"/>
          </p:nvPr>
        </p:nvSpPr>
        <p:spPr>
          <a:noFill/>
        </p:spPr>
        <p:txBody>
          <a:bodyPr/>
          <a:lstStyle/>
          <a:p>
            <a:r>
              <a:rPr lang="en-US" smtClean="0"/>
              <a:t>NF-</a:t>
            </a:r>
          </a:p>
        </p:txBody>
      </p:sp>
      <p:sp>
        <p:nvSpPr>
          <p:cNvPr id="32771" name="Slide Number Placeholder 4"/>
          <p:cNvSpPr>
            <a:spLocks noGrp="1"/>
          </p:cNvSpPr>
          <p:nvPr>
            <p:ph type="sldNum" sz="quarter" idx="11"/>
          </p:nvPr>
        </p:nvSpPr>
        <p:spPr>
          <a:noFill/>
        </p:spPr>
        <p:txBody>
          <a:bodyPr/>
          <a:lstStyle/>
          <a:p>
            <a:fld id="{A637CB37-DDAF-46E2-B43A-E50165780DCB}" type="slidenum">
              <a:rPr lang="en-US" smtClean="0"/>
              <a:pPr/>
              <a:t>106</a:t>
            </a:fld>
            <a:endParaRPr lang="en-US" smtClean="0"/>
          </a:p>
        </p:txBody>
      </p:sp>
      <p:sp>
        <p:nvSpPr>
          <p:cNvPr id="32772" name="Date Placeholder 5"/>
          <p:cNvSpPr>
            <a:spLocks noGrp="1"/>
          </p:cNvSpPr>
          <p:nvPr>
            <p:ph type="dt" sz="quarter" idx="12"/>
          </p:nvPr>
        </p:nvSpPr>
        <p:spPr>
          <a:noFill/>
        </p:spPr>
        <p:txBody>
          <a:bodyPr/>
          <a:lstStyle/>
          <a:p>
            <a:r>
              <a:rPr lang="en-US" smtClean="0"/>
              <a:t>Teaching Aids: ENC</a:t>
            </a:r>
          </a:p>
        </p:txBody>
      </p:sp>
      <p:sp>
        <p:nvSpPr>
          <p:cNvPr id="32773" name="Rectangle 2"/>
          <p:cNvSpPr>
            <a:spLocks noGrp="1" noChangeArrowheads="1"/>
          </p:cNvSpPr>
          <p:nvPr>
            <p:ph type="title"/>
          </p:nvPr>
        </p:nvSpPr>
        <p:spPr>
          <a:xfrm>
            <a:off x="457200" y="457200"/>
            <a:ext cx="8229600" cy="1143000"/>
          </a:xfrm>
        </p:spPr>
        <p:txBody>
          <a:bodyPr/>
          <a:lstStyle/>
          <a:p>
            <a:pPr eaLnBrk="1" hangingPunct="1"/>
            <a:r>
              <a:rPr lang="en-US" sz="4000" smtClean="0"/>
              <a:t>“Not enough milk”: causes</a:t>
            </a:r>
          </a:p>
        </p:txBody>
      </p:sp>
      <p:sp>
        <p:nvSpPr>
          <p:cNvPr id="32774" name="Rectangle 3"/>
          <p:cNvSpPr>
            <a:spLocks noGrp="1" noChangeArrowheads="1"/>
          </p:cNvSpPr>
          <p:nvPr>
            <p:ph type="body" idx="1"/>
          </p:nvPr>
        </p:nvSpPr>
        <p:spPr>
          <a:xfrm>
            <a:off x="685800" y="1981200"/>
            <a:ext cx="7772400" cy="4038600"/>
          </a:xfrm>
        </p:spPr>
        <p:txBody>
          <a:bodyPr/>
          <a:lstStyle/>
          <a:p>
            <a:pPr eaLnBrk="1" hangingPunct="1">
              <a:lnSpc>
                <a:spcPct val="90000"/>
              </a:lnSpc>
            </a:pPr>
            <a:r>
              <a:rPr lang="en-US" sz="2800" smtClean="0"/>
              <a:t>Not breastfeeding often enough</a:t>
            </a:r>
          </a:p>
          <a:p>
            <a:pPr eaLnBrk="1" hangingPunct="1">
              <a:lnSpc>
                <a:spcPct val="90000"/>
              </a:lnSpc>
            </a:pPr>
            <a:r>
              <a:rPr lang="en-US" sz="2800" smtClean="0"/>
              <a:t>Too short or hurried breastfeeding</a:t>
            </a:r>
          </a:p>
          <a:p>
            <a:pPr eaLnBrk="1" hangingPunct="1">
              <a:lnSpc>
                <a:spcPct val="90000"/>
              </a:lnSpc>
            </a:pPr>
            <a:r>
              <a:rPr lang="en-US" sz="2800" smtClean="0"/>
              <a:t>Night feeds stopped early</a:t>
            </a:r>
          </a:p>
          <a:p>
            <a:pPr eaLnBrk="1" hangingPunct="1">
              <a:lnSpc>
                <a:spcPct val="90000"/>
              </a:lnSpc>
            </a:pPr>
            <a:r>
              <a:rPr lang="en-US" sz="2800" smtClean="0"/>
              <a:t>Poor suckling position</a:t>
            </a:r>
          </a:p>
          <a:p>
            <a:pPr eaLnBrk="1" hangingPunct="1">
              <a:lnSpc>
                <a:spcPct val="90000"/>
              </a:lnSpc>
            </a:pPr>
            <a:r>
              <a:rPr lang="en-US" sz="2800" smtClean="0"/>
              <a:t>Poor oxytocin reflex (anxiety, lack of confidence)</a:t>
            </a:r>
          </a:p>
          <a:p>
            <a:pPr eaLnBrk="1" hangingPunct="1">
              <a:lnSpc>
                <a:spcPct val="90000"/>
              </a:lnSpc>
            </a:pPr>
            <a:r>
              <a:rPr lang="en-US" sz="2800" smtClean="0"/>
              <a:t>Engorgement or mastitis</a:t>
            </a:r>
            <a:endParaRPr lang="en-US" sz="1400" b="1" smtClean="0"/>
          </a:p>
        </p:txBody>
      </p:sp>
    </p:spTree>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Footer Placeholder 3"/>
          <p:cNvSpPr>
            <a:spLocks noGrp="1"/>
          </p:cNvSpPr>
          <p:nvPr>
            <p:ph type="ftr" sz="quarter" idx="10"/>
          </p:nvPr>
        </p:nvSpPr>
        <p:spPr>
          <a:noFill/>
        </p:spPr>
        <p:txBody>
          <a:bodyPr/>
          <a:lstStyle/>
          <a:p>
            <a:r>
              <a:rPr lang="en-US" smtClean="0"/>
              <a:t>NF-</a:t>
            </a:r>
          </a:p>
        </p:txBody>
      </p:sp>
      <p:sp>
        <p:nvSpPr>
          <p:cNvPr id="33795" name="Slide Number Placeholder 4"/>
          <p:cNvSpPr>
            <a:spLocks noGrp="1"/>
          </p:cNvSpPr>
          <p:nvPr>
            <p:ph type="sldNum" sz="quarter" idx="11"/>
          </p:nvPr>
        </p:nvSpPr>
        <p:spPr>
          <a:noFill/>
        </p:spPr>
        <p:txBody>
          <a:bodyPr/>
          <a:lstStyle/>
          <a:p>
            <a:fld id="{041D3932-7AF3-430A-B54D-F998AF3D8EEF}" type="slidenum">
              <a:rPr lang="en-US" smtClean="0"/>
              <a:pPr/>
              <a:t>107</a:t>
            </a:fld>
            <a:endParaRPr lang="en-US" smtClean="0"/>
          </a:p>
        </p:txBody>
      </p:sp>
      <p:sp>
        <p:nvSpPr>
          <p:cNvPr id="33796" name="Date Placeholder 5"/>
          <p:cNvSpPr>
            <a:spLocks noGrp="1"/>
          </p:cNvSpPr>
          <p:nvPr>
            <p:ph type="dt" sz="quarter" idx="12"/>
          </p:nvPr>
        </p:nvSpPr>
        <p:spPr>
          <a:noFill/>
        </p:spPr>
        <p:txBody>
          <a:bodyPr/>
          <a:lstStyle/>
          <a:p>
            <a:r>
              <a:rPr lang="en-US" smtClean="0"/>
              <a:t>Teaching Aids: ENC</a:t>
            </a:r>
          </a:p>
        </p:txBody>
      </p:sp>
      <p:sp>
        <p:nvSpPr>
          <p:cNvPr id="33797" name="Rectangle 1026"/>
          <p:cNvSpPr>
            <a:spLocks noGrp="1" noChangeArrowheads="1"/>
          </p:cNvSpPr>
          <p:nvPr>
            <p:ph type="title"/>
          </p:nvPr>
        </p:nvSpPr>
        <p:spPr>
          <a:xfrm>
            <a:off x="381000" y="381000"/>
            <a:ext cx="8458200" cy="914400"/>
          </a:xfrm>
        </p:spPr>
        <p:txBody>
          <a:bodyPr/>
          <a:lstStyle/>
          <a:p>
            <a:pPr eaLnBrk="1" hangingPunct="1"/>
            <a:r>
              <a:rPr lang="en-US" sz="4000" smtClean="0"/>
              <a:t>“Not enough milk”: management</a:t>
            </a:r>
          </a:p>
        </p:txBody>
      </p:sp>
      <p:sp>
        <p:nvSpPr>
          <p:cNvPr id="33798" name="Rectangle 1027"/>
          <p:cNvSpPr>
            <a:spLocks noGrp="1" noChangeArrowheads="1"/>
          </p:cNvSpPr>
          <p:nvPr>
            <p:ph type="body" idx="1"/>
          </p:nvPr>
        </p:nvSpPr>
        <p:spPr>
          <a:xfrm>
            <a:off x="381000" y="1905000"/>
            <a:ext cx="8382000" cy="4343400"/>
          </a:xfrm>
        </p:spPr>
        <p:txBody>
          <a:bodyPr/>
          <a:lstStyle/>
          <a:p>
            <a:pPr eaLnBrk="1" hangingPunct="1"/>
            <a:r>
              <a:rPr lang="en-US" sz="2800" smtClean="0"/>
              <a:t>Put baby to breast frequently</a:t>
            </a:r>
          </a:p>
          <a:p>
            <a:pPr eaLnBrk="1" hangingPunct="1"/>
            <a:r>
              <a:rPr lang="en-US" sz="2800" smtClean="0"/>
              <a:t>Baby to be correctly attached to breast</a:t>
            </a:r>
          </a:p>
          <a:p>
            <a:pPr eaLnBrk="1" hangingPunct="1"/>
            <a:r>
              <a:rPr lang="en-US" sz="2800" smtClean="0"/>
              <a:t>Build mother’s confidence</a:t>
            </a:r>
          </a:p>
          <a:p>
            <a:pPr eaLnBrk="1" hangingPunct="1"/>
            <a:r>
              <a:rPr lang="en-US" sz="2800" smtClean="0"/>
              <a:t>Back massage and relaxation can help </a:t>
            </a:r>
          </a:p>
          <a:p>
            <a:pPr eaLnBrk="1" hangingPunct="1"/>
            <a:r>
              <a:rPr lang="en-US" sz="2800" smtClean="0"/>
              <a:t>Use galactogogues (metaclopropamide) judiciously </a:t>
            </a:r>
          </a:p>
          <a:p>
            <a:pPr eaLnBrk="1" hangingPunct="1"/>
            <a:endParaRPr lang="en-US" sz="3600" smtClean="0"/>
          </a:p>
          <a:p>
            <a:pPr eaLnBrk="1" hangingPunct="1">
              <a:spcBef>
                <a:spcPct val="0"/>
              </a:spcBef>
              <a:buFont typeface="Wingdings" pitchFamily="2" charset="2"/>
              <a:buNone/>
            </a:pPr>
            <a:r>
              <a:rPr lang="en-US" sz="2800" smtClean="0"/>
              <a:t>    </a:t>
            </a:r>
            <a:r>
              <a:rPr lang="en-US" sz="2400" i="1" smtClean="0"/>
              <a:t>Adequate weight gain and urine frequency 5-6 times a day are reliable signs of enough  milk intake </a:t>
            </a:r>
            <a:endParaRPr lang="en-US" sz="2800" i="1" smtClean="0"/>
          </a:p>
        </p:txBody>
      </p:sp>
      <p:sp>
        <p:nvSpPr>
          <p:cNvPr id="33799" name="Line 1028"/>
          <p:cNvSpPr>
            <a:spLocks noChangeShapeType="1"/>
          </p:cNvSpPr>
          <p:nvPr/>
        </p:nvSpPr>
        <p:spPr bwMode="auto">
          <a:xfrm>
            <a:off x="609600" y="4876800"/>
            <a:ext cx="8077200" cy="0"/>
          </a:xfrm>
          <a:prstGeom prst="line">
            <a:avLst/>
          </a:prstGeom>
          <a:noFill/>
          <a:ln w="25400">
            <a:solidFill>
              <a:srgbClr val="FF6600"/>
            </a:solidFill>
            <a:round/>
            <a:headEnd/>
            <a:tailEnd/>
          </a:ln>
        </p:spPr>
        <p:txBody>
          <a:bodyPr/>
          <a:lstStyle/>
          <a:p>
            <a:endParaRPr lang="en-US"/>
          </a:p>
        </p:txBody>
      </p:sp>
    </p:spTree>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4" name="Rectangle 4"/>
          <p:cNvSpPr>
            <a:spLocks noGrp="1" noChangeArrowheads="1"/>
          </p:cNvSpPr>
          <p:nvPr>
            <p:ph type="title"/>
          </p:nvPr>
        </p:nvSpPr>
        <p:spPr/>
        <p:txBody>
          <a:bodyPr/>
          <a:lstStyle/>
          <a:p>
            <a:r>
              <a:rPr lang="en-US"/>
              <a:t>Contraindications</a:t>
            </a:r>
          </a:p>
        </p:txBody>
      </p:sp>
      <p:sp>
        <p:nvSpPr>
          <p:cNvPr id="15365" name="Rectangle 5"/>
          <p:cNvSpPr>
            <a:spLocks noGrp="1" noChangeArrowheads="1"/>
          </p:cNvSpPr>
          <p:nvPr>
            <p:ph type="body" idx="1"/>
          </p:nvPr>
        </p:nvSpPr>
        <p:spPr/>
        <p:txBody>
          <a:bodyPr/>
          <a:lstStyle/>
          <a:p>
            <a:pPr>
              <a:buFont typeface="Wingdings" pitchFamily="2" charset="2"/>
              <a:buNone/>
            </a:pPr>
            <a:r>
              <a:rPr lang="en-US" sz="2700"/>
              <a:t>	</a:t>
            </a:r>
          </a:p>
          <a:p>
            <a:pPr>
              <a:buFont typeface="Wingdings" pitchFamily="2" charset="2"/>
              <a:buNone/>
            </a:pPr>
            <a:r>
              <a:rPr lang="en-US" sz="2700"/>
              <a:t>	</a:t>
            </a:r>
            <a:r>
              <a:rPr lang="en-US" sz="2500" i="1"/>
              <a:t>While breastfeeding is considered optimal for infants, there are some conditions under which it may not be in their best interest…</a:t>
            </a:r>
          </a:p>
          <a:p>
            <a:endParaRPr lang="en-US" sz="2500" i="1"/>
          </a:p>
        </p:txBody>
      </p:sp>
    </p:spTree>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2" name="Rectangle 4"/>
          <p:cNvSpPr>
            <a:spLocks noGrp="1" noChangeArrowheads="1"/>
          </p:cNvSpPr>
          <p:nvPr>
            <p:ph type="title"/>
          </p:nvPr>
        </p:nvSpPr>
        <p:spPr/>
        <p:txBody>
          <a:bodyPr/>
          <a:lstStyle/>
          <a:p>
            <a:r>
              <a:rPr lang="en-US"/>
              <a:t>Contraindications to Breastfeeding</a:t>
            </a:r>
          </a:p>
        </p:txBody>
      </p:sp>
      <p:sp>
        <p:nvSpPr>
          <p:cNvPr id="17413" name="Rectangle 5"/>
          <p:cNvSpPr>
            <a:spLocks noGrp="1" noChangeArrowheads="1"/>
          </p:cNvSpPr>
          <p:nvPr>
            <p:ph type="body" idx="1"/>
          </p:nvPr>
        </p:nvSpPr>
        <p:spPr>
          <a:xfrm>
            <a:off x="1370013" y="1827213"/>
            <a:ext cx="7313612" cy="4497387"/>
          </a:xfrm>
        </p:spPr>
        <p:txBody>
          <a:bodyPr/>
          <a:lstStyle/>
          <a:p>
            <a:pPr>
              <a:buFont typeface="Wingdings" pitchFamily="2" charset="2"/>
              <a:buNone/>
            </a:pPr>
            <a:r>
              <a:rPr lang="en-US" sz="2700"/>
              <a:t>These include:</a:t>
            </a:r>
          </a:p>
          <a:p>
            <a:r>
              <a:rPr lang="en-US" sz="2700"/>
              <a:t>Infants who have galactosemia</a:t>
            </a:r>
          </a:p>
          <a:p>
            <a:r>
              <a:rPr lang="en-US" sz="2700"/>
              <a:t>Mothers with active (untreated) TB</a:t>
            </a:r>
          </a:p>
          <a:p>
            <a:r>
              <a:rPr lang="en-US" sz="2700"/>
              <a:t>Mothers who are using “street drugs”</a:t>
            </a:r>
          </a:p>
          <a:p>
            <a:r>
              <a:rPr lang="en-US" sz="2700"/>
              <a:t>Mothers with HIV (in the USA)</a:t>
            </a:r>
          </a:p>
          <a:p>
            <a:r>
              <a:rPr lang="en-US" sz="2700"/>
              <a:t>The presence of a herpes simplex lesion on the breast</a:t>
            </a:r>
          </a:p>
          <a:p>
            <a:pPr lvl="1"/>
            <a:r>
              <a:rPr lang="en-US" sz="2400"/>
              <a:t>infants may feed from the opposite breast if it is free of lesions</a:t>
            </a: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91" name="Rectangle 7"/>
          <p:cNvSpPr>
            <a:spLocks noGrp="1" noChangeArrowheads="1"/>
          </p:cNvSpPr>
          <p:nvPr>
            <p:ph type="title"/>
          </p:nvPr>
        </p:nvSpPr>
        <p:spPr>
          <a:xfrm>
            <a:off x="539750" y="2133600"/>
            <a:ext cx="8208963" cy="2160588"/>
          </a:xfrm>
        </p:spPr>
        <p:txBody>
          <a:bodyPr>
            <a:normAutofit fontScale="90000"/>
          </a:bodyPr>
          <a:lstStyle/>
          <a:p>
            <a:r>
              <a:rPr lang="en-US" altLang="zh-CN" sz="2800">
                <a:ea typeface="宋体" charset="-122"/>
              </a:rPr>
              <a:t/>
            </a:r>
            <a:br>
              <a:rPr lang="en-US" altLang="zh-CN" sz="2800">
                <a:ea typeface="宋体" charset="-122"/>
              </a:rPr>
            </a:br>
            <a:r>
              <a:rPr lang="en-US" altLang="zh-CN" sz="2800">
                <a:ea typeface="宋体" charset="-122"/>
              </a:rPr>
              <a:t>          </a:t>
            </a:r>
            <a:r>
              <a:rPr lang="en-US" altLang="zh-CN" sz="2800">
                <a:solidFill>
                  <a:schemeClr val="tx1"/>
                </a:solidFill>
                <a:ea typeface="宋体" charset="-122"/>
              </a:rPr>
              <a:t>(3) Oxytocin reflex (let down reflex or milk                ejection reflex) from post. pit </a:t>
            </a:r>
            <a:br>
              <a:rPr lang="en-US" altLang="zh-CN" sz="2800">
                <a:solidFill>
                  <a:schemeClr val="tx1"/>
                </a:solidFill>
                <a:ea typeface="宋体" charset="-122"/>
              </a:rPr>
            </a:br>
            <a:r>
              <a:rPr lang="en-US" altLang="zh-CN" sz="2800">
                <a:ea typeface="宋体" charset="-122"/>
              </a:rPr>
              <a:t/>
            </a:r>
            <a:br>
              <a:rPr lang="en-US" altLang="zh-CN" sz="2800">
                <a:ea typeface="宋体" charset="-122"/>
              </a:rPr>
            </a:br>
            <a:r>
              <a:rPr lang="en-US" altLang="zh-CN" sz="2800">
                <a:ea typeface="宋体" charset="-122"/>
              </a:rPr>
              <a:t/>
            </a:r>
            <a:br>
              <a:rPr lang="en-US" altLang="zh-CN" sz="2800">
                <a:ea typeface="宋体" charset="-122"/>
              </a:rPr>
            </a:br>
            <a:r>
              <a:rPr lang="en-US" altLang="zh-CN" sz="2800">
                <a:ea typeface="宋体" charset="-122"/>
              </a:rPr>
              <a:t>                    contraction of neuroepithelial cells</a:t>
            </a:r>
            <a:r>
              <a:rPr lang="en-US" altLang="zh-CN" sz="4000">
                <a:ea typeface="宋体" charset="-122"/>
              </a:rPr>
              <a:t> </a:t>
            </a:r>
            <a:br>
              <a:rPr lang="en-US" altLang="zh-CN" sz="4000">
                <a:ea typeface="宋体" charset="-122"/>
              </a:rPr>
            </a:br>
            <a:r>
              <a:rPr lang="en-US" altLang="zh-CN" sz="4000">
                <a:ea typeface="宋体" charset="-122"/>
              </a:rPr>
              <a:t/>
            </a:r>
            <a:br>
              <a:rPr lang="en-US" altLang="zh-CN" sz="4000">
                <a:ea typeface="宋体" charset="-122"/>
              </a:rPr>
            </a:br>
            <a:r>
              <a:rPr lang="en-US" altLang="zh-CN" sz="4000">
                <a:ea typeface="宋体" charset="-122"/>
              </a:rPr>
              <a:t>           </a:t>
            </a:r>
            <a:r>
              <a:rPr lang="en-US" altLang="zh-CN" sz="2800">
                <a:ea typeface="宋体" charset="-122"/>
              </a:rPr>
              <a:t>Surrounding alveoli </a:t>
            </a:r>
            <a:r>
              <a:rPr lang="ar-SA" altLang="zh-CN" sz="2800"/>
              <a:t/>
            </a:r>
            <a:br>
              <a:rPr lang="ar-SA" altLang="zh-CN" sz="2800"/>
            </a:br>
            <a:r>
              <a:rPr lang="en-US" altLang="zh-CN" sz="2800">
                <a:ea typeface="宋体" charset="-122"/>
              </a:rPr>
              <a:t/>
            </a:r>
            <a:br>
              <a:rPr lang="en-US" altLang="zh-CN" sz="2800">
                <a:ea typeface="宋体" charset="-122"/>
              </a:rPr>
            </a:br>
            <a:r>
              <a:rPr lang="en-US" altLang="zh-CN" sz="2800">
                <a:ea typeface="宋体" charset="-122"/>
              </a:rPr>
              <a:t/>
            </a:r>
            <a:br>
              <a:rPr lang="en-US" altLang="zh-CN" sz="2800">
                <a:ea typeface="宋体" charset="-122"/>
              </a:rPr>
            </a:br>
            <a:r>
              <a:rPr lang="ar-SA" altLang="zh-CN" sz="2800"/>
              <a:t>	</a:t>
            </a:r>
            <a:r>
              <a:rPr lang="en-US" altLang="zh-CN" sz="2800">
                <a:ea typeface="宋体" charset="-122"/>
              </a:rPr>
              <a:t>                                ejection of milk.</a:t>
            </a:r>
            <a:br>
              <a:rPr lang="en-US" altLang="zh-CN" sz="2800">
                <a:ea typeface="宋体" charset="-122"/>
              </a:rPr>
            </a:br>
            <a:r>
              <a:rPr lang="en-US" altLang="zh-CN" sz="4000">
                <a:ea typeface="宋体" charset="-122"/>
              </a:rPr>
              <a:t> </a:t>
            </a:r>
            <a:endParaRPr lang="en-US" sz="4000"/>
          </a:p>
        </p:txBody>
      </p:sp>
      <p:sp>
        <p:nvSpPr>
          <p:cNvPr id="16392" name="Line 8"/>
          <p:cNvSpPr>
            <a:spLocks noChangeShapeType="1"/>
          </p:cNvSpPr>
          <p:nvPr/>
        </p:nvSpPr>
        <p:spPr bwMode="auto">
          <a:xfrm>
            <a:off x="5435600" y="1557338"/>
            <a:ext cx="1008063" cy="792162"/>
          </a:xfrm>
          <a:prstGeom prst="line">
            <a:avLst/>
          </a:prstGeom>
          <a:noFill/>
          <a:ln w="9525">
            <a:solidFill>
              <a:srgbClr val="000000"/>
            </a:solidFill>
            <a:round/>
            <a:headEnd/>
            <a:tailEnd type="triangle" w="med" len="med"/>
          </a:ln>
          <a:effectLst/>
        </p:spPr>
        <p:txBody>
          <a:bodyPr/>
          <a:lstStyle/>
          <a:p>
            <a:endParaRPr lang="en-US"/>
          </a:p>
        </p:txBody>
      </p:sp>
      <p:sp>
        <p:nvSpPr>
          <p:cNvPr id="16393" name="Line 9"/>
          <p:cNvSpPr>
            <a:spLocks noChangeShapeType="1"/>
          </p:cNvSpPr>
          <p:nvPr/>
        </p:nvSpPr>
        <p:spPr bwMode="auto">
          <a:xfrm>
            <a:off x="5724525" y="4149725"/>
            <a:ext cx="863600" cy="792163"/>
          </a:xfrm>
          <a:prstGeom prst="line">
            <a:avLst/>
          </a:prstGeom>
          <a:noFill/>
          <a:ln w="9525">
            <a:solidFill>
              <a:srgbClr val="000000"/>
            </a:solidFill>
            <a:round/>
            <a:headEnd/>
            <a:tailEnd type="triangle" w="med" len="med"/>
          </a:ln>
          <a:effectLst/>
        </p:spPr>
        <p:txBody>
          <a:bodyPr/>
          <a:lstStyle/>
          <a:p>
            <a:endParaRPr lang="en-US"/>
          </a:p>
        </p:txBody>
      </p:sp>
    </p:spTree>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685800" y="381000"/>
            <a:ext cx="7772400" cy="1143000"/>
          </a:xfrm>
        </p:spPr>
        <p:txBody>
          <a:bodyPr/>
          <a:lstStyle/>
          <a:p>
            <a:r>
              <a:rPr lang="en-US" sz="3200" b="1" u="sng">
                <a:solidFill>
                  <a:srgbClr val="CC3300"/>
                </a:solidFill>
                <a:latin typeface="Arial" charset="0"/>
                <a:cs typeface="Arial" charset="0"/>
              </a:rPr>
              <a:t>Factors Influencing Drug Safety</a:t>
            </a:r>
          </a:p>
        </p:txBody>
      </p:sp>
      <p:sp>
        <p:nvSpPr>
          <p:cNvPr id="6147" name="Rectangle 3"/>
          <p:cNvSpPr>
            <a:spLocks noGrp="1" noChangeArrowheads="1"/>
          </p:cNvSpPr>
          <p:nvPr>
            <p:ph type="body" sz="half" idx="1"/>
          </p:nvPr>
        </p:nvSpPr>
        <p:spPr>
          <a:xfrm>
            <a:off x="609600" y="2362200"/>
            <a:ext cx="3733800" cy="3505200"/>
          </a:xfrm>
          <a:ln>
            <a:solidFill>
              <a:schemeClr val="tx1"/>
            </a:solidFill>
          </a:ln>
        </p:spPr>
        <p:txBody>
          <a:bodyPr/>
          <a:lstStyle/>
          <a:p>
            <a:pPr>
              <a:lnSpc>
                <a:spcPct val="120000"/>
              </a:lnSpc>
            </a:pPr>
            <a:r>
              <a:rPr lang="en-US">
                <a:latin typeface="Arial" charset="0"/>
                <a:cs typeface="Arial" charset="0"/>
              </a:rPr>
              <a:t>Diffusion / active transport</a:t>
            </a:r>
          </a:p>
          <a:p>
            <a:pPr>
              <a:lnSpc>
                <a:spcPct val="120000"/>
              </a:lnSpc>
            </a:pPr>
            <a:r>
              <a:rPr lang="en-US">
                <a:latin typeface="Arial" charset="0"/>
                <a:cs typeface="Arial" charset="0"/>
              </a:rPr>
              <a:t>Plasma level</a:t>
            </a:r>
          </a:p>
          <a:p>
            <a:pPr>
              <a:lnSpc>
                <a:spcPct val="120000"/>
              </a:lnSpc>
            </a:pPr>
            <a:r>
              <a:rPr lang="en-US">
                <a:latin typeface="Arial" charset="0"/>
                <a:cs typeface="Arial" charset="0"/>
              </a:rPr>
              <a:t>Lipid solubility</a:t>
            </a:r>
          </a:p>
          <a:p>
            <a:pPr>
              <a:lnSpc>
                <a:spcPct val="120000"/>
              </a:lnSpc>
            </a:pPr>
            <a:r>
              <a:rPr lang="en-US">
                <a:latin typeface="Arial" charset="0"/>
                <a:cs typeface="Arial" charset="0"/>
              </a:rPr>
              <a:t>Drug pH</a:t>
            </a:r>
          </a:p>
          <a:p>
            <a:pPr>
              <a:lnSpc>
                <a:spcPct val="120000"/>
              </a:lnSpc>
            </a:pPr>
            <a:r>
              <a:rPr lang="en-US">
                <a:latin typeface="Arial" charset="0"/>
                <a:cs typeface="Arial" charset="0"/>
              </a:rPr>
              <a:t>Molecular weight</a:t>
            </a:r>
          </a:p>
          <a:p>
            <a:pPr>
              <a:lnSpc>
                <a:spcPct val="120000"/>
              </a:lnSpc>
            </a:pPr>
            <a:endParaRPr lang="en-US">
              <a:latin typeface="Arial" charset="0"/>
              <a:cs typeface="Arial" charset="0"/>
            </a:endParaRPr>
          </a:p>
          <a:p>
            <a:pPr>
              <a:lnSpc>
                <a:spcPct val="120000"/>
              </a:lnSpc>
            </a:pPr>
            <a:endParaRPr lang="en-US">
              <a:latin typeface="Arial" charset="0"/>
              <a:cs typeface="Arial" charset="0"/>
            </a:endParaRPr>
          </a:p>
        </p:txBody>
      </p:sp>
      <p:sp>
        <p:nvSpPr>
          <p:cNvPr id="6148" name="Text Box 4"/>
          <p:cNvSpPr txBox="1">
            <a:spLocks noChangeArrowheads="1"/>
          </p:cNvSpPr>
          <p:nvPr/>
        </p:nvSpPr>
        <p:spPr bwMode="auto">
          <a:xfrm>
            <a:off x="685800" y="1600200"/>
            <a:ext cx="3657600" cy="519113"/>
          </a:xfrm>
          <a:prstGeom prst="rect">
            <a:avLst/>
          </a:prstGeom>
          <a:noFill/>
          <a:ln w="9525">
            <a:noFill/>
            <a:miter lim="800000"/>
            <a:headEnd/>
            <a:tailEnd/>
          </a:ln>
          <a:effectLst/>
        </p:spPr>
        <p:txBody>
          <a:bodyPr>
            <a:spAutoFit/>
          </a:bodyPr>
          <a:lstStyle/>
          <a:p>
            <a:pPr>
              <a:spcBef>
                <a:spcPct val="50000"/>
              </a:spcBef>
            </a:pPr>
            <a:r>
              <a:rPr lang="en-US" b="1">
                <a:solidFill>
                  <a:schemeClr val="accent2"/>
                </a:solidFill>
                <a:latin typeface="Arial" charset="0"/>
                <a:cs typeface="Arial" charset="0"/>
              </a:rPr>
              <a:t>Drugs factors :-</a:t>
            </a:r>
          </a:p>
        </p:txBody>
      </p:sp>
      <p:sp>
        <p:nvSpPr>
          <p:cNvPr id="6149" name="Rectangle 5"/>
          <p:cNvSpPr>
            <a:spLocks noGrp="1" noChangeArrowheads="1"/>
          </p:cNvSpPr>
          <p:nvPr>
            <p:ph type="body" sz="half" idx="2"/>
          </p:nvPr>
        </p:nvSpPr>
        <p:spPr>
          <a:xfrm>
            <a:off x="4953000" y="2362200"/>
            <a:ext cx="3657600" cy="3505200"/>
          </a:xfrm>
          <a:ln>
            <a:solidFill>
              <a:schemeClr val="tx1"/>
            </a:solidFill>
          </a:ln>
        </p:spPr>
        <p:txBody>
          <a:bodyPr/>
          <a:lstStyle/>
          <a:p>
            <a:pPr>
              <a:lnSpc>
                <a:spcPct val="120000"/>
              </a:lnSpc>
            </a:pPr>
            <a:r>
              <a:rPr lang="en-US">
                <a:latin typeface="Arial" charset="0"/>
                <a:cs typeface="Arial" charset="0"/>
              </a:rPr>
              <a:t>Protein binding</a:t>
            </a:r>
          </a:p>
          <a:p>
            <a:pPr>
              <a:lnSpc>
                <a:spcPct val="120000"/>
              </a:lnSpc>
            </a:pPr>
            <a:r>
              <a:rPr lang="en-US">
                <a:latin typeface="Arial" charset="0"/>
                <a:cs typeface="Arial" charset="0"/>
              </a:rPr>
              <a:t>Half life </a:t>
            </a:r>
          </a:p>
          <a:p>
            <a:pPr>
              <a:lnSpc>
                <a:spcPct val="120000"/>
              </a:lnSpc>
            </a:pPr>
            <a:r>
              <a:rPr lang="en-US">
                <a:latin typeface="Arial" charset="0"/>
                <a:cs typeface="Arial" charset="0"/>
              </a:rPr>
              <a:t>Oral bioavailability</a:t>
            </a:r>
          </a:p>
          <a:p>
            <a:pPr>
              <a:lnSpc>
                <a:spcPct val="120000"/>
              </a:lnSpc>
            </a:pPr>
            <a:r>
              <a:rPr lang="en-US">
                <a:latin typeface="Arial" charset="0"/>
                <a:cs typeface="Arial" charset="0"/>
              </a:rPr>
              <a:t>Non-dose-related toxicity</a:t>
            </a:r>
          </a:p>
        </p:txBody>
      </p:sp>
    </p:spTree>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0" name="Picture 2" descr="Peopl719"/>
          <p:cNvPicPr>
            <a:picLocks noChangeAspect="1" noChangeArrowheads="1"/>
          </p:cNvPicPr>
          <p:nvPr/>
        </p:nvPicPr>
        <p:blipFill>
          <a:blip r:embed="rId2" cstate="print"/>
          <a:srcRect/>
          <a:stretch>
            <a:fillRect/>
          </a:stretch>
        </p:blipFill>
        <p:spPr bwMode="auto">
          <a:xfrm>
            <a:off x="1524000" y="0"/>
            <a:ext cx="2266950" cy="6705600"/>
          </a:xfrm>
          <a:prstGeom prst="rect">
            <a:avLst/>
          </a:prstGeom>
          <a:noFill/>
        </p:spPr>
      </p:pic>
      <p:sp>
        <p:nvSpPr>
          <p:cNvPr id="63491" name="Text Box 3"/>
          <p:cNvSpPr txBox="1">
            <a:spLocks noChangeArrowheads="1"/>
          </p:cNvSpPr>
          <p:nvPr/>
        </p:nvSpPr>
        <p:spPr bwMode="auto">
          <a:xfrm>
            <a:off x="4191000" y="2238375"/>
            <a:ext cx="4648200" cy="1533525"/>
          </a:xfrm>
          <a:prstGeom prst="rect">
            <a:avLst/>
          </a:prstGeom>
          <a:noFill/>
          <a:ln w="38100">
            <a:pattFill prst="dkUpDiag">
              <a:fgClr>
                <a:srgbClr val="996600"/>
              </a:fgClr>
              <a:bgClr>
                <a:srgbClr val="FFFFFF"/>
              </a:bgClr>
            </a:pattFill>
            <a:miter lim="800000"/>
            <a:headEnd/>
            <a:tailEnd/>
          </a:ln>
          <a:effectLst>
            <a:outerShdw dist="35921" dir="2700000" algn="ctr" rotWithShape="0">
              <a:schemeClr val="bg1"/>
            </a:outerShdw>
          </a:effectLst>
        </p:spPr>
        <p:txBody>
          <a:bodyPr>
            <a:spAutoFit/>
          </a:bodyPr>
          <a:lstStyle/>
          <a:p>
            <a:pPr>
              <a:spcBef>
                <a:spcPct val="50000"/>
              </a:spcBef>
            </a:pPr>
            <a:r>
              <a:rPr lang="en-US" sz="4600" b="1">
                <a:solidFill>
                  <a:srgbClr val="CC3300"/>
                </a:solidFill>
                <a:latin typeface="Comic Sans MS" pitchFamily="66" charset="0"/>
              </a:rPr>
              <a:t>Drugs contraindicated</a:t>
            </a:r>
          </a:p>
        </p:txBody>
      </p:sp>
    </p:spTree>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a:xfrm>
            <a:off x="685800" y="381000"/>
            <a:ext cx="8077200" cy="838200"/>
          </a:xfrm>
          <a:ln w="28575">
            <a:solidFill>
              <a:schemeClr val="tx1"/>
            </a:solidFill>
          </a:ln>
        </p:spPr>
        <p:txBody>
          <a:bodyPr/>
          <a:lstStyle/>
          <a:p>
            <a:r>
              <a:rPr lang="en-US" sz="3200">
                <a:solidFill>
                  <a:srgbClr val="FF6600"/>
                </a:solidFill>
                <a:latin typeface="Times New Roman" pitchFamily="18" charset="0"/>
              </a:rPr>
              <a:t>Drugs Contraindicated During Breastfeeding</a:t>
            </a:r>
          </a:p>
        </p:txBody>
      </p:sp>
      <p:sp>
        <p:nvSpPr>
          <p:cNvPr id="34819" name="Rectangle 3"/>
          <p:cNvSpPr>
            <a:spLocks noGrp="1" noChangeArrowheads="1"/>
          </p:cNvSpPr>
          <p:nvPr>
            <p:ph type="body" idx="1"/>
          </p:nvPr>
        </p:nvSpPr>
        <p:spPr>
          <a:xfrm>
            <a:off x="685800" y="1219200"/>
            <a:ext cx="2743200" cy="5105400"/>
          </a:xfrm>
          <a:ln>
            <a:solidFill>
              <a:schemeClr val="tx1"/>
            </a:solidFill>
          </a:ln>
        </p:spPr>
        <p:txBody>
          <a:bodyPr>
            <a:normAutofit lnSpcReduction="10000"/>
          </a:bodyPr>
          <a:lstStyle/>
          <a:p>
            <a:pPr marL="185738" indent="-185738">
              <a:lnSpc>
                <a:spcPct val="110000"/>
              </a:lnSpc>
            </a:pPr>
            <a:r>
              <a:rPr lang="en-US" sz="2500">
                <a:latin typeface="Arial" charset="0"/>
                <a:cs typeface="Arial" charset="0"/>
              </a:rPr>
              <a:t>Amiodarone</a:t>
            </a:r>
          </a:p>
          <a:p>
            <a:pPr marL="185738" indent="-185738">
              <a:lnSpc>
                <a:spcPct val="110000"/>
              </a:lnSpc>
            </a:pPr>
            <a:r>
              <a:rPr lang="en-US" sz="2500">
                <a:latin typeface="Arial" charset="0"/>
                <a:cs typeface="Arial" charset="0"/>
              </a:rPr>
              <a:t>Antineoplastic agents</a:t>
            </a:r>
          </a:p>
          <a:p>
            <a:pPr marL="185738" indent="-185738">
              <a:lnSpc>
                <a:spcPct val="110000"/>
              </a:lnSpc>
            </a:pPr>
            <a:r>
              <a:rPr lang="en-US" sz="2500">
                <a:solidFill>
                  <a:schemeClr val="accent2"/>
                </a:solidFill>
                <a:latin typeface="Arial" charset="0"/>
                <a:cs typeface="Arial" charset="0"/>
              </a:rPr>
              <a:t>Chloramph.                                     </a:t>
            </a:r>
            <a:r>
              <a:rPr lang="en-US" sz="2500">
                <a:solidFill>
                  <a:schemeClr val="bg1"/>
                </a:solidFill>
                <a:latin typeface="Arial" charset="0"/>
                <a:cs typeface="Arial" charset="0"/>
              </a:rPr>
              <a:t>.</a:t>
            </a:r>
            <a:endParaRPr lang="en-US" sz="2500">
              <a:solidFill>
                <a:schemeClr val="accent2"/>
              </a:solidFill>
              <a:latin typeface="Arial" charset="0"/>
              <a:cs typeface="Arial" charset="0"/>
            </a:endParaRPr>
          </a:p>
          <a:p>
            <a:pPr marL="185738" indent="-185738">
              <a:lnSpc>
                <a:spcPct val="110000"/>
              </a:lnSpc>
            </a:pPr>
            <a:r>
              <a:rPr lang="en-US" sz="2500">
                <a:solidFill>
                  <a:schemeClr val="accent2"/>
                </a:solidFill>
                <a:latin typeface="Arial" charset="0"/>
                <a:cs typeface="Arial" charset="0"/>
              </a:rPr>
              <a:t>Ergotamine             </a:t>
            </a:r>
            <a:r>
              <a:rPr lang="en-US" sz="2500">
                <a:solidFill>
                  <a:schemeClr val="bg1"/>
                </a:solidFill>
                <a:latin typeface="Arial" charset="0"/>
                <a:cs typeface="Arial" charset="0"/>
              </a:rPr>
              <a:t>.</a:t>
            </a:r>
            <a:endParaRPr lang="en-US" sz="2500">
              <a:solidFill>
                <a:srgbClr val="A50021"/>
              </a:solidFill>
              <a:latin typeface="Arial" charset="0"/>
              <a:cs typeface="Arial" charset="0"/>
            </a:endParaRPr>
          </a:p>
          <a:p>
            <a:pPr marL="185738" indent="-185738">
              <a:lnSpc>
                <a:spcPct val="110000"/>
              </a:lnSpc>
            </a:pPr>
            <a:r>
              <a:rPr lang="en-US" sz="2500">
                <a:solidFill>
                  <a:srgbClr val="CC3300"/>
                </a:solidFill>
                <a:latin typeface="Arial" charset="0"/>
                <a:cs typeface="Arial" charset="0"/>
              </a:rPr>
              <a:t>Gold salts              </a:t>
            </a:r>
            <a:r>
              <a:rPr lang="en-US" sz="2500">
                <a:solidFill>
                  <a:schemeClr val="bg1"/>
                </a:solidFill>
                <a:latin typeface="Arial" charset="0"/>
                <a:cs typeface="Arial" charset="0"/>
              </a:rPr>
              <a:t>.</a:t>
            </a:r>
            <a:endParaRPr lang="en-US" sz="2500">
              <a:solidFill>
                <a:srgbClr val="CC3300"/>
              </a:solidFill>
              <a:latin typeface="Arial" charset="0"/>
              <a:cs typeface="Arial" charset="0"/>
            </a:endParaRPr>
          </a:p>
          <a:p>
            <a:pPr marL="185738" indent="-185738">
              <a:lnSpc>
                <a:spcPct val="110000"/>
              </a:lnSpc>
            </a:pPr>
            <a:r>
              <a:rPr lang="en-US" sz="2500">
                <a:solidFill>
                  <a:srgbClr val="CC3300"/>
                </a:solidFill>
                <a:latin typeface="Arial" charset="0"/>
                <a:cs typeface="Arial" charset="0"/>
              </a:rPr>
              <a:t>Lithium</a:t>
            </a:r>
          </a:p>
          <a:p>
            <a:pPr marL="185738" indent="-185738">
              <a:lnSpc>
                <a:spcPct val="110000"/>
              </a:lnSpc>
            </a:pPr>
            <a:r>
              <a:rPr lang="en-US" sz="2400">
                <a:latin typeface="Arial" charset="0"/>
                <a:cs typeface="Arial" charset="0"/>
              </a:rPr>
              <a:t>Phenindione</a:t>
            </a:r>
          </a:p>
        </p:txBody>
      </p:sp>
      <p:sp>
        <p:nvSpPr>
          <p:cNvPr id="34820" name="Rectangle 4"/>
          <p:cNvSpPr>
            <a:spLocks noGrp="1" noChangeArrowheads="1"/>
          </p:cNvSpPr>
          <p:nvPr>
            <p:ph type="body" sz="half" idx="2"/>
          </p:nvPr>
        </p:nvSpPr>
        <p:spPr>
          <a:xfrm>
            <a:off x="3429000" y="1219200"/>
            <a:ext cx="5334000" cy="5105400"/>
          </a:xfrm>
          <a:ln>
            <a:solidFill>
              <a:schemeClr val="tx1"/>
            </a:solidFill>
          </a:ln>
        </p:spPr>
        <p:txBody>
          <a:bodyPr>
            <a:normAutofit lnSpcReduction="10000"/>
          </a:bodyPr>
          <a:lstStyle/>
          <a:p>
            <a:pPr marL="384175" indent="-198438">
              <a:lnSpc>
                <a:spcPct val="110000"/>
              </a:lnSpc>
            </a:pPr>
            <a:r>
              <a:rPr lang="en-US" sz="2500">
                <a:latin typeface="Arial" charset="0"/>
                <a:cs typeface="Arial" charset="0"/>
              </a:rPr>
              <a:t>Hypothyroidism reported</a:t>
            </a:r>
          </a:p>
          <a:p>
            <a:pPr marL="384175" indent="-198438">
              <a:lnSpc>
                <a:spcPct val="110000"/>
              </a:lnSpc>
            </a:pPr>
            <a:r>
              <a:rPr lang="en-US" sz="2500">
                <a:latin typeface="Arial" charset="0"/>
                <a:cs typeface="Arial" charset="0"/>
              </a:rPr>
              <a:t>Possible immune suppression, effect on growth</a:t>
            </a:r>
          </a:p>
          <a:p>
            <a:pPr marL="384175" indent="-198438">
              <a:lnSpc>
                <a:spcPct val="110000"/>
              </a:lnSpc>
            </a:pPr>
            <a:r>
              <a:rPr lang="en-US" sz="2500">
                <a:solidFill>
                  <a:srgbClr val="3333CC"/>
                </a:solidFill>
                <a:latin typeface="Arial" charset="0"/>
                <a:cs typeface="Arial" charset="0"/>
              </a:rPr>
              <a:t>(May--&gt;idiosyncratic BM supp. at high conc. in breast milk )</a:t>
            </a:r>
          </a:p>
          <a:p>
            <a:pPr marL="384175" indent="-198438">
              <a:lnSpc>
                <a:spcPct val="110000"/>
              </a:lnSpc>
            </a:pPr>
            <a:r>
              <a:rPr lang="en-US" sz="2500">
                <a:solidFill>
                  <a:srgbClr val="3333CC"/>
                </a:solidFill>
                <a:latin typeface="Arial" charset="0"/>
                <a:cs typeface="Arial" charset="0"/>
              </a:rPr>
              <a:t>Vomiting,diarr.,convulsion (dose</a:t>
            </a:r>
            <a:r>
              <a:rPr lang="en-US" sz="2500" u="sng">
                <a:solidFill>
                  <a:srgbClr val="3333CC"/>
                </a:solidFill>
                <a:latin typeface="Arial" charset="0"/>
                <a:cs typeface="Arial" charset="0"/>
              </a:rPr>
              <a:t>&gt;</a:t>
            </a:r>
            <a:r>
              <a:rPr lang="en-US" sz="2500">
                <a:solidFill>
                  <a:srgbClr val="3333CC"/>
                </a:solidFill>
                <a:latin typeface="Arial" charset="0"/>
                <a:cs typeface="Arial" charset="0"/>
              </a:rPr>
              <a:t>migraine)</a:t>
            </a:r>
          </a:p>
          <a:p>
            <a:pPr marL="384175" indent="-198438">
              <a:lnSpc>
                <a:spcPct val="110000"/>
              </a:lnSpc>
            </a:pPr>
            <a:r>
              <a:rPr lang="en-US" sz="2500">
                <a:solidFill>
                  <a:srgbClr val="CC3300"/>
                </a:solidFill>
                <a:latin typeface="Arial" charset="0"/>
                <a:cs typeface="Arial" charset="0"/>
              </a:rPr>
              <a:t>Possible facial edema in one infant 3 mo. after Rx in mother</a:t>
            </a:r>
          </a:p>
          <a:p>
            <a:pPr marL="384175" indent="-198438">
              <a:lnSpc>
                <a:spcPct val="110000"/>
              </a:lnSpc>
            </a:pPr>
            <a:r>
              <a:rPr lang="en-US" sz="2500">
                <a:solidFill>
                  <a:srgbClr val="CC3300"/>
                </a:solidFill>
                <a:latin typeface="Arial" charset="0"/>
                <a:cs typeface="Arial" charset="0"/>
              </a:rPr>
              <a:t>Severe rash reported</a:t>
            </a:r>
          </a:p>
          <a:p>
            <a:pPr marL="384175" indent="-198438">
              <a:lnSpc>
                <a:spcPct val="110000"/>
              </a:lnSpc>
            </a:pPr>
            <a:r>
              <a:rPr lang="en-US" sz="2400">
                <a:latin typeface="Arial" charset="0"/>
                <a:cs typeface="Arial" charset="0"/>
              </a:rPr>
              <a:t>Increased PT &amp; PTT in 1 infant</a:t>
            </a:r>
            <a:endParaRPr lang="en-US" sz="2500">
              <a:solidFill>
                <a:srgbClr val="CC3300"/>
              </a:solidFill>
              <a:latin typeface="Arial" charset="0"/>
              <a:cs typeface="Arial" charset="0"/>
            </a:endParaRPr>
          </a:p>
          <a:p>
            <a:pPr marL="384175" indent="-198438">
              <a:lnSpc>
                <a:spcPct val="110000"/>
              </a:lnSpc>
            </a:pPr>
            <a:endParaRPr lang="en-US" sz="2500">
              <a:solidFill>
                <a:srgbClr val="3333CC"/>
              </a:solidFill>
              <a:latin typeface="Arial" charset="0"/>
              <a:cs typeface="Arial" charset="0"/>
            </a:endParaRPr>
          </a:p>
        </p:txBody>
      </p:sp>
    </p:spTree>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a:xfrm>
            <a:off x="685800" y="304800"/>
            <a:ext cx="8077200" cy="685800"/>
          </a:xfrm>
          <a:ln w="28575">
            <a:solidFill>
              <a:schemeClr val="tx1"/>
            </a:solidFill>
          </a:ln>
        </p:spPr>
        <p:txBody>
          <a:bodyPr/>
          <a:lstStyle/>
          <a:p>
            <a:pPr>
              <a:lnSpc>
                <a:spcPct val="70000"/>
              </a:lnSpc>
            </a:pPr>
            <a:r>
              <a:rPr lang="en-US" sz="3200">
                <a:solidFill>
                  <a:srgbClr val="FF6600"/>
                </a:solidFill>
                <a:latin typeface="Times New Roman" pitchFamily="18" charset="0"/>
              </a:rPr>
              <a:t>Drugs Contraindicated</a:t>
            </a:r>
          </a:p>
        </p:txBody>
      </p:sp>
      <p:sp>
        <p:nvSpPr>
          <p:cNvPr id="35843" name="Rectangle 3"/>
          <p:cNvSpPr>
            <a:spLocks noGrp="1" noChangeArrowheads="1"/>
          </p:cNvSpPr>
          <p:nvPr>
            <p:ph type="body" idx="1"/>
          </p:nvPr>
        </p:nvSpPr>
        <p:spPr>
          <a:xfrm>
            <a:off x="685800" y="990600"/>
            <a:ext cx="2743200" cy="5638800"/>
          </a:xfrm>
          <a:ln>
            <a:solidFill>
              <a:schemeClr val="tx1"/>
            </a:solidFill>
          </a:ln>
        </p:spPr>
        <p:txBody>
          <a:bodyPr>
            <a:normAutofit lnSpcReduction="10000"/>
          </a:bodyPr>
          <a:lstStyle/>
          <a:p>
            <a:pPr marL="185738" indent="-185738">
              <a:lnSpc>
                <a:spcPct val="120000"/>
              </a:lnSpc>
            </a:pPr>
            <a:r>
              <a:rPr lang="en-US" sz="2400">
                <a:latin typeface="Arial" charset="0"/>
                <a:cs typeface="Arial" charset="0"/>
              </a:rPr>
              <a:t>Retinoids</a:t>
            </a:r>
            <a:r>
              <a:rPr lang="en-US" sz="2400">
                <a:solidFill>
                  <a:srgbClr val="008000"/>
                </a:solidFill>
                <a:latin typeface="Arial" charset="0"/>
                <a:cs typeface="Arial" charset="0"/>
              </a:rPr>
              <a:t>                    </a:t>
            </a:r>
            <a:r>
              <a:rPr lang="en-US" sz="2400">
                <a:solidFill>
                  <a:schemeClr val="bg1"/>
                </a:solidFill>
                <a:latin typeface="Arial" charset="0"/>
                <a:cs typeface="Arial" charset="0"/>
              </a:rPr>
              <a:t>.                              .</a:t>
            </a:r>
            <a:endParaRPr lang="en-US" sz="2400">
              <a:solidFill>
                <a:srgbClr val="008000"/>
              </a:solidFill>
              <a:latin typeface="Arial" charset="0"/>
              <a:cs typeface="Arial" charset="0"/>
            </a:endParaRPr>
          </a:p>
          <a:p>
            <a:pPr marL="185738" indent="-185738">
              <a:lnSpc>
                <a:spcPct val="120000"/>
              </a:lnSpc>
            </a:pPr>
            <a:r>
              <a:rPr lang="en-US" sz="2400">
                <a:solidFill>
                  <a:srgbClr val="CC3300"/>
                </a:solidFill>
                <a:latin typeface="Arial" charset="0"/>
                <a:cs typeface="Arial" charset="0"/>
              </a:rPr>
              <a:t>Tetracycline (chronic-months)</a:t>
            </a:r>
            <a:endParaRPr lang="en-US" sz="2400">
              <a:latin typeface="Arial" charset="0"/>
              <a:cs typeface="Arial" charset="0"/>
            </a:endParaRPr>
          </a:p>
          <a:p>
            <a:pPr marL="185738" indent="-185738">
              <a:lnSpc>
                <a:spcPct val="120000"/>
              </a:lnSpc>
            </a:pPr>
            <a:r>
              <a:rPr lang="en-US" sz="2400">
                <a:solidFill>
                  <a:srgbClr val="3333CC"/>
                </a:solidFill>
                <a:latin typeface="Arial" charset="0"/>
                <a:cs typeface="Arial" charset="0"/>
              </a:rPr>
              <a:t>Pseudoephedrine </a:t>
            </a:r>
            <a:r>
              <a:rPr lang="en-US" sz="2400">
                <a:latin typeface="Arial" charset="0"/>
                <a:cs typeface="Arial" charset="0"/>
              </a:rPr>
              <a:t>   </a:t>
            </a:r>
            <a:r>
              <a:rPr lang="en-US" sz="2400">
                <a:solidFill>
                  <a:schemeClr val="bg1"/>
                </a:solidFill>
                <a:latin typeface="Arial" charset="0"/>
                <a:cs typeface="Arial" charset="0"/>
              </a:rPr>
              <a:t>.                                .</a:t>
            </a:r>
            <a:endParaRPr lang="en-US" sz="2400">
              <a:latin typeface="Arial" charset="0"/>
              <a:cs typeface="Arial" charset="0"/>
            </a:endParaRPr>
          </a:p>
          <a:p>
            <a:pPr marL="185738" indent="-185738">
              <a:lnSpc>
                <a:spcPct val="120000"/>
              </a:lnSpc>
            </a:pPr>
            <a:r>
              <a:rPr lang="en-US" sz="2400">
                <a:solidFill>
                  <a:srgbClr val="3333CC"/>
                </a:solidFill>
                <a:latin typeface="Arial" charset="0"/>
                <a:cs typeface="Arial" charset="0"/>
              </a:rPr>
              <a:t>Radioactives             </a:t>
            </a:r>
            <a:r>
              <a:rPr lang="en-US" sz="2400">
                <a:solidFill>
                  <a:schemeClr val="bg1"/>
                </a:solidFill>
                <a:latin typeface="Arial" charset="0"/>
                <a:cs typeface="Arial" charset="0"/>
              </a:rPr>
              <a:t>.</a:t>
            </a:r>
            <a:endParaRPr lang="en-US" sz="2400">
              <a:solidFill>
                <a:srgbClr val="3333CC"/>
              </a:solidFill>
              <a:latin typeface="Arial" charset="0"/>
              <a:cs typeface="Arial" charset="0"/>
            </a:endParaRPr>
          </a:p>
          <a:p>
            <a:pPr marL="185738" indent="-185738">
              <a:lnSpc>
                <a:spcPct val="120000"/>
              </a:lnSpc>
            </a:pPr>
            <a:r>
              <a:rPr lang="en-US" sz="2400">
                <a:solidFill>
                  <a:srgbClr val="9900CC"/>
                </a:solidFill>
                <a:latin typeface="Arial" charset="0"/>
                <a:cs typeface="Arial" charset="0"/>
              </a:rPr>
              <a:t>Combined oral contraceptives</a:t>
            </a:r>
            <a:endParaRPr lang="en-US" sz="2500">
              <a:solidFill>
                <a:srgbClr val="008000"/>
              </a:solidFill>
              <a:latin typeface="Arial" charset="0"/>
              <a:cs typeface="Arial" charset="0"/>
            </a:endParaRPr>
          </a:p>
        </p:txBody>
      </p:sp>
      <p:sp>
        <p:nvSpPr>
          <p:cNvPr id="35844" name="Rectangle 4"/>
          <p:cNvSpPr>
            <a:spLocks noGrp="1" noChangeArrowheads="1"/>
          </p:cNvSpPr>
          <p:nvPr>
            <p:ph type="body" sz="half" idx="2"/>
          </p:nvPr>
        </p:nvSpPr>
        <p:spPr>
          <a:xfrm>
            <a:off x="3429000" y="990600"/>
            <a:ext cx="5486400" cy="5638800"/>
          </a:xfrm>
          <a:ln>
            <a:solidFill>
              <a:schemeClr val="tx1"/>
            </a:solidFill>
          </a:ln>
        </p:spPr>
        <p:txBody>
          <a:bodyPr/>
          <a:lstStyle/>
          <a:p>
            <a:pPr marL="190500" indent="-88900">
              <a:lnSpc>
                <a:spcPct val="120000"/>
              </a:lnSpc>
            </a:pPr>
            <a:r>
              <a:rPr lang="en-US" sz="2400">
                <a:latin typeface="Arial" charset="0"/>
                <a:cs typeface="Arial" charset="0"/>
              </a:rPr>
              <a:t>Very lipid soluble,wide range of AEs in adult, mutagenic &amp; carcinogenic in animals</a:t>
            </a:r>
          </a:p>
          <a:p>
            <a:pPr marL="190500" indent="-88900">
              <a:lnSpc>
                <a:spcPct val="120000"/>
              </a:lnSpc>
            </a:pPr>
            <a:r>
              <a:rPr lang="en-US" sz="2400">
                <a:solidFill>
                  <a:srgbClr val="CC3300"/>
                </a:solidFill>
                <a:latin typeface="Arial" charset="0"/>
                <a:cs typeface="Arial" charset="0"/>
              </a:rPr>
              <a:t>Staining immature teeth, change in epiphyseal bone growth</a:t>
            </a:r>
          </a:p>
          <a:p>
            <a:pPr marL="190500" indent="-88900">
              <a:lnSpc>
                <a:spcPct val="120000"/>
              </a:lnSpc>
            </a:pPr>
            <a:r>
              <a:rPr lang="en-US" sz="2400">
                <a:solidFill>
                  <a:srgbClr val="3333CC"/>
                </a:solidFill>
                <a:latin typeface="Arial" charset="0"/>
                <a:cs typeface="Arial" charset="0"/>
              </a:rPr>
              <a:t>Unpublished result, may inhibit prolactin &amp; milk production significantly</a:t>
            </a:r>
          </a:p>
          <a:p>
            <a:pPr marL="190500" indent="-88900">
              <a:lnSpc>
                <a:spcPct val="120000"/>
              </a:lnSpc>
            </a:pPr>
            <a:r>
              <a:rPr lang="en-US" sz="2200">
                <a:solidFill>
                  <a:srgbClr val="3333CC"/>
                </a:solidFill>
                <a:latin typeface="Arial" charset="0"/>
                <a:cs typeface="Arial" charset="0"/>
              </a:rPr>
              <a:t>Temporary cessation of BF, based on presence of radioactivity in milk</a:t>
            </a:r>
            <a:endParaRPr lang="en-US" sz="2200">
              <a:latin typeface="Arial" charset="0"/>
              <a:cs typeface="Arial" charset="0"/>
            </a:endParaRPr>
          </a:p>
          <a:p>
            <a:pPr marL="190500" indent="-88900">
              <a:lnSpc>
                <a:spcPct val="120000"/>
              </a:lnSpc>
            </a:pPr>
            <a:r>
              <a:rPr lang="en-US" sz="2400">
                <a:solidFill>
                  <a:srgbClr val="9900CC"/>
                </a:solidFill>
                <a:latin typeface="Arial" charset="0"/>
                <a:cs typeface="Arial" charset="0"/>
              </a:rPr>
              <a:t>Dec.breast milk product</a:t>
            </a:r>
            <a:r>
              <a:rPr lang="en-US" sz="2500" u="sng" baseline="30000">
                <a:solidFill>
                  <a:srgbClr val="9900CC"/>
                </a:solidFill>
                <a:latin typeface="Arial" charset="0"/>
                <a:cs typeface="Arial" charset="0"/>
              </a:rPr>
              <a:t>n</a:t>
            </a:r>
            <a:r>
              <a:rPr lang="en-US" sz="2400">
                <a:solidFill>
                  <a:srgbClr val="9900CC"/>
                </a:solidFill>
                <a:latin typeface="Arial" charset="0"/>
                <a:cs typeface="Arial" charset="0"/>
              </a:rPr>
              <a:t>, dec.protein &amp; nitrogen content of milk</a:t>
            </a:r>
          </a:p>
        </p:txBody>
      </p:sp>
    </p:spTree>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a:xfrm>
            <a:off x="685800" y="304800"/>
            <a:ext cx="8077200" cy="685800"/>
          </a:xfrm>
          <a:ln w="28575">
            <a:solidFill>
              <a:schemeClr val="tx1"/>
            </a:solidFill>
          </a:ln>
        </p:spPr>
        <p:txBody>
          <a:bodyPr/>
          <a:lstStyle/>
          <a:p>
            <a:pPr>
              <a:lnSpc>
                <a:spcPct val="60000"/>
              </a:lnSpc>
            </a:pPr>
            <a:r>
              <a:rPr lang="en-US" sz="3200">
                <a:solidFill>
                  <a:schemeClr val="tx1"/>
                </a:solidFill>
                <a:latin typeface="Arial" charset="0"/>
                <a:cs typeface="Arial" charset="0"/>
              </a:rPr>
              <a:t>Drugs of Abuse :</a:t>
            </a:r>
            <a:r>
              <a:rPr lang="en-US" sz="3200">
                <a:solidFill>
                  <a:srgbClr val="FF6600"/>
                </a:solidFill>
                <a:latin typeface="Arial" charset="0"/>
                <a:cs typeface="Arial" charset="0"/>
              </a:rPr>
              <a:t> Contraindicated (1)</a:t>
            </a:r>
          </a:p>
        </p:txBody>
      </p:sp>
      <p:sp>
        <p:nvSpPr>
          <p:cNvPr id="46083" name="Rectangle 3"/>
          <p:cNvSpPr>
            <a:spLocks noGrp="1" noChangeArrowheads="1"/>
          </p:cNvSpPr>
          <p:nvPr>
            <p:ph type="body" idx="1"/>
          </p:nvPr>
        </p:nvSpPr>
        <p:spPr>
          <a:xfrm>
            <a:off x="685800" y="990600"/>
            <a:ext cx="2743200" cy="4876800"/>
          </a:xfrm>
          <a:ln>
            <a:solidFill>
              <a:schemeClr val="tx1"/>
            </a:solidFill>
          </a:ln>
        </p:spPr>
        <p:txBody>
          <a:bodyPr>
            <a:normAutofit lnSpcReduction="10000"/>
          </a:bodyPr>
          <a:lstStyle/>
          <a:p>
            <a:pPr marL="185738" indent="-185738">
              <a:lnSpc>
                <a:spcPct val="120000"/>
              </a:lnSpc>
            </a:pPr>
            <a:r>
              <a:rPr lang="en-US" sz="2400">
                <a:latin typeface="Arial" charset="0"/>
                <a:cs typeface="Arial" charset="0"/>
              </a:rPr>
              <a:t>Amphetamine</a:t>
            </a:r>
          </a:p>
          <a:p>
            <a:pPr marL="185738" indent="-185738">
              <a:lnSpc>
                <a:spcPct val="120000"/>
              </a:lnSpc>
            </a:pPr>
            <a:r>
              <a:rPr lang="en-US" sz="2400">
                <a:solidFill>
                  <a:schemeClr val="bg1"/>
                </a:solidFill>
                <a:latin typeface="Arial" charset="0"/>
                <a:cs typeface="Arial" charset="0"/>
              </a:rPr>
              <a:t>.                              </a:t>
            </a:r>
          </a:p>
          <a:p>
            <a:pPr marL="185738" indent="-185738">
              <a:lnSpc>
                <a:spcPct val="120000"/>
              </a:lnSpc>
            </a:pPr>
            <a:r>
              <a:rPr lang="en-US" sz="2400">
                <a:solidFill>
                  <a:srgbClr val="CC3300"/>
                </a:solidFill>
                <a:latin typeface="Arial" charset="0"/>
                <a:cs typeface="Arial" charset="0"/>
              </a:rPr>
              <a:t>Cocaine.</a:t>
            </a:r>
            <a:r>
              <a:rPr lang="en-US" sz="2400">
                <a:solidFill>
                  <a:schemeClr val="bg1"/>
                </a:solidFill>
                <a:latin typeface="Arial" charset="0"/>
                <a:cs typeface="Arial" charset="0"/>
              </a:rPr>
              <a:t>                       .</a:t>
            </a:r>
            <a:endParaRPr lang="en-US" sz="2400">
              <a:solidFill>
                <a:srgbClr val="008000"/>
              </a:solidFill>
              <a:latin typeface="Arial" charset="0"/>
              <a:cs typeface="Arial" charset="0"/>
            </a:endParaRPr>
          </a:p>
          <a:p>
            <a:pPr marL="185738" indent="-185738">
              <a:lnSpc>
                <a:spcPct val="120000"/>
              </a:lnSpc>
            </a:pPr>
            <a:r>
              <a:rPr lang="en-US" sz="2400">
                <a:solidFill>
                  <a:srgbClr val="CC3300"/>
                </a:solidFill>
                <a:latin typeface="Arial" charset="0"/>
                <a:cs typeface="Arial" charset="0"/>
              </a:rPr>
              <a:t>Heroin                       </a:t>
            </a:r>
            <a:r>
              <a:rPr lang="en-US" sz="2400">
                <a:solidFill>
                  <a:schemeClr val="bg1"/>
                </a:solidFill>
                <a:latin typeface="Arial" charset="0"/>
                <a:cs typeface="Arial" charset="0"/>
              </a:rPr>
              <a:t>.</a:t>
            </a:r>
            <a:endParaRPr lang="en-US" sz="2400">
              <a:latin typeface="Arial" charset="0"/>
              <a:cs typeface="Arial" charset="0"/>
            </a:endParaRPr>
          </a:p>
          <a:p>
            <a:pPr marL="185738" indent="-185738">
              <a:lnSpc>
                <a:spcPct val="120000"/>
              </a:lnSpc>
            </a:pPr>
            <a:r>
              <a:rPr lang="en-US" sz="2400">
                <a:solidFill>
                  <a:srgbClr val="3333CC"/>
                </a:solidFill>
                <a:latin typeface="Arial" charset="0"/>
                <a:cs typeface="Arial" charset="0"/>
              </a:rPr>
              <a:t>Marihuana</a:t>
            </a:r>
            <a:r>
              <a:rPr lang="en-US" sz="2400">
                <a:latin typeface="Arial" charset="0"/>
                <a:cs typeface="Arial" charset="0"/>
              </a:rPr>
              <a:t> </a:t>
            </a:r>
          </a:p>
          <a:p>
            <a:pPr marL="185738" indent="-185738">
              <a:lnSpc>
                <a:spcPct val="120000"/>
              </a:lnSpc>
            </a:pPr>
            <a:r>
              <a:rPr lang="en-US" sz="2400">
                <a:latin typeface="Arial" charset="0"/>
                <a:cs typeface="Arial" charset="0"/>
              </a:rPr>
              <a:t>Nicotine </a:t>
            </a:r>
            <a:r>
              <a:rPr lang="en-US" sz="2100">
                <a:latin typeface="Arial" charset="0"/>
                <a:cs typeface="Arial" charset="0"/>
              </a:rPr>
              <a:t>(smoking)</a:t>
            </a:r>
            <a:r>
              <a:rPr lang="en-US" sz="2400">
                <a:latin typeface="Arial" charset="0"/>
                <a:cs typeface="Arial" charset="0"/>
              </a:rPr>
              <a:t>  </a:t>
            </a:r>
            <a:r>
              <a:rPr lang="en-US" sz="2400">
                <a:solidFill>
                  <a:schemeClr val="bg1"/>
                </a:solidFill>
                <a:latin typeface="Arial" charset="0"/>
                <a:cs typeface="Arial" charset="0"/>
              </a:rPr>
              <a:t>.                                </a:t>
            </a:r>
          </a:p>
          <a:p>
            <a:pPr marL="185738" indent="-185738">
              <a:lnSpc>
                <a:spcPct val="120000"/>
              </a:lnSpc>
            </a:pPr>
            <a:r>
              <a:rPr lang="en-US" sz="2400">
                <a:solidFill>
                  <a:srgbClr val="9900CC"/>
                </a:solidFill>
                <a:latin typeface="Arial" charset="0"/>
                <a:cs typeface="Arial" charset="0"/>
              </a:rPr>
              <a:t>Phencyclidine</a:t>
            </a:r>
            <a:endParaRPr lang="en-US" sz="2400">
              <a:latin typeface="Arial" charset="0"/>
              <a:cs typeface="Arial" charset="0"/>
            </a:endParaRPr>
          </a:p>
        </p:txBody>
      </p:sp>
      <p:sp>
        <p:nvSpPr>
          <p:cNvPr id="46084" name="Rectangle 4"/>
          <p:cNvSpPr>
            <a:spLocks noGrp="1" noChangeArrowheads="1"/>
          </p:cNvSpPr>
          <p:nvPr>
            <p:ph type="body" sz="half" idx="2"/>
          </p:nvPr>
        </p:nvSpPr>
        <p:spPr>
          <a:xfrm>
            <a:off x="3429000" y="990600"/>
            <a:ext cx="5334000" cy="4876800"/>
          </a:xfrm>
          <a:ln>
            <a:solidFill>
              <a:schemeClr val="tx1"/>
            </a:solidFill>
          </a:ln>
        </p:spPr>
        <p:txBody>
          <a:bodyPr>
            <a:normAutofit lnSpcReduction="10000"/>
          </a:bodyPr>
          <a:lstStyle/>
          <a:p>
            <a:pPr marL="384175" indent="-198438">
              <a:lnSpc>
                <a:spcPct val="120000"/>
              </a:lnSpc>
            </a:pPr>
            <a:r>
              <a:rPr lang="en-US" sz="2400">
                <a:latin typeface="Arial" charset="0"/>
                <a:cs typeface="Arial" charset="0"/>
              </a:rPr>
              <a:t>Irritability, poor sleeping pattern            </a:t>
            </a:r>
            <a:r>
              <a:rPr lang="en-US" sz="2100">
                <a:latin typeface="Arial" charset="0"/>
                <a:cs typeface="Arial" charset="0"/>
              </a:rPr>
              <a:t>( conc. in human milk )</a:t>
            </a:r>
            <a:endParaRPr lang="en-US" sz="2400">
              <a:latin typeface="Arial" charset="0"/>
              <a:cs typeface="Arial" charset="0"/>
            </a:endParaRPr>
          </a:p>
          <a:p>
            <a:pPr marL="384175" indent="-198438">
              <a:lnSpc>
                <a:spcPct val="130000"/>
              </a:lnSpc>
            </a:pPr>
            <a:r>
              <a:rPr lang="en-US" sz="2400">
                <a:solidFill>
                  <a:srgbClr val="CC3300"/>
                </a:solidFill>
                <a:latin typeface="Arial" charset="0"/>
                <a:cs typeface="Arial" charset="0"/>
              </a:rPr>
              <a:t>Cocaine intoxication </a:t>
            </a:r>
            <a:r>
              <a:rPr lang="en-US" sz="1900">
                <a:solidFill>
                  <a:srgbClr val="CC3300"/>
                </a:solidFill>
                <a:latin typeface="Arial" charset="0"/>
                <a:cs typeface="Arial" charset="0"/>
              </a:rPr>
              <a:t>(N/V, diarrhea, tremulousness, agitat</a:t>
            </a:r>
            <a:r>
              <a:rPr lang="en-US" sz="1900" u="sng" baseline="30000">
                <a:solidFill>
                  <a:srgbClr val="CC3300"/>
                </a:solidFill>
                <a:latin typeface="Arial" charset="0"/>
                <a:cs typeface="Arial" charset="0"/>
              </a:rPr>
              <a:t>n</a:t>
            </a:r>
            <a:r>
              <a:rPr lang="en-US" sz="1900">
                <a:solidFill>
                  <a:srgbClr val="CC3300"/>
                </a:solidFill>
                <a:latin typeface="Arial" charset="0"/>
                <a:cs typeface="Arial" charset="0"/>
              </a:rPr>
              <a:t>, gasping,HT, inc.HR)</a:t>
            </a:r>
            <a:endParaRPr lang="en-US" sz="2400">
              <a:latin typeface="Arial" charset="0"/>
              <a:cs typeface="Arial" charset="0"/>
            </a:endParaRPr>
          </a:p>
          <a:p>
            <a:pPr marL="384175" indent="-198438">
              <a:lnSpc>
                <a:spcPct val="130000"/>
              </a:lnSpc>
            </a:pPr>
            <a:r>
              <a:rPr lang="en-US" sz="2400">
                <a:solidFill>
                  <a:srgbClr val="CC3300"/>
                </a:solidFill>
                <a:latin typeface="Arial" charset="0"/>
                <a:cs typeface="Arial" charset="0"/>
              </a:rPr>
              <a:t>Tremor, restlessness, vomiting,    poor feeding</a:t>
            </a:r>
          </a:p>
          <a:p>
            <a:pPr marL="384175" indent="-198438">
              <a:lnSpc>
                <a:spcPct val="130000"/>
              </a:lnSpc>
            </a:pPr>
            <a:r>
              <a:rPr lang="en-US" sz="2400">
                <a:solidFill>
                  <a:srgbClr val="3333CC"/>
                </a:solidFill>
                <a:latin typeface="Arial" charset="0"/>
                <a:cs typeface="Arial" charset="0"/>
              </a:rPr>
              <a:t>Only 1 report; no effect mentioned</a:t>
            </a:r>
          </a:p>
          <a:p>
            <a:pPr marL="384175" indent="-198438">
              <a:lnSpc>
                <a:spcPct val="120000"/>
              </a:lnSpc>
            </a:pPr>
            <a:r>
              <a:rPr lang="en-US" sz="2400">
                <a:latin typeface="Arial" charset="0"/>
                <a:cs typeface="Arial" charset="0"/>
              </a:rPr>
              <a:t>Shock</a:t>
            </a:r>
            <a:r>
              <a:rPr lang="en-US" sz="2200">
                <a:latin typeface="Arial" charset="0"/>
                <a:cs typeface="Arial" charset="0"/>
              </a:rPr>
              <a:t>,vomiting,diarrhea, rapid HR, restlessness, dec.milk production</a:t>
            </a:r>
          </a:p>
          <a:p>
            <a:pPr marL="384175" indent="-198438">
              <a:lnSpc>
                <a:spcPct val="170000"/>
              </a:lnSpc>
            </a:pPr>
            <a:r>
              <a:rPr lang="en-US" sz="2400">
                <a:solidFill>
                  <a:srgbClr val="9900CC"/>
                </a:solidFill>
                <a:latin typeface="Arial" charset="0"/>
                <a:cs typeface="Arial" charset="0"/>
              </a:rPr>
              <a:t>Potent hallucinogen</a:t>
            </a:r>
            <a:endParaRPr lang="en-US" sz="2200">
              <a:latin typeface="Arial" charset="0"/>
              <a:cs typeface="Arial" charset="0"/>
            </a:endParaRPr>
          </a:p>
        </p:txBody>
      </p:sp>
      <p:sp>
        <p:nvSpPr>
          <p:cNvPr id="46085" name="Text Box 5"/>
          <p:cNvSpPr txBox="1">
            <a:spLocks noChangeArrowheads="1"/>
          </p:cNvSpPr>
          <p:nvPr/>
        </p:nvSpPr>
        <p:spPr bwMode="auto">
          <a:xfrm>
            <a:off x="457200" y="5943600"/>
            <a:ext cx="8305800" cy="350838"/>
          </a:xfrm>
          <a:prstGeom prst="rect">
            <a:avLst/>
          </a:prstGeom>
          <a:noFill/>
          <a:ln w="9525">
            <a:noFill/>
            <a:miter lim="800000"/>
            <a:headEnd/>
            <a:tailEnd/>
          </a:ln>
          <a:effectLst/>
        </p:spPr>
        <p:txBody>
          <a:bodyPr>
            <a:spAutoFit/>
          </a:bodyPr>
          <a:lstStyle/>
          <a:p>
            <a:pPr>
              <a:spcBef>
                <a:spcPct val="50000"/>
              </a:spcBef>
            </a:pPr>
            <a:r>
              <a:rPr lang="en-US" sz="1700">
                <a:latin typeface="Times New Roman" pitchFamily="18" charset="0"/>
                <a:cs typeface="Times New Roman" pitchFamily="18" charset="0"/>
              </a:rPr>
              <a:t>Committee on drugs # hazardous to infant, detrimental to physical &amp; mental health of mother</a:t>
            </a:r>
          </a:p>
        </p:txBody>
      </p:sp>
    </p:spTree>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381000" y="381000"/>
            <a:ext cx="8305800" cy="838200"/>
          </a:xfrm>
          <a:ln w="28575">
            <a:solidFill>
              <a:schemeClr val="tx1"/>
            </a:solidFill>
          </a:ln>
        </p:spPr>
        <p:txBody>
          <a:bodyPr>
            <a:normAutofit fontScale="90000"/>
          </a:bodyPr>
          <a:lstStyle/>
          <a:p>
            <a:r>
              <a:rPr lang="en-US" sz="2500" b="1">
                <a:solidFill>
                  <a:srgbClr val="FF6600"/>
                </a:solidFill>
                <a:latin typeface="Arial" charset="0"/>
                <a:cs typeface="Arial" charset="0"/>
              </a:rPr>
              <a:t>Drugs having been associated with sig. effects on some nursing infants, </a:t>
            </a:r>
            <a:r>
              <a:rPr lang="en-US" sz="2500" b="1">
                <a:solidFill>
                  <a:schemeClr val="accent2"/>
                </a:solidFill>
                <a:latin typeface="Arial" charset="0"/>
                <a:cs typeface="Arial" charset="0"/>
              </a:rPr>
              <a:t>use with caution</a:t>
            </a:r>
            <a:endParaRPr lang="en-US" sz="2500" b="1">
              <a:solidFill>
                <a:srgbClr val="FF6600"/>
              </a:solidFill>
              <a:latin typeface="Arial" charset="0"/>
              <a:cs typeface="Arial" charset="0"/>
            </a:endParaRPr>
          </a:p>
        </p:txBody>
      </p:sp>
      <p:sp>
        <p:nvSpPr>
          <p:cNvPr id="18435" name="Rectangle 3"/>
          <p:cNvSpPr>
            <a:spLocks noGrp="1" noChangeArrowheads="1"/>
          </p:cNvSpPr>
          <p:nvPr>
            <p:ph type="body" idx="1"/>
          </p:nvPr>
        </p:nvSpPr>
        <p:spPr>
          <a:xfrm>
            <a:off x="381000" y="1219200"/>
            <a:ext cx="2895600" cy="533400"/>
          </a:xfrm>
          <a:ln w="28575">
            <a:solidFill>
              <a:schemeClr val="tx1"/>
            </a:solidFill>
          </a:ln>
        </p:spPr>
        <p:txBody>
          <a:bodyPr>
            <a:normAutofit fontScale="40000" lnSpcReduction="20000"/>
          </a:bodyPr>
          <a:lstStyle/>
          <a:p>
            <a:pPr marL="185738" indent="-185738" algn="ctr">
              <a:lnSpc>
                <a:spcPct val="120000"/>
              </a:lnSpc>
              <a:buFontTx/>
              <a:buNone/>
            </a:pPr>
            <a:r>
              <a:rPr lang="en-US" sz="2200" b="1">
                <a:solidFill>
                  <a:srgbClr val="9900CC"/>
                </a:solidFill>
                <a:latin typeface="Arial" charset="0"/>
                <a:cs typeface="Arial" charset="0"/>
              </a:rPr>
              <a:t>Drugs</a:t>
            </a:r>
          </a:p>
          <a:p>
            <a:pPr marL="185738" indent="-185738">
              <a:lnSpc>
                <a:spcPct val="120000"/>
              </a:lnSpc>
              <a:buFontTx/>
              <a:buNone/>
            </a:pPr>
            <a:r>
              <a:rPr lang="en-US" sz="2200" b="1">
                <a:solidFill>
                  <a:srgbClr val="9900CC"/>
                </a:solidFill>
                <a:latin typeface="Arial" charset="0"/>
                <a:cs typeface="Arial" charset="0"/>
              </a:rPr>
              <a:t>                                                                                                                  		</a:t>
            </a:r>
          </a:p>
          <a:p>
            <a:pPr marL="185738" indent="-185738">
              <a:lnSpc>
                <a:spcPct val="120000"/>
              </a:lnSpc>
            </a:pPr>
            <a:endParaRPr lang="en-US" sz="2200" b="1">
              <a:solidFill>
                <a:srgbClr val="9900CC"/>
              </a:solidFill>
              <a:latin typeface="Arial" charset="0"/>
              <a:cs typeface="Arial" charset="0"/>
            </a:endParaRPr>
          </a:p>
        </p:txBody>
      </p:sp>
      <p:sp>
        <p:nvSpPr>
          <p:cNvPr id="18437" name="Rectangle 5"/>
          <p:cNvSpPr>
            <a:spLocks noGrp="1" noChangeArrowheads="1"/>
          </p:cNvSpPr>
          <p:nvPr>
            <p:ph type="body" sz="half" idx="2"/>
          </p:nvPr>
        </p:nvSpPr>
        <p:spPr>
          <a:xfrm>
            <a:off x="3276600" y="1219200"/>
            <a:ext cx="5410200" cy="533400"/>
          </a:xfrm>
          <a:ln w="28575">
            <a:solidFill>
              <a:schemeClr val="tx1"/>
            </a:solidFill>
          </a:ln>
        </p:spPr>
        <p:txBody>
          <a:bodyPr>
            <a:normAutofit fontScale="55000" lnSpcReduction="20000"/>
          </a:bodyPr>
          <a:lstStyle/>
          <a:p>
            <a:pPr marL="185738" indent="0">
              <a:lnSpc>
                <a:spcPct val="120000"/>
              </a:lnSpc>
              <a:buFontTx/>
              <a:buNone/>
            </a:pPr>
            <a:r>
              <a:rPr lang="en-US" sz="2200" b="1">
                <a:solidFill>
                  <a:srgbClr val="9900CC"/>
                </a:solidFill>
                <a:latin typeface="Arial" charset="0"/>
                <a:cs typeface="Arial" charset="0"/>
              </a:rPr>
              <a:t>Reported effects</a:t>
            </a:r>
          </a:p>
          <a:p>
            <a:pPr marL="185738" indent="0">
              <a:lnSpc>
                <a:spcPct val="120000"/>
              </a:lnSpc>
              <a:buFontTx/>
              <a:buNone/>
            </a:pPr>
            <a:r>
              <a:rPr lang="en-US" sz="2200" b="1">
                <a:solidFill>
                  <a:srgbClr val="9900CC"/>
                </a:solidFill>
                <a:latin typeface="Arial" charset="0"/>
                <a:cs typeface="Arial" charset="0"/>
              </a:rPr>
              <a:t>                                  </a:t>
            </a:r>
          </a:p>
        </p:txBody>
      </p:sp>
      <p:sp>
        <p:nvSpPr>
          <p:cNvPr id="18438" name="Text Box 6"/>
          <p:cNvSpPr txBox="1">
            <a:spLocks noChangeArrowheads="1"/>
          </p:cNvSpPr>
          <p:nvPr/>
        </p:nvSpPr>
        <p:spPr bwMode="auto">
          <a:xfrm>
            <a:off x="381000" y="1752600"/>
            <a:ext cx="2895600" cy="4667250"/>
          </a:xfrm>
          <a:prstGeom prst="rect">
            <a:avLst/>
          </a:prstGeom>
          <a:noFill/>
          <a:ln w="9525">
            <a:solidFill>
              <a:srgbClr val="A50021"/>
            </a:solidFill>
            <a:miter lim="800000"/>
            <a:headEnd/>
            <a:tailEnd/>
          </a:ln>
          <a:effectLst/>
        </p:spPr>
        <p:txBody>
          <a:bodyPr>
            <a:spAutoFit/>
          </a:bodyPr>
          <a:lstStyle/>
          <a:p>
            <a:pPr>
              <a:spcBef>
                <a:spcPct val="50000"/>
              </a:spcBef>
              <a:buFontTx/>
              <a:buChar char="•"/>
              <a:tabLst>
                <a:tab pos="2765425" algn="l"/>
              </a:tabLst>
            </a:pPr>
            <a:r>
              <a:rPr lang="en-US" sz="2300">
                <a:latin typeface="Arial" charset="0"/>
                <a:cs typeface="Arial" charset="0"/>
              </a:rPr>
              <a:t> 5- Aminosalicylic a.</a:t>
            </a:r>
          </a:p>
          <a:p>
            <a:pPr>
              <a:spcBef>
                <a:spcPct val="50000"/>
              </a:spcBef>
              <a:buFontTx/>
              <a:buChar char="•"/>
              <a:tabLst>
                <a:tab pos="2765425" algn="l"/>
              </a:tabLst>
            </a:pPr>
            <a:r>
              <a:rPr lang="en-US" sz="2300">
                <a:latin typeface="Arial" charset="0"/>
                <a:cs typeface="Arial" charset="0"/>
              </a:rPr>
              <a:t> Aspirin</a:t>
            </a:r>
          </a:p>
          <a:p>
            <a:pPr>
              <a:spcBef>
                <a:spcPct val="50000"/>
              </a:spcBef>
              <a:buFontTx/>
              <a:buChar char="•"/>
              <a:tabLst>
                <a:tab pos="2765425" algn="l"/>
              </a:tabLst>
            </a:pPr>
            <a:r>
              <a:rPr lang="en-US" sz="2300">
                <a:latin typeface="Arial" charset="0"/>
                <a:cs typeface="Arial" charset="0"/>
              </a:rPr>
              <a:t> Clemastine                        </a:t>
            </a:r>
            <a:r>
              <a:rPr lang="en-US" sz="2300">
                <a:solidFill>
                  <a:schemeClr val="bg1"/>
                </a:solidFill>
                <a:latin typeface="Arial" charset="0"/>
                <a:cs typeface="Arial" charset="0"/>
              </a:rPr>
              <a:t>.</a:t>
            </a:r>
            <a:endParaRPr lang="en-US" sz="2300">
              <a:latin typeface="Arial" charset="0"/>
              <a:cs typeface="Arial" charset="0"/>
            </a:endParaRPr>
          </a:p>
          <a:p>
            <a:pPr>
              <a:spcBef>
                <a:spcPct val="50000"/>
              </a:spcBef>
              <a:buFontTx/>
              <a:buChar char="•"/>
              <a:tabLst>
                <a:tab pos="2765425" algn="l"/>
              </a:tabLst>
            </a:pPr>
            <a:r>
              <a:rPr lang="en-US" sz="2300">
                <a:latin typeface="Arial" charset="0"/>
                <a:cs typeface="Arial" charset="0"/>
              </a:rPr>
              <a:t> Phenobarbital          </a:t>
            </a:r>
            <a:r>
              <a:rPr lang="en-US" sz="2300">
                <a:solidFill>
                  <a:schemeClr val="bg1"/>
                </a:solidFill>
                <a:latin typeface="Arial" charset="0"/>
                <a:cs typeface="Arial" charset="0"/>
              </a:rPr>
              <a:t>.</a:t>
            </a:r>
            <a:r>
              <a:rPr lang="en-US" sz="2300">
                <a:latin typeface="Arial" charset="0"/>
                <a:cs typeface="Arial" charset="0"/>
              </a:rPr>
              <a:t>                              </a:t>
            </a:r>
            <a:r>
              <a:rPr lang="en-US" sz="2300">
                <a:solidFill>
                  <a:schemeClr val="bg1"/>
                </a:solidFill>
                <a:latin typeface="Arial" charset="0"/>
                <a:cs typeface="Arial" charset="0"/>
              </a:rPr>
              <a:t>.</a:t>
            </a:r>
            <a:endParaRPr lang="en-US" sz="2300">
              <a:latin typeface="Arial" charset="0"/>
              <a:cs typeface="Arial" charset="0"/>
            </a:endParaRPr>
          </a:p>
          <a:p>
            <a:pPr>
              <a:spcBef>
                <a:spcPct val="50000"/>
              </a:spcBef>
              <a:buFontTx/>
              <a:buChar char="•"/>
              <a:tabLst>
                <a:tab pos="2765425" algn="l"/>
              </a:tabLst>
            </a:pPr>
            <a:r>
              <a:rPr lang="en-US" sz="2300">
                <a:latin typeface="Arial" charset="0"/>
                <a:cs typeface="Arial" charset="0"/>
              </a:rPr>
              <a:t> Primidone</a:t>
            </a:r>
          </a:p>
          <a:p>
            <a:pPr>
              <a:spcBef>
                <a:spcPct val="50000"/>
              </a:spcBef>
              <a:buFontTx/>
              <a:buChar char="•"/>
              <a:tabLst>
                <a:tab pos="2765425" algn="l"/>
              </a:tabLst>
            </a:pPr>
            <a:r>
              <a:rPr lang="en-US" sz="2300">
                <a:latin typeface="Arial" charset="0"/>
                <a:cs typeface="Arial" charset="0"/>
              </a:rPr>
              <a:t> Sulfasalazine</a:t>
            </a:r>
          </a:p>
          <a:p>
            <a:pPr>
              <a:spcBef>
                <a:spcPct val="50000"/>
              </a:spcBef>
              <a:tabLst>
                <a:tab pos="2765425" algn="l"/>
              </a:tabLst>
            </a:pPr>
            <a:r>
              <a:rPr lang="en-US" sz="2300">
                <a:latin typeface="Arial" charset="0"/>
                <a:cs typeface="Arial" charset="0"/>
              </a:rPr>
              <a:t>	</a:t>
            </a:r>
          </a:p>
        </p:txBody>
      </p:sp>
      <p:sp>
        <p:nvSpPr>
          <p:cNvPr id="18439" name="Text Box 7"/>
          <p:cNvSpPr txBox="1">
            <a:spLocks noChangeArrowheads="1"/>
          </p:cNvSpPr>
          <p:nvPr/>
        </p:nvSpPr>
        <p:spPr bwMode="auto">
          <a:xfrm>
            <a:off x="3276600" y="1752600"/>
            <a:ext cx="5410200" cy="4667250"/>
          </a:xfrm>
          <a:prstGeom prst="rect">
            <a:avLst/>
          </a:prstGeom>
          <a:noFill/>
          <a:ln w="9525">
            <a:solidFill>
              <a:srgbClr val="A50021"/>
            </a:solidFill>
            <a:miter lim="800000"/>
            <a:headEnd/>
            <a:tailEnd/>
          </a:ln>
          <a:effectLst/>
        </p:spPr>
        <p:txBody>
          <a:bodyPr>
            <a:spAutoFit/>
          </a:bodyPr>
          <a:lstStyle/>
          <a:p>
            <a:pPr marL="92075" indent="-92075">
              <a:spcBef>
                <a:spcPct val="50000"/>
              </a:spcBef>
              <a:tabLst>
                <a:tab pos="92075" algn="l"/>
              </a:tabLst>
            </a:pPr>
            <a:r>
              <a:rPr lang="en-US" sz="2300">
                <a:latin typeface="Arial" charset="0"/>
                <a:cs typeface="Arial" charset="0"/>
              </a:rPr>
              <a:t>Diarrhea (1 case)</a:t>
            </a:r>
          </a:p>
          <a:p>
            <a:pPr marL="92075" indent="-92075">
              <a:spcBef>
                <a:spcPct val="50000"/>
              </a:spcBef>
              <a:tabLst>
                <a:tab pos="92075" algn="l"/>
              </a:tabLst>
            </a:pPr>
            <a:r>
              <a:rPr lang="en-US" sz="2300">
                <a:latin typeface="Arial" charset="0"/>
                <a:cs typeface="Arial" charset="0"/>
              </a:rPr>
              <a:t>Metabolic acidosis (1 case, high dose)</a:t>
            </a:r>
          </a:p>
          <a:p>
            <a:pPr marL="92075" indent="-92075">
              <a:spcBef>
                <a:spcPct val="50000"/>
              </a:spcBef>
              <a:tabLst>
                <a:tab pos="92075" algn="l"/>
              </a:tabLst>
            </a:pPr>
            <a:r>
              <a:rPr lang="en-US" sz="2300">
                <a:latin typeface="Arial" charset="0"/>
                <a:cs typeface="Arial" charset="0"/>
              </a:rPr>
              <a:t>Drowsiness, irritability, feeding refusal, high pitch cry, nuchal rigidity (1 case)</a:t>
            </a:r>
          </a:p>
          <a:p>
            <a:pPr marL="92075" indent="-92075">
              <a:spcBef>
                <a:spcPct val="50000"/>
              </a:spcBef>
              <a:tabLst>
                <a:tab pos="92075" algn="l"/>
              </a:tabLst>
            </a:pPr>
            <a:r>
              <a:rPr lang="en-US" sz="2300">
                <a:latin typeface="Arial" charset="0"/>
                <a:cs typeface="Arial" charset="0"/>
              </a:rPr>
              <a:t>Sedation, infantile spasm after weaning from milk containing phenobarbital, methemoglobinuria (1 case) </a:t>
            </a:r>
          </a:p>
          <a:p>
            <a:pPr marL="92075" indent="-92075">
              <a:spcBef>
                <a:spcPct val="50000"/>
              </a:spcBef>
              <a:tabLst>
                <a:tab pos="92075" algn="l"/>
              </a:tabLst>
            </a:pPr>
            <a:r>
              <a:rPr lang="en-US" sz="2300">
                <a:latin typeface="Arial" charset="0"/>
                <a:cs typeface="Arial" charset="0"/>
              </a:rPr>
              <a:t>Sedation, feeding problem</a:t>
            </a:r>
          </a:p>
          <a:p>
            <a:pPr marL="92075" indent="-92075">
              <a:spcBef>
                <a:spcPct val="50000"/>
              </a:spcBef>
              <a:tabLst>
                <a:tab pos="92075" algn="l"/>
              </a:tabLst>
            </a:pPr>
            <a:r>
              <a:rPr lang="en-US" sz="2300">
                <a:latin typeface="Arial" charset="0"/>
                <a:cs typeface="Arial" charset="0"/>
              </a:rPr>
              <a:t>Bloody diarrhea (1 case)</a:t>
            </a:r>
          </a:p>
          <a:p>
            <a:pPr marL="92075" indent="-92075">
              <a:spcBef>
                <a:spcPct val="50000"/>
              </a:spcBef>
              <a:tabLst>
                <a:tab pos="92075" algn="l"/>
              </a:tabLst>
            </a:pPr>
            <a:endParaRPr lang="en-US" sz="2300">
              <a:latin typeface="Arial" charset="0"/>
              <a:cs typeface="Arial" charset="0"/>
            </a:endParaRPr>
          </a:p>
        </p:txBody>
      </p:sp>
    </p:spTree>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Picture 1026" descr="Peopl725"/>
          <p:cNvPicPr>
            <a:picLocks noChangeAspect="1" noChangeArrowheads="1"/>
          </p:cNvPicPr>
          <p:nvPr/>
        </p:nvPicPr>
        <p:blipFill>
          <a:blip r:embed="rId2" cstate="print"/>
          <a:srcRect/>
          <a:stretch>
            <a:fillRect/>
          </a:stretch>
        </p:blipFill>
        <p:spPr bwMode="auto">
          <a:xfrm>
            <a:off x="0" y="0"/>
            <a:ext cx="3694113" cy="6858000"/>
          </a:xfrm>
          <a:prstGeom prst="rect">
            <a:avLst/>
          </a:prstGeom>
          <a:noFill/>
        </p:spPr>
      </p:pic>
      <p:sp>
        <p:nvSpPr>
          <p:cNvPr id="64515" name="Text Box 1027"/>
          <p:cNvSpPr txBox="1">
            <a:spLocks noChangeArrowheads="1"/>
          </p:cNvSpPr>
          <p:nvPr/>
        </p:nvSpPr>
        <p:spPr bwMode="auto">
          <a:xfrm>
            <a:off x="4572000" y="1371600"/>
            <a:ext cx="4038600" cy="3381375"/>
          </a:xfrm>
          <a:prstGeom prst="rect">
            <a:avLst/>
          </a:prstGeom>
          <a:noFill/>
          <a:ln w="9525">
            <a:noFill/>
            <a:miter lim="800000"/>
            <a:headEnd/>
            <a:tailEnd/>
          </a:ln>
          <a:effectLst/>
        </p:spPr>
        <p:txBody>
          <a:bodyPr>
            <a:spAutoFit/>
          </a:bodyPr>
          <a:lstStyle/>
          <a:p>
            <a:pPr>
              <a:spcBef>
                <a:spcPct val="50000"/>
              </a:spcBef>
            </a:pPr>
            <a:r>
              <a:rPr lang="en-US" sz="5400" b="1" i="1">
                <a:solidFill>
                  <a:srgbClr val="FFE499"/>
                </a:solidFill>
                <a:effectLst>
                  <a:outerShdw blurRad="38100" dist="38100" dir="2700000" algn="tl">
                    <a:srgbClr val="FFFFFF"/>
                  </a:outerShdw>
                </a:effectLst>
                <a:latin typeface="Comic Sans MS" pitchFamily="66" charset="0"/>
              </a:rPr>
              <a:t>Other drugs  commonly used</a:t>
            </a:r>
          </a:p>
        </p:txBody>
      </p:sp>
    </p:spTree>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a:xfrm>
            <a:off x="381000" y="0"/>
            <a:ext cx="8305800" cy="1143000"/>
          </a:xfrm>
        </p:spPr>
        <p:txBody>
          <a:bodyPr/>
          <a:lstStyle/>
          <a:p>
            <a:r>
              <a:rPr lang="en-US" sz="4000" u="sng">
                <a:latin typeface="Arial" charset="0"/>
                <a:cs typeface="Arial" charset="0"/>
              </a:rPr>
              <a:t>Lactation Risk Category</a:t>
            </a:r>
          </a:p>
        </p:txBody>
      </p:sp>
      <p:sp>
        <p:nvSpPr>
          <p:cNvPr id="23555" name="Rectangle 3"/>
          <p:cNvSpPr>
            <a:spLocks noGrp="1" noChangeArrowheads="1"/>
          </p:cNvSpPr>
          <p:nvPr>
            <p:ph type="body" idx="1"/>
          </p:nvPr>
        </p:nvSpPr>
        <p:spPr>
          <a:xfrm>
            <a:off x="228600" y="1066800"/>
            <a:ext cx="8610600" cy="4114800"/>
          </a:xfrm>
        </p:spPr>
        <p:txBody>
          <a:bodyPr>
            <a:normAutofit fontScale="92500" lnSpcReduction="20000"/>
          </a:bodyPr>
          <a:lstStyle/>
          <a:p>
            <a:pPr>
              <a:tabLst>
                <a:tab pos="2289175" algn="l"/>
              </a:tabLst>
            </a:pPr>
            <a:r>
              <a:rPr lang="en-US" sz="2800" b="1">
                <a:latin typeface="Arial" charset="0"/>
                <a:cs typeface="Arial" charset="0"/>
              </a:rPr>
              <a:t>L1  Safest : </a:t>
            </a:r>
            <a:r>
              <a:rPr lang="en-US" sz="2600" b="1">
                <a:solidFill>
                  <a:srgbClr val="008080"/>
                </a:solidFill>
                <a:latin typeface="Arial" charset="0"/>
                <a:cs typeface="Arial" charset="0"/>
              </a:rPr>
              <a:t>taken by large No. of BF mothers 	 	without any observed SE</a:t>
            </a:r>
            <a:endParaRPr lang="en-US" sz="2800" b="1">
              <a:solidFill>
                <a:srgbClr val="008080"/>
              </a:solidFill>
              <a:latin typeface="Arial" charset="0"/>
              <a:cs typeface="Arial" charset="0"/>
            </a:endParaRPr>
          </a:p>
          <a:p>
            <a:pPr>
              <a:tabLst>
                <a:tab pos="2289175" algn="l"/>
              </a:tabLst>
            </a:pPr>
            <a:r>
              <a:rPr lang="en-US" sz="2800" b="1">
                <a:latin typeface="Arial" charset="0"/>
                <a:cs typeface="Arial" charset="0"/>
              </a:rPr>
              <a:t>L2  Safer :  </a:t>
            </a:r>
            <a:r>
              <a:rPr lang="en-US" sz="2600" b="1">
                <a:solidFill>
                  <a:srgbClr val="35A16B"/>
                </a:solidFill>
                <a:latin typeface="Arial" charset="0"/>
                <a:cs typeface="Arial" charset="0"/>
              </a:rPr>
              <a:t>studied in limited No. of BF mothers 	   	without any observed SE</a:t>
            </a:r>
            <a:endParaRPr lang="en-US" sz="2800" b="1">
              <a:solidFill>
                <a:srgbClr val="008000"/>
              </a:solidFill>
              <a:latin typeface="Arial" charset="0"/>
              <a:cs typeface="Arial" charset="0"/>
            </a:endParaRPr>
          </a:p>
          <a:p>
            <a:pPr>
              <a:tabLst>
                <a:tab pos="2289175" algn="l"/>
              </a:tabLst>
            </a:pPr>
            <a:r>
              <a:rPr lang="en-US" sz="2800" b="1">
                <a:latin typeface="Arial" charset="0"/>
                <a:cs typeface="Arial" charset="0"/>
              </a:rPr>
              <a:t>L3  Mod.safe : </a:t>
            </a:r>
            <a:r>
              <a:rPr lang="en-US" sz="2600" b="1">
                <a:solidFill>
                  <a:srgbClr val="3CB87A"/>
                </a:solidFill>
                <a:latin typeface="Arial" charset="0"/>
                <a:cs typeface="Arial" charset="0"/>
              </a:rPr>
              <a:t>no controlled studies, but poss. 		      untoward effects; / controlled 	       	 	 studies--&gt;min. non-threatening AE</a:t>
            </a:r>
            <a:endParaRPr lang="en-US" sz="2800" b="1">
              <a:latin typeface="Arial" charset="0"/>
              <a:cs typeface="Arial" charset="0"/>
            </a:endParaRPr>
          </a:p>
          <a:p>
            <a:pPr>
              <a:tabLst>
                <a:tab pos="2289175" algn="l"/>
              </a:tabLst>
            </a:pPr>
            <a:r>
              <a:rPr lang="en-US" sz="2800" b="1">
                <a:latin typeface="Arial" charset="0"/>
                <a:cs typeface="Arial" charset="0"/>
              </a:rPr>
              <a:t>L4 Poss.hazardous : </a:t>
            </a:r>
            <a:r>
              <a:rPr lang="en-US" sz="2600" b="1">
                <a:solidFill>
                  <a:srgbClr val="A50021"/>
                </a:solidFill>
                <a:latin typeface="Arial" charset="0"/>
                <a:cs typeface="Arial" charset="0"/>
              </a:rPr>
              <a:t>+ve evidence of risk to 	 	BF infant / to breast milk production</a:t>
            </a:r>
            <a:endParaRPr lang="en-US" sz="2800" b="1">
              <a:latin typeface="Arial" charset="0"/>
              <a:cs typeface="Arial" charset="0"/>
            </a:endParaRPr>
          </a:p>
          <a:p>
            <a:pPr>
              <a:tabLst>
                <a:tab pos="2289175" algn="l"/>
              </a:tabLst>
            </a:pPr>
            <a:r>
              <a:rPr lang="en-US" sz="2800" b="1">
                <a:latin typeface="Arial" charset="0"/>
                <a:cs typeface="Arial" charset="0"/>
              </a:rPr>
              <a:t>L5 Contraindicated : </a:t>
            </a:r>
            <a:r>
              <a:rPr lang="en-US" sz="2600" b="1">
                <a:solidFill>
                  <a:srgbClr val="FF6600"/>
                </a:solidFill>
                <a:latin typeface="Arial" charset="0"/>
                <a:cs typeface="Arial" charset="0"/>
              </a:rPr>
              <a:t>studies--&gt; sig./ high 			              risk to infants</a:t>
            </a:r>
            <a:endParaRPr lang="en-US" sz="2800" b="1">
              <a:latin typeface="Arial" charset="0"/>
              <a:cs typeface="Arial" charset="0"/>
            </a:endParaRPr>
          </a:p>
          <a:p>
            <a:pPr>
              <a:tabLst>
                <a:tab pos="2289175" algn="l"/>
              </a:tabLst>
            </a:pPr>
            <a:endParaRPr lang="en-US" sz="2800" b="1">
              <a:latin typeface="Arial" charset="0"/>
              <a:cs typeface="Arial" charset="0"/>
            </a:endParaRPr>
          </a:p>
        </p:txBody>
      </p:sp>
    </p:spTree>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a:xfrm>
            <a:off x="685800" y="0"/>
            <a:ext cx="7772400" cy="1143000"/>
          </a:xfrm>
        </p:spPr>
        <p:txBody>
          <a:bodyPr/>
          <a:lstStyle/>
          <a:p>
            <a:r>
              <a:rPr lang="en-US" sz="3600" b="1" u="sng">
                <a:latin typeface="Arial" charset="0"/>
                <a:cs typeface="Arial" charset="0"/>
              </a:rPr>
              <a:t>Antimicrobials </a:t>
            </a:r>
            <a:r>
              <a:rPr lang="en-US" sz="2800" b="1" u="sng">
                <a:latin typeface="Arial" charset="0"/>
                <a:cs typeface="Arial" charset="0"/>
              </a:rPr>
              <a:t>(1)</a:t>
            </a:r>
            <a:endParaRPr lang="en-US" sz="3600" b="1">
              <a:latin typeface="Arial" charset="0"/>
              <a:cs typeface="Arial" charset="0"/>
            </a:endParaRPr>
          </a:p>
        </p:txBody>
      </p:sp>
      <p:sp>
        <p:nvSpPr>
          <p:cNvPr id="25603" name="Rectangle 3"/>
          <p:cNvSpPr>
            <a:spLocks noGrp="1" noChangeArrowheads="1"/>
          </p:cNvSpPr>
          <p:nvPr>
            <p:ph type="body" idx="1"/>
          </p:nvPr>
        </p:nvSpPr>
        <p:spPr>
          <a:xfrm>
            <a:off x="76200" y="914400"/>
            <a:ext cx="8915400" cy="5334000"/>
          </a:xfrm>
        </p:spPr>
        <p:txBody>
          <a:bodyPr>
            <a:normAutofit lnSpcReduction="10000"/>
          </a:bodyPr>
          <a:lstStyle/>
          <a:p>
            <a:pPr marL="185738" indent="-185738">
              <a:lnSpc>
                <a:spcPct val="140000"/>
              </a:lnSpc>
              <a:tabLst>
                <a:tab pos="2857500" algn="l"/>
              </a:tabLst>
            </a:pPr>
            <a:r>
              <a:rPr lang="en-US" sz="2800" b="1">
                <a:solidFill>
                  <a:srgbClr val="3333CC"/>
                </a:solidFill>
                <a:latin typeface="Arial" charset="0"/>
                <a:cs typeface="Arial" charset="0"/>
              </a:rPr>
              <a:t>Ciprofloxacin-</a:t>
            </a:r>
            <a:r>
              <a:rPr lang="en-US" sz="2800" b="1">
                <a:solidFill>
                  <a:srgbClr val="FF6600"/>
                </a:solidFill>
                <a:latin typeface="Arial" charset="0"/>
                <a:cs typeface="Arial" charset="0"/>
              </a:rPr>
              <a:t> </a:t>
            </a:r>
            <a:r>
              <a:rPr lang="en-US" sz="2800" b="1">
                <a:solidFill>
                  <a:srgbClr val="A50021"/>
                </a:solidFill>
                <a:latin typeface="Arial" charset="0"/>
                <a:cs typeface="Arial" charset="0"/>
              </a:rPr>
              <a:t>L4 ( Arthropathies reported in 	animal embryo, no evidence in 	humans)</a:t>
            </a:r>
          </a:p>
          <a:p>
            <a:pPr marL="185738" indent="-185738">
              <a:lnSpc>
                <a:spcPct val="140000"/>
              </a:lnSpc>
              <a:tabLst>
                <a:tab pos="2857500" algn="l"/>
              </a:tabLst>
            </a:pPr>
            <a:r>
              <a:rPr lang="en-US" sz="2800" b="1">
                <a:solidFill>
                  <a:schemeClr val="accent2"/>
                </a:solidFill>
                <a:latin typeface="Arial" charset="0"/>
                <a:cs typeface="Arial" charset="0"/>
              </a:rPr>
              <a:t>Nalidixic acid -</a:t>
            </a:r>
            <a:r>
              <a:rPr lang="en-US" sz="2800" b="1">
                <a:solidFill>
                  <a:srgbClr val="339933"/>
                </a:solidFill>
                <a:latin typeface="Arial" charset="0"/>
                <a:cs typeface="Arial" charset="0"/>
              </a:rPr>
              <a:t> </a:t>
            </a:r>
            <a:r>
              <a:rPr lang="en-US" sz="2800" b="1">
                <a:solidFill>
                  <a:srgbClr val="A50021"/>
                </a:solidFill>
                <a:latin typeface="Arial" charset="0"/>
                <a:cs typeface="Arial" charset="0"/>
              </a:rPr>
              <a:t>L4 (reported case of hemolysis 	in infants with G6PD def.</a:t>
            </a:r>
            <a:r>
              <a:rPr lang="en-US" sz="2800" b="1">
                <a:solidFill>
                  <a:srgbClr val="3333CC"/>
                </a:solidFill>
                <a:latin typeface="Arial" charset="0"/>
                <a:cs typeface="Arial" charset="0"/>
              </a:rPr>
              <a:t> </a:t>
            </a:r>
          </a:p>
          <a:p>
            <a:pPr marL="185738" indent="-185738">
              <a:lnSpc>
                <a:spcPct val="140000"/>
              </a:lnSpc>
              <a:tabLst>
                <a:tab pos="2857500" algn="l"/>
              </a:tabLst>
            </a:pPr>
            <a:r>
              <a:rPr lang="en-US" sz="2800" b="1">
                <a:solidFill>
                  <a:srgbClr val="339933"/>
                </a:solidFill>
                <a:latin typeface="Arial" charset="0"/>
                <a:cs typeface="Arial" charset="0"/>
              </a:rPr>
              <a:t>Clindamycin - L3 (1 case of pseudomemb.colitis 	but rare, observe for diarrhoea, 	approved by AAP for use in                	BF mother</a:t>
            </a:r>
          </a:p>
        </p:txBody>
      </p:sp>
    </p:spTree>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a:xfrm>
            <a:off x="685800" y="0"/>
            <a:ext cx="7772400" cy="1143000"/>
          </a:xfrm>
        </p:spPr>
        <p:txBody>
          <a:bodyPr/>
          <a:lstStyle/>
          <a:p>
            <a:r>
              <a:rPr lang="en-US" sz="3600" b="1" u="sng">
                <a:latin typeface="Arial" charset="0"/>
                <a:cs typeface="Arial" charset="0"/>
              </a:rPr>
              <a:t>Antimicrobials </a:t>
            </a:r>
            <a:r>
              <a:rPr lang="en-US" sz="2800" b="1" u="sng">
                <a:latin typeface="Arial" charset="0"/>
                <a:cs typeface="Arial" charset="0"/>
              </a:rPr>
              <a:t>(1)</a:t>
            </a:r>
            <a:endParaRPr lang="en-US" sz="3600" b="1">
              <a:latin typeface="Arial" charset="0"/>
              <a:cs typeface="Arial" charset="0"/>
            </a:endParaRPr>
          </a:p>
        </p:txBody>
      </p:sp>
      <p:sp>
        <p:nvSpPr>
          <p:cNvPr id="44035" name="Rectangle 3"/>
          <p:cNvSpPr>
            <a:spLocks noGrp="1" noChangeArrowheads="1"/>
          </p:cNvSpPr>
          <p:nvPr>
            <p:ph type="body" idx="1"/>
          </p:nvPr>
        </p:nvSpPr>
        <p:spPr>
          <a:xfrm>
            <a:off x="152400" y="1066800"/>
            <a:ext cx="8991600" cy="5334000"/>
          </a:xfrm>
        </p:spPr>
        <p:txBody>
          <a:bodyPr/>
          <a:lstStyle/>
          <a:p>
            <a:pPr marL="185738" indent="-185738">
              <a:lnSpc>
                <a:spcPct val="140000"/>
              </a:lnSpc>
              <a:tabLst>
                <a:tab pos="2857500" algn="l"/>
              </a:tabLst>
            </a:pPr>
            <a:r>
              <a:rPr lang="en-US" sz="2800" b="1">
                <a:solidFill>
                  <a:srgbClr val="3333CC"/>
                </a:solidFill>
                <a:latin typeface="Arial" charset="0"/>
                <a:cs typeface="Arial" charset="0"/>
              </a:rPr>
              <a:t>Sulfonamides </a:t>
            </a:r>
            <a:r>
              <a:rPr lang="en-US" sz="2800" b="1">
                <a:solidFill>
                  <a:srgbClr val="339933"/>
                </a:solidFill>
                <a:latin typeface="Arial" charset="0"/>
                <a:cs typeface="Arial" charset="0"/>
              </a:rPr>
              <a:t>-  L2-3 (avoid in sick infants, 		  prematurity, stress, 			  hyperbilirubinemia, G6PD def.</a:t>
            </a:r>
          </a:p>
          <a:p>
            <a:pPr marL="185738" indent="-185738">
              <a:lnSpc>
                <a:spcPct val="140000"/>
              </a:lnSpc>
              <a:tabLst>
                <a:tab pos="2857500" algn="l"/>
              </a:tabLst>
            </a:pPr>
            <a:r>
              <a:rPr lang="en-US" sz="2800" b="1">
                <a:solidFill>
                  <a:srgbClr val="3333CC"/>
                </a:solidFill>
                <a:latin typeface="Arial" charset="0"/>
                <a:cs typeface="Arial" charset="0"/>
              </a:rPr>
              <a:t>Cotrimoxaxole</a:t>
            </a:r>
            <a:r>
              <a:rPr lang="en-US" sz="2800" b="1">
                <a:solidFill>
                  <a:srgbClr val="339933"/>
                </a:solidFill>
                <a:latin typeface="Arial" charset="0"/>
                <a:cs typeface="Arial" charset="0"/>
              </a:rPr>
              <a:t> - L3 (non reported, caution in 	   	hyperbilirubinemia &amp; G6PD def.)</a:t>
            </a:r>
          </a:p>
          <a:p>
            <a:pPr marL="185738" indent="-185738">
              <a:lnSpc>
                <a:spcPct val="140000"/>
              </a:lnSpc>
              <a:tabLst>
                <a:tab pos="2857500" algn="l"/>
              </a:tabLst>
            </a:pPr>
            <a:r>
              <a:rPr lang="en-US" sz="2800" b="1">
                <a:solidFill>
                  <a:srgbClr val="3333CC"/>
                </a:solidFill>
                <a:latin typeface="Arial" charset="0"/>
                <a:cs typeface="Arial" charset="0"/>
              </a:rPr>
              <a:t>Metronidazole </a:t>
            </a:r>
            <a:r>
              <a:rPr lang="en-US" sz="2800" b="1">
                <a:solidFill>
                  <a:srgbClr val="2C842C"/>
                </a:solidFill>
                <a:latin typeface="Arial" charset="0"/>
                <a:cs typeface="Arial" charset="0"/>
              </a:rPr>
              <a:t>- L2 (BF should be withheld 		   until 12-24 hr after 2 g dose)</a:t>
            </a:r>
            <a:endParaRPr lang="en-US" sz="2800" b="1">
              <a:solidFill>
                <a:srgbClr val="339933"/>
              </a:solidFill>
              <a:latin typeface="Arial" charset="0"/>
              <a:cs typeface="Arial" charset="0"/>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Footer Placeholder 3"/>
          <p:cNvSpPr>
            <a:spLocks noGrp="1"/>
          </p:cNvSpPr>
          <p:nvPr>
            <p:ph type="ftr" sz="quarter" idx="10"/>
          </p:nvPr>
        </p:nvSpPr>
        <p:spPr>
          <a:noFill/>
        </p:spPr>
        <p:txBody>
          <a:bodyPr/>
          <a:lstStyle/>
          <a:p>
            <a:r>
              <a:rPr lang="en-US" smtClean="0"/>
              <a:t>NF-</a:t>
            </a:r>
          </a:p>
        </p:txBody>
      </p:sp>
      <p:sp>
        <p:nvSpPr>
          <p:cNvPr id="19459" name="Slide Number Placeholder 4"/>
          <p:cNvSpPr>
            <a:spLocks noGrp="1"/>
          </p:cNvSpPr>
          <p:nvPr>
            <p:ph type="sldNum" sz="quarter" idx="11"/>
          </p:nvPr>
        </p:nvSpPr>
        <p:spPr>
          <a:noFill/>
        </p:spPr>
        <p:txBody>
          <a:bodyPr/>
          <a:lstStyle/>
          <a:p>
            <a:fld id="{28980AD8-56E1-41F9-B1EE-D4AC057D551C}" type="slidenum">
              <a:rPr lang="en-US" smtClean="0"/>
              <a:pPr/>
              <a:t>12</a:t>
            </a:fld>
            <a:endParaRPr lang="en-US" smtClean="0"/>
          </a:p>
        </p:txBody>
      </p:sp>
      <p:sp>
        <p:nvSpPr>
          <p:cNvPr id="19460" name="Date Placeholder 5"/>
          <p:cNvSpPr>
            <a:spLocks noGrp="1"/>
          </p:cNvSpPr>
          <p:nvPr>
            <p:ph type="dt" sz="quarter" idx="12"/>
          </p:nvPr>
        </p:nvSpPr>
        <p:spPr>
          <a:noFill/>
        </p:spPr>
        <p:txBody>
          <a:bodyPr/>
          <a:lstStyle/>
          <a:p>
            <a:r>
              <a:rPr lang="en-US" smtClean="0"/>
              <a:t>Teaching Aids: ENC</a:t>
            </a:r>
          </a:p>
        </p:txBody>
      </p:sp>
      <p:sp>
        <p:nvSpPr>
          <p:cNvPr id="19461" name="Rectangle 2"/>
          <p:cNvSpPr>
            <a:spLocks noGrp="1" noChangeArrowheads="1"/>
          </p:cNvSpPr>
          <p:nvPr>
            <p:ph type="title"/>
          </p:nvPr>
        </p:nvSpPr>
        <p:spPr>
          <a:xfrm>
            <a:off x="619125" y="457200"/>
            <a:ext cx="8067675" cy="639763"/>
          </a:xfrm>
        </p:spPr>
        <p:txBody>
          <a:bodyPr>
            <a:normAutofit fontScale="90000"/>
          </a:bodyPr>
          <a:lstStyle/>
          <a:p>
            <a:pPr eaLnBrk="1" hangingPunct="1"/>
            <a:r>
              <a:rPr lang="en-US" sz="3600" smtClean="0"/>
              <a:t>Key points of positioning</a:t>
            </a:r>
            <a:endParaRPr lang="en-GB" sz="3600" smtClean="0"/>
          </a:p>
        </p:txBody>
      </p:sp>
      <p:sp>
        <p:nvSpPr>
          <p:cNvPr id="19462" name="Rectangle 3"/>
          <p:cNvSpPr>
            <a:spLocks noGrp="1" noChangeArrowheads="1"/>
          </p:cNvSpPr>
          <p:nvPr>
            <p:ph type="body" idx="1"/>
          </p:nvPr>
        </p:nvSpPr>
        <p:spPr>
          <a:xfrm>
            <a:off x="609600" y="1524000"/>
            <a:ext cx="7924800" cy="4191000"/>
          </a:xfrm>
          <a:noFill/>
          <a:ln>
            <a:solidFill>
              <a:srgbClr val="FFFF00"/>
            </a:solidFill>
          </a:ln>
        </p:spPr>
        <p:txBody>
          <a:bodyPr>
            <a:normAutofit lnSpcReduction="10000"/>
          </a:bodyPr>
          <a:lstStyle/>
          <a:p>
            <a:pPr eaLnBrk="1" hangingPunct="1">
              <a:lnSpc>
                <a:spcPct val="80000"/>
              </a:lnSpc>
              <a:buFont typeface="Wingdings" pitchFamily="2" charset="2"/>
              <a:buNone/>
            </a:pPr>
            <a:r>
              <a:rPr lang="en-US" sz="2400" b="1" smtClean="0"/>
              <a:t>Mother: </a:t>
            </a:r>
          </a:p>
          <a:p>
            <a:pPr eaLnBrk="1" hangingPunct="1">
              <a:lnSpc>
                <a:spcPct val="135000"/>
              </a:lnSpc>
              <a:spcBef>
                <a:spcPct val="0"/>
              </a:spcBef>
            </a:pPr>
            <a:r>
              <a:rPr lang="en-US" sz="2400" smtClean="0"/>
              <a:t>Make the mother sit in a comfortable and convenient position (she can feed in lying down position)</a:t>
            </a:r>
          </a:p>
          <a:p>
            <a:pPr eaLnBrk="1" hangingPunct="1">
              <a:lnSpc>
                <a:spcPct val="135000"/>
              </a:lnSpc>
              <a:spcBef>
                <a:spcPct val="0"/>
              </a:spcBef>
            </a:pPr>
            <a:r>
              <a:rPr lang="en-US" sz="2400" smtClean="0"/>
              <a:t>Ensure that she is relaxed and comfortable </a:t>
            </a:r>
          </a:p>
          <a:p>
            <a:pPr eaLnBrk="1" hangingPunct="1">
              <a:lnSpc>
                <a:spcPct val="135000"/>
              </a:lnSpc>
              <a:spcBef>
                <a:spcPct val="0"/>
              </a:spcBef>
              <a:buFont typeface="Wingdings" pitchFamily="2" charset="2"/>
              <a:buNone/>
            </a:pPr>
            <a:r>
              <a:rPr lang="en-US" sz="2400" b="1" smtClean="0"/>
              <a:t>Baby: </a:t>
            </a:r>
          </a:p>
          <a:p>
            <a:pPr eaLnBrk="1" hangingPunct="1">
              <a:lnSpc>
                <a:spcPct val="135000"/>
              </a:lnSpc>
              <a:spcBef>
                <a:spcPct val="0"/>
              </a:spcBef>
            </a:pPr>
            <a:r>
              <a:rPr lang="en-US" sz="2400" smtClean="0"/>
              <a:t>Baby’s head and body are in a straight line</a:t>
            </a:r>
          </a:p>
          <a:p>
            <a:pPr eaLnBrk="1" hangingPunct="1">
              <a:lnSpc>
                <a:spcPct val="135000"/>
              </a:lnSpc>
              <a:spcBef>
                <a:spcPct val="0"/>
              </a:spcBef>
            </a:pPr>
            <a:r>
              <a:rPr lang="en-GB" sz="2400" smtClean="0"/>
              <a:t>Baby’s whole body is supported</a:t>
            </a:r>
          </a:p>
          <a:p>
            <a:pPr eaLnBrk="1" hangingPunct="1">
              <a:lnSpc>
                <a:spcPct val="135000"/>
              </a:lnSpc>
              <a:spcBef>
                <a:spcPct val="0"/>
              </a:spcBef>
            </a:pPr>
            <a:r>
              <a:rPr lang="en-US" sz="2400" smtClean="0"/>
              <a:t>Baby’s face is opposite the nipple and the breast</a:t>
            </a:r>
          </a:p>
          <a:p>
            <a:pPr eaLnBrk="1" hangingPunct="1">
              <a:lnSpc>
                <a:spcPct val="135000"/>
              </a:lnSpc>
              <a:spcBef>
                <a:spcPct val="0"/>
              </a:spcBef>
            </a:pPr>
            <a:r>
              <a:rPr lang="en-US" sz="2400" smtClean="0"/>
              <a:t>Baby’s abdomen touches mother’s abdomen</a:t>
            </a:r>
          </a:p>
          <a:p>
            <a:pPr eaLnBrk="1" hangingPunct="1">
              <a:lnSpc>
                <a:spcPct val="80000"/>
              </a:lnSpc>
            </a:pPr>
            <a:endParaRPr lang="en-US" sz="1800" b="1" smtClean="0"/>
          </a:p>
          <a:p>
            <a:pPr eaLnBrk="1" hangingPunct="1">
              <a:lnSpc>
                <a:spcPct val="80000"/>
              </a:lnSpc>
              <a:buFont typeface="Wingdings" pitchFamily="2" charset="2"/>
              <a:buNone/>
            </a:pPr>
            <a:endParaRPr lang="en-US" sz="1800" smtClean="0"/>
          </a:p>
          <a:p>
            <a:pPr eaLnBrk="1" hangingPunct="1">
              <a:lnSpc>
                <a:spcPct val="80000"/>
              </a:lnSpc>
              <a:buFont typeface="Wingdings" pitchFamily="2" charset="2"/>
              <a:buNone/>
            </a:pPr>
            <a:endParaRPr lang="en-GB" sz="1800" smtClean="0"/>
          </a:p>
          <a:p>
            <a:pPr eaLnBrk="1" hangingPunct="1">
              <a:lnSpc>
                <a:spcPct val="80000"/>
              </a:lnSpc>
              <a:buFont typeface="Wingdings" pitchFamily="2" charset="2"/>
              <a:buNone/>
            </a:pPr>
            <a:endParaRPr lang="en-GB" sz="1800" smtClean="0"/>
          </a:p>
        </p:txBody>
      </p:sp>
    </p:spTree>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a:xfrm>
            <a:off x="685800" y="0"/>
            <a:ext cx="7772400" cy="1143000"/>
          </a:xfrm>
        </p:spPr>
        <p:txBody>
          <a:bodyPr/>
          <a:lstStyle/>
          <a:p>
            <a:r>
              <a:rPr lang="en-US" sz="3600" b="1" u="sng">
                <a:latin typeface="Arial" charset="0"/>
                <a:cs typeface="Arial" charset="0"/>
              </a:rPr>
              <a:t>Antimicrobials </a:t>
            </a:r>
            <a:r>
              <a:rPr lang="en-US" sz="2800" b="1" u="sng">
                <a:latin typeface="Arial" charset="0"/>
                <a:cs typeface="Arial" charset="0"/>
              </a:rPr>
              <a:t>(2)</a:t>
            </a:r>
            <a:endParaRPr lang="en-US" sz="3600" b="1">
              <a:latin typeface="Arial" charset="0"/>
              <a:cs typeface="Arial" charset="0"/>
            </a:endParaRPr>
          </a:p>
        </p:txBody>
      </p:sp>
      <p:sp>
        <p:nvSpPr>
          <p:cNvPr id="31748" name="Rectangle 4"/>
          <p:cNvSpPr>
            <a:spLocks noGrp="1" noChangeArrowheads="1"/>
          </p:cNvSpPr>
          <p:nvPr>
            <p:ph type="body" idx="1"/>
          </p:nvPr>
        </p:nvSpPr>
        <p:spPr>
          <a:xfrm>
            <a:off x="381000" y="990600"/>
            <a:ext cx="8382000" cy="4114800"/>
          </a:xfrm>
        </p:spPr>
        <p:txBody>
          <a:bodyPr>
            <a:normAutofit fontScale="92500" lnSpcReduction="20000"/>
          </a:bodyPr>
          <a:lstStyle/>
          <a:p>
            <a:pPr>
              <a:lnSpc>
                <a:spcPct val="120000"/>
              </a:lnSpc>
              <a:buFontTx/>
              <a:buNone/>
              <a:tabLst>
                <a:tab pos="2195513" algn="l"/>
              </a:tabLst>
            </a:pPr>
            <a:r>
              <a:rPr lang="en-US" sz="3000" b="1" u="sng">
                <a:solidFill>
                  <a:srgbClr val="3333CC"/>
                </a:solidFill>
                <a:latin typeface="Arial" charset="0"/>
                <a:cs typeface="Arial" charset="0"/>
              </a:rPr>
              <a:t>Metronidazole</a:t>
            </a:r>
            <a:r>
              <a:rPr lang="en-US" sz="3000" b="1">
                <a:solidFill>
                  <a:srgbClr val="3333CC"/>
                </a:solidFill>
                <a:latin typeface="Arial" charset="0"/>
                <a:cs typeface="Arial" charset="0"/>
              </a:rPr>
              <a:t> </a:t>
            </a:r>
            <a:r>
              <a:rPr lang="en-US" sz="3000" b="1">
                <a:solidFill>
                  <a:srgbClr val="FF6600"/>
                </a:solidFill>
                <a:latin typeface="Arial" charset="0"/>
                <a:cs typeface="Arial" charset="0"/>
              </a:rPr>
              <a:t> </a:t>
            </a:r>
            <a:r>
              <a:rPr lang="en-US" sz="3000" b="1">
                <a:solidFill>
                  <a:srgbClr val="339933"/>
                </a:solidFill>
                <a:latin typeface="Arial" charset="0"/>
                <a:cs typeface="Arial" charset="0"/>
              </a:rPr>
              <a:t>T</a:t>
            </a:r>
            <a:r>
              <a:rPr lang="en-US" sz="2800" b="1" baseline="-25000">
                <a:solidFill>
                  <a:srgbClr val="339933"/>
                </a:solidFill>
                <a:latin typeface="Arial" charset="0"/>
                <a:cs typeface="Arial" charset="0"/>
              </a:rPr>
              <a:t>1/2</a:t>
            </a:r>
            <a:r>
              <a:rPr lang="en-US" sz="3000" b="1">
                <a:solidFill>
                  <a:srgbClr val="339933"/>
                </a:solidFill>
                <a:latin typeface="Arial" charset="0"/>
                <a:cs typeface="Arial" charset="0"/>
              </a:rPr>
              <a:t> </a:t>
            </a:r>
            <a:r>
              <a:rPr lang="en-US" sz="3000" b="1">
                <a:solidFill>
                  <a:srgbClr val="008080"/>
                </a:solidFill>
                <a:latin typeface="Arial" charset="0"/>
                <a:cs typeface="Arial" charset="0"/>
              </a:rPr>
              <a:t>= 8.5 hr</a:t>
            </a:r>
            <a:endParaRPr lang="en-US" sz="3000" b="1">
              <a:solidFill>
                <a:srgbClr val="FF6600"/>
              </a:solidFill>
              <a:latin typeface="Arial" charset="0"/>
              <a:cs typeface="Arial" charset="0"/>
            </a:endParaRPr>
          </a:p>
          <a:p>
            <a:pPr>
              <a:lnSpc>
                <a:spcPct val="120000"/>
              </a:lnSpc>
              <a:buFontTx/>
              <a:buNone/>
              <a:tabLst>
                <a:tab pos="2195513" algn="l"/>
              </a:tabLst>
            </a:pPr>
            <a:r>
              <a:rPr lang="en-US" sz="3000" b="1">
                <a:solidFill>
                  <a:srgbClr val="FF6600"/>
                </a:solidFill>
                <a:latin typeface="Arial" charset="0"/>
                <a:cs typeface="Arial" charset="0"/>
              </a:rPr>
              <a:t>In mother receiving 2 g dose</a:t>
            </a:r>
            <a:endParaRPr lang="en-US" sz="3000">
              <a:solidFill>
                <a:srgbClr val="FF6600"/>
              </a:solidFill>
              <a:latin typeface="Arial" charset="0"/>
              <a:cs typeface="Arial" charset="0"/>
            </a:endParaRPr>
          </a:p>
          <a:p>
            <a:pPr>
              <a:lnSpc>
                <a:spcPct val="120000"/>
              </a:lnSpc>
              <a:buFontTx/>
              <a:buNone/>
              <a:tabLst>
                <a:tab pos="2195513" algn="l"/>
              </a:tabLst>
            </a:pPr>
            <a:r>
              <a:rPr lang="en-US" sz="2600" b="1">
                <a:solidFill>
                  <a:schemeClr val="tx2"/>
                </a:solidFill>
                <a:latin typeface="Arial" charset="0"/>
                <a:cs typeface="Arial" charset="0"/>
              </a:rPr>
              <a:t>Av. drug conc. 2 hr = 45.8 mg/L</a:t>
            </a:r>
          </a:p>
          <a:p>
            <a:pPr>
              <a:lnSpc>
                <a:spcPct val="120000"/>
              </a:lnSpc>
              <a:buFontTx/>
              <a:buNone/>
              <a:tabLst>
                <a:tab pos="2195513" algn="l"/>
              </a:tabLst>
            </a:pPr>
            <a:r>
              <a:rPr lang="en-US" sz="2600" b="1">
                <a:solidFill>
                  <a:schemeClr val="tx2"/>
                </a:solidFill>
                <a:latin typeface="Arial" charset="0"/>
                <a:cs typeface="Arial" charset="0"/>
              </a:rPr>
              <a:t>                         8 hr  = 27.9 mg/L</a:t>
            </a:r>
          </a:p>
          <a:p>
            <a:pPr>
              <a:lnSpc>
                <a:spcPct val="120000"/>
              </a:lnSpc>
              <a:buFontTx/>
              <a:buNone/>
              <a:tabLst>
                <a:tab pos="2195513" algn="l"/>
              </a:tabLst>
            </a:pPr>
            <a:r>
              <a:rPr lang="en-US" sz="2600" b="1">
                <a:solidFill>
                  <a:schemeClr val="tx2"/>
                </a:solidFill>
                <a:latin typeface="Arial" charset="0"/>
                <a:cs typeface="Arial" charset="0"/>
              </a:rPr>
              <a:t>                       12 hr  = 19.1 mg/L</a:t>
            </a:r>
          </a:p>
          <a:p>
            <a:pPr>
              <a:lnSpc>
                <a:spcPct val="120000"/>
              </a:lnSpc>
              <a:buFontTx/>
              <a:buNone/>
              <a:tabLst>
                <a:tab pos="2195513" algn="l"/>
              </a:tabLst>
            </a:pPr>
            <a:r>
              <a:rPr lang="en-US" sz="2600" b="1">
                <a:solidFill>
                  <a:schemeClr val="tx2"/>
                </a:solidFill>
                <a:latin typeface="Arial" charset="0"/>
                <a:cs typeface="Arial" charset="0"/>
              </a:rPr>
              <a:t>                12 -24 hr   = 12.6 mg/L</a:t>
            </a:r>
          </a:p>
          <a:p>
            <a:pPr>
              <a:lnSpc>
                <a:spcPct val="120000"/>
              </a:lnSpc>
              <a:buFontTx/>
              <a:buNone/>
              <a:tabLst>
                <a:tab pos="2195513" algn="l"/>
              </a:tabLst>
            </a:pPr>
            <a:r>
              <a:rPr lang="en-US" sz="2600" b="1">
                <a:solidFill>
                  <a:srgbClr val="3333CC"/>
                </a:solidFill>
                <a:latin typeface="Arial" charset="0"/>
                <a:cs typeface="Arial" charset="0"/>
              </a:rPr>
              <a:t>Rx level in infants /children = 7.5-30 mg/L</a:t>
            </a:r>
            <a:endParaRPr lang="en-US" sz="2600" b="1">
              <a:solidFill>
                <a:srgbClr val="FF6600"/>
              </a:solidFill>
              <a:latin typeface="Arial" charset="0"/>
              <a:cs typeface="Arial" charset="0"/>
            </a:endParaRPr>
          </a:p>
          <a:p>
            <a:pPr>
              <a:lnSpc>
                <a:spcPct val="120000"/>
              </a:lnSpc>
              <a:buFontTx/>
              <a:buNone/>
              <a:tabLst>
                <a:tab pos="2195513" algn="l"/>
              </a:tabLst>
            </a:pPr>
            <a:r>
              <a:rPr lang="en-US" sz="2600" b="1">
                <a:solidFill>
                  <a:srgbClr val="008080"/>
                </a:solidFill>
                <a:latin typeface="Arial" charset="0"/>
                <a:cs typeface="Arial" charset="0"/>
              </a:rPr>
              <a:t>No report of AE in breastfed infants for 2 g dose or 250 mg X 3 /d X 10 d</a:t>
            </a:r>
            <a:endParaRPr lang="en-US" sz="2200" b="1">
              <a:solidFill>
                <a:srgbClr val="008080"/>
              </a:solidFill>
              <a:latin typeface="Arial" charset="0"/>
              <a:cs typeface="Arial" charset="0"/>
            </a:endParaRPr>
          </a:p>
        </p:txBody>
      </p:sp>
    </p:spTree>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1026"/>
          <p:cNvSpPr>
            <a:spLocks noGrp="1" noChangeArrowheads="1"/>
          </p:cNvSpPr>
          <p:nvPr>
            <p:ph type="title"/>
          </p:nvPr>
        </p:nvSpPr>
        <p:spPr>
          <a:xfrm>
            <a:off x="685800" y="0"/>
            <a:ext cx="7772400" cy="1143000"/>
          </a:xfrm>
        </p:spPr>
        <p:txBody>
          <a:bodyPr/>
          <a:lstStyle/>
          <a:p>
            <a:r>
              <a:rPr lang="en-US" sz="3200" b="1" u="sng">
                <a:latin typeface="Arial" charset="0"/>
                <a:cs typeface="Arial" charset="0"/>
              </a:rPr>
              <a:t>Analgesics &amp; NSAIDS</a:t>
            </a:r>
            <a:endParaRPr lang="en-US" sz="3200" b="1">
              <a:latin typeface="Arial" charset="0"/>
              <a:cs typeface="Arial" charset="0"/>
            </a:endParaRPr>
          </a:p>
        </p:txBody>
      </p:sp>
      <p:sp>
        <p:nvSpPr>
          <p:cNvPr id="22531" name="Rectangle 1027"/>
          <p:cNvSpPr>
            <a:spLocks noGrp="1" noChangeArrowheads="1"/>
          </p:cNvSpPr>
          <p:nvPr>
            <p:ph type="body" idx="1"/>
          </p:nvPr>
        </p:nvSpPr>
        <p:spPr>
          <a:xfrm>
            <a:off x="304800" y="1066800"/>
            <a:ext cx="8534400" cy="5638800"/>
          </a:xfrm>
        </p:spPr>
        <p:txBody>
          <a:bodyPr/>
          <a:lstStyle/>
          <a:p>
            <a:pPr marL="185738" indent="-185738">
              <a:lnSpc>
                <a:spcPct val="110000"/>
              </a:lnSpc>
              <a:tabLst>
                <a:tab pos="2566988" algn="l"/>
              </a:tabLst>
            </a:pPr>
            <a:r>
              <a:rPr lang="en-US" sz="2600" b="1">
                <a:solidFill>
                  <a:srgbClr val="3333CC"/>
                </a:solidFill>
                <a:latin typeface="Arial" charset="0"/>
                <a:cs typeface="Arial" charset="0"/>
              </a:rPr>
              <a:t>Codeines-</a:t>
            </a:r>
            <a:r>
              <a:rPr lang="en-US" sz="2600" b="1">
                <a:solidFill>
                  <a:srgbClr val="FF6600"/>
                </a:solidFill>
                <a:latin typeface="Arial" charset="0"/>
                <a:cs typeface="Arial" charset="0"/>
              </a:rPr>
              <a:t> </a:t>
            </a:r>
            <a:r>
              <a:rPr lang="en-US" sz="2600" b="1">
                <a:solidFill>
                  <a:srgbClr val="339933"/>
                </a:solidFill>
                <a:latin typeface="Arial" charset="0"/>
                <a:cs typeface="Arial" charset="0"/>
              </a:rPr>
              <a:t>L3 (rare cases of neonatal apnea at 		high dose 	</a:t>
            </a:r>
            <a:r>
              <a:rPr lang="en-US" sz="2600" b="1">
                <a:solidFill>
                  <a:srgbClr val="A50021"/>
                </a:solidFill>
                <a:latin typeface="Arial" charset="0"/>
                <a:cs typeface="Arial" charset="0"/>
              </a:rPr>
              <a:t>    	</a:t>
            </a:r>
          </a:p>
          <a:p>
            <a:pPr marL="185738" indent="-185738">
              <a:lnSpc>
                <a:spcPct val="150000"/>
              </a:lnSpc>
              <a:tabLst>
                <a:tab pos="2566988" algn="l"/>
              </a:tabLst>
            </a:pPr>
            <a:r>
              <a:rPr lang="en-US" sz="2600" b="1">
                <a:solidFill>
                  <a:schemeClr val="accent2"/>
                </a:solidFill>
                <a:latin typeface="Arial" charset="0"/>
                <a:cs typeface="Arial" charset="0"/>
              </a:rPr>
              <a:t>Aspirin -  </a:t>
            </a:r>
            <a:r>
              <a:rPr lang="en-US" sz="2600" b="1">
                <a:solidFill>
                  <a:srgbClr val="339933"/>
                </a:solidFill>
                <a:latin typeface="Arial" charset="0"/>
                <a:cs typeface="Arial" charset="0"/>
              </a:rPr>
              <a:t>L3 (metabolic acidosis 1 case, at high 		dose)</a:t>
            </a:r>
            <a:endParaRPr lang="en-US" sz="2600" b="1">
              <a:solidFill>
                <a:srgbClr val="00CC00"/>
              </a:solidFill>
              <a:latin typeface="Arial" charset="0"/>
              <a:cs typeface="Arial" charset="0"/>
            </a:endParaRPr>
          </a:p>
          <a:p>
            <a:pPr marL="185738" indent="-185738">
              <a:lnSpc>
                <a:spcPct val="150000"/>
              </a:lnSpc>
              <a:tabLst>
                <a:tab pos="2566988" algn="l"/>
              </a:tabLst>
            </a:pPr>
            <a:r>
              <a:rPr lang="en-US" sz="2600" b="1">
                <a:solidFill>
                  <a:srgbClr val="3333CC"/>
                </a:solidFill>
                <a:latin typeface="Arial" charset="0"/>
                <a:cs typeface="Arial" charset="0"/>
              </a:rPr>
              <a:t>Indomethacin </a:t>
            </a:r>
            <a:r>
              <a:rPr lang="en-US" sz="2600" b="1">
                <a:solidFill>
                  <a:srgbClr val="339933"/>
                </a:solidFill>
                <a:latin typeface="Arial" charset="0"/>
                <a:cs typeface="Arial" charset="0"/>
              </a:rPr>
              <a:t>- L3 (seizure 1 case)</a:t>
            </a:r>
          </a:p>
          <a:p>
            <a:pPr marL="185738" indent="-185738">
              <a:lnSpc>
                <a:spcPct val="150000"/>
              </a:lnSpc>
              <a:tabLst>
                <a:tab pos="2566988" algn="l"/>
              </a:tabLst>
            </a:pPr>
            <a:r>
              <a:rPr lang="en-US" sz="2600" b="1">
                <a:solidFill>
                  <a:srgbClr val="3333CC"/>
                </a:solidFill>
                <a:latin typeface="Arial" charset="0"/>
                <a:cs typeface="Arial" charset="0"/>
              </a:rPr>
              <a:t>Cox-2 inhibitors </a:t>
            </a:r>
            <a:r>
              <a:rPr lang="en-US" sz="2600" b="1">
                <a:latin typeface="Arial" charset="0"/>
                <a:cs typeface="Arial" charset="0"/>
              </a:rPr>
              <a:t>-  No available information</a:t>
            </a:r>
          </a:p>
          <a:p>
            <a:pPr marL="185738" indent="-185738">
              <a:lnSpc>
                <a:spcPct val="150000"/>
              </a:lnSpc>
              <a:tabLst>
                <a:tab pos="2566988" algn="l"/>
              </a:tabLst>
            </a:pPr>
            <a:r>
              <a:rPr lang="en-US" sz="2600" b="1">
                <a:solidFill>
                  <a:srgbClr val="3333CC"/>
                </a:solidFill>
                <a:latin typeface="Arial" charset="0"/>
                <a:cs typeface="Arial" charset="0"/>
              </a:rPr>
              <a:t>Diclofenac</a:t>
            </a:r>
            <a:r>
              <a:rPr lang="en-US" sz="2600" b="1">
                <a:latin typeface="Arial" charset="0"/>
                <a:cs typeface="Arial" charset="0"/>
              </a:rPr>
              <a:t> </a:t>
            </a:r>
            <a:r>
              <a:rPr lang="en-US" sz="2600" b="1">
                <a:solidFill>
                  <a:srgbClr val="2C842C"/>
                </a:solidFill>
                <a:latin typeface="Arial" charset="0"/>
                <a:cs typeface="Arial" charset="0"/>
              </a:rPr>
              <a:t>- L2 (non reported via milk)                        </a:t>
            </a:r>
            <a:r>
              <a:rPr lang="en-US" sz="2200">
                <a:solidFill>
                  <a:srgbClr val="3333CC"/>
                </a:solidFill>
                <a:latin typeface="Arial" charset="0"/>
                <a:cs typeface="Arial" charset="0"/>
              </a:rPr>
              <a:t>(Voltaren)</a:t>
            </a:r>
            <a:endParaRPr lang="en-US" sz="2600" b="1">
              <a:solidFill>
                <a:srgbClr val="339933"/>
              </a:solidFill>
              <a:latin typeface="Arial" charset="0"/>
              <a:cs typeface="Arial" charset="0"/>
            </a:endParaRPr>
          </a:p>
          <a:p>
            <a:pPr marL="185738" indent="-185738">
              <a:lnSpc>
                <a:spcPct val="150000"/>
              </a:lnSpc>
              <a:tabLst>
                <a:tab pos="2566988" algn="l"/>
              </a:tabLst>
            </a:pPr>
            <a:endParaRPr lang="en-US" sz="2600" b="1">
              <a:solidFill>
                <a:srgbClr val="FF6600"/>
              </a:solidFill>
              <a:latin typeface="Arial" charset="0"/>
              <a:cs typeface="Arial" charset="0"/>
            </a:endParaRPr>
          </a:p>
        </p:txBody>
      </p:sp>
    </p:spTree>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1026"/>
          <p:cNvSpPr>
            <a:spLocks noGrp="1" noChangeArrowheads="1"/>
          </p:cNvSpPr>
          <p:nvPr>
            <p:ph type="title"/>
          </p:nvPr>
        </p:nvSpPr>
        <p:spPr>
          <a:xfrm>
            <a:off x="685800" y="0"/>
            <a:ext cx="7772400" cy="1143000"/>
          </a:xfrm>
        </p:spPr>
        <p:txBody>
          <a:bodyPr/>
          <a:lstStyle/>
          <a:p>
            <a:r>
              <a:rPr lang="en-US" sz="3200" b="1" u="sng">
                <a:latin typeface="Arial" charset="0"/>
                <a:cs typeface="Arial" charset="0"/>
              </a:rPr>
              <a:t>Antidepressants </a:t>
            </a:r>
            <a:r>
              <a:rPr lang="en-US" sz="2400" b="1" u="sng">
                <a:latin typeface="Arial" charset="0"/>
                <a:cs typeface="Arial" charset="0"/>
              </a:rPr>
              <a:t>(1)</a:t>
            </a:r>
            <a:endParaRPr lang="en-US" sz="3200" b="1" u="sng">
              <a:latin typeface="Arial" charset="0"/>
              <a:cs typeface="Arial" charset="0"/>
            </a:endParaRPr>
          </a:p>
        </p:txBody>
      </p:sp>
      <p:sp>
        <p:nvSpPr>
          <p:cNvPr id="24579" name="Rectangle 1027"/>
          <p:cNvSpPr>
            <a:spLocks noGrp="1" noChangeArrowheads="1"/>
          </p:cNvSpPr>
          <p:nvPr>
            <p:ph type="body" idx="1"/>
          </p:nvPr>
        </p:nvSpPr>
        <p:spPr>
          <a:xfrm>
            <a:off x="381000" y="685800"/>
            <a:ext cx="8763000" cy="5638800"/>
          </a:xfrm>
        </p:spPr>
        <p:txBody>
          <a:bodyPr/>
          <a:lstStyle/>
          <a:p>
            <a:pPr marL="185738" indent="-185738">
              <a:lnSpc>
                <a:spcPct val="160000"/>
              </a:lnSpc>
              <a:buFontTx/>
              <a:buNone/>
              <a:tabLst>
                <a:tab pos="2195513" algn="l"/>
              </a:tabLst>
            </a:pPr>
            <a:r>
              <a:rPr lang="en-US" sz="2600" b="1" u="sng">
                <a:latin typeface="Arial" charset="0"/>
                <a:cs typeface="Arial" charset="0"/>
              </a:rPr>
              <a:t>SSRI :</a:t>
            </a:r>
            <a:endParaRPr lang="en-US" sz="2600" b="1">
              <a:solidFill>
                <a:srgbClr val="3333CC"/>
              </a:solidFill>
              <a:latin typeface="Arial" charset="0"/>
              <a:cs typeface="Arial" charset="0"/>
            </a:endParaRPr>
          </a:p>
          <a:p>
            <a:pPr marL="185738" indent="-185738">
              <a:lnSpc>
                <a:spcPct val="160000"/>
              </a:lnSpc>
              <a:tabLst>
                <a:tab pos="2195513" algn="l"/>
              </a:tabLst>
            </a:pPr>
            <a:r>
              <a:rPr lang="en-US" sz="2600" b="1">
                <a:solidFill>
                  <a:srgbClr val="3333CC"/>
                </a:solidFill>
                <a:latin typeface="Arial" charset="0"/>
                <a:cs typeface="Arial" charset="0"/>
              </a:rPr>
              <a:t>Fluoxetine -</a:t>
            </a:r>
            <a:r>
              <a:rPr lang="en-US" sz="2600" b="1">
                <a:solidFill>
                  <a:srgbClr val="339933"/>
                </a:solidFill>
                <a:latin typeface="Arial" charset="0"/>
                <a:cs typeface="Arial" charset="0"/>
              </a:rPr>
              <a:t>L3 in newborn, L2 in olders                 </a:t>
            </a:r>
            <a:r>
              <a:rPr lang="en-US" sz="2600">
                <a:solidFill>
                  <a:srgbClr val="3333CC"/>
                </a:solidFill>
                <a:latin typeface="Arial" charset="0"/>
                <a:cs typeface="Arial" charset="0"/>
              </a:rPr>
              <a:t>(Prozac)</a:t>
            </a:r>
            <a:r>
              <a:rPr lang="en-US" sz="2600" b="1">
                <a:solidFill>
                  <a:srgbClr val="3333CC"/>
                </a:solidFill>
                <a:latin typeface="Arial" charset="0"/>
                <a:cs typeface="Arial" charset="0"/>
              </a:rPr>
              <a:t>     </a:t>
            </a:r>
            <a:r>
              <a:rPr lang="en-US" sz="2600" b="1">
                <a:solidFill>
                  <a:srgbClr val="FF6600"/>
                </a:solidFill>
                <a:latin typeface="Arial" charset="0"/>
                <a:cs typeface="Arial" charset="0"/>
              </a:rPr>
              <a:t>   </a:t>
            </a:r>
            <a:r>
              <a:rPr lang="en-US" sz="2600" b="1">
                <a:solidFill>
                  <a:srgbClr val="339933"/>
                </a:solidFill>
                <a:latin typeface="Arial" charset="0"/>
                <a:cs typeface="Arial" charset="0"/>
              </a:rPr>
              <a:t>[ longer T</a:t>
            </a:r>
            <a:r>
              <a:rPr lang="en-US" sz="2800" b="1" baseline="-25000">
                <a:solidFill>
                  <a:srgbClr val="339933"/>
                </a:solidFill>
                <a:latin typeface="Arial" charset="0"/>
                <a:cs typeface="Arial" charset="0"/>
              </a:rPr>
              <a:t>1/2</a:t>
            </a:r>
            <a:r>
              <a:rPr lang="en-US" sz="2600" b="1">
                <a:solidFill>
                  <a:srgbClr val="339933"/>
                </a:solidFill>
                <a:latin typeface="Arial" charset="0"/>
                <a:cs typeface="Arial" charset="0"/>
              </a:rPr>
              <a:t> --&gt; relatively greater 		amount in breastmilk </a:t>
            </a:r>
            <a:r>
              <a:rPr lang="en-US" sz="2600" b="1">
                <a:solidFill>
                  <a:schemeClr val="accent2"/>
                </a:solidFill>
                <a:latin typeface="Arial" charset="0"/>
                <a:cs typeface="Arial" charset="0"/>
              </a:rPr>
              <a:t>&gt; sertraline 		(Zoloft) &amp; paroxetine(Paxil) </a:t>
            </a:r>
            <a:r>
              <a:rPr lang="en-US" sz="2600" b="1">
                <a:solidFill>
                  <a:srgbClr val="339933"/>
                </a:solidFill>
                <a:latin typeface="Arial" charset="0"/>
                <a:cs typeface="Arial" charset="0"/>
              </a:rPr>
              <a:t>]</a:t>
            </a:r>
          </a:p>
          <a:p>
            <a:pPr marL="185738" indent="-185738">
              <a:lnSpc>
                <a:spcPct val="160000"/>
              </a:lnSpc>
              <a:tabLst>
                <a:tab pos="2195513" algn="l"/>
              </a:tabLst>
            </a:pPr>
            <a:r>
              <a:rPr lang="en-US" sz="2600" b="1">
                <a:solidFill>
                  <a:schemeClr val="accent2"/>
                </a:solidFill>
                <a:latin typeface="Arial" charset="0"/>
                <a:cs typeface="Arial" charset="0"/>
              </a:rPr>
              <a:t>Citalopram -</a:t>
            </a:r>
            <a:r>
              <a:rPr lang="en-US" sz="2600" b="1">
                <a:solidFill>
                  <a:srgbClr val="339933"/>
                </a:solidFill>
                <a:latin typeface="Arial" charset="0"/>
                <a:cs typeface="Arial" charset="0"/>
              </a:rPr>
              <a:t>L3 (2 cases of excessive somnolence, </a:t>
            </a:r>
            <a:r>
              <a:rPr lang="en-US" sz="2600">
                <a:solidFill>
                  <a:schemeClr val="accent2"/>
                </a:solidFill>
                <a:latin typeface="Arial" charset="0"/>
                <a:cs typeface="Arial" charset="0"/>
              </a:rPr>
              <a:t>(Celexa)</a:t>
            </a:r>
            <a:r>
              <a:rPr lang="en-US" sz="2600" b="1">
                <a:solidFill>
                  <a:schemeClr val="accent2"/>
                </a:solidFill>
                <a:latin typeface="Arial" charset="0"/>
                <a:cs typeface="Arial" charset="0"/>
              </a:rPr>
              <a:t>        </a:t>
            </a:r>
            <a:r>
              <a:rPr lang="en-US" sz="2600" b="1">
                <a:solidFill>
                  <a:srgbClr val="339933"/>
                </a:solidFill>
                <a:latin typeface="Arial" charset="0"/>
                <a:cs typeface="Arial" charset="0"/>
              </a:rPr>
              <a:t>decreased feeding, &amp; wt. loss )</a:t>
            </a:r>
          </a:p>
        </p:txBody>
      </p:sp>
    </p:spTree>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a:xfrm>
            <a:off x="685800" y="0"/>
            <a:ext cx="7772400" cy="1143000"/>
          </a:xfrm>
        </p:spPr>
        <p:txBody>
          <a:bodyPr/>
          <a:lstStyle/>
          <a:p>
            <a:r>
              <a:rPr lang="en-US" sz="3200" b="1" u="sng">
                <a:latin typeface="Arial" charset="0"/>
                <a:cs typeface="Arial" charset="0"/>
              </a:rPr>
              <a:t>Antidepressants </a:t>
            </a:r>
            <a:r>
              <a:rPr lang="en-US" sz="2400" b="1" u="sng">
                <a:latin typeface="Arial" charset="0"/>
                <a:cs typeface="Arial" charset="0"/>
              </a:rPr>
              <a:t>(2)</a:t>
            </a:r>
            <a:endParaRPr lang="en-US" sz="3200" b="1" u="sng">
              <a:latin typeface="Arial" charset="0"/>
              <a:cs typeface="Arial" charset="0"/>
            </a:endParaRPr>
          </a:p>
        </p:txBody>
      </p:sp>
      <p:sp>
        <p:nvSpPr>
          <p:cNvPr id="29699" name="Rectangle 3"/>
          <p:cNvSpPr>
            <a:spLocks noGrp="1" noChangeArrowheads="1"/>
          </p:cNvSpPr>
          <p:nvPr>
            <p:ph type="body" idx="1"/>
          </p:nvPr>
        </p:nvSpPr>
        <p:spPr>
          <a:xfrm>
            <a:off x="152400" y="1066800"/>
            <a:ext cx="8763000" cy="5638800"/>
          </a:xfrm>
        </p:spPr>
        <p:txBody>
          <a:bodyPr/>
          <a:lstStyle/>
          <a:p>
            <a:pPr marL="185738" indent="-185738">
              <a:lnSpc>
                <a:spcPct val="160000"/>
              </a:lnSpc>
              <a:buFontTx/>
              <a:buNone/>
              <a:tabLst>
                <a:tab pos="2195513" algn="l"/>
              </a:tabLst>
            </a:pPr>
            <a:r>
              <a:rPr lang="en-US" sz="2600" b="1" u="sng">
                <a:solidFill>
                  <a:schemeClr val="tx2"/>
                </a:solidFill>
                <a:latin typeface="Arial" charset="0"/>
                <a:cs typeface="Arial" charset="0"/>
              </a:rPr>
              <a:t>Tricyclic antidepressants:</a:t>
            </a:r>
            <a:endParaRPr lang="en-US" sz="2600" b="1">
              <a:solidFill>
                <a:srgbClr val="339933"/>
              </a:solidFill>
              <a:latin typeface="Arial" charset="0"/>
              <a:cs typeface="Arial" charset="0"/>
            </a:endParaRPr>
          </a:p>
          <a:p>
            <a:pPr marL="185738" indent="-185738">
              <a:lnSpc>
                <a:spcPct val="160000"/>
              </a:lnSpc>
              <a:tabLst>
                <a:tab pos="2195513" algn="l"/>
              </a:tabLst>
            </a:pPr>
            <a:r>
              <a:rPr lang="en-US" sz="2600" b="1">
                <a:solidFill>
                  <a:srgbClr val="3333CC"/>
                </a:solidFill>
                <a:latin typeface="Arial" charset="0"/>
                <a:cs typeface="Arial" charset="0"/>
              </a:rPr>
              <a:t>Doxepin -          </a:t>
            </a:r>
            <a:r>
              <a:rPr lang="en-US" sz="2600" b="1">
                <a:solidFill>
                  <a:srgbClr val="FF6600"/>
                </a:solidFill>
                <a:latin typeface="Arial" charset="0"/>
                <a:cs typeface="Arial" charset="0"/>
              </a:rPr>
              <a:t>L5 (1 case of resp. depression &amp; </a:t>
            </a:r>
            <a:r>
              <a:rPr lang="en-US" sz="2600">
                <a:solidFill>
                  <a:srgbClr val="3333CC"/>
                </a:solidFill>
                <a:latin typeface="Arial" charset="0"/>
                <a:cs typeface="Arial" charset="0"/>
              </a:rPr>
              <a:t>(Sinequan)</a:t>
            </a:r>
            <a:r>
              <a:rPr lang="en-US" sz="2600" b="1">
                <a:solidFill>
                  <a:srgbClr val="339933"/>
                </a:solidFill>
                <a:latin typeface="Arial" charset="0"/>
                <a:cs typeface="Arial" charset="0"/>
              </a:rPr>
              <a:t>          </a:t>
            </a:r>
            <a:r>
              <a:rPr lang="en-US" sz="2600" b="1">
                <a:solidFill>
                  <a:srgbClr val="FF6600"/>
                </a:solidFill>
                <a:latin typeface="Arial" charset="0"/>
                <a:cs typeface="Arial" charset="0"/>
              </a:rPr>
              <a:t>sedation)</a:t>
            </a:r>
          </a:p>
          <a:p>
            <a:pPr marL="185738" indent="-185738">
              <a:lnSpc>
                <a:spcPct val="160000"/>
              </a:lnSpc>
              <a:tabLst>
                <a:tab pos="2195513" algn="l"/>
              </a:tabLst>
            </a:pPr>
            <a:r>
              <a:rPr lang="en-US" sz="2600" b="1">
                <a:solidFill>
                  <a:schemeClr val="accent2"/>
                </a:solidFill>
                <a:latin typeface="Arial" charset="0"/>
                <a:cs typeface="Arial" charset="0"/>
              </a:rPr>
              <a:t>Nortryptilene </a:t>
            </a:r>
            <a:r>
              <a:rPr lang="en-US" sz="2600">
                <a:solidFill>
                  <a:schemeClr val="accent2"/>
                </a:solidFill>
                <a:latin typeface="Arial" charset="0"/>
                <a:cs typeface="Arial" charset="0"/>
              </a:rPr>
              <a:t>(Aventyl )</a:t>
            </a:r>
            <a:endParaRPr lang="en-US" sz="2600" b="1">
              <a:solidFill>
                <a:schemeClr val="accent2"/>
              </a:solidFill>
              <a:latin typeface="Arial" charset="0"/>
              <a:cs typeface="Arial" charset="0"/>
            </a:endParaRPr>
          </a:p>
          <a:p>
            <a:pPr marL="185738" indent="-185738">
              <a:lnSpc>
                <a:spcPct val="160000"/>
              </a:lnSpc>
              <a:tabLst>
                <a:tab pos="2195513" algn="l"/>
              </a:tabLst>
            </a:pPr>
            <a:r>
              <a:rPr lang="en-US" sz="2600" b="1">
                <a:solidFill>
                  <a:schemeClr val="accent2"/>
                </a:solidFill>
                <a:latin typeface="Arial" charset="0"/>
                <a:cs typeface="Arial" charset="0"/>
              </a:rPr>
              <a:t> Dothiepin </a:t>
            </a:r>
            <a:r>
              <a:rPr lang="en-US" sz="2600">
                <a:solidFill>
                  <a:schemeClr val="accent2"/>
                </a:solidFill>
                <a:latin typeface="Arial" charset="0"/>
                <a:cs typeface="Arial" charset="0"/>
              </a:rPr>
              <a:t>(Prothiaden)</a:t>
            </a:r>
            <a:endParaRPr lang="en-US" sz="2600" b="1">
              <a:solidFill>
                <a:srgbClr val="FF6600"/>
              </a:solidFill>
              <a:latin typeface="Arial" charset="0"/>
              <a:cs typeface="Arial" charset="0"/>
            </a:endParaRPr>
          </a:p>
          <a:p>
            <a:pPr marL="185738" indent="-185738">
              <a:lnSpc>
                <a:spcPct val="160000"/>
              </a:lnSpc>
              <a:tabLst>
                <a:tab pos="2195513" algn="l"/>
              </a:tabLst>
            </a:pPr>
            <a:r>
              <a:rPr lang="en-US" sz="2600" b="1">
                <a:solidFill>
                  <a:srgbClr val="3333CC"/>
                </a:solidFill>
                <a:latin typeface="Arial" charset="0"/>
                <a:cs typeface="Arial" charset="0"/>
              </a:rPr>
              <a:t>Nefazodone, reboxetine, venlafaxine, monoamine oxidase inhibitors </a:t>
            </a:r>
            <a:r>
              <a:rPr lang="en-US" sz="2600" b="1">
                <a:solidFill>
                  <a:schemeClr val="tx2"/>
                </a:solidFill>
                <a:latin typeface="Arial" charset="0"/>
                <a:cs typeface="Arial" charset="0"/>
              </a:rPr>
              <a:t>-  lack of published data</a:t>
            </a:r>
          </a:p>
          <a:p>
            <a:pPr marL="185738" indent="-185738">
              <a:lnSpc>
                <a:spcPct val="160000"/>
              </a:lnSpc>
              <a:tabLst>
                <a:tab pos="2195513" algn="l"/>
              </a:tabLst>
            </a:pPr>
            <a:endParaRPr lang="en-US" sz="2600" b="1">
              <a:solidFill>
                <a:srgbClr val="339933"/>
              </a:solidFill>
              <a:latin typeface="Arial" charset="0"/>
              <a:cs typeface="Arial" charset="0"/>
            </a:endParaRPr>
          </a:p>
          <a:p>
            <a:pPr marL="185738" indent="-185738">
              <a:lnSpc>
                <a:spcPct val="160000"/>
              </a:lnSpc>
              <a:tabLst>
                <a:tab pos="2195513" algn="l"/>
              </a:tabLst>
            </a:pPr>
            <a:endParaRPr lang="en-US" sz="2600" b="1">
              <a:solidFill>
                <a:srgbClr val="FF6600"/>
              </a:solidFill>
              <a:latin typeface="Arial" charset="0"/>
              <a:cs typeface="Arial" charset="0"/>
            </a:endParaRPr>
          </a:p>
        </p:txBody>
      </p:sp>
      <p:sp>
        <p:nvSpPr>
          <p:cNvPr id="29705" name="Text Box 9"/>
          <p:cNvSpPr txBox="1">
            <a:spLocks noChangeArrowheads="1"/>
          </p:cNvSpPr>
          <p:nvPr/>
        </p:nvSpPr>
        <p:spPr bwMode="auto">
          <a:xfrm>
            <a:off x="5257800" y="3733800"/>
            <a:ext cx="2057400" cy="488950"/>
          </a:xfrm>
          <a:prstGeom prst="rect">
            <a:avLst/>
          </a:prstGeom>
          <a:noFill/>
          <a:ln w="9525">
            <a:noFill/>
            <a:miter lim="800000"/>
            <a:headEnd/>
            <a:tailEnd/>
          </a:ln>
          <a:effectLst/>
        </p:spPr>
        <p:txBody>
          <a:bodyPr>
            <a:spAutoFit/>
          </a:bodyPr>
          <a:lstStyle/>
          <a:p>
            <a:pPr>
              <a:spcBef>
                <a:spcPct val="50000"/>
              </a:spcBef>
            </a:pPr>
            <a:r>
              <a:rPr lang="en-US" sz="2600" b="1">
                <a:solidFill>
                  <a:srgbClr val="339966"/>
                </a:solidFill>
                <a:latin typeface="Arial" charset="0"/>
                <a:cs typeface="Arial" charset="0"/>
              </a:rPr>
              <a:t>L2 - safer</a:t>
            </a:r>
          </a:p>
        </p:txBody>
      </p:sp>
      <p:sp>
        <p:nvSpPr>
          <p:cNvPr id="29706" name="AutoShape 10"/>
          <p:cNvSpPr>
            <a:spLocks/>
          </p:cNvSpPr>
          <p:nvPr/>
        </p:nvSpPr>
        <p:spPr bwMode="auto">
          <a:xfrm>
            <a:off x="4800600" y="3429000"/>
            <a:ext cx="381000" cy="1143000"/>
          </a:xfrm>
          <a:prstGeom prst="rightBrace">
            <a:avLst>
              <a:gd name="adj1" fmla="val 25000"/>
              <a:gd name="adj2" fmla="val 50000"/>
            </a:avLst>
          </a:prstGeom>
          <a:noFill/>
          <a:ln w="38100">
            <a:solidFill>
              <a:srgbClr val="339966"/>
            </a:solidFill>
            <a:round/>
            <a:headEnd/>
            <a:tailEnd/>
          </a:ln>
          <a:effectLst/>
        </p:spPr>
        <p:txBody>
          <a:bodyPr wrap="none" anchor="ctr"/>
          <a:lstStyle/>
          <a:p>
            <a:endParaRPr lang="en-US"/>
          </a:p>
        </p:txBody>
      </p:sp>
    </p:spTree>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a:xfrm>
            <a:off x="685800" y="0"/>
            <a:ext cx="7772400" cy="1143000"/>
          </a:xfrm>
        </p:spPr>
        <p:txBody>
          <a:bodyPr/>
          <a:lstStyle/>
          <a:p>
            <a:r>
              <a:rPr lang="en-US" sz="3200" b="1" u="sng">
                <a:latin typeface="Arial" charset="0"/>
                <a:cs typeface="Arial" charset="0"/>
              </a:rPr>
              <a:t>Antipsychotics</a:t>
            </a:r>
          </a:p>
        </p:txBody>
      </p:sp>
      <p:sp>
        <p:nvSpPr>
          <p:cNvPr id="26627" name="Rectangle 3"/>
          <p:cNvSpPr>
            <a:spLocks noGrp="1" noChangeArrowheads="1"/>
          </p:cNvSpPr>
          <p:nvPr>
            <p:ph type="body" idx="1"/>
          </p:nvPr>
        </p:nvSpPr>
        <p:spPr>
          <a:xfrm>
            <a:off x="304800" y="1219200"/>
            <a:ext cx="8534400" cy="5638800"/>
          </a:xfrm>
        </p:spPr>
        <p:txBody>
          <a:bodyPr/>
          <a:lstStyle/>
          <a:p>
            <a:pPr marL="185738" indent="-185738">
              <a:lnSpc>
                <a:spcPct val="150000"/>
              </a:lnSpc>
              <a:tabLst>
                <a:tab pos="2857500" algn="l"/>
              </a:tabLst>
            </a:pPr>
            <a:r>
              <a:rPr lang="en-US" sz="2600" b="1">
                <a:solidFill>
                  <a:srgbClr val="3333CC"/>
                </a:solidFill>
                <a:latin typeface="Arial" charset="0"/>
                <a:cs typeface="Arial" charset="0"/>
              </a:rPr>
              <a:t>Haloperidol - </a:t>
            </a:r>
            <a:r>
              <a:rPr lang="en-US" sz="2600" b="1">
                <a:solidFill>
                  <a:srgbClr val="008000"/>
                </a:solidFill>
                <a:latin typeface="Arial" charset="0"/>
                <a:cs typeface="Arial" charset="0"/>
              </a:rPr>
              <a:t>L2 ( dose &lt; 10 mg / d = safe)</a:t>
            </a:r>
            <a:endParaRPr lang="en-US" sz="2600" b="1">
              <a:solidFill>
                <a:srgbClr val="A50021"/>
              </a:solidFill>
              <a:latin typeface="Arial" charset="0"/>
              <a:cs typeface="Arial" charset="0"/>
            </a:endParaRPr>
          </a:p>
          <a:p>
            <a:pPr marL="185738" indent="-185738">
              <a:lnSpc>
                <a:spcPct val="150000"/>
              </a:lnSpc>
              <a:tabLst>
                <a:tab pos="2857500" algn="l"/>
              </a:tabLst>
            </a:pPr>
            <a:r>
              <a:rPr lang="en-US" sz="2600" b="1">
                <a:solidFill>
                  <a:schemeClr val="accent2"/>
                </a:solidFill>
                <a:latin typeface="Arial" charset="0"/>
                <a:cs typeface="Arial" charset="0"/>
              </a:rPr>
              <a:t>Diazepam -  </a:t>
            </a:r>
            <a:r>
              <a:rPr lang="en-US" sz="2600" b="1">
                <a:solidFill>
                  <a:srgbClr val="339933"/>
                </a:solidFill>
                <a:latin typeface="Arial" charset="0"/>
                <a:cs typeface="Arial" charset="0"/>
              </a:rPr>
              <a:t>L3,</a:t>
            </a:r>
            <a:r>
              <a:rPr lang="en-US" sz="2600" b="1">
                <a:solidFill>
                  <a:srgbClr val="A50021"/>
                </a:solidFill>
                <a:latin typeface="Arial" charset="0"/>
                <a:cs typeface="Arial" charset="0"/>
              </a:rPr>
              <a:t> L4 in chronic use (hypotonia, 		lethargy &amp; reduced suckling)</a:t>
            </a:r>
          </a:p>
          <a:p>
            <a:pPr marL="185738" indent="-185738">
              <a:lnSpc>
                <a:spcPct val="150000"/>
              </a:lnSpc>
              <a:tabLst>
                <a:tab pos="2857500" algn="l"/>
              </a:tabLst>
            </a:pPr>
            <a:r>
              <a:rPr lang="en-US" sz="2600" b="1">
                <a:solidFill>
                  <a:srgbClr val="3333CC"/>
                </a:solidFill>
                <a:latin typeface="Arial" charset="0"/>
                <a:cs typeface="Arial" charset="0"/>
              </a:rPr>
              <a:t>Temazepam </a:t>
            </a:r>
            <a:r>
              <a:rPr lang="en-US" sz="2600" b="1">
                <a:solidFill>
                  <a:srgbClr val="339933"/>
                </a:solidFill>
                <a:latin typeface="Arial" charset="0"/>
                <a:cs typeface="Arial" charset="0"/>
              </a:rPr>
              <a:t>- L3 (safer than diazepam for                  </a:t>
            </a:r>
            <a:r>
              <a:rPr lang="en-US" sz="2600">
                <a:solidFill>
                  <a:srgbClr val="3333CC"/>
                </a:solidFill>
                <a:latin typeface="Arial" charset="0"/>
                <a:cs typeface="Arial" charset="0"/>
              </a:rPr>
              <a:t>(Restoril)</a:t>
            </a:r>
            <a:r>
              <a:rPr lang="en-US" sz="2600" b="1">
                <a:solidFill>
                  <a:srgbClr val="339933"/>
                </a:solidFill>
                <a:latin typeface="Arial" charset="0"/>
                <a:cs typeface="Arial" charset="0"/>
              </a:rPr>
              <a:t> 	  shorter T </a:t>
            </a:r>
            <a:r>
              <a:rPr lang="en-US" sz="2600" b="1" baseline="-25000">
                <a:solidFill>
                  <a:srgbClr val="339933"/>
                </a:solidFill>
                <a:latin typeface="Arial" charset="0"/>
                <a:cs typeface="Arial" charset="0"/>
              </a:rPr>
              <a:t>1/2</a:t>
            </a:r>
            <a:r>
              <a:rPr lang="en-US" sz="2600" b="1">
                <a:solidFill>
                  <a:srgbClr val="339933"/>
                </a:solidFill>
                <a:latin typeface="Arial" charset="0"/>
                <a:cs typeface="Arial" charset="0"/>
              </a:rPr>
              <a:t> )</a:t>
            </a:r>
            <a:endParaRPr lang="en-US" sz="2600" b="1">
              <a:solidFill>
                <a:srgbClr val="3333CC"/>
              </a:solidFill>
              <a:latin typeface="Arial" charset="0"/>
              <a:cs typeface="Arial" charset="0"/>
            </a:endParaRPr>
          </a:p>
          <a:p>
            <a:pPr marL="185738" indent="-185738">
              <a:lnSpc>
                <a:spcPct val="150000"/>
              </a:lnSpc>
              <a:tabLst>
                <a:tab pos="2857500" algn="l"/>
              </a:tabLst>
            </a:pPr>
            <a:r>
              <a:rPr lang="en-US" sz="2600" b="1">
                <a:solidFill>
                  <a:srgbClr val="3333CC"/>
                </a:solidFill>
                <a:latin typeface="Arial" charset="0"/>
                <a:cs typeface="Arial" charset="0"/>
              </a:rPr>
              <a:t>Clozapine, olanzapine,quetiapine, risperidone </a:t>
            </a:r>
            <a:r>
              <a:rPr lang="en-US" sz="2600" b="1">
                <a:solidFill>
                  <a:srgbClr val="339933"/>
                </a:solidFill>
                <a:latin typeface="Arial" charset="0"/>
                <a:cs typeface="Arial" charset="0"/>
              </a:rPr>
              <a:t>-    </a:t>
            </a:r>
            <a:r>
              <a:rPr lang="en-US" sz="2600" b="1">
                <a:solidFill>
                  <a:schemeClr val="tx2"/>
                </a:solidFill>
                <a:latin typeface="Arial" charset="0"/>
                <a:cs typeface="Arial" charset="0"/>
              </a:rPr>
              <a:t>lack of published data</a:t>
            </a:r>
          </a:p>
        </p:txBody>
      </p:sp>
    </p:spTree>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2"/>
          <p:cNvSpPr>
            <a:spLocks noGrp="1" noChangeArrowheads="1"/>
          </p:cNvSpPr>
          <p:nvPr>
            <p:ph type="title"/>
          </p:nvPr>
        </p:nvSpPr>
        <p:spPr>
          <a:xfrm>
            <a:off x="990600" y="533400"/>
            <a:ext cx="7391400" cy="381000"/>
          </a:xfrm>
        </p:spPr>
        <p:txBody>
          <a:bodyPr/>
          <a:lstStyle/>
          <a:p>
            <a:r>
              <a:rPr lang="th-TH"/>
              <a:t/>
            </a:r>
            <a:br>
              <a:rPr lang="th-TH"/>
            </a:br>
            <a:r>
              <a:rPr lang="th-TH" sz="6600">
                <a:solidFill>
                  <a:schemeClr val="accent2"/>
                </a:solidFill>
              </a:rPr>
              <a:t>Immunological drugs</a:t>
            </a:r>
            <a:endParaRPr lang="th-TH"/>
          </a:p>
        </p:txBody>
      </p:sp>
      <p:sp>
        <p:nvSpPr>
          <p:cNvPr id="79875" name="Rectangle 3"/>
          <p:cNvSpPr>
            <a:spLocks noGrp="1" noChangeArrowheads="1"/>
          </p:cNvSpPr>
          <p:nvPr>
            <p:ph type="body" idx="1"/>
          </p:nvPr>
        </p:nvSpPr>
        <p:spPr>
          <a:xfrm>
            <a:off x="609600" y="1676400"/>
            <a:ext cx="7772400" cy="4648200"/>
          </a:xfrm>
        </p:spPr>
        <p:txBody>
          <a:bodyPr/>
          <a:lstStyle/>
          <a:p>
            <a:r>
              <a:rPr lang="th-TH" sz="6000"/>
              <a:t>Sera and immunoglobulins</a:t>
            </a:r>
          </a:p>
          <a:p>
            <a:r>
              <a:rPr lang="th-TH" sz="6000"/>
              <a:t>Vaccines</a:t>
            </a:r>
          </a:p>
        </p:txBody>
      </p:sp>
    </p:spTree>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a:xfrm>
            <a:off x="762000" y="-228600"/>
            <a:ext cx="7772400" cy="1143000"/>
          </a:xfrm>
        </p:spPr>
        <p:txBody>
          <a:bodyPr/>
          <a:lstStyle/>
          <a:p>
            <a:r>
              <a:rPr lang="en-US" sz="3600" b="1" u="sng">
                <a:latin typeface="Arial" charset="0"/>
                <a:cs typeface="Arial" charset="0"/>
              </a:rPr>
              <a:t>Others</a:t>
            </a:r>
            <a:r>
              <a:rPr lang="en-US" sz="3600" b="1">
                <a:latin typeface="Arial" charset="0"/>
                <a:cs typeface="Arial" charset="0"/>
              </a:rPr>
              <a:t> </a:t>
            </a:r>
            <a:r>
              <a:rPr lang="en-US" sz="2800" b="1">
                <a:latin typeface="Arial" charset="0"/>
                <a:cs typeface="Arial" charset="0"/>
              </a:rPr>
              <a:t>(1)</a:t>
            </a:r>
            <a:endParaRPr lang="en-US" sz="3600" b="1">
              <a:latin typeface="Arial" charset="0"/>
              <a:cs typeface="Arial" charset="0"/>
            </a:endParaRPr>
          </a:p>
        </p:txBody>
      </p:sp>
      <p:sp>
        <p:nvSpPr>
          <p:cNvPr id="28677" name="Text Box 5"/>
          <p:cNvSpPr txBox="1">
            <a:spLocks noChangeArrowheads="1"/>
          </p:cNvSpPr>
          <p:nvPr/>
        </p:nvSpPr>
        <p:spPr bwMode="auto">
          <a:xfrm>
            <a:off x="304800" y="838200"/>
            <a:ext cx="8610600" cy="5651500"/>
          </a:xfrm>
          <a:prstGeom prst="rect">
            <a:avLst/>
          </a:prstGeom>
          <a:noFill/>
          <a:ln w="9525">
            <a:solidFill>
              <a:srgbClr val="A50021"/>
            </a:solidFill>
            <a:miter lim="800000"/>
            <a:headEnd/>
            <a:tailEnd/>
          </a:ln>
          <a:effectLst/>
        </p:spPr>
        <p:txBody>
          <a:bodyPr>
            <a:spAutoFit/>
          </a:bodyPr>
          <a:lstStyle/>
          <a:p>
            <a:pPr>
              <a:lnSpc>
                <a:spcPct val="120000"/>
              </a:lnSpc>
              <a:spcBef>
                <a:spcPct val="50000"/>
              </a:spcBef>
              <a:buFontTx/>
              <a:buChar char="•"/>
              <a:tabLst>
                <a:tab pos="290513" algn="l"/>
                <a:tab pos="2473325" algn="l"/>
              </a:tabLst>
            </a:pPr>
            <a:r>
              <a:rPr lang="en-US" sz="2400" b="1">
                <a:solidFill>
                  <a:srgbClr val="3333CC"/>
                </a:solidFill>
                <a:latin typeface="Arial" charset="0"/>
                <a:cs typeface="Arial" charset="0"/>
              </a:rPr>
              <a:t> PTU</a:t>
            </a:r>
            <a:r>
              <a:rPr lang="en-US" sz="2400" b="1">
                <a:latin typeface="Arial" charset="0"/>
                <a:cs typeface="Arial" charset="0"/>
              </a:rPr>
              <a:t>            </a:t>
            </a:r>
            <a:r>
              <a:rPr lang="en-US" sz="2400" b="1">
                <a:solidFill>
                  <a:srgbClr val="3333CC"/>
                </a:solidFill>
                <a:latin typeface="Arial" charset="0"/>
                <a:cs typeface="Arial" charset="0"/>
              </a:rPr>
              <a:t>:</a:t>
            </a:r>
            <a:r>
              <a:rPr lang="en-US" sz="2400" b="1">
                <a:latin typeface="Arial" charset="0"/>
                <a:cs typeface="Arial" charset="0"/>
              </a:rPr>
              <a:t> </a:t>
            </a:r>
            <a:r>
              <a:rPr lang="en-US" sz="2400" b="1">
                <a:solidFill>
                  <a:srgbClr val="297B29"/>
                </a:solidFill>
                <a:latin typeface="Arial" charset="0"/>
                <a:cs typeface="Arial" charset="0"/>
              </a:rPr>
              <a:t>L2 (non reported, observe closely for 	                         		thyroid function</a:t>
            </a:r>
          </a:p>
          <a:p>
            <a:pPr>
              <a:lnSpc>
                <a:spcPct val="120000"/>
              </a:lnSpc>
              <a:spcBef>
                <a:spcPct val="50000"/>
              </a:spcBef>
              <a:buFontTx/>
              <a:buChar char="•"/>
              <a:tabLst>
                <a:tab pos="290513" algn="l"/>
                <a:tab pos="2473325" algn="l"/>
              </a:tabLst>
            </a:pPr>
            <a:r>
              <a:rPr lang="en-US" sz="2400" b="1">
                <a:solidFill>
                  <a:srgbClr val="3333CC"/>
                </a:solidFill>
                <a:latin typeface="Arial" charset="0"/>
                <a:cs typeface="Arial" charset="0"/>
              </a:rPr>
              <a:t>Thyroxine :</a:t>
            </a:r>
            <a:r>
              <a:rPr lang="en-US" sz="2400" b="1">
                <a:solidFill>
                  <a:srgbClr val="297B29"/>
                </a:solidFill>
                <a:latin typeface="Arial" charset="0"/>
                <a:cs typeface="Arial" charset="0"/>
              </a:rPr>
              <a:t>      </a:t>
            </a:r>
            <a:r>
              <a:rPr lang="en-US" sz="2400" b="1">
                <a:solidFill>
                  <a:srgbClr val="2C842C"/>
                </a:solidFill>
                <a:latin typeface="Arial" charset="0"/>
                <a:cs typeface="Arial" charset="0"/>
              </a:rPr>
              <a:t>L1 (extremely low in breastmilk)                      	</a:t>
            </a:r>
            <a:r>
              <a:rPr lang="en-US" sz="2000">
                <a:solidFill>
                  <a:srgbClr val="3333CC"/>
                </a:solidFill>
                <a:latin typeface="Arial" charset="0"/>
                <a:cs typeface="Arial" charset="0"/>
              </a:rPr>
              <a:t>(Eltroxin)</a:t>
            </a:r>
            <a:r>
              <a:rPr lang="en-US" sz="2400" b="1">
                <a:solidFill>
                  <a:srgbClr val="2C842C"/>
                </a:solidFill>
                <a:latin typeface="Arial" charset="0"/>
                <a:cs typeface="Arial" charset="0"/>
              </a:rPr>
              <a:t> </a:t>
            </a:r>
            <a:endParaRPr lang="en-US" sz="2400" b="1">
              <a:solidFill>
                <a:srgbClr val="297B29"/>
              </a:solidFill>
              <a:latin typeface="Arial" charset="0"/>
              <a:cs typeface="Arial" charset="0"/>
            </a:endParaRPr>
          </a:p>
          <a:p>
            <a:pPr>
              <a:lnSpc>
                <a:spcPct val="120000"/>
              </a:lnSpc>
              <a:spcBef>
                <a:spcPct val="50000"/>
              </a:spcBef>
              <a:buFontTx/>
              <a:buChar char="•"/>
              <a:tabLst>
                <a:tab pos="290513" algn="l"/>
                <a:tab pos="2473325" algn="l"/>
              </a:tabLst>
            </a:pPr>
            <a:r>
              <a:rPr lang="en-US" sz="2400" b="1">
                <a:solidFill>
                  <a:srgbClr val="297B29"/>
                </a:solidFill>
                <a:latin typeface="Arial" charset="0"/>
                <a:cs typeface="Arial" charset="0"/>
              </a:rPr>
              <a:t> </a:t>
            </a:r>
            <a:r>
              <a:rPr lang="en-US" sz="2400" b="1">
                <a:solidFill>
                  <a:srgbClr val="3333CC"/>
                </a:solidFill>
                <a:latin typeface="Arial" charset="0"/>
                <a:cs typeface="Arial" charset="0"/>
              </a:rPr>
              <a:t>Prednisolone :</a:t>
            </a:r>
            <a:r>
              <a:rPr lang="en-US" sz="2400" b="1">
                <a:solidFill>
                  <a:srgbClr val="297B29"/>
                </a:solidFill>
                <a:latin typeface="Arial" charset="0"/>
                <a:cs typeface="Arial" charset="0"/>
              </a:rPr>
              <a:t> L2, </a:t>
            </a:r>
            <a:r>
              <a:rPr lang="en-US" sz="2400" b="1">
                <a:solidFill>
                  <a:srgbClr val="CC0000"/>
                </a:solidFill>
                <a:latin typeface="Arial" charset="0"/>
                <a:cs typeface="Arial" charset="0"/>
              </a:rPr>
              <a:t>L4 for chronic high dose</a:t>
            </a:r>
            <a:endParaRPr lang="en-US" sz="2400" b="1">
              <a:solidFill>
                <a:srgbClr val="297B29"/>
              </a:solidFill>
              <a:latin typeface="Arial" charset="0"/>
              <a:cs typeface="Arial" charset="0"/>
            </a:endParaRPr>
          </a:p>
          <a:p>
            <a:pPr>
              <a:lnSpc>
                <a:spcPct val="120000"/>
              </a:lnSpc>
              <a:spcBef>
                <a:spcPct val="50000"/>
              </a:spcBef>
              <a:buFontTx/>
              <a:buChar char="•"/>
              <a:tabLst>
                <a:tab pos="290513" algn="l"/>
                <a:tab pos="2473325" algn="l"/>
              </a:tabLst>
            </a:pPr>
            <a:r>
              <a:rPr lang="en-US" sz="2400" b="1">
                <a:latin typeface="Arial" charset="0"/>
                <a:cs typeface="Arial" charset="0"/>
              </a:rPr>
              <a:t> </a:t>
            </a:r>
            <a:r>
              <a:rPr lang="en-US" sz="2400" b="1">
                <a:solidFill>
                  <a:srgbClr val="3333CC"/>
                </a:solidFill>
                <a:latin typeface="Arial" charset="0"/>
                <a:cs typeface="Arial" charset="0"/>
              </a:rPr>
              <a:t>Propanolol :</a:t>
            </a:r>
            <a:r>
              <a:rPr lang="en-US" sz="2400" b="1">
                <a:latin typeface="Arial" charset="0"/>
                <a:cs typeface="Arial" charset="0"/>
              </a:rPr>
              <a:t>     </a:t>
            </a:r>
            <a:r>
              <a:rPr lang="en-US" sz="2400" b="1">
                <a:solidFill>
                  <a:srgbClr val="339933"/>
                </a:solidFill>
                <a:latin typeface="Arial" charset="0"/>
                <a:cs typeface="Arial" charset="0"/>
              </a:rPr>
              <a:t>L3 (none reported via breastmilk in 		     	       numerous studies)	 </a:t>
            </a:r>
          </a:p>
          <a:p>
            <a:pPr>
              <a:lnSpc>
                <a:spcPct val="120000"/>
              </a:lnSpc>
              <a:spcBef>
                <a:spcPct val="50000"/>
              </a:spcBef>
              <a:buFontTx/>
              <a:buChar char="•"/>
              <a:tabLst>
                <a:tab pos="290513" algn="l"/>
                <a:tab pos="2473325" algn="l"/>
              </a:tabLst>
            </a:pPr>
            <a:r>
              <a:rPr lang="en-US" sz="2400" b="1">
                <a:solidFill>
                  <a:srgbClr val="3333CC"/>
                </a:solidFill>
                <a:latin typeface="Arial" charset="0"/>
                <a:cs typeface="Arial" charset="0"/>
              </a:rPr>
              <a:t> Phenobarbital :</a:t>
            </a:r>
            <a:r>
              <a:rPr lang="en-US" sz="2400" b="1">
                <a:solidFill>
                  <a:srgbClr val="339933"/>
                </a:solidFill>
                <a:latin typeface="Arial" charset="0"/>
                <a:cs typeface="Arial" charset="0"/>
              </a:rPr>
              <a:t> L3 ( Sedation, infantile spasm after 				       weaning from milk containing 				       phenobarbital, 		 				       methemoglobinuria 1 case)</a:t>
            </a:r>
          </a:p>
        </p:txBody>
      </p:sp>
    </p:spTree>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a:xfrm>
            <a:off x="685800" y="0"/>
            <a:ext cx="7772400" cy="1143000"/>
          </a:xfrm>
        </p:spPr>
        <p:txBody>
          <a:bodyPr/>
          <a:lstStyle/>
          <a:p>
            <a:r>
              <a:rPr lang="en-US" sz="3600" b="1" u="sng">
                <a:latin typeface="Arial" charset="0"/>
                <a:cs typeface="Arial" charset="0"/>
              </a:rPr>
              <a:t>Others</a:t>
            </a:r>
            <a:r>
              <a:rPr lang="en-US" sz="3600" b="1">
                <a:latin typeface="Arial" charset="0"/>
                <a:cs typeface="Arial" charset="0"/>
              </a:rPr>
              <a:t> </a:t>
            </a:r>
            <a:r>
              <a:rPr lang="en-US" sz="2800" b="1">
                <a:latin typeface="Arial" charset="0"/>
                <a:cs typeface="Arial" charset="0"/>
              </a:rPr>
              <a:t>(2)</a:t>
            </a:r>
            <a:endParaRPr lang="en-US" sz="3600" b="1">
              <a:latin typeface="Arial" charset="0"/>
              <a:cs typeface="Arial" charset="0"/>
            </a:endParaRPr>
          </a:p>
        </p:txBody>
      </p:sp>
      <p:sp>
        <p:nvSpPr>
          <p:cNvPr id="41987" name="Text Box 3"/>
          <p:cNvSpPr txBox="1">
            <a:spLocks noChangeArrowheads="1"/>
          </p:cNvSpPr>
          <p:nvPr/>
        </p:nvSpPr>
        <p:spPr bwMode="auto">
          <a:xfrm>
            <a:off x="304800" y="990600"/>
            <a:ext cx="8610600" cy="5434013"/>
          </a:xfrm>
          <a:prstGeom prst="rect">
            <a:avLst/>
          </a:prstGeom>
          <a:noFill/>
          <a:ln w="9525">
            <a:solidFill>
              <a:srgbClr val="A50021"/>
            </a:solidFill>
            <a:miter lim="800000"/>
            <a:headEnd/>
            <a:tailEnd/>
          </a:ln>
          <a:effectLst/>
        </p:spPr>
        <p:txBody>
          <a:bodyPr>
            <a:spAutoFit/>
          </a:bodyPr>
          <a:lstStyle/>
          <a:p>
            <a:pPr>
              <a:lnSpc>
                <a:spcPct val="120000"/>
              </a:lnSpc>
              <a:spcBef>
                <a:spcPct val="50000"/>
              </a:spcBef>
              <a:buFontTx/>
              <a:buChar char="•"/>
              <a:tabLst>
                <a:tab pos="384175" algn="l"/>
                <a:tab pos="2473325" algn="l"/>
              </a:tabLst>
            </a:pPr>
            <a:r>
              <a:rPr lang="en-US" sz="2300" b="1">
                <a:solidFill>
                  <a:srgbClr val="3333CC"/>
                </a:solidFill>
                <a:latin typeface="Arial" charset="0"/>
                <a:cs typeface="Arial" charset="0"/>
              </a:rPr>
              <a:t>Domperidone :</a:t>
            </a:r>
            <a:r>
              <a:rPr lang="en-US" sz="2300" b="1">
                <a:latin typeface="Arial" charset="0"/>
                <a:cs typeface="Arial" charset="0"/>
              </a:rPr>
              <a:t> </a:t>
            </a:r>
            <a:r>
              <a:rPr lang="en-US" sz="2300" b="1">
                <a:solidFill>
                  <a:srgbClr val="297B29"/>
                </a:solidFill>
                <a:latin typeface="Arial" charset="0"/>
                <a:cs typeface="Arial" charset="0"/>
              </a:rPr>
              <a:t>L2                                                           	 	</a:t>
            </a:r>
            <a:r>
              <a:rPr lang="en-US" sz="2100">
                <a:solidFill>
                  <a:srgbClr val="3333CC"/>
                </a:solidFill>
                <a:latin typeface="Arial" charset="0"/>
                <a:cs typeface="Arial" charset="0"/>
              </a:rPr>
              <a:t>(Motilium)</a:t>
            </a:r>
            <a:r>
              <a:rPr lang="en-US" sz="2300">
                <a:latin typeface="Arial" charset="0"/>
                <a:cs typeface="Arial" charset="0"/>
              </a:rPr>
              <a:t> </a:t>
            </a:r>
            <a:r>
              <a:rPr lang="en-US" sz="2300" b="1">
                <a:solidFill>
                  <a:srgbClr val="297B29"/>
                </a:solidFill>
                <a:latin typeface="Arial" charset="0"/>
                <a:cs typeface="Arial" charset="0"/>
              </a:rPr>
              <a:t>       (Galactagogue dose~10-20 mg X 3-4/d)</a:t>
            </a:r>
            <a:r>
              <a:rPr lang="en-US" sz="2300">
                <a:latin typeface="Arial" charset="0"/>
                <a:cs typeface="Arial" charset="0"/>
              </a:rPr>
              <a:t> </a:t>
            </a:r>
            <a:endParaRPr lang="en-US" sz="2300" b="1">
              <a:solidFill>
                <a:srgbClr val="339933"/>
              </a:solidFill>
              <a:latin typeface="Arial" charset="0"/>
              <a:cs typeface="Arial" charset="0"/>
            </a:endParaRPr>
          </a:p>
          <a:p>
            <a:pPr>
              <a:lnSpc>
                <a:spcPct val="120000"/>
              </a:lnSpc>
              <a:spcBef>
                <a:spcPct val="50000"/>
              </a:spcBef>
              <a:buFontTx/>
              <a:buChar char="•"/>
              <a:tabLst>
                <a:tab pos="384175" algn="l"/>
                <a:tab pos="2473325" algn="l"/>
              </a:tabLst>
            </a:pPr>
            <a:r>
              <a:rPr lang="en-US" sz="2300" b="1">
                <a:solidFill>
                  <a:srgbClr val="3333CC"/>
                </a:solidFill>
                <a:latin typeface="Arial" charset="0"/>
                <a:cs typeface="Arial" charset="0"/>
              </a:rPr>
              <a:t>Gliabendazide</a:t>
            </a:r>
            <a:r>
              <a:rPr lang="en-US" sz="2300" b="1">
                <a:solidFill>
                  <a:srgbClr val="297B29"/>
                </a:solidFill>
                <a:latin typeface="Arial" charset="0"/>
                <a:cs typeface="Arial" charset="0"/>
              </a:rPr>
              <a:t> : </a:t>
            </a:r>
            <a:r>
              <a:rPr lang="en-US" sz="2300" b="1">
                <a:solidFill>
                  <a:srgbClr val="339933"/>
                </a:solidFill>
                <a:latin typeface="Arial" charset="0"/>
                <a:cs typeface="Arial" charset="0"/>
              </a:rPr>
              <a:t>L3 (non reported, observe for  			</a:t>
            </a:r>
            <a:r>
              <a:rPr lang="en-US" sz="2100">
                <a:solidFill>
                  <a:srgbClr val="3333CC"/>
                </a:solidFill>
                <a:latin typeface="Arial" charset="0"/>
                <a:cs typeface="Arial" charset="0"/>
              </a:rPr>
              <a:t>(Daonil)</a:t>
            </a:r>
            <a:r>
              <a:rPr lang="en-US" sz="2300" b="1">
                <a:solidFill>
                  <a:srgbClr val="339933"/>
                </a:solidFill>
                <a:latin typeface="Arial" charset="0"/>
                <a:cs typeface="Arial" charset="0"/>
              </a:rPr>
              <a:t>                   hypoglycemia)</a:t>
            </a:r>
          </a:p>
          <a:p>
            <a:pPr>
              <a:lnSpc>
                <a:spcPct val="120000"/>
              </a:lnSpc>
              <a:spcBef>
                <a:spcPct val="50000"/>
              </a:spcBef>
              <a:buFontTx/>
              <a:buChar char="•"/>
              <a:tabLst>
                <a:tab pos="384175" algn="l"/>
                <a:tab pos="2473325" algn="l"/>
              </a:tabLst>
            </a:pPr>
            <a:r>
              <a:rPr lang="en-US" sz="2300" b="1">
                <a:solidFill>
                  <a:srgbClr val="297B29"/>
                </a:solidFill>
                <a:latin typeface="Arial" charset="0"/>
                <a:cs typeface="Arial" charset="0"/>
              </a:rPr>
              <a:t> </a:t>
            </a:r>
            <a:r>
              <a:rPr lang="en-US" sz="2300" b="1">
                <a:solidFill>
                  <a:srgbClr val="3333CC"/>
                </a:solidFill>
                <a:latin typeface="Arial" charset="0"/>
                <a:cs typeface="Arial" charset="0"/>
              </a:rPr>
              <a:t>Clemastine :</a:t>
            </a:r>
            <a:r>
              <a:rPr lang="en-US" sz="2300" b="1">
                <a:solidFill>
                  <a:srgbClr val="297B29"/>
                </a:solidFill>
                <a:latin typeface="Arial" charset="0"/>
                <a:cs typeface="Arial" charset="0"/>
              </a:rPr>
              <a:t>  </a:t>
            </a:r>
            <a:r>
              <a:rPr lang="en-US" sz="2300" b="1">
                <a:solidFill>
                  <a:srgbClr val="CC0000"/>
                </a:solidFill>
                <a:latin typeface="Arial" charset="0"/>
                <a:cs typeface="Arial" charset="0"/>
              </a:rPr>
              <a:t>L4 ( Drowsiness, irritability,</a:t>
            </a:r>
            <a:r>
              <a:rPr lang="en-US" sz="2300" b="1">
                <a:solidFill>
                  <a:srgbClr val="297B29"/>
                </a:solidFill>
                <a:latin typeface="Arial" charset="0"/>
                <a:cs typeface="Arial" charset="0"/>
              </a:rPr>
              <a:t>         			</a:t>
            </a:r>
            <a:r>
              <a:rPr lang="en-US" sz="2100">
                <a:solidFill>
                  <a:srgbClr val="3333CC"/>
                </a:solidFill>
                <a:latin typeface="Arial" charset="0"/>
                <a:cs typeface="Arial" charset="0"/>
              </a:rPr>
              <a:t>(Tavist)</a:t>
            </a:r>
            <a:r>
              <a:rPr lang="en-US" sz="2300">
                <a:solidFill>
                  <a:srgbClr val="3333CC"/>
                </a:solidFill>
                <a:latin typeface="Arial" charset="0"/>
                <a:cs typeface="Arial" charset="0"/>
              </a:rPr>
              <a:t> 	    </a:t>
            </a:r>
            <a:r>
              <a:rPr lang="en-US" sz="2300" b="1">
                <a:solidFill>
                  <a:srgbClr val="CC0000"/>
                </a:solidFill>
                <a:latin typeface="Arial" charset="0"/>
                <a:cs typeface="Arial" charset="0"/>
              </a:rPr>
              <a:t>feeding refusal, high pitch cry, 	     		     nuchal rigidity 1 case)</a:t>
            </a:r>
            <a:endParaRPr lang="en-US" sz="2300" b="1">
              <a:solidFill>
                <a:srgbClr val="297B29"/>
              </a:solidFill>
              <a:latin typeface="Arial" charset="0"/>
              <a:cs typeface="Arial" charset="0"/>
            </a:endParaRPr>
          </a:p>
          <a:p>
            <a:pPr>
              <a:lnSpc>
                <a:spcPct val="120000"/>
              </a:lnSpc>
              <a:spcBef>
                <a:spcPct val="50000"/>
              </a:spcBef>
              <a:buFontTx/>
              <a:buChar char="•"/>
              <a:tabLst>
                <a:tab pos="384175" algn="l"/>
                <a:tab pos="2473325" algn="l"/>
              </a:tabLst>
            </a:pPr>
            <a:r>
              <a:rPr lang="en-US" sz="2300" b="1">
                <a:solidFill>
                  <a:srgbClr val="3333CC"/>
                </a:solidFill>
                <a:latin typeface="Arial" charset="0"/>
                <a:cs typeface="Arial" charset="0"/>
              </a:rPr>
              <a:t> Primidone :   </a:t>
            </a:r>
            <a:r>
              <a:rPr lang="en-US" sz="2300" b="1">
                <a:solidFill>
                  <a:srgbClr val="339933"/>
                </a:solidFill>
                <a:latin typeface="Arial" charset="0"/>
                <a:cs typeface="Arial" charset="0"/>
              </a:rPr>
              <a:t>L3  ( Sedation, feeding problem ) 			</a:t>
            </a:r>
            <a:r>
              <a:rPr lang="en-US" sz="2100">
                <a:solidFill>
                  <a:srgbClr val="3333CC"/>
                </a:solidFill>
                <a:latin typeface="Arial" charset="0"/>
                <a:cs typeface="Arial" charset="0"/>
              </a:rPr>
              <a:t>(Mysoline )</a:t>
            </a:r>
            <a:endParaRPr lang="en-US" sz="2300" b="1">
              <a:solidFill>
                <a:srgbClr val="339933"/>
              </a:solidFill>
              <a:latin typeface="Arial" charset="0"/>
              <a:cs typeface="Arial" charset="0"/>
            </a:endParaRPr>
          </a:p>
          <a:p>
            <a:pPr>
              <a:lnSpc>
                <a:spcPct val="120000"/>
              </a:lnSpc>
              <a:spcBef>
                <a:spcPct val="50000"/>
              </a:spcBef>
              <a:buFontTx/>
              <a:buChar char="•"/>
              <a:tabLst>
                <a:tab pos="384175" algn="l"/>
                <a:tab pos="2473325" algn="l"/>
              </a:tabLst>
            </a:pPr>
            <a:r>
              <a:rPr lang="en-US" sz="2300" b="1">
                <a:solidFill>
                  <a:srgbClr val="297B29"/>
                </a:solidFill>
                <a:latin typeface="Arial" charset="0"/>
                <a:cs typeface="Arial" charset="0"/>
              </a:rPr>
              <a:t> </a:t>
            </a:r>
            <a:r>
              <a:rPr lang="en-US" sz="2300" b="1">
                <a:solidFill>
                  <a:srgbClr val="3333CC"/>
                </a:solidFill>
                <a:latin typeface="Arial" charset="0"/>
                <a:cs typeface="Arial" charset="0"/>
              </a:rPr>
              <a:t>Flunarizine :</a:t>
            </a:r>
            <a:r>
              <a:rPr lang="en-US" sz="2300" b="1">
                <a:solidFill>
                  <a:srgbClr val="297B29"/>
                </a:solidFill>
                <a:latin typeface="Arial" charset="0"/>
                <a:cs typeface="Arial" charset="0"/>
              </a:rPr>
              <a:t> </a:t>
            </a:r>
            <a:r>
              <a:rPr lang="en-US" sz="2300" b="1">
                <a:solidFill>
                  <a:srgbClr val="CC0000"/>
                </a:solidFill>
                <a:latin typeface="Arial" charset="0"/>
                <a:cs typeface="Arial" charset="0"/>
              </a:rPr>
              <a:t>L4 (non reported, use with caution )</a:t>
            </a:r>
            <a:r>
              <a:rPr lang="en-US" sz="2300" b="1">
                <a:solidFill>
                  <a:srgbClr val="297B29"/>
                </a:solidFill>
                <a:latin typeface="Arial" charset="0"/>
                <a:cs typeface="Arial" charset="0"/>
              </a:rPr>
              <a:t> 	      	</a:t>
            </a:r>
            <a:r>
              <a:rPr lang="en-US" sz="2100">
                <a:solidFill>
                  <a:srgbClr val="3333CC"/>
                </a:solidFill>
                <a:latin typeface="Arial" charset="0"/>
                <a:cs typeface="Arial" charset="0"/>
              </a:rPr>
              <a:t>(Sibelium)</a:t>
            </a:r>
            <a:r>
              <a:rPr lang="en-US" sz="2300" b="1">
                <a:solidFill>
                  <a:srgbClr val="3333CC"/>
                </a:solidFill>
                <a:latin typeface="Arial" charset="0"/>
                <a:cs typeface="Arial" charset="0"/>
              </a:rPr>
              <a:t> </a:t>
            </a:r>
          </a:p>
        </p:txBody>
      </p:sp>
    </p:spTree>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a:xfrm>
            <a:off x="609600" y="152400"/>
            <a:ext cx="7772400" cy="1143000"/>
          </a:xfrm>
        </p:spPr>
        <p:txBody>
          <a:bodyPr/>
          <a:lstStyle/>
          <a:p>
            <a:r>
              <a:rPr lang="en-US" sz="3600" b="1" u="sng">
                <a:latin typeface="Arial" charset="0"/>
                <a:cs typeface="Arial" charset="0"/>
              </a:rPr>
              <a:t>Others</a:t>
            </a:r>
            <a:r>
              <a:rPr lang="en-US" sz="3600" b="1">
                <a:latin typeface="Arial" charset="0"/>
                <a:cs typeface="Arial" charset="0"/>
              </a:rPr>
              <a:t> </a:t>
            </a:r>
            <a:r>
              <a:rPr lang="en-US" sz="2800" b="1">
                <a:latin typeface="Arial" charset="0"/>
                <a:cs typeface="Arial" charset="0"/>
              </a:rPr>
              <a:t>(3)</a:t>
            </a:r>
            <a:endParaRPr lang="en-US" sz="3600" b="1">
              <a:latin typeface="Arial" charset="0"/>
              <a:cs typeface="Arial" charset="0"/>
            </a:endParaRPr>
          </a:p>
        </p:txBody>
      </p:sp>
      <p:sp>
        <p:nvSpPr>
          <p:cNvPr id="39939" name="Text Box 3"/>
          <p:cNvSpPr txBox="1">
            <a:spLocks noChangeArrowheads="1"/>
          </p:cNvSpPr>
          <p:nvPr/>
        </p:nvSpPr>
        <p:spPr bwMode="auto">
          <a:xfrm>
            <a:off x="381000" y="1295400"/>
            <a:ext cx="4191000" cy="5092700"/>
          </a:xfrm>
          <a:prstGeom prst="rect">
            <a:avLst/>
          </a:prstGeom>
          <a:noFill/>
          <a:ln w="9525">
            <a:solidFill>
              <a:srgbClr val="A50021"/>
            </a:solidFill>
            <a:miter lim="800000"/>
            <a:headEnd/>
            <a:tailEnd/>
          </a:ln>
          <a:effectLst/>
        </p:spPr>
        <p:txBody>
          <a:bodyPr>
            <a:spAutoFit/>
          </a:bodyPr>
          <a:lstStyle/>
          <a:p>
            <a:pPr>
              <a:lnSpc>
                <a:spcPct val="160000"/>
              </a:lnSpc>
              <a:spcBef>
                <a:spcPct val="50000"/>
              </a:spcBef>
              <a:buFontTx/>
              <a:buChar char="•"/>
              <a:tabLst>
                <a:tab pos="476250" algn="l"/>
                <a:tab pos="2473325" algn="l"/>
              </a:tabLst>
            </a:pPr>
            <a:r>
              <a:rPr lang="en-US" sz="2300">
                <a:latin typeface="Arial" charset="0"/>
              </a:rPr>
              <a:t> Dopamine / Dobutamine : L2 </a:t>
            </a:r>
          </a:p>
          <a:p>
            <a:pPr>
              <a:lnSpc>
                <a:spcPct val="160000"/>
              </a:lnSpc>
              <a:spcBef>
                <a:spcPct val="50000"/>
              </a:spcBef>
              <a:buFontTx/>
              <a:buChar char="•"/>
              <a:tabLst>
                <a:tab pos="476250" algn="l"/>
                <a:tab pos="2473325" algn="l"/>
              </a:tabLst>
            </a:pPr>
            <a:r>
              <a:rPr lang="en-US" sz="2300">
                <a:latin typeface="Arial" charset="0"/>
              </a:rPr>
              <a:t>Oxytocin : L2 </a:t>
            </a:r>
          </a:p>
          <a:p>
            <a:pPr>
              <a:lnSpc>
                <a:spcPct val="160000"/>
              </a:lnSpc>
              <a:spcBef>
                <a:spcPct val="50000"/>
              </a:spcBef>
              <a:buFontTx/>
              <a:buChar char="•"/>
              <a:tabLst>
                <a:tab pos="476250" algn="l"/>
                <a:tab pos="2473325" algn="l"/>
              </a:tabLst>
            </a:pPr>
            <a:r>
              <a:rPr lang="en-US" sz="2300">
                <a:latin typeface="Arial" charset="0"/>
              </a:rPr>
              <a:t> Cisapride (Prepulsid): L2</a:t>
            </a:r>
          </a:p>
          <a:p>
            <a:pPr>
              <a:lnSpc>
                <a:spcPct val="160000"/>
              </a:lnSpc>
              <a:spcBef>
                <a:spcPct val="50000"/>
              </a:spcBef>
              <a:buFontTx/>
              <a:buChar char="•"/>
              <a:tabLst>
                <a:tab pos="476250" algn="l"/>
                <a:tab pos="2473325" algn="l"/>
              </a:tabLst>
            </a:pPr>
            <a:r>
              <a:rPr lang="en-US" sz="2300">
                <a:latin typeface="Arial" charset="0"/>
              </a:rPr>
              <a:t> Cimetidine (Tagamet): L2</a:t>
            </a:r>
          </a:p>
          <a:p>
            <a:pPr>
              <a:lnSpc>
                <a:spcPct val="160000"/>
              </a:lnSpc>
              <a:spcBef>
                <a:spcPct val="50000"/>
              </a:spcBef>
              <a:buFontTx/>
              <a:buChar char="•"/>
              <a:tabLst>
                <a:tab pos="476250" algn="l"/>
                <a:tab pos="2473325" algn="l"/>
              </a:tabLst>
            </a:pPr>
            <a:r>
              <a:rPr lang="en-US" sz="2300">
                <a:latin typeface="Arial" charset="0"/>
              </a:rPr>
              <a:t> Bisacodil ( Dulcolax ) : L2</a:t>
            </a:r>
          </a:p>
          <a:p>
            <a:pPr>
              <a:lnSpc>
                <a:spcPct val="160000"/>
              </a:lnSpc>
              <a:spcBef>
                <a:spcPct val="50000"/>
              </a:spcBef>
              <a:buFontTx/>
              <a:buChar char="•"/>
              <a:tabLst>
                <a:tab pos="476250" algn="l"/>
                <a:tab pos="2473325" algn="l"/>
              </a:tabLst>
            </a:pPr>
            <a:r>
              <a:rPr lang="en-US" sz="2300">
                <a:latin typeface="Arial" charset="0"/>
              </a:rPr>
              <a:t> Loperamide (Imodium) : L2</a:t>
            </a:r>
          </a:p>
          <a:p>
            <a:pPr>
              <a:lnSpc>
                <a:spcPct val="160000"/>
              </a:lnSpc>
              <a:spcBef>
                <a:spcPct val="50000"/>
              </a:spcBef>
              <a:buFontTx/>
              <a:buChar char="•"/>
              <a:tabLst>
                <a:tab pos="476250" algn="l"/>
                <a:tab pos="2473325" algn="l"/>
              </a:tabLst>
            </a:pPr>
            <a:r>
              <a:rPr lang="en-US" sz="2300">
                <a:latin typeface="Arial" charset="0"/>
              </a:rPr>
              <a:t>  Metopropamide (Plasil) : L2</a:t>
            </a:r>
          </a:p>
        </p:txBody>
      </p:sp>
      <p:sp>
        <p:nvSpPr>
          <p:cNvPr id="39941" name="Rectangle 5"/>
          <p:cNvSpPr>
            <a:spLocks noGrp="1" noChangeArrowheads="1"/>
          </p:cNvSpPr>
          <p:nvPr>
            <p:ph type="body" sz="half" idx="2"/>
          </p:nvPr>
        </p:nvSpPr>
        <p:spPr>
          <a:xfrm>
            <a:off x="4724400" y="1295400"/>
            <a:ext cx="4114800" cy="5029200"/>
          </a:xfrm>
          <a:ln>
            <a:solidFill>
              <a:srgbClr val="CC3300"/>
            </a:solidFill>
          </a:ln>
        </p:spPr>
        <p:txBody>
          <a:bodyPr/>
          <a:lstStyle/>
          <a:p>
            <a:pPr marL="185738" indent="-185738">
              <a:lnSpc>
                <a:spcPct val="180000"/>
              </a:lnSpc>
            </a:pPr>
            <a:r>
              <a:rPr lang="en-US" sz="2400">
                <a:latin typeface="Arial" charset="0"/>
                <a:cs typeface="Arial" charset="0"/>
              </a:rPr>
              <a:t>Loratadine ( Claritine ) : L2</a:t>
            </a:r>
          </a:p>
          <a:p>
            <a:pPr marL="185738" indent="-185738">
              <a:lnSpc>
                <a:spcPct val="180000"/>
              </a:lnSpc>
            </a:pPr>
            <a:r>
              <a:rPr lang="en-US" sz="2400">
                <a:latin typeface="Arial" charset="0"/>
                <a:cs typeface="Arial" charset="0"/>
              </a:rPr>
              <a:t>Loraxepam ( Ativan) : L 3</a:t>
            </a:r>
          </a:p>
          <a:p>
            <a:pPr marL="185738" indent="-185738">
              <a:lnSpc>
                <a:spcPct val="180000"/>
              </a:lnSpc>
            </a:pPr>
            <a:r>
              <a:rPr lang="en-US" sz="2400">
                <a:latin typeface="Arial" charset="0"/>
                <a:cs typeface="Arial" charset="0"/>
              </a:rPr>
              <a:t>Metyldopa (Aldomet) : L2</a:t>
            </a:r>
          </a:p>
          <a:p>
            <a:pPr marL="185738" indent="-185738">
              <a:lnSpc>
                <a:spcPct val="180000"/>
              </a:lnSpc>
            </a:pPr>
            <a:r>
              <a:rPr lang="en-US" sz="2400">
                <a:latin typeface="Arial" charset="0"/>
                <a:cs typeface="Arial" charset="0"/>
              </a:rPr>
              <a:t>Nifedipine (Adalat) : L2</a:t>
            </a:r>
          </a:p>
          <a:p>
            <a:pPr marL="185738" indent="-185738">
              <a:lnSpc>
                <a:spcPct val="180000"/>
              </a:lnSpc>
            </a:pPr>
            <a:r>
              <a:rPr lang="en-US" sz="2400">
                <a:latin typeface="Arial" charset="0"/>
                <a:cs typeface="Arial" charset="0"/>
              </a:rPr>
              <a:t>Griseofulvin : L2</a:t>
            </a:r>
          </a:p>
          <a:p>
            <a:pPr marL="185738" indent="-185738">
              <a:lnSpc>
                <a:spcPct val="180000"/>
              </a:lnSpc>
            </a:pPr>
            <a:r>
              <a:rPr lang="en-US" sz="2400">
                <a:latin typeface="Arial" charset="0"/>
                <a:cs typeface="Arial" charset="0"/>
              </a:rPr>
              <a:t>Furosemide (Lasix) : L3</a:t>
            </a:r>
          </a:p>
          <a:p>
            <a:pPr marL="185738" indent="-185738">
              <a:lnSpc>
                <a:spcPct val="180000"/>
              </a:lnSpc>
            </a:pPr>
            <a:endParaRPr lang="en-US" sz="2400">
              <a:latin typeface="Arial" charset="0"/>
              <a:cs typeface="Arial" charset="0"/>
            </a:endParaRPr>
          </a:p>
          <a:p>
            <a:pPr marL="185738" indent="-185738">
              <a:lnSpc>
                <a:spcPct val="180000"/>
              </a:lnSpc>
            </a:pPr>
            <a:endParaRPr lang="en-US" sz="2400">
              <a:latin typeface="Arial" charset="0"/>
              <a:cs typeface="Arial" charset="0"/>
            </a:endParaRPr>
          </a:p>
        </p:txBody>
      </p:sp>
    </p:spTree>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Footer Placeholder 3"/>
          <p:cNvSpPr>
            <a:spLocks noGrp="1"/>
          </p:cNvSpPr>
          <p:nvPr>
            <p:ph type="ftr" sz="quarter" idx="10"/>
          </p:nvPr>
        </p:nvSpPr>
        <p:spPr>
          <a:noFill/>
        </p:spPr>
        <p:txBody>
          <a:bodyPr/>
          <a:lstStyle/>
          <a:p>
            <a:r>
              <a:rPr lang="en-US" smtClean="0"/>
              <a:t>NF-</a:t>
            </a:r>
          </a:p>
        </p:txBody>
      </p:sp>
      <p:sp>
        <p:nvSpPr>
          <p:cNvPr id="17411" name="Slide Number Placeholder 4"/>
          <p:cNvSpPr>
            <a:spLocks noGrp="1"/>
          </p:cNvSpPr>
          <p:nvPr>
            <p:ph type="sldNum" sz="quarter" idx="11"/>
          </p:nvPr>
        </p:nvSpPr>
        <p:spPr>
          <a:noFill/>
        </p:spPr>
        <p:txBody>
          <a:bodyPr/>
          <a:lstStyle/>
          <a:p>
            <a:fld id="{70A62FE7-5BBB-497C-89F6-BB5C3FE85356}" type="slidenum">
              <a:rPr lang="en-US" smtClean="0"/>
              <a:pPr/>
              <a:t>129</a:t>
            </a:fld>
            <a:endParaRPr lang="en-US" smtClean="0"/>
          </a:p>
        </p:txBody>
      </p:sp>
      <p:sp>
        <p:nvSpPr>
          <p:cNvPr id="17412" name="Date Placeholder 5"/>
          <p:cNvSpPr>
            <a:spLocks noGrp="1"/>
          </p:cNvSpPr>
          <p:nvPr>
            <p:ph type="dt" sz="quarter" idx="12"/>
          </p:nvPr>
        </p:nvSpPr>
        <p:spPr>
          <a:noFill/>
        </p:spPr>
        <p:txBody>
          <a:bodyPr/>
          <a:lstStyle/>
          <a:p>
            <a:r>
              <a:rPr lang="en-US" smtClean="0"/>
              <a:t>Teaching Aids: ENC</a:t>
            </a:r>
          </a:p>
        </p:txBody>
      </p:sp>
      <p:sp>
        <p:nvSpPr>
          <p:cNvPr id="17413" name="Rectangle 2"/>
          <p:cNvSpPr>
            <a:spLocks noGrp="1" noChangeArrowheads="1"/>
          </p:cNvSpPr>
          <p:nvPr>
            <p:ph type="title"/>
          </p:nvPr>
        </p:nvSpPr>
        <p:spPr>
          <a:xfrm>
            <a:off x="457200" y="304800"/>
            <a:ext cx="8229600" cy="1371600"/>
          </a:xfrm>
        </p:spPr>
        <p:txBody>
          <a:bodyPr/>
          <a:lstStyle/>
          <a:p>
            <a:pPr eaLnBrk="1" hangingPunct="1"/>
            <a:r>
              <a:rPr lang="en-GB" smtClean="0"/>
              <a:t>Learning objectives - 2</a:t>
            </a:r>
          </a:p>
        </p:txBody>
      </p:sp>
      <p:sp>
        <p:nvSpPr>
          <p:cNvPr id="17414" name="Rectangle 3"/>
          <p:cNvSpPr>
            <a:spLocks noGrp="1" noChangeArrowheads="1"/>
          </p:cNvSpPr>
          <p:nvPr>
            <p:ph type="body" idx="1"/>
          </p:nvPr>
        </p:nvSpPr>
        <p:spPr>
          <a:xfrm>
            <a:off x="457200" y="1752600"/>
            <a:ext cx="8229600" cy="4267200"/>
          </a:xfrm>
          <a:ln>
            <a:solidFill>
              <a:srgbClr val="FFFF00"/>
            </a:solidFill>
          </a:ln>
        </p:spPr>
        <p:txBody>
          <a:bodyPr/>
          <a:lstStyle/>
          <a:p>
            <a:pPr eaLnBrk="1" hangingPunct="1">
              <a:lnSpc>
                <a:spcPct val="90000"/>
              </a:lnSpc>
            </a:pPr>
            <a:r>
              <a:rPr lang="en-GB" smtClean="0"/>
              <a:t>Ensuring good start</a:t>
            </a:r>
          </a:p>
          <a:p>
            <a:pPr lvl="1" eaLnBrk="1" hangingPunct="1">
              <a:lnSpc>
                <a:spcPct val="90000"/>
              </a:lnSpc>
            </a:pPr>
            <a:r>
              <a:rPr lang="en-GB" smtClean="0"/>
              <a:t>To be able to describe how breastfeeding works</a:t>
            </a:r>
          </a:p>
          <a:p>
            <a:pPr lvl="1" eaLnBrk="1" hangingPunct="1">
              <a:lnSpc>
                <a:spcPct val="90000"/>
              </a:lnSpc>
            </a:pPr>
            <a:r>
              <a:rPr lang="en-GB" smtClean="0"/>
              <a:t>To recognise good and poor attachment and positioning of a baby feeding at the breast</a:t>
            </a:r>
          </a:p>
          <a:p>
            <a:pPr eaLnBrk="1" hangingPunct="1">
              <a:lnSpc>
                <a:spcPct val="90000"/>
              </a:lnSpc>
            </a:pPr>
            <a:r>
              <a:rPr lang="en-GB" smtClean="0"/>
              <a:t>Overcoming difficulties</a:t>
            </a:r>
          </a:p>
          <a:p>
            <a:pPr lvl="1" eaLnBrk="1" hangingPunct="1">
              <a:lnSpc>
                <a:spcPct val="90000"/>
              </a:lnSpc>
            </a:pPr>
            <a:r>
              <a:rPr lang="en-GB" smtClean="0"/>
              <a:t>To help a mother breastfeed her newborn baby</a:t>
            </a:r>
          </a:p>
          <a:p>
            <a:pPr lvl="1" eaLnBrk="1" hangingPunct="1">
              <a:lnSpc>
                <a:spcPct val="90000"/>
              </a:lnSpc>
            </a:pPr>
            <a:r>
              <a:rPr lang="en-GB" smtClean="0"/>
              <a:t>Help a mother prevent common problems</a:t>
            </a: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Footer Placeholder 4"/>
          <p:cNvSpPr>
            <a:spLocks noGrp="1"/>
          </p:cNvSpPr>
          <p:nvPr>
            <p:ph type="ftr" sz="quarter" idx="10"/>
          </p:nvPr>
        </p:nvSpPr>
        <p:spPr>
          <a:noFill/>
        </p:spPr>
        <p:txBody>
          <a:bodyPr/>
          <a:lstStyle/>
          <a:p>
            <a:r>
              <a:rPr lang="en-US" smtClean="0"/>
              <a:t>NF-</a:t>
            </a:r>
          </a:p>
        </p:txBody>
      </p:sp>
      <p:sp>
        <p:nvSpPr>
          <p:cNvPr id="20483" name="Slide Number Placeholder 5"/>
          <p:cNvSpPr>
            <a:spLocks noGrp="1"/>
          </p:cNvSpPr>
          <p:nvPr>
            <p:ph type="sldNum" sz="quarter" idx="11"/>
          </p:nvPr>
        </p:nvSpPr>
        <p:spPr>
          <a:noFill/>
        </p:spPr>
        <p:txBody>
          <a:bodyPr/>
          <a:lstStyle/>
          <a:p>
            <a:fld id="{E923D787-0253-4A7D-83E1-022CB73F466A}" type="slidenum">
              <a:rPr lang="en-US" smtClean="0"/>
              <a:pPr/>
              <a:t>13</a:t>
            </a:fld>
            <a:endParaRPr lang="en-US" smtClean="0"/>
          </a:p>
        </p:txBody>
      </p:sp>
      <p:sp>
        <p:nvSpPr>
          <p:cNvPr id="20484" name="Date Placeholder 6"/>
          <p:cNvSpPr>
            <a:spLocks noGrp="1"/>
          </p:cNvSpPr>
          <p:nvPr>
            <p:ph type="dt" sz="quarter" idx="12"/>
          </p:nvPr>
        </p:nvSpPr>
        <p:spPr>
          <a:noFill/>
        </p:spPr>
        <p:txBody>
          <a:bodyPr/>
          <a:lstStyle/>
          <a:p>
            <a:r>
              <a:rPr lang="en-US" smtClean="0"/>
              <a:t>Teaching Aids: ENC</a:t>
            </a:r>
          </a:p>
        </p:txBody>
      </p:sp>
      <p:sp>
        <p:nvSpPr>
          <p:cNvPr id="20485" name="Rectangle 2"/>
          <p:cNvSpPr>
            <a:spLocks noGrp="1" noChangeArrowheads="1"/>
          </p:cNvSpPr>
          <p:nvPr>
            <p:ph type="title"/>
          </p:nvPr>
        </p:nvSpPr>
        <p:spPr>
          <a:xfrm>
            <a:off x="533400" y="381000"/>
            <a:ext cx="7772400" cy="792163"/>
          </a:xfrm>
        </p:spPr>
        <p:txBody>
          <a:bodyPr/>
          <a:lstStyle/>
          <a:p>
            <a:pPr eaLnBrk="1" hangingPunct="1"/>
            <a:r>
              <a:rPr lang="en-US" sz="3600" smtClean="0"/>
              <a:t>Good positioning</a:t>
            </a:r>
          </a:p>
        </p:txBody>
      </p:sp>
      <p:sp>
        <p:nvSpPr>
          <p:cNvPr id="20486" name="Rectangle 3"/>
          <p:cNvSpPr>
            <a:spLocks noGrp="1" noChangeArrowheads="1"/>
          </p:cNvSpPr>
          <p:nvPr>
            <p:ph type="body" sz="half" idx="2"/>
          </p:nvPr>
        </p:nvSpPr>
        <p:spPr>
          <a:xfrm>
            <a:off x="4652963" y="1981200"/>
            <a:ext cx="4033837" cy="3886200"/>
          </a:xfrm>
        </p:spPr>
        <p:txBody>
          <a:bodyPr/>
          <a:lstStyle/>
          <a:p>
            <a:pPr eaLnBrk="1" hangingPunct="1">
              <a:lnSpc>
                <a:spcPct val="90000"/>
              </a:lnSpc>
            </a:pPr>
            <a:endParaRPr lang="en-GB" sz="2400" smtClean="0"/>
          </a:p>
          <a:p>
            <a:pPr eaLnBrk="1" hangingPunct="1">
              <a:lnSpc>
                <a:spcPct val="90000"/>
              </a:lnSpc>
            </a:pPr>
            <a:endParaRPr lang="en-GB" sz="2400" smtClean="0"/>
          </a:p>
          <a:p>
            <a:pPr eaLnBrk="1" hangingPunct="1">
              <a:lnSpc>
                <a:spcPct val="90000"/>
              </a:lnSpc>
            </a:pPr>
            <a:endParaRPr lang="en-GB" sz="2400" smtClean="0"/>
          </a:p>
          <a:p>
            <a:pPr eaLnBrk="1" hangingPunct="1">
              <a:lnSpc>
                <a:spcPct val="90000"/>
              </a:lnSpc>
            </a:pPr>
            <a:endParaRPr lang="en-GB" sz="2400" smtClean="0"/>
          </a:p>
          <a:p>
            <a:pPr eaLnBrk="1" hangingPunct="1">
              <a:lnSpc>
                <a:spcPct val="90000"/>
              </a:lnSpc>
            </a:pPr>
            <a:endParaRPr lang="en-GB" sz="2400" smtClean="0"/>
          </a:p>
          <a:p>
            <a:pPr eaLnBrk="1" hangingPunct="1">
              <a:lnSpc>
                <a:spcPct val="90000"/>
              </a:lnSpc>
            </a:pPr>
            <a:endParaRPr lang="en-GB" sz="2400" smtClean="0"/>
          </a:p>
          <a:p>
            <a:pPr eaLnBrk="1" hangingPunct="1">
              <a:lnSpc>
                <a:spcPct val="90000"/>
              </a:lnSpc>
            </a:pPr>
            <a:endParaRPr lang="en-GB" sz="2400" smtClean="0"/>
          </a:p>
          <a:p>
            <a:pPr eaLnBrk="1" hangingPunct="1">
              <a:lnSpc>
                <a:spcPct val="90000"/>
              </a:lnSpc>
            </a:pPr>
            <a:endParaRPr lang="en-GB" sz="2400" smtClean="0"/>
          </a:p>
          <a:p>
            <a:pPr eaLnBrk="1" hangingPunct="1">
              <a:lnSpc>
                <a:spcPct val="90000"/>
              </a:lnSpc>
            </a:pPr>
            <a:endParaRPr lang="en-GB" sz="2400" smtClean="0"/>
          </a:p>
          <a:p>
            <a:pPr eaLnBrk="1" hangingPunct="1">
              <a:lnSpc>
                <a:spcPct val="90000"/>
              </a:lnSpc>
            </a:pPr>
            <a:endParaRPr lang="en-GB" sz="2400" smtClean="0"/>
          </a:p>
          <a:p>
            <a:pPr eaLnBrk="1" hangingPunct="1">
              <a:lnSpc>
                <a:spcPct val="90000"/>
              </a:lnSpc>
            </a:pPr>
            <a:endParaRPr lang="en-GB" sz="2400" smtClean="0"/>
          </a:p>
          <a:p>
            <a:pPr eaLnBrk="1" hangingPunct="1">
              <a:lnSpc>
                <a:spcPct val="90000"/>
              </a:lnSpc>
              <a:buFont typeface="Wingdings" pitchFamily="2" charset="2"/>
              <a:buNone/>
            </a:pPr>
            <a:endParaRPr lang="en-GB" sz="1600" smtClean="0">
              <a:latin typeface="Comic Sans MS" pitchFamily="66" charset="0"/>
            </a:endParaRPr>
          </a:p>
          <a:p>
            <a:pPr eaLnBrk="1" hangingPunct="1">
              <a:lnSpc>
                <a:spcPct val="90000"/>
              </a:lnSpc>
            </a:pPr>
            <a:endParaRPr lang="en-GB" sz="2400" smtClean="0"/>
          </a:p>
          <a:p>
            <a:pPr eaLnBrk="1" hangingPunct="1">
              <a:lnSpc>
                <a:spcPct val="90000"/>
              </a:lnSpc>
            </a:pPr>
            <a:endParaRPr lang="en-GB" sz="2400" smtClean="0"/>
          </a:p>
          <a:p>
            <a:pPr eaLnBrk="1" hangingPunct="1">
              <a:lnSpc>
                <a:spcPct val="90000"/>
              </a:lnSpc>
            </a:pPr>
            <a:endParaRPr lang="en-GB" sz="2400" smtClean="0"/>
          </a:p>
          <a:p>
            <a:pPr eaLnBrk="1" hangingPunct="1">
              <a:lnSpc>
                <a:spcPct val="90000"/>
              </a:lnSpc>
            </a:pPr>
            <a:endParaRPr lang="en-GB" sz="2400" smtClean="0"/>
          </a:p>
          <a:p>
            <a:pPr eaLnBrk="1" hangingPunct="1">
              <a:lnSpc>
                <a:spcPct val="90000"/>
              </a:lnSpc>
            </a:pPr>
            <a:endParaRPr lang="en-GB" sz="2400" smtClean="0"/>
          </a:p>
          <a:p>
            <a:pPr eaLnBrk="1" hangingPunct="1">
              <a:lnSpc>
                <a:spcPct val="90000"/>
              </a:lnSpc>
            </a:pPr>
            <a:endParaRPr lang="en-GB" sz="2400" smtClean="0"/>
          </a:p>
        </p:txBody>
      </p:sp>
      <p:pic>
        <p:nvPicPr>
          <p:cNvPr id="20487" name="Picture 4" descr="Picture 158"/>
          <p:cNvPicPr>
            <a:picLocks noGrp="1" noChangeAspect="1" noChangeArrowheads="1"/>
          </p:cNvPicPr>
          <p:nvPr>
            <p:ph type="clipArt" sz="half" idx="1"/>
          </p:nvPr>
        </p:nvPicPr>
        <p:blipFill>
          <a:blip r:embed="rId3" cstate="print"/>
          <a:srcRect l="2055" t="7533" r="3426" b="6165"/>
          <a:stretch>
            <a:fillRect/>
          </a:stretch>
        </p:blipFill>
        <p:spPr>
          <a:xfrm>
            <a:off x="4876800" y="1295400"/>
            <a:ext cx="3505200" cy="4800600"/>
          </a:xfrm>
          <a:noFill/>
        </p:spPr>
      </p:pic>
      <p:pic>
        <p:nvPicPr>
          <p:cNvPr id="20488" name="Picture 5" descr="Picture 157"/>
          <p:cNvPicPr>
            <a:picLocks noChangeAspect="1" noChangeArrowheads="1"/>
          </p:cNvPicPr>
          <p:nvPr/>
        </p:nvPicPr>
        <p:blipFill>
          <a:blip r:embed="rId4" cstate="print"/>
          <a:srcRect l="11667"/>
          <a:stretch>
            <a:fillRect/>
          </a:stretch>
        </p:blipFill>
        <p:spPr bwMode="auto">
          <a:xfrm>
            <a:off x="457200" y="1981200"/>
            <a:ext cx="4038600" cy="304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Footer Placeholder 1"/>
          <p:cNvSpPr>
            <a:spLocks noGrp="1"/>
          </p:cNvSpPr>
          <p:nvPr>
            <p:ph type="ftr" sz="quarter" idx="10"/>
          </p:nvPr>
        </p:nvSpPr>
        <p:spPr>
          <a:noFill/>
        </p:spPr>
        <p:txBody>
          <a:bodyPr/>
          <a:lstStyle/>
          <a:p>
            <a:r>
              <a:rPr lang="en-US" smtClean="0"/>
              <a:t>NF-</a:t>
            </a:r>
          </a:p>
        </p:txBody>
      </p:sp>
      <p:sp>
        <p:nvSpPr>
          <p:cNvPr id="22531" name="Slide Number Placeholder 2"/>
          <p:cNvSpPr>
            <a:spLocks noGrp="1"/>
          </p:cNvSpPr>
          <p:nvPr>
            <p:ph type="sldNum" sz="quarter" idx="11"/>
          </p:nvPr>
        </p:nvSpPr>
        <p:spPr>
          <a:noFill/>
        </p:spPr>
        <p:txBody>
          <a:bodyPr/>
          <a:lstStyle/>
          <a:p>
            <a:fld id="{B283D381-B38B-431D-84C8-AF5C0C4B2B88}" type="slidenum">
              <a:rPr lang="en-US" smtClean="0"/>
              <a:pPr/>
              <a:t>14</a:t>
            </a:fld>
            <a:endParaRPr lang="en-US" smtClean="0"/>
          </a:p>
        </p:txBody>
      </p:sp>
      <p:sp>
        <p:nvSpPr>
          <p:cNvPr id="22532" name="Date Placeholder 3"/>
          <p:cNvSpPr>
            <a:spLocks noGrp="1"/>
          </p:cNvSpPr>
          <p:nvPr>
            <p:ph type="dt" sz="quarter" idx="12"/>
          </p:nvPr>
        </p:nvSpPr>
        <p:spPr>
          <a:noFill/>
        </p:spPr>
        <p:txBody>
          <a:bodyPr/>
          <a:lstStyle/>
          <a:p>
            <a:r>
              <a:rPr lang="en-US" smtClean="0"/>
              <a:t>Teaching Aids: ENC</a:t>
            </a:r>
          </a:p>
        </p:txBody>
      </p:sp>
      <p:sp>
        <p:nvSpPr>
          <p:cNvPr id="22533" name="Rectangle 17"/>
          <p:cNvSpPr>
            <a:spLocks noChangeArrowheads="1"/>
          </p:cNvSpPr>
          <p:nvPr/>
        </p:nvSpPr>
        <p:spPr bwMode="auto">
          <a:xfrm>
            <a:off x="304800" y="609600"/>
            <a:ext cx="8534400" cy="533400"/>
          </a:xfrm>
          <a:prstGeom prst="rect">
            <a:avLst/>
          </a:prstGeom>
          <a:noFill/>
          <a:ln w="9525">
            <a:noFill/>
            <a:miter lim="800000"/>
            <a:headEnd/>
            <a:tailEnd/>
          </a:ln>
        </p:spPr>
        <p:txBody>
          <a:bodyPr anchor="ctr"/>
          <a:lstStyle/>
          <a:p>
            <a:r>
              <a:rPr lang="en-US" sz="3600" b="1">
                <a:solidFill>
                  <a:srgbClr val="FF0000"/>
                </a:solidFill>
                <a:latin typeface="Times New Roman" pitchFamily="18" charset="0"/>
                <a:cs typeface="Times New Roman" pitchFamily="18" charset="0"/>
              </a:rPr>
              <a:t>Good attachment</a:t>
            </a:r>
          </a:p>
        </p:txBody>
      </p:sp>
      <p:pic>
        <p:nvPicPr>
          <p:cNvPr id="22534" name="Picture 4"/>
          <p:cNvPicPr>
            <a:picLocks noChangeAspect="1" noChangeArrowheads="1"/>
          </p:cNvPicPr>
          <p:nvPr/>
        </p:nvPicPr>
        <p:blipFill>
          <a:blip r:embed="rId3" cstate="print"/>
          <a:srcRect/>
          <a:stretch>
            <a:fillRect/>
          </a:stretch>
        </p:blipFill>
        <p:spPr bwMode="auto">
          <a:xfrm>
            <a:off x="1524000" y="1905000"/>
            <a:ext cx="5472113" cy="3814763"/>
          </a:xfrm>
          <a:prstGeom prst="rect">
            <a:avLst/>
          </a:prstGeom>
          <a:noFill/>
          <a:ln w="9525">
            <a:noFill/>
            <a:miter lim="800000"/>
            <a:headEnd/>
            <a:tailEnd/>
          </a:ln>
        </p:spPr>
      </p:pic>
      <p:sp>
        <p:nvSpPr>
          <p:cNvPr id="22535" name="Line 7"/>
          <p:cNvSpPr>
            <a:spLocks noChangeShapeType="1"/>
          </p:cNvSpPr>
          <p:nvPr/>
        </p:nvSpPr>
        <p:spPr bwMode="auto">
          <a:xfrm>
            <a:off x="3192463" y="3581400"/>
            <a:ext cx="3970337" cy="304800"/>
          </a:xfrm>
          <a:prstGeom prst="line">
            <a:avLst/>
          </a:prstGeom>
          <a:noFill/>
          <a:ln w="38100">
            <a:solidFill>
              <a:schemeClr val="tx1"/>
            </a:solidFill>
            <a:round/>
            <a:headEnd/>
            <a:tailEnd type="triangle" w="med" len="med"/>
          </a:ln>
        </p:spPr>
        <p:txBody>
          <a:bodyPr/>
          <a:lstStyle/>
          <a:p>
            <a:endParaRPr lang="en-US"/>
          </a:p>
        </p:txBody>
      </p:sp>
      <p:sp>
        <p:nvSpPr>
          <p:cNvPr id="22536" name="Text Box 9"/>
          <p:cNvSpPr txBox="1">
            <a:spLocks noChangeArrowheads="1"/>
          </p:cNvSpPr>
          <p:nvPr/>
        </p:nvSpPr>
        <p:spPr bwMode="auto">
          <a:xfrm>
            <a:off x="4191000" y="1371600"/>
            <a:ext cx="3340100" cy="366713"/>
          </a:xfrm>
          <a:prstGeom prst="rect">
            <a:avLst/>
          </a:prstGeom>
          <a:noFill/>
          <a:ln w="9525">
            <a:noFill/>
            <a:miter lim="800000"/>
            <a:headEnd/>
            <a:tailEnd/>
          </a:ln>
        </p:spPr>
        <p:txBody>
          <a:bodyPr>
            <a:spAutoFit/>
          </a:bodyPr>
          <a:lstStyle/>
          <a:p>
            <a:pPr algn="l">
              <a:spcBef>
                <a:spcPct val="50000"/>
              </a:spcBef>
            </a:pPr>
            <a:r>
              <a:rPr lang="en-US" b="1"/>
              <a:t>baby’s mouth is wide open</a:t>
            </a:r>
          </a:p>
        </p:txBody>
      </p:sp>
      <p:sp>
        <p:nvSpPr>
          <p:cNvPr id="22537" name="Text Box 10"/>
          <p:cNvSpPr txBox="1">
            <a:spLocks noChangeArrowheads="1"/>
          </p:cNvSpPr>
          <p:nvPr/>
        </p:nvSpPr>
        <p:spPr bwMode="auto">
          <a:xfrm>
            <a:off x="838200" y="1371600"/>
            <a:ext cx="3340100" cy="366713"/>
          </a:xfrm>
          <a:prstGeom prst="rect">
            <a:avLst/>
          </a:prstGeom>
          <a:noFill/>
          <a:ln w="9525">
            <a:noFill/>
            <a:miter lim="800000"/>
            <a:headEnd/>
            <a:tailEnd/>
          </a:ln>
        </p:spPr>
        <p:txBody>
          <a:bodyPr>
            <a:spAutoFit/>
          </a:bodyPr>
          <a:lstStyle/>
          <a:p>
            <a:pPr algn="l">
              <a:spcBef>
                <a:spcPct val="50000"/>
              </a:spcBef>
            </a:pPr>
            <a:r>
              <a:rPr lang="en-US" b="1"/>
              <a:t>lower lip is curled outward</a:t>
            </a:r>
          </a:p>
        </p:txBody>
      </p:sp>
      <p:sp>
        <p:nvSpPr>
          <p:cNvPr id="22538" name="Text Box 11"/>
          <p:cNvSpPr txBox="1">
            <a:spLocks noChangeArrowheads="1"/>
          </p:cNvSpPr>
          <p:nvPr/>
        </p:nvSpPr>
        <p:spPr bwMode="auto">
          <a:xfrm>
            <a:off x="7239000" y="3581400"/>
            <a:ext cx="1905000" cy="915988"/>
          </a:xfrm>
          <a:prstGeom prst="rect">
            <a:avLst/>
          </a:prstGeom>
          <a:noFill/>
          <a:ln w="9525">
            <a:noFill/>
            <a:miter lim="800000"/>
            <a:headEnd/>
            <a:tailEnd/>
          </a:ln>
        </p:spPr>
        <p:txBody>
          <a:bodyPr>
            <a:spAutoFit/>
          </a:bodyPr>
          <a:lstStyle/>
          <a:p>
            <a:pPr algn="l">
              <a:spcBef>
                <a:spcPct val="50000"/>
              </a:spcBef>
            </a:pPr>
            <a:r>
              <a:rPr lang="en-US" b="1"/>
              <a:t>lower portion of the areola is not visible</a:t>
            </a:r>
          </a:p>
        </p:txBody>
      </p:sp>
      <p:sp>
        <p:nvSpPr>
          <p:cNvPr id="22539" name="Line 5"/>
          <p:cNvSpPr>
            <a:spLocks noChangeShapeType="1"/>
          </p:cNvSpPr>
          <p:nvPr/>
        </p:nvSpPr>
        <p:spPr bwMode="auto">
          <a:xfrm flipH="1" flipV="1">
            <a:off x="1905000" y="1749425"/>
            <a:ext cx="1628775" cy="1509713"/>
          </a:xfrm>
          <a:prstGeom prst="line">
            <a:avLst/>
          </a:prstGeom>
          <a:noFill/>
          <a:ln w="38100">
            <a:solidFill>
              <a:schemeClr val="tx1"/>
            </a:solidFill>
            <a:round/>
            <a:headEnd/>
            <a:tailEnd type="triangle" w="med" len="med"/>
          </a:ln>
        </p:spPr>
        <p:txBody>
          <a:bodyPr/>
          <a:lstStyle/>
          <a:p>
            <a:endParaRPr lang="en-US"/>
          </a:p>
        </p:txBody>
      </p:sp>
      <p:sp>
        <p:nvSpPr>
          <p:cNvPr id="22540" name="Line 6"/>
          <p:cNvSpPr>
            <a:spLocks noChangeShapeType="1"/>
          </p:cNvSpPr>
          <p:nvPr/>
        </p:nvSpPr>
        <p:spPr bwMode="auto">
          <a:xfrm flipV="1">
            <a:off x="4267200" y="1676400"/>
            <a:ext cx="650875" cy="981075"/>
          </a:xfrm>
          <a:prstGeom prst="line">
            <a:avLst/>
          </a:prstGeom>
          <a:noFill/>
          <a:ln w="38100">
            <a:solidFill>
              <a:schemeClr val="tx1"/>
            </a:solidFill>
            <a:round/>
            <a:headEnd/>
            <a:tailEnd type="triangle" w="med" len="med"/>
          </a:ln>
        </p:spPr>
        <p:txBody>
          <a:bodyPr/>
          <a:lstStyle/>
          <a:p>
            <a:endParaRPr lang="en-US"/>
          </a:p>
        </p:txBody>
      </p:sp>
      <p:sp>
        <p:nvSpPr>
          <p:cNvPr id="22541" name="Line 19"/>
          <p:cNvSpPr>
            <a:spLocks noChangeShapeType="1"/>
          </p:cNvSpPr>
          <p:nvPr/>
        </p:nvSpPr>
        <p:spPr bwMode="auto">
          <a:xfrm flipH="1" flipV="1">
            <a:off x="1295400" y="3886200"/>
            <a:ext cx="1628775" cy="66675"/>
          </a:xfrm>
          <a:prstGeom prst="line">
            <a:avLst/>
          </a:prstGeom>
          <a:noFill/>
          <a:ln w="38100">
            <a:solidFill>
              <a:schemeClr val="tx1"/>
            </a:solidFill>
            <a:round/>
            <a:headEnd/>
            <a:tailEnd type="triangle" w="med" len="med"/>
          </a:ln>
        </p:spPr>
        <p:txBody>
          <a:bodyPr/>
          <a:lstStyle/>
          <a:p>
            <a:endParaRPr lang="en-US"/>
          </a:p>
        </p:txBody>
      </p:sp>
      <p:sp>
        <p:nvSpPr>
          <p:cNvPr id="22542" name="Text Box 21"/>
          <p:cNvSpPr txBox="1">
            <a:spLocks noChangeArrowheads="1"/>
          </p:cNvSpPr>
          <p:nvPr/>
        </p:nvSpPr>
        <p:spPr bwMode="auto">
          <a:xfrm>
            <a:off x="0" y="3505200"/>
            <a:ext cx="1711325" cy="641350"/>
          </a:xfrm>
          <a:prstGeom prst="rect">
            <a:avLst/>
          </a:prstGeom>
          <a:noFill/>
          <a:ln w="9525">
            <a:noFill/>
            <a:miter lim="800000"/>
            <a:headEnd/>
            <a:tailEnd/>
          </a:ln>
        </p:spPr>
        <p:txBody>
          <a:bodyPr>
            <a:spAutoFit/>
          </a:bodyPr>
          <a:lstStyle/>
          <a:p>
            <a:pPr algn="l"/>
            <a:r>
              <a:rPr lang="en-US" b="1"/>
              <a:t>chin touches  the breast</a:t>
            </a: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3554" name="Footer Placeholder 4"/>
          <p:cNvSpPr>
            <a:spLocks noGrp="1"/>
          </p:cNvSpPr>
          <p:nvPr>
            <p:ph type="ftr" sz="quarter" idx="10"/>
          </p:nvPr>
        </p:nvSpPr>
        <p:spPr>
          <a:noFill/>
        </p:spPr>
        <p:txBody>
          <a:bodyPr/>
          <a:lstStyle/>
          <a:p>
            <a:r>
              <a:rPr lang="en-US" smtClean="0"/>
              <a:t>NF-</a:t>
            </a:r>
          </a:p>
        </p:txBody>
      </p:sp>
      <p:sp>
        <p:nvSpPr>
          <p:cNvPr id="23555" name="Slide Number Placeholder 5"/>
          <p:cNvSpPr>
            <a:spLocks noGrp="1"/>
          </p:cNvSpPr>
          <p:nvPr>
            <p:ph type="sldNum" sz="quarter" idx="11"/>
          </p:nvPr>
        </p:nvSpPr>
        <p:spPr>
          <a:noFill/>
        </p:spPr>
        <p:txBody>
          <a:bodyPr/>
          <a:lstStyle/>
          <a:p>
            <a:fld id="{1C65D58E-70E5-48CF-AD25-CB70E60D4AAA}" type="slidenum">
              <a:rPr lang="en-US" smtClean="0"/>
              <a:pPr/>
              <a:t>15</a:t>
            </a:fld>
            <a:endParaRPr lang="en-US" smtClean="0"/>
          </a:p>
        </p:txBody>
      </p:sp>
      <p:sp>
        <p:nvSpPr>
          <p:cNvPr id="23556" name="Date Placeholder 6"/>
          <p:cNvSpPr>
            <a:spLocks noGrp="1"/>
          </p:cNvSpPr>
          <p:nvPr>
            <p:ph type="dt" sz="quarter" idx="12"/>
          </p:nvPr>
        </p:nvSpPr>
        <p:spPr>
          <a:noFill/>
        </p:spPr>
        <p:txBody>
          <a:bodyPr/>
          <a:lstStyle/>
          <a:p>
            <a:r>
              <a:rPr lang="en-US" smtClean="0"/>
              <a:t>Teaching Aids: ENC</a:t>
            </a:r>
          </a:p>
        </p:txBody>
      </p:sp>
      <p:sp>
        <p:nvSpPr>
          <p:cNvPr id="23557" name="Rectangle 2"/>
          <p:cNvSpPr>
            <a:spLocks noGrp="1" noChangeArrowheads="1"/>
          </p:cNvSpPr>
          <p:nvPr>
            <p:ph type="title"/>
          </p:nvPr>
        </p:nvSpPr>
        <p:spPr>
          <a:xfrm>
            <a:off x="457200" y="457200"/>
            <a:ext cx="8229600" cy="1066800"/>
          </a:xfrm>
        </p:spPr>
        <p:txBody>
          <a:bodyPr/>
          <a:lstStyle/>
          <a:p>
            <a:pPr eaLnBrk="1" hangingPunct="1"/>
            <a:r>
              <a:rPr lang="en-GB" sz="4000" smtClean="0"/>
              <a:t>Good and poor attachment</a:t>
            </a:r>
          </a:p>
        </p:txBody>
      </p:sp>
      <p:pic>
        <p:nvPicPr>
          <p:cNvPr id="92163" name="Picture 3" descr="New Pict_0"/>
          <p:cNvPicPr>
            <a:picLocks noGrp="1" noChangeAspect="1" noChangeArrowheads="1"/>
          </p:cNvPicPr>
          <p:nvPr>
            <p:ph type="body" sz="half" idx="1"/>
          </p:nvPr>
        </p:nvPicPr>
        <p:blipFill>
          <a:blip r:embed="rId3" cstate="print"/>
          <a:srcRect/>
          <a:stretch>
            <a:fillRect/>
          </a:stretch>
        </p:blipFill>
        <p:spPr>
          <a:xfrm>
            <a:off x="4572000" y="1828800"/>
            <a:ext cx="4183063" cy="3340100"/>
          </a:xfrm>
          <a:noFill/>
        </p:spPr>
      </p:pic>
      <p:pic>
        <p:nvPicPr>
          <p:cNvPr id="23559" name="Picture 4" descr="New Pict_0"/>
          <p:cNvPicPr>
            <a:picLocks noGrp="1" noChangeAspect="1" noChangeArrowheads="1"/>
          </p:cNvPicPr>
          <p:nvPr>
            <p:ph type="body" sz="half" idx="2"/>
          </p:nvPr>
        </p:nvPicPr>
        <p:blipFill>
          <a:blip r:embed="rId4" cstate="print"/>
          <a:srcRect/>
          <a:stretch>
            <a:fillRect/>
          </a:stretch>
        </p:blipFill>
        <p:spPr>
          <a:xfrm>
            <a:off x="304800" y="1676400"/>
            <a:ext cx="4038600" cy="3300413"/>
          </a:xfrm>
          <a:noFill/>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216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p:cNvSpPr>
            <a:spLocks noGrp="1"/>
          </p:cNvSpPr>
          <p:nvPr>
            <p:ph type="title"/>
          </p:nvPr>
        </p:nvSpPr>
        <p:spPr/>
        <p:txBody>
          <a:bodyPr/>
          <a:lstStyle/>
          <a:p>
            <a:r>
              <a:rPr lang="en-US" sz="4000" smtClean="0"/>
              <a:t>Effective suckling </a:t>
            </a:r>
          </a:p>
        </p:txBody>
      </p:sp>
      <p:sp>
        <p:nvSpPr>
          <p:cNvPr id="24579" name="Content Placeholder 7"/>
          <p:cNvSpPr>
            <a:spLocks noGrp="1"/>
          </p:cNvSpPr>
          <p:nvPr>
            <p:ph idx="1"/>
          </p:nvPr>
        </p:nvSpPr>
        <p:spPr/>
        <p:txBody>
          <a:bodyPr/>
          <a:lstStyle/>
          <a:p>
            <a:pPr>
              <a:lnSpc>
                <a:spcPct val="114000"/>
              </a:lnSpc>
              <a:buFont typeface="Wingdings" pitchFamily="2" charset="2"/>
              <a:buNone/>
            </a:pPr>
            <a:r>
              <a:rPr lang="en-US" sz="2800" smtClean="0"/>
              <a:t>For an infant who shows signs of good attachment, the next step would be to assess suckling: </a:t>
            </a:r>
          </a:p>
          <a:p>
            <a:pPr>
              <a:lnSpc>
                <a:spcPct val="114000"/>
              </a:lnSpc>
            </a:pPr>
            <a:r>
              <a:rPr lang="en-US" sz="2800" smtClean="0"/>
              <a:t>If the infant takes </a:t>
            </a:r>
            <a:r>
              <a:rPr lang="en-US" sz="2800" b="1" smtClean="0"/>
              <a:t>several slow deep sucks followed by swallowing and then pauses</a:t>
            </a:r>
            <a:r>
              <a:rPr lang="en-US" sz="2800" smtClean="0"/>
              <a:t>, then he/she is sucking effectively</a:t>
            </a:r>
          </a:p>
        </p:txBody>
      </p:sp>
      <p:sp>
        <p:nvSpPr>
          <p:cNvPr id="24580" name="Footer Placeholder 4"/>
          <p:cNvSpPr>
            <a:spLocks noGrp="1"/>
          </p:cNvSpPr>
          <p:nvPr>
            <p:ph type="ftr" sz="quarter" idx="10"/>
          </p:nvPr>
        </p:nvSpPr>
        <p:spPr>
          <a:noFill/>
        </p:spPr>
        <p:txBody>
          <a:bodyPr/>
          <a:lstStyle/>
          <a:p>
            <a:r>
              <a:rPr lang="en-US" smtClean="0"/>
              <a:t>NF-</a:t>
            </a:r>
          </a:p>
        </p:txBody>
      </p:sp>
      <p:sp>
        <p:nvSpPr>
          <p:cNvPr id="24581" name="Slide Number Placeholder 5"/>
          <p:cNvSpPr>
            <a:spLocks noGrp="1"/>
          </p:cNvSpPr>
          <p:nvPr>
            <p:ph type="sldNum" sz="quarter" idx="11"/>
          </p:nvPr>
        </p:nvSpPr>
        <p:spPr>
          <a:noFill/>
        </p:spPr>
        <p:txBody>
          <a:bodyPr/>
          <a:lstStyle/>
          <a:p>
            <a:fld id="{13C80354-7C23-4764-8EE1-A9D272F2E954}" type="slidenum">
              <a:rPr lang="en-US" smtClean="0"/>
              <a:pPr/>
              <a:t>16</a:t>
            </a:fld>
            <a:endParaRPr lang="en-US" smtClean="0"/>
          </a:p>
        </p:txBody>
      </p:sp>
      <p:sp>
        <p:nvSpPr>
          <p:cNvPr id="24582" name="Date Placeholder 6"/>
          <p:cNvSpPr>
            <a:spLocks noGrp="1"/>
          </p:cNvSpPr>
          <p:nvPr>
            <p:ph type="dt" sz="quarter" idx="12"/>
          </p:nvPr>
        </p:nvSpPr>
        <p:spPr>
          <a:noFill/>
        </p:spPr>
        <p:txBody>
          <a:bodyPr/>
          <a:lstStyle/>
          <a:p>
            <a:r>
              <a:rPr lang="en-US" smtClean="0"/>
              <a:t>Teaching Aids: ENC</a:t>
            </a: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a:xfrm>
            <a:off x="2209800" y="304800"/>
            <a:ext cx="6324600" cy="1143000"/>
          </a:xfrm>
        </p:spPr>
        <p:txBody>
          <a:bodyPr/>
          <a:lstStyle/>
          <a:p>
            <a:r>
              <a:rPr lang="en-US" sz="4400">
                <a:latin typeface="Verdana" pitchFamily="34" charset="0"/>
              </a:rPr>
              <a:t>Cradle Position</a:t>
            </a:r>
            <a:endParaRPr lang="en-US" b="0" i="1"/>
          </a:p>
        </p:txBody>
      </p:sp>
      <p:pic>
        <p:nvPicPr>
          <p:cNvPr id="32771" name="Picture 3"/>
          <p:cNvPicPr>
            <a:picLocks noChangeAspect="1" noChangeArrowheads="1"/>
          </p:cNvPicPr>
          <p:nvPr/>
        </p:nvPicPr>
        <p:blipFill>
          <a:blip r:embed="rId3" cstate="print"/>
          <a:srcRect/>
          <a:stretch>
            <a:fillRect/>
          </a:stretch>
        </p:blipFill>
        <p:spPr bwMode="auto">
          <a:xfrm>
            <a:off x="3048000" y="1524000"/>
            <a:ext cx="2946400" cy="4419600"/>
          </a:xfrm>
          <a:prstGeom prst="rect">
            <a:avLst/>
          </a:prstGeom>
          <a:noFill/>
        </p:spPr>
      </p:pic>
      <p:sp>
        <p:nvSpPr>
          <p:cNvPr id="32772" name="Text Box 4"/>
          <p:cNvSpPr txBox="1">
            <a:spLocks noChangeArrowheads="1"/>
          </p:cNvSpPr>
          <p:nvPr/>
        </p:nvSpPr>
        <p:spPr bwMode="auto">
          <a:xfrm>
            <a:off x="3810000" y="6597650"/>
            <a:ext cx="5181600" cy="169863"/>
          </a:xfrm>
          <a:prstGeom prst="rect">
            <a:avLst/>
          </a:prstGeom>
          <a:noFill/>
          <a:ln w="9525">
            <a:noFill/>
            <a:miter lim="800000"/>
            <a:headEnd/>
            <a:tailEnd/>
          </a:ln>
          <a:effectLst/>
        </p:spPr>
        <p:txBody>
          <a:bodyPr lIns="0" tIns="0" rIns="0" bIns="0">
            <a:spAutoFit/>
          </a:bodyPr>
          <a:lstStyle/>
          <a:p>
            <a:pPr algn="r"/>
            <a:r>
              <a:rPr lang="en-US" sz="1100">
                <a:solidFill>
                  <a:srgbClr val="800080"/>
                </a:solidFill>
                <a:latin typeface="Verdana" pitchFamily="34" charset="0"/>
                <a:cs typeface="Times" charset="0"/>
              </a:rPr>
              <a:t>Copyright © 2003, Rev 2005 American Academy of Pediatrics</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32771"/>
                                        </p:tgtEl>
                                        <p:attrNameLst>
                                          <p:attrName>style.visibility</p:attrName>
                                        </p:attrNameLst>
                                      </p:cBhvr>
                                      <p:to>
                                        <p:strVal val="visible"/>
                                      </p:to>
                                    </p:set>
                                    <p:animEffect transition="in" filter="dissolve">
                                      <p:cBhvr>
                                        <p:cTn id="7" dur="500"/>
                                        <p:tgtEl>
                                          <p:spTgt spid="327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a:xfrm>
            <a:off x="2284413" y="533400"/>
            <a:ext cx="6181725" cy="1143000"/>
          </a:xfrm>
        </p:spPr>
        <p:txBody>
          <a:bodyPr>
            <a:normAutofit fontScale="90000"/>
          </a:bodyPr>
          <a:lstStyle/>
          <a:p>
            <a:r>
              <a:rPr lang="en-US" sz="4400">
                <a:latin typeface="Verdana" pitchFamily="34" charset="0"/>
              </a:rPr>
              <a:t>Cross-cradle or Transitional Position</a:t>
            </a:r>
            <a:endParaRPr lang="en-US" sz="4400" b="0" i="1"/>
          </a:p>
        </p:txBody>
      </p:sp>
      <p:sp>
        <p:nvSpPr>
          <p:cNvPr id="34819" name="Rectangle 3"/>
          <p:cNvSpPr>
            <a:spLocks noGrp="1" noChangeArrowheads="1"/>
          </p:cNvSpPr>
          <p:nvPr>
            <p:ph idx="1"/>
          </p:nvPr>
        </p:nvSpPr>
        <p:spPr/>
        <p:txBody>
          <a:bodyPr/>
          <a:lstStyle/>
          <a:p>
            <a:pPr>
              <a:buFont typeface="Wingdings" pitchFamily="2" charset="2"/>
              <a:buNone/>
            </a:pPr>
            <a:r>
              <a:rPr lang="en-US"/>
              <a:t> </a:t>
            </a:r>
          </a:p>
        </p:txBody>
      </p:sp>
      <p:sp>
        <p:nvSpPr>
          <p:cNvPr id="34820" name="Text Box 4"/>
          <p:cNvSpPr txBox="1">
            <a:spLocks noChangeArrowheads="1"/>
          </p:cNvSpPr>
          <p:nvPr/>
        </p:nvSpPr>
        <p:spPr bwMode="auto">
          <a:xfrm>
            <a:off x="3810000" y="6597650"/>
            <a:ext cx="5181600" cy="169863"/>
          </a:xfrm>
          <a:prstGeom prst="rect">
            <a:avLst/>
          </a:prstGeom>
          <a:noFill/>
          <a:ln w="9525">
            <a:noFill/>
            <a:miter lim="800000"/>
            <a:headEnd/>
            <a:tailEnd/>
          </a:ln>
          <a:effectLst/>
        </p:spPr>
        <p:txBody>
          <a:bodyPr lIns="0" tIns="0" rIns="0" bIns="0">
            <a:spAutoFit/>
          </a:bodyPr>
          <a:lstStyle/>
          <a:p>
            <a:pPr algn="r"/>
            <a:r>
              <a:rPr lang="en-US" sz="1100">
                <a:solidFill>
                  <a:srgbClr val="800080"/>
                </a:solidFill>
                <a:latin typeface="Verdana" pitchFamily="34" charset="0"/>
                <a:cs typeface="Times" charset="0"/>
              </a:rPr>
              <a:t>Copyright © 2003, Rev 2005 American Academy of Pediatrics</a:t>
            </a:r>
          </a:p>
        </p:txBody>
      </p:sp>
      <p:sp>
        <p:nvSpPr>
          <p:cNvPr id="34821" name="Text Box 5"/>
          <p:cNvSpPr txBox="1">
            <a:spLocks noChangeArrowheads="1"/>
          </p:cNvSpPr>
          <p:nvPr/>
        </p:nvSpPr>
        <p:spPr bwMode="auto">
          <a:xfrm>
            <a:off x="3352800" y="6184900"/>
            <a:ext cx="2895600" cy="139700"/>
          </a:xfrm>
          <a:prstGeom prst="rect">
            <a:avLst/>
          </a:prstGeom>
          <a:noFill/>
          <a:ln w="9525">
            <a:noFill/>
            <a:miter lim="800000"/>
            <a:headEnd/>
            <a:tailEnd/>
          </a:ln>
          <a:effectLst/>
        </p:spPr>
        <p:txBody>
          <a:bodyPr lIns="0" tIns="0" rIns="0" bIns="0">
            <a:spAutoFit/>
          </a:bodyPr>
          <a:lstStyle/>
          <a:p>
            <a:pPr algn="r">
              <a:spcBef>
                <a:spcPct val="50000"/>
              </a:spcBef>
            </a:pPr>
            <a:r>
              <a:rPr lang="en-US" sz="900">
                <a:solidFill>
                  <a:srgbClr val="660066"/>
                </a:solidFill>
                <a:latin typeface="Verdana" pitchFamily="34" charset="0"/>
              </a:rPr>
              <a:t>Photo © La Leche League International</a:t>
            </a:r>
            <a:endParaRPr lang="en-US">
              <a:solidFill>
                <a:srgbClr val="660066"/>
              </a:solidFill>
            </a:endParaRPr>
          </a:p>
        </p:txBody>
      </p:sp>
      <p:pic>
        <p:nvPicPr>
          <p:cNvPr id="34822" name="Picture 6" descr="LLL1"/>
          <p:cNvPicPr>
            <a:picLocks noChangeAspect="1" noChangeArrowheads="1"/>
          </p:cNvPicPr>
          <p:nvPr/>
        </p:nvPicPr>
        <p:blipFill>
          <a:blip r:embed="rId3" cstate="print"/>
          <a:srcRect/>
          <a:stretch>
            <a:fillRect/>
          </a:stretch>
        </p:blipFill>
        <p:spPr bwMode="auto">
          <a:xfrm>
            <a:off x="3657600" y="2222500"/>
            <a:ext cx="2617788" cy="3886200"/>
          </a:xfrm>
          <a:prstGeom prst="rect">
            <a:avLst/>
          </a:prstGeom>
          <a:noFill/>
        </p:spPr>
      </p:pic>
    </p:spTree>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a:xfrm>
            <a:off x="2209800" y="304800"/>
            <a:ext cx="6248400" cy="1143000"/>
          </a:xfrm>
        </p:spPr>
        <p:txBody>
          <a:bodyPr/>
          <a:lstStyle/>
          <a:p>
            <a:r>
              <a:rPr lang="en-US" sz="4400">
                <a:latin typeface="Verdana" pitchFamily="34" charset="0"/>
              </a:rPr>
              <a:t>Side-lying Position</a:t>
            </a:r>
            <a:endParaRPr lang="en-US" b="0" i="1"/>
          </a:p>
        </p:txBody>
      </p:sp>
      <p:sp>
        <p:nvSpPr>
          <p:cNvPr id="36867" name="Text Box 3"/>
          <p:cNvSpPr txBox="1">
            <a:spLocks noChangeArrowheads="1"/>
          </p:cNvSpPr>
          <p:nvPr/>
        </p:nvSpPr>
        <p:spPr bwMode="auto">
          <a:xfrm>
            <a:off x="3810000" y="6597650"/>
            <a:ext cx="5181600" cy="169863"/>
          </a:xfrm>
          <a:prstGeom prst="rect">
            <a:avLst/>
          </a:prstGeom>
          <a:noFill/>
          <a:ln w="9525">
            <a:noFill/>
            <a:miter lim="800000"/>
            <a:headEnd/>
            <a:tailEnd/>
          </a:ln>
          <a:effectLst/>
        </p:spPr>
        <p:txBody>
          <a:bodyPr lIns="0" tIns="0" rIns="0" bIns="0">
            <a:spAutoFit/>
          </a:bodyPr>
          <a:lstStyle/>
          <a:p>
            <a:pPr algn="r"/>
            <a:r>
              <a:rPr lang="en-US" sz="1100">
                <a:solidFill>
                  <a:srgbClr val="800080"/>
                </a:solidFill>
                <a:latin typeface="Verdana" pitchFamily="34" charset="0"/>
                <a:cs typeface="Times" charset="0"/>
              </a:rPr>
              <a:t>Copyright © 2003, Rev 2005 American Academy of Pediatrics</a:t>
            </a:r>
          </a:p>
        </p:txBody>
      </p:sp>
      <p:sp>
        <p:nvSpPr>
          <p:cNvPr id="36868" name="Text Box 4"/>
          <p:cNvSpPr txBox="1">
            <a:spLocks noChangeArrowheads="1"/>
          </p:cNvSpPr>
          <p:nvPr/>
        </p:nvSpPr>
        <p:spPr bwMode="auto">
          <a:xfrm>
            <a:off x="3581400" y="5956300"/>
            <a:ext cx="2895600" cy="139700"/>
          </a:xfrm>
          <a:prstGeom prst="rect">
            <a:avLst/>
          </a:prstGeom>
          <a:noFill/>
          <a:ln w="9525">
            <a:noFill/>
            <a:miter lim="800000"/>
            <a:headEnd/>
            <a:tailEnd/>
          </a:ln>
          <a:effectLst/>
        </p:spPr>
        <p:txBody>
          <a:bodyPr lIns="0" tIns="0" rIns="0" bIns="0">
            <a:spAutoFit/>
          </a:bodyPr>
          <a:lstStyle/>
          <a:p>
            <a:pPr algn="r">
              <a:spcBef>
                <a:spcPct val="50000"/>
              </a:spcBef>
            </a:pPr>
            <a:r>
              <a:rPr lang="en-US" sz="900">
                <a:solidFill>
                  <a:srgbClr val="660066"/>
                </a:solidFill>
                <a:latin typeface="Verdana" pitchFamily="34" charset="0"/>
              </a:rPr>
              <a:t>Photo © Roni M. Chastain, RN</a:t>
            </a:r>
            <a:endParaRPr lang="en-US">
              <a:solidFill>
                <a:srgbClr val="660066"/>
              </a:solidFill>
            </a:endParaRPr>
          </a:p>
        </p:txBody>
      </p:sp>
      <p:pic>
        <p:nvPicPr>
          <p:cNvPr id="36869" name="Picture 5" descr="RC infant1"/>
          <p:cNvPicPr>
            <a:picLocks noChangeAspect="1" noChangeArrowheads="1"/>
          </p:cNvPicPr>
          <p:nvPr/>
        </p:nvPicPr>
        <p:blipFill>
          <a:blip r:embed="rId3" cstate="print"/>
          <a:srcRect/>
          <a:stretch>
            <a:fillRect/>
          </a:stretch>
        </p:blipFill>
        <p:spPr bwMode="auto">
          <a:xfrm>
            <a:off x="3656013" y="1536700"/>
            <a:ext cx="2851150" cy="4343400"/>
          </a:xfrm>
          <a:prstGeom prst="rect">
            <a:avLst/>
          </a:prstGeom>
          <a:noFill/>
        </p:spPr>
      </p:pic>
    </p:spTree>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Footer Placeholder 3"/>
          <p:cNvSpPr>
            <a:spLocks noGrp="1"/>
          </p:cNvSpPr>
          <p:nvPr>
            <p:ph type="ftr" sz="quarter" idx="10"/>
          </p:nvPr>
        </p:nvSpPr>
        <p:spPr>
          <a:noFill/>
        </p:spPr>
        <p:txBody>
          <a:bodyPr/>
          <a:lstStyle/>
          <a:p>
            <a:r>
              <a:rPr lang="en-US" smtClean="0"/>
              <a:t>NF-</a:t>
            </a:r>
          </a:p>
        </p:txBody>
      </p:sp>
      <p:sp>
        <p:nvSpPr>
          <p:cNvPr id="12291" name="Slide Number Placeholder 4"/>
          <p:cNvSpPr>
            <a:spLocks noGrp="1"/>
          </p:cNvSpPr>
          <p:nvPr>
            <p:ph type="sldNum" sz="quarter" idx="11"/>
          </p:nvPr>
        </p:nvSpPr>
        <p:spPr>
          <a:noFill/>
        </p:spPr>
        <p:txBody>
          <a:bodyPr/>
          <a:lstStyle/>
          <a:p>
            <a:fld id="{14A72D40-2D45-4FF2-B15D-FC0B3EA2ABF3}" type="slidenum">
              <a:rPr lang="en-US" smtClean="0"/>
              <a:pPr/>
              <a:t>2</a:t>
            </a:fld>
            <a:endParaRPr lang="en-US" smtClean="0"/>
          </a:p>
        </p:txBody>
      </p:sp>
      <p:sp>
        <p:nvSpPr>
          <p:cNvPr id="12292" name="Date Placeholder 5"/>
          <p:cNvSpPr>
            <a:spLocks noGrp="1"/>
          </p:cNvSpPr>
          <p:nvPr>
            <p:ph type="dt" sz="quarter" idx="12"/>
          </p:nvPr>
        </p:nvSpPr>
        <p:spPr>
          <a:noFill/>
        </p:spPr>
        <p:txBody>
          <a:bodyPr/>
          <a:lstStyle/>
          <a:p>
            <a:r>
              <a:rPr lang="en-US" smtClean="0"/>
              <a:t>Teaching Aids: ENC</a:t>
            </a:r>
          </a:p>
        </p:txBody>
      </p:sp>
      <p:sp>
        <p:nvSpPr>
          <p:cNvPr id="12293" name="Rectangle 2"/>
          <p:cNvSpPr>
            <a:spLocks noGrp="1" noChangeArrowheads="1"/>
          </p:cNvSpPr>
          <p:nvPr>
            <p:ph type="title"/>
          </p:nvPr>
        </p:nvSpPr>
        <p:spPr/>
        <p:txBody>
          <a:bodyPr/>
          <a:lstStyle/>
          <a:p>
            <a:pPr eaLnBrk="1" hangingPunct="1"/>
            <a:r>
              <a:rPr lang="en-US" smtClean="0"/>
              <a:t>Physiology of lactation </a:t>
            </a:r>
          </a:p>
        </p:txBody>
      </p:sp>
      <p:sp>
        <p:nvSpPr>
          <p:cNvPr id="12294" name="Rectangle 3"/>
          <p:cNvSpPr>
            <a:spLocks noGrp="1" noChangeArrowheads="1"/>
          </p:cNvSpPr>
          <p:nvPr>
            <p:ph type="body" idx="1"/>
          </p:nvPr>
        </p:nvSpPr>
        <p:spPr>
          <a:xfrm>
            <a:off x="457200" y="1828800"/>
            <a:ext cx="8229600" cy="3886200"/>
          </a:xfrm>
        </p:spPr>
        <p:txBody>
          <a:bodyPr/>
          <a:lstStyle/>
          <a:p>
            <a:pPr eaLnBrk="1" hangingPunct="1">
              <a:lnSpc>
                <a:spcPct val="130000"/>
              </a:lnSpc>
            </a:pPr>
            <a:r>
              <a:rPr lang="en-US" smtClean="0"/>
              <a:t>Hormonal secretions in the mother</a:t>
            </a:r>
          </a:p>
          <a:p>
            <a:pPr lvl="1" eaLnBrk="1" hangingPunct="1">
              <a:lnSpc>
                <a:spcPct val="130000"/>
              </a:lnSpc>
            </a:pPr>
            <a:r>
              <a:rPr lang="en-US" b="1" smtClean="0"/>
              <a:t>Prolactin </a:t>
            </a:r>
            <a:r>
              <a:rPr lang="en-US" smtClean="0"/>
              <a:t>helps in production of milk</a:t>
            </a:r>
          </a:p>
          <a:p>
            <a:pPr lvl="1" eaLnBrk="1" hangingPunct="1">
              <a:lnSpc>
                <a:spcPct val="130000"/>
              </a:lnSpc>
            </a:pPr>
            <a:r>
              <a:rPr lang="en-US" b="1" smtClean="0"/>
              <a:t>Oxytocin</a:t>
            </a:r>
            <a:r>
              <a:rPr lang="en-US" smtClean="0"/>
              <a:t> causes ejection of milk</a:t>
            </a:r>
          </a:p>
          <a:p>
            <a:pPr eaLnBrk="1" hangingPunct="1">
              <a:lnSpc>
                <a:spcPct val="130000"/>
              </a:lnSpc>
            </a:pPr>
            <a:r>
              <a:rPr lang="en-US" smtClean="0"/>
              <a:t> Reflexes in the baby – rooting, sucking &amp; swallowing  </a:t>
            </a:r>
          </a:p>
          <a:p>
            <a:pPr eaLnBrk="1" hangingPunct="1">
              <a:lnSpc>
                <a:spcPct val="130000"/>
              </a:lnSpc>
              <a:buFont typeface="Wingdings" pitchFamily="2" charset="2"/>
              <a:buNone/>
            </a:pPr>
            <a:endParaRPr lang="en-US" sz="2000" smtClean="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a:xfrm>
            <a:off x="2284413" y="533400"/>
            <a:ext cx="6708775" cy="1143000"/>
          </a:xfrm>
        </p:spPr>
        <p:txBody>
          <a:bodyPr>
            <a:normAutofit fontScale="90000"/>
          </a:bodyPr>
          <a:lstStyle/>
          <a:p>
            <a:r>
              <a:rPr lang="en-US" sz="4400">
                <a:latin typeface="Verdana" pitchFamily="34" charset="0"/>
              </a:rPr>
              <a:t>Clutch or</a:t>
            </a:r>
            <a:br>
              <a:rPr lang="en-US" sz="4400">
                <a:latin typeface="Verdana" pitchFamily="34" charset="0"/>
              </a:rPr>
            </a:br>
            <a:r>
              <a:rPr lang="en-US" sz="4400">
                <a:latin typeface="Verdana" pitchFamily="34" charset="0"/>
              </a:rPr>
              <a:t>Football Position</a:t>
            </a:r>
            <a:endParaRPr lang="en-US" b="0" i="1"/>
          </a:p>
        </p:txBody>
      </p:sp>
      <p:sp>
        <p:nvSpPr>
          <p:cNvPr id="38915" name="Text Box 3"/>
          <p:cNvSpPr txBox="1">
            <a:spLocks noChangeArrowheads="1"/>
          </p:cNvSpPr>
          <p:nvPr/>
        </p:nvSpPr>
        <p:spPr bwMode="auto">
          <a:xfrm>
            <a:off x="3810000" y="6597650"/>
            <a:ext cx="5181600" cy="169863"/>
          </a:xfrm>
          <a:prstGeom prst="rect">
            <a:avLst/>
          </a:prstGeom>
          <a:noFill/>
          <a:ln w="9525">
            <a:noFill/>
            <a:miter lim="800000"/>
            <a:headEnd/>
            <a:tailEnd/>
          </a:ln>
          <a:effectLst/>
        </p:spPr>
        <p:txBody>
          <a:bodyPr lIns="0" tIns="0" rIns="0" bIns="0">
            <a:spAutoFit/>
          </a:bodyPr>
          <a:lstStyle/>
          <a:p>
            <a:pPr algn="r"/>
            <a:r>
              <a:rPr lang="en-US" sz="1100">
                <a:solidFill>
                  <a:srgbClr val="800080"/>
                </a:solidFill>
                <a:latin typeface="Verdana" pitchFamily="34" charset="0"/>
                <a:cs typeface="Times" charset="0"/>
              </a:rPr>
              <a:t>Copyright © 2003, Rev 2005 American Academy of Pediatrics</a:t>
            </a:r>
          </a:p>
        </p:txBody>
      </p:sp>
      <p:sp>
        <p:nvSpPr>
          <p:cNvPr id="38916" name="Text Box 4"/>
          <p:cNvSpPr txBox="1">
            <a:spLocks noChangeArrowheads="1"/>
          </p:cNvSpPr>
          <p:nvPr/>
        </p:nvSpPr>
        <p:spPr bwMode="auto">
          <a:xfrm>
            <a:off x="2971800" y="5715000"/>
            <a:ext cx="3810000" cy="139700"/>
          </a:xfrm>
          <a:prstGeom prst="rect">
            <a:avLst/>
          </a:prstGeom>
          <a:noFill/>
          <a:ln w="9525">
            <a:noFill/>
            <a:miter lim="800000"/>
            <a:headEnd/>
            <a:tailEnd/>
          </a:ln>
          <a:effectLst/>
        </p:spPr>
        <p:txBody>
          <a:bodyPr lIns="0" tIns="0" rIns="0" bIns="0">
            <a:spAutoFit/>
          </a:bodyPr>
          <a:lstStyle/>
          <a:p>
            <a:pPr algn="r">
              <a:spcBef>
                <a:spcPct val="50000"/>
              </a:spcBef>
            </a:pPr>
            <a:r>
              <a:rPr lang="en-US" sz="900">
                <a:solidFill>
                  <a:srgbClr val="660066"/>
                </a:solidFill>
                <a:latin typeface="Verdana" pitchFamily="34" charset="0"/>
              </a:rPr>
              <a:t>Photo © Lori Feldman-Winter, MD, MPH, FAAP</a:t>
            </a:r>
            <a:endParaRPr lang="en-US">
              <a:solidFill>
                <a:srgbClr val="660066"/>
              </a:solidFill>
            </a:endParaRPr>
          </a:p>
        </p:txBody>
      </p:sp>
      <p:pic>
        <p:nvPicPr>
          <p:cNvPr id="38917" name="Picture 5" descr="LFW - football2"/>
          <p:cNvPicPr>
            <a:picLocks noChangeAspect="1" noChangeArrowheads="1"/>
          </p:cNvPicPr>
          <p:nvPr/>
        </p:nvPicPr>
        <p:blipFill>
          <a:blip r:embed="rId3" cstate="print"/>
          <a:srcRect/>
          <a:stretch>
            <a:fillRect/>
          </a:stretch>
        </p:blipFill>
        <p:spPr bwMode="auto">
          <a:xfrm>
            <a:off x="2971800" y="2057400"/>
            <a:ext cx="3810000" cy="3592513"/>
          </a:xfrm>
          <a:prstGeom prst="rect">
            <a:avLst/>
          </a:prstGeom>
          <a:noFill/>
        </p:spPr>
      </p:pic>
    </p:spTree>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82" name="Picture 2" descr="ladewig+f24-02a"/>
          <p:cNvPicPr>
            <a:picLocks noGrp="1" noChangeAspect="1" noChangeArrowheads="1"/>
          </p:cNvPicPr>
          <p:nvPr>
            <p:ph/>
          </p:nvPr>
        </p:nvPicPr>
        <p:blipFill>
          <a:blip r:embed="rId3" cstate="print"/>
          <a:stretch>
            <a:fillRect/>
          </a:stretch>
        </p:blipFill>
        <p:spPr>
          <a:xfrm>
            <a:off x="457200" y="461010"/>
            <a:ext cx="8229600" cy="5478780"/>
          </a:xfrm>
        </p:spPr>
      </p:pic>
      <p:sp>
        <p:nvSpPr>
          <p:cNvPr id="122883" name="Text Box 3"/>
          <p:cNvSpPr txBox="1">
            <a:spLocks noChangeArrowheads="1"/>
          </p:cNvSpPr>
          <p:nvPr/>
        </p:nvSpPr>
        <p:spPr bwMode="auto">
          <a:xfrm>
            <a:off x="2590800" y="6019800"/>
            <a:ext cx="6934200" cy="519113"/>
          </a:xfrm>
          <a:prstGeom prst="rect">
            <a:avLst/>
          </a:prstGeom>
          <a:noFill/>
          <a:ln w="9525">
            <a:noFill/>
            <a:miter lim="800000"/>
            <a:headEnd/>
            <a:tailEnd/>
          </a:ln>
          <a:effectLst/>
        </p:spPr>
        <p:txBody>
          <a:bodyPr>
            <a:spAutoFit/>
          </a:bodyPr>
          <a:lstStyle/>
          <a:p>
            <a:pPr>
              <a:spcBef>
                <a:spcPct val="50000"/>
              </a:spcBef>
            </a:pPr>
            <a:r>
              <a:rPr lang="en-US" sz="2800"/>
              <a:t>Common Breastfeeding Positions</a:t>
            </a: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5954" name="Picture 2" descr="ladewig+f24-02c"/>
          <p:cNvPicPr>
            <a:picLocks noGrp="1" noChangeAspect="1" noChangeArrowheads="1"/>
          </p:cNvPicPr>
          <p:nvPr>
            <p:ph/>
          </p:nvPr>
        </p:nvPicPr>
        <p:blipFill>
          <a:blip r:embed="rId2" cstate="print"/>
          <a:stretch>
            <a:fillRect/>
          </a:stretch>
        </p:blipFill>
        <p:spPr>
          <a:xfrm>
            <a:off x="457200" y="461010"/>
            <a:ext cx="8229600" cy="5478780"/>
          </a:xfrm>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a:xfrm>
            <a:off x="2209800" y="457200"/>
            <a:ext cx="6781800" cy="762000"/>
          </a:xfrm>
          <a:noFill/>
          <a:ln/>
        </p:spPr>
        <p:txBody>
          <a:bodyPr anchor="b"/>
          <a:lstStyle/>
          <a:p>
            <a:r>
              <a:rPr lang="en-US" sz="4400">
                <a:latin typeface="Verdana" pitchFamily="34" charset="0"/>
              </a:rPr>
              <a:t>Latch</a:t>
            </a:r>
            <a:endParaRPr lang="en-US"/>
          </a:p>
        </p:txBody>
      </p:sp>
      <p:sp>
        <p:nvSpPr>
          <p:cNvPr id="40963" name="Rectangle 3"/>
          <p:cNvSpPr>
            <a:spLocks noGrp="1" noChangeArrowheads="1"/>
          </p:cNvSpPr>
          <p:nvPr>
            <p:ph type="body" sz="half" idx="1"/>
          </p:nvPr>
        </p:nvSpPr>
        <p:spPr>
          <a:xfrm>
            <a:off x="2209800" y="1524000"/>
            <a:ext cx="6553200" cy="4953000"/>
          </a:xfrm>
          <a:noFill/>
          <a:ln/>
        </p:spPr>
        <p:txBody>
          <a:bodyPr lIns="0" tIns="0" rIns="0" bIns="0"/>
          <a:lstStyle/>
          <a:p>
            <a:pPr>
              <a:lnSpc>
                <a:spcPts val="3400"/>
              </a:lnSpc>
              <a:spcBef>
                <a:spcPct val="0"/>
              </a:spcBef>
            </a:pPr>
            <a:r>
              <a:rPr lang="en-US" sz="3200"/>
              <a:t>Stimulate </a:t>
            </a:r>
            <a:br>
              <a:rPr lang="en-US" sz="3200"/>
            </a:br>
            <a:r>
              <a:rPr lang="en-US" sz="3200"/>
              <a:t>rooting reflex. </a:t>
            </a:r>
          </a:p>
          <a:p>
            <a:pPr>
              <a:lnSpc>
                <a:spcPts val="3400"/>
              </a:lnSpc>
              <a:spcBef>
                <a:spcPct val="0"/>
              </a:spcBef>
            </a:pPr>
            <a:r>
              <a:rPr lang="en-US" sz="3200"/>
              <a:t>Take sufficient </a:t>
            </a:r>
            <a:br>
              <a:rPr lang="en-US" sz="3200"/>
            </a:br>
            <a:r>
              <a:rPr lang="en-US" sz="3200"/>
              <a:t>areola into </a:t>
            </a:r>
            <a:br>
              <a:rPr lang="en-US" sz="3200"/>
            </a:br>
            <a:r>
              <a:rPr lang="en-US" sz="3200"/>
              <a:t>mouth. </a:t>
            </a:r>
          </a:p>
          <a:p>
            <a:pPr>
              <a:lnSpc>
                <a:spcPts val="3400"/>
              </a:lnSpc>
              <a:spcBef>
                <a:spcPct val="0"/>
              </a:spcBef>
            </a:pPr>
            <a:r>
              <a:rPr lang="en-US" sz="3200"/>
              <a:t>Flange lips </a:t>
            </a:r>
            <a:br>
              <a:rPr lang="en-US" sz="3200"/>
            </a:br>
            <a:r>
              <a:rPr lang="en-US" sz="3200"/>
              <a:t>around the </a:t>
            </a:r>
            <a:br>
              <a:rPr lang="en-US" sz="3200"/>
            </a:br>
            <a:r>
              <a:rPr lang="en-US" sz="3200"/>
              <a:t>breast—</a:t>
            </a:r>
            <a:br>
              <a:rPr lang="en-US" sz="3200"/>
            </a:br>
            <a:r>
              <a:rPr lang="en-US" sz="3200"/>
              <a:t>“fish lips.”</a:t>
            </a:r>
          </a:p>
          <a:p>
            <a:pPr>
              <a:lnSpc>
                <a:spcPts val="3400"/>
              </a:lnSpc>
              <a:spcBef>
                <a:spcPct val="0"/>
              </a:spcBef>
            </a:pPr>
            <a:r>
              <a:rPr lang="en-US" sz="3200"/>
              <a:t>Have wide </a:t>
            </a:r>
            <a:br>
              <a:rPr lang="en-US" sz="3200"/>
            </a:br>
            <a:r>
              <a:rPr lang="en-US" sz="3200"/>
              <a:t>angle at corner of mouth.</a:t>
            </a:r>
          </a:p>
          <a:p>
            <a:pPr>
              <a:lnSpc>
                <a:spcPts val="3400"/>
              </a:lnSpc>
              <a:spcBef>
                <a:spcPct val="0"/>
              </a:spcBef>
            </a:pPr>
            <a:endParaRPr lang="en-US" sz="3200"/>
          </a:p>
          <a:p>
            <a:pPr>
              <a:lnSpc>
                <a:spcPts val="3400"/>
              </a:lnSpc>
              <a:spcBef>
                <a:spcPct val="0"/>
              </a:spcBef>
              <a:buFont typeface="Wingdings" pitchFamily="2" charset="2"/>
              <a:buNone/>
            </a:pPr>
            <a:endParaRPr lang="en-US" sz="3200"/>
          </a:p>
          <a:p>
            <a:pPr>
              <a:lnSpc>
                <a:spcPct val="90000"/>
              </a:lnSpc>
              <a:buFont typeface="Wingdings" pitchFamily="2" charset="2"/>
              <a:buNone/>
            </a:pPr>
            <a:endParaRPr lang="en-US" sz="2400"/>
          </a:p>
        </p:txBody>
      </p:sp>
      <p:sp>
        <p:nvSpPr>
          <p:cNvPr id="40964" name="Rectangle 4"/>
          <p:cNvSpPr>
            <a:spLocks noGrp="1" noChangeArrowheads="1"/>
          </p:cNvSpPr>
          <p:nvPr>
            <p:ph type="body" sz="half" idx="2"/>
          </p:nvPr>
        </p:nvSpPr>
        <p:spPr>
          <a:xfrm>
            <a:off x="3886200" y="1066800"/>
            <a:ext cx="4572000" cy="4114800"/>
          </a:xfrm>
        </p:spPr>
        <p:txBody>
          <a:bodyPr/>
          <a:lstStyle/>
          <a:p>
            <a:pPr>
              <a:buFont typeface="Wingdings" pitchFamily="2" charset="2"/>
              <a:buNone/>
            </a:pPr>
            <a:endParaRPr lang="en-US"/>
          </a:p>
          <a:p>
            <a:endParaRPr lang="en-US"/>
          </a:p>
        </p:txBody>
      </p:sp>
      <p:sp>
        <p:nvSpPr>
          <p:cNvPr id="40965" name="Text Box 5"/>
          <p:cNvSpPr txBox="1">
            <a:spLocks noChangeArrowheads="1"/>
          </p:cNvSpPr>
          <p:nvPr/>
        </p:nvSpPr>
        <p:spPr bwMode="auto">
          <a:xfrm>
            <a:off x="3810000" y="6597650"/>
            <a:ext cx="5181600" cy="169863"/>
          </a:xfrm>
          <a:prstGeom prst="rect">
            <a:avLst/>
          </a:prstGeom>
          <a:noFill/>
          <a:ln w="9525">
            <a:noFill/>
            <a:miter lim="800000"/>
            <a:headEnd/>
            <a:tailEnd/>
          </a:ln>
          <a:effectLst/>
        </p:spPr>
        <p:txBody>
          <a:bodyPr lIns="0" tIns="0" rIns="0" bIns="0">
            <a:spAutoFit/>
          </a:bodyPr>
          <a:lstStyle/>
          <a:p>
            <a:pPr algn="r"/>
            <a:r>
              <a:rPr lang="en-US" sz="1100">
                <a:solidFill>
                  <a:srgbClr val="800080"/>
                </a:solidFill>
                <a:latin typeface="Verdana" pitchFamily="34" charset="0"/>
                <a:cs typeface="Times" charset="0"/>
              </a:rPr>
              <a:t>Copyright © 2003, Rev 2005 American Academy of Pediatrics</a:t>
            </a:r>
          </a:p>
        </p:txBody>
      </p:sp>
      <p:pic>
        <p:nvPicPr>
          <p:cNvPr id="40966" name="Picture 6" descr="slide 38"/>
          <p:cNvPicPr>
            <a:picLocks noChangeAspect="1" noChangeArrowheads="1"/>
          </p:cNvPicPr>
          <p:nvPr/>
        </p:nvPicPr>
        <p:blipFill>
          <a:blip r:embed="rId3" cstate="print"/>
          <a:srcRect/>
          <a:stretch>
            <a:fillRect/>
          </a:stretch>
        </p:blipFill>
        <p:spPr bwMode="auto">
          <a:xfrm>
            <a:off x="5486400" y="1600200"/>
            <a:ext cx="3429000" cy="3011488"/>
          </a:xfrm>
          <a:prstGeom prst="rect">
            <a:avLst/>
          </a:prstGeom>
          <a:noFill/>
        </p:spPr>
      </p:pic>
      <p:sp>
        <p:nvSpPr>
          <p:cNvPr id="40967" name="Text Box 7"/>
          <p:cNvSpPr txBox="1">
            <a:spLocks noChangeArrowheads="1"/>
          </p:cNvSpPr>
          <p:nvPr/>
        </p:nvSpPr>
        <p:spPr bwMode="auto">
          <a:xfrm>
            <a:off x="6019800" y="4724400"/>
            <a:ext cx="2895600" cy="139700"/>
          </a:xfrm>
          <a:prstGeom prst="rect">
            <a:avLst/>
          </a:prstGeom>
          <a:noFill/>
          <a:ln w="9525">
            <a:noFill/>
            <a:miter lim="800000"/>
            <a:headEnd/>
            <a:tailEnd/>
          </a:ln>
          <a:effectLst/>
        </p:spPr>
        <p:txBody>
          <a:bodyPr lIns="0" tIns="0" rIns="0" bIns="0">
            <a:spAutoFit/>
          </a:bodyPr>
          <a:lstStyle/>
          <a:p>
            <a:pPr algn="r">
              <a:spcBef>
                <a:spcPct val="50000"/>
              </a:spcBef>
            </a:pPr>
            <a:r>
              <a:rPr lang="en-US" sz="900">
                <a:solidFill>
                  <a:srgbClr val="660066"/>
                </a:solidFill>
                <a:latin typeface="Verdana" pitchFamily="34" charset="0"/>
              </a:rPr>
              <a:t>Illustration by Tony LeTourneau</a:t>
            </a:r>
            <a:endParaRPr lang="en-US">
              <a:solidFill>
                <a:srgbClr val="660066"/>
              </a:solidFill>
            </a:endParaRPr>
          </a:p>
        </p:txBody>
      </p:sp>
    </p:spTree>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a:xfrm>
            <a:off x="457200" y="0"/>
            <a:ext cx="8229600" cy="944563"/>
          </a:xfrm>
        </p:spPr>
        <p:txBody>
          <a:bodyPr/>
          <a:lstStyle/>
          <a:p>
            <a:pPr eaLnBrk="1" hangingPunct="1"/>
            <a:r>
              <a:rPr lang="en-US" sz="3600" smtClean="0">
                <a:solidFill>
                  <a:srgbClr val="FF0000"/>
                </a:solidFill>
              </a:rPr>
              <a:t>Immediate Essential Newborn Care</a:t>
            </a:r>
            <a:r>
              <a:rPr lang="en-US" sz="3600" smtClean="0"/>
              <a:t> </a:t>
            </a:r>
          </a:p>
        </p:txBody>
      </p:sp>
      <p:sp>
        <p:nvSpPr>
          <p:cNvPr id="14339" name="Rectangle 3"/>
          <p:cNvSpPr>
            <a:spLocks noGrp="1" noChangeArrowheads="1"/>
          </p:cNvSpPr>
          <p:nvPr>
            <p:ph type="body" idx="1"/>
          </p:nvPr>
        </p:nvSpPr>
        <p:spPr>
          <a:xfrm>
            <a:off x="457200" y="914400"/>
            <a:ext cx="8382000" cy="5486400"/>
          </a:xfrm>
        </p:spPr>
        <p:txBody>
          <a:bodyPr/>
          <a:lstStyle/>
          <a:p>
            <a:pPr eaLnBrk="1" hangingPunct="1"/>
            <a:r>
              <a:rPr lang="en-US" smtClean="0"/>
              <a:t>Deliver the baby in </a:t>
            </a:r>
            <a:r>
              <a:rPr lang="en-US" b="1" smtClean="0">
                <a:solidFill>
                  <a:srgbClr val="3333CC"/>
                </a:solidFill>
              </a:rPr>
              <a:t>prone position</a:t>
            </a:r>
            <a:r>
              <a:rPr lang="en-US" smtClean="0">
                <a:solidFill>
                  <a:schemeClr val="accent2"/>
                </a:solidFill>
              </a:rPr>
              <a:t> </a:t>
            </a:r>
            <a:r>
              <a:rPr lang="en-US" b="1" smtClean="0"/>
              <a:t>on the mother’s abdomen, face turned to the side</a:t>
            </a:r>
          </a:p>
          <a:p>
            <a:pPr eaLnBrk="1" hangingPunct="1"/>
            <a:r>
              <a:rPr lang="en-US" b="1" smtClean="0"/>
              <a:t>Call out time of birth</a:t>
            </a:r>
            <a:r>
              <a:rPr lang="en-US" smtClean="0"/>
              <a:t>.</a:t>
            </a:r>
          </a:p>
          <a:p>
            <a:pPr eaLnBrk="1" hangingPunct="1"/>
            <a:r>
              <a:rPr lang="en-US" b="1" smtClean="0">
                <a:solidFill>
                  <a:srgbClr val="3333CC"/>
                </a:solidFill>
              </a:rPr>
              <a:t>Dry</a:t>
            </a:r>
            <a:r>
              <a:rPr lang="en-US" smtClean="0"/>
              <a:t> the newborn thoroughly. </a:t>
            </a:r>
            <a:r>
              <a:rPr lang="en-US" b="1" smtClean="0">
                <a:solidFill>
                  <a:srgbClr val="3333CC"/>
                </a:solidFill>
              </a:rPr>
              <a:t>Check the baby’s breathing while drying. Remove wet cloth</a:t>
            </a:r>
            <a:r>
              <a:rPr lang="en-US" smtClean="0">
                <a:solidFill>
                  <a:srgbClr val="3333CC"/>
                </a:solidFill>
              </a:rPr>
              <a:t>.</a:t>
            </a:r>
            <a:endParaRPr lang="en-US" b="1" smtClean="0">
              <a:solidFill>
                <a:srgbClr val="3333CC"/>
              </a:solidFill>
            </a:endParaRPr>
          </a:p>
          <a:p>
            <a:pPr eaLnBrk="1" hangingPunct="1"/>
            <a:r>
              <a:rPr lang="en-US" smtClean="0"/>
              <a:t>Place the newborn on  the mother’s abdomen in </a:t>
            </a:r>
            <a:r>
              <a:rPr lang="en-US" b="1" smtClean="0">
                <a:solidFill>
                  <a:srgbClr val="3333CC"/>
                </a:solidFill>
              </a:rPr>
              <a:t>skin-to-skin contact. Cover the back with a dry blanket.</a:t>
            </a:r>
          </a:p>
          <a:p>
            <a:pPr eaLnBrk="1" hangingPunct="1"/>
            <a:endParaRPr lang="en-US" smtClean="0"/>
          </a:p>
          <a:p>
            <a:pPr eaLnBrk="1" hangingPunct="1"/>
            <a:endParaRPr lang="en-US" smtClean="0"/>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p:txBody>
          <a:bodyPr/>
          <a:lstStyle/>
          <a:p>
            <a:pPr algn="l" eaLnBrk="1" hangingPunct="1"/>
            <a:r>
              <a:rPr lang="en-US" sz="3600" smtClean="0">
                <a:solidFill>
                  <a:srgbClr val="3333CC"/>
                </a:solidFill>
              </a:rPr>
              <a:t>Time: </a:t>
            </a:r>
            <a:r>
              <a:rPr lang="en-US" sz="3600" b="1" smtClean="0">
                <a:solidFill>
                  <a:srgbClr val="3333CC"/>
                </a:solidFill>
              </a:rPr>
              <a:t>WITHIN THE 1ST 30 SECS</a:t>
            </a:r>
            <a:r>
              <a:rPr lang="en-US" sz="4800" b="1" smtClean="0">
                <a:solidFill>
                  <a:srgbClr val="3333CC"/>
                </a:solidFill>
              </a:rPr>
              <a:t> </a:t>
            </a:r>
          </a:p>
        </p:txBody>
      </p:sp>
      <p:sp>
        <p:nvSpPr>
          <p:cNvPr id="15363" name="Rectangle 3"/>
          <p:cNvSpPr>
            <a:spLocks noGrp="1" noChangeArrowheads="1"/>
          </p:cNvSpPr>
          <p:nvPr>
            <p:ph type="body" idx="1"/>
          </p:nvPr>
        </p:nvSpPr>
        <p:spPr/>
        <p:txBody>
          <a:bodyPr/>
          <a:lstStyle/>
          <a:p>
            <a:pPr eaLnBrk="1" hangingPunct="1">
              <a:buFontTx/>
              <a:buNone/>
            </a:pPr>
            <a:r>
              <a:rPr lang="en-US" b="1" smtClean="0">
                <a:solidFill>
                  <a:srgbClr val="3333CC"/>
                </a:solidFill>
              </a:rPr>
              <a:t>Intervention: </a:t>
            </a:r>
            <a:r>
              <a:rPr lang="en-US" b="1" smtClean="0">
                <a:solidFill>
                  <a:srgbClr val="000000"/>
                </a:solidFill>
              </a:rPr>
              <a:t>Dry and provide warmth. </a:t>
            </a:r>
            <a:endParaRPr lang="en-US" smtClean="0">
              <a:solidFill>
                <a:srgbClr val="3333CC"/>
              </a:solidFill>
            </a:endParaRPr>
          </a:p>
          <a:p>
            <a:pPr eaLnBrk="1" hangingPunct="1">
              <a:buFontTx/>
              <a:buNone/>
            </a:pPr>
            <a:r>
              <a:rPr lang="en-US" smtClean="0">
                <a:solidFill>
                  <a:srgbClr val="3333CC"/>
                </a:solidFill>
              </a:rPr>
              <a:t>Action:</a:t>
            </a:r>
            <a:r>
              <a:rPr lang="en-US" b="1" smtClean="0">
                <a:solidFill>
                  <a:srgbClr val="000000"/>
                </a:solidFill>
              </a:rPr>
              <a:t>        </a:t>
            </a:r>
          </a:p>
          <a:p>
            <a:pPr eaLnBrk="1" hangingPunct="1"/>
            <a:r>
              <a:rPr lang="en-US" smtClean="0">
                <a:solidFill>
                  <a:srgbClr val="000000"/>
                </a:solidFill>
              </a:rPr>
              <a:t>Use a clean, dry cloth to </a:t>
            </a:r>
            <a:r>
              <a:rPr lang="en-US" i="1" smtClean="0">
                <a:solidFill>
                  <a:srgbClr val="000000"/>
                </a:solidFill>
              </a:rPr>
              <a:t>thoroughly</a:t>
            </a:r>
            <a:r>
              <a:rPr lang="en-US" smtClean="0">
                <a:solidFill>
                  <a:srgbClr val="000000"/>
                </a:solidFill>
              </a:rPr>
              <a:t> dry the baby</a:t>
            </a:r>
            <a:r>
              <a:rPr lang="en-US" u="sng" smtClean="0">
                <a:solidFill>
                  <a:srgbClr val="000000"/>
                </a:solidFill>
              </a:rPr>
              <a:t> </a:t>
            </a:r>
            <a:r>
              <a:rPr lang="en-US" smtClean="0">
                <a:solidFill>
                  <a:srgbClr val="000000"/>
                </a:solidFill>
              </a:rPr>
              <a:t> by wiping the face, eyes, head, front and back of the trunk, arms and legs. </a:t>
            </a:r>
          </a:p>
          <a:p>
            <a:pPr eaLnBrk="1" hangingPunct="1"/>
            <a:r>
              <a:rPr lang="en-US" smtClean="0">
                <a:solidFill>
                  <a:srgbClr val="000000"/>
                </a:solidFill>
              </a:rPr>
              <a:t>Do a quick check of newborn’s breathing while drying.</a:t>
            </a:r>
          </a:p>
          <a:p>
            <a:pPr eaLnBrk="1" hangingPunct="1"/>
            <a:r>
              <a:rPr lang="en-US" smtClean="0">
                <a:solidFill>
                  <a:srgbClr val="000000"/>
                </a:solidFill>
              </a:rPr>
              <a:t>Remove the wet cloth.</a:t>
            </a: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idx="4294967295"/>
          </p:nvPr>
        </p:nvSpPr>
        <p:spPr>
          <a:xfrm>
            <a:off x="457200" y="0"/>
            <a:ext cx="8229600" cy="1143000"/>
          </a:xfrm>
        </p:spPr>
        <p:txBody>
          <a:bodyPr/>
          <a:lstStyle/>
          <a:p>
            <a:pPr eaLnBrk="1" hangingPunct="1"/>
            <a:r>
              <a:rPr lang="en-US" sz="4000" smtClean="0">
                <a:solidFill>
                  <a:srgbClr val="FF0000"/>
                </a:solidFill>
              </a:rPr>
              <a:t>Drying The Newborn</a:t>
            </a:r>
          </a:p>
        </p:txBody>
      </p:sp>
      <p:sp>
        <p:nvSpPr>
          <p:cNvPr id="16387" name="Rectangle 11"/>
          <p:cNvSpPr>
            <a:spLocks noChangeArrowheads="1"/>
          </p:cNvSpPr>
          <p:nvPr/>
        </p:nvSpPr>
        <p:spPr bwMode="auto">
          <a:xfrm>
            <a:off x="5105400" y="4267200"/>
            <a:ext cx="4038600" cy="4525963"/>
          </a:xfrm>
          <a:prstGeom prst="rect">
            <a:avLst/>
          </a:prstGeom>
          <a:noFill/>
          <a:ln w="9525">
            <a:noFill/>
            <a:miter lim="800000"/>
            <a:headEnd/>
            <a:tailEnd/>
          </a:ln>
        </p:spPr>
        <p:txBody>
          <a:bodyPr/>
          <a:lstStyle/>
          <a:p>
            <a:pPr marL="342900" indent="-342900">
              <a:spcBef>
                <a:spcPct val="20000"/>
              </a:spcBef>
              <a:buFontTx/>
              <a:buChar char="•"/>
            </a:pPr>
            <a:endParaRPr lang="en-US" sz="2800"/>
          </a:p>
        </p:txBody>
      </p:sp>
      <p:pic>
        <p:nvPicPr>
          <p:cNvPr id="16388" name="Picture 12" descr="DSC04520"/>
          <p:cNvPicPr>
            <a:picLocks noChangeAspect="1" noChangeArrowheads="1"/>
          </p:cNvPicPr>
          <p:nvPr/>
        </p:nvPicPr>
        <p:blipFill>
          <a:blip r:embed="rId3" cstate="print"/>
          <a:srcRect/>
          <a:stretch>
            <a:fillRect/>
          </a:stretch>
        </p:blipFill>
        <p:spPr bwMode="auto">
          <a:xfrm>
            <a:off x="4800600" y="1235075"/>
            <a:ext cx="3962400" cy="3565525"/>
          </a:xfrm>
          <a:prstGeom prst="rect">
            <a:avLst/>
          </a:prstGeom>
          <a:noFill/>
          <a:ln w="9525">
            <a:noFill/>
            <a:miter lim="800000"/>
            <a:headEnd/>
            <a:tailEnd/>
          </a:ln>
        </p:spPr>
      </p:pic>
      <p:pic>
        <p:nvPicPr>
          <p:cNvPr id="16389" name="Picture 14" descr="DSC04519"/>
          <p:cNvPicPr>
            <a:picLocks noChangeAspect="1" noChangeArrowheads="1"/>
          </p:cNvPicPr>
          <p:nvPr/>
        </p:nvPicPr>
        <p:blipFill>
          <a:blip r:embed="rId4" cstate="print"/>
          <a:srcRect/>
          <a:stretch>
            <a:fillRect/>
          </a:stretch>
        </p:blipFill>
        <p:spPr bwMode="auto">
          <a:xfrm>
            <a:off x="304800" y="1176338"/>
            <a:ext cx="4191000" cy="3579812"/>
          </a:xfrm>
          <a:prstGeom prst="rect">
            <a:avLst/>
          </a:prstGeom>
          <a:noFill/>
          <a:ln w="9525">
            <a:noFill/>
            <a:miter lim="800000"/>
            <a:headEnd/>
            <a:tailEnd/>
          </a:ln>
        </p:spPr>
      </p:pic>
      <p:sp>
        <p:nvSpPr>
          <p:cNvPr id="16390" name="Text Box 16"/>
          <p:cNvSpPr txBox="1">
            <a:spLocks noChangeArrowheads="1"/>
          </p:cNvSpPr>
          <p:nvPr/>
        </p:nvSpPr>
        <p:spPr bwMode="auto">
          <a:xfrm>
            <a:off x="361950" y="4953000"/>
            <a:ext cx="8477250" cy="1555750"/>
          </a:xfrm>
          <a:prstGeom prst="rect">
            <a:avLst/>
          </a:prstGeom>
          <a:noFill/>
          <a:ln w="9525">
            <a:noFill/>
            <a:miter lim="800000"/>
            <a:headEnd/>
            <a:tailEnd/>
          </a:ln>
        </p:spPr>
        <p:txBody>
          <a:bodyPr>
            <a:spAutoFit/>
          </a:bodyPr>
          <a:lstStyle/>
          <a:p>
            <a:pPr>
              <a:buFontTx/>
              <a:buChar char="•"/>
            </a:pPr>
            <a:r>
              <a:rPr lang="en-GB" sz="2800" b="1"/>
              <a:t>Stimulates the newborn to breathe normally</a:t>
            </a:r>
          </a:p>
          <a:p>
            <a:pPr>
              <a:buFontTx/>
              <a:buChar char="•"/>
            </a:pPr>
            <a:r>
              <a:rPr lang="en-GB" sz="2800" b="1"/>
              <a:t>Minimizes heat loss</a:t>
            </a:r>
          </a:p>
          <a:p>
            <a:endParaRPr lang="en-US" sz="4000"/>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Footer Placeholder 4"/>
          <p:cNvSpPr txBox="1">
            <a:spLocks noGrp="1"/>
          </p:cNvSpPr>
          <p:nvPr/>
        </p:nvSpPr>
        <p:spPr bwMode="auto">
          <a:xfrm>
            <a:off x="3124200" y="6245225"/>
            <a:ext cx="2895600" cy="476250"/>
          </a:xfrm>
          <a:prstGeom prst="rect">
            <a:avLst/>
          </a:prstGeom>
          <a:noFill/>
          <a:ln w="9525">
            <a:noFill/>
            <a:miter lim="800000"/>
            <a:headEnd/>
            <a:tailEnd/>
          </a:ln>
        </p:spPr>
        <p:txBody>
          <a:bodyPr/>
          <a:lstStyle/>
          <a:p>
            <a:pPr algn="ctr"/>
            <a:r>
              <a:rPr lang="en-GB" sz="1400"/>
              <a:t>Phil. ENCC </a:t>
            </a:r>
          </a:p>
        </p:txBody>
      </p:sp>
      <p:sp>
        <p:nvSpPr>
          <p:cNvPr id="17411" name="Slide Number Placeholder 5"/>
          <p:cNvSpPr txBox="1">
            <a:spLocks noGrp="1"/>
          </p:cNvSpPr>
          <p:nvPr/>
        </p:nvSpPr>
        <p:spPr bwMode="auto">
          <a:xfrm>
            <a:off x="6553200" y="6245225"/>
            <a:ext cx="2133600" cy="476250"/>
          </a:xfrm>
          <a:prstGeom prst="rect">
            <a:avLst/>
          </a:prstGeom>
          <a:noFill/>
          <a:ln w="9525">
            <a:noFill/>
            <a:miter lim="800000"/>
            <a:headEnd/>
            <a:tailEnd/>
          </a:ln>
        </p:spPr>
        <p:txBody>
          <a:bodyPr/>
          <a:lstStyle/>
          <a:p>
            <a:pPr algn="r"/>
            <a:fld id="{7AAE0527-3CD8-416E-8F9A-1E6DFC8E4F9E}" type="slidenum">
              <a:rPr lang="en-GB" sz="1400"/>
              <a:pPr algn="r"/>
              <a:t>27</a:t>
            </a:fld>
            <a:endParaRPr lang="en-GB" sz="1400"/>
          </a:p>
        </p:txBody>
      </p:sp>
      <p:sp>
        <p:nvSpPr>
          <p:cNvPr id="17412" name="Rectangle 2"/>
          <p:cNvSpPr>
            <a:spLocks noGrp="1" noChangeArrowheads="1"/>
          </p:cNvSpPr>
          <p:nvPr>
            <p:ph type="title" idx="4294967295"/>
          </p:nvPr>
        </p:nvSpPr>
        <p:spPr>
          <a:xfrm>
            <a:off x="457200" y="457200"/>
            <a:ext cx="8229600" cy="914400"/>
          </a:xfrm>
        </p:spPr>
        <p:txBody>
          <a:bodyPr/>
          <a:lstStyle/>
          <a:p>
            <a:pPr eaLnBrk="1" hangingPunct="1"/>
            <a:r>
              <a:rPr lang="en-GB" sz="3600" b="1" smtClean="0">
                <a:solidFill>
                  <a:srgbClr val="FF0000"/>
                </a:solidFill>
                <a:latin typeface="Tahoma" pitchFamily="34" charset="0"/>
              </a:rPr>
              <a:t>Drying the newborn</a:t>
            </a:r>
            <a:endParaRPr lang="en-US" sz="3600" b="1" smtClean="0">
              <a:solidFill>
                <a:srgbClr val="FF0000"/>
              </a:solidFill>
              <a:latin typeface="Tahoma" pitchFamily="34" charset="0"/>
            </a:endParaRPr>
          </a:p>
        </p:txBody>
      </p:sp>
      <p:sp>
        <p:nvSpPr>
          <p:cNvPr id="17413" name="Rectangle 4"/>
          <p:cNvSpPr>
            <a:spLocks noGrp="1" noChangeArrowheads="1"/>
          </p:cNvSpPr>
          <p:nvPr>
            <p:ph type="body" idx="4294967295"/>
          </p:nvPr>
        </p:nvSpPr>
        <p:spPr>
          <a:xfrm>
            <a:off x="838200" y="1143000"/>
            <a:ext cx="7848600" cy="5029200"/>
          </a:xfrm>
        </p:spPr>
        <p:txBody>
          <a:bodyPr>
            <a:normAutofit fontScale="85000" lnSpcReduction="10000"/>
          </a:bodyPr>
          <a:lstStyle/>
          <a:p>
            <a:pPr eaLnBrk="1" hangingPunct="1">
              <a:lnSpc>
                <a:spcPct val="90000"/>
              </a:lnSpc>
              <a:buFontTx/>
              <a:buNone/>
            </a:pPr>
            <a:endParaRPr lang="en-GB" sz="2800" smtClean="0">
              <a:latin typeface="Tahoma" pitchFamily="34" charset="0"/>
            </a:endParaRPr>
          </a:p>
          <a:p>
            <a:pPr eaLnBrk="1" hangingPunct="1">
              <a:lnSpc>
                <a:spcPct val="90000"/>
              </a:lnSpc>
            </a:pPr>
            <a:r>
              <a:rPr lang="en-GB" b="1" smtClean="0">
                <a:solidFill>
                  <a:srgbClr val="3333CC"/>
                </a:solidFill>
                <a:latin typeface="Tahoma" pitchFamily="34" charset="0"/>
              </a:rPr>
              <a:t>During the 1</a:t>
            </a:r>
            <a:r>
              <a:rPr lang="en-GB" b="1" baseline="30000" smtClean="0">
                <a:solidFill>
                  <a:srgbClr val="3333CC"/>
                </a:solidFill>
                <a:latin typeface="Tahoma" pitchFamily="34" charset="0"/>
              </a:rPr>
              <a:t>st</a:t>
            </a:r>
            <a:r>
              <a:rPr lang="en-GB" b="1" smtClean="0">
                <a:solidFill>
                  <a:srgbClr val="3333CC"/>
                </a:solidFill>
                <a:latin typeface="Tahoma" pitchFamily="34" charset="0"/>
              </a:rPr>
              <a:t> 30 seconds of drying/stimulation</a:t>
            </a:r>
            <a:r>
              <a:rPr lang="en-GB" smtClean="0">
                <a:solidFill>
                  <a:srgbClr val="3333CC"/>
                </a:solidFill>
                <a:latin typeface="Tahoma" pitchFamily="34" charset="0"/>
              </a:rPr>
              <a:t>:</a:t>
            </a:r>
          </a:p>
          <a:p>
            <a:pPr lvl="1" eaLnBrk="1" hangingPunct="1">
              <a:lnSpc>
                <a:spcPct val="90000"/>
              </a:lnSpc>
            </a:pPr>
            <a:r>
              <a:rPr lang="en-GB" sz="3200" smtClean="0">
                <a:latin typeface="Tahoma" pitchFamily="34" charset="0"/>
              </a:rPr>
              <a:t>Do not suction unless mouth/nose are obstructed with secretions or other material</a:t>
            </a:r>
          </a:p>
          <a:p>
            <a:pPr lvl="1" eaLnBrk="1" hangingPunct="1">
              <a:lnSpc>
                <a:spcPct val="90000"/>
              </a:lnSpc>
            </a:pPr>
            <a:r>
              <a:rPr lang="en-GB" sz="3200" smtClean="0">
                <a:latin typeface="Tahoma" pitchFamily="34" charset="0"/>
              </a:rPr>
              <a:t>Do not ventilate unless the baby is floppy and not breathing</a:t>
            </a:r>
          </a:p>
          <a:p>
            <a:pPr eaLnBrk="1" hangingPunct="1">
              <a:lnSpc>
                <a:spcPct val="90000"/>
              </a:lnSpc>
            </a:pPr>
            <a:endParaRPr lang="en-GB" smtClean="0">
              <a:solidFill>
                <a:srgbClr val="3333CC"/>
              </a:solidFill>
              <a:latin typeface="Tahoma" pitchFamily="34" charset="0"/>
            </a:endParaRPr>
          </a:p>
          <a:p>
            <a:pPr eaLnBrk="1" hangingPunct="1">
              <a:lnSpc>
                <a:spcPct val="90000"/>
              </a:lnSpc>
              <a:buFontTx/>
              <a:buNone/>
            </a:pPr>
            <a:endParaRPr lang="en-GB" smtClean="0">
              <a:latin typeface="Tahoma" pitchFamily="34" charset="0"/>
            </a:endParaRPr>
          </a:p>
          <a:p>
            <a:pPr eaLnBrk="1" hangingPunct="1">
              <a:lnSpc>
                <a:spcPct val="90000"/>
              </a:lnSpc>
            </a:pPr>
            <a:endParaRPr lang="en-GB" smtClean="0">
              <a:latin typeface="Tahoma" pitchFamily="34" charset="0"/>
            </a:endParaRPr>
          </a:p>
          <a:p>
            <a:pPr eaLnBrk="1" hangingPunct="1">
              <a:lnSpc>
                <a:spcPct val="90000"/>
              </a:lnSpc>
              <a:buFontTx/>
              <a:buNone/>
            </a:pPr>
            <a:r>
              <a:rPr lang="en-GB" smtClean="0">
                <a:latin typeface="Tahoma" pitchFamily="34" charset="0"/>
              </a:rPr>
              <a:t>  	     </a:t>
            </a:r>
          </a:p>
          <a:p>
            <a:pPr eaLnBrk="1" hangingPunct="1">
              <a:lnSpc>
                <a:spcPct val="90000"/>
              </a:lnSpc>
            </a:pPr>
            <a:endParaRPr lang="en-GB" sz="2600" smtClean="0">
              <a:latin typeface="Tahoma" pitchFamily="34" charset="0"/>
            </a:endParaRPr>
          </a:p>
          <a:p>
            <a:pPr eaLnBrk="1" hangingPunct="1">
              <a:lnSpc>
                <a:spcPct val="90000"/>
              </a:lnSpc>
              <a:buFontTx/>
              <a:buNone/>
            </a:pPr>
            <a:r>
              <a:rPr lang="en-GB" sz="2000" smtClean="0">
                <a:latin typeface="Tahoma" pitchFamily="34" charset="0"/>
              </a:rPr>
              <a:t>	</a:t>
            </a:r>
            <a:endParaRPr lang="en-US" sz="2000" smtClean="0">
              <a:latin typeface="Tahoma" pitchFamily="34" charset="0"/>
            </a:endParaRP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a:xfrm>
            <a:off x="381000" y="304800"/>
            <a:ext cx="8229600" cy="1905000"/>
          </a:xfrm>
        </p:spPr>
        <p:txBody>
          <a:bodyPr>
            <a:normAutofit fontScale="90000"/>
          </a:bodyPr>
          <a:lstStyle/>
          <a:p>
            <a:pPr algn="l" eaLnBrk="1" hangingPunct="1"/>
            <a:r>
              <a:rPr lang="en-US" sz="3600" b="1" dirty="0" smtClean="0">
                <a:solidFill>
                  <a:srgbClr val="3333CC"/>
                </a:solidFill>
              </a:rPr>
              <a:t>Time band</a:t>
            </a:r>
            <a:r>
              <a:rPr lang="en-US" sz="3600" b="1" dirty="0" smtClean="0">
                <a:solidFill>
                  <a:schemeClr val="tx1"/>
                </a:solidFill>
              </a:rPr>
              <a:t>: If after 30 </a:t>
            </a:r>
            <a:r>
              <a:rPr lang="en-US" sz="3600" b="1" dirty="0" err="1" smtClean="0">
                <a:solidFill>
                  <a:schemeClr val="tx1"/>
                </a:solidFill>
              </a:rPr>
              <a:t>secs</a:t>
            </a:r>
            <a:r>
              <a:rPr lang="en-US" sz="3600" b="1" dirty="0" smtClean="0">
                <a:solidFill>
                  <a:schemeClr val="tx1"/>
                </a:solidFill>
              </a:rPr>
              <a:t> of drying, newborn is  breathing or crying</a:t>
            </a:r>
            <a:br>
              <a:rPr lang="en-US" sz="3600" b="1" dirty="0" smtClean="0">
                <a:solidFill>
                  <a:schemeClr val="tx1"/>
                </a:solidFill>
              </a:rPr>
            </a:br>
            <a:r>
              <a:rPr lang="en-US" sz="3600" b="1" dirty="0" smtClean="0">
                <a:solidFill>
                  <a:schemeClr val="tx1"/>
                </a:solidFill>
              </a:rPr>
              <a:t/>
            </a:r>
            <a:br>
              <a:rPr lang="en-US" sz="3600" b="1" dirty="0" smtClean="0">
                <a:solidFill>
                  <a:schemeClr val="tx1"/>
                </a:solidFill>
              </a:rPr>
            </a:br>
            <a:endParaRPr lang="en-US" sz="3600" b="1" dirty="0" smtClean="0">
              <a:solidFill>
                <a:schemeClr val="tx1"/>
              </a:solidFill>
            </a:endParaRPr>
          </a:p>
        </p:txBody>
      </p:sp>
      <p:sp>
        <p:nvSpPr>
          <p:cNvPr id="19459" name="Rectangle 3"/>
          <p:cNvSpPr>
            <a:spLocks noGrp="1" noChangeArrowheads="1"/>
          </p:cNvSpPr>
          <p:nvPr>
            <p:ph type="body" idx="1"/>
          </p:nvPr>
        </p:nvSpPr>
        <p:spPr/>
        <p:txBody>
          <a:bodyPr>
            <a:normAutofit lnSpcReduction="10000"/>
          </a:bodyPr>
          <a:lstStyle/>
          <a:p>
            <a:pPr eaLnBrk="1" hangingPunct="1">
              <a:lnSpc>
                <a:spcPct val="90000"/>
              </a:lnSpc>
              <a:buFontTx/>
              <a:buNone/>
            </a:pPr>
            <a:r>
              <a:rPr lang="en-US" b="1" dirty="0" smtClean="0">
                <a:solidFill>
                  <a:srgbClr val="3333CC"/>
                </a:solidFill>
              </a:rPr>
              <a:t>Intervention</a:t>
            </a:r>
            <a:r>
              <a:rPr lang="en-US" dirty="0" smtClean="0">
                <a:solidFill>
                  <a:srgbClr val="000066"/>
                </a:solidFill>
              </a:rPr>
              <a:t>: </a:t>
            </a:r>
            <a:r>
              <a:rPr lang="en-US" b="1" dirty="0" smtClean="0">
                <a:solidFill>
                  <a:srgbClr val="000000"/>
                </a:solidFill>
              </a:rPr>
              <a:t>Skin -to-skin (STS) contact</a:t>
            </a:r>
          </a:p>
          <a:p>
            <a:pPr eaLnBrk="1" hangingPunct="1">
              <a:lnSpc>
                <a:spcPct val="90000"/>
              </a:lnSpc>
              <a:buFontTx/>
              <a:buNone/>
            </a:pPr>
            <a:r>
              <a:rPr lang="en-US" b="1" dirty="0" smtClean="0">
                <a:solidFill>
                  <a:srgbClr val="3333CC"/>
                </a:solidFill>
              </a:rPr>
              <a:t>Action:</a:t>
            </a:r>
          </a:p>
          <a:p>
            <a:pPr eaLnBrk="1" hangingPunct="1">
              <a:lnSpc>
                <a:spcPct val="90000"/>
              </a:lnSpc>
            </a:pPr>
            <a:r>
              <a:rPr lang="en-US" b="1" i="1" dirty="0" smtClean="0">
                <a:solidFill>
                  <a:srgbClr val="000000"/>
                </a:solidFill>
              </a:rPr>
              <a:t>Avoid</a:t>
            </a:r>
            <a:r>
              <a:rPr lang="en-US" b="1" dirty="0" smtClean="0">
                <a:solidFill>
                  <a:srgbClr val="000000"/>
                </a:solidFill>
              </a:rPr>
              <a:t> any manipulation, such as routine suctioning</a:t>
            </a:r>
            <a:r>
              <a:rPr lang="en-US" dirty="0" smtClean="0">
                <a:solidFill>
                  <a:srgbClr val="000000"/>
                </a:solidFill>
              </a:rPr>
              <a:t>.</a:t>
            </a:r>
          </a:p>
          <a:p>
            <a:pPr eaLnBrk="1" hangingPunct="1">
              <a:lnSpc>
                <a:spcPct val="90000"/>
              </a:lnSpc>
            </a:pPr>
            <a:r>
              <a:rPr lang="en-US" dirty="0" smtClean="0">
                <a:solidFill>
                  <a:srgbClr val="000000"/>
                </a:solidFill>
              </a:rPr>
              <a:t>Place the newborn </a:t>
            </a:r>
            <a:r>
              <a:rPr lang="en-US" i="1" dirty="0" smtClean="0">
                <a:solidFill>
                  <a:srgbClr val="000000"/>
                </a:solidFill>
              </a:rPr>
              <a:t>prone</a:t>
            </a:r>
            <a:r>
              <a:rPr lang="en-US" b="1" dirty="0" smtClean="0">
                <a:solidFill>
                  <a:srgbClr val="000000"/>
                </a:solidFill>
              </a:rPr>
              <a:t> </a:t>
            </a:r>
            <a:r>
              <a:rPr lang="en-US" dirty="0" smtClean="0">
                <a:solidFill>
                  <a:srgbClr val="000000"/>
                </a:solidFill>
              </a:rPr>
              <a:t>on the mother’s abdomen or chest skin-to-skin.  </a:t>
            </a:r>
          </a:p>
          <a:p>
            <a:pPr eaLnBrk="1" hangingPunct="1">
              <a:lnSpc>
                <a:spcPct val="90000"/>
              </a:lnSpc>
            </a:pPr>
            <a:r>
              <a:rPr lang="en-US" dirty="0" smtClean="0">
                <a:solidFill>
                  <a:srgbClr val="000000"/>
                </a:solidFill>
              </a:rPr>
              <a:t>Cover newborn’s back with a blanket and head with a bonnet.</a:t>
            </a:r>
          </a:p>
          <a:p>
            <a:pPr eaLnBrk="1" hangingPunct="1">
              <a:lnSpc>
                <a:spcPct val="90000"/>
              </a:lnSpc>
            </a:pPr>
            <a:r>
              <a:rPr lang="en-US" dirty="0" smtClean="0">
                <a:solidFill>
                  <a:srgbClr val="000000"/>
                </a:solidFill>
              </a:rPr>
              <a:t>Place identification band on ankle</a:t>
            </a:r>
          </a:p>
          <a:p>
            <a:pPr eaLnBrk="1" hangingPunct="1">
              <a:lnSpc>
                <a:spcPct val="90000"/>
              </a:lnSpc>
              <a:buFontTx/>
              <a:buNone/>
            </a:pPr>
            <a:endParaRPr lang="en-US" b="1" dirty="0" smtClean="0">
              <a:solidFill>
                <a:srgbClr val="000000"/>
              </a:solidFill>
            </a:endParaRP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10"/>
          <p:cNvSpPr>
            <a:spLocks noGrp="1" noChangeArrowheads="1"/>
          </p:cNvSpPr>
          <p:nvPr>
            <p:ph type="title" idx="4294967295"/>
          </p:nvPr>
        </p:nvSpPr>
        <p:spPr>
          <a:xfrm>
            <a:off x="0" y="274638"/>
            <a:ext cx="8229600" cy="868362"/>
          </a:xfrm>
        </p:spPr>
        <p:txBody>
          <a:bodyPr/>
          <a:lstStyle/>
          <a:p>
            <a:pPr eaLnBrk="1" hangingPunct="1"/>
            <a:r>
              <a:rPr lang="en-US" sz="3600" smtClean="0">
                <a:solidFill>
                  <a:srgbClr val="000000"/>
                </a:solidFill>
              </a:rPr>
              <a:t>Immediate skin-to-skin contact</a:t>
            </a:r>
          </a:p>
        </p:txBody>
      </p:sp>
      <p:pic>
        <p:nvPicPr>
          <p:cNvPr id="20483" name="Picture 18" descr="DSC04521"/>
          <p:cNvPicPr>
            <a:picLocks noChangeAspect="1" noChangeArrowheads="1"/>
          </p:cNvPicPr>
          <p:nvPr/>
        </p:nvPicPr>
        <p:blipFill>
          <a:blip r:embed="rId3" cstate="print"/>
          <a:srcRect/>
          <a:stretch>
            <a:fillRect/>
          </a:stretch>
        </p:blipFill>
        <p:spPr bwMode="auto">
          <a:xfrm>
            <a:off x="457200" y="1295400"/>
            <a:ext cx="8077200" cy="447198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Footer Placeholder 2"/>
          <p:cNvSpPr>
            <a:spLocks noGrp="1"/>
          </p:cNvSpPr>
          <p:nvPr>
            <p:ph type="ftr" sz="quarter" idx="10"/>
          </p:nvPr>
        </p:nvSpPr>
        <p:spPr>
          <a:noFill/>
        </p:spPr>
        <p:txBody>
          <a:bodyPr/>
          <a:lstStyle/>
          <a:p>
            <a:r>
              <a:rPr lang="en-US" smtClean="0"/>
              <a:t>NF-</a:t>
            </a:r>
          </a:p>
        </p:txBody>
      </p:sp>
      <p:sp>
        <p:nvSpPr>
          <p:cNvPr id="13315" name="Slide Number Placeholder 3"/>
          <p:cNvSpPr>
            <a:spLocks noGrp="1"/>
          </p:cNvSpPr>
          <p:nvPr>
            <p:ph type="sldNum" sz="quarter" idx="11"/>
          </p:nvPr>
        </p:nvSpPr>
        <p:spPr>
          <a:noFill/>
        </p:spPr>
        <p:txBody>
          <a:bodyPr/>
          <a:lstStyle/>
          <a:p>
            <a:fld id="{917FB8C1-B844-48B8-9307-76C77B46D6EB}" type="slidenum">
              <a:rPr lang="en-US" smtClean="0"/>
              <a:pPr/>
              <a:t>3</a:t>
            </a:fld>
            <a:endParaRPr lang="en-US" smtClean="0"/>
          </a:p>
        </p:txBody>
      </p:sp>
      <p:sp>
        <p:nvSpPr>
          <p:cNvPr id="13316" name="Date Placeholder 4"/>
          <p:cNvSpPr>
            <a:spLocks noGrp="1"/>
          </p:cNvSpPr>
          <p:nvPr>
            <p:ph type="dt" sz="quarter" idx="12"/>
          </p:nvPr>
        </p:nvSpPr>
        <p:spPr>
          <a:noFill/>
        </p:spPr>
        <p:txBody>
          <a:bodyPr/>
          <a:lstStyle/>
          <a:p>
            <a:r>
              <a:rPr lang="en-US" smtClean="0"/>
              <a:t>Teaching Aids: ENC</a:t>
            </a:r>
          </a:p>
        </p:txBody>
      </p:sp>
      <p:pic>
        <p:nvPicPr>
          <p:cNvPr id="13317" name="Picture 3"/>
          <p:cNvPicPr>
            <a:picLocks noChangeAspect="1" noChangeArrowheads="1"/>
          </p:cNvPicPr>
          <p:nvPr/>
        </p:nvPicPr>
        <p:blipFill>
          <a:blip r:embed="rId3" cstate="print"/>
          <a:srcRect/>
          <a:stretch>
            <a:fillRect/>
          </a:stretch>
        </p:blipFill>
        <p:spPr bwMode="auto">
          <a:xfrm>
            <a:off x="3560763" y="914400"/>
            <a:ext cx="2833687" cy="4464050"/>
          </a:xfrm>
          <a:prstGeom prst="rect">
            <a:avLst/>
          </a:prstGeom>
          <a:noFill/>
          <a:ln w="9525">
            <a:noFill/>
            <a:miter lim="800000"/>
            <a:headEnd/>
            <a:tailEnd/>
          </a:ln>
        </p:spPr>
      </p:pic>
      <p:sp>
        <p:nvSpPr>
          <p:cNvPr id="13318" name="Text Box 4"/>
          <p:cNvSpPr txBox="1">
            <a:spLocks noChangeArrowheads="1"/>
          </p:cNvSpPr>
          <p:nvPr/>
        </p:nvSpPr>
        <p:spPr bwMode="auto">
          <a:xfrm>
            <a:off x="903288" y="1060450"/>
            <a:ext cx="2587625" cy="396875"/>
          </a:xfrm>
          <a:prstGeom prst="rect">
            <a:avLst/>
          </a:prstGeom>
          <a:noFill/>
          <a:ln w="9525">
            <a:noFill/>
            <a:miter lim="800000"/>
            <a:headEnd/>
            <a:tailEnd/>
          </a:ln>
        </p:spPr>
        <p:txBody>
          <a:bodyPr>
            <a:spAutoFit/>
          </a:bodyPr>
          <a:lstStyle/>
          <a:p>
            <a:pPr algn="l">
              <a:spcBef>
                <a:spcPct val="50000"/>
              </a:spcBef>
            </a:pPr>
            <a:r>
              <a:rPr lang="en-US" sz="2000" b="1">
                <a:solidFill>
                  <a:srgbClr val="00B050"/>
                </a:solidFill>
              </a:rPr>
              <a:t>Enhancing factors</a:t>
            </a:r>
          </a:p>
        </p:txBody>
      </p:sp>
      <p:sp>
        <p:nvSpPr>
          <p:cNvPr id="13319" name="Text Box 5"/>
          <p:cNvSpPr txBox="1">
            <a:spLocks noChangeArrowheads="1"/>
          </p:cNvSpPr>
          <p:nvPr/>
        </p:nvSpPr>
        <p:spPr bwMode="auto">
          <a:xfrm>
            <a:off x="6143625" y="1101725"/>
            <a:ext cx="2587625" cy="396875"/>
          </a:xfrm>
          <a:prstGeom prst="rect">
            <a:avLst/>
          </a:prstGeom>
          <a:noFill/>
          <a:ln w="9525">
            <a:noFill/>
            <a:miter lim="800000"/>
            <a:headEnd/>
            <a:tailEnd/>
          </a:ln>
        </p:spPr>
        <p:txBody>
          <a:bodyPr>
            <a:spAutoFit/>
          </a:bodyPr>
          <a:lstStyle/>
          <a:p>
            <a:pPr algn="l">
              <a:spcBef>
                <a:spcPct val="50000"/>
              </a:spcBef>
            </a:pPr>
            <a:r>
              <a:rPr lang="en-US" sz="2000" b="1">
                <a:solidFill>
                  <a:srgbClr val="C00000"/>
                </a:solidFill>
              </a:rPr>
              <a:t>Hindering factors</a:t>
            </a:r>
          </a:p>
        </p:txBody>
      </p:sp>
      <p:sp>
        <p:nvSpPr>
          <p:cNvPr id="13320" name="Oval 6"/>
          <p:cNvSpPr>
            <a:spLocks noChangeArrowheads="1"/>
          </p:cNvSpPr>
          <p:nvPr/>
        </p:nvSpPr>
        <p:spPr bwMode="auto">
          <a:xfrm>
            <a:off x="685800" y="4876800"/>
            <a:ext cx="1698625" cy="603250"/>
          </a:xfrm>
          <a:prstGeom prst="ellipse">
            <a:avLst/>
          </a:prstGeom>
          <a:solidFill>
            <a:srgbClr val="CCFFCC">
              <a:alpha val="76077"/>
            </a:srgbClr>
          </a:solidFill>
          <a:ln w="9525">
            <a:solidFill>
              <a:schemeClr val="tx1"/>
            </a:solidFill>
            <a:round/>
            <a:headEnd/>
            <a:tailEnd/>
          </a:ln>
        </p:spPr>
        <p:txBody>
          <a:bodyPr wrap="none" anchor="ctr"/>
          <a:lstStyle/>
          <a:p>
            <a:r>
              <a:rPr lang="en-US" b="1"/>
              <a:t>Emptying </a:t>
            </a:r>
          </a:p>
          <a:p>
            <a:r>
              <a:rPr lang="en-US" b="1"/>
              <a:t>of breast</a:t>
            </a:r>
          </a:p>
        </p:txBody>
      </p:sp>
      <p:sp>
        <p:nvSpPr>
          <p:cNvPr id="13321" name="Oval 7"/>
          <p:cNvSpPr>
            <a:spLocks noChangeArrowheads="1"/>
          </p:cNvSpPr>
          <p:nvPr/>
        </p:nvSpPr>
        <p:spPr bwMode="auto">
          <a:xfrm>
            <a:off x="381000" y="2590800"/>
            <a:ext cx="2287588" cy="990600"/>
          </a:xfrm>
          <a:prstGeom prst="ellipse">
            <a:avLst/>
          </a:prstGeom>
          <a:solidFill>
            <a:srgbClr val="CCFFCC">
              <a:alpha val="76077"/>
            </a:srgbClr>
          </a:solidFill>
          <a:ln w="9525">
            <a:solidFill>
              <a:schemeClr val="tx1"/>
            </a:solidFill>
            <a:round/>
            <a:headEnd/>
            <a:tailEnd/>
          </a:ln>
        </p:spPr>
        <p:txBody>
          <a:bodyPr wrap="none" anchor="ctr"/>
          <a:lstStyle/>
          <a:p>
            <a:r>
              <a:rPr lang="en-US" b="1"/>
              <a:t>Good attachment </a:t>
            </a:r>
          </a:p>
          <a:p>
            <a:r>
              <a:rPr lang="en-US" b="1"/>
              <a:t>&amp; effective suckling </a:t>
            </a:r>
          </a:p>
        </p:txBody>
      </p:sp>
      <p:sp>
        <p:nvSpPr>
          <p:cNvPr id="13322" name="Oval 8"/>
          <p:cNvSpPr>
            <a:spLocks noChangeArrowheads="1"/>
          </p:cNvSpPr>
          <p:nvPr/>
        </p:nvSpPr>
        <p:spPr bwMode="auto">
          <a:xfrm>
            <a:off x="762000" y="1676400"/>
            <a:ext cx="2057400" cy="762000"/>
          </a:xfrm>
          <a:prstGeom prst="ellipse">
            <a:avLst/>
          </a:prstGeom>
          <a:solidFill>
            <a:srgbClr val="CCFFCC">
              <a:alpha val="76077"/>
            </a:srgbClr>
          </a:solidFill>
          <a:ln w="9525">
            <a:solidFill>
              <a:schemeClr val="tx1"/>
            </a:solidFill>
            <a:round/>
            <a:headEnd/>
            <a:tailEnd/>
          </a:ln>
        </p:spPr>
        <p:txBody>
          <a:bodyPr wrap="none" anchor="ctr"/>
          <a:lstStyle/>
          <a:p>
            <a:r>
              <a:rPr lang="en-US" b="1"/>
              <a:t>Early initiation </a:t>
            </a:r>
          </a:p>
          <a:p>
            <a:r>
              <a:rPr lang="en-US" b="1"/>
              <a:t>of breastfeeds</a:t>
            </a:r>
          </a:p>
        </p:txBody>
      </p:sp>
      <p:sp>
        <p:nvSpPr>
          <p:cNvPr id="13323" name="Oval 9"/>
          <p:cNvSpPr>
            <a:spLocks noChangeArrowheads="1"/>
          </p:cNvSpPr>
          <p:nvPr/>
        </p:nvSpPr>
        <p:spPr bwMode="auto">
          <a:xfrm>
            <a:off x="0" y="3810000"/>
            <a:ext cx="2743200" cy="892175"/>
          </a:xfrm>
          <a:prstGeom prst="ellipse">
            <a:avLst/>
          </a:prstGeom>
          <a:solidFill>
            <a:srgbClr val="CCFFCC">
              <a:alpha val="76077"/>
            </a:srgbClr>
          </a:solidFill>
          <a:ln w="9525">
            <a:solidFill>
              <a:schemeClr val="tx1"/>
            </a:solidFill>
            <a:round/>
            <a:headEnd/>
            <a:tailEnd/>
          </a:ln>
        </p:spPr>
        <p:txBody>
          <a:bodyPr wrap="none" anchor="ctr"/>
          <a:lstStyle/>
          <a:p>
            <a:r>
              <a:rPr lang="en-US" b="1"/>
              <a:t>Frequent feeds </a:t>
            </a:r>
          </a:p>
          <a:p>
            <a:r>
              <a:rPr lang="en-US" b="1"/>
              <a:t>including night</a:t>
            </a:r>
          </a:p>
          <a:p>
            <a:r>
              <a:rPr lang="en-US" b="1"/>
              <a:t> feeds</a:t>
            </a:r>
          </a:p>
        </p:txBody>
      </p:sp>
      <p:sp>
        <p:nvSpPr>
          <p:cNvPr id="13324" name="AutoShape 10"/>
          <p:cNvSpPr>
            <a:spLocks noChangeArrowheads="1"/>
          </p:cNvSpPr>
          <p:nvPr/>
        </p:nvSpPr>
        <p:spPr bwMode="auto">
          <a:xfrm>
            <a:off x="6069013" y="2122488"/>
            <a:ext cx="3074987" cy="2449512"/>
          </a:xfrm>
          <a:prstGeom prst="star16">
            <a:avLst>
              <a:gd name="adj" fmla="val 40681"/>
            </a:avLst>
          </a:prstGeom>
          <a:solidFill>
            <a:srgbClr val="FF6600">
              <a:alpha val="43921"/>
            </a:srgbClr>
          </a:solidFill>
          <a:ln w="9525">
            <a:solidFill>
              <a:schemeClr val="tx1"/>
            </a:solidFill>
            <a:miter lim="800000"/>
            <a:headEnd/>
            <a:tailEnd/>
          </a:ln>
        </p:spPr>
        <p:txBody>
          <a:bodyPr wrap="none" anchor="ctr"/>
          <a:lstStyle/>
          <a:p>
            <a:endParaRPr lang="en-US" b="1"/>
          </a:p>
          <a:p>
            <a:r>
              <a:rPr lang="en-US" b="1"/>
              <a:t>    Delay in initiation </a:t>
            </a:r>
          </a:p>
          <a:p>
            <a:r>
              <a:rPr lang="en-US" b="1"/>
              <a:t>of breastfeeds, </a:t>
            </a:r>
          </a:p>
          <a:p>
            <a:r>
              <a:rPr lang="en-US" b="1"/>
              <a:t>Pre-lacteal feeds,</a:t>
            </a:r>
          </a:p>
          <a:p>
            <a:r>
              <a:rPr lang="en-US" b="1"/>
              <a:t>Bottle feeding,</a:t>
            </a:r>
          </a:p>
          <a:p>
            <a:r>
              <a:rPr lang="en-US" b="1"/>
              <a:t>Incorrect positioning,</a:t>
            </a:r>
          </a:p>
          <a:p>
            <a:r>
              <a:rPr lang="en-US" b="1"/>
              <a:t>Painful breast</a:t>
            </a:r>
          </a:p>
          <a:p>
            <a:endParaRPr lang="en-US" b="1"/>
          </a:p>
        </p:txBody>
      </p:sp>
      <p:sp>
        <p:nvSpPr>
          <p:cNvPr id="13325" name="Line 11"/>
          <p:cNvSpPr>
            <a:spLocks noChangeShapeType="1"/>
          </p:cNvSpPr>
          <p:nvPr/>
        </p:nvSpPr>
        <p:spPr bwMode="auto">
          <a:xfrm>
            <a:off x="4889500" y="3663950"/>
            <a:ext cx="2101850" cy="1811338"/>
          </a:xfrm>
          <a:prstGeom prst="line">
            <a:avLst/>
          </a:prstGeom>
          <a:noFill/>
          <a:ln w="25400">
            <a:solidFill>
              <a:srgbClr val="FF6600"/>
            </a:solidFill>
            <a:round/>
            <a:headEnd/>
            <a:tailEnd type="triangle" w="med" len="med"/>
          </a:ln>
        </p:spPr>
        <p:txBody>
          <a:bodyPr/>
          <a:lstStyle/>
          <a:p>
            <a:endParaRPr lang="en-US"/>
          </a:p>
        </p:txBody>
      </p:sp>
      <p:sp>
        <p:nvSpPr>
          <p:cNvPr id="13326" name="Text Box 12"/>
          <p:cNvSpPr txBox="1">
            <a:spLocks noChangeArrowheads="1"/>
          </p:cNvSpPr>
          <p:nvPr/>
        </p:nvSpPr>
        <p:spPr bwMode="auto">
          <a:xfrm>
            <a:off x="6364288" y="5475288"/>
            <a:ext cx="2022475" cy="641350"/>
          </a:xfrm>
          <a:prstGeom prst="rect">
            <a:avLst/>
          </a:prstGeom>
          <a:noFill/>
          <a:ln w="9525">
            <a:noFill/>
            <a:miter lim="800000"/>
            <a:headEnd/>
            <a:tailEnd/>
          </a:ln>
        </p:spPr>
        <p:txBody>
          <a:bodyPr>
            <a:spAutoFit/>
          </a:bodyPr>
          <a:lstStyle/>
          <a:p>
            <a:pPr algn="l">
              <a:spcBef>
                <a:spcPct val="50000"/>
              </a:spcBef>
            </a:pPr>
            <a:r>
              <a:rPr lang="en-US" b="1"/>
              <a:t>Sensory impulse from nipple</a:t>
            </a:r>
          </a:p>
        </p:txBody>
      </p:sp>
      <p:sp>
        <p:nvSpPr>
          <p:cNvPr id="13327" name="Freeform 13"/>
          <p:cNvSpPr>
            <a:spLocks/>
          </p:cNvSpPr>
          <p:nvPr/>
        </p:nvSpPr>
        <p:spPr bwMode="auto">
          <a:xfrm>
            <a:off x="2613025" y="2747963"/>
            <a:ext cx="2411413" cy="2659062"/>
          </a:xfrm>
          <a:custGeom>
            <a:avLst/>
            <a:gdLst>
              <a:gd name="T0" fmla="*/ 2147483647 w 1432"/>
              <a:gd name="T1" fmla="*/ 2147483647 h 1904"/>
              <a:gd name="T2" fmla="*/ 2147483647 w 1432"/>
              <a:gd name="T3" fmla="*/ 2147483647 h 1904"/>
              <a:gd name="T4" fmla="*/ 2147483647 w 1432"/>
              <a:gd name="T5" fmla="*/ 2147483647 h 1904"/>
              <a:gd name="T6" fmla="*/ 0 60000 65536"/>
              <a:gd name="T7" fmla="*/ 0 60000 65536"/>
              <a:gd name="T8" fmla="*/ 0 60000 65536"/>
              <a:gd name="T9" fmla="*/ 0 w 1432"/>
              <a:gd name="T10" fmla="*/ 0 h 1904"/>
              <a:gd name="T11" fmla="*/ 1432 w 1432"/>
              <a:gd name="T12" fmla="*/ 1904 h 1904"/>
            </a:gdLst>
            <a:ahLst/>
            <a:cxnLst>
              <a:cxn ang="T6">
                <a:pos x="T0" y="T1"/>
              </a:cxn>
              <a:cxn ang="T7">
                <a:pos x="T2" y="T3"/>
              </a:cxn>
              <a:cxn ang="T8">
                <a:pos x="T4" y="T5"/>
              </a:cxn>
            </a:cxnLst>
            <a:rect l="T9" t="T10" r="T11" b="T12"/>
            <a:pathLst>
              <a:path w="1432" h="1904">
                <a:moveTo>
                  <a:pt x="1432" y="272"/>
                </a:moveTo>
                <a:cubicBezTo>
                  <a:pt x="900" y="136"/>
                  <a:pt x="368" y="0"/>
                  <a:pt x="184" y="272"/>
                </a:cubicBezTo>
                <a:cubicBezTo>
                  <a:pt x="0" y="544"/>
                  <a:pt x="164" y="1224"/>
                  <a:pt x="328" y="1904"/>
                </a:cubicBezTo>
              </a:path>
            </a:pathLst>
          </a:custGeom>
          <a:noFill/>
          <a:ln w="25400">
            <a:solidFill>
              <a:srgbClr val="FF6600"/>
            </a:solidFill>
            <a:round/>
            <a:headEnd/>
            <a:tailEnd type="triangle" w="med" len="med"/>
          </a:ln>
        </p:spPr>
        <p:txBody>
          <a:bodyPr/>
          <a:lstStyle/>
          <a:p>
            <a:endParaRPr lang="en-US"/>
          </a:p>
        </p:txBody>
      </p:sp>
      <p:sp>
        <p:nvSpPr>
          <p:cNvPr id="13328" name="Text Box 14"/>
          <p:cNvSpPr txBox="1">
            <a:spLocks noChangeArrowheads="1"/>
          </p:cNvSpPr>
          <p:nvPr/>
        </p:nvSpPr>
        <p:spPr bwMode="auto">
          <a:xfrm>
            <a:off x="2674938" y="5541963"/>
            <a:ext cx="1617662" cy="641350"/>
          </a:xfrm>
          <a:prstGeom prst="rect">
            <a:avLst/>
          </a:prstGeom>
          <a:noFill/>
          <a:ln w="9525">
            <a:noFill/>
            <a:miter lim="800000"/>
            <a:headEnd/>
            <a:tailEnd/>
          </a:ln>
        </p:spPr>
        <p:txBody>
          <a:bodyPr>
            <a:spAutoFit/>
          </a:bodyPr>
          <a:lstStyle/>
          <a:p>
            <a:pPr algn="l">
              <a:spcBef>
                <a:spcPct val="50000"/>
              </a:spcBef>
            </a:pPr>
            <a:r>
              <a:rPr lang="en-US" b="1"/>
              <a:t>Prolactin in blood</a:t>
            </a:r>
          </a:p>
        </p:txBody>
      </p:sp>
      <p:sp>
        <p:nvSpPr>
          <p:cNvPr id="13329" name="Rectangle 15"/>
          <p:cNvSpPr>
            <a:spLocks noGrp="1" noChangeArrowheads="1"/>
          </p:cNvSpPr>
          <p:nvPr>
            <p:ph type="title"/>
          </p:nvPr>
        </p:nvSpPr>
        <p:spPr>
          <a:xfrm>
            <a:off x="457200" y="152400"/>
            <a:ext cx="8229600" cy="914400"/>
          </a:xfrm>
        </p:spPr>
        <p:txBody>
          <a:bodyPr/>
          <a:lstStyle/>
          <a:p>
            <a:pPr eaLnBrk="1" hangingPunct="1"/>
            <a:r>
              <a:rPr lang="en-US" sz="4000" smtClean="0"/>
              <a:t>Prolactin “milk secretion” reflex</a:t>
            </a: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idx="4294967295"/>
          </p:nvPr>
        </p:nvSpPr>
        <p:spPr>
          <a:xfrm>
            <a:off x="0" y="274638"/>
            <a:ext cx="8229600" cy="868362"/>
          </a:xfrm>
        </p:spPr>
        <p:txBody>
          <a:bodyPr/>
          <a:lstStyle/>
          <a:p>
            <a:pPr eaLnBrk="1" hangingPunct="1"/>
            <a:r>
              <a:rPr lang="en-US" sz="3600" smtClean="0">
                <a:solidFill>
                  <a:srgbClr val="000000"/>
                </a:solidFill>
              </a:rPr>
              <a:t>Immediate skin-to-skin contact</a:t>
            </a:r>
          </a:p>
        </p:txBody>
      </p:sp>
      <p:pic>
        <p:nvPicPr>
          <p:cNvPr id="21507" name="Picture 4" descr="DSC04522"/>
          <p:cNvPicPr>
            <a:picLocks noChangeAspect="1" noChangeArrowheads="1"/>
          </p:cNvPicPr>
          <p:nvPr/>
        </p:nvPicPr>
        <p:blipFill>
          <a:blip r:embed="rId3" cstate="print"/>
          <a:srcRect/>
          <a:stretch>
            <a:fillRect/>
          </a:stretch>
        </p:blipFill>
        <p:spPr bwMode="auto">
          <a:xfrm>
            <a:off x="304800" y="1600200"/>
            <a:ext cx="9144000" cy="50673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p:txBody>
          <a:bodyPr/>
          <a:lstStyle/>
          <a:p>
            <a:r>
              <a:rPr lang="en-US"/>
              <a:t>Skin-to-skin</a:t>
            </a:r>
          </a:p>
        </p:txBody>
      </p:sp>
      <p:sp>
        <p:nvSpPr>
          <p:cNvPr id="18435" name="Rectangle 3"/>
          <p:cNvSpPr>
            <a:spLocks noGrp="1" noChangeArrowheads="1"/>
          </p:cNvSpPr>
          <p:nvPr>
            <p:ph type="body" idx="1"/>
          </p:nvPr>
        </p:nvSpPr>
        <p:spPr/>
        <p:txBody>
          <a:bodyPr/>
          <a:lstStyle/>
          <a:p>
            <a:r>
              <a:rPr lang="en-US"/>
              <a:t>A healthy infant may be placed in skin-to-skin contact with their mother immediately after delivery until the first feeding is accomplished</a:t>
            </a:r>
          </a:p>
          <a:p>
            <a:pPr lvl="1"/>
            <a:r>
              <a:rPr lang="en-US"/>
              <a:t>An alert healthy newborn is able to latch on to a breast without specific assistance</a:t>
            </a:r>
          </a:p>
          <a:p>
            <a:pPr lvl="2"/>
            <a:r>
              <a:rPr lang="en-US"/>
              <a:t>within the first hour after birth</a:t>
            </a: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a:xfrm>
            <a:off x="457200" y="152400"/>
            <a:ext cx="8243888" cy="1314450"/>
          </a:xfrm>
        </p:spPr>
        <p:txBody>
          <a:bodyPr/>
          <a:lstStyle/>
          <a:p>
            <a:pPr eaLnBrk="1" hangingPunct="1"/>
            <a:r>
              <a:rPr lang="en-US" sz="4000" smtClean="0">
                <a:solidFill>
                  <a:srgbClr val="000000"/>
                </a:solidFill>
              </a:rPr>
              <a:t>What are the benefits of immediate skin-to-skin contact?</a:t>
            </a:r>
          </a:p>
        </p:txBody>
      </p:sp>
      <p:sp>
        <p:nvSpPr>
          <p:cNvPr id="22531" name="Rectangle 3"/>
          <p:cNvSpPr>
            <a:spLocks noGrp="1" noChangeArrowheads="1"/>
          </p:cNvSpPr>
          <p:nvPr>
            <p:ph type="body" idx="1"/>
          </p:nvPr>
        </p:nvSpPr>
        <p:spPr>
          <a:xfrm>
            <a:off x="457200" y="1905000"/>
            <a:ext cx="8229600" cy="4456113"/>
          </a:xfrm>
        </p:spPr>
        <p:txBody>
          <a:bodyPr/>
          <a:lstStyle/>
          <a:p>
            <a:pPr eaLnBrk="1" hangingPunct="1">
              <a:buFontTx/>
              <a:buNone/>
            </a:pPr>
            <a:r>
              <a:rPr lang="en-US" smtClean="0">
                <a:solidFill>
                  <a:srgbClr val="000066"/>
                </a:solidFill>
              </a:rPr>
              <a:t>A.  Provides warmth</a:t>
            </a:r>
          </a:p>
          <a:p>
            <a:pPr eaLnBrk="1" hangingPunct="1">
              <a:buFontTx/>
              <a:buNone/>
            </a:pPr>
            <a:r>
              <a:rPr lang="en-US" smtClean="0">
                <a:solidFill>
                  <a:srgbClr val="000066"/>
                </a:solidFill>
              </a:rPr>
              <a:t>B.  Increases overall duration of exclusive breastfeeding</a:t>
            </a:r>
          </a:p>
          <a:p>
            <a:pPr eaLnBrk="1" hangingPunct="1">
              <a:buFontTx/>
              <a:buNone/>
            </a:pPr>
            <a:r>
              <a:rPr lang="en-US" smtClean="0">
                <a:solidFill>
                  <a:srgbClr val="000066"/>
                </a:solidFill>
              </a:rPr>
              <a:t>C. Allows colonization with good bacteria</a:t>
            </a:r>
          </a:p>
          <a:p>
            <a:pPr eaLnBrk="1" hangingPunct="1">
              <a:buFontTx/>
              <a:buNone/>
            </a:pPr>
            <a:r>
              <a:rPr lang="en-US" smtClean="0">
                <a:solidFill>
                  <a:srgbClr val="000066"/>
                </a:solidFill>
              </a:rPr>
              <a:t>D.  All of the above</a:t>
            </a:r>
          </a:p>
        </p:txBody>
      </p:sp>
    </p:spTree>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a:xfrm>
            <a:off x="457200" y="274638"/>
            <a:ext cx="8229600" cy="771525"/>
          </a:xfrm>
        </p:spPr>
        <p:txBody>
          <a:bodyPr/>
          <a:lstStyle/>
          <a:p>
            <a:pPr eaLnBrk="1" hangingPunct="1"/>
            <a:r>
              <a:rPr lang="en-GB" sz="4000" smtClean="0">
                <a:solidFill>
                  <a:srgbClr val="FF0000"/>
                </a:solidFill>
                <a:latin typeface="Tahoma" pitchFamily="34" charset="0"/>
              </a:rPr>
              <a:t>Skin-to-Skin Contact</a:t>
            </a:r>
            <a:endParaRPr lang="en-US" sz="4000" smtClean="0">
              <a:solidFill>
                <a:srgbClr val="FF0000"/>
              </a:solidFill>
              <a:latin typeface="Tahoma" pitchFamily="34" charset="0"/>
            </a:endParaRPr>
          </a:p>
        </p:txBody>
      </p:sp>
      <p:sp>
        <p:nvSpPr>
          <p:cNvPr id="23555" name="Rectangle 3"/>
          <p:cNvSpPr>
            <a:spLocks noGrp="1" noChangeArrowheads="1"/>
          </p:cNvSpPr>
          <p:nvPr>
            <p:ph type="body" idx="1"/>
          </p:nvPr>
        </p:nvSpPr>
        <p:spPr>
          <a:xfrm>
            <a:off x="457200" y="1295400"/>
            <a:ext cx="8229600" cy="4760913"/>
          </a:xfrm>
        </p:spPr>
        <p:txBody>
          <a:bodyPr/>
          <a:lstStyle/>
          <a:p>
            <a:pPr eaLnBrk="1" hangingPunct="1">
              <a:lnSpc>
                <a:spcPct val="80000"/>
              </a:lnSpc>
            </a:pPr>
            <a:r>
              <a:rPr lang="en-GB" smtClean="0">
                <a:latin typeface="Tahoma" pitchFamily="34" charset="0"/>
              </a:rPr>
              <a:t>Provides warmth</a:t>
            </a:r>
          </a:p>
          <a:p>
            <a:pPr eaLnBrk="1" hangingPunct="1">
              <a:lnSpc>
                <a:spcPct val="80000"/>
              </a:lnSpc>
            </a:pPr>
            <a:r>
              <a:rPr lang="en-GB" smtClean="0">
                <a:latin typeface="Tahoma" pitchFamily="34" charset="0"/>
              </a:rPr>
              <a:t>Improves bonding</a:t>
            </a:r>
          </a:p>
          <a:p>
            <a:pPr eaLnBrk="1" hangingPunct="1">
              <a:lnSpc>
                <a:spcPct val="80000"/>
              </a:lnSpc>
            </a:pPr>
            <a:r>
              <a:rPr lang="en-GB" smtClean="0">
                <a:latin typeface="Tahoma" pitchFamily="34" charset="0"/>
              </a:rPr>
              <a:t>Provides </a:t>
            </a:r>
            <a:r>
              <a:rPr lang="en-GB" i="1" smtClean="0">
                <a:latin typeface="Tahoma" pitchFamily="34" charset="0"/>
              </a:rPr>
              <a:t>protection from infection</a:t>
            </a:r>
            <a:r>
              <a:rPr lang="en-GB" smtClean="0">
                <a:latin typeface="Tahoma" pitchFamily="34" charset="0"/>
              </a:rPr>
              <a:t> by exposure of the baby to good bacteria of the mother </a:t>
            </a:r>
          </a:p>
          <a:p>
            <a:pPr eaLnBrk="1" hangingPunct="1">
              <a:lnSpc>
                <a:spcPct val="80000"/>
              </a:lnSpc>
            </a:pPr>
            <a:r>
              <a:rPr lang="en-GB" smtClean="0">
                <a:latin typeface="Tahoma" pitchFamily="34" charset="0"/>
              </a:rPr>
              <a:t>Increases the blood sugar of the baby</a:t>
            </a:r>
          </a:p>
          <a:p>
            <a:pPr eaLnBrk="1" hangingPunct="1">
              <a:lnSpc>
                <a:spcPct val="80000"/>
              </a:lnSpc>
            </a:pPr>
            <a:r>
              <a:rPr lang="en-GB" smtClean="0">
                <a:latin typeface="Tahoma" pitchFamily="34" charset="0"/>
              </a:rPr>
              <a:t>Contributes to the overall success of breastfeeding</a:t>
            </a:r>
          </a:p>
          <a:p>
            <a:pPr eaLnBrk="1" hangingPunct="1">
              <a:lnSpc>
                <a:spcPct val="80000"/>
              </a:lnSpc>
            </a:pPr>
            <a:endParaRPr lang="en-GB" smtClean="0">
              <a:latin typeface="Tahoma" pitchFamily="34" charset="0"/>
            </a:endParaRPr>
          </a:p>
          <a:p>
            <a:pPr eaLnBrk="1" hangingPunct="1">
              <a:lnSpc>
                <a:spcPct val="80000"/>
              </a:lnSpc>
              <a:buFontTx/>
              <a:buNone/>
            </a:pPr>
            <a:r>
              <a:rPr lang="en-GB" smtClean="0">
                <a:latin typeface="Tahoma" pitchFamily="34" charset="0"/>
              </a:rPr>
              <a:t>	</a:t>
            </a:r>
            <a:endParaRPr lang="en-US" smtClean="0"/>
          </a:p>
          <a:p>
            <a:pPr eaLnBrk="1" hangingPunct="1">
              <a:lnSpc>
                <a:spcPct val="80000"/>
              </a:lnSpc>
            </a:pPr>
            <a:endParaRPr lang="en-US" smtClean="0"/>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a:xfrm>
            <a:off x="457200" y="274638"/>
            <a:ext cx="8229600" cy="771525"/>
          </a:xfrm>
        </p:spPr>
        <p:txBody>
          <a:bodyPr/>
          <a:lstStyle/>
          <a:p>
            <a:pPr eaLnBrk="1" hangingPunct="1"/>
            <a:r>
              <a:rPr lang="en-GB" sz="4000" b="1" smtClean="0">
                <a:solidFill>
                  <a:srgbClr val="FF0000"/>
                </a:solidFill>
                <a:latin typeface="Tahoma" pitchFamily="34" charset="0"/>
              </a:rPr>
              <a:t>Skin-to-Skin Contact</a:t>
            </a:r>
            <a:endParaRPr lang="en-US" sz="4000" b="1" smtClean="0">
              <a:solidFill>
                <a:srgbClr val="FF0000"/>
              </a:solidFill>
              <a:latin typeface="Tahoma" pitchFamily="34" charset="0"/>
            </a:endParaRPr>
          </a:p>
        </p:txBody>
      </p:sp>
      <p:sp>
        <p:nvSpPr>
          <p:cNvPr id="24579" name="Rectangle 3"/>
          <p:cNvSpPr>
            <a:spLocks noGrp="1" noChangeArrowheads="1"/>
          </p:cNvSpPr>
          <p:nvPr>
            <p:ph type="body" idx="1"/>
          </p:nvPr>
        </p:nvSpPr>
        <p:spPr>
          <a:xfrm>
            <a:off x="457200" y="1752600"/>
            <a:ext cx="8229600" cy="4303713"/>
          </a:xfrm>
        </p:spPr>
        <p:txBody>
          <a:bodyPr/>
          <a:lstStyle/>
          <a:p>
            <a:pPr eaLnBrk="1" hangingPunct="1">
              <a:buFontTx/>
              <a:buNone/>
            </a:pPr>
            <a:r>
              <a:rPr lang="en-US" smtClean="0"/>
              <a:t>Effect on Immunoprotection</a:t>
            </a:r>
          </a:p>
          <a:p>
            <a:pPr eaLnBrk="1" hangingPunct="1"/>
            <a:r>
              <a:rPr lang="en-US" smtClean="0"/>
              <a:t>Colonization with maternal skin flora </a:t>
            </a:r>
          </a:p>
          <a:p>
            <a:pPr eaLnBrk="1" hangingPunct="1"/>
            <a:r>
              <a:rPr lang="en-US" smtClean="0"/>
              <a:t>Stimulation of the mucosa-associated lymphoid tissue system. </a:t>
            </a:r>
          </a:p>
          <a:p>
            <a:pPr eaLnBrk="1" hangingPunct="1"/>
            <a:r>
              <a:rPr lang="en-US" smtClean="0"/>
              <a:t>Ingestion of colostrum</a:t>
            </a:r>
          </a:p>
          <a:p>
            <a:pPr eaLnBrk="1" hangingPunct="1">
              <a:buFontTx/>
              <a:buNone/>
            </a:pPr>
            <a:r>
              <a:rPr lang="en-GB" sz="3600" smtClean="0">
                <a:latin typeface="Tahoma" pitchFamily="34" charset="0"/>
              </a:rPr>
              <a:t>	</a:t>
            </a:r>
            <a:endParaRPr lang="en-US" sz="3600" smtClean="0"/>
          </a:p>
          <a:p>
            <a:pPr eaLnBrk="1" hangingPunct="1"/>
            <a:endParaRPr lang="en-US" sz="3600" smtClean="0"/>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a:xfrm>
            <a:off x="457200" y="274638"/>
            <a:ext cx="8229600" cy="639762"/>
          </a:xfrm>
        </p:spPr>
        <p:txBody>
          <a:bodyPr>
            <a:normAutofit fontScale="90000"/>
          </a:bodyPr>
          <a:lstStyle/>
          <a:p>
            <a:pPr eaLnBrk="1" hangingPunct="1"/>
            <a:r>
              <a:rPr lang="en-GB" sz="4000" smtClean="0">
                <a:solidFill>
                  <a:srgbClr val="FF0000"/>
                </a:solidFill>
              </a:rPr>
              <a:t>Risks of Hypothermia</a:t>
            </a:r>
            <a:endParaRPr lang="en-US" sz="4000" smtClean="0">
              <a:solidFill>
                <a:srgbClr val="FF0000"/>
              </a:solidFill>
            </a:endParaRPr>
          </a:p>
        </p:txBody>
      </p:sp>
      <p:sp>
        <p:nvSpPr>
          <p:cNvPr id="25603" name="Rectangle 3"/>
          <p:cNvSpPr>
            <a:spLocks noGrp="1" noChangeArrowheads="1"/>
          </p:cNvSpPr>
          <p:nvPr>
            <p:ph type="body" idx="1"/>
          </p:nvPr>
        </p:nvSpPr>
        <p:spPr>
          <a:xfrm>
            <a:off x="457200" y="1295400"/>
            <a:ext cx="8229600" cy="5562600"/>
          </a:xfrm>
        </p:spPr>
        <p:txBody>
          <a:bodyPr/>
          <a:lstStyle/>
          <a:p>
            <a:pPr eaLnBrk="1" hangingPunct="1">
              <a:lnSpc>
                <a:spcPct val="80000"/>
              </a:lnSpc>
            </a:pPr>
            <a:r>
              <a:rPr lang="en-US" sz="3600" b="1" smtClean="0"/>
              <a:t>Hypothermia can lead to :</a:t>
            </a:r>
          </a:p>
          <a:p>
            <a:pPr lvl="1" eaLnBrk="1" hangingPunct="1">
              <a:lnSpc>
                <a:spcPct val="80000"/>
              </a:lnSpc>
            </a:pPr>
            <a:r>
              <a:rPr lang="en-US" sz="3600" b="1" smtClean="0"/>
              <a:t>Infection</a:t>
            </a:r>
          </a:p>
          <a:p>
            <a:pPr lvl="1" eaLnBrk="1" hangingPunct="1">
              <a:lnSpc>
                <a:spcPct val="80000"/>
              </a:lnSpc>
            </a:pPr>
            <a:r>
              <a:rPr lang="en-US" sz="3600" b="1" smtClean="0"/>
              <a:t>Coagulation defects</a:t>
            </a:r>
          </a:p>
          <a:p>
            <a:pPr lvl="1" eaLnBrk="1" hangingPunct="1">
              <a:lnSpc>
                <a:spcPct val="80000"/>
              </a:lnSpc>
            </a:pPr>
            <a:r>
              <a:rPr lang="en-US" sz="3600" b="1" smtClean="0"/>
              <a:t>Acidosis</a:t>
            </a:r>
          </a:p>
          <a:p>
            <a:pPr lvl="1" eaLnBrk="1" hangingPunct="1">
              <a:lnSpc>
                <a:spcPct val="80000"/>
              </a:lnSpc>
            </a:pPr>
            <a:r>
              <a:rPr lang="en-US" sz="3600" b="1" smtClean="0"/>
              <a:t>Delayed fetal to newborn circulatory adjustment</a:t>
            </a:r>
          </a:p>
          <a:p>
            <a:pPr lvl="1" eaLnBrk="1" hangingPunct="1">
              <a:lnSpc>
                <a:spcPct val="80000"/>
              </a:lnSpc>
            </a:pPr>
            <a:r>
              <a:rPr lang="en-US" sz="3600" b="1" smtClean="0"/>
              <a:t>Hyaline membrane disease </a:t>
            </a:r>
          </a:p>
          <a:p>
            <a:pPr lvl="1" eaLnBrk="1" hangingPunct="1">
              <a:lnSpc>
                <a:spcPct val="80000"/>
              </a:lnSpc>
            </a:pPr>
            <a:r>
              <a:rPr lang="en-US" sz="3600" b="1" smtClean="0"/>
              <a:t>Brain hemorrhage. </a:t>
            </a:r>
          </a:p>
          <a:p>
            <a:pPr lvl="1" eaLnBrk="1" hangingPunct="1">
              <a:lnSpc>
                <a:spcPct val="80000"/>
              </a:lnSpc>
              <a:buFontTx/>
              <a:buNone/>
            </a:pPr>
            <a:endParaRPr lang="en-US" sz="3600" b="1" smtClean="0"/>
          </a:p>
          <a:p>
            <a:pPr lvl="1" eaLnBrk="1" hangingPunct="1">
              <a:lnSpc>
                <a:spcPct val="80000"/>
              </a:lnSpc>
              <a:buFontTx/>
              <a:buNone/>
            </a:pPr>
            <a:r>
              <a:rPr lang="en-US" sz="1400" smtClean="0">
                <a:solidFill>
                  <a:srgbClr val="000066"/>
                </a:solidFill>
                <a:hlinkClick r:id="" action="ppaction://noaction"/>
              </a:rPr>
              <a:t>[i]</a:t>
            </a:r>
            <a:r>
              <a:rPr lang="en-US" sz="1400" smtClean="0">
                <a:solidFill>
                  <a:srgbClr val="000066"/>
                </a:solidFill>
              </a:rPr>
              <a:t> Tunell R. Hypothermia: epidemiology and prevention, in Improving Newborn Health in Developing Countries, A. Costello and D. Manandhar, Editors. 2000, Imperial College Press: London, UK. p. 207-220.</a:t>
            </a:r>
          </a:p>
          <a:p>
            <a:pPr eaLnBrk="1" hangingPunct="1">
              <a:lnSpc>
                <a:spcPct val="80000"/>
              </a:lnSpc>
            </a:pPr>
            <a:endParaRPr lang="en-US" sz="2000" smtClean="0">
              <a:solidFill>
                <a:srgbClr val="000066"/>
              </a:solidFill>
            </a:endParaRP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4"/>
          <p:cNvSpPr>
            <a:spLocks noGrp="1" noChangeArrowheads="1"/>
          </p:cNvSpPr>
          <p:nvPr>
            <p:ph type="title"/>
          </p:nvPr>
        </p:nvSpPr>
        <p:spPr>
          <a:xfrm>
            <a:off x="457200" y="274638"/>
            <a:ext cx="8229600" cy="792162"/>
          </a:xfrm>
        </p:spPr>
        <p:txBody>
          <a:bodyPr/>
          <a:lstStyle/>
          <a:p>
            <a:pPr eaLnBrk="1" hangingPunct="1"/>
            <a:r>
              <a:rPr lang="en-US" sz="3600" b="1" i="1" smtClean="0">
                <a:solidFill>
                  <a:schemeClr val="tx1"/>
                </a:solidFill>
              </a:rPr>
              <a:t>Maintain skin-to-skin contact</a:t>
            </a:r>
          </a:p>
        </p:txBody>
      </p:sp>
      <p:sp>
        <p:nvSpPr>
          <p:cNvPr id="38915" name="Rectangle 6"/>
          <p:cNvSpPr>
            <a:spLocks noGrp="1" noChangeArrowheads="1"/>
          </p:cNvSpPr>
          <p:nvPr>
            <p:ph type="body" sz="half" idx="2"/>
          </p:nvPr>
        </p:nvSpPr>
        <p:spPr>
          <a:xfrm>
            <a:off x="5867400" y="1600200"/>
            <a:ext cx="2819400" cy="4525963"/>
          </a:xfrm>
        </p:spPr>
        <p:txBody>
          <a:bodyPr/>
          <a:lstStyle/>
          <a:p>
            <a:pPr eaLnBrk="1" hangingPunct="1">
              <a:buFontTx/>
              <a:buNone/>
            </a:pPr>
            <a:r>
              <a:rPr lang="en-GB" smtClean="0">
                <a:latin typeface="Tahoma" pitchFamily="34" charset="0"/>
              </a:rPr>
              <a:t>-  uninterrupted for at least 90 minutes after birth and until the first thorough breastfeed is complete</a:t>
            </a:r>
          </a:p>
          <a:p>
            <a:pPr eaLnBrk="1" hangingPunct="1"/>
            <a:endParaRPr lang="en-US" smtClean="0"/>
          </a:p>
        </p:txBody>
      </p:sp>
      <p:pic>
        <p:nvPicPr>
          <p:cNvPr id="38916" name="Picture 7" descr="100_0109"/>
          <p:cNvPicPr>
            <a:picLocks noGrp="1" noChangeAspect="1" noChangeArrowheads="1"/>
          </p:cNvPicPr>
          <p:nvPr>
            <p:ph type="body" sz="half" idx="1"/>
          </p:nvPr>
        </p:nvPicPr>
        <p:blipFill>
          <a:blip r:embed="rId2" cstate="print"/>
          <a:srcRect/>
          <a:stretch>
            <a:fillRect/>
          </a:stretch>
        </p:blipFill>
        <p:spPr>
          <a:xfrm>
            <a:off x="228600" y="1524000"/>
            <a:ext cx="5638800" cy="4648200"/>
          </a:xfrm>
          <a:noFill/>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p:txBody>
          <a:bodyPr>
            <a:normAutofit fontScale="90000"/>
          </a:bodyPr>
          <a:lstStyle/>
          <a:p>
            <a:pPr eaLnBrk="1" hangingPunct="1"/>
            <a:r>
              <a:rPr lang="en-US" sz="3600" b="1" smtClean="0">
                <a:solidFill>
                  <a:srgbClr val="3333CC"/>
                </a:solidFill>
              </a:rPr>
              <a:t>SIGNS OF READINESS</a:t>
            </a:r>
            <a:r>
              <a:rPr lang="en-US" sz="3600" b="1" smtClean="0">
                <a:solidFill>
                  <a:schemeClr val="tx1"/>
                </a:solidFill>
              </a:rPr>
              <a:t> TO BREASTFEED</a:t>
            </a:r>
            <a:br>
              <a:rPr lang="en-US" sz="3600" b="1" smtClean="0">
                <a:solidFill>
                  <a:schemeClr val="tx1"/>
                </a:solidFill>
              </a:rPr>
            </a:br>
            <a:endParaRPr lang="en-US" sz="3600" b="1" smtClean="0">
              <a:solidFill>
                <a:schemeClr val="tx1"/>
              </a:solidFill>
            </a:endParaRPr>
          </a:p>
        </p:txBody>
      </p:sp>
      <p:pic>
        <p:nvPicPr>
          <p:cNvPr id="41987" name="Picture 3" descr="birth 9"/>
          <p:cNvPicPr>
            <a:picLocks noGrp="1" noChangeAspect="1" noChangeArrowheads="1"/>
          </p:cNvPicPr>
          <p:nvPr>
            <p:ph type="body" sz="half" idx="1"/>
          </p:nvPr>
        </p:nvPicPr>
        <p:blipFill>
          <a:blip r:embed="rId2" cstate="print"/>
          <a:srcRect/>
          <a:stretch>
            <a:fillRect/>
          </a:stretch>
        </p:blipFill>
        <p:spPr>
          <a:xfrm>
            <a:off x="0" y="1660525"/>
            <a:ext cx="5105400" cy="3757613"/>
          </a:xfrm>
          <a:noFill/>
        </p:spPr>
      </p:pic>
      <p:sp>
        <p:nvSpPr>
          <p:cNvPr id="41988" name="Rectangle 4"/>
          <p:cNvSpPr>
            <a:spLocks noGrp="1" noChangeArrowheads="1"/>
          </p:cNvSpPr>
          <p:nvPr>
            <p:ph type="body" sz="half" idx="2"/>
          </p:nvPr>
        </p:nvSpPr>
        <p:spPr>
          <a:xfrm>
            <a:off x="5105400" y="1295400"/>
            <a:ext cx="3810000" cy="5334000"/>
          </a:xfrm>
        </p:spPr>
        <p:txBody>
          <a:bodyPr/>
          <a:lstStyle/>
          <a:p>
            <a:pPr eaLnBrk="1" hangingPunct="1">
              <a:lnSpc>
                <a:spcPct val="90000"/>
              </a:lnSpc>
            </a:pPr>
            <a:r>
              <a:rPr lang="en-GB" b="1" i="1" smtClean="0">
                <a:latin typeface="Tahoma" pitchFamily="34" charset="0"/>
              </a:rPr>
              <a:t>Only once the newborn shows feeding cues (e.g. opening of mouth, tonguing, licking, rooting)</a:t>
            </a:r>
            <a:r>
              <a:rPr lang="en-GB" b="1" smtClean="0">
                <a:latin typeface="Tahoma" pitchFamily="34" charset="0"/>
              </a:rPr>
              <a:t>,</a:t>
            </a:r>
            <a:r>
              <a:rPr lang="en-GB" smtClean="0">
                <a:latin typeface="Tahoma" pitchFamily="34" charset="0"/>
              </a:rPr>
              <a:t> make verbal suggestions to the mother to encourage her newborn to move toward the breast e.g. nudging. </a:t>
            </a:r>
          </a:p>
          <a:p>
            <a:pPr eaLnBrk="1" hangingPunct="1">
              <a:lnSpc>
                <a:spcPct val="90000"/>
              </a:lnSpc>
            </a:pPr>
            <a:endParaRPr lang="en-US" smtClean="0"/>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4" descr="birth 11"/>
          <p:cNvPicPr>
            <a:picLocks noChangeAspect="1" noChangeArrowheads="1"/>
          </p:cNvPicPr>
          <p:nvPr/>
        </p:nvPicPr>
        <p:blipFill>
          <a:blip r:embed="rId2" cstate="print"/>
          <a:srcRect/>
          <a:stretch>
            <a:fillRect/>
          </a:stretch>
        </p:blipFill>
        <p:spPr bwMode="auto">
          <a:xfrm>
            <a:off x="684213" y="549275"/>
            <a:ext cx="7842250" cy="499268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4" descr="File0007"/>
          <p:cNvPicPr>
            <a:picLocks noChangeAspect="1" noChangeArrowheads="1"/>
          </p:cNvPicPr>
          <p:nvPr/>
        </p:nvPicPr>
        <p:blipFill>
          <a:blip r:embed="rId2" cstate="print"/>
          <a:srcRect/>
          <a:stretch>
            <a:fillRect/>
          </a:stretch>
        </p:blipFill>
        <p:spPr bwMode="auto">
          <a:xfrm>
            <a:off x="914400" y="762000"/>
            <a:ext cx="7467600" cy="506888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Footer Placeholder 1"/>
          <p:cNvSpPr>
            <a:spLocks noGrp="1"/>
          </p:cNvSpPr>
          <p:nvPr>
            <p:ph type="ftr" sz="quarter" idx="10"/>
          </p:nvPr>
        </p:nvSpPr>
        <p:spPr>
          <a:noFill/>
        </p:spPr>
        <p:txBody>
          <a:bodyPr/>
          <a:lstStyle/>
          <a:p>
            <a:r>
              <a:rPr lang="en-US" smtClean="0"/>
              <a:t>NF-</a:t>
            </a:r>
          </a:p>
        </p:txBody>
      </p:sp>
      <p:sp>
        <p:nvSpPr>
          <p:cNvPr id="14339" name="Slide Number Placeholder 2"/>
          <p:cNvSpPr>
            <a:spLocks noGrp="1"/>
          </p:cNvSpPr>
          <p:nvPr>
            <p:ph type="sldNum" sz="quarter" idx="11"/>
          </p:nvPr>
        </p:nvSpPr>
        <p:spPr>
          <a:noFill/>
        </p:spPr>
        <p:txBody>
          <a:bodyPr/>
          <a:lstStyle/>
          <a:p>
            <a:fld id="{DBB06073-549B-4D07-9A41-13C412575A63}" type="slidenum">
              <a:rPr lang="en-US" smtClean="0"/>
              <a:pPr/>
              <a:t>4</a:t>
            </a:fld>
            <a:endParaRPr lang="en-US" smtClean="0"/>
          </a:p>
        </p:txBody>
      </p:sp>
      <p:sp>
        <p:nvSpPr>
          <p:cNvPr id="14340" name="Date Placeholder 3"/>
          <p:cNvSpPr>
            <a:spLocks noGrp="1"/>
          </p:cNvSpPr>
          <p:nvPr>
            <p:ph type="dt" sz="quarter" idx="12"/>
          </p:nvPr>
        </p:nvSpPr>
        <p:spPr>
          <a:noFill/>
        </p:spPr>
        <p:txBody>
          <a:bodyPr/>
          <a:lstStyle/>
          <a:p>
            <a:r>
              <a:rPr lang="en-US" smtClean="0"/>
              <a:t>Teaching Aids: ENC</a:t>
            </a:r>
          </a:p>
        </p:txBody>
      </p:sp>
      <p:pic>
        <p:nvPicPr>
          <p:cNvPr id="14341" name="Picture 2"/>
          <p:cNvPicPr>
            <a:picLocks noChangeAspect="1" noChangeArrowheads="1"/>
          </p:cNvPicPr>
          <p:nvPr/>
        </p:nvPicPr>
        <p:blipFill>
          <a:blip r:embed="rId3" cstate="print"/>
          <a:srcRect/>
          <a:stretch>
            <a:fillRect/>
          </a:stretch>
        </p:blipFill>
        <p:spPr bwMode="auto">
          <a:xfrm>
            <a:off x="3733800" y="838200"/>
            <a:ext cx="2670175" cy="5072063"/>
          </a:xfrm>
          <a:prstGeom prst="rect">
            <a:avLst/>
          </a:prstGeom>
          <a:noFill/>
          <a:ln w="9525">
            <a:noFill/>
            <a:miter lim="800000"/>
            <a:headEnd/>
            <a:tailEnd/>
          </a:ln>
        </p:spPr>
      </p:pic>
      <p:sp>
        <p:nvSpPr>
          <p:cNvPr id="14342" name="Line 3"/>
          <p:cNvSpPr>
            <a:spLocks noChangeShapeType="1"/>
          </p:cNvSpPr>
          <p:nvPr/>
        </p:nvSpPr>
        <p:spPr bwMode="auto">
          <a:xfrm flipH="1">
            <a:off x="1828800" y="4114800"/>
            <a:ext cx="2514600" cy="609600"/>
          </a:xfrm>
          <a:prstGeom prst="line">
            <a:avLst/>
          </a:prstGeom>
          <a:noFill/>
          <a:ln w="25400">
            <a:solidFill>
              <a:srgbClr val="FF6600"/>
            </a:solidFill>
            <a:round/>
            <a:headEnd/>
            <a:tailEnd type="triangle" w="med" len="med"/>
          </a:ln>
        </p:spPr>
        <p:txBody>
          <a:bodyPr/>
          <a:lstStyle/>
          <a:p>
            <a:endParaRPr lang="en-US"/>
          </a:p>
        </p:txBody>
      </p:sp>
      <p:sp>
        <p:nvSpPr>
          <p:cNvPr id="14343" name="Line 4"/>
          <p:cNvSpPr>
            <a:spLocks noChangeShapeType="1"/>
          </p:cNvSpPr>
          <p:nvPr/>
        </p:nvSpPr>
        <p:spPr bwMode="auto">
          <a:xfrm>
            <a:off x="5410200" y="3733800"/>
            <a:ext cx="1600200" cy="228600"/>
          </a:xfrm>
          <a:prstGeom prst="line">
            <a:avLst/>
          </a:prstGeom>
          <a:noFill/>
          <a:ln w="25400">
            <a:solidFill>
              <a:srgbClr val="FF6600"/>
            </a:solidFill>
            <a:round/>
            <a:headEnd/>
            <a:tailEnd type="triangle" w="med" len="med"/>
          </a:ln>
        </p:spPr>
        <p:txBody>
          <a:bodyPr/>
          <a:lstStyle/>
          <a:p>
            <a:endParaRPr lang="en-US"/>
          </a:p>
        </p:txBody>
      </p:sp>
      <p:sp>
        <p:nvSpPr>
          <p:cNvPr id="14344" name="Line 5"/>
          <p:cNvSpPr>
            <a:spLocks noChangeShapeType="1"/>
          </p:cNvSpPr>
          <p:nvPr/>
        </p:nvSpPr>
        <p:spPr bwMode="auto">
          <a:xfrm flipH="1" flipV="1">
            <a:off x="1981200" y="2590800"/>
            <a:ext cx="2895600" cy="1066800"/>
          </a:xfrm>
          <a:prstGeom prst="line">
            <a:avLst/>
          </a:prstGeom>
          <a:noFill/>
          <a:ln w="25400">
            <a:solidFill>
              <a:srgbClr val="FF6600"/>
            </a:solidFill>
            <a:round/>
            <a:headEnd/>
            <a:tailEnd type="triangle" w="med" len="med"/>
          </a:ln>
        </p:spPr>
        <p:txBody>
          <a:bodyPr/>
          <a:lstStyle/>
          <a:p>
            <a:endParaRPr lang="en-US"/>
          </a:p>
        </p:txBody>
      </p:sp>
      <p:sp>
        <p:nvSpPr>
          <p:cNvPr id="14345" name="Text Box 6"/>
          <p:cNvSpPr txBox="1">
            <a:spLocks noChangeArrowheads="1"/>
          </p:cNvSpPr>
          <p:nvPr/>
        </p:nvSpPr>
        <p:spPr bwMode="auto">
          <a:xfrm>
            <a:off x="685800" y="4738688"/>
            <a:ext cx="2819400" cy="366712"/>
          </a:xfrm>
          <a:prstGeom prst="rect">
            <a:avLst/>
          </a:prstGeom>
          <a:noFill/>
          <a:ln w="9525">
            <a:noFill/>
            <a:miter lim="800000"/>
            <a:headEnd/>
            <a:tailEnd/>
          </a:ln>
        </p:spPr>
        <p:txBody>
          <a:bodyPr>
            <a:spAutoFit/>
          </a:bodyPr>
          <a:lstStyle/>
          <a:p>
            <a:pPr algn="l">
              <a:spcBef>
                <a:spcPct val="50000"/>
              </a:spcBef>
            </a:pPr>
            <a:r>
              <a:rPr lang="en-US" b="1"/>
              <a:t>Baby sucking</a:t>
            </a:r>
          </a:p>
        </p:txBody>
      </p:sp>
      <p:sp>
        <p:nvSpPr>
          <p:cNvPr id="14346" name="Text Box 7"/>
          <p:cNvSpPr txBox="1">
            <a:spLocks noChangeArrowheads="1"/>
          </p:cNvSpPr>
          <p:nvPr/>
        </p:nvSpPr>
        <p:spPr bwMode="auto">
          <a:xfrm>
            <a:off x="6400800" y="3886200"/>
            <a:ext cx="2819400" cy="641350"/>
          </a:xfrm>
          <a:prstGeom prst="rect">
            <a:avLst/>
          </a:prstGeom>
          <a:noFill/>
          <a:ln w="9525">
            <a:noFill/>
            <a:miter lim="800000"/>
            <a:headEnd/>
            <a:tailEnd/>
          </a:ln>
        </p:spPr>
        <p:txBody>
          <a:bodyPr>
            <a:spAutoFit/>
          </a:bodyPr>
          <a:lstStyle/>
          <a:p>
            <a:pPr algn="l">
              <a:spcBef>
                <a:spcPct val="50000"/>
              </a:spcBef>
            </a:pPr>
            <a:r>
              <a:rPr lang="en-US" b="1"/>
              <a:t>Sensory impulse from nipple to brain</a:t>
            </a:r>
          </a:p>
        </p:txBody>
      </p:sp>
      <p:sp>
        <p:nvSpPr>
          <p:cNvPr id="14347" name="Text Box 8"/>
          <p:cNvSpPr txBox="1">
            <a:spLocks noChangeArrowheads="1"/>
          </p:cNvSpPr>
          <p:nvPr/>
        </p:nvSpPr>
        <p:spPr bwMode="auto">
          <a:xfrm>
            <a:off x="381000" y="1905000"/>
            <a:ext cx="2819400" cy="641350"/>
          </a:xfrm>
          <a:prstGeom prst="rect">
            <a:avLst/>
          </a:prstGeom>
          <a:noFill/>
          <a:ln w="9525">
            <a:noFill/>
            <a:miter lim="800000"/>
            <a:headEnd/>
            <a:tailEnd/>
          </a:ln>
        </p:spPr>
        <p:txBody>
          <a:bodyPr>
            <a:spAutoFit/>
          </a:bodyPr>
          <a:lstStyle/>
          <a:p>
            <a:pPr algn="l">
              <a:spcBef>
                <a:spcPct val="50000"/>
              </a:spcBef>
            </a:pPr>
            <a:r>
              <a:rPr lang="en-US" b="1"/>
              <a:t>Oxytocin contracts myoepithelial cells</a:t>
            </a:r>
          </a:p>
        </p:txBody>
      </p:sp>
      <p:sp>
        <p:nvSpPr>
          <p:cNvPr id="14348" name="Rectangle 9"/>
          <p:cNvSpPr>
            <a:spLocks noChangeArrowheads="1"/>
          </p:cNvSpPr>
          <p:nvPr/>
        </p:nvSpPr>
        <p:spPr bwMode="auto">
          <a:xfrm>
            <a:off x="381000" y="228600"/>
            <a:ext cx="8229600" cy="914400"/>
          </a:xfrm>
          <a:prstGeom prst="rect">
            <a:avLst/>
          </a:prstGeom>
          <a:noFill/>
          <a:ln w="9525">
            <a:noFill/>
            <a:miter lim="800000"/>
            <a:headEnd/>
            <a:tailEnd/>
          </a:ln>
        </p:spPr>
        <p:txBody>
          <a:bodyPr anchor="ctr"/>
          <a:lstStyle/>
          <a:p>
            <a:r>
              <a:rPr lang="en-US" sz="4000" b="1">
                <a:solidFill>
                  <a:srgbClr val="FF0000"/>
                </a:solidFill>
                <a:latin typeface="Times New Roman" pitchFamily="18" charset="0"/>
                <a:cs typeface="Times New Roman" pitchFamily="18" charset="0"/>
              </a:rPr>
              <a:t>Oxytocin “milk ejection” reflex</a:t>
            </a: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4"/>
          <p:cNvPicPr>
            <a:picLocks noChangeAspect="1" noChangeArrowheads="1"/>
          </p:cNvPicPr>
          <p:nvPr/>
        </p:nvPicPr>
        <p:blipFill>
          <a:blip r:embed="rId3" cstate="print"/>
          <a:srcRect/>
          <a:stretch>
            <a:fillRect/>
          </a:stretch>
        </p:blipFill>
        <p:spPr bwMode="auto">
          <a:xfrm>
            <a:off x="1371600" y="1600200"/>
            <a:ext cx="6405563" cy="4589463"/>
          </a:xfrm>
          <a:prstGeom prst="rect">
            <a:avLst/>
          </a:prstGeom>
          <a:noFill/>
          <a:ln w="9525">
            <a:noFill/>
            <a:miter lim="800000"/>
            <a:headEnd/>
            <a:tailEnd/>
          </a:ln>
        </p:spPr>
      </p:pic>
      <p:sp>
        <p:nvSpPr>
          <p:cNvPr id="45059" name="Rectangle 8"/>
          <p:cNvSpPr>
            <a:spLocks noGrp="1" noChangeArrowheads="1"/>
          </p:cNvSpPr>
          <p:nvPr>
            <p:ph type="title"/>
          </p:nvPr>
        </p:nvSpPr>
        <p:spPr/>
        <p:txBody>
          <a:bodyPr>
            <a:normAutofit fontScale="90000"/>
          </a:bodyPr>
          <a:lstStyle/>
          <a:p>
            <a:pPr eaLnBrk="1" hangingPunct="1"/>
            <a:r>
              <a:rPr lang="en-US" sz="4000" smtClean="0">
                <a:latin typeface="Tahoma" pitchFamily="34" charset="0"/>
              </a:rPr>
              <a:t>Help the mother and baby into a comfortable position</a:t>
            </a:r>
            <a:endParaRPr lang="en-GB" sz="4000" smtClean="0">
              <a:latin typeface="Tahoma" pitchFamily="34" charset="0"/>
            </a:endParaRP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a:xfrm>
            <a:off x="457200" y="274638"/>
            <a:ext cx="8229600" cy="771525"/>
          </a:xfrm>
        </p:spPr>
        <p:txBody>
          <a:bodyPr/>
          <a:lstStyle/>
          <a:p>
            <a:pPr eaLnBrk="1" hangingPunct="1"/>
            <a:r>
              <a:rPr lang="en-US" sz="4000" smtClean="0">
                <a:solidFill>
                  <a:srgbClr val="FF0000"/>
                </a:solidFill>
              </a:rPr>
              <a:t>Initiation of breastfeeding</a:t>
            </a:r>
          </a:p>
        </p:txBody>
      </p:sp>
      <p:sp>
        <p:nvSpPr>
          <p:cNvPr id="46083" name="Rectangle 3"/>
          <p:cNvSpPr>
            <a:spLocks noGrp="1" noChangeArrowheads="1"/>
          </p:cNvSpPr>
          <p:nvPr>
            <p:ph type="body" idx="1"/>
          </p:nvPr>
        </p:nvSpPr>
        <p:spPr>
          <a:xfrm>
            <a:off x="457200" y="1219200"/>
            <a:ext cx="8382000" cy="5257800"/>
          </a:xfrm>
        </p:spPr>
        <p:txBody>
          <a:bodyPr/>
          <a:lstStyle/>
          <a:p>
            <a:pPr eaLnBrk="1" hangingPunct="1"/>
            <a:r>
              <a:rPr lang="en-GB" smtClean="0">
                <a:latin typeface="Tahoma" pitchFamily="34" charset="0"/>
              </a:rPr>
              <a:t>Health workers should not touch the newborn unless there is a medical indication.</a:t>
            </a:r>
          </a:p>
          <a:p>
            <a:pPr eaLnBrk="1" hangingPunct="1"/>
            <a:r>
              <a:rPr lang="en-GB" smtClean="0">
                <a:latin typeface="Tahoma" pitchFamily="34" charset="0"/>
              </a:rPr>
              <a:t>Do not give sugar water, formula or other prelacteals.</a:t>
            </a:r>
          </a:p>
          <a:p>
            <a:pPr eaLnBrk="1" hangingPunct="1"/>
            <a:r>
              <a:rPr lang="en-GB" smtClean="0">
                <a:latin typeface="Tahoma" pitchFamily="34" charset="0"/>
              </a:rPr>
              <a:t>Do not give bottles or pacifiers.</a:t>
            </a:r>
          </a:p>
          <a:p>
            <a:pPr eaLnBrk="1" hangingPunct="1"/>
            <a:r>
              <a:rPr lang="en-GB" smtClean="0">
                <a:latin typeface="Tahoma" pitchFamily="34" charset="0"/>
              </a:rPr>
              <a:t>Do not throw away colostrum.</a:t>
            </a:r>
          </a:p>
          <a:p>
            <a:pPr eaLnBrk="1" hangingPunct="1"/>
            <a:r>
              <a:rPr lang="en-GB" smtClean="0">
                <a:latin typeface="Tahoma" pitchFamily="34" charset="0"/>
              </a:rPr>
              <a:t>If the mother is HIV-positive, counsel the mother on breastfeeding</a:t>
            </a:r>
          </a:p>
          <a:p>
            <a:pPr eaLnBrk="1" hangingPunct="1">
              <a:lnSpc>
                <a:spcPct val="90000"/>
              </a:lnSpc>
            </a:pPr>
            <a:endParaRPr lang="en-GB" sz="2800" smtClean="0">
              <a:latin typeface="Tahoma" pitchFamily="34" charset="0"/>
            </a:endParaRPr>
          </a:p>
          <a:p>
            <a:pPr algn="just" eaLnBrk="1" hangingPunct="1"/>
            <a:endParaRPr lang="en-GB" smtClean="0">
              <a:latin typeface="Tahoma" pitchFamily="34" charset="0"/>
            </a:endParaRPr>
          </a:p>
          <a:p>
            <a:pPr eaLnBrk="1" hangingPunct="1"/>
            <a:endParaRPr lang="en-US" smtClean="0"/>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a:xfrm>
            <a:off x="457200" y="274638"/>
            <a:ext cx="8229600" cy="714375"/>
          </a:xfrm>
        </p:spPr>
        <p:txBody>
          <a:bodyPr/>
          <a:lstStyle/>
          <a:p>
            <a:pPr eaLnBrk="1" hangingPunct="1"/>
            <a:r>
              <a:rPr lang="en-US" sz="3600" b="1" i="1" smtClean="0">
                <a:solidFill>
                  <a:srgbClr val="FF0000"/>
                </a:solidFill>
              </a:rPr>
              <a:t>The first breast feed</a:t>
            </a:r>
            <a:r>
              <a:rPr lang="en-US" sz="3600" i="1" smtClean="0">
                <a:solidFill>
                  <a:schemeClr val="tx1"/>
                </a:solidFill>
              </a:rPr>
              <a:t> </a:t>
            </a:r>
            <a:endParaRPr lang="en-GB" sz="3600" i="1" smtClean="0">
              <a:solidFill>
                <a:schemeClr val="tx1"/>
              </a:solidFill>
            </a:endParaRPr>
          </a:p>
        </p:txBody>
      </p:sp>
      <p:sp>
        <p:nvSpPr>
          <p:cNvPr id="47107" name="Rectangle 3"/>
          <p:cNvSpPr>
            <a:spLocks noGrp="1" noChangeArrowheads="1"/>
          </p:cNvSpPr>
          <p:nvPr>
            <p:ph type="body" idx="1"/>
          </p:nvPr>
        </p:nvSpPr>
        <p:spPr>
          <a:xfrm>
            <a:off x="457200" y="1066800"/>
            <a:ext cx="8229600" cy="5791200"/>
          </a:xfrm>
        </p:spPr>
        <p:txBody>
          <a:bodyPr/>
          <a:lstStyle/>
          <a:p>
            <a:pPr marL="990600" lvl="1" indent="-533400" eaLnBrk="1" hangingPunct="1"/>
            <a:r>
              <a:rPr lang="en-US" sz="3200" smtClean="0"/>
              <a:t>Check attachment and positioning when the baby is feeding</a:t>
            </a:r>
          </a:p>
          <a:p>
            <a:pPr marL="990600" lvl="1" indent="-533400" eaLnBrk="1" hangingPunct="1"/>
            <a:r>
              <a:rPr lang="en-US" sz="3200" smtClean="0"/>
              <a:t>Let the baby feed for as long as he wants on both breasts</a:t>
            </a:r>
          </a:p>
          <a:p>
            <a:pPr marL="990600" lvl="1" indent="-533400" eaLnBrk="1" hangingPunct="1"/>
            <a:r>
              <a:rPr lang="en-US" sz="3200" smtClean="0"/>
              <a:t>Keep the mother and baby together for as long as possible after delivery</a:t>
            </a:r>
          </a:p>
          <a:p>
            <a:pPr marL="990600" lvl="1" indent="-533400" eaLnBrk="1" hangingPunct="1"/>
            <a:r>
              <a:rPr lang="en-US" sz="3200" smtClean="0">
                <a:solidFill>
                  <a:srgbClr val="3333CC"/>
                </a:solidFill>
              </a:rPr>
              <a:t>Delay tasks such as weighing, immunizations, etc. until after the first feed</a:t>
            </a:r>
            <a:endParaRPr lang="en-GB" sz="3200" smtClean="0">
              <a:solidFill>
                <a:srgbClr val="3333CC"/>
              </a:solidFill>
            </a:endParaRPr>
          </a:p>
          <a:p>
            <a:pPr marL="990600" lvl="1" indent="-533400" eaLnBrk="1" hangingPunct="1">
              <a:buFontTx/>
              <a:buNone/>
            </a:pPr>
            <a:endParaRPr lang="en-US" sz="3200" smtClean="0">
              <a:solidFill>
                <a:srgbClr val="FF0000"/>
              </a:solidFill>
            </a:endParaRPr>
          </a:p>
          <a:p>
            <a:pPr marL="990600" lvl="1" indent="-533400" eaLnBrk="1" hangingPunct="1">
              <a:buFontTx/>
              <a:buNone/>
            </a:pPr>
            <a:endParaRPr lang="en-US" sz="3200" smtClean="0">
              <a:solidFill>
                <a:srgbClr val="FF0000"/>
              </a:solidFill>
            </a:endParaRP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ext Box 2"/>
          <p:cNvSpPr txBox="1">
            <a:spLocks noChangeArrowheads="1"/>
          </p:cNvSpPr>
          <p:nvPr/>
        </p:nvSpPr>
        <p:spPr bwMode="auto">
          <a:xfrm>
            <a:off x="228600" y="1727200"/>
            <a:ext cx="8686800" cy="3286125"/>
          </a:xfrm>
          <a:prstGeom prst="rect">
            <a:avLst/>
          </a:prstGeom>
          <a:noFill/>
          <a:ln w="9525">
            <a:noFill/>
            <a:miter lim="800000"/>
            <a:headEnd/>
            <a:tailEnd/>
          </a:ln>
          <a:effectLst/>
        </p:spPr>
        <p:txBody>
          <a:bodyPr anchor="ctr">
            <a:spAutoFit/>
          </a:bodyPr>
          <a:lstStyle/>
          <a:p>
            <a:pPr algn="ctr">
              <a:spcBef>
                <a:spcPct val="25000"/>
              </a:spcBef>
              <a:tabLst>
                <a:tab pos="1512888" algn="l"/>
                <a:tab pos="4565650" algn="l"/>
                <a:tab pos="8769350" algn="r"/>
              </a:tabLst>
            </a:pPr>
            <a:r>
              <a:rPr lang="en-GB" altLang="en-US" sz="4800">
                <a:solidFill>
                  <a:srgbClr val="CC6600"/>
                </a:solidFill>
                <a:sym typeface="Wingdings" pitchFamily="2" charset="2"/>
              </a:rPr>
              <a:t>Rooming-in</a:t>
            </a:r>
            <a:endParaRPr lang="en-GB" altLang="en-US" sz="4000" b="0">
              <a:solidFill>
                <a:srgbClr val="CC6600"/>
              </a:solidFill>
              <a:sym typeface="Wingdings" pitchFamily="2" charset="2"/>
            </a:endParaRPr>
          </a:p>
          <a:p>
            <a:pPr algn="ctr">
              <a:spcBef>
                <a:spcPct val="25000"/>
              </a:spcBef>
              <a:tabLst>
                <a:tab pos="1512888" algn="l"/>
                <a:tab pos="4565650" algn="l"/>
                <a:tab pos="8769350" algn="r"/>
              </a:tabLst>
            </a:pPr>
            <a:r>
              <a:rPr lang="en-GB" altLang="en-US" sz="3800" b="0">
                <a:solidFill>
                  <a:srgbClr val="CC6600"/>
                </a:solidFill>
                <a:sym typeface="Wingdings" pitchFamily="2" charset="2"/>
              </a:rPr>
              <a:t>A hospital arrangement where a mother/baby pair stay in the same room day and night, allowing unlimited contact between mother and infant</a:t>
            </a:r>
            <a:endParaRPr lang="en-GB" altLang="en-US" sz="3000" b="0"/>
          </a:p>
        </p:txBody>
      </p:sp>
      <p:sp>
        <p:nvSpPr>
          <p:cNvPr id="39940" name="Rectangle 4"/>
          <p:cNvSpPr>
            <a:spLocks noChangeArrowheads="1"/>
          </p:cNvSpPr>
          <p:nvPr/>
        </p:nvSpPr>
        <p:spPr bwMode="auto">
          <a:xfrm>
            <a:off x="6553200" y="6400800"/>
            <a:ext cx="1905000" cy="304800"/>
          </a:xfrm>
          <a:prstGeom prst="rect">
            <a:avLst/>
          </a:prstGeom>
          <a:noFill/>
          <a:ln w="9525">
            <a:noFill/>
            <a:miter lim="800000"/>
            <a:headEnd/>
            <a:tailEnd/>
          </a:ln>
          <a:effectLst/>
        </p:spPr>
        <p:txBody>
          <a:bodyPr/>
          <a:lstStyle/>
          <a:p>
            <a:pPr algn="r"/>
            <a:r>
              <a:rPr lang="en-GB" altLang="en-US" sz="1400" b="0">
                <a:solidFill>
                  <a:srgbClr val="000066"/>
                </a:solidFill>
              </a:rPr>
              <a:t>Slide 4.7.2</a:t>
            </a: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2338" name="Picture 2" descr="Session 4 slide 4o new2"/>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142339" name="Rectangle 3"/>
          <p:cNvSpPr>
            <a:spLocks noChangeArrowheads="1"/>
          </p:cNvSpPr>
          <p:nvPr/>
        </p:nvSpPr>
        <p:spPr bwMode="auto">
          <a:xfrm>
            <a:off x="6553200" y="6477000"/>
            <a:ext cx="1905000" cy="228600"/>
          </a:xfrm>
          <a:prstGeom prst="rect">
            <a:avLst/>
          </a:prstGeom>
          <a:noFill/>
          <a:ln w="9525">
            <a:noFill/>
            <a:miter lim="800000"/>
            <a:headEnd/>
            <a:tailEnd/>
          </a:ln>
          <a:effectLst/>
        </p:spPr>
        <p:txBody>
          <a:bodyPr/>
          <a:lstStyle/>
          <a:p>
            <a:pPr algn="r"/>
            <a:r>
              <a:rPr lang="en-GB" altLang="en-US" sz="1400" b="0">
                <a:solidFill>
                  <a:srgbClr val="FF9900"/>
                </a:solidFill>
              </a:rPr>
              <a:t>Slide 4p</a:t>
            </a: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62" name="Picture 1026" descr="Session 4 slide 4p new2"/>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143363" name="Rectangle 1027"/>
          <p:cNvSpPr>
            <a:spLocks noChangeArrowheads="1"/>
          </p:cNvSpPr>
          <p:nvPr/>
        </p:nvSpPr>
        <p:spPr bwMode="auto">
          <a:xfrm>
            <a:off x="6553200" y="6477000"/>
            <a:ext cx="1905000" cy="228600"/>
          </a:xfrm>
          <a:prstGeom prst="rect">
            <a:avLst/>
          </a:prstGeom>
          <a:noFill/>
          <a:ln w="9525">
            <a:noFill/>
            <a:miter lim="800000"/>
            <a:headEnd/>
            <a:tailEnd/>
          </a:ln>
          <a:effectLst/>
        </p:spPr>
        <p:txBody>
          <a:bodyPr/>
          <a:lstStyle/>
          <a:p>
            <a:pPr algn="r"/>
            <a:r>
              <a:rPr lang="en-GB" altLang="en-US" sz="1400" b="0">
                <a:solidFill>
                  <a:srgbClr val="000066"/>
                </a:solidFill>
              </a:rPr>
              <a:t>Slide 4q</a:t>
            </a:r>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a:ln/>
        </p:spPr>
        <p:txBody>
          <a:bodyPr>
            <a:normAutofit fontScale="90000"/>
          </a:bodyPr>
          <a:lstStyle/>
          <a:p>
            <a:r>
              <a:rPr lang="en-GB" altLang="en-US">
                <a:solidFill>
                  <a:srgbClr val="669900"/>
                </a:solidFill>
              </a:rPr>
              <a:t>Rooming-in</a:t>
            </a:r>
            <a:br>
              <a:rPr lang="en-GB" altLang="en-US">
                <a:solidFill>
                  <a:srgbClr val="669900"/>
                </a:solidFill>
              </a:rPr>
            </a:br>
            <a:r>
              <a:rPr lang="en-GB" altLang="en-US" i="1">
                <a:solidFill>
                  <a:srgbClr val="669900"/>
                </a:solidFill>
              </a:rPr>
              <a:t>Why?</a:t>
            </a:r>
            <a:endParaRPr lang="en-GB" altLang="en-US">
              <a:solidFill>
                <a:srgbClr val="669900"/>
              </a:solidFill>
            </a:endParaRPr>
          </a:p>
        </p:txBody>
      </p:sp>
      <p:sp>
        <p:nvSpPr>
          <p:cNvPr id="40963" name="Rectangle 3"/>
          <p:cNvSpPr>
            <a:spLocks noGrp="1" noChangeArrowheads="1"/>
          </p:cNvSpPr>
          <p:nvPr>
            <p:ph type="body" idx="1"/>
          </p:nvPr>
        </p:nvSpPr>
        <p:spPr/>
        <p:txBody>
          <a:bodyPr/>
          <a:lstStyle/>
          <a:p>
            <a:r>
              <a:rPr lang="en-GB" altLang="en-US"/>
              <a:t>Reduces costs</a:t>
            </a:r>
          </a:p>
          <a:p>
            <a:r>
              <a:rPr lang="en-GB" altLang="en-US"/>
              <a:t>Requires minimal equipment</a:t>
            </a:r>
          </a:p>
          <a:p>
            <a:r>
              <a:rPr lang="en-GB" altLang="en-US"/>
              <a:t>Requires no additional personnel</a:t>
            </a:r>
          </a:p>
          <a:p>
            <a:r>
              <a:rPr lang="en-GB" altLang="en-US"/>
              <a:t>Reduces infection</a:t>
            </a:r>
          </a:p>
          <a:p>
            <a:r>
              <a:rPr lang="en-GB" altLang="en-US"/>
              <a:t>Helps establish and maintain breastfeeding</a:t>
            </a:r>
          </a:p>
          <a:p>
            <a:r>
              <a:rPr lang="en-GB" altLang="en-US"/>
              <a:t>Facilitates the bonding process</a:t>
            </a:r>
          </a:p>
        </p:txBody>
      </p:sp>
      <p:sp>
        <p:nvSpPr>
          <p:cNvPr id="40965" name="Rectangle 5"/>
          <p:cNvSpPr>
            <a:spLocks noChangeArrowheads="1"/>
          </p:cNvSpPr>
          <p:nvPr/>
        </p:nvSpPr>
        <p:spPr bwMode="auto">
          <a:xfrm>
            <a:off x="6553200" y="6477000"/>
            <a:ext cx="1905000" cy="228600"/>
          </a:xfrm>
          <a:prstGeom prst="rect">
            <a:avLst/>
          </a:prstGeom>
          <a:noFill/>
          <a:ln w="9525">
            <a:noFill/>
            <a:miter lim="800000"/>
            <a:headEnd/>
            <a:tailEnd/>
          </a:ln>
          <a:effectLst/>
        </p:spPr>
        <p:txBody>
          <a:bodyPr/>
          <a:lstStyle/>
          <a:p>
            <a:pPr algn="r"/>
            <a:r>
              <a:rPr lang="en-GB" altLang="en-US" sz="1400" b="0">
                <a:solidFill>
                  <a:srgbClr val="000066"/>
                </a:solidFill>
              </a:rPr>
              <a:t>Slide 4.7.3</a:t>
            </a:r>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ext Box 2"/>
          <p:cNvSpPr txBox="1">
            <a:spLocks noChangeArrowheads="1"/>
          </p:cNvSpPr>
          <p:nvPr/>
        </p:nvSpPr>
        <p:spPr bwMode="auto">
          <a:xfrm>
            <a:off x="609600" y="2017713"/>
            <a:ext cx="8058150" cy="2706687"/>
          </a:xfrm>
          <a:prstGeom prst="rect">
            <a:avLst/>
          </a:prstGeom>
          <a:noFill/>
          <a:ln w="9525">
            <a:noFill/>
            <a:miter lim="800000"/>
            <a:headEnd/>
            <a:tailEnd/>
          </a:ln>
          <a:effectLst/>
        </p:spPr>
        <p:txBody>
          <a:bodyPr anchor="ctr">
            <a:spAutoFit/>
          </a:bodyPr>
          <a:lstStyle/>
          <a:p>
            <a:pPr>
              <a:spcBef>
                <a:spcPct val="25000"/>
              </a:spcBef>
              <a:tabLst>
                <a:tab pos="1512888" algn="l"/>
                <a:tab pos="4565650" algn="l"/>
                <a:tab pos="8769350" algn="r"/>
              </a:tabLst>
            </a:pPr>
            <a:r>
              <a:rPr lang="en-US" altLang="en-US" sz="4800">
                <a:solidFill>
                  <a:srgbClr val="CC6600"/>
                </a:solidFill>
                <a:sym typeface="Wingdings" pitchFamily="2" charset="2"/>
              </a:rPr>
              <a:t>B</a:t>
            </a:r>
            <a:r>
              <a:rPr lang="en-GB" altLang="en-US" sz="4800">
                <a:solidFill>
                  <a:srgbClr val="CC6600"/>
                </a:solidFill>
                <a:sym typeface="Wingdings" pitchFamily="2" charset="2"/>
              </a:rPr>
              <a:t>reastfeeding on demand</a:t>
            </a:r>
            <a:r>
              <a:rPr lang="en-US" altLang="en-US" sz="4800">
                <a:solidFill>
                  <a:srgbClr val="CC6600"/>
                </a:solidFill>
                <a:sym typeface="Wingdings" pitchFamily="2" charset="2"/>
              </a:rPr>
              <a:t>:</a:t>
            </a:r>
            <a:endParaRPr lang="en-GB" altLang="en-US" sz="4000" b="0">
              <a:solidFill>
                <a:srgbClr val="CC6600"/>
              </a:solidFill>
              <a:sym typeface="Wingdings" pitchFamily="2" charset="2"/>
            </a:endParaRPr>
          </a:p>
          <a:p>
            <a:pPr>
              <a:spcBef>
                <a:spcPct val="25000"/>
              </a:spcBef>
              <a:tabLst>
                <a:tab pos="1512888" algn="l"/>
                <a:tab pos="4565650" algn="l"/>
                <a:tab pos="8769350" algn="r"/>
              </a:tabLst>
            </a:pPr>
            <a:r>
              <a:rPr lang="en-US" altLang="en-US" sz="3800" b="0">
                <a:solidFill>
                  <a:srgbClr val="CC6600"/>
                </a:solidFill>
                <a:sym typeface="Wingdings" pitchFamily="2" charset="2"/>
              </a:rPr>
              <a:t>B</a:t>
            </a:r>
            <a:r>
              <a:rPr lang="en-GB" altLang="en-US" sz="3800" b="0">
                <a:solidFill>
                  <a:srgbClr val="CC6600"/>
                </a:solidFill>
                <a:sym typeface="Wingdings" pitchFamily="2" charset="2"/>
              </a:rPr>
              <a:t>reastfeeding whenever the baby or mother wants, with no restrictions on the length or frequency of feeds.</a:t>
            </a:r>
            <a:endParaRPr lang="en-GB" altLang="en-US" sz="3000" b="0"/>
          </a:p>
        </p:txBody>
      </p:sp>
      <p:sp>
        <p:nvSpPr>
          <p:cNvPr id="46084" name="Rectangle 4"/>
          <p:cNvSpPr>
            <a:spLocks noChangeArrowheads="1"/>
          </p:cNvSpPr>
          <p:nvPr/>
        </p:nvSpPr>
        <p:spPr bwMode="auto">
          <a:xfrm>
            <a:off x="6553200" y="6477000"/>
            <a:ext cx="1905000" cy="228600"/>
          </a:xfrm>
          <a:prstGeom prst="rect">
            <a:avLst/>
          </a:prstGeom>
          <a:noFill/>
          <a:ln w="9525">
            <a:noFill/>
            <a:miter lim="800000"/>
            <a:headEnd/>
            <a:tailEnd/>
          </a:ln>
          <a:effectLst/>
        </p:spPr>
        <p:txBody>
          <a:bodyPr/>
          <a:lstStyle/>
          <a:p>
            <a:pPr algn="r"/>
            <a:r>
              <a:rPr lang="en-GB" altLang="en-US" sz="1400" b="0">
                <a:solidFill>
                  <a:srgbClr val="000066"/>
                </a:solidFill>
              </a:rPr>
              <a:t>Slide 4.8.2</a:t>
            </a:r>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4386" name="Picture 2" descr="Session 4 slide 4q new2"/>
          <p:cNvPicPr>
            <a:picLocks noChangeAspect="1" noChangeArrowheads="1"/>
          </p:cNvPicPr>
          <p:nvPr/>
        </p:nvPicPr>
        <p:blipFill>
          <a:blip r:embed="rId2" cstate="print"/>
          <a:srcRect b="-46"/>
          <a:stretch>
            <a:fillRect/>
          </a:stretch>
        </p:blipFill>
        <p:spPr bwMode="auto">
          <a:xfrm>
            <a:off x="1752600" y="0"/>
            <a:ext cx="5570538" cy="6858000"/>
          </a:xfrm>
          <a:prstGeom prst="rect">
            <a:avLst/>
          </a:prstGeom>
          <a:noFill/>
        </p:spPr>
      </p:pic>
      <p:sp>
        <p:nvSpPr>
          <p:cNvPr id="144387" name="Rectangle 3"/>
          <p:cNvSpPr>
            <a:spLocks noChangeArrowheads="1"/>
          </p:cNvSpPr>
          <p:nvPr/>
        </p:nvSpPr>
        <p:spPr bwMode="auto">
          <a:xfrm>
            <a:off x="6553200" y="6477000"/>
            <a:ext cx="1905000" cy="228600"/>
          </a:xfrm>
          <a:prstGeom prst="rect">
            <a:avLst/>
          </a:prstGeom>
          <a:noFill/>
          <a:ln w="9525">
            <a:noFill/>
            <a:miter lim="800000"/>
            <a:headEnd/>
            <a:tailEnd/>
          </a:ln>
          <a:effectLst/>
        </p:spPr>
        <p:txBody>
          <a:bodyPr/>
          <a:lstStyle/>
          <a:p>
            <a:pPr algn="r"/>
            <a:r>
              <a:rPr lang="en-GB" altLang="en-US" sz="1400" b="0">
                <a:solidFill>
                  <a:srgbClr val="000066"/>
                </a:solidFill>
              </a:rPr>
              <a:t>Slide 4r</a:t>
            </a:r>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5410" name="Picture 1026" descr="Session 4 slide 4r new2"/>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145411" name="Rectangle 1027"/>
          <p:cNvSpPr>
            <a:spLocks noChangeArrowheads="1"/>
          </p:cNvSpPr>
          <p:nvPr/>
        </p:nvSpPr>
        <p:spPr bwMode="auto">
          <a:xfrm>
            <a:off x="6553200" y="6477000"/>
            <a:ext cx="1905000" cy="228600"/>
          </a:xfrm>
          <a:prstGeom prst="rect">
            <a:avLst/>
          </a:prstGeom>
          <a:noFill/>
          <a:ln w="9525">
            <a:noFill/>
            <a:miter lim="800000"/>
            <a:headEnd/>
            <a:tailEnd/>
          </a:ln>
          <a:effectLst/>
        </p:spPr>
        <p:txBody>
          <a:bodyPr/>
          <a:lstStyle/>
          <a:p>
            <a:pPr algn="r"/>
            <a:r>
              <a:rPr lang="en-GB" altLang="en-US" sz="1400" b="0">
                <a:solidFill>
                  <a:schemeClr val="bg1"/>
                </a:solidFill>
              </a:rPr>
              <a:t>Slide 4s</a:t>
            </a: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Footer Placeholder 2"/>
          <p:cNvSpPr>
            <a:spLocks noGrp="1"/>
          </p:cNvSpPr>
          <p:nvPr>
            <p:ph type="ftr" sz="quarter" idx="10"/>
          </p:nvPr>
        </p:nvSpPr>
        <p:spPr>
          <a:noFill/>
        </p:spPr>
        <p:txBody>
          <a:bodyPr/>
          <a:lstStyle/>
          <a:p>
            <a:r>
              <a:rPr lang="en-US" smtClean="0"/>
              <a:t>NF-</a:t>
            </a:r>
          </a:p>
        </p:txBody>
      </p:sp>
      <p:sp>
        <p:nvSpPr>
          <p:cNvPr id="15363" name="Slide Number Placeholder 3"/>
          <p:cNvSpPr>
            <a:spLocks noGrp="1"/>
          </p:cNvSpPr>
          <p:nvPr>
            <p:ph type="sldNum" sz="quarter" idx="11"/>
          </p:nvPr>
        </p:nvSpPr>
        <p:spPr>
          <a:noFill/>
        </p:spPr>
        <p:txBody>
          <a:bodyPr/>
          <a:lstStyle/>
          <a:p>
            <a:fld id="{92A6E416-0BD9-4618-8E78-6F450996D762}" type="slidenum">
              <a:rPr lang="en-US" smtClean="0"/>
              <a:pPr/>
              <a:t>5</a:t>
            </a:fld>
            <a:endParaRPr lang="en-US" smtClean="0"/>
          </a:p>
        </p:txBody>
      </p:sp>
      <p:sp>
        <p:nvSpPr>
          <p:cNvPr id="15364" name="Date Placeholder 4"/>
          <p:cNvSpPr>
            <a:spLocks noGrp="1"/>
          </p:cNvSpPr>
          <p:nvPr>
            <p:ph type="dt" sz="quarter" idx="12"/>
          </p:nvPr>
        </p:nvSpPr>
        <p:spPr>
          <a:noFill/>
        </p:spPr>
        <p:txBody>
          <a:bodyPr/>
          <a:lstStyle/>
          <a:p>
            <a:r>
              <a:rPr lang="en-US" smtClean="0"/>
              <a:t>Teaching Aids: ENC</a:t>
            </a:r>
          </a:p>
        </p:txBody>
      </p:sp>
      <p:pic>
        <p:nvPicPr>
          <p:cNvPr id="15365" name="Picture 2"/>
          <p:cNvPicPr>
            <a:picLocks noChangeAspect="1" noChangeArrowheads="1"/>
          </p:cNvPicPr>
          <p:nvPr/>
        </p:nvPicPr>
        <p:blipFill>
          <a:blip r:embed="rId3" cstate="print"/>
          <a:srcRect/>
          <a:stretch>
            <a:fillRect/>
          </a:stretch>
        </p:blipFill>
        <p:spPr bwMode="auto">
          <a:xfrm>
            <a:off x="3581400" y="762000"/>
            <a:ext cx="2670175" cy="5072063"/>
          </a:xfrm>
          <a:prstGeom prst="rect">
            <a:avLst/>
          </a:prstGeom>
          <a:noFill/>
          <a:ln w="9525">
            <a:noFill/>
            <a:miter lim="800000"/>
            <a:headEnd/>
            <a:tailEnd/>
          </a:ln>
        </p:spPr>
      </p:pic>
      <p:sp>
        <p:nvSpPr>
          <p:cNvPr id="15366" name="Rectangle 3"/>
          <p:cNvSpPr>
            <a:spLocks noChangeArrowheads="1"/>
          </p:cNvSpPr>
          <p:nvPr/>
        </p:nvSpPr>
        <p:spPr bwMode="auto">
          <a:xfrm>
            <a:off x="533400" y="2133600"/>
            <a:ext cx="2743200" cy="2971800"/>
          </a:xfrm>
          <a:prstGeom prst="rect">
            <a:avLst/>
          </a:prstGeom>
          <a:solidFill>
            <a:srgbClr val="CCFFCC"/>
          </a:solidFill>
          <a:ln w="9525">
            <a:solidFill>
              <a:schemeClr val="tx1"/>
            </a:solidFill>
            <a:miter lim="800000"/>
            <a:headEnd/>
            <a:tailEnd/>
          </a:ln>
        </p:spPr>
        <p:txBody>
          <a:bodyPr wrap="none" anchor="ctr"/>
          <a:lstStyle/>
          <a:p>
            <a:pPr algn="l">
              <a:lnSpc>
                <a:spcPct val="160000"/>
              </a:lnSpc>
              <a:buFontTx/>
              <a:buChar char="•"/>
            </a:pPr>
            <a:r>
              <a:rPr lang="en-US" b="1"/>
              <a:t>Thinks lovingly of baby</a:t>
            </a:r>
          </a:p>
          <a:p>
            <a:pPr algn="l">
              <a:lnSpc>
                <a:spcPct val="160000"/>
              </a:lnSpc>
              <a:buFontTx/>
              <a:buChar char="•"/>
            </a:pPr>
            <a:r>
              <a:rPr lang="en-US" b="1"/>
              <a:t>Sound of the baby</a:t>
            </a:r>
          </a:p>
          <a:p>
            <a:pPr algn="l">
              <a:lnSpc>
                <a:spcPct val="160000"/>
              </a:lnSpc>
              <a:buFontTx/>
              <a:buChar char="•"/>
            </a:pPr>
            <a:r>
              <a:rPr lang="en-US" b="1"/>
              <a:t>Sight of the baby</a:t>
            </a:r>
          </a:p>
          <a:p>
            <a:pPr algn="l">
              <a:lnSpc>
                <a:spcPct val="160000"/>
              </a:lnSpc>
              <a:buFontTx/>
              <a:buChar char="•"/>
            </a:pPr>
            <a:r>
              <a:rPr lang="en-US" b="1"/>
              <a:t>CONFIDENCE</a:t>
            </a:r>
          </a:p>
        </p:txBody>
      </p:sp>
      <p:sp>
        <p:nvSpPr>
          <p:cNvPr id="15367" name="Rectangle 4"/>
          <p:cNvSpPr>
            <a:spLocks noChangeArrowheads="1"/>
          </p:cNvSpPr>
          <p:nvPr/>
        </p:nvSpPr>
        <p:spPr bwMode="auto">
          <a:xfrm>
            <a:off x="6781800" y="2209800"/>
            <a:ext cx="1600200" cy="2743200"/>
          </a:xfrm>
          <a:prstGeom prst="rect">
            <a:avLst/>
          </a:prstGeom>
          <a:solidFill>
            <a:srgbClr val="FC5D04">
              <a:alpha val="47842"/>
            </a:srgbClr>
          </a:solidFill>
          <a:ln w="9525">
            <a:solidFill>
              <a:schemeClr val="tx1"/>
            </a:solidFill>
            <a:miter lim="800000"/>
            <a:headEnd/>
            <a:tailEnd/>
          </a:ln>
        </p:spPr>
        <p:txBody>
          <a:bodyPr wrap="none" anchor="ctr"/>
          <a:lstStyle/>
          <a:p>
            <a:pPr algn="l">
              <a:lnSpc>
                <a:spcPct val="160000"/>
              </a:lnSpc>
              <a:buFontTx/>
              <a:buChar char="•"/>
            </a:pPr>
            <a:r>
              <a:rPr lang="en-US" b="1"/>
              <a:t>Worry</a:t>
            </a:r>
          </a:p>
          <a:p>
            <a:pPr algn="l">
              <a:lnSpc>
                <a:spcPct val="160000"/>
              </a:lnSpc>
              <a:buFontTx/>
              <a:buChar char="•"/>
            </a:pPr>
            <a:r>
              <a:rPr lang="en-US" b="1"/>
              <a:t>Stress</a:t>
            </a:r>
          </a:p>
          <a:p>
            <a:pPr algn="l">
              <a:lnSpc>
                <a:spcPct val="160000"/>
              </a:lnSpc>
              <a:buFontTx/>
              <a:buChar char="•"/>
            </a:pPr>
            <a:r>
              <a:rPr lang="en-US" b="1"/>
              <a:t>Pain</a:t>
            </a:r>
          </a:p>
          <a:p>
            <a:pPr algn="l">
              <a:lnSpc>
                <a:spcPct val="160000"/>
              </a:lnSpc>
              <a:buFontTx/>
              <a:buChar char="•"/>
            </a:pPr>
            <a:r>
              <a:rPr lang="en-US" b="1"/>
              <a:t>Doubt</a:t>
            </a:r>
          </a:p>
        </p:txBody>
      </p:sp>
      <p:sp>
        <p:nvSpPr>
          <p:cNvPr id="15368" name="Text Box 5"/>
          <p:cNvSpPr txBox="1">
            <a:spLocks noChangeArrowheads="1"/>
          </p:cNvSpPr>
          <p:nvPr/>
        </p:nvSpPr>
        <p:spPr bwMode="auto">
          <a:xfrm>
            <a:off x="685800" y="1600200"/>
            <a:ext cx="2438400" cy="457200"/>
          </a:xfrm>
          <a:prstGeom prst="rect">
            <a:avLst/>
          </a:prstGeom>
          <a:noFill/>
          <a:ln w="9525">
            <a:noFill/>
            <a:miter lim="800000"/>
            <a:headEnd/>
            <a:tailEnd/>
          </a:ln>
        </p:spPr>
        <p:txBody>
          <a:bodyPr>
            <a:spAutoFit/>
          </a:bodyPr>
          <a:lstStyle/>
          <a:p>
            <a:pPr>
              <a:spcBef>
                <a:spcPct val="50000"/>
              </a:spcBef>
            </a:pPr>
            <a:r>
              <a:rPr lang="en-US" sz="2400" b="1">
                <a:solidFill>
                  <a:srgbClr val="00B050"/>
                </a:solidFill>
              </a:rPr>
              <a:t>Stimulated by</a:t>
            </a:r>
          </a:p>
        </p:txBody>
      </p:sp>
      <p:sp>
        <p:nvSpPr>
          <p:cNvPr id="15369" name="Text Box 6"/>
          <p:cNvSpPr txBox="1">
            <a:spLocks noChangeArrowheads="1"/>
          </p:cNvSpPr>
          <p:nvPr/>
        </p:nvSpPr>
        <p:spPr bwMode="auto">
          <a:xfrm>
            <a:off x="6400800" y="1524000"/>
            <a:ext cx="2438400" cy="457200"/>
          </a:xfrm>
          <a:prstGeom prst="rect">
            <a:avLst/>
          </a:prstGeom>
          <a:noFill/>
          <a:ln w="9525">
            <a:noFill/>
            <a:miter lim="800000"/>
            <a:headEnd/>
            <a:tailEnd/>
          </a:ln>
        </p:spPr>
        <p:txBody>
          <a:bodyPr>
            <a:spAutoFit/>
          </a:bodyPr>
          <a:lstStyle/>
          <a:p>
            <a:pPr>
              <a:spcBef>
                <a:spcPct val="50000"/>
              </a:spcBef>
            </a:pPr>
            <a:r>
              <a:rPr lang="en-US" sz="2400" b="1">
                <a:solidFill>
                  <a:srgbClr val="C00000"/>
                </a:solidFill>
              </a:rPr>
              <a:t>Inhibited by</a:t>
            </a:r>
          </a:p>
        </p:txBody>
      </p:sp>
      <p:sp>
        <p:nvSpPr>
          <p:cNvPr id="15370" name="Rectangle 7"/>
          <p:cNvSpPr>
            <a:spLocks noGrp="1" noChangeArrowheads="1"/>
          </p:cNvSpPr>
          <p:nvPr>
            <p:ph type="title"/>
          </p:nvPr>
        </p:nvSpPr>
        <p:spPr>
          <a:xfrm>
            <a:off x="457200" y="304800"/>
            <a:ext cx="8229600" cy="838200"/>
          </a:xfrm>
        </p:spPr>
        <p:txBody>
          <a:bodyPr/>
          <a:lstStyle/>
          <a:p>
            <a:pPr eaLnBrk="1" hangingPunct="1"/>
            <a:r>
              <a:rPr lang="en-US" smtClean="0"/>
              <a:t>Oxytocin reflex</a:t>
            </a: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a:xfrm>
            <a:off x="677863" y="609600"/>
            <a:ext cx="7780337" cy="990600"/>
          </a:xfrm>
          <a:ln/>
        </p:spPr>
        <p:txBody>
          <a:bodyPr/>
          <a:lstStyle/>
          <a:p>
            <a:r>
              <a:rPr lang="en-GB" altLang="en-US">
                <a:solidFill>
                  <a:srgbClr val="669900"/>
                </a:solidFill>
              </a:rPr>
              <a:t>Alternatives to artificial teats</a:t>
            </a:r>
          </a:p>
        </p:txBody>
      </p:sp>
      <p:sp>
        <p:nvSpPr>
          <p:cNvPr id="51203" name="Rectangle 3"/>
          <p:cNvSpPr>
            <a:spLocks noGrp="1" noChangeArrowheads="1"/>
          </p:cNvSpPr>
          <p:nvPr>
            <p:ph type="body" idx="1"/>
          </p:nvPr>
        </p:nvSpPr>
        <p:spPr>
          <a:xfrm>
            <a:off x="2743200" y="1981200"/>
            <a:ext cx="5715000" cy="4114800"/>
          </a:xfrm>
        </p:spPr>
        <p:txBody>
          <a:bodyPr/>
          <a:lstStyle/>
          <a:p>
            <a:r>
              <a:rPr lang="en-GB" altLang="en-US"/>
              <a:t>cup</a:t>
            </a:r>
          </a:p>
          <a:p>
            <a:r>
              <a:rPr lang="en-GB" altLang="en-US"/>
              <a:t>spoon</a:t>
            </a:r>
          </a:p>
          <a:p>
            <a:r>
              <a:rPr lang="en-GB" altLang="en-US"/>
              <a:t>dropper</a:t>
            </a:r>
          </a:p>
          <a:p>
            <a:r>
              <a:rPr lang="en-GB" altLang="en-US"/>
              <a:t>Syringe</a:t>
            </a:r>
          </a:p>
          <a:p>
            <a:pPr>
              <a:buFont typeface="Wingdings" pitchFamily="2" charset="2"/>
              <a:buNone/>
            </a:pPr>
            <a:endParaRPr lang="en-GB" altLang="en-US">
              <a:solidFill>
                <a:srgbClr val="00FF00"/>
              </a:solidFill>
            </a:endParaRPr>
          </a:p>
        </p:txBody>
      </p:sp>
      <p:sp>
        <p:nvSpPr>
          <p:cNvPr id="51205" name="Rectangle 5"/>
          <p:cNvSpPr>
            <a:spLocks noChangeArrowheads="1"/>
          </p:cNvSpPr>
          <p:nvPr/>
        </p:nvSpPr>
        <p:spPr bwMode="auto">
          <a:xfrm>
            <a:off x="6553200" y="6477000"/>
            <a:ext cx="1905000" cy="228600"/>
          </a:xfrm>
          <a:prstGeom prst="rect">
            <a:avLst/>
          </a:prstGeom>
          <a:noFill/>
          <a:ln w="9525">
            <a:noFill/>
            <a:miter lim="800000"/>
            <a:headEnd/>
            <a:tailEnd/>
          </a:ln>
          <a:effectLst/>
        </p:spPr>
        <p:txBody>
          <a:bodyPr/>
          <a:lstStyle/>
          <a:p>
            <a:pPr algn="r"/>
            <a:r>
              <a:rPr lang="en-GB" altLang="en-US" sz="1400" b="0">
                <a:solidFill>
                  <a:srgbClr val="000066"/>
                </a:solidFill>
              </a:rPr>
              <a:t>Slide 4.9.2</a:t>
            </a:r>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7" name="Rectangle 3"/>
          <p:cNvSpPr>
            <a:spLocks noGrp="1" noChangeArrowheads="1"/>
          </p:cNvSpPr>
          <p:nvPr>
            <p:ph type="title"/>
          </p:nvPr>
        </p:nvSpPr>
        <p:spPr>
          <a:xfrm>
            <a:off x="474663" y="381000"/>
            <a:ext cx="3792537" cy="1371600"/>
          </a:xfrm>
        </p:spPr>
        <p:txBody>
          <a:bodyPr/>
          <a:lstStyle/>
          <a:p>
            <a:r>
              <a:rPr lang="en-GB" altLang="en-US" sz="3400">
                <a:solidFill>
                  <a:srgbClr val="CC6600"/>
                </a:solidFill>
              </a:rPr>
              <a:t>Cup-feeding a baby</a:t>
            </a:r>
            <a:endParaRPr lang="en-GB" altLang="en-US"/>
          </a:p>
        </p:txBody>
      </p:sp>
      <p:pic>
        <p:nvPicPr>
          <p:cNvPr id="52232" name="Picture 8" descr="Session 4 Slide cupfeeding"/>
          <p:cNvPicPr>
            <a:picLocks noChangeAspect="1" noChangeArrowheads="1"/>
          </p:cNvPicPr>
          <p:nvPr/>
        </p:nvPicPr>
        <p:blipFill>
          <a:blip r:embed="rId2" cstate="print"/>
          <a:srcRect/>
          <a:stretch>
            <a:fillRect/>
          </a:stretch>
        </p:blipFill>
        <p:spPr bwMode="auto">
          <a:xfrm>
            <a:off x="4335463" y="762000"/>
            <a:ext cx="4122737" cy="4572000"/>
          </a:xfrm>
          <a:prstGeom prst="rect">
            <a:avLst/>
          </a:prstGeom>
          <a:noFill/>
        </p:spPr>
      </p:pic>
      <p:sp>
        <p:nvSpPr>
          <p:cNvPr id="52233" name="Rectangle 9"/>
          <p:cNvSpPr>
            <a:spLocks noChangeArrowheads="1"/>
          </p:cNvSpPr>
          <p:nvPr/>
        </p:nvSpPr>
        <p:spPr bwMode="auto">
          <a:xfrm>
            <a:off x="6553200" y="6477000"/>
            <a:ext cx="1905000" cy="228600"/>
          </a:xfrm>
          <a:prstGeom prst="rect">
            <a:avLst/>
          </a:prstGeom>
          <a:noFill/>
          <a:ln w="9525">
            <a:noFill/>
            <a:miter lim="800000"/>
            <a:headEnd/>
            <a:tailEnd/>
          </a:ln>
          <a:effectLst/>
        </p:spPr>
        <p:txBody>
          <a:bodyPr/>
          <a:lstStyle/>
          <a:p>
            <a:pPr algn="r"/>
            <a:r>
              <a:rPr lang="en-GB" altLang="en-US" sz="1400" b="0">
                <a:solidFill>
                  <a:srgbClr val="000066"/>
                </a:solidFill>
              </a:rPr>
              <a:t>Slide 4.9.3</a:t>
            </a:r>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8482" name="Picture 2" descr="Session 4 slide 4u new2"/>
          <p:cNvPicPr>
            <a:picLocks noChangeAspect="1" noChangeArrowheads="1"/>
          </p:cNvPicPr>
          <p:nvPr/>
        </p:nvPicPr>
        <p:blipFill>
          <a:blip r:embed="rId2" cstate="print"/>
          <a:srcRect r="-11"/>
          <a:stretch>
            <a:fillRect/>
          </a:stretch>
        </p:blipFill>
        <p:spPr bwMode="auto">
          <a:xfrm>
            <a:off x="0" y="0"/>
            <a:ext cx="9144000" cy="6850063"/>
          </a:xfrm>
          <a:prstGeom prst="rect">
            <a:avLst/>
          </a:prstGeom>
          <a:noFill/>
        </p:spPr>
      </p:pic>
      <p:sp>
        <p:nvSpPr>
          <p:cNvPr id="148483" name="Rectangle 3"/>
          <p:cNvSpPr>
            <a:spLocks noChangeArrowheads="1"/>
          </p:cNvSpPr>
          <p:nvPr/>
        </p:nvSpPr>
        <p:spPr bwMode="auto">
          <a:xfrm>
            <a:off x="6553200" y="6477000"/>
            <a:ext cx="1905000" cy="228600"/>
          </a:xfrm>
          <a:prstGeom prst="rect">
            <a:avLst/>
          </a:prstGeom>
          <a:noFill/>
          <a:ln w="9525">
            <a:noFill/>
            <a:miter lim="800000"/>
            <a:headEnd/>
            <a:tailEnd/>
          </a:ln>
          <a:effectLst/>
        </p:spPr>
        <p:txBody>
          <a:bodyPr/>
          <a:lstStyle/>
          <a:p>
            <a:pPr algn="r"/>
            <a:r>
              <a:rPr lang="en-GB" altLang="en-US" sz="1400" b="0">
                <a:solidFill>
                  <a:schemeClr val="bg1"/>
                </a:solidFill>
              </a:rPr>
              <a:t>Slide 4v</a:t>
            </a:r>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Text Box 2"/>
          <p:cNvSpPr txBox="1">
            <a:spLocks noChangeArrowheads="1"/>
          </p:cNvSpPr>
          <p:nvPr/>
        </p:nvSpPr>
        <p:spPr bwMode="auto">
          <a:xfrm>
            <a:off x="609600" y="1177925"/>
            <a:ext cx="8058150" cy="4787900"/>
          </a:xfrm>
          <a:prstGeom prst="rect">
            <a:avLst/>
          </a:prstGeom>
          <a:noFill/>
          <a:ln w="9525">
            <a:noFill/>
            <a:miter lim="800000"/>
            <a:headEnd/>
            <a:tailEnd/>
          </a:ln>
          <a:effectLst/>
        </p:spPr>
        <p:txBody>
          <a:bodyPr anchor="ctr">
            <a:spAutoFit/>
          </a:bodyPr>
          <a:lstStyle/>
          <a:p>
            <a:pPr marL="560388" indent="-558800">
              <a:spcBef>
                <a:spcPct val="25000"/>
              </a:spcBef>
              <a:tabLst>
                <a:tab pos="1512888" algn="l"/>
                <a:tab pos="4565650" algn="l"/>
                <a:tab pos="7315200" algn="r"/>
                <a:tab pos="8769350" algn="r"/>
              </a:tabLst>
            </a:pPr>
            <a:r>
              <a:rPr lang="en-GB" altLang="en-US" sz="4800" b="0" i="1">
                <a:solidFill>
                  <a:srgbClr val="CC6600"/>
                </a:solidFill>
                <a:sym typeface="Wingdings" pitchFamily="2" charset="2"/>
              </a:rPr>
              <a:t></a:t>
            </a:r>
            <a:r>
              <a:rPr lang="en-US" altLang="en-US" sz="4800" b="0" i="1">
                <a:solidFill>
                  <a:srgbClr val="CC6600"/>
                </a:solidFill>
                <a:sym typeface="Wingdings" pitchFamily="2" charset="2"/>
              </a:rPr>
              <a:t> </a:t>
            </a:r>
            <a:r>
              <a:rPr lang="en-GB" altLang="en-US" sz="3600" b="0" i="1">
                <a:solidFill>
                  <a:srgbClr val="CC6600"/>
                </a:solidFill>
                <a:sym typeface="Wingdings" pitchFamily="2" charset="2"/>
              </a:rPr>
              <a:t>The key to best breastfeeding practices is continued day-to-day support for the breastfeeding mother within her home and community.</a:t>
            </a:r>
            <a:r>
              <a:rPr lang="en-GB" altLang="en-US" sz="4800" b="0" i="1">
                <a:solidFill>
                  <a:srgbClr val="CC6600"/>
                </a:solidFill>
                <a:sym typeface="Wingdings" pitchFamily="2" charset="2"/>
              </a:rPr>
              <a:t></a:t>
            </a:r>
          </a:p>
          <a:p>
            <a:pPr marL="560388" indent="-558800">
              <a:spcBef>
                <a:spcPct val="25000"/>
              </a:spcBef>
              <a:tabLst>
                <a:tab pos="1512888" algn="l"/>
                <a:tab pos="4565650" algn="l"/>
                <a:tab pos="7315200" algn="r"/>
                <a:tab pos="8769350" algn="r"/>
              </a:tabLst>
            </a:pPr>
            <a:endParaRPr lang="en-US" altLang="en-US" sz="1800" b="0">
              <a:sym typeface="Wingdings" pitchFamily="2" charset="2"/>
            </a:endParaRPr>
          </a:p>
          <a:p>
            <a:pPr marL="560388" indent="-558800">
              <a:spcBef>
                <a:spcPct val="25000"/>
              </a:spcBef>
              <a:tabLst>
                <a:tab pos="1512888" algn="l"/>
                <a:tab pos="4565650" algn="l"/>
                <a:tab pos="7315200" algn="r"/>
                <a:tab pos="8769350" algn="r"/>
              </a:tabLst>
            </a:pPr>
            <a:endParaRPr lang="en-US" altLang="en-US" sz="1800" b="0">
              <a:sym typeface="Wingdings" pitchFamily="2" charset="2"/>
            </a:endParaRPr>
          </a:p>
          <a:p>
            <a:pPr marL="560388" indent="-558800">
              <a:spcBef>
                <a:spcPct val="25000"/>
              </a:spcBef>
              <a:tabLst>
                <a:tab pos="1512888" algn="l"/>
                <a:tab pos="4565650" algn="l"/>
                <a:tab pos="7315200" algn="r"/>
                <a:tab pos="8769350" algn="r"/>
              </a:tabLst>
            </a:pPr>
            <a:endParaRPr lang="en-US" altLang="en-US" sz="1800" b="0">
              <a:sym typeface="Wingdings" pitchFamily="2" charset="2"/>
            </a:endParaRPr>
          </a:p>
          <a:p>
            <a:pPr marL="560388" indent="-558800">
              <a:spcBef>
                <a:spcPct val="25000"/>
              </a:spcBef>
              <a:tabLst>
                <a:tab pos="1512888" algn="l"/>
                <a:tab pos="4565650" algn="l"/>
                <a:tab pos="7315200" algn="r"/>
                <a:tab pos="8769350" algn="r"/>
              </a:tabLst>
            </a:pPr>
            <a:r>
              <a:rPr lang="en-GB" altLang="en-US" sz="1800" b="0">
                <a:sym typeface="Wingdings" pitchFamily="2" charset="2"/>
              </a:rPr>
              <a:t>	</a:t>
            </a:r>
            <a:r>
              <a:rPr lang="en-GB" altLang="en-US" sz="1400" b="0">
                <a:sym typeface="Wingdings" pitchFamily="2" charset="2"/>
              </a:rPr>
              <a:t>From: Saadeh RJ, editor</a:t>
            </a:r>
            <a:r>
              <a:rPr lang="en-US" altLang="en-US" sz="1400" b="0">
                <a:sym typeface="Wingdings" pitchFamily="2" charset="2"/>
              </a:rPr>
              <a:t>.</a:t>
            </a:r>
            <a:r>
              <a:rPr lang="en-GB" altLang="en-US" sz="1400" b="0">
                <a:sym typeface="Wingdings" pitchFamily="2" charset="2"/>
              </a:rPr>
              <a:t>  </a:t>
            </a:r>
            <a:r>
              <a:rPr lang="en-GB" altLang="en-US" sz="1400" b="0" i="1">
                <a:sym typeface="Wingdings" pitchFamily="2" charset="2"/>
              </a:rPr>
              <a:t>Breast-feeding: the Technical Basis and Recommendations for Action.</a:t>
            </a:r>
            <a:r>
              <a:rPr lang="en-GB" altLang="en-US" sz="1400" b="0">
                <a:sym typeface="Wingdings" pitchFamily="2" charset="2"/>
              </a:rPr>
              <a:t> Geneva</a:t>
            </a:r>
            <a:r>
              <a:rPr lang="en-US" altLang="en-US" sz="1400" b="0">
                <a:sym typeface="Wingdings" pitchFamily="2" charset="2"/>
              </a:rPr>
              <a:t>, World Health Organization, pp.</a:t>
            </a:r>
            <a:r>
              <a:rPr lang="en-GB" altLang="en-US" sz="1400" b="0">
                <a:sym typeface="Wingdings" pitchFamily="2" charset="2"/>
              </a:rPr>
              <a:t>:62-74</a:t>
            </a:r>
            <a:r>
              <a:rPr lang="en-US" altLang="en-US" sz="1400" b="0">
                <a:sym typeface="Wingdings" pitchFamily="2" charset="2"/>
              </a:rPr>
              <a:t>, 1993.</a:t>
            </a:r>
            <a:endParaRPr lang="en-GB" altLang="en-US" sz="3000" b="0"/>
          </a:p>
        </p:txBody>
      </p:sp>
      <p:sp>
        <p:nvSpPr>
          <p:cNvPr id="55300" name="Rectangle 4"/>
          <p:cNvSpPr>
            <a:spLocks noChangeArrowheads="1"/>
          </p:cNvSpPr>
          <p:nvPr/>
        </p:nvSpPr>
        <p:spPr bwMode="auto">
          <a:xfrm>
            <a:off x="6553200" y="6477000"/>
            <a:ext cx="1905000" cy="228600"/>
          </a:xfrm>
          <a:prstGeom prst="rect">
            <a:avLst/>
          </a:prstGeom>
          <a:noFill/>
          <a:ln w="9525">
            <a:noFill/>
            <a:miter lim="800000"/>
            <a:headEnd/>
            <a:tailEnd/>
          </a:ln>
          <a:effectLst/>
        </p:spPr>
        <p:txBody>
          <a:bodyPr/>
          <a:lstStyle/>
          <a:p>
            <a:pPr algn="r"/>
            <a:r>
              <a:rPr lang="en-GB" altLang="en-US" sz="1400" b="0"/>
              <a:t>Slide 4.10.2</a:t>
            </a:r>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50" name="Rectangle 2"/>
          <p:cNvSpPr>
            <a:spLocks noGrp="1" noRot="1" noChangeArrowheads="1"/>
          </p:cNvSpPr>
          <p:nvPr>
            <p:ph type="title"/>
          </p:nvPr>
        </p:nvSpPr>
        <p:spPr/>
        <p:txBody>
          <a:bodyPr/>
          <a:lstStyle/>
          <a:p>
            <a:r>
              <a:rPr lang="en-CA"/>
              <a:t>RECOMMENDATIONS</a:t>
            </a:r>
          </a:p>
        </p:txBody>
      </p:sp>
      <p:sp>
        <p:nvSpPr>
          <p:cNvPr id="258051" name="Rectangle 3"/>
          <p:cNvSpPr>
            <a:spLocks noGrp="1" noChangeArrowheads="1"/>
          </p:cNvSpPr>
          <p:nvPr>
            <p:ph type="body" sz="half" idx="1"/>
          </p:nvPr>
        </p:nvSpPr>
        <p:spPr>
          <a:xfrm>
            <a:off x="2916238" y="1773238"/>
            <a:ext cx="5986462" cy="4525962"/>
          </a:xfrm>
        </p:spPr>
        <p:txBody>
          <a:bodyPr/>
          <a:lstStyle/>
          <a:p>
            <a:r>
              <a:rPr lang="en-CA" sz="2800">
                <a:effectLst/>
              </a:rPr>
              <a:t>Exclusive breast feeding until 6 months of age</a:t>
            </a:r>
          </a:p>
          <a:p>
            <a:pPr>
              <a:buFont typeface="Wingdings" pitchFamily="2" charset="2"/>
              <a:buNone/>
            </a:pPr>
            <a:endParaRPr lang="en-CA" sz="2800">
              <a:effectLst/>
            </a:endParaRPr>
          </a:p>
          <a:p>
            <a:r>
              <a:rPr lang="en-CA" sz="2800">
                <a:effectLst/>
              </a:rPr>
              <a:t>Introduce complimentary foods with continued breastfeeding</a:t>
            </a:r>
          </a:p>
          <a:p>
            <a:endParaRPr lang="en-CA" sz="2800">
              <a:effectLst/>
            </a:endParaRPr>
          </a:p>
          <a:p>
            <a:r>
              <a:rPr lang="en-CA" sz="2800">
                <a:effectLst/>
              </a:rPr>
              <a:t>Optimum to breastfeed for 2 years or longer</a:t>
            </a:r>
          </a:p>
          <a:p>
            <a:pPr>
              <a:buFont typeface="Wingdings" pitchFamily="2" charset="2"/>
              <a:buNone/>
            </a:pPr>
            <a:endParaRPr lang="en-CA" sz="2800">
              <a:effectLst/>
            </a:endParaRPr>
          </a:p>
        </p:txBody>
      </p:sp>
      <p:pic>
        <p:nvPicPr>
          <p:cNvPr id="258053" name="Picture 5" descr="breastfeeding1web"/>
          <p:cNvPicPr>
            <a:picLocks noGrp="1" noChangeAspect="1" noChangeArrowheads="1"/>
          </p:cNvPicPr>
          <p:nvPr>
            <p:ph sz="half" idx="2"/>
          </p:nvPr>
        </p:nvPicPr>
        <p:blipFill>
          <a:blip r:embed="rId2" cstate="print"/>
          <a:srcRect/>
          <a:stretch>
            <a:fillRect/>
          </a:stretch>
        </p:blipFill>
        <p:spPr>
          <a:xfrm>
            <a:off x="179388" y="1557338"/>
            <a:ext cx="2736850" cy="4535487"/>
          </a:xfrm>
          <a:noFill/>
          <a:ln/>
        </p:spPr>
      </p:pic>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Rectangle 2"/>
          <p:cNvSpPr>
            <a:spLocks noGrp="1" noChangeArrowheads="1"/>
          </p:cNvSpPr>
          <p:nvPr>
            <p:ph type="title"/>
          </p:nvPr>
        </p:nvSpPr>
        <p:spPr>
          <a:xfrm>
            <a:off x="1830388" y="0"/>
            <a:ext cx="7313612" cy="1143000"/>
          </a:xfrm>
        </p:spPr>
        <p:txBody>
          <a:bodyPr/>
          <a:lstStyle/>
          <a:p>
            <a:r>
              <a:rPr lang="en-US"/>
              <a:t>“Physiological norm”</a:t>
            </a:r>
          </a:p>
        </p:txBody>
      </p:sp>
      <p:sp>
        <p:nvSpPr>
          <p:cNvPr id="149507" name="Rectangle 3"/>
          <p:cNvSpPr>
            <a:spLocks noGrp="1" noChangeArrowheads="1"/>
          </p:cNvSpPr>
          <p:nvPr>
            <p:ph type="body" idx="1"/>
          </p:nvPr>
        </p:nvSpPr>
        <p:spPr>
          <a:xfrm>
            <a:off x="1371600" y="1828800"/>
            <a:ext cx="7313613" cy="4114800"/>
          </a:xfrm>
        </p:spPr>
        <p:txBody>
          <a:bodyPr>
            <a:normAutofit lnSpcReduction="10000"/>
          </a:bodyPr>
          <a:lstStyle/>
          <a:p>
            <a:pPr>
              <a:buFont typeface="Wingdings" pitchFamily="2" charset="2"/>
              <a:buNone/>
            </a:pPr>
            <a:r>
              <a:rPr lang="en-US"/>
              <a:t>Recommendations</a:t>
            </a:r>
            <a:r>
              <a:rPr lang="en-US" sz="2200"/>
              <a:t> (AAP, AAFP, WHO, etc.):</a:t>
            </a:r>
          </a:p>
          <a:p>
            <a:r>
              <a:rPr lang="en-US"/>
              <a:t>promote exclusive breastfeeding of all babies for the first six months</a:t>
            </a:r>
          </a:p>
          <a:p>
            <a:pPr lvl="1"/>
            <a:r>
              <a:rPr lang="en-US"/>
              <a:t>rare exceptions</a:t>
            </a:r>
          </a:p>
          <a:p>
            <a:pPr lvl="1"/>
            <a:endParaRPr lang="en-US"/>
          </a:p>
          <a:p>
            <a:r>
              <a:rPr lang="en-US"/>
              <a:t>6 months - 1 year</a:t>
            </a:r>
          </a:p>
          <a:p>
            <a:pPr lvl="1"/>
            <a:r>
              <a:rPr lang="en-US"/>
              <a:t>breastfeeding should continue with the addition of complementary foods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grpId="0" nodeType="clickEffect">
                                  <p:stCondLst>
                                    <p:cond delay="0"/>
                                  </p:stCondLst>
                                  <p:childTnLst>
                                    <p:animScale>
                                      <p:cBhvr>
                                        <p:cTn id="6" dur="2000" fill="hold"/>
                                        <p:tgtEl>
                                          <p:spTgt spid="149506"/>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9506"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p:txBody>
          <a:bodyPr/>
          <a:lstStyle/>
          <a:p>
            <a:r>
              <a:rPr lang="en-US"/>
              <a:t>Exclusive Breastfeeding</a:t>
            </a:r>
          </a:p>
        </p:txBody>
      </p:sp>
      <p:sp>
        <p:nvSpPr>
          <p:cNvPr id="30723" name="Rectangle 3"/>
          <p:cNvSpPr>
            <a:spLocks noGrp="1" noChangeArrowheads="1"/>
          </p:cNvSpPr>
          <p:nvPr>
            <p:ph type="body" idx="1"/>
          </p:nvPr>
        </p:nvSpPr>
        <p:spPr/>
        <p:txBody>
          <a:bodyPr/>
          <a:lstStyle/>
          <a:p>
            <a:r>
              <a:rPr lang="en-US"/>
              <a:t>An infant’s consumption of human milk with no supplementation of any type (no water, juice, non-human milk, and no foods) except for vitamins, minerals, and medications</a:t>
            </a:r>
          </a:p>
          <a:p>
            <a:pPr algn="r">
              <a:buFont typeface="Wingdings" pitchFamily="2" charset="2"/>
              <a:buNone/>
            </a:pPr>
            <a:r>
              <a:rPr lang="en-US"/>
              <a:t>					</a:t>
            </a:r>
            <a:r>
              <a:rPr lang="en-US" sz="2600"/>
              <a:t>AAP</a:t>
            </a:r>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p:txBody>
          <a:bodyPr/>
          <a:lstStyle/>
          <a:p>
            <a:r>
              <a:rPr lang="en-US" sz="3200"/>
              <a:t>Benefits of Exclusive Breastfeeding</a:t>
            </a:r>
          </a:p>
        </p:txBody>
      </p:sp>
      <p:sp>
        <p:nvSpPr>
          <p:cNvPr id="31747" name="Rectangle 3"/>
          <p:cNvSpPr>
            <a:spLocks noGrp="1" noChangeArrowheads="1"/>
          </p:cNvSpPr>
          <p:nvPr>
            <p:ph type="body" idx="1"/>
          </p:nvPr>
        </p:nvSpPr>
        <p:spPr/>
        <p:txBody>
          <a:bodyPr/>
          <a:lstStyle/>
          <a:p>
            <a:r>
              <a:rPr lang="en-US" sz="2500"/>
              <a:t>Positive effects of breastfeeding are most significant during the first six months of life with exclusive breastfeeding</a:t>
            </a:r>
          </a:p>
          <a:p>
            <a:endParaRPr lang="en-US" sz="2500"/>
          </a:p>
          <a:p>
            <a:pPr>
              <a:buFont typeface="Wingdings" pitchFamily="2" charset="2"/>
              <a:buNone/>
            </a:pPr>
            <a:r>
              <a:rPr lang="en-US" sz="2500"/>
              <a:t>Exclusive breastfeeding has been shown to:</a:t>
            </a:r>
          </a:p>
          <a:p>
            <a:pPr lvl="1"/>
            <a:r>
              <a:rPr lang="en-US" sz="2100"/>
              <a:t>provide better protection against many diseases and infections</a:t>
            </a:r>
          </a:p>
          <a:p>
            <a:pPr lvl="1"/>
            <a:r>
              <a:rPr lang="en-US" sz="2100"/>
              <a:t>increase the likelihood of continued breastfeeding for at least the first year of life</a:t>
            </a:r>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p:txBody>
          <a:bodyPr/>
          <a:lstStyle/>
          <a:p>
            <a:r>
              <a:rPr lang="en-US"/>
              <a:t>Health Effects</a:t>
            </a:r>
          </a:p>
        </p:txBody>
      </p:sp>
      <p:sp>
        <p:nvSpPr>
          <p:cNvPr id="6147" name="Rectangle 3"/>
          <p:cNvSpPr>
            <a:spLocks noGrp="1" noChangeArrowheads="1"/>
          </p:cNvSpPr>
          <p:nvPr>
            <p:ph type="body" idx="1"/>
          </p:nvPr>
        </p:nvSpPr>
        <p:spPr/>
        <p:txBody>
          <a:bodyPr/>
          <a:lstStyle/>
          <a:p>
            <a:r>
              <a:rPr lang="en-US"/>
              <a:t>Babies who are </a:t>
            </a:r>
            <a:r>
              <a:rPr lang="en-US" u="sng"/>
              <a:t>not</a:t>
            </a:r>
            <a:r>
              <a:rPr lang="en-US"/>
              <a:t> fed human milk have higher rates of:</a:t>
            </a:r>
          </a:p>
          <a:p>
            <a:pPr lvl="1"/>
            <a:r>
              <a:rPr lang="en-US"/>
              <a:t>Otitis media</a:t>
            </a:r>
          </a:p>
          <a:p>
            <a:pPr lvl="1"/>
            <a:r>
              <a:rPr lang="en-US"/>
              <a:t>Allergies</a:t>
            </a:r>
          </a:p>
          <a:p>
            <a:pPr lvl="1"/>
            <a:r>
              <a:rPr lang="en-US"/>
              <a:t>Respiratory tract infection</a:t>
            </a:r>
          </a:p>
          <a:p>
            <a:pPr lvl="1"/>
            <a:r>
              <a:rPr lang="en-US"/>
              <a:t>Necrotizing enterocolitis</a:t>
            </a:r>
          </a:p>
          <a:p>
            <a:pPr lvl="1"/>
            <a:r>
              <a:rPr lang="en-US"/>
              <a:t>Urinary tract infection</a:t>
            </a:r>
          </a:p>
          <a:p>
            <a:pPr lvl="1"/>
            <a:r>
              <a:rPr lang="en-US"/>
              <a:t>Gastroenteritis	</a:t>
            </a:r>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p:txBody>
          <a:bodyPr/>
          <a:lstStyle/>
          <a:p>
            <a:r>
              <a:rPr lang="en-US"/>
              <a:t>Health Effects</a:t>
            </a:r>
          </a:p>
        </p:txBody>
      </p:sp>
      <p:sp>
        <p:nvSpPr>
          <p:cNvPr id="7171" name="Rectangle 3"/>
          <p:cNvSpPr>
            <a:spLocks noGrp="1" noChangeArrowheads="1"/>
          </p:cNvSpPr>
          <p:nvPr>
            <p:ph type="body" idx="1"/>
          </p:nvPr>
        </p:nvSpPr>
        <p:spPr/>
        <p:txBody>
          <a:bodyPr/>
          <a:lstStyle/>
          <a:p>
            <a:r>
              <a:rPr lang="en-US"/>
              <a:t>Babies who are </a:t>
            </a:r>
            <a:r>
              <a:rPr lang="en-US" u="sng"/>
              <a:t>not</a:t>
            </a:r>
            <a:r>
              <a:rPr lang="en-US"/>
              <a:t> breastfed have a higher risk of hospitalization  in the first year of life due to increased risk of bacterial illness</a:t>
            </a:r>
          </a:p>
          <a:p>
            <a:pPr lvl="1"/>
            <a:r>
              <a:rPr lang="en-US"/>
              <a:t>Bacterial meningitis</a:t>
            </a:r>
          </a:p>
          <a:p>
            <a:pPr lvl="1"/>
            <a:r>
              <a:rPr lang="en-US"/>
              <a:t>Bacteremia</a:t>
            </a:r>
          </a:p>
          <a:p>
            <a:pPr lvl="1"/>
            <a:r>
              <a:rPr lang="en-US"/>
              <a:t>Diarrhea</a:t>
            </a: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Footer Placeholder 2"/>
          <p:cNvSpPr>
            <a:spLocks noGrp="1"/>
          </p:cNvSpPr>
          <p:nvPr>
            <p:ph type="ftr" sz="quarter" idx="10"/>
          </p:nvPr>
        </p:nvSpPr>
        <p:spPr>
          <a:noFill/>
        </p:spPr>
        <p:txBody>
          <a:bodyPr/>
          <a:lstStyle/>
          <a:p>
            <a:r>
              <a:rPr lang="en-US" smtClean="0"/>
              <a:t>NF-</a:t>
            </a:r>
          </a:p>
        </p:txBody>
      </p:sp>
      <p:sp>
        <p:nvSpPr>
          <p:cNvPr id="16387" name="Slide Number Placeholder 3"/>
          <p:cNvSpPr>
            <a:spLocks noGrp="1"/>
          </p:cNvSpPr>
          <p:nvPr>
            <p:ph type="sldNum" sz="quarter" idx="11"/>
          </p:nvPr>
        </p:nvSpPr>
        <p:spPr>
          <a:noFill/>
        </p:spPr>
        <p:txBody>
          <a:bodyPr/>
          <a:lstStyle/>
          <a:p>
            <a:fld id="{219D9A77-7B6F-420E-8C6C-4ED7CCE871E8}" type="slidenum">
              <a:rPr lang="en-US" smtClean="0"/>
              <a:pPr/>
              <a:t>6</a:t>
            </a:fld>
            <a:endParaRPr lang="en-US" smtClean="0"/>
          </a:p>
        </p:txBody>
      </p:sp>
      <p:sp>
        <p:nvSpPr>
          <p:cNvPr id="16388" name="Date Placeholder 4"/>
          <p:cNvSpPr>
            <a:spLocks noGrp="1"/>
          </p:cNvSpPr>
          <p:nvPr>
            <p:ph type="dt" sz="quarter" idx="12"/>
          </p:nvPr>
        </p:nvSpPr>
        <p:spPr>
          <a:noFill/>
        </p:spPr>
        <p:txBody>
          <a:bodyPr/>
          <a:lstStyle/>
          <a:p>
            <a:r>
              <a:rPr lang="en-US" smtClean="0"/>
              <a:t>Teaching Aids: ENC</a:t>
            </a:r>
          </a:p>
        </p:txBody>
      </p:sp>
      <p:pic>
        <p:nvPicPr>
          <p:cNvPr id="16389" name="Picture 2"/>
          <p:cNvPicPr>
            <a:picLocks noChangeAspect="1" noChangeArrowheads="1"/>
          </p:cNvPicPr>
          <p:nvPr/>
        </p:nvPicPr>
        <p:blipFill>
          <a:blip r:embed="rId3" cstate="print"/>
          <a:srcRect/>
          <a:stretch>
            <a:fillRect/>
          </a:stretch>
        </p:blipFill>
        <p:spPr bwMode="auto">
          <a:xfrm>
            <a:off x="2590800" y="1371600"/>
            <a:ext cx="4845050" cy="4322763"/>
          </a:xfrm>
          <a:prstGeom prst="rect">
            <a:avLst/>
          </a:prstGeom>
          <a:noFill/>
          <a:ln w="9525">
            <a:noFill/>
            <a:miter lim="800000"/>
            <a:headEnd/>
            <a:tailEnd/>
          </a:ln>
        </p:spPr>
      </p:pic>
      <p:sp>
        <p:nvSpPr>
          <p:cNvPr id="70661" name="Text Box 5"/>
          <p:cNvSpPr txBox="1">
            <a:spLocks noChangeArrowheads="1"/>
          </p:cNvSpPr>
          <p:nvPr/>
        </p:nvSpPr>
        <p:spPr bwMode="auto">
          <a:xfrm>
            <a:off x="4114800" y="1233488"/>
            <a:ext cx="2514600" cy="366712"/>
          </a:xfrm>
          <a:prstGeom prst="rect">
            <a:avLst/>
          </a:prstGeom>
          <a:ln>
            <a:headEnd/>
            <a:tailEnd/>
          </a:ln>
        </p:spPr>
        <p:style>
          <a:lnRef idx="1">
            <a:schemeClr val="accent2"/>
          </a:lnRef>
          <a:fillRef idx="3">
            <a:schemeClr val="accent2"/>
          </a:fillRef>
          <a:effectRef idx="2">
            <a:schemeClr val="accent2"/>
          </a:effectRef>
          <a:fontRef idx="minor">
            <a:schemeClr val="lt1"/>
          </a:fontRef>
        </p:style>
        <p:txBody>
          <a:bodyPr>
            <a:spAutoFit/>
          </a:bodyPr>
          <a:lstStyle/>
          <a:p>
            <a:pPr>
              <a:spcBef>
                <a:spcPct val="50000"/>
              </a:spcBef>
              <a:defRPr/>
            </a:pPr>
            <a:r>
              <a:rPr lang="en-US" b="1">
                <a:solidFill>
                  <a:srgbClr val="FFFF00"/>
                </a:solidFill>
              </a:rPr>
              <a:t>Rooting reflex</a:t>
            </a:r>
          </a:p>
        </p:txBody>
      </p:sp>
      <p:sp>
        <p:nvSpPr>
          <p:cNvPr id="70662" name="Text Box 6"/>
          <p:cNvSpPr txBox="1">
            <a:spLocks noChangeArrowheads="1"/>
          </p:cNvSpPr>
          <p:nvPr/>
        </p:nvSpPr>
        <p:spPr bwMode="auto">
          <a:xfrm>
            <a:off x="6400800" y="5181600"/>
            <a:ext cx="2590800" cy="366713"/>
          </a:xfrm>
          <a:prstGeom prst="rect">
            <a:avLst/>
          </a:prstGeom>
          <a:ln>
            <a:headEnd/>
            <a:tailEnd/>
          </a:ln>
        </p:spPr>
        <p:style>
          <a:lnRef idx="1">
            <a:schemeClr val="accent2"/>
          </a:lnRef>
          <a:fillRef idx="3">
            <a:schemeClr val="accent2"/>
          </a:fillRef>
          <a:effectRef idx="2">
            <a:schemeClr val="accent2"/>
          </a:effectRef>
          <a:fontRef idx="minor">
            <a:schemeClr val="lt1"/>
          </a:fontRef>
        </p:style>
        <p:txBody>
          <a:bodyPr>
            <a:spAutoFit/>
          </a:bodyPr>
          <a:lstStyle/>
          <a:p>
            <a:pPr>
              <a:spcBef>
                <a:spcPct val="50000"/>
              </a:spcBef>
              <a:defRPr/>
            </a:pPr>
            <a:r>
              <a:rPr lang="en-US" b="1" dirty="0">
                <a:solidFill>
                  <a:srgbClr val="FFFF00"/>
                </a:solidFill>
              </a:rPr>
              <a:t>Swallowing reflex</a:t>
            </a:r>
          </a:p>
        </p:txBody>
      </p:sp>
      <p:sp>
        <p:nvSpPr>
          <p:cNvPr id="70663" name="Text Box 7"/>
          <p:cNvSpPr txBox="1">
            <a:spLocks noChangeArrowheads="1"/>
          </p:cNvSpPr>
          <p:nvPr/>
        </p:nvSpPr>
        <p:spPr bwMode="auto">
          <a:xfrm>
            <a:off x="6553200" y="1995488"/>
            <a:ext cx="2133600" cy="366712"/>
          </a:xfrm>
          <a:prstGeom prst="rect">
            <a:avLst/>
          </a:prstGeom>
          <a:ln>
            <a:headEnd/>
            <a:tailEnd/>
          </a:ln>
        </p:spPr>
        <p:style>
          <a:lnRef idx="1">
            <a:schemeClr val="accent2"/>
          </a:lnRef>
          <a:fillRef idx="3">
            <a:schemeClr val="accent2"/>
          </a:fillRef>
          <a:effectRef idx="2">
            <a:schemeClr val="accent2"/>
          </a:effectRef>
          <a:fontRef idx="minor">
            <a:schemeClr val="lt1"/>
          </a:fontRef>
        </p:style>
        <p:txBody>
          <a:bodyPr>
            <a:spAutoFit/>
          </a:bodyPr>
          <a:lstStyle/>
          <a:p>
            <a:pPr>
              <a:spcBef>
                <a:spcPct val="50000"/>
              </a:spcBef>
              <a:defRPr/>
            </a:pPr>
            <a:r>
              <a:rPr lang="en-US" b="1" dirty="0">
                <a:solidFill>
                  <a:srgbClr val="FFFF00"/>
                </a:solidFill>
              </a:rPr>
              <a:t>Sucking reflex</a:t>
            </a:r>
          </a:p>
        </p:txBody>
      </p:sp>
      <p:sp>
        <p:nvSpPr>
          <p:cNvPr id="16393" name="Rectangle 8"/>
          <p:cNvSpPr>
            <a:spLocks noGrp="1" noChangeArrowheads="1"/>
          </p:cNvSpPr>
          <p:nvPr>
            <p:ph type="title"/>
          </p:nvPr>
        </p:nvSpPr>
        <p:spPr>
          <a:xfrm>
            <a:off x="457200" y="0"/>
            <a:ext cx="8229600" cy="1371600"/>
          </a:xfrm>
        </p:spPr>
        <p:txBody>
          <a:bodyPr/>
          <a:lstStyle/>
          <a:p>
            <a:pPr eaLnBrk="1" hangingPunct="1"/>
            <a:r>
              <a:rPr lang="en-US" smtClean="0"/>
              <a:t>Feeding reflexes in the baby</a:t>
            </a:r>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p:txBody>
          <a:bodyPr/>
          <a:lstStyle/>
          <a:p>
            <a:r>
              <a:rPr lang="en-US"/>
              <a:t>Health Effects</a:t>
            </a:r>
          </a:p>
        </p:txBody>
      </p:sp>
      <p:sp>
        <p:nvSpPr>
          <p:cNvPr id="9219" name="Rectangle 3"/>
          <p:cNvSpPr>
            <a:spLocks noGrp="1" noChangeArrowheads="1"/>
          </p:cNvSpPr>
          <p:nvPr>
            <p:ph type="body" idx="1"/>
          </p:nvPr>
        </p:nvSpPr>
        <p:spPr/>
        <p:txBody>
          <a:bodyPr/>
          <a:lstStyle/>
          <a:p>
            <a:pPr>
              <a:buFont typeface="Wingdings" pitchFamily="2" charset="2"/>
              <a:buNone/>
            </a:pPr>
            <a:r>
              <a:rPr lang="en-US"/>
              <a:t>Intelligence</a:t>
            </a:r>
          </a:p>
          <a:p>
            <a:r>
              <a:rPr lang="en-US"/>
              <a:t>Studies have shown slightly higher IQ and developmental scores among children who were breastfed</a:t>
            </a:r>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755650" y="260350"/>
            <a:ext cx="7772400" cy="885825"/>
          </a:xfrm>
        </p:spPr>
        <p:txBody>
          <a:bodyPr/>
          <a:lstStyle/>
          <a:p>
            <a:r>
              <a:rPr lang="en-US" altLang="zh-CN" b="1">
                <a:ea typeface="宋体" charset="-122"/>
              </a:rPr>
              <a:t>Breast feeding</a:t>
            </a:r>
            <a:endParaRPr lang="en-US" b="1"/>
          </a:p>
        </p:txBody>
      </p:sp>
      <p:sp>
        <p:nvSpPr>
          <p:cNvPr id="2051" name="Rectangle 3"/>
          <p:cNvSpPr>
            <a:spLocks noGrp="1" noChangeArrowheads="1"/>
          </p:cNvSpPr>
          <p:nvPr>
            <p:ph type="subTitle" idx="1"/>
          </p:nvPr>
        </p:nvSpPr>
        <p:spPr>
          <a:xfrm>
            <a:off x="0" y="1628775"/>
            <a:ext cx="9144000" cy="4464050"/>
          </a:xfrm>
        </p:spPr>
        <p:txBody>
          <a:bodyPr/>
          <a:lstStyle/>
          <a:p>
            <a:pPr algn="l"/>
            <a:r>
              <a:rPr lang="en-US" altLang="zh-CN">
                <a:solidFill>
                  <a:srgbClr val="0000FF"/>
                </a:solidFill>
                <a:ea typeface="宋体" charset="-122"/>
              </a:rPr>
              <a:t>*</a:t>
            </a:r>
            <a:r>
              <a:rPr lang="en-US" altLang="zh-CN" b="1">
                <a:solidFill>
                  <a:srgbClr val="0000FF"/>
                </a:solidFill>
                <a:ea typeface="宋体" charset="-122"/>
              </a:rPr>
              <a:t>Neonatology</a:t>
            </a:r>
            <a:r>
              <a:rPr lang="en-US" altLang="zh-CN">
                <a:solidFill>
                  <a:srgbClr val="0000FF"/>
                </a:solidFill>
                <a:ea typeface="宋体" charset="-122"/>
              </a:rPr>
              <a:t>:-</a:t>
            </a:r>
            <a:endParaRPr lang="en-US" altLang="zh-CN" b="1">
              <a:solidFill>
                <a:srgbClr val="0000FF"/>
              </a:solidFill>
              <a:ea typeface="宋体" charset="-122"/>
            </a:endParaRPr>
          </a:p>
          <a:p>
            <a:r>
              <a:rPr lang="en-US" altLang="zh-CN" b="1">
                <a:ea typeface="宋体" charset="-122"/>
              </a:rPr>
              <a:t>Feeding</a:t>
            </a:r>
            <a:endParaRPr lang="en-US" altLang="zh-CN">
              <a:ea typeface="宋体" charset="-122"/>
            </a:endParaRPr>
          </a:p>
          <a:p>
            <a:r>
              <a:rPr lang="en-US" altLang="zh-CN">
                <a:solidFill>
                  <a:srgbClr val="008080"/>
                </a:solidFill>
                <a:ea typeface="宋体" charset="-122"/>
              </a:rPr>
              <a:t>What are the advantages of breast milk or breast feeding?</a:t>
            </a:r>
          </a:p>
          <a:p>
            <a:r>
              <a:rPr lang="en-US" altLang="zh-CN">
                <a:ea typeface="宋体" charset="-122"/>
              </a:rPr>
              <a:t>Breast feeding:</a:t>
            </a:r>
          </a:p>
          <a:p>
            <a:r>
              <a:rPr lang="en-US" altLang="zh-CN">
                <a:ea typeface="宋体" charset="-122"/>
              </a:rPr>
              <a:t>                       Availability ; cheep ; decreased incidence of breast cancer : improve mother infant bonding.</a:t>
            </a:r>
            <a:endParaRPr lang="en-US"/>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3" name="Rectangle 5"/>
          <p:cNvSpPr>
            <a:spLocks noGrp="1" noChangeArrowheads="1"/>
          </p:cNvSpPr>
          <p:nvPr>
            <p:ph type="ctrTitle"/>
          </p:nvPr>
        </p:nvSpPr>
        <p:spPr>
          <a:xfrm>
            <a:off x="611188" y="476250"/>
            <a:ext cx="7772400" cy="647700"/>
          </a:xfrm>
        </p:spPr>
        <p:txBody>
          <a:bodyPr/>
          <a:lstStyle/>
          <a:p>
            <a:pPr eaLnBrk="1" hangingPunct="1">
              <a:defRPr/>
            </a:pPr>
            <a:r>
              <a:rPr lang="en-US" altLang="zh-CN" sz="3200" b="1" smtClean="0">
                <a:solidFill>
                  <a:srgbClr val="2970FF"/>
                </a:solidFill>
                <a:ea typeface="宋体" charset="-122"/>
              </a:rPr>
              <a:t>Composition of breast milk:-</a:t>
            </a:r>
            <a:endParaRPr lang="en-US" sz="3200" b="1" smtClean="0">
              <a:solidFill>
                <a:srgbClr val="2970FF"/>
              </a:solidFill>
            </a:endParaRPr>
          </a:p>
        </p:txBody>
      </p:sp>
      <p:sp>
        <p:nvSpPr>
          <p:cNvPr id="22534" name="Rectangle 6"/>
          <p:cNvSpPr>
            <a:spLocks noGrp="1" noChangeArrowheads="1"/>
          </p:cNvSpPr>
          <p:nvPr>
            <p:ph type="subTitle" idx="1"/>
          </p:nvPr>
        </p:nvSpPr>
        <p:spPr>
          <a:xfrm>
            <a:off x="0" y="1700213"/>
            <a:ext cx="9144000" cy="3384550"/>
          </a:xfrm>
        </p:spPr>
        <p:txBody>
          <a:bodyPr/>
          <a:lstStyle/>
          <a:p>
            <a:pPr marL="381000" indent="-381000" eaLnBrk="1" hangingPunct="1">
              <a:lnSpc>
                <a:spcPct val="80000"/>
              </a:lnSpc>
              <a:buClr>
                <a:srgbClr val="0099CC"/>
              </a:buClr>
              <a:buFontTx/>
              <a:buAutoNum type="alphaLcParenR"/>
              <a:defRPr/>
            </a:pPr>
            <a:r>
              <a:rPr lang="en-US" altLang="zh-CN" sz="2800" smtClean="0">
                <a:solidFill>
                  <a:srgbClr val="0099CC"/>
                </a:solidFill>
                <a:ea typeface="宋体" charset="-122"/>
              </a:rPr>
              <a:t>  </a:t>
            </a:r>
            <a:r>
              <a:rPr lang="en-US" altLang="zh-CN" sz="3600" smtClean="0">
                <a:solidFill>
                  <a:srgbClr val="0099CC"/>
                </a:solidFill>
                <a:ea typeface="宋体" charset="-122"/>
              </a:rPr>
              <a:t>Colostrum: </a:t>
            </a:r>
          </a:p>
          <a:p>
            <a:pPr marL="381000" indent="-381000" eaLnBrk="1" hangingPunct="1">
              <a:lnSpc>
                <a:spcPct val="80000"/>
              </a:lnSpc>
              <a:defRPr/>
            </a:pPr>
            <a:endParaRPr lang="en-US" altLang="zh-CN" sz="3600" smtClean="0">
              <a:solidFill>
                <a:srgbClr val="0099CC"/>
              </a:solidFill>
              <a:ea typeface="宋体" charset="-122"/>
            </a:endParaRPr>
          </a:p>
          <a:p>
            <a:pPr marL="381000" indent="-381000" algn="l" eaLnBrk="1" hangingPunct="1">
              <a:lnSpc>
                <a:spcPct val="80000"/>
              </a:lnSpc>
              <a:defRPr/>
            </a:pPr>
            <a:r>
              <a:rPr lang="en-US" altLang="zh-CN" sz="2800" smtClean="0">
                <a:ea typeface="宋体" charset="-122"/>
              </a:rPr>
              <a:t>            </a:t>
            </a:r>
            <a:r>
              <a:rPr lang="en-US" altLang="zh-CN" smtClean="0">
                <a:ea typeface="宋体" charset="-122"/>
              </a:rPr>
              <a:t>Bright lemon yellow ; alkaline ; viscous fluid secreted during first 5-7 days : compared to mature milk  it is :</a:t>
            </a:r>
          </a:p>
          <a:p>
            <a:pPr marL="381000" indent="-381000" algn="l" eaLnBrk="1" hangingPunct="1">
              <a:lnSpc>
                <a:spcPct val="80000"/>
              </a:lnSpc>
              <a:defRPr/>
            </a:pPr>
            <a:endParaRPr lang="en-US" altLang="zh-CN" smtClean="0">
              <a:ea typeface="宋体" charset="-122"/>
            </a:endParaRPr>
          </a:p>
          <a:p>
            <a:pPr marL="381000" indent="-381000" algn="r" eaLnBrk="1" hangingPunct="1">
              <a:lnSpc>
                <a:spcPct val="80000"/>
              </a:lnSpc>
              <a:defRPr/>
            </a:pPr>
            <a:r>
              <a:rPr lang="en-US" altLang="zh-CN" smtClean="0">
                <a:ea typeface="宋体" charset="-122"/>
              </a:rPr>
              <a:t>1) More rich in protein (2.3gm/dl) but less CHO or fat.</a:t>
            </a:r>
            <a:endParaRPr lang="en-US" smtClean="0"/>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a:xfrm>
            <a:off x="809625" y="609600"/>
            <a:ext cx="7648575" cy="1143000"/>
          </a:xfrm>
        </p:spPr>
        <p:txBody>
          <a:bodyPr/>
          <a:lstStyle/>
          <a:p>
            <a:pPr algn="ctr"/>
            <a:r>
              <a:rPr lang="en-GB" altLang="en-US" sz="2800"/>
              <a:t>Protein composition of human colostrum </a:t>
            </a:r>
            <a:r>
              <a:rPr lang="en-US" altLang="en-US" sz="2800"/>
              <a:t/>
            </a:r>
            <a:br>
              <a:rPr lang="en-US" altLang="en-US" sz="2800"/>
            </a:br>
            <a:r>
              <a:rPr lang="en-GB" altLang="en-US" sz="2800"/>
              <a:t>and mature breast milk (per litre)</a:t>
            </a:r>
          </a:p>
        </p:txBody>
      </p:sp>
      <p:sp>
        <p:nvSpPr>
          <p:cNvPr id="23556" name="Text Box 4"/>
          <p:cNvSpPr txBox="1">
            <a:spLocks noChangeArrowheads="1"/>
          </p:cNvSpPr>
          <p:nvPr/>
        </p:nvSpPr>
        <p:spPr bwMode="auto">
          <a:xfrm>
            <a:off x="677863" y="5638800"/>
            <a:ext cx="8128000" cy="517525"/>
          </a:xfrm>
          <a:prstGeom prst="rect">
            <a:avLst/>
          </a:prstGeom>
          <a:noFill/>
          <a:ln w="9525">
            <a:noFill/>
            <a:miter lim="800000"/>
            <a:headEnd/>
            <a:tailEnd/>
          </a:ln>
          <a:effectLst/>
        </p:spPr>
        <p:txBody>
          <a:bodyPr anchor="ctr">
            <a:spAutoFit/>
          </a:bodyPr>
          <a:lstStyle/>
          <a:p>
            <a:pPr>
              <a:spcBef>
                <a:spcPct val="50000"/>
              </a:spcBef>
            </a:pPr>
            <a:r>
              <a:rPr lang="en-GB" altLang="en-US" sz="1400" b="0">
                <a:solidFill>
                  <a:srgbClr val="000066"/>
                </a:solidFill>
              </a:rPr>
              <a:t>From: Worthington-Roberts B</a:t>
            </a:r>
            <a:r>
              <a:rPr lang="en-US" altLang="en-US" sz="1400" b="0">
                <a:solidFill>
                  <a:srgbClr val="000066"/>
                </a:solidFill>
              </a:rPr>
              <a:t>, </a:t>
            </a:r>
            <a:r>
              <a:rPr lang="en-GB" altLang="en-US" sz="1400" b="0">
                <a:solidFill>
                  <a:srgbClr val="000066"/>
                </a:solidFill>
              </a:rPr>
              <a:t>Williams SR</a:t>
            </a:r>
            <a:r>
              <a:rPr lang="en-US" altLang="en-US" sz="1400" b="0">
                <a:solidFill>
                  <a:srgbClr val="000066"/>
                </a:solidFill>
              </a:rPr>
              <a:t>.</a:t>
            </a:r>
            <a:r>
              <a:rPr lang="en-GB" altLang="en-US" sz="1400" b="0">
                <a:solidFill>
                  <a:srgbClr val="000066"/>
                </a:solidFill>
              </a:rPr>
              <a:t> </a:t>
            </a:r>
            <a:r>
              <a:rPr lang="en-GB" altLang="en-US" sz="1400" b="0" i="1">
                <a:solidFill>
                  <a:srgbClr val="000066"/>
                </a:solidFill>
              </a:rPr>
              <a:t>Nutrition in Pregnancy and Lactation, 5th ed.</a:t>
            </a:r>
            <a:r>
              <a:rPr lang="en-GB" altLang="en-US" sz="1400" b="0">
                <a:solidFill>
                  <a:srgbClr val="000066"/>
                </a:solidFill>
              </a:rPr>
              <a:t> St. Louis, MO</a:t>
            </a:r>
            <a:r>
              <a:rPr lang="en-US" altLang="en-US" sz="1400" b="0">
                <a:solidFill>
                  <a:srgbClr val="000066"/>
                </a:solidFill>
              </a:rPr>
              <a:t>,</a:t>
            </a:r>
            <a:r>
              <a:rPr lang="en-GB" altLang="en-US" sz="1400" b="0">
                <a:solidFill>
                  <a:srgbClr val="000066"/>
                </a:solidFill>
              </a:rPr>
              <a:t> Times Mirror/Mosby College Publishing</a:t>
            </a:r>
            <a:r>
              <a:rPr lang="en-US" altLang="en-US" sz="1400" b="0">
                <a:solidFill>
                  <a:srgbClr val="000066"/>
                </a:solidFill>
              </a:rPr>
              <a:t>, p. 350, 1993.</a:t>
            </a:r>
            <a:endParaRPr lang="en-GB" altLang="en-US" sz="1400" b="0">
              <a:solidFill>
                <a:srgbClr val="000066"/>
              </a:solidFill>
            </a:endParaRPr>
          </a:p>
        </p:txBody>
      </p:sp>
      <p:sp>
        <p:nvSpPr>
          <p:cNvPr id="23558" name="Rectangle 6"/>
          <p:cNvSpPr>
            <a:spLocks noChangeArrowheads="1"/>
          </p:cNvSpPr>
          <p:nvPr/>
        </p:nvSpPr>
        <p:spPr bwMode="auto">
          <a:xfrm>
            <a:off x="6553200" y="6477000"/>
            <a:ext cx="1905000" cy="228600"/>
          </a:xfrm>
          <a:prstGeom prst="rect">
            <a:avLst/>
          </a:prstGeom>
          <a:noFill/>
          <a:ln w="9525">
            <a:noFill/>
            <a:miter lim="800000"/>
            <a:headEnd/>
            <a:tailEnd/>
          </a:ln>
          <a:effectLst/>
        </p:spPr>
        <p:txBody>
          <a:bodyPr/>
          <a:lstStyle/>
          <a:p>
            <a:pPr algn="r"/>
            <a:r>
              <a:rPr lang="en-GB" altLang="en-US" sz="1400" b="0">
                <a:solidFill>
                  <a:srgbClr val="000066"/>
                </a:solidFill>
              </a:rPr>
              <a:t>Slide 4.4.</a:t>
            </a:r>
            <a:r>
              <a:rPr lang="en-US" altLang="en-US" sz="1400" b="0">
                <a:solidFill>
                  <a:srgbClr val="000066"/>
                </a:solidFill>
              </a:rPr>
              <a:t>7</a:t>
            </a:r>
            <a:endParaRPr lang="en-GB" altLang="en-US" sz="1400" b="0">
              <a:solidFill>
                <a:srgbClr val="000066"/>
              </a:solidFill>
            </a:endParaRP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4" name="Rectangle 4"/>
          <p:cNvSpPr>
            <a:spLocks noGrp="1" noChangeArrowheads="1"/>
          </p:cNvSpPr>
          <p:nvPr>
            <p:ph type="title"/>
          </p:nvPr>
        </p:nvSpPr>
        <p:spPr>
          <a:xfrm>
            <a:off x="468313" y="2349500"/>
            <a:ext cx="8229600" cy="1384300"/>
          </a:xfrm>
        </p:spPr>
        <p:txBody>
          <a:bodyPr>
            <a:normAutofit fontScale="90000"/>
          </a:bodyPr>
          <a:lstStyle/>
          <a:p>
            <a:pPr algn="ctr" eaLnBrk="1" hangingPunct="1">
              <a:defRPr/>
            </a:pPr>
            <a:r>
              <a:rPr lang="en-US" altLang="zh-CN" sz="3200" smtClean="0">
                <a:ea typeface="宋体" charset="-122"/>
              </a:rPr>
              <a:t>2) Very rich in immunoglobulin especially IgA.</a:t>
            </a:r>
            <a:br>
              <a:rPr lang="en-US" altLang="zh-CN" sz="3200" smtClean="0">
                <a:ea typeface="宋体" charset="-122"/>
              </a:rPr>
            </a:br>
            <a:r>
              <a:rPr lang="en-US" altLang="zh-CN" sz="3200" smtClean="0">
                <a:ea typeface="宋体" charset="-122"/>
              </a:rPr>
              <a:t/>
            </a:r>
            <a:br>
              <a:rPr lang="en-US" altLang="zh-CN" sz="3200" smtClean="0">
                <a:ea typeface="宋体" charset="-122"/>
              </a:rPr>
            </a:br>
            <a:r>
              <a:rPr lang="en-US" altLang="zh-CN" sz="3200" smtClean="0">
                <a:ea typeface="宋体" charset="-122"/>
              </a:rPr>
              <a:t>3) rich in cholesterol , Na , K , Cl , Zinc , Copper , leucocytes ( macrophages , lymphocytes )</a:t>
            </a:r>
            <a:br>
              <a:rPr lang="en-US" altLang="zh-CN" sz="3200" smtClean="0">
                <a:ea typeface="宋体" charset="-122"/>
              </a:rPr>
            </a:br>
            <a:r>
              <a:rPr lang="en-US" altLang="zh-CN" sz="3200" smtClean="0">
                <a:ea typeface="宋体" charset="-122"/>
              </a:rPr>
              <a:t>Antibacterial ( lactofissin , lactofirrin )</a:t>
            </a:r>
            <a:br>
              <a:rPr lang="en-US" altLang="zh-CN" sz="3200" smtClean="0">
                <a:ea typeface="宋体" charset="-122"/>
              </a:rPr>
            </a:br>
            <a:r>
              <a:rPr lang="en-US" altLang="zh-CN" sz="3200" smtClean="0">
                <a:ea typeface="宋体" charset="-122"/>
              </a:rPr>
              <a:t>more rich in Vit.A than mature milk.</a:t>
            </a:r>
            <a:endParaRPr lang="en-US" sz="3200" smtClean="0"/>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2" name="Rectangle 4"/>
          <p:cNvSpPr>
            <a:spLocks noGrp="1" noChangeArrowheads="1"/>
          </p:cNvSpPr>
          <p:nvPr>
            <p:ph type="title"/>
          </p:nvPr>
        </p:nvSpPr>
        <p:spPr>
          <a:xfrm>
            <a:off x="539750" y="1268413"/>
            <a:ext cx="8229600" cy="1384300"/>
          </a:xfrm>
        </p:spPr>
        <p:txBody>
          <a:bodyPr>
            <a:normAutofit fontScale="90000"/>
          </a:bodyPr>
          <a:lstStyle/>
          <a:p>
            <a:pPr algn="ctr" eaLnBrk="1" hangingPunct="1">
              <a:defRPr/>
            </a:pPr>
            <a:r>
              <a:rPr lang="en-US" altLang="zh-CN" sz="3200" b="1" smtClean="0">
                <a:ea typeface="宋体" charset="-122"/>
              </a:rPr>
              <a:t>4) Laxative effect by enhancing GIT motility leading to prevention of meconium blood formation which is the most common cause intestinal destruction.</a:t>
            </a:r>
            <a:endParaRPr lang="en-US" sz="3200" b="1" smtClean="0"/>
          </a:p>
        </p:txBody>
      </p:sp>
      <p:sp>
        <p:nvSpPr>
          <p:cNvPr id="11267" name="Rectangle 5"/>
          <p:cNvSpPr>
            <a:spLocks noChangeArrowheads="1"/>
          </p:cNvSpPr>
          <p:nvPr/>
        </p:nvSpPr>
        <p:spPr bwMode="auto">
          <a:xfrm>
            <a:off x="395288" y="4652963"/>
            <a:ext cx="8424862" cy="1066800"/>
          </a:xfrm>
          <a:prstGeom prst="rect">
            <a:avLst/>
          </a:prstGeom>
          <a:noFill/>
          <a:ln w="9525">
            <a:noFill/>
            <a:miter lim="800000"/>
            <a:headEnd/>
            <a:tailEnd/>
          </a:ln>
        </p:spPr>
        <p:txBody>
          <a:bodyPr anchor="ctr">
            <a:spAutoFit/>
          </a:bodyPr>
          <a:lstStyle/>
          <a:p>
            <a:pPr rtl="1">
              <a:tabLst>
                <a:tab pos="130175" algn="l"/>
              </a:tabLst>
            </a:pPr>
            <a:r>
              <a:rPr lang="en-US" altLang="zh-CN" sz="3200">
                <a:ea typeface="宋体" charset="-122"/>
              </a:rPr>
              <a:t>5) </a:t>
            </a:r>
            <a:r>
              <a:rPr lang="en-US" altLang="zh-CN" sz="3200" b="1">
                <a:ea typeface="宋体" charset="-122"/>
              </a:rPr>
              <a:t>reducing enterohepatic circulation and prevent hyperbilirubinaemia.</a:t>
            </a:r>
          </a:p>
        </p:txBody>
      </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ctrTitle"/>
          </p:nvPr>
        </p:nvSpPr>
        <p:spPr/>
        <p:txBody>
          <a:bodyPr/>
          <a:lstStyle/>
          <a:p>
            <a:r>
              <a:rPr lang="en-US"/>
              <a:t>Maternal Benefits</a:t>
            </a:r>
          </a:p>
        </p:txBody>
      </p:sp>
      <p:sp>
        <p:nvSpPr>
          <p:cNvPr id="10243" name="Rectangle 3"/>
          <p:cNvSpPr>
            <a:spLocks noGrp="1" noChangeArrowheads="1"/>
          </p:cNvSpPr>
          <p:nvPr>
            <p:ph type="subTitle" idx="1"/>
          </p:nvPr>
        </p:nvSpPr>
        <p:spPr/>
        <p:txBody>
          <a:bodyPr/>
          <a:lstStyle/>
          <a:p>
            <a:r>
              <a:rPr lang="en-US"/>
              <a:t>Maternal health is also affected by breastfeeding…</a:t>
            </a:r>
          </a:p>
        </p:txBody>
      </p:sp>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Rectangle 2"/>
          <p:cNvSpPr>
            <a:spLocks noGrp="1" noChangeArrowheads="1"/>
          </p:cNvSpPr>
          <p:nvPr>
            <p:ph type="title"/>
          </p:nvPr>
        </p:nvSpPr>
        <p:spPr/>
        <p:txBody>
          <a:bodyPr/>
          <a:lstStyle/>
          <a:p>
            <a:r>
              <a:rPr lang="en-US"/>
              <a:t>Maternal Benefits</a:t>
            </a:r>
          </a:p>
        </p:txBody>
      </p:sp>
      <p:sp>
        <p:nvSpPr>
          <p:cNvPr id="155651" name="Rectangle 3"/>
          <p:cNvSpPr>
            <a:spLocks noGrp="1" noChangeArrowheads="1"/>
          </p:cNvSpPr>
          <p:nvPr>
            <p:ph type="body" idx="1"/>
          </p:nvPr>
        </p:nvSpPr>
        <p:spPr/>
        <p:txBody>
          <a:bodyPr/>
          <a:lstStyle/>
          <a:p>
            <a:r>
              <a:rPr lang="en-US"/>
              <a:t>Suckling stimulates the release of oxytocin </a:t>
            </a:r>
          </a:p>
          <a:p>
            <a:endParaRPr lang="en-US"/>
          </a:p>
          <a:p>
            <a:r>
              <a:rPr lang="en-US"/>
              <a:t>Oxytocin ~&gt; contractions </a:t>
            </a:r>
          </a:p>
          <a:p>
            <a:pPr lvl="1"/>
            <a:r>
              <a:rPr lang="en-US"/>
              <a:t>helps prevent postpartum hemorrhage</a:t>
            </a:r>
          </a:p>
          <a:p>
            <a:pPr lvl="1"/>
            <a:r>
              <a:rPr lang="en-US"/>
              <a:t>promotes uterine involution</a:t>
            </a:r>
          </a:p>
        </p:txBody>
      </p:sp>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8" name="Rectangle 4"/>
          <p:cNvSpPr>
            <a:spLocks noGrp="1" noChangeArrowheads="1"/>
          </p:cNvSpPr>
          <p:nvPr>
            <p:ph type="title"/>
          </p:nvPr>
        </p:nvSpPr>
        <p:spPr/>
        <p:txBody>
          <a:bodyPr/>
          <a:lstStyle/>
          <a:p>
            <a:r>
              <a:rPr lang="en-US"/>
              <a:t>Maternal Benefits</a:t>
            </a:r>
          </a:p>
        </p:txBody>
      </p:sp>
      <p:sp>
        <p:nvSpPr>
          <p:cNvPr id="11269" name="Rectangle 5"/>
          <p:cNvSpPr>
            <a:spLocks noGrp="1" noChangeArrowheads="1"/>
          </p:cNvSpPr>
          <p:nvPr>
            <p:ph type="body" idx="1"/>
          </p:nvPr>
        </p:nvSpPr>
        <p:spPr/>
        <p:txBody>
          <a:bodyPr/>
          <a:lstStyle/>
          <a:p>
            <a:r>
              <a:rPr lang="en-US"/>
              <a:t>Breastfeeding assists in the natural spacing of pregnancies</a:t>
            </a:r>
          </a:p>
          <a:p>
            <a:pPr lvl="1"/>
            <a:r>
              <a:rPr lang="en-US"/>
              <a:t>Mothers who bottle-feed typically begin their menstrual cycle again within 6-8 weeks</a:t>
            </a:r>
          </a:p>
          <a:p>
            <a:pPr lvl="1"/>
            <a:r>
              <a:rPr lang="en-US"/>
              <a:t>Breastfeeding mothers often stay amenorrheic for several months</a:t>
            </a:r>
          </a:p>
        </p:txBody>
      </p:sp>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2" name="Rectangle 4"/>
          <p:cNvSpPr>
            <a:spLocks noGrp="1" noChangeArrowheads="1"/>
          </p:cNvSpPr>
          <p:nvPr>
            <p:ph type="title"/>
          </p:nvPr>
        </p:nvSpPr>
        <p:spPr/>
        <p:txBody>
          <a:bodyPr/>
          <a:lstStyle/>
          <a:p>
            <a:r>
              <a:rPr lang="en-US"/>
              <a:t>Maternal Benefits</a:t>
            </a:r>
          </a:p>
        </p:txBody>
      </p:sp>
      <p:sp>
        <p:nvSpPr>
          <p:cNvPr id="160773" name="Rectangle 5"/>
          <p:cNvSpPr>
            <a:spLocks noGrp="1" noChangeArrowheads="1"/>
          </p:cNvSpPr>
          <p:nvPr>
            <p:ph type="body" idx="1"/>
          </p:nvPr>
        </p:nvSpPr>
        <p:spPr/>
        <p:txBody>
          <a:bodyPr/>
          <a:lstStyle/>
          <a:p>
            <a:r>
              <a:rPr lang="en-US"/>
              <a:t>Mothers who breastfeed have a lower risk of iron-deficiency anemia</a:t>
            </a:r>
          </a:p>
          <a:p>
            <a:pPr lvl="1"/>
            <a:r>
              <a:rPr lang="en-US"/>
              <a:t>iron lost during menstruation is much more than the amount the body uses for milk production</a:t>
            </a: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6" name="Rectangle 4"/>
          <p:cNvSpPr>
            <a:spLocks noGrp="1" noChangeArrowheads="1"/>
          </p:cNvSpPr>
          <p:nvPr>
            <p:ph type="title"/>
          </p:nvPr>
        </p:nvSpPr>
        <p:spPr>
          <a:xfrm>
            <a:off x="250825" y="1916113"/>
            <a:ext cx="8497888" cy="2536825"/>
          </a:xfrm>
        </p:spPr>
        <p:txBody>
          <a:bodyPr>
            <a:normAutofit fontScale="90000"/>
          </a:bodyPr>
          <a:lstStyle/>
          <a:p>
            <a:pPr algn="ctr"/>
            <a:r>
              <a:rPr lang="en-US" altLang="zh-CN" sz="3200" b="1">
                <a:solidFill>
                  <a:srgbClr val="0000FF"/>
                </a:solidFill>
                <a:ea typeface="宋体" charset="-122"/>
              </a:rPr>
              <a:t>Neonatal feeding reflexes</a:t>
            </a:r>
            <a:r>
              <a:rPr lang="en-US" altLang="zh-CN" sz="3200">
                <a:solidFill>
                  <a:srgbClr val="0000FF"/>
                </a:solidFill>
                <a:ea typeface="宋体" charset="-122"/>
              </a:rPr>
              <a:t>:- </a:t>
            </a:r>
            <a:br>
              <a:rPr lang="en-US" altLang="zh-CN" sz="3200">
                <a:solidFill>
                  <a:srgbClr val="0000FF"/>
                </a:solidFill>
                <a:ea typeface="宋体" charset="-122"/>
              </a:rPr>
            </a:br>
            <a:r>
              <a:rPr lang="en-US" altLang="zh-CN" sz="3200">
                <a:solidFill>
                  <a:srgbClr val="0000FF"/>
                </a:solidFill>
                <a:ea typeface="宋体" charset="-122"/>
              </a:rPr>
              <a:t/>
            </a:r>
            <a:br>
              <a:rPr lang="en-US" altLang="zh-CN" sz="3200">
                <a:solidFill>
                  <a:srgbClr val="0000FF"/>
                </a:solidFill>
                <a:ea typeface="宋体" charset="-122"/>
              </a:rPr>
            </a:br>
            <a:r>
              <a:rPr lang="en-US" altLang="zh-CN" sz="3200">
                <a:solidFill>
                  <a:srgbClr val="339966"/>
                </a:solidFill>
                <a:ea typeface="宋体" charset="-122"/>
              </a:rPr>
              <a:t>1) Rooting reflex:</a:t>
            </a:r>
            <a:r>
              <a:rPr lang="en-US" altLang="zh-CN" sz="3200">
                <a:ea typeface="宋体" charset="-122"/>
              </a:rPr>
              <a:t> touching the check or circumaural area leads to turning the head to the side of the stimulus leading to opening the mouth seeking for the nipple.</a:t>
            </a:r>
            <a:br>
              <a:rPr lang="en-US" altLang="zh-CN" sz="3200">
                <a:ea typeface="宋体" charset="-122"/>
              </a:rPr>
            </a:br>
            <a:r>
              <a:rPr lang="en-US" altLang="zh-CN" sz="3200">
                <a:ea typeface="宋体" charset="-122"/>
              </a:rPr>
              <a:t/>
            </a:r>
            <a:br>
              <a:rPr lang="en-US" altLang="zh-CN" sz="3200">
                <a:ea typeface="宋体" charset="-122"/>
              </a:rPr>
            </a:br>
            <a:r>
              <a:rPr lang="en-US" altLang="zh-CN" sz="3200">
                <a:solidFill>
                  <a:srgbClr val="339966"/>
                </a:solidFill>
                <a:ea typeface="宋体" charset="-122"/>
              </a:rPr>
              <a:t>2) Suckling reflex:</a:t>
            </a:r>
            <a:r>
              <a:rPr lang="en-US" altLang="zh-CN" sz="3200">
                <a:ea typeface="宋体" charset="-122"/>
              </a:rPr>
              <a:t> tactile stimuli of the nipple or aereolar tissue filling the mouth leading to milking action by tongue against hard palate</a:t>
            </a:r>
            <a:r>
              <a:rPr lang="en-US" altLang="zh-CN" sz="4000">
                <a:ea typeface="宋体" charset="-122"/>
              </a:rPr>
              <a:t>.</a:t>
            </a:r>
            <a:endParaRPr lang="en-US" sz="4000"/>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p:txBody>
          <a:bodyPr/>
          <a:lstStyle/>
          <a:p>
            <a:r>
              <a:rPr lang="en-US"/>
              <a:t>Maternal Benefits</a:t>
            </a:r>
          </a:p>
        </p:txBody>
      </p:sp>
      <p:sp>
        <p:nvSpPr>
          <p:cNvPr id="13315" name="Rectangle 3"/>
          <p:cNvSpPr>
            <a:spLocks noGrp="1" noChangeArrowheads="1"/>
          </p:cNvSpPr>
          <p:nvPr>
            <p:ph type="body" idx="1"/>
          </p:nvPr>
        </p:nvSpPr>
        <p:spPr/>
        <p:txBody>
          <a:bodyPr/>
          <a:lstStyle/>
          <a:p>
            <a:r>
              <a:rPr lang="en-US"/>
              <a:t>Breastfeeding mothers have an easier time losing weight gained during pregnancy and maintaining that weight loss</a:t>
            </a:r>
          </a:p>
          <a:p>
            <a:pPr lvl="1"/>
            <a:r>
              <a:rPr lang="en-US"/>
              <a:t>Milk production is an active metabolic process </a:t>
            </a:r>
          </a:p>
          <a:p>
            <a:pPr lvl="1"/>
            <a:r>
              <a:rPr lang="en-US"/>
              <a:t>200 to 500 calories per day</a:t>
            </a:r>
          </a:p>
        </p:txBody>
      </p:sp>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p:txBody>
          <a:bodyPr/>
          <a:lstStyle/>
          <a:p>
            <a:r>
              <a:rPr lang="en-US" dirty="0"/>
              <a:t>Maternal Health Benefits</a:t>
            </a:r>
          </a:p>
        </p:txBody>
      </p:sp>
      <p:sp>
        <p:nvSpPr>
          <p:cNvPr id="12291" name="Rectangle 3"/>
          <p:cNvSpPr>
            <a:spLocks noGrp="1" noChangeArrowheads="1"/>
          </p:cNvSpPr>
          <p:nvPr>
            <p:ph type="body" idx="1"/>
          </p:nvPr>
        </p:nvSpPr>
        <p:spPr/>
        <p:txBody>
          <a:bodyPr/>
          <a:lstStyle/>
          <a:p>
            <a:pPr>
              <a:buFont typeface="Wingdings" pitchFamily="2" charset="2"/>
              <a:buNone/>
            </a:pPr>
            <a:r>
              <a:rPr lang="en-US"/>
              <a:t>Potential long-term health benefits:</a:t>
            </a:r>
          </a:p>
          <a:p>
            <a:endParaRPr lang="en-US"/>
          </a:p>
          <a:p>
            <a:r>
              <a:rPr lang="en-US"/>
              <a:t>Decreased rates of ovarian, endometrial, and breast cancer </a:t>
            </a:r>
          </a:p>
          <a:p>
            <a:endParaRPr lang="en-US" sz="1000"/>
          </a:p>
          <a:p>
            <a:r>
              <a:rPr lang="en-US"/>
              <a:t>Possible decreased risk of postmenopausal osteoporosis </a:t>
            </a:r>
          </a:p>
          <a:p>
            <a:pPr lvl="1"/>
            <a:r>
              <a:rPr lang="en-US"/>
              <a:t>increase in maternal bone density after weaning</a:t>
            </a:r>
          </a:p>
        </p:txBody>
      </p:sp>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p:txBody>
          <a:bodyPr/>
          <a:lstStyle/>
          <a:p>
            <a:r>
              <a:rPr lang="en-US"/>
              <a:t>Maternal Benefits</a:t>
            </a:r>
          </a:p>
        </p:txBody>
      </p:sp>
      <p:sp>
        <p:nvSpPr>
          <p:cNvPr id="14339" name="Rectangle 3"/>
          <p:cNvSpPr>
            <a:spLocks noGrp="1" noChangeArrowheads="1"/>
          </p:cNvSpPr>
          <p:nvPr>
            <p:ph type="body" idx="1"/>
          </p:nvPr>
        </p:nvSpPr>
        <p:spPr/>
        <p:txBody>
          <a:bodyPr/>
          <a:lstStyle/>
          <a:p>
            <a:r>
              <a:rPr lang="en-US"/>
              <a:t>Women with Type I diabetes prior to pregnancy tend to need less insulin while breastfeeding</a:t>
            </a:r>
          </a:p>
          <a:p>
            <a:pPr lvl="1">
              <a:buFont typeface="Wingdings" pitchFamily="2" charset="2"/>
              <a:buNone/>
            </a:pPr>
            <a:endParaRPr lang="en-US"/>
          </a:p>
        </p:txBody>
      </p:sp>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p:txBody>
          <a:bodyPr/>
          <a:lstStyle/>
          <a:p>
            <a:r>
              <a:rPr lang="en-US"/>
              <a:t>Psychological Benefits</a:t>
            </a:r>
          </a:p>
        </p:txBody>
      </p:sp>
      <p:sp>
        <p:nvSpPr>
          <p:cNvPr id="29699" name="Rectangle 3"/>
          <p:cNvSpPr>
            <a:spLocks noGrp="1" noChangeArrowheads="1"/>
          </p:cNvSpPr>
          <p:nvPr>
            <p:ph type="body" idx="1"/>
          </p:nvPr>
        </p:nvSpPr>
        <p:spPr/>
        <p:txBody>
          <a:bodyPr/>
          <a:lstStyle/>
          <a:p>
            <a:r>
              <a:rPr lang="en-US"/>
              <a:t>Provides a unique skin to skin bonding interaction between the mother and infant</a:t>
            </a:r>
          </a:p>
          <a:p>
            <a:endParaRPr lang="en-US"/>
          </a:p>
          <a:p>
            <a:r>
              <a:rPr lang="en-US"/>
              <a:t>Suckling by the infant stimulates Prolactin</a:t>
            </a:r>
          </a:p>
          <a:p>
            <a:pPr lvl="1"/>
            <a:r>
              <a:rPr lang="en-US"/>
              <a:t>has been shown to produce a </a:t>
            </a:r>
            <a:r>
              <a:rPr lang="en-US" u="sng"/>
              <a:t>calming effect</a:t>
            </a:r>
            <a:r>
              <a:rPr lang="en-US"/>
              <a:t> in nursing mothers</a:t>
            </a:r>
          </a:p>
        </p:txBody>
      </p:sp>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Rectangle 2"/>
          <p:cNvSpPr>
            <a:spLocks noGrp="1" noChangeArrowheads="1"/>
          </p:cNvSpPr>
          <p:nvPr>
            <p:ph type="title"/>
          </p:nvPr>
        </p:nvSpPr>
        <p:spPr/>
        <p:txBody>
          <a:bodyPr/>
          <a:lstStyle/>
          <a:p>
            <a:r>
              <a:rPr lang="en-US"/>
              <a:t>Recognize Early Signs of Hunger</a:t>
            </a:r>
          </a:p>
        </p:txBody>
      </p:sp>
      <p:sp>
        <p:nvSpPr>
          <p:cNvPr id="168963" name="Rectangle 3"/>
          <p:cNvSpPr>
            <a:spLocks noGrp="1" noChangeArrowheads="1"/>
          </p:cNvSpPr>
          <p:nvPr>
            <p:ph type="body" idx="1"/>
          </p:nvPr>
        </p:nvSpPr>
        <p:spPr/>
        <p:txBody>
          <a:bodyPr/>
          <a:lstStyle/>
          <a:p>
            <a:r>
              <a:rPr lang="en-US"/>
              <a:t>Offer the breast anytime the infant shows </a:t>
            </a:r>
            <a:r>
              <a:rPr lang="en-US" u="sng"/>
              <a:t>early signs of hunger</a:t>
            </a:r>
            <a:r>
              <a:rPr lang="en-US"/>
              <a:t>:</a:t>
            </a:r>
          </a:p>
          <a:p>
            <a:pPr lvl="1"/>
            <a:r>
              <a:rPr lang="en-US"/>
              <a:t>Increased alertness</a:t>
            </a:r>
          </a:p>
          <a:p>
            <a:pPr lvl="1"/>
            <a:r>
              <a:rPr lang="en-US"/>
              <a:t>Physical activity</a:t>
            </a:r>
          </a:p>
          <a:p>
            <a:pPr lvl="1"/>
            <a:r>
              <a:rPr lang="en-US"/>
              <a:t>Rooting </a:t>
            </a:r>
          </a:p>
          <a:p>
            <a:endParaRPr lang="en-US"/>
          </a:p>
          <a:p>
            <a:pPr algn="ctr">
              <a:buFont typeface="Wingdings" pitchFamily="2" charset="2"/>
              <a:buNone/>
            </a:pPr>
            <a:r>
              <a:rPr lang="en-US" sz="3100"/>
              <a:t>	*</a:t>
            </a:r>
            <a:r>
              <a:rPr lang="en-US" sz="3100" u="sng"/>
              <a:t>Crying</a:t>
            </a:r>
            <a:r>
              <a:rPr lang="en-US" sz="3100"/>
              <a:t> is considered a </a:t>
            </a:r>
            <a:r>
              <a:rPr lang="en-US" sz="3100" u="sng"/>
              <a:t>late </a:t>
            </a:r>
            <a:r>
              <a:rPr lang="en-US" sz="3100"/>
              <a:t>indicator of hunger</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60" name="Rectangle 4"/>
          <p:cNvSpPr>
            <a:spLocks noGrp="1" noChangeArrowheads="1"/>
          </p:cNvSpPr>
          <p:nvPr>
            <p:ph type="title"/>
          </p:nvPr>
        </p:nvSpPr>
        <p:spPr/>
        <p:txBody>
          <a:bodyPr/>
          <a:lstStyle/>
          <a:p>
            <a:r>
              <a:rPr lang="en-US"/>
              <a:t>Frequent Feedings</a:t>
            </a:r>
          </a:p>
        </p:txBody>
      </p:sp>
      <p:sp>
        <p:nvSpPr>
          <p:cNvPr id="19461" name="Rectangle 5"/>
          <p:cNvSpPr>
            <a:spLocks noGrp="1" noChangeArrowheads="1"/>
          </p:cNvSpPr>
          <p:nvPr>
            <p:ph type="body" idx="1"/>
          </p:nvPr>
        </p:nvSpPr>
        <p:spPr/>
        <p:txBody>
          <a:bodyPr/>
          <a:lstStyle/>
          <a:p>
            <a:pPr>
              <a:buFont typeface="Wingdings" pitchFamily="2" charset="2"/>
              <a:buNone/>
            </a:pPr>
            <a:r>
              <a:rPr lang="en-US"/>
              <a:t>First few weeks:</a:t>
            </a:r>
          </a:p>
          <a:p>
            <a:r>
              <a:rPr lang="en-US"/>
              <a:t>mothers are encouraged to have 8 to 12 feedings every 24 hours</a:t>
            </a:r>
          </a:p>
        </p:txBody>
      </p:sp>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4" name="Rectangle 4"/>
          <p:cNvSpPr>
            <a:spLocks noGrp="1" noChangeArrowheads="1"/>
          </p:cNvSpPr>
          <p:nvPr>
            <p:ph type="title"/>
          </p:nvPr>
        </p:nvSpPr>
        <p:spPr/>
        <p:txBody>
          <a:bodyPr/>
          <a:lstStyle/>
          <a:p>
            <a:r>
              <a:rPr lang="en-US"/>
              <a:t>As breastfeeding is established…</a:t>
            </a:r>
          </a:p>
        </p:txBody>
      </p:sp>
      <p:sp>
        <p:nvSpPr>
          <p:cNvPr id="20485" name="Rectangle 5"/>
          <p:cNvSpPr>
            <a:spLocks noGrp="1" noChangeArrowheads="1"/>
          </p:cNvSpPr>
          <p:nvPr>
            <p:ph type="body" idx="1"/>
          </p:nvPr>
        </p:nvSpPr>
        <p:spPr/>
        <p:txBody>
          <a:bodyPr/>
          <a:lstStyle/>
          <a:p>
            <a:r>
              <a:rPr lang="en-US"/>
              <a:t>The frequency of feedings may decrease to approximately 8 times per 24 hours</a:t>
            </a:r>
          </a:p>
          <a:p>
            <a:endParaRPr lang="en-US"/>
          </a:p>
          <a:p>
            <a:r>
              <a:rPr lang="en-US"/>
              <a:t>Frequency may increase again as the infant experiences periods of </a:t>
            </a:r>
            <a:r>
              <a:rPr lang="en-US" u="sng"/>
              <a:t>rapid growth</a:t>
            </a:r>
            <a:r>
              <a:rPr lang="en-US"/>
              <a:t>, or if an increase in milk volume is desired</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p:txBody>
          <a:bodyPr/>
          <a:lstStyle/>
          <a:p>
            <a:r>
              <a:rPr lang="en-US"/>
              <a:t>Breastfeeding Beyond Infancy</a:t>
            </a:r>
          </a:p>
        </p:txBody>
      </p:sp>
      <p:sp>
        <p:nvSpPr>
          <p:cNvPr id="22531" name="Rectangle 3"/>
          <p:cNvSpPr>
            <a:spLocks noGrp="1" noChangeArrowheads="1"/>
          </p:cNvSpPr>
          <p:nvPr>
            <p:ph type="body" idx="1"/>
          </p:nvPr>
        </p:nvSpPr>
        <p:spPr/>
        <p:txBody>
          <a:bodyPr/>
          <a:lstStyle/>
          <a:p>
            <a:pPr>
              <a:buFont typeface="Wingdings" pitchFamily="2" charset="2"/>
              <a:buNone/>
            </a:pPr>
            <a:r>
              <a:rPr lang="en-US" i="1"/>
              <a:t>	All the benefits of human milk continue beyond infancy</a:t>
            </a:r>
          </a:p>
          <a:p>
            <a:endParaRPr lang="en-US"/>
          </a:p>
          <a:p>
            <a:pPr>
              <a:buFont typeface="Wingdings" pitchFamily="2" charset="2"/>
              <a:buNone/>
            </a:pPr>
            <a:r>
              <a:rPr lang="en-US"/>
              <a:t>Recommendation (AAP and AAFP): </a:t>
            </a:r>
          </a:p>
          <a:p>
            <a:r>
              <a:rPr lang="en-US"/>
              <a:t>breastfeeding </a:t>
            </a:r>
            <a:r>
              <a:rPr lang="en-US" u="sng"/>
              <a:t>continue beyond the first year</a:t>
            </a:r>
            <a:r>
              <a:rPr lang="en-US"/>
              <a:t> for as long as the mother and child desire</a:t>
            </a:r>
          </a:p>
        </p:txBody>
      </p:sp>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p:txBody>
          <a:bodyPr/>
          <a:lstStyle/>
          <a:p>
            <a:endParaRPr lang="en-US"/>
          </a:p>
        </p:txBody>
      </p:sp>
      <p:sp>
        <p:nvSpPr>
          <p:cNvPr id="24579" name="Rectangle 3"/>
          <p:cNvSpPr>
            <a:spLocks noGrp="1" noChangeArrowheads="1"/>
          </p:cNvSpPr>
          <p:nvPr>
            <p:ph type="body" idx="1"/>
          </p:nvPr>
        </p:nvSpPr>
        <p:spPr>
          <a:xfrm>
            <a:off x="1370013" y="990600"/>
            <a:ext cx="7313612" cy="4799013"/>
          </a:xfrm>
        </p:spPr>
        <p:txBody>
          <a:bodyPr/>
          <a:lstStyle/>
          <a:p>
            <a:r>
              <a:rPr lang="en-US"/>
              <a:t>There is </a:t>
            </a:r>
            <a:r>
              <a:rPr lang="en-US" u="sng"/>
              <a:t>no time limit</a:t>
            </a:r>
            <a:r>
              <a:rPr lang="en-US"/>
              <a:t> to how long a mother may choose to breastfeed her infant</a:t>
            </a:r>
          </a:p>
          <a:p>
            <a:endParaRPr lang="en-US" sz="1100"/>
          </a:p>
          <a:p>
            <a:r>
              <a:rPr lang="en-US"/>
              <a:t>There is </a:t>
            </a:r>
            <a:r>
              <a:rPr lang="en-US" u="sng"/>
              <a:t>no evidence of psychologic or developmental harm</a:t>
            </a:r>
            <a:r>
              <a:rPr lang="en-US"/>
              <a:t> from breastfeeding into the first few years of life </a:t>
            </a:r>
          </a:p>
          <a:p>
            <a:endParaRPr lang="en-US" sz="1100"/>
          </a:p>
          <a:p>
            <a:r>
              <a:rPr lang="en-US"/>
              <a:t>This is strictly a </a:t>
            </a:r>
            <a:r>
              <a:rPr lang="en-US" u="sng"/>
              <a:t>personal choice</a:t>
            </a:r>
            <a:r>
              <a:rPr lang="en-US"/>
              <a:t> to be made by the individual</a:t>
            </a:r>
          </a:p>
        </p:txBody>
      </p:sp>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p:txBody>
          <a:bodyPr/>
          <a:lstStyle/>
          <a:p>
            <a:r>
              <a:rPr lang="en-US"/>
              <a:t>Health Effects</a:t>
            </a:r>
          </a:p>
        </p:txBody>
      </p:sp>
      <p:sp>
        <p:nvSpPr>
          <p:cNvPr id="8195" name="Rectangle 3"/>
          <p:cNvSpPr>
            <a:spLocks noGrp="1" noChangeArrowheads="1"/>
          </p:cNvSpPr>
          <p:nvPr>
            <p:ph type="body" idx="1"/>
          </p:nvPr>
        </p:nvSpPr>
        <p:spPr/>
        <p:txBody>
          <a:bodyPr/>
          <a:lstStyle/>
          <a:p>
            <a:pPr>
              <a:lnSpc>
                <a:spcPct val="90000"/>
              </a:lnSpc>
            </a:pPr>
            <a:r>
              <a:rPr lang="en-US"/>
              <a:t>Children who are breastfed have lower incidences of certain health problems that may develop </a:t>
            </a:r>
            <a:r>
              <a:rPr lang="en-US" u="sng"/>
              <a:t>later in life</a:t>
            </a:r>
            <a:r>
              <a:rPr lang="en-US"/>
              <a:t> such as:</a:t>
            </a:r>
          </a:p>
          <a:p>
            <a:pPr lvl="1">
              <a:lnSpc>
                <a:spcPct val="90000"/>
              </a:lnSpc>
            </a:pPr>
            <a:r>
              <a:rPr lang="en-US"/>
              <a:t>Type I and II diabetes</a:t>
            </a:r>
          </a:p>
          <a:p>
            <a:pPr lvl="1">
              <a:lnSpc>
                <a:spcPct val="90000"/>
              </a:lnSpc>
            </a:pPr>
            <a:r>
              <a:rPr lang="en-US"/>
              <a:t>Allergic disease</a:t>
            </a:r>
          </a:p>
          <a:p>
            <a:pPr lvl="1">
              <a:lnSpc>
                <a:spcPct val="90000"/>
              </a:lnSpc>
            </a:pPr>
            <a:r>
              <a:rPr lang="en-US"/>
              <a:t>Asthma</a:t>
            </a:r>
          </a:p>
          <a:p>
            <a:pPr lvl="1">
              <a:lnSpc>
                <a:spcPct val="90000"/>
              </a:lnSpc>
            </a:pPr>
            <a:r>
              <a:rPr lang="en-US"/>
              <a:t>Lymphomas</a:t>
            </a:r>
          </a:p>
          <a:p>
            <a:pPr lvl="1">
              <a:lnSpc>
                <a:spcPct val="90000"/>
              </a:lnSpc>
            </a:pPr>
            <a:r>
              <a:rPr lang="en-US"/>
              <a:t>Inflammatory bowel disease</a:t>
            </a:r>
          </a:p>
          <a:p>
            <a:pPr lvl="1">
              <a:lnSpc>
                <a:spcPct val="90000"/>
              </a:lnSpc>
            </a:pPr>
            <a:endParaRPr lang="en-US"/>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4" name="Rectangle 4"/>
          <p:cNvSpPr>
            <a:spLocks noGrp="1" noChangeArrowheads="1"/>
          </p:cNvSpPr>
          <p:nvPr>
            <p:ph type="title"/>
          </p:nvPr>
        </p:nvSpPr>
        <p:spPr>
          <a:xfrm>
            <a:off x="539750" y="1844675"/>
            <a:ext cx="8229600" cy="1384300"/>
          </a:xfrm>
        </p:spPr>
        <p:txBody>
          <a:bodyPr>
            <a:normAutofit fontScale="90000"/>
          </a:bodyPr>
          <a:lstStyle/>
          <a:p>
            <a:pPr algn="ctr"/>
            <a:r>
              <a:rPr lang="en-US" altLang="zh-CN" sz="3200">
                <a:solidFill>
                  <a:srgbClr val="339966"/>
                </a:solidFill>
                <a:ea typeface="宋体" charset="-122"/>
              </a:rPr>
              <a:t>3) Swallowing reflex:</a:t>
            </a:r>
            <a:r>
              <a:rPr lang="en-US" altLang="zh-CN" sz="3200">
                <a:ea typeface="宋体" charset="-122"/>
              </a:rPr>
              <a:t> follows suckling or allows interruption to breathing to prevent choking during swallowing.</a:t>
            </a:r>
            <a:endParaRPr lang="en-US" sz="3200"/>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098" name="Rectangle 2"/>
          <p:cNvSpPr>
            <a:spLocks noGrp="1" noRot="1" noChangeArrowheads="1"/>
          </p:cNvSpPr>
          <p:nvPr>
            <p:ph type="title"/>
          </p:nvPr>
        </p:nvSpPr>
        <p:spPr/>
        <p:txBody>
          <a:bodyPr/>
          <a:lstStyle/>
          <a:p>
            <a:r>
              <a:rPr lang="en-CA" sz="4000"/>
              <a:t>IMMUNOLOGIC SPECIFICITY</a:t>
            </a:r>
          </a:p>
        </p:txBody>
      </p:sp>
      <p:sp>
        <p:nvSpPr>
          <p:cNvPr id="260099" name="Rectangle 3"/>
          <p:cNvSpPr>
            <a:spLocks noGrp="1" noChangeArrowheads="1"/>
          </p:cNvSpPr>
          <p:nvPr>
            <p:ph type="body" sz="half" idx="1"/>
          </p:nvPr>
        </p:nvSpPr>
        <p:spPr>
          <a:xfrm>
            <a:off x="457200" y="1600200"/>
            <a:ext cx="7499350" cy="4525963"/>
          </a:xfrm>
        </p:spPr>
        <p:txBody>
          <a:bodyPr/>
          <a:lstStyle/>
          <a:p>
            <a:r>
              <a:rPr lang="en-CA" b="1"/>
              <a:t>Protection against pathogens &amp; allergens</a:t>
            </a:r>
          </a:p>
          <a:p>
            <a:r>
              <a:rPr lang="en-CA" b="1"/>
              <a:t>Kills pathogenic organisms or modifies their growth</a:t>
            </a:r>
          </a:p>
          <a:p>
            <a:r>
              <a:rPr lang="en-CA" b="1"/>
              <a:t>Stimulates epithelial maturation for future defence</a:t>
            </a:r>
          </a:p>
          <a:p>
            <a:r>
              <a:rPr lang="en-CA" b="1"/>
              <a:t>First immunization</a:t>
            </a:r>
          </a:p>
          <a:p>
            <a:r>
              <a:rPr lang="en-CA" b="1"/>
              <a:t>Protection against common respiratory and intestinal diseases</a:t>
            </a:r>
          </a:p>
          <a:p>
            <a:endParaRPr lang="en-CA" b="1"/>
          </a:p>
          <a:p>
            <a:endParaRPr lang="en-CA" b="1"/>
          </a:p>
        </p:txBody>
      </p:sp>
      <p:pic>
        <p:nvPicPr>
          <p:cNvPr id="260101" name="Picture 5" descr="syringe"/>
          <p:cNvPicPr>
            <a:picLocks noGrp="1" noChangeAspect="1" noChangeArrowheads="1"/>
          </p:cNvPicPr>
          <p:nvPr>
            <p:ph sz="half" idx="2"/>
          </p:nvPr>
        </p:nvPicPr>
        <p:blipFill>
          <a:blip r:embed="rId2" cstate="print"/>
          <a:srcRect/>
          <a:stretch>
            <a:fillRect/>
          </a:stretch>
        </p:blipFill>
        <p:spPr>
          <a:xfrm>
            <a:off x="7164388" y="1196975"/>
            <a:ext cx="1584325" cy="1581150"/>
          </a:xfrm>
          <a:noFill/>
          <a:ln/>
        </p:spPr>
      </p:pic>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6" name="Rectangle 2"/>
          <p:cNvSpPr>
            <a:spLocks noGrp="1" noRot="1" noChangeArrowheads="1"/>
          </p:cNvSpPr>
          <p:nvPr>
            <p:ph type="title"/>
          </p:nvPr>
        </p:nvSpPr>
        <p:spPr/>
        <p:txBody>
          <a:bodyPr/>
          <a:lstStyle/>
          <a:p>
            <a:r>
              <a:rPr lang="en-CA"/>
              <a:t>PERFECT FOOD FOR BABIES</a:t>
            </a:r>
          </a:p>
        </p:txBody>
      </p:sp>
      <p:sp>
        <p:nvSpPr>
          <p:cNvPr id="262147" name="Rectangle 3"/>
          <p:cNvSpPr>
            <a:spLocks noGrp="1" noChangeArrowheads="1"/>
          </p:cNvSpPr>
          <p:nvPr>
            <p:ph type="body" idx="1"/>
          </p:nvPr>
        </p:nvSpPr>
        <p:spPr/>
        <p:txBody>
          <a:bodyPr/>
          <a:lstStyle/>
          <a:p>
            <a:r>
              <a:rPr lang="en-CA"/>
              <a:t>Just the right amount of nutrients in the right proportions</a:t>
            </a:r>
          </a:p>
          <a:p>
            <a:r>
              <a:rPr lang="en-CA"/>
              <a:t>Over 200 components in human milk</a:t>
            </a:r>
          </a:p>
          <a:p>
            <a:r>
              <a:rPr lang="en-CA"/>
              <a:t>Composition of breast milk:</a:t>
            </a:r>
          </a:p>
          <a:p>
            <a:pPr>
              <a:buFont typeface="Wingdings" pitchFamily="2" charset="2"/>
              <a:buNone/>
            </a:pPr>
            <a:r>
              <a:rPr lang="en-CA"/>
              <a:t>   -Live cells, fat, carbohydrates, proteins, vitamins, minerals</a:t>
            </a:r>
          </a:p>
          <a:p>
            <a:pPr>
              <a:buFont typeface="Wingdings" pitchFamily="2" charset="2"/>
              <a:buNone/>
            </a:pPr>
            <a:r>
              <a:rPr lang="en-CA"/>
              <a:t>   -Less fat than most other mammals</a:t>
            </a:r>
          </a:p>
          <a:p>
            <a:pPr>
              <a:buFont typeface="Wingdings" pitchFamily="2" charset="2"/>
              <a:buNone/>
            </a:pPr>
            <a:r>
              <a:rPr lang="en-CA"/>
              <a:t>   -More lactose than other mammals</a:t>
            </a:r>
          </a:p>
          <a:p>
            <a:pPr>
              <a:buFont typeface="Wingdings" pitchFamily="2" charset="2"/>
              <a:buNone/>
            </a:pPr>
            <a:endParaRPr lang="en-CA"/>
          </a:p>
        </p:txBody>
      </p:sp>
      <p:pic>
        <p:nvPicPr>
          <p:cNvPr id="262149" name="Picture 5" descr="breastfeeding_2"/>
          <p:cNvPicPr>
            <a:picLocks noChangeAspect="1" noChangeArrowheads="1"/>
          </p:cNvPicPr>
          <p:nvPr/>
        </p:nvPicPr>
        <p:blipFill>
          <a:blip r:embed="rId2" cstate="print"/>
          <a:srcRect/>
          <a:stretch>
            <a:fillRect/>
          </a:stretch>
        </p:blipFill>
        <p:spPr bwMode="auto">
          <a:xfrm>
            <a:off x="6948488" y="4508500"/>
            <a:ext cx="1728787" cy="2160588"/>
          </a:xfrm>
          <a:prstGeom prst="rect">
            <a:avLst/>
          </a:prstGeom>
          <a:noFill/>
        </p:spPr>
      </p:pic>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170" name="Rectangle 2"/>
          <p:cNvSpPr>
            <a:spLocks noGrp="1" noRot="1" noChangeArrowheads="1"/>
          </p:cNvSpPr>
          <p:nvPr>
            <p:ph type="title"/>
          </p:nvPr>
        </p:nvSpPr>
        <p:spPr/>
        <p:txBody>
          <a:bodyPr/>
          <a:lstStyle/>
          <a:p>
            <a:r>
              <a:rPr lang="en-CA" sz="4000"/>
              <a:t>BREAST MILK COMPOSITION</a:t>
            </a:r>
          </a:p>
        </p:txBody>
      </p:sp>
      <p:sp>
        <p:nvSpPr>
          <p:cNvPr id="263171" name="Rectangle 3"/>
          <p:cNvSpPr>
            <a:spLocks noGrp="1" noChangeArrowheads="1"/>
          </p:cNvSpPr>
          <p:nvPr>
            <p:ph type="body" sz="half" idx="1"/>
          </p:nvPr>
        </p:nvSpPr>
        <p:spPr>
          <a:xfrm>
            <a:off x="457200" y="1600200"/>
            <a:ext cx="8002588" cy="4525963"/>
          </a:xfrm>
        </p:spPr>
        <p:txBody>
          <a:bodyPr/>
          <a:lstStyle/>
          <a:p>
            <a:r>
              <a:rPr lang="en-CA" b="1"/>
              <a:t>Fat (4% concentration provides up to 50% of caloric needs, cholesterol levels constant, lipolytic enzymes aid in fat digestion)</a:t>
            </a:r>
          </a:p>
          <a:p>
            <a:r>
              <a:rPr lang="en-CA" b="1"/>
              <a:t>Carbohydrates (lactose = milk sugar predominantly in human milk, 7% concentration provides up to 40% caloric needs, essential for development of CNS, enhances calcium &amp; iron absorption)</a:t>
            </a:r>
          </a:p>
        </p:txBody>
      </p:sp>
      <p:pic>
        <p:nvPicPr>
          <p:cNvPr id="263173" name="Picture 5" descr="happychef"/>
          <p:cNvPicPr>
            <a:picLocks noGrp="1" noChangeAspect="1" noChangeArrowheads="1"/>
          </p:cNvPicPr>
          <p:nvPr>
            <p:ph sz="half" idx="2"/>
          </p:nvPr>
        </p:nvPicPr>
        <p:blipFill>
          <a:blip r:embed="rId2" cstate="print"/>
          <a:srcRect/>
          <a:stretch>
            <a:fillRect/>
          </a:stretch>
        </p:blipFill>
        <p:spPr>
          <a:xfrm>
            <a:off x="7308850" y="2205038"/>
            <a:ext cx="1709738" cy="2265362"/>
          </a:xfrm>
          <a:noFill/>
          <a:ln/>
        </p:spPr>
      </p:pic>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074" name="Rectangle 2"/>
          <p:cNvSpPr>
            <a:spLocks noGrp="1" noRot="1" noChangeArrowheads="1"/>
          </p:cNvSpPr>
          <p:nvPr>
            <p:ph type="title"/>
          </p:nvPr>
        </p:nvSpPr>
        <p:spPr/>
        <p:txBody>
          <a:bodyPr/>
          <a:lstStyle/>
          <a:p>
            <a:r>
              <a:rPr lang="en-CA" sz="4000"/>
              <a:t>PROPERTIES OF BREASTMILK</a:t>
            </a:r>
          </a:p>
        </p:txBody>
      </p:sp>
      <p:sp>
        <p:nvSpPr>
          <p:cNvPr id="259075" name="Rectangle 3"/>
          <p:cNvSpPr>
            <a:spLocks noGrp="1" noChangeArrowheads="1"/>
          </p:cNvSpPr>
          <p:nvPr>
            <p:ph type="body" sz="half" idx="1"/>
          </p:nvPr>
        </p:nvSpPr>
        <p:spPr/>
        <p:txBody>
          <a:bodyPr/>
          <a:lstStyle/>
          <a:p>
            <a:r>
              <a:rPr lang="en-CA" b="1">
                <a:solidFill>
                  <a:srgbClr val="D50F0F"/>
                </a:solidFill>
                <a:effectLst>
                  <a:outerShdw blurRad="38100" dist="38100" dir="2700000" algn="tl">
                    <a:srgbClr val="000000"/>
                  </a:outerShdw>
                </a:effectLst>
              </a:rPr>
              <a:t>Biologic specificity =&gt; Long-chain omega-3 Fatty Acids (DHA and AA)</a:t>
            </a:r>
          </a:p>
          <a:p>
            <a:pPr>
              <a:buFont typeface="Wingdings" pitchFamily="2" charset="2"/>
              <a:buNone/>
            </a:pPr>
            <a:r>
              <a:rPr lang="en-CA" b="1">
                <a:solidFill>
                  <a:srgbClr val="D50F0F"/>
                </a:solidFill>
                <a:effectLst>
                  <a:outerShdw blurRad="38100" dist="38100" dir="2700000" algn="tl">
                    <a:srgbClr val="000000"/>
                  </a:outerShdw>
                </a:effectLst>
              </a:rPr>
              <a:t>   -Important for brain and retinal development</a:t>
            </a:r>
          </a:p>
          <a:p>
            <a:pPr>
              <a:buFont typeface="Wingdings" pitchFamily="2" charset="2"/>
              <a:buNone/>
            </a:pPr>
            <a:r>
              <a:rPr lang="en-CA" b="1">
                <a:solidFill>
                  <a:srgbClr val="D50F0F"/>
                </a:solidFill>
                <a:effectLst>
                  <a:outerShdw blurRad="38100" dist="38100" dir="2700000" algn="tl">
                    <a:srgbClr val="000000"/>
                  </a:outerShdw>
                </a:effectLst>
              </a:rPr>
              <a:t>   -Higher IQs</a:t>
            </a:r>
          </a:p>
        </p:txBody>
      </p:sp>
      <p:pic>
        <p:nvPicPr>
          <p:cNvPr id="259077" name="Picture 5" descr="8003fwdy92jgyi"/>
          <p:cNvPicPr>
            <a:picLocks noGrp="1" noChangeAspect="1" noChangeArrowheads="1"/>
          </p:cNvPicPr>
          <p:nvPr>
            <p:ph sz="half" idx="2"/>
          </p:nvPr>
        </p:nvPicPr>
        <p:blipFill>
          <a:blip r:embed="rId2" cstate="print"/>
          <a:srcRect/>
          <a:stretch>
            <a:fillRect/>
          </a:stretch>
        </p:blipFill>
        <p:spPr>
          <a:xfrm>
            <a:off x="4572000" y="1916113"/>
            <a:ext cx="4572000" cy="3816350"/>
          </a:xfrm>
          <a:noFill/>
          <a:ln/>
        </p:spPr>
      </p:pic>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122" name="Rectangle 2"/>
          <p:cNvSpPr>
            <a:spLocks noGrp="1" noRot="1" noChangeArrowheads="1"/>
          </p:cNvSpPr>
          <p:nvPr>
            <p:ph type="title"/>
          </p:nvPr>
        </p:nvSpPr>
        <p:spPr/>
        <p:txBody>
          <a:bodyPr/>
          <a:lstStyle/>
          <a:p>
            <a:r>
              <a:rPr lang="en-CA" sz="4000"/>
              <a:t>IMMUNOLOGIC SPECIFICITY</a:t>
            </a:r>
          </a:p>
        </p:txBody>
      </p:sp>
      <p:sp>
        <p:nvSpPr>
          <p:cNvPr id="261123" name="Rectangle 3"/>
          <p:cNvSpPr>
            <a:spLocks noGrp="1" noChangeArrowheads="1"/>
          </p:cNvSpPr>
          <p:nvPr>
            <p:ph type="body" sz="half" idx="1"/>
          </p:nvPr>
        </p:nvSpPr>
        <p:spPr>
          <a:xfrm>
            <a:off x="457200" y="1600200"/>
            <a:ext cx="8291513" cy="4525963"/>
          </a:xfrm>
        </p:spPr>
        <p:txBody>
          <a:bodyPr/>
          <a:lstStyle/>
          <a:p>
            <a:r>
              <a:rPr lang="en-CA" b="1"/>
              <a:t>Colostrum = Baby’s first vaccination</a:t>
            </a:r>
          </a:p>
          <a:p>
            <a:r>
              <a:rPr lang="en-CA" b="1"/>
              <a:t>Less risk of illness such as:</a:t>
            </a:r>
          </a:p>
          <a:p>
            <a:pPr>
              <a:buFont typeface="Wingdings" pitchFamily="2" charset="2"/>
              <a:buNone/>
            </a:pPr>
            <a:r>
              <a:rPr lang="en-CA" b="1"/>
              <a:t>   Ear infections, pneumonia, crohn’s disease and other bowel illnesses, stomach flu and other intestinal illnesses, ear infections, childhood cancers, diabetes, arthritis, allergies, asthma and eczema </a:t>
            </a:r>
          </a:p>
        </p:txBody>
      </p:sp>
      <p:pic>
        <p:nvPicPr>
          <p:cNvPr id="261125" name="Picture 5" descr="hbabyon2"/>
          <p:cNvPicPr>
            <a:picLocks noGrp="1" noChangeAspect="1" noChangeArrowheads="1"/>
          </p:cNvPicPr>
          <p:nvPr>
            <p:ph sz="half" idx="2"/>
          </p:nvPr>
        </p:nvPicPr>
        <p:blipFill>
          <a:blip r:embed="rId2" cstate="print"/>
          <a:srcRect/>
          <a:stretch>
            <a:fillRect/>
          </a:stretch>
        </p:blipFill>
        <p:spPr>
          <a:xfrm>
            <a:off x="3708400" y="5159375"/>
            <a:ext cx="1871663" cy="1698625"/>
          </a:xfrm>
          <a:noFill/>
          <a:ln/>
        </p:spPr>
      </p:pic>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4" name="Rectangle 2"/>
          <p:cNvSpPr>
            <a:spLocks noGrp="1" noRot="1" noChangeArrowheads="1"/>
          </p:cNvSpPr>
          <p:nvPr>
            <p:ph type="title"/>
          </p:nvPr>
        </p:nvSpPr>
        <p:spPr/>
        <p:txBody>
          <a:bodyPr/>
          <a:lstStyle/>
          <a:p>
            <a:r>
              <a:rPr lang="en-CA" sz="4000"/>
              <a:t>BREAST MILK COMPOSITION</a:t>
            </a:r>
          </a:p>
        </p:txBody>
      </p:sp>
      <p:sp>
        <p:nvSpPr>
          <p:cNvPr id="264195" name="Rectangle 3"/>
          <p:cNvSpPr>
            <a:spLocks noGrp="1" noChangeArrowheads="1"/>
          </p:cNvSpPr>
          <p:nvPr>
            <p:ph type="body" sz="half" idx="1"/>
          </p:nvPr>
        </p:nvSpPr>
        <p:spPr>
          <a:xfrm>
            <a:off x="457200" y="1600200"/>
            <a:ext cx="5915025" cy="4525963"/>
          </a:xfrm>
        </p:spPr>
        <p:txBody>
          <a:bodyPr/>
          <a:lstStyle/>
          <a:p>
            <a:r>
              <a:rPr lang="en-CA" sz="2400" b="1">
                <a:solidFill>
                  <a:srgbClr val="D50F0F"/>
                </a:solidFill>
                <a:effectLst>
                  <a:outerShdw blurRad="38100" dist="38100" dir="2700000" algn="tl">
                    <a:srgbClr val="000000"/>
                  </a:outerShdw>
                </a:effectLst>
              </a:rPr>
              <a:t>Carbohydrates (Bifidus factor = growth factor present only in human milk required for establishing an acidic environment in the gut to inhibit growth of bacteria, fungi and parasites)</a:t>
            </a:r>
          </a:p>
          <a:p>
            <a:pPr>
              <a:buFont typeface="Wingdings" pitchFamily="2" charset="2"/>
              <a:buNone/>
            </a:pPr>
            <a:endParaRPr lang="en-CA" sz="2400" b="1">
              <a:solidFill>
                <a:srgbClr val="D50F0F"/>
              </a:solidFill>
              <a:effectLst>
                <a:outerShdw blurRad="38100" dist="38100" dir="2700000" algn="tl">
                  <a:srgbClr val="000000"/>
                </a:outerShdw>
              </a:effectLst>
            </a:endParaRPr>
          </a:p>
          <a:p>
            <a:r>
              <a:rPr lang="en-CA" sz="2400" b="1">
                <a:solidFill>
                  <a:srgbClr val="31A22E"/>
                </a:solidFill>
                <a:effectLst>
                  <a:outerShdw blurRad="38100" dist="38100" dir="2700000" algn="tl">
                    <a:srgbClr val="000000"/>
                  </a:outerShdw>
                </a:effectLst>
              </a:rPr>
              <a:t>Protein </a:t>
            </a:r>
          </a:p>
          <a:p>
            <a:pPr>
              <a:buFont typeface="Wingdings" pitchFamily="2" charset="2"/>
              <a:buNone/>
            </a:pPr>
            <a:r>
              <a:rPr lang="en-CA" sz="2400" b="1">
                <a:solidFill>
                  <a:srgbClr val="31A22E"/>
                </a:solidFill>
                <a:effectLst>
                  <a:outerShdw blurRad="38100" dist="38100" dir="2700000" algn="tl">
                    <a:srgbClr val="000000"/>
                  </a:outerShdw>
                </a:effectLst>
              </a:rPr>
              <a:t>   -Lactoferin =&gt; Isolates external iron</a:t>
            </a:r>
          </a:p>
          <a:p>
            <a:pPr>
              <a:buFont typeface="Wingdings" pitchFamily="2" charset="2"/>
              <a:buNone/>
            </a:pPr>
            <a:r>
              <a:rPr lang="en-CA" sz="2400" b="1">
                <a:solidFill>
                  <a:srgbClr val="31A22E"/>
                </a:solidFill>
                <a:effectLst>
                  <a:outerShdw blurRad="38100" dist="38100" dir="2700000" algn="tl">
                    <a:srgbClr val="000000"/>
                  </a:outerShdw>
                </a:effectLst>
              </a:rPr>
              <a:t>   -Secretory IGA =&gt; Most important immunoglobulin, breast milk = only source for first 6 weeks</a:t>
            </a:r>
          </a:p>
        </p:txBody>
      </p:sp>
      <p:pic>
        <p:nvPicPr>
          <p:cNvPr id="264197" name="Picture 5" descr="baby_chef_250"/>
          <p:cNvPicPr>
            <a:picLocks noGrp="1" noChangeAspect="1" noChangeArrowheads="1"/>
          </p:cNvPicPr>
          <p:nvPr>
            <p:ph sz="half" idx="2"/>
          </p:nvPr>
        </p:nvPicPr>
        <p:blipFill>
          <a:blip r:embed="rId2" cstate="print"/>
          <a:srcRect/>
          <a:stretch>
            <a:fillRect/>
          </a:stretch>
        </p:blipFill>
        <p:spPr>
          <a:xfrm>
            <a:off x="6253163" y="2205038"/>
            <a:ext cx="2525712" cy="3079750"/>
          </a:xfrm>
          <a:noFill/>
          <a:ln/>
        </p:spPr>
      </p:pic>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2"/>
          <p:cNvSpPr>
            <a:spLocks noGrp="1" noRot="1" noChangeArrowheads="1"/>
          </p:cNvSpPr>
          <p:nvPr>
            <p:ph type="title"/>
          </p:nvPr>
        </p:nvSpPr>
        <p:spPr/>
        <p:txBody>
          <a:bodyPr/>
          <a:lstStyle/>
          <a:p>
            <a:r>
              <a:rPr lang="en-CA" sz="4000"/>
              <a:t>BENEFITS OF BREASTFEEDING</a:t>
            </a:r>
          </a:p>
        </p:txBody>
      </p:sp>
      <p:sp>
        <p:nvSpPr>
          <p:cNvPr id="265219" name="Rectangle 3"/>
          <p:cNvSpPr>
            <a:spLocks noGrp="1" noChangeArrowheads="1"/>
          </p:cNvSpPr>
          <p:nvPr>
            <p:ph type="body" sz="half" idx="1"/>
          </p:nvPr>
        </p:nvSpPr>
        <p:spPr>
          <a:xfrm>
            <a:off x="457200" y="1600200"/>
            <a:ext cx="5051425" cy="4525963"/>
          </a:xfrm>
        </p:spPr>
        <p:txBody>
          <a:bodyPr>
            <a:normAutofit lnSpcReduction="10000"/>
          </a:bodyPr>
          <a:lstStyle/>
          <a:p>
            <a:r>
              <a:rPr lang="en-CA" b="1"/>
              <a:t>Ecological:</a:t>
            </a:r>
          </a:p>
          <a:p>
            <a:pPr>
              <a:buFont typeface="Wingdings" pitchFamily="2" charset="2"/>
              <a:buNone/>
            </a:pPr>
            <a:r>
              <a:rPr lang="en-CA" b="1"/>
              <a:t>   </a:t>
            </a:r>
            <a:r>
              <a:rPr lang="en-CA" b="1">
                <a:solidFill>
                  <a:srgbClr val="000066"/>
                </a:solidFill>
                <a:effectLst>
                  <a:outerShdw blurRad="38100" dist="38100" dir="2700000" algn="tl">
                    <a:srgbClr val="000000"/>
                  </a:outerShdw>
                </a:effectLst>
              </a:rPr>
              <a:t>-Saves resources</a:t>
            </a:r>
          </a:p>
          <a:p>
            <a:pPr>
              <a:buFont typeface="Wingdings" pitchFamily="2" charset="2"/>
              <a:buNone/>
            </a:pPr>
            <a:r>
              <a:rPr lang="en-CA" b="1"/>
              <a:t>   </a:t>
            </a:r>
            <a:r>
              <a:rPr lang="en-CA" b="1">
                <a:solidFill>
                  <a:srgbClr val="336600"/>
                </a:solidFill>
                <a:effectLst>
                  <a:outerShdw blurRad="38100" dist="38100" dir="2700000" algn="tl">
                    <a:srgbClr val="000000"/>
                  </a:outerShdw>
                </a:effectLst>
              </a:rPr>
              <a:t>-Less waste</a:t>
            </a:r>
          </a:p>
          <a:p>
            <a:pPr>
              <a:buFont typeface="Wingdings" pitchFamily="2" charset="2"/>
              <a:buNone/>
            </a:pPr>
            <a:r>
              <a:rPr lang="en-CA" b="1"/>
              <a:t>   </a:t>
            </a:r>
            <a:r>
              <a:rPr lang="en-CA" b="1">
                <a:solidFill>
                  <a:srgbClr val="C9850B"/>
                </a:solidFill>
                <a:effectLst>
                  <a:outerShdw blurRad="38100" dist="38100" dir="2700000" algn="tl">
                    <a:srgbClr val="000000"/>
                  </a:outerShdw>
                </a:effectLst>
              </a:rPr>
              <a:t>-No refrigeration</a:t>
            </a:r>
          </a:p>
          <a:p>
            <a:pPr>
              <a:buFont typeface="Wingdings" pitchFamily="2" charset="2"/>
              <a:buNone/>
            </a:pPr>
            <a:r>
              <a:rPr lang="en-CA" b="1"/>
              <a:t>   </a:t>
            </a:r>
            <a:r>
              <a:rPr lang="en-CA" b="1">
                <a:solidFill>
                  <a:srgbClr val="578848"/>
                </a:solidFill>
                <a:effectLst>
                  <a:outerShdw blurRad="38100" dist="38100" dir="2700000" algn="tl">
                    <a:srgbClr val="000000"/>
                  </a:outerShdw>
                </a:effectLst>
              </a:rPr>
              <a:t>-No manufacturing</a:t>
            </a:r>
          </a:p>
          <a:p>
            <a:pPr>
              <a:buFont typeface="Wingdings" pitchFamily="2" charset="2"/>
              <a:buNone/>
            </a:pPr>
            <a:r>
              <a:rPr lang="en-CA" b="1"/>
              <a:t>   </a:t>
            </a:r>
            <a:r>
              <a:rPr lang="en-CA" b="1">
                <a:solidFill>
                  <a:srgbClr val="9900FF"/>
                </a:solidFill>
                <a:effectLst>
                  <a:outerShdw blurRad="38100" dist="38100" dir="2700000" algn="tl">
                    <a:srgbClr val="000000"/>
                  </a:outerShdw>
                </a:effectLst>
              </a:rPr>
              <a:t>-No bottles, cans</a:t>
            </a:r>
          </a:p>
          <a:p>
            <a:pPr>
              <a:buFont typeface="Wingdings" pitchFamily="2" charset="2"/>
              <a:buNone/>
            </a:pPr>
            <a:r>
              <a:rPr lang="en-CA" b="1"/>
              <a:t>   </a:t>
            </a:r>
            <a:r>
              <a:rPr lang="en-CA" b="1">
                <a:solidFill>
                  <a:srgbClr val="D50F0F"/>
                </a:solidFill>
                <a:effectLst>
                  <a:outerShdw blurRad="38100" dist="38100" dir="2700000" algn="tl">
                    <a:srgbClr val="000000"/>
                  </a:outerShdw>
                </a:effectLst>
              </a:rPr>
              <a:t>-No trucking</a:t>
            </a:r>
          </a:p>
          <a:p>
            <a:pPr>
              <a:buFont typeface="Wingdings" pitchFamily="2" charset="2"/>
              <a:buNone/>
            </a:pPr>
            <a:r>
              <a:rPr lang="en-CA" b="1"/>
              <a:t>   </a:t>
            </a:r>
            <a:r>
              <a:rPr lang="en-CA" b="1">
                <a:solidFill>
                  <a:srgbClr val="31A22E"/>
                </a:solidFill>
                <a:effectLst>
                  <a:outerShdw blurRad="38100" dist="38100" dir="2700000" algn="tl">
                    <a:srgbClr val="000000"/>
                  </a:outerShdw>
                </a:effectLst>
              </a:rPr>
              <a:t>-No handling</a:t>
            </a:r>
          </a:p>
        </p:txBody>
      </p:sp>
      <p:pic>
        <p:nvPicPr>
          <p:cNvPr id="265221" name="Picture 5" descr="HumanMilk"/>
          <p:cNvPicPr>
            <a:picLocks noGrp="1" noChangeAspect="1" noChangeArrowheads="1"/>
          </p:cNvPicPr>
          <p:nvPr>
            <p:ph sz="half" idx="2"/>
          </p:nvPr>
        </p:nvPicPr>
        <p:blipFill>
          <a:blip r:embed="rId2" cstate="print"/>
          <a:srcRect/>
          <a:stretch>
            <a:fillRect/>
          </a:stretch>
        </p:blipFill>
        <p:spPr>
          <a:xfrm>
            <a:off x="4859338" y="1412875"/>
            <a:ext cx="3659187" cy="4681538"/>
          </a:xfrm>
          <a:noFill/>
          <a:ln/>
        </p:spPr>
      </p:pic>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42" name="Rectangle 2"/>
          <p:cNvSpPr>
            <a:spLocks noGrp="1" noRot="1" noChangeArrowheads="1"/>
          </p:cNvSpPr>
          <p:nvPr>
            <p:ph type="title"/>
          </p:nvPr>
        </p:nvSpPr>
        <p:spPr/>
        <p:txBody>
          <a:bodyPr/>
          <a:lstStyle/>
          <a:p>
            <a:r>
              <a:rPr lang="en-CA" sz="4000"/>
              <a:t>BENEFITS OF BREASTFEEDING</a:t>
            </a:r>
          </a:p>
        </p:txBody>
      </p:sp>
      <p:sp>
        <p:nvSpPr>
          <p:cNvPr id="266243" name="Rectangle 3"/>
          <p:cNvSpPr>
            <a:spLocks noGrp="1" noChangeArrowheads="1"/>
          </p:cNvSpPr>
          <p:nvPr>
            <p:ph type="body" sz="half" idx="1"/>
          </p:nvPr>
        </p:nvSpPr>
        <p:spPr>
          <a:xfrm>
            <a:off x="250825" y="1700213"/>
            <a:ext cx="5915025" cy="4525962"/>
          </a:xfrm>
        </p:spPr>
        <p:txBody>
          <a:bodyPr/>
          <a:lstStyle/>
          <a:p>
            <a:r>
              <a:rPr lang="en-CA" b="1"/>
              <a:t>For Society</a:t>
            </a:r>
          </a:p>
          <a:p>
            <a:pPr>
              <a:buFont typeface="Wingdings" pitchFamily="2" charset="2"/>
              <a:buNone/>
            </a:pPr>
            <a:r>
              <a:rPr lang="en-CA" b="1"/>
              <a:t>   </a:t>
            </a:r>
            <a:r>
              <a:rPr lang="en-CA" b="1">
                <a:solidFill>
                  <a:srgbClr val="31A22E"/>
                </a:solidFill>
                <a:effectLst>
                  <a:outerShdw blurRad="38100" dist="38100" dir="2700000" algn="tl">
                    <a:srgbClr val="000000"/>
                  </a:outerShdw>
                </a:effectLst>
              </a:rPr>
              <a:t>-Smarter</a:t>
            </a:r>
          </a:p>
          <a:p>
            <a:pPr>
              <a:buFont typeface="Wingdings" pitchFamily="2" charset="2"/>
              <a:buNone/>
            </a:pPr>
            <a:r>
              <a:rPr lang="en-CA" b="1">
                <a:solidFill>
                  <a:srgbClr val="31A22E"/>
                </a:solidFill>
                <a:effectLst>
                  <a:outerShdw blurRad="38100" dist="38100" dir="2700000" algn="tl">
                    <a:srgbClr val="000000"/>
                  </a:outerShdw>
                </a:effectLst>
              </a:rPr>
              <a:t>   -Healthier</a:t>
            </a:r>
          </a:p>
          <a:p>
            <a:pPr>
              <a:buFont typeface="Wingdings" pitchFamily="2" charset="2"/>
              <a:buNone/>
            </a:pPr>
            <a:r>
              <a:rPr lang="en-CA" b="1">
                <a:solidFill>
                  <a:srgbClr val="31A22E"/>
                </a:solidFill>
                <a:effectLst>
                  <a:outerShdw blurRad="38100" dist="38100" dir="2700000" algn="tl">
                    <a:srgbClr val="000000"/>
                  </a:outerShdw>
                </a:effectLst>
              </a:rPr>
              <a:t>   -Less cost to healthcare system</a:t>
            </a:r>
          </a:p>
          <a:p>
            <a:pPr>
              <a:buFont typeface="Wingdings" pitchFamily="2" charset="2"/>
              <a:buNone/>
            </a:pPr>
            <a:r>
              <a:rPr lang="en-CA" b="1">
                <a:solidFill>
                  <a:srgbClr val="31A22E"/>
                </a:solidFill>
                <a:effectLst>
                  <a:outerShdw blurRad="38100" dist="38100" dir="2700000" algn="tl">
                    <a:srgbClr val="000000"/>
                  </a:outerShdw>
                </a:effectLst>
              </a:rPr>
              <a:t>   -Stronger families</a:t>
            </a:r>
          </a:p>
        </p:txBody>
      </p:sp>
      <p:pic>
        <p:nvPicPr>
          <p:cNvPr id="266245" name="Picture 5" descr="dollar-sign"/>
          <p:cNvPicPr>
            <a:picLocks noGrp="1" noChangeAspect="1" noChangeArrowheads="1"/>
          </p:cNvPicPr>
          <p:nvPr>
            <p:ph sz="half" idx="2"/>
          </p:nvPr>
        </p:nvPicPr>
        <p:blipFill>
          <a:blip r:embed="rId2" cstate="print"/>
          <a:srcRect/>
          <a:stretch>
            <a:fillRect/>
          </a:stretch>
        </p:blipFill>
        <p:spPr>
          <a:xfrm>
            <a:off x="6156325" y="2133600"/>
            <a:ext cx="2428875" cy="2886075"/>
          </a:xfrm>
          <a:noFill/>
          <a:ln/>
        </p:spPr>
      </p:pic>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266" name="Rectangle 2"/>
          <p:cNvSpPr>
            <a:spLocks noGrp="1" noRot="1" noChangeArrowheads="1"/>
          </p:cNvSpPr>
          <p:nvPr>
            <p:ph type="title"/>
          </p:nvPr>
        </p:nvSpPr>
        <p:spPr/>
        <p:txBody>
          <a:bodyPr/>
          <a:lstStyle/>
          <a:p>
            <a:r>
              <a:rPr lang="en-CA" sz="4000"/>
              <a:t>BENEFITS OF BREASTFEEDING</a:t>
            </a:r>
          </a:p>
        </p:txBody>
      </p:sp>
      <p:sp>
        <p:nvSpPr>
          <p:cNvPr id="267267" name="Rectangle 3"/>
          <p:cNvSpPr>
            <a:spLocks noGrp="1" noChangeArrowheads="1"/>
          </p:cNvSpPr>
          <p:nvPr>
            <p:ph type="body" sz="half" idx="1"/>
          </p:nvPr>
        </p:nvSpPr>
        <p:spPr/>
        <p:txBody>
          <a:bodyPr>
            <a:normAutofit lnSpcReduction="10000"/>
          </a:bodyPr>
          <a:lstStyle/>
          <a:p>
            <a:r>
              <a:rPr lang="en-CA" b="1"/>
              <a:t>To Families</a:t>
            </a:r>
          </a:p>
          <a:p>
            <a:pPr>
              <a:buFont typeface="Wingdings" pitchFamily="2" charset="2"/>
              <a:buNone/>
            </a:pPr>
            <a:r>
              <a:rPr lang="en-CA" b="1"/>
              <a:t>    -Less trips to doctors, hospitals</a:t>
            </a:r>
          </a:p>
          <a:p>
            <a:pPr>
              <a:buFont typeface="Wingdings" pitchFamily="2" charset="2"/>
              <a:buNone/>
            </a:pPr>
            <a:r>
              <a:rPr lang="en-CA" b="1"/>
              <a:t>    -Less prescriptions</a:t>
            </a:r>
          </a:p>
          <a:p>
            <a:pPr>
              <a:buFont typeface="Wingdings" pitchFamily="2" charset="2"/>
              <a:buNone/>
            </a:pPr>
            <a:r>
              <a:rPr lang="en-CA" b="1"/>
              <a:t>    -Less stress</a:t>
            </a:r>
          </a:p>
          <a:p>
            <a:pPr>
              <a:buFont typeface="Wingdings" pitchFamily="2" charset="2"/>
              <a:buNone/>
            </a:pPr>
            <a:r>
              <a:rPr lang="en-CA" b="1"/>
              <a:t>    -Less illness</a:t>
            </a:r>
          </a:p>
          <a:p>
            <a:pPr>
              <a:buFont typeface="Wingdings" pitchFamily="2" charset="2"/>
              <a:buNone/>
            </a:pPr>
            <a:r>
              <a:rPr lang="en-CA" b="1"/>
              <a:t>    -More bonding</a:t>
            </a:r>
          </a:p>
          <a:p>
            <a:pPr>
              <a:buFont typeface="Wingdings" pitchFamily="2" charset="2"/>
              <a:buNone/>
            </a:pPr>
            <a:r>
              <a:rPr lang="en-CA" b="1"/>
              <a:t>    -Inexpensive</a:t>
            </a:r>
          </a:p>
        </p:txBody>
      </p:sp>
      <p:pic>
        <p:nvPicPr>
          <p:cNvPr id="267269" name="Picture 5" descr="mom-dad-baby"/>
          <p:cNvPicPr>
            <a:picLocks noGrp="1" noChangeAspect="1" noChangeArrowheads="1"/>
          </p:cNvPicPr>
          <p:nvPr>
            <p:ph sz="half" idx="2"/>
          </p:nvPr>
        </p:nvPicPr>
        <p:blipFill>
          <a:blip r:embed="rId2" cstate="print"/>
          <a:srcRect/>
          <a:stretch>
            <a:fillRect/>
          </a:stretch>
        </p:blipFill>
        <p:spPr>
          <a:xfrm>
            <a:off x="4427538" y="2205038"/>
            <a:ext cx="4221162" cy="3240087"/>
          </a:xfrm>
          <a:noFill/>
          <a:ln/>
        </p:spPr>
      </p:pic>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290" name="Rectangle 2"/>
          <p:cNvSpPr>
            <a:spLocks noGrp="1" noRot="1" noChangeArrowheads="1"/>
          </p:cNvSpPr>
          <p:nvPr>
            <p:ph type="title"/>
          </p:nvPr>
        </p:nvSpPr>
        <p:spPr/>
        <p:txBody>
          <a:bodyPr/>
          <a:lstStyle/>
          <a:p>
            <a:r>
              <a:rPr lang="en-CA" sz="4000"/>
              <a:t>BENEFITS OF BREASTFEEDING</a:t>
            </a:r>
          </a:p>
        </p:txBody>
      </p:sp>
      <p:sp>
        <p:nvSpPr>
          <p:cNvPr id="268291" name="Rectangle 3"/>
          <p:cNvSpPr>
            <a:spLocks noGrp="1" noChangeArrowheads="1"/>
          </p:cNvSpPr>
          <p:nvPr>
            <p:ph type="body" sz="half" idx="1"/>
          </p:nvPr>
        </p:nvSpPr>
        <p:spPr>
          <a:xfrm>
            <a:off x="250825" y="1412875"/>
            <a:ext cx="4968875" cy="4857750"/>
          </a:xfrm>
        </p:spPr>
        <p:txBody>
          <a:bodyPr/>
          <a:lstStyle/>
          <a:p>
            <a:r>
              <a:rPr lang="en-CA" b="1">
                <a:solidFill>
                  <a:srgbClr val="C9850B"/>
                </a:solidFill>
                <a:effectLst>
                  <a:outerShdw blurRad="38100" dist="38100" dir="2700000" algn="tl">
                    <a:srgbClr val="000000"/>
                  </a:outerShdw>
                </a:effectLst>
              </a:rPr>
              <a:t>Benefits to baby:</a:t>
            </a:r>
          </a:p>
          <a:p>
            <a:pPr>
              <a:buFont typeface="Wingdings" pitchFamily="2" charset="2"/>
              <a:buNone/>
            </a:pPr>
            <a:r>
              <a:rPr lang="en-CA" b="1">
                <a:solidFill>
                  <a:srgbClr val="C9850B"/>
                </a:solidFill>
                <a:effectLst>
                  <a:outerShdw blurRad="38100" dist="38100" dir="2700000" algn="tl">
                    <a:srgbClr val="000000"/>
                  </a:outerShdw>
                </a:effectLst>
              </a:rPr>
              <a:t>   -Better dental health</a:t>
            </a:r>
          </a:p>
          <a:p>
            <a:pPr>
              <a:buFont typeface="Wingdings" pitchFamily="2" charset="2"/>
              <a:buNone/>
            </a:pPr>
            <a:r>
              <a:rPr lang="en-CA" b="1">
                <a:solidFill>
                  <a:srgbClr val="C9850B"/>
                </a:solidFill>
                <a:effectLst>
                  <a:outerShdw blurRad="38100" dist="38100" dir="2700000" algn="tl">
                    <a:srgbClr val="000000"/>
                  </a:outerShdw>
                </a:effectLst>
              </a:rPr>
              <a:t>   -Increased visual acuity</a:t>
            </a:r>
          </a:p>
          <a:p>
            <a:pPr>
              <a:buFont typeface="Wingdings" pitchFamily="2" charset="2"/>
              <a:buNone/>
            </a:pPr>
            <a:r>
              <a:rPr lang="en-CA" b="1">
                <a:solidFill>
                  <a:srgbClr val="C9850B"/>
                </a:solidFill>
                <a:effectLst>
                  <a:outerShdw blurRad="38100" dist="38100" dir="2700000" algn="tl">
                    <a:srgbClr val="000000"/>
                  </a:outerShdw>
                </a:effectLst>
              </a:rPr>
              <a:t>   -Decreased duration and intensity of illnesses</a:t>
            </a:r>
          </a:p>
          <a:p>
            <a:pPr>
              <a:buFont typeface="Wingdings" pitchFamily="2" charset="2"/>
              <a:buNone/>
            </a:pPr>
            <a:r>
              <a:rPr lang="en-CA" b="1">
                <a:solidFill>
                  <a:srgbClr val="C9850B"/>
                </a:solidFill>
                <a:effectLst>
                  <a:outerShdw blurRad="38100" dist="38100" dir="2700000" algn="tl">
                    <a:srgbClr val="000000"/>
                  </a:outerShdw>
                </a:effectLst>
              </a:rPr>
              <a:t>   -Less allergies</a:t>
            </a:r>
          </a:p>
          <a:p>
            <a:pPr>
              <a:buFont typeface="Wingdings" pitchFamily="2" charset="2"/>
              <a:buNone/>
            </a:pPr>
            <a:r>
              <a:rPr lang="en-CA" b="1">
                <a:solidFill>
                  <a:srgbClr val="C9850B"/>
                </a:solidFill>
                <a:effectLst>
                  <a:outerShdw blurRad="38100" dist="38100" dir="2700000" algn="tl">
                    <a:srgbClr val="000000"/>
                  </a:outerShdw>
                </a:effectLst>
              </a:rPr>
              <a:t>   -Better health &amp; less risk of illnesses</a:t>
            </a:r>
          </a:p>
        </p:txBody>
      </p:sp>
      <p:pic>
        <p:nvPicPr>
          <p:cNvPr id="268293" name="Picture 5" descr="Happy%20baby_large_image"/>
          <p:cNvPicPr>
            <a:picLocks noGrp="1" noChangeAspect="1" noChangeArrowheads="1"/>
          </p:cNvPicPr>
          <p:nvPr>
            <p:ph sz="half" idx="2"/>
          </p:nvPr>
        </p:nvPicPr>
        <p:blipFill>
          <a:blip r:embed="rId2" cstate="print"/>
          <a:srcRect/>
          <a:stretch>
            <a:fillRect/>
          </a:stretch>
        </p:blipFill>
        <p:spPr>
          <a:xfrm>
            <a:off x="5435600" y="1557338"/>
            <a:ext cx="3376613" cy="4525962"/>
          </a:xfrm>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a:xfrm>
            <a:off x="0" y="292100"/>
            <a:ext cx="9144000" cy="1384300"/>
          </a:xfrm>
        </p:spPr>
        <p:txBody>
          <a:bodyPr/>
          <a:lstStyle/>
          <a:p>
            <a:pPr algn="ctr"/>
            <a:r>
              <a:rPr lang="en-US" altLang="zh-CN" sz="3600" b="1">
                <a:ea typeface="宋体" charset="-122"/>
              </a:rPr>
              <a:t>Physiology of location</a:t>
            </a:r>
            <a:r>
              <a:rPr lang="en-US" altLang="zh-CN" sz="3600">
                <a:ea typeface="宋体" charset="-122"/>
              </a:rPr>
              <a:t>:</a:t>
            </a:r>
            <a:br>
              <a:rPr lang="en-US" altLang="zh-CN" sz="3600">
                <a:ea typeface="宋体" charset="-122"/>
              </a:rPr>
            </a:br>
            <a:r>
              <a:rPr lang="en-US" altLang="zh-CN" sz="3600">
                <a:ea typeface="宋体" charset="-122"/>
              </a:rPr>
              <a:t> -preparation of breast for lactation:-</a:t>
            </a:r>
            <a:endParaRPr lang="en-US" sz="3600"/>
          </a:p>
        </p:txBody>
      </p:sp>
      <p:sp>
        <p:nvSpPr>
          <p:cNvPr id="12291" name="Rectangle 3"/>
          <p:cNvSpPr>
            <a:spLocks noGrp="1" noChangeArrowheads="1"/>
          </p:cNvSpPr>
          <p:nvPr>
            <p:ph type="body" idx="1"/>
          </p:nvPr>
        </p:nvSpPr>
        <p:spPr>
          <a:xfrm>
            <a:off x="457200" y="1905000"/>
            <a:ext cx="8229600" cy="4403725"/>
          </a:xfrm>
        </p:spPr>
        <p:txBody>
          <a:bodyPr/>
          <a:lstStyle/>
          <a:p>
            <a:r>
              <a:rPr lang="en-US" altLang="zh-CN">
                <a:ea typeface="宋体" charset="-122"/>
              </a:rPr>
              <a:t>a) </a:t>
            </a:r>
            <a:r>
              <a:rPr lang="en-US" altLang="zh-CN">
                <a:solidFill>
                  <a:srgbClr val="111111"/>
                </a:solidFill>
                <a:ea typeface="宋体" charset="-122"/>
              </a:rPr>
              <a:t>During pregnancy:</a:t>
            </a:r>
            <a:r>
              <a:rPr lang="en-US" altLang="zh-CN">
                <a:ea typeface="宋体" charset="-122"/>
              </a:rPr>
              <a:t> estrogen ;progesterone ; placentae</a:t>
            </a:r>
          </a:p>
          <a:p>
            <a:pPr>
              <a:buFontTx/>
              <a:buNone/>
            </a:pPr>
            <a:r>
              <a:rPr lang="en-US" altLang="zh-CN">
                <a:ea typeface="宋体" charset="-122"/>
              </a:rPr>
              <a:t>              lactogen</a:t>
            </a:r>
          </a:p>
          <a:p>
            <a:pPr>
              <a:buFontTx/>
              <a:buNone/>
            </a:pPr>
            <a:r>
              <a:rPr lang="en-US" altLang="zh-CN">
                <a:ea typeface="宋体" charset="-122"/>
              </a:rPr>
              <a:t>                                     development of </a:t>
            </a:r>
          </a:p>
          <a:p>
            <a:pPr>
              <a:buFontTx/>
              <a:buNone/>
            </a:pPr>
            <a:r>
              <a:rPr lang="en-US" altLang="zh-CN">
                <a:ea typeface="宋体" charset="-122"/>
              </a:rPr>
              <a:t>                                acini and duct system</a:t>
            </a:r>
          </a:p>
          <a:p>
            <a:r>
              <a:rPr lang="en-US" altLang="zh-CN">
                <a:ea typeface="宋体" charset="-122"/>
              </a:rPr>
              <a:t>b) </a:t>
            </a:r>
            <a:r>
              <a:rPr lang="en-US" altLang="zh-CN">
                <a:solidFill>
                  <a:srgbClr val="111111"/>
                </a:solidFill>
                <a:ea typeface="宋体" charset="-122"/>
              </a:rPr>
              <a:t>In puerperium:</a:t>
            </a:r>
            <a:r>
              <a:rPr lang="en-US" altLang="zh-CN">
                <a:ea typeface="宋体" charset="-122"/>
              </a:rPr>
              <a:t> </a:t>
            </a:r>
          </a:p>
          <a:p>
            <a:pPr>
              <a:buFontTx/>
              <a:buNone/>
            </a:pPr>
            <a:r>
              <a:rPr lang="en-US" altLang="zh-CN">
                <a:ea typeface="宋体" charset="-122"/>
              </a:rPr>
              <a:t> Milk secretion initiated by prolactin.</a:t>
            </a:r>
            <a:endParaRPr lang="en-US"/>
          </a:p>
        </p:txBody>
      </p:sp>
      <p:sp>
        <p:nvSpPr>
          <p:cNvPr id="12292" name="Line 4"/>
          <p:cNvSpPr>
            <a:spLocks noChangeShapeType="1"/>
          </p:cNvSpPr>
          <p:nvPr/>
        </p:nvSpPr>
        <p:spPr bwMode="auto">
          <a:xfrm>
            <a:off x="3995738" y="3357563"/>
            <a:ext cx="1152525" cy="503237"/>
          </a:xfrm>
          <a:prstGeom prst="line">
            <a:avLst/>
          </a:prstGeom>
          <a:noFill/>
          <a:ln w="9525">
            <a:solidFill>
              <a:srgbClr val="000000"/>
            </a:solidFill>
            <a:round/>
            <a:headEnd/>
            <a:tailEnd type="triangle" w="med" len="med"/>
          </a:ln>
          <a:effectLst/>
        </p:spPr>
        <p:txBody>
          <a:bodyPr/>
          <a:lstStyle/>
          <a:p>
            <a:endParaRPr lang="en-US"/>
          </a:p>
        </p:txBody>
      </p:sp>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70" name="Rectangle 2"/>
          <p:cNvSpPr>
            <a:spLocks noGrp="1" noChangeArrowheads="1"/>
          </p:cNvSpPr>
          <p:nvPr>
            <p:ph type="ctrTitle"/>
          </p:nvPr>
        </p:nvSpPr>
        <p:spPr>
          <a:xfrm>
            <a:off x="684213" y="0"/>
            <a:ext cx="7772400" cy="2979738"/>
          </a:xfrm>
        </p:spPr>
        <p:txBody>
          <a:bodyPr/>
          <a:lstStyle/>
          <a:p>
            <a:r>
              <a:rPr lang="en-US"/>
              <a:t>HARMFUL EFFECTS OF FORMULA MILK</a:t>
            </a:r>
          </a:p>
        </p:txBody>
      </p:sp>
      <p:sp>
        <p:nvSpPr>
          <p:cNvPr id="237571" name="Rectangle 3"/>
          <p:cNvSpPr>
            <a:spLocks noGrp="1" noChangeArrowheads="1"/>
          </p:cNvSpPr>
          <p:nvPr>
            <p:ph type="subTitle" idx="1"/>
          </p:nvPr>
        </p:nvSpPr>
        <p:spPr/>
        <p:txBody>
          <a:bodyPr/>
          <a:lstStyle/>
          <a:p>
            <a:pPr>
              <a:lnSpc>
                <a:spcPct val="80000"/>
              </a:lnSpc>
            </a:pPr>
            <a:endParaRPr lang="en-US" sz="1200"/>
          </a:p>
          <a:p>
            <a:pPr>
              <a:lnSpc>
                <a:spcPct val="80000"/>
              </a:lnSpc>
            </a:pPr>
            <a:endParaRPr lang="en-US" sz="1200"/>
          </a:p>
          <a:p>
            <a:pPr>
              <a:lnSpc>
                <a:spcPct val="80000"/>
              </a:lnSpc>
            </a:pPr>
            <a:endParaRPr lang="en-US" sz="1200"/>
          </a:p>
          <a:p>
            <a:pPr>
              <a:lnSpc>
                <a:spcPct val="80000"/>
              </a:lnSpc>
            </a:pPr>
            <a:endParaRPr lang="en-US" sz="1200"/>
          </a:p>
          <a:p>
            <a:pPr>
              <a:lnSpc>
                <a:spcPct val="80000"/>
              </a:lnSpc>
            </a:pPr>
            <a:endParaRPr lang="en-US" sz="1200"/>
          </a:p>
          <a:p>
            <a:pPr>
              <a:lnSpc>
                <a:spcPct val="80000"/>
              </a:lnSpc>
            </a:pPr>
            <a:endParaRPr lang="en-US" sz="1200"/>
          </a:p>
          <a:p>
            <a:pPr>
              <a:lnSpc>
                <a:spcPct val="80000"/>
              </a:lnSpc>
            </a:pPr>
            <a:endParaRPr lang="en-US" sz="1200"/>
          </a:p>
          <a:p>
            <a:pPr>
              <a:lnSpc>
                <a:spcPct val="80000"/>
              </a:lnSpc>
            </a:pPr>
            <a:endParaRPr lang="en-US" sz="1200"/>
          </a:p>
          <a:p>
            <a:pPr>
              <a:lnSpc>
                <a:spcPct val="80000"/>
              </a:lnSpc>
            </a:pPr>
            <a:endParaRPr lang="en-US" sz="1200"/>
          </a:p>
        </p:txBody>
      </p:sp>
      <p:pic>
        <p:nvPicPr>
          <p:cNvPr id="237572" name="Picture 4" descr="tpmnoformulamilk"/>
          <p:cNvPicPr>
            <a:picLocks noChangeAspect="1" noChangeArrowheads="1"/>
          </p:cNvPicPr>
          <p:nvPr/>
        </p:nvPicPr>
        <p:blipFill>
          <a:blip r:embed="rId2" cstate="print"/>
          <a:srcRect/>
          <a:stretch>
            <a:fillRect/>
          </a:stretch>
        </p:blipFill>
        <p:spPr bwMode="auto">
          <a:xfrm>
            <a:off x="2124075" y="2924175"/>
            <a:ext cx="4895850" cy="3600450"/>
          </a:xfrm>
          <a:prstGeom prst="rect">
            <a:avLst/>
          </a:prstGeom>
          <a:noFill/>
        </p:spPr>
      </p:pic>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90" name="Rectangle 2"/>
          <p:cNvSpPr>
            <a:spLocks noGrp="1" noRot="1" noChangeArrowheads="1"/>
          </p:cNvSpPr>
          <p:nvPr>
            <p:ph type="title"/>
          </p:nvPr>
        </p:nvSpPr>
        <p:spPr/>
        <p:txBody>
          <a:bodyPr/>
          <a:lstStyle/>
          <a:p>
            <a:r>
              <a:rPr lang="en-US"/>
              <a:t> Mother’s milk vs. formula milk</a:t>
            </a:r>
          </a:p>
        </p:txBody>
      </p:sp>
      <p:sp>
        <p:nvSpPr>
          <p:cNvPr id="242691" name="Rectangle 3"/>
          <p:cNvSpPr>
            <a:spLocks noGrp="1" noChangeArrowheads="1"/>
          </p:cNvSpPr>
          <p:nvPr>
            <p:ph type="body" sz="half" idx="1"/>
          </p:nvPr>
        </p:nvSpPr>
        <p:spPr/>
        <p:txBody>
          <a:bodyPr/>
          <a:lstStyle/>
          <a:p>
            <a:pPr>
              <a:lnSpc>
                <a:spcPct val="90000"/>
              </a:lnSpc>
            </a:pPr>
            <a:r>
              <a:rPr lang="en-US" sz="2000" b="1">
                <a:solidFill>
                  <a:srgbClr val="31A22E"/>
                </a:solidFill>
                <a:effectLst>
                  <a:outerShdw blurRad="38100" dist="38100" dir="2700000" algn="tl">
                    <a:srgbClr val="000000"/>
                  </a:outerShdw>
                </a:effectLst>
              </a:rPr>
              <a:t>Formula milk for 3 days old babies is no different than formula milk for 3 months old infants.</a:t>
            </a:r>
          </a:p>
          <a:p>
            <a:pPr>
              <a:lnSpc>
                <a:spcPct val="90000"/>
              </a:lnSpc>
            </a:pPr>
            <a:endParaRPr lang="en-US" sz="2000" b="1">
              <a:solidFill>
                <a:srgbClr val="31A22E"/>
              </a:solidFill>
              <a:effectLst>
                <a:outerShdw blurRad="38100" dist="38100" dir="2700000" algn="tl">
                  <a:srgbClr val="000000"/>
                </a:outerShdw>
              </a:effectLst>
            </a:endParaRPr>
          </a:p>
          <a:p>
            <a:pPr>
              <a:lnSpc>
                <a:spcPct val="90000"/>
              </a:lnSpc>
            </a:pPr>
            <a:endParaRPr lang="en-US" sz="2000" b="1"/>
          </a:p>
          <a:p>
            <a:pPr>
              <a:lnSpc>
                <a:spcPct val="90000"/>
              </a:lnSpc>
            </a:pPr>
            <a:endParaRPr lang="en-US" sz="2000" b="1"/>
          </a:p>
          <a:p>
            <a:pPr>
              <a:lnSpc>
                <a:spcPct val="90000"/>
              </a:lnSpc>
            </a:pPr>
            <a:endParaRPr lang="en-US" sz="2000" b="1"/>
          </a:p>
          <a:p>
            <a:pPr>
              <a:lnSpc>
                <a:spcPct val="90000"/>
              </a:lnSpc>
            </a:pPr>
            <a:r>
              <a:rPr lang="en-US" sz="2000" b="1">
                <a:solidFill>
                  <a:srgbClr val="C9850B"/>
                </a:solidFill>
                <a:effectLst>
                  <a:outerShdw blurRad="38100" dist="38100" dir="2700000" algn="tl">
                    <a:srgbClr val="000000"/>
                  </a:outerShdw>
                </a:effectLst>
              </a:rPr>
              <a:t>Breast milk is ingeniously different every single day; adapted to the changing needs of the baby.</a:t>
            </a:r>
            <a:r>
              <a:rPr lang="en-US" sz="2400" b="1"/>
              <a:t> </a:t>
            </a:r>
          </a:p>
          <a:p>
            <a:pPr>
              <a:lnSpc>
                <a:spcPct val="90000"/>
              </a:lnSpc>
            </a:pPr>
            <a:endParaRPr lang="en-US" sz="1400" b="1"/>
          </a:p>
        </p:txBody>
      </p:sp>
      <p:pic>
        <p:nvPicPr>
          <p:cNvPr id="242692" name="Picture 4" descr="pr_prosobee_lipil"/>
          <p:cNvPicPr>
            <a:picLocks noChangeAspect="1" noChangeArrowheads="1"/>
          </p:cNvPicPr>
          <p:nvPr/>
        </p:nvPicPr>
        <p:blipFill>
          <a:blip r:embed="rId2" cstate="print"/>
          <a:srcRect/>
          <a:stretch>
            <a:fillRect/>
          </a:stretch>
        </p:blipFill>
        <p:spPr bwMode="auto">
          <a:xfrm>
            <a:off x="5364163" y="1268413"/>
            <a:ext cx="2438400" cy="2016125"/>
          </a:xfrm>
          <a:prstGeom prst="rect">
            <a:avLst/>
          </a:prstGeom>
          <a:noFill/>
        </p:spPr>
      </p:pic>
      <p:sp>
        <p:nvSpPr>
          <p:cNvPr id="242693" name="Rectangle 5"/>
          <p:cNvSpPr>
            <a:spLocks noChangeArrowheads="1"/>
          </p:cNvSpPr>
          <p:nvPr/>
        </p:nvSpPr>
        <p:spPr bwMode="auto">
          <a:xfrm>
            <a:off x="4284663" y="3357563"/>
            <a:ext cx="4487862" cy="579437"/>
          </a:xfrm>
          <a:prstGeom prst="rect">
            <a:avLst/>
          </a:prstGeom>
          <a:noFill/>
          <a:ln w="9525">
            <a:noFill/>
            <a:miter lim="800000"/>
            <a:headEnd/>
            <a:tailEnd/>
          </a:ln>
          <a:effectLst/>
        </p:spPr>
        <p:txBody>
          <a:bodyPr wrap="none" anchor="ctr">
            <a:spAutoFit/>
          </a:bodyPr>
          <a:lstStyle/>
          <a:p>
            <a:r>
              <a:rPr lang="en-US" sz="1400" b="0">
                <a:effectLst/>
                <a:latin typeface="Arial" charset="0"/>
              </a:rPr>
              <a:t>             store.enfamil.com/ media/pr_prosobee_lipil.jpg</a:t>
            </a:r>
            <a:r>
              <a:rPr lang="en-US" sz="1800" b="0">
                <a:effectLst/>
                <a:latin typeface="Arial" charset="0"/>
              </a:rPr>
              <a:t/>
            </a:r>
            <a:br>
              <a:rPr lang="en-US" sz="1800" b="0">
                <a:effectLst/>
                <a:latin typeface="Arial" charset="0"/>
              </a:rPr>
            </a:br>
            <a:endParaRPr lang="en-US" sz="1800" b="0">
              <a:effectLst/>
              <a:latin typeface="Arial" charset="0"/>
            </a:endParaRPr>
          </a:p>
        </p:txBody>
      </p:sp>
      <p:pic>
        <p:nvPicPr>
          <p:cNvPr id="242694" name="Picture 6" descr="breastfeeding"/>
          <p:cNvPicPr>
            <a:picLocks noGrp="1" noChangeAspect="1" noChangeArrowheads="1"/>
          </p:cNvPicPr>
          <p:nvPr>
            <p:ph sz="half" idx="2"/>
          </p:nvPr>
        </p:nvPicPr>
        <p:blipFill>
          <a:blip r:embed="rId3" cstate="print"/>
          <a:srcRect/>
          <a:stretch>
            <a:fillRect/>
          </a:stretch>
        </p:blipFill>
        <p:spPr>
          <a:xfrm>
            <a:off x="5508625" y="3789363"/>
            <a:ext cx="2479675" cy="2663825"/>
          </a:xfrm>
          <a:noFill/>
          <a:ln/>
        </p:spPr>
      </p:pic>
      <p:sp>
        <p:nvSpPr>
          <p:cNvPr id="242695" name="Rectangle 7"/>
          <p:cNvSpPr>
            <a:spLocks noChangeArrowheads="1"/>
          </p:cNvSpPr>
          <p:nvPr/>
        </p:nvSpPr>
        <p:spPr bwMode="auto">
          <a:xfrm>
            <a:off x="3613150" y="6542088"/>
            <a:ext cx="5265738" cy="304800"/>
          </a:xfrm>
          <a:prstGeom prst="rect">
            <a:avLst/>
          </a:prstGeom>
          <a:noFill/>
          <a:ln w="9525">
            <a:noFill/>
            <a:miter lim="800000"/>
            <a:headEnd/>
            <a:tailEnd/>
          </a:ln>
          <a:effectLst/>
        </p:spPr>
        <p:txBody>
          <a:bodyPr wrap="none">
            <a:spAutoFit/>
          </a:bodyPr>
          <a:lstStyle/>
          <a:p>
            <a:r>
              <a:rPr lang="en-US" sz="1400" b="0">
                <a:effectLst/>
                <a:latin typeface="Arial" charset="0"/>
              </a:rPr>
              <a:t>                   breastfeeding.8k.com/ Resources/breastfeeding.jpeg</a:t>
            </a:r>
          </a:p>
        </p:txBody>
      </p:sp>
    </p:spTree>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4" name="Rectangle 2"/>
          <p:cNvSpPr>
            <a:spLocks noGrp="1" noRot="1" noChangeArrowheads="1"/>
          </p:cNvSpPr>
          <p:nvPr>
            <p:ph type="title"/>
          </p:nvPr>
        </p:nvSpPr>
        <p:spPr/>
        <p:txBody>
          <a:bodyPr/>
          <a:lstStyle/>
          <a:p>
            <a:r>
              <a:rPr lang="en-US"/>
              <a:t> Mother’s milk vs. formula milk</a:t>
            </a:r>
          </a:p>
        </p:txBody>
      </p:sp>
      <p:sp>
        <p:nvSpPr>
          <p:cNvPr id="243715" name="Rectangle 3"/>
          <p:cNvSpPr>
            <a:spLocks noGrp="1" noChangeArrowheads="1"/>
          </p:cNvSpPr>
          <p:nvPr>
            <p:ph type="body" sz="half" idx="1"/>
          </p:nvPr>
        </p:nvSpPr>
        <p:spPr/>
        <p:txBody>
          <a:bodyPr/>
          <a:lstStyle/>
          <a:p>
            <a:endParaRPr lang="en-US" sz="2000"/>
          </a:p>
          <a:p>
            <a:r>
              <a:rPr lang="en-US" sz="2000" b="1">
                <a:solidFill>
                  <a:srgbClr val="31A22E"/>
                </a:solidFill>
                <a:effectLst>
                  <a:outerShdw blurRad="38100" dist="38100" dir="2700000" algn="tl">
                    <a:srgbClr val="000000"/>
                  </a:outerShdw>
                </a:effectLst>
              </a:rPr>
              <a:t>Human milk is designed to support the development of large brains, capable of processing and storing lots of information. </a:t>
            </a:r>
          </a:p>
          <a:p>
            <a:endParaRPr lang="en-US" sz="2000" b="1">
              <a:solidFill>
                <a:srgbClr val="31A22E"/>
              </a:solidFill>
              <a:effectLst>
                <a:outerShdw blurRad="38100" dist="38100" dir="2700000" algn="tl">
                  <a:srgbClr val="000000"/>
                </a:outerShdw>
              </a:effectLst>
            </a:endParaRPr>
          </a:p>
          <a:p>
            <a:pPr>
              <a:buFont typeface="Wingdings" pitchFamily="2" charset="2"/>
              <a:buNone/>
            </a:pPr>
            <a:endParaRPr lang="en-US" sz="2000" b="1"/>
          </a:p>
          <a:p>
            <a:endParaRPr lang="en-US" sz="2000" b="1"/>
          </a:p>
          <a:p>
            <a:r>
              <a:rPr lang="en-US" sz="2000" b="1">
                <a:solidFill>
                  <a:srgbClr val="9900FF"/>
                </a:solidFill>
                <a:effectLst>
                  <a:outerShdw blurRad="38100" dist="38100" dir="2700000" algn="tl">
                    <a:srgbClr val="000000"/>
                  </a:outerShdw>
                </a:effectLst>
              </a:rPr>
              <a:t>Cows milk is designed to support functions, like constant grazing.</a:t>
            </a:r>
            <a:r>
              <a:rPr lang="en-US" sz="2000">
                <a:solidFill>
                  <a:srgbClr val="9900FF"/>
                </a:solidFill>
                <a:effectLst>
                  <a:outerShdw blurRad="38100" dist="38100" dir="2700000" algn="tl">
                    <a:srgbClr val="000000"/>
                  </a:outerShdw>
                </a:effectLst>
              </a:rPr>
              <a:t> </a:t>
            </a:r>
          </a:p>
          <a:p>
            <a:endParaRPr lang="en-US" sz="2800">
              <a:solidFill>
                <a:srgbClr val="9900FF"/>
              </a:solidFill>
              <a:effectLst>
                <a:outerShdw blurRad="38100" dist="38100" dir="2700000" algn="tl">
                  <a:srgbClr val="000000"/>
                </a:outerShdw>
              </a:effectLst>
            </a:endParaRPr>
          </a:p>
        </p:txBody>
      </p:sp>
      <p:pic>
        <p:nvPicPr>
          <p:cNvPr id="243716" name="Picture 4" descr="cow_picture"/>
          <p:cNvPicPr>
            <a:picLocks noGrp="1" noChangeAspect="1" noChangeArrowheads="1"/>
          </p:cNvPicPr>
          <p:nvPr>
            <p:ph sz="quarter" idx="2"/>
          </p:nvPr>
        </p:nvPicPr>
        <p:blipFill>
          <a:blip r:embed="rId2" cstate="print"/>
          <a:srcRect/>
          <a:stretch>
            <a:fillRect/>
          </a:stretch>
        </p:blipFill>
        <p:spPr>
          <a:xfrm>
            <a:off x="6443663" y="4221163"/>
            <a:ext cx="2174875" cy="2185987"/>
          </a:xfrm>
          <a:noFill/>
          <a:ln/>
        </p:spPr>
      </p:pic>
      <p:sp>
        <p:nvSpPr>
          <p:cNvPr id="243717" name="Rectangle 5"/>
          <p:cNvSpPr>
            <a:spLocks noChangeArrowheads="1"/>
          </p:cNvSpPr>
          <p:nvPr/>
        </p:nvSpPr>
        <p:spPr bwMode="auto">
          <a:xfrm>
            <a:off x="1979613" y="6521450"/>
            <a:ext cx="7186612" cy="304800"/>
          </a:xfrm>
          <a:prstGeom prst="rect">
            <a:avLst/>
          </a:prstGeom>
          <a:noFill/>
          <a:ln w="9525">
            <a:noFill/>
            <a:miter lim="800000"/>
            <a:headEnd/>
            <a:tailEnd/>
          </a:ln>
          <a:effectLst/>
        </p:spPr>
        <p:txBody>
          <a:bodyPr wrap="none" anchor="ctr">
            <a:spAutoFit/>
          </a:bodyPr>
          <a:lstStyle/>
          <a:p>
            <a:r>
              <a:rPr lang="en-US" sz="1400" b="0">
                <a:effectLst/>
                <a:latin typeface="Arial" charset="0"/>
              </a:rPr>
              <a:t>                                                              myxo.css.msu.edu/danimal/ quiz/cow_picture.png </a:t>
            </a:r>
          </a:p>
        </p:txBody>
      </p:sp>
      <p:pic>
        <p:nvPicPr>
          <p:cNvPr id="243718" name="Picture 6" descr="readingroomcartoon">
            <a:hlinkClick r:id="rId3"/>
          </p:cNvPr>
          <p:cNvPicPr>
            <a:picLocks noGrp="1" noChangeAspect="1" noChangeArrowheads="1"/>
          </p:cNvPicPr>
          <p:nvPr>
            <p:ph sz="quarter" idx="3"/>
          </p:nvPr>
        </p:nvPicPr>
        <p:blipFill>
          <a:blip r:embed="rId4" cstate="print"/>
          <a:srcRect/>
          <a:stretch>
            <a:fillRect/>
          </a:stretch>
        </p:blipFill>
        <p:spPr>
          <a:xfrm>
            <a:off x="6372225" y="1700213"/>
            <a:ext cx="2087563" cy="1657350"/>
          </a:xfrm>
          <a:ln/>
        </p:spPr>
      </p:pic>
      <p:sp>
        <p:nvSpPr>
          <p:cNvPr id="243719" name="Rectangle 7"/>
          <p:cNvSpPr>
            <a:spLocks noChangeArrowheads="1"/>
          </p:cNvSpPr>
          <p:nvPr/>
        </p:nvSpPr>
        <p:spPr bwMode="auto">
          <a:xfrm>
            <a:off x="3333750" y="3357563"/>
            <a:ext cx="5743575" cy="366712"/>
          </a:xfrm>
          <a:prstGeom prst="rect">
            <a:avLst/>
          </a:prstGeom>
          <a:noFill/>
          <a:ln w="9525">
            <a:noFill/>
            <a:miter lim="800000"/>
            <a:headEnd/>
            <a:tailEnd/>
          </a:ln>
          <a:effectLst/>
        </p:spPr>
        <p:txBody>
          <a:bodyPr wrap="none" anchor="ctr">
            <a:spAutoFit/>
          </a:bodyPr>
          <a:lstStyle/>
          <a:p>
            <a:r>
              <a:rPr lang="en-US" sz="1400" b="0">
                <a:effectLst/>
                <a:latin typeface="Arial" charset="0"/>
              </a:rPr>
              <a:t>                        www.babymall.com.au/ images/readingroomcartoon.gif</a:t>
            </a:r>
            <a:r>
              <a:rPr lang="en-US" sz="1800" b="0">
                <a:effectLst/>
                <a:latin typeface="Arial" charset="0"/>
              </a:rPr>
              <a:t> </a:t>
            </a:r>
          </a:p>
        </p:txBody>
      </p:sp>
    </p:spTree>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810" name="Rectangle 2"/>
          <p:cNvSpPr>
            <a:spLocks noGrp="1" noRot="1" noChangeArrowheads="1"/>
          </p:cNvSpPr>
          <p:nvPr>
            <p:ph type="title"/>
          </p:nvPr>
        </p:nvSpPr>
        <p:spPr/>
        <p:txBody>
          <a:bodyPr/>
          <a:lstStyle/>
          <a:p>
            <a:r>
              <a:rPr lang="en-US"/>
              <a:t>Illness Relative risk</a:t>
            </a:r>
          </a:p>
        </p:txBody>
      </p:sp>
      <p:sp>
        <p:nvSpPr>
          <p:cNvPr id="247811" name="Rectangle 3"/>
          <p:cNvSpPr>
            <a:spLocks noGrp="1" noChangeArrowheads="1"/>
          </p:cNvSpPr>
          <p:nvPr>
            <p:ph type="body" sz="half" idx="1"/>
          </p:nvPr>
        </p:nvSpPr>
        <p:spPr/>
        <p:txBody>
          <a:bodyPr/>
          <a:lstStyle/>
          <a:p>
            <a:pPr>
              <a:lnSpc>
                <a:spcPct val="90000"/>
              </a:lnSpc>
            </a:pPr>
            <a:r>
              <a:rPr lang="en-US" sz="2000" b="1"/>
              <a:t>Allergies, eczema 2 to 7 times</a:t>
            </a:r>
          </a:p>
          <a:p>
            <a:pPr>
              <a:lnSpc>
                <a:spcPct val="90000"/>
              </a:lnSpc>
            </a:pPr>
            <a:r>
              <a:rPr lang="en-US" sz="2000" b="1"/>
              <a:t>Urinary tract infections 2.6 to 5.5 times</a:t>
            </a:r>
          </a:p>
          <a:p>
            <a:pPr>
              <a:lnSpc>
                <a:spcPct val="90000"/>
              </a:lnSpc>
            </a:pPr>
            <a:r>
              <a:rPr lang="en-US" sz="2000" b="1"/>
              <a:t>Inflammatory bowel disease 1.5 to 1.9 times</a:t>
            </a:r>
          </a:p>
          <a:p>
            <a:pPr>
              <a:lnSpc>
                <a:spcPct val="90000"/>
              </a:lnSpc>
            </a:pPr>
            <a:r>
              <a:rPr lang="en-US" sz="2000" b="1"/>
              <a:t>Diabetes, type 1 2.4 times</a:t>
            </a:r>
          </a:p>
          <a:p>
            <a:pPr>
              <a:lnSpc>
                <a:spcPct val="90000"/>
              </a:lnSpc>
            </a:pPr>
            <a:r>
              <a:rPr lang="en-US" sz="2000" b="1"/>
              <a:t>Gastroenteritis 3 times</a:t>
            </a:r>
          </a:p>
          <a:p>
            <a:pPr>
              <a:lnSpc>
                <a:spcPct val="90000"/>
              </a:lnSpc>
            </a:pPr>
            <a:r>
              <a:rPr lang="en-US" sz="2000" b="1"/>
              <a:t>Hodgkin's lymphoma 1.8 to 6.7 times</a:t>
            </a:r>
          </a:p>
          <a:p>
            <a:pPr>
              <a:lnSpc>
                <a:spcPct val="90000"/>
              </a:lnSpc>
            </a:pPr>
            <a:r>
              <a:rPr lang="en-US" sz="2000" b="1"/>
              <a:t>Otitis media 2.4 times</a:t>
            </a:r>
          </a:p>
          <a:p>
            <a:pPr>
              <a:lnSpc>
                <a:spcPct val="90000"/>
              </a:lnSpc>
            </a:pPr>
            <a:r>
              <a:rPr lang="en-US" sz="2000" b="1" i="1"/>
              <a:t>Haemophilus influenzae </a:t>
            </a:r>
            <a:r>
              <a:rPr lang="en-US" sz="2000" b="1"/>
              <a:t>meningitis 3.8 times</a:t>
            </a:r>
          </a:p>
          <a:p>
            <a:pPr>
              <a:lnSpc>
                <a:spcPct val="90000"/>
              </a:lnSpc>
            </a:pPr>
            <a:r>
              <a:rPr lang="en-US" sz="2000" b="1"/>
              <a:t>Necrotizing enterocolitis 6 to 10 times</a:t>
            </a:r>
          </a:p>
          <a:p>
            <a:pPr>
              <a:lnSpc>
                <a:spcPct val="90000"/>
              </a:lnSpc>
            </a:pPr>
            <a:endParaRPr lang="en-US" sz="2000" b="1"/>
          </a:p>
        </p:txBody>
      </p:sp>
      <p:pic>
        <p:nvPicPr>
          <p:cNvPr id="247812" name="Picture 4" descr="stalk"/>
          <p:cNvPicPr>
            <a:picLocks noGrp="1" noChangeAspect="1" noChangeArrowheads="1"/>
          </p:cNvPicPr>
          <p:nvPr>
            <p:ph sz="half" idx="2"/>
          </p:nvPr>
        </p:nvPicPr>
        <p:blipFill>
          <a:blip r:embed="rId2" cstate="print"/>
          <a:srcRect/>
          <a:stretch>
            <a:fillRect/>
          </a:stretch>
        </p:blipFill>
        <p:spPr>
          <a:xfrm>
            <a:off x="4932363" y="1385888"/>
            <a:ext cx="4211637" cy="4275137"/>
          </a:xfrm>
          <a:noFill/>
          <a:ln/>
        </p:spPr>
      </p:pic>
      <p:sp>
        <p:nvSpPr>
          <p:cNvPr id="247813" name="Rectangle 5"/>
          <p:cNvSpPr>
            <a:spLocks noChangeArrowheads="1"/>
          </p:cNvSpPr>
          <p:nvPr/>
        </p:nvSpPr>
        <p:spPr bwMode="auto">
          <a:xfrm>
            <a:off x="4211638" y="5938838"/>
            <a:ext cx="4718050" cy="517525"/>
          </a:xfrm>
          <a:prstGeom prst="rect">
            <a:avLst/>
          </a:prstGeom>
          <a:noFill/>
          <a:ln w="9525">
            <a:noFill/>
            <a:miter lim="800000"/>
            <a:headEnd/>
            <a:tailEnd/>
          </a:ln>
          <a:effectLst/>
        </p:spPr>
        <p:txBody>
          <a:bodyPr anchor="ctr">
            <a:spAutoFit/>
          </a:bodyPr>
          <a:lstStyle/>
          <a:p>
            <a:r>
              <a:rPr lang="en-US" sz="1400" b="0">
                <a:effectLst/>
                <a:latin typeface="Arial" charset="0"/>
              </a:rPr>
              <a:t>              www.geocities.com/.../ Canopy/4116/stalk.gif</a:t>
            </a:r>
            <a:br>
              <a:rPr lang="en-US" sz="1400" b="0">
                <a:effectLst/>
                <a:latin typeface="Arial" charset="0"/>
              </a:rPr>
            </a:br>
            <a:endParaRPr lang="en-US" sz="1400" b="0">
              <a:effectLst/>
              <a:latin typeface="Arial" charset="0"/>
            </a:endParaRP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834" name="Rectangle 2"/>
          <p:cNvSpPr>
            <a:spLocks noGrp="1" noRot="1" noChangeArrowheads="1"/>
          </p:cNvSpPr>
          <p:nvPr>
            <p:ph type="title"/>
          </p:nvPr>
        </p:nvSpPr>
        <p:spPr/>
        <p:txBody>
          <a:bodyPr>
            <a:normAutofit fontScale="90000"/>
          </a:bodyPr>
          <a:lstStyle/>
          <a:p>
            <a:r>
              <a:rPr lang="en-US" sz="4000"/>
              <a:t>Illness Relative risk</a:t>
            </a:r>
            <a:br>
              <a:rPr lang="en-US" sz="4000"/>
            </a:br>
            <a:endParaRPr lang="en-US" sz="4000"/>
          </a:p>
        </p:txBody>
      </p:sp>
      <p:sp>
        <p:nvSpPr>
          <p:cNvPr id="248835" name="Rectangle 3"/>
          <p:cNvSpPr>
            <a:spLocks noGrp="1" noChangeArrowheads="1"/>
          </p:cNvSpPr>
          <p:nvPr>
            <p:ph type="body" sz="half" idx="1"/>
          </p:nvPr>
        </p:nvSpPr>
        <p:spPr/>
        <p:txBody>
          <a:bodyPr/>
          <a:lstStyle/>
          <a:p>
            <a:r>
              <a:rPr lang="en-US" sz="2400" b="1"/>
              <a:t>Pneumonia/lower respiratory tract infection 1.7 to 5 times</a:t>
            </a:r>
          </a:p>
          <a:p>
            <a:r>
              <a:rPr lang="en-US" sz="2400" b="1"/>
              <a:t>Respiratory syncytial virus infection 3.9 times</a:t>
            </a:r>
          </a:p>
          <a:p>
            <a:r>
              <a:rPr lang="en-US" sz="2400" b="1"/>
              <a:t>Sepsis 2.1 times</a:t>
            </a:r>
          </a:p>
          <a:p>
            <a:r>
              <a:rPr lang="en-US" sz="2400" b="1"/>
              <a:t>Sudden infant death syndrome 2.0 times</a:t>
            </a:r>
          </a:p>
          <a:p>
            <a:r>
              <a:rPr lang="en-US" sz="2400" b="1"/>
              <a:t>Industrialized-world hospitalization 3 times</a:t>
            </a:r>
          </a:p>
        </p:txBody>
      </p:sp>
      <p:sp>
        <p:nvSpPr>
          <p:cNvPr id="248836" name="Rectangle 4"/>
          <p:cNvSpPr>
            <a:spLocks noGrp="1" noChangeArrowheads="1"/>
          </p:cNvSpPr>
          <p:nvPr>
            <p:ph sz="half" idx="2"/>
          </p:nvPr>
        </p:nvSpPr>
        <p:spPr>
          <a:xfrm>
            <a:off x="4787900" y="1628775"/>
            <a:ext cx="4038600" cy="4525963"/>
          </a:xfrm>
        </p:spPr>
        <p:txBody>
          <a:bodyPr/>
          <a:lstStyle/>
          <a:p>
            <a:endParaRPr lang="en-CA" sz="2400"/>
          </a:p>
        </p:txBody>
      </p:sp>
      <p:pic>
        <p:nvPicPr>
          <p:cNvPr id="248837" name="Picture 5" descr="lungs1"/>
          <p:cNvPicPr>
            <a:picLocks noChangeAspect="1" noChangeArrowheads="1"/>
          </p:cNvPicPr>
          <p:nvPr/>
        </p:nvPicPr>
        <p:blipFill>
          <a:blip r:embed="rId2" cstate="print"/>
          <a:srcRect/>
          <a:stretch>
            <a:fillRect/>
          </a:stretch>
        </p:blipFill>
        <p:spPr bwMode="auto">
          <a:xfrm>
            <a:off x="4859338" y="2060575"/>
            <a:ext cx="3816350" cy="3816350"/>
          </a:xfrm>
          <a:prstGeom prst="rect">
            <a:avLst/>
          </a:prstGeom>
          <a:noFill/>
        </p:spPr>
      </p:pic>
      <p:sp>
        <p:nvSpPr>
          <p:cNvPr id="248838" name="Rectangle 6"/>
          <p:cNvSpPr>
            <a:spLocks noChangeArrowheads="1"/>
          </p:cNvSpPr>
          <p:nvPr/>
        </p:nvSpPr>
        <p:spPr bwMode="auto">
          <a:xfrm>
            <a:off x="4629150" y="6350000"/>
            <a:ext cx="4479925" cy="579438"/>
          </a:xfrm>
          <a:prstGeom prst="rect">
            <a:avLst/>
          </a:prstGeom>
          <a:noFill/>
          <a:ln w="9525">
            <a:noFill/>
            <a:miter lim="800000"/>
            <a:headEnd/>
            <a:tailEnd/>
          </a:ln>
          <a:effectLst/>
        </p:spPr>
        <p:txBody>
          <a:bodyPr anchor="ctr">
            <a:spAutoFit/>
          </a:bodyPr>
          <a:lstStyle/>
          <a:p>
            <a:r>
              <a:rPr lang="en-US" sz="1400" b="0">
                <a:effectLst/>
                <a:latin typeface="Arial" charset="0"/>
              </a:rPr>
              <a:t>                   www.mamashealth.com/ images/lungs1.gif</a:t>
            </a:r>
            <a:r>
              <a:rPr lang="en-US" sz="1800" b="0">
                <a:effectLst/>
                <a:latin typeface="Arial" charset="0"/>
              </a:rPr>
              <a:t/>
            </a:r>
            <a:br>
              <a:rPr lang="en-US" sz="1800" b="0">
                <a:effectLst/>
                <a:latin typeface="Arial" charset="0"/>
              </a:rPr>
            </a:br>
            <a:endParaRPr lang="en-US" sz="1800" b="0">
              <a:effectLst/>
              <a:latin typeface="Arial" charset="0"/>
            </a:endParaRP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8" name="Rectangle 2"/>
          <p:cNvSpPr>
            <a:spLocks noGrp="1" noRot="1" noChangeArrowheads="1"/>
          </p:cNvSpPr>
          <p:nvPr>
            <p:ph type="title"/>
          </p:nvPr>
        </p:nvSpPr>
        <p:spPr/>
        <p:txBody>
          <a:bodyPr/>
          <a:lstStyle/>
          <a:p>
            <a:r>
              <a:rPr lang="en-US"/>
              <a:t>Barriers to Bonding </a:t>
            </a:r>
          </a:p>
        </p:txBody>
      </p:sp>
      <p:sp>
        <p:nvSpPr>
          <p:cNvPr id="249859" name="Rectangle 3"/>
          <p:cNvSpPr>
            <a:spLocks noGrp="1" noChangeArrowheads="1"/>
          </p:cNvSpPr>
          <p:nvPr>
            <p:ph type="body" sz="half" idx="1"/>
          </p:nvPr>
        </p:nvSpPr>
        <p:spPr/>
        <p:txBody>
          <a:bodyPr/>
          <a:lstStyle/>
          <a:p>
            <a:pPr>
              <a:buFont typeface="Wingdings" pitchFamily="2" charset="2"/>
              <a:buNone/>
            </a:pPr>
            <a:r>
              <a:rPr lang="en-US" sz="2000"/>
              <a:t>* </a:t>
            </a:r>
            <a:r>
              <a:rPr lang="en-US" sz="2000" b="1"/>
              <a:t>A Bottle places a physical barrier between mom and baby</a:t>
            </a:r>
          </a:p>
          <a:p>
            <a:pPr>
              <a:buFont typeface="Wingdings" pitchFamily="2" charset="2"/>
              <a:buNone/>
            </a:pPr>
            <a:r>
              <a:rPr lang="en-US" sz="2000" b="1"/>
              <a:t>	</a:t>
            </a:r>
          </a:p>
          <a:p>
            <a:pPr>
              <a:buFont typeface="Wingdings" pitchFamily="2" charset="2"/>
              <a:buNone/>
            </a:pPr>
            <a:r>
              <a:rPr lang="en-US" sz="2000" b="1"/>
              <a:t>*Less skin to skin contact</a:t>
            </a:r>
          </a:p>
          <a:p>
            <a:pPr>
              <a:buFont typeface="Wingdings" pitchFamily="2" charset="2"/>
              <a:buNone/>
            </a:pPr>
            <a:endParaRPr lang="en-US" sz="2000" b="1"/>
          </a:p>
          <a:p>
            <a:pPr>
              <a:buFont typeface="Wingdings" pitchFamily="2" charset="2"/>
              <a:buNone/>
            </a:pPr>
            <a:r>
              <a:rPr lang="en-US" sz="2000" b="1"/>
              <a:t>*Less eye contact</a:t>
            </a:r>
          </a:p>
          <a:p>
            <a:pPr>
              <a:buFont typeface="Wingdings" pitchFamily="2" charset="2"/>
              <a:buNone/>
            </a:pPr>
            <a:endParaRPr lang="en-US" sz="2000" b="1"/>
          </a:p>
          <a:p>
            <a:pPr>
              <a:buFont typeface="Wingdings" pitchFamily="2" charset="2"/>
              <a:buNone/>
            </a:pPr>
            <a:r>
              <a:rPr lang="en-US" sz="2000" b="1"/>
              <a:t>* The </a:t>
            </a:r>
            <a:r>
              <a:rPr lang="en-CA" sz="2000" b="1"/>
              <a:t>hormonal connection between the breastfeeding mother and baby cannot be experienced by the bottle feeding mother</a:t>
            </a:r>
            <a:endParaRPr lang="en-US" sz="2000" b="1"/>
          </a:p>
        </p:txBody>
      </p:sp>
      <p:sp>
        <p:nvSpPr>
          <p:cNvPr id="249860" name="Rectangle 4"/>
          <p:cNvSpPr>
            <a:spLocks noGrp="1" noChangeArrowheads="1"/>
          </p:cNvSpPr>
          <p:nvPr>
            <p:ph sz="half" idx="2"/>
          </p:nvPr>
        </p:nvSpPr>
        <p:spPr/>
        <p:txBody>
          <a:bodyPr/>
          <a:lstStyle/>
          <a:p>
            <a:endParaRPr lang="en-CA" sz="2800"/>
          </a:p>
        </p:txBody>
      </p:sp>
      <p:pic>
        <p:nvPicPr>
          <p:cNvPr id="249861" name="Picture 5" descr="mom-and-baby-1a"/>
          <p:cNvPicPr>
            <a:picLocks noChangeAspect="1" noChangeArrowheads="1"/>
          </p:cNvPicPr>
          <p:nvPr/>
        </p:nvPicPr>
        <p:blipFill>
          <a:blip r:embed="rId2" cstate="print"/>
          <a:srcRect/>
          <a:stretch>
            <a:fillRect/>
          </a:stretch>
        </p:blipFill>
        <p:spPr bwMode="auto">
          <a:xfrm>
            <a:off x="4572000" y="1484313"/>
            <a:ext cx="4248150" cy="4681537"/>
          </a:xfrm>
          <a:prstGeom prst="rect">
            <a:avLst/>
          </a:prstGeom>
          <a:noFill/>
        </p:spPr>
      </p:pic>
      <p:sp>
        <p:nvSpPr>
          <p:cNvPr id="249862" name="Rectangle 6"/>
          <p:cNvSpPr>
            <a:spLocks noChangeArrowheads="1"/>
          </p:cNvSpPr>
          <p:nvPr/>
        </p:nvSpPr>
        <p:spPr bwMode="auto">
          <a:xfrm>
            <a:off x="4146550" y="6278563"/>
            <a:ext cx="4457700" cy="517525"/>
          </a:xfrm>
          <a:prstGeom prst="rect">
            <a:avLst/>
          </a:prstGeom>
          <a:noFill/>
          <a:ln w="9525">
            <a:noFill/>
            <a:miter lim="800000"/>
            <a:headEnd/>
            <a:tailEnd/>
          </a:ln>
          <a:effectLst/>
        </p:spPr>
        <p:txBody>
          <a:bodyPr wrap="none" anchor="ctr">
            <a:spAutoFit/>
          </a:bodyPr>
          <a:lstStyle/>
          <a:p>
            <a:r>
              <a:rPr lang="en-US" sz="1400" b="0">
                <a:effectLst/>
                <a:latin typeface="Arial" charset="0"/>
              </a:rPr>
              <a:t>           www.photohome.com/.../ mom-and-baby-1a.jpg</a:t>
            </a:r>
            <a:br>
              <a:rPr lang="en-US" sz="1400" b="0">
                <a:effectLst/>
                <a:latin typeface="Arial" charset="0"/>
              </a:rPr>
            </a:br>
            <a:endParaRPr lang="en-US" sz="1400" b="0">
              <a:effectLst/>
              <a:latin typeface="Arial" charset="0"/>
            </a:endParaRP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2" name="Rectangle 2"/>
          <p:cNvSpPr>
            <a:spLocks noGrp="1" noRot="1" noChangeArrowheads="1"/>
          </p:cNvSpPr>
          <p:nvPr>
            <p:ph type="title"/>
          </p:nvPr>
        </p:nvSpPr>
        <p:spPr/>
        <p:txBody>
          <a:bodyPr>
            <a:normAutofit fontScale="90000"/>
          </a:bodyPr>
          <a:lstStyle/>
          <a:p>
            <a:r>
              <a:rPr lang="en-US" sz="4000"/>
              <a:t>Other Options If Breastfeeding is Not Possible</a:t>
            </a:r>
          </a:p>
        </p:txBody>
      </p:sp>
      <p:sp>
        <p:nvSpPr>
          <p:cNvPr id="250883" name="Rectangle 3"/>
          <p:cNvSpPr>
            <a:spLocks noGrp="1" noChangeArrowheads="1"/>
          </p:cNvSpPr>
          <p:nvPr>
            <p:ph type="body" idx="1"/>
          </p:nvPr>
        </p:nvSpPr>
        <p:spPr/>
        <p:txBody>
          <a:bodyPr/>
          <a:lstStyle/>
          <a:p>
            <a:pPr>
              <a:buFont typeface="Wingdings" pitchFamily="2" charset="2"/>
              <a:buNone/>
            </a:pPr>
            <a:r>
              <a:rPr lang="en-US" sz="2800" b="1" i="1"/>
              <a:t>Mom can still use her milk, even if she decides not to breastfeed:</a:t>
            </a:r>
          </a:p>
          <a:p>
            <a:endParaRPr lang="en-US" sz="2400" b="1"/>
          </a:p>
          <a:p>
            <a:r>
              <a:rPr lang="en-US" sz="2400" b="1"/>
              <a:t>Use a breast pump (electric/manual)</a:t>
            </a:r>
          </a:p>
          <a:p>
            <a:r>
              <a:rPr lang="en-US" sz="2400" b="1"/>
              <a:t>Cup or bowl feeding</a:t>
            </a:r>
          </a:p>
          <a:p>
            <a:r>
              <a:rPr lang="en-US" sz="2400" b="1"/>
              <a:t>Spoon feeding</a:t>
            </a:r>
          </a:p>
          <a:p>
            <a:r>
              <a:rPr lang="en-US" sz="2400" b="1"/>
              <a:t>Eyedropper or feeding syringe</a:t>
            </a:r>
          </a:p>
          <a:p>
            <a:r>
              <a:rPr lang="en-US" sz="2400" b="1"/>
              <a:t>Nursing supplementer</a:t>
            </a:r>
          </a:p>
          <a:p>
            <a:r>
              <a:rPr lang="en-US" sz="2400" b="1"/>
              <a:t>Get milk from donation bank</a:t>
            </a:r>
          </a:p>
          <a:p>
            <a:endParaRPr lang="en-US" sz="1400" b="1"/>
          </a:p>
        </p:txBody>
      </p:sp>
      <p:pic>
        <p:nvPicPr>
          <p:cNvPr id="250884" name="Picture 4" descr="womanpumping"/>
          <p:cNvPicPr>
            <a:picLocks noChangeAspect="1" noChangeArrowheads="1"/>
          </p:cNvPicPr>
          <p:nvPr/>
        </p:nvPicPr>
        <p:blipFill>
          <a:blip r:embed="rId2" cstate="print"/>
          <a:srcRect/>
          <a:stretch>
            <a:fillRect/>
          </a:stretch>
        </p:blipFill>
        <p:spPr bwMode="auto">
          <a:xfrm>
            <a:off x="6156325" y="2349500"/>
            <a:ext cx="2987675" cy="3887788"/>
          </a:xfrm>
          <a:prstGeom prst="rect">
            <a:avLst/>
          </a:prstGeom>
          <a:noFill/>
        </p:spPr>
      </p:pic>
      <p:sp>
        <p:nvSpPr>
          <p:cNvPr id="250885" name="Rectangle 5"/>
          <p:cNvSpPr>
            <a:spLocks noChangeArrowheads="1"/>
          </p:cNvSpPr>
          <p:nvPr/>
        </p:nvSpPr>
        <p:spPr bwMode="auto">
          <a:xfrm>
            <a:off x="4171950" y="6359525"/>
            <a:ext cx="5029200" cy="304800"/>
          </a:xfrm>
          <a:prstGeom prst="rect">
            <a:avLst/>
          </a:prstGeom>
          <a:noFill/>
          <a:ln w="9525">
            <a:noFill/>
            <a:miter lim="800000"/>
            <a:headEnd/>
            <a:tailEnd/>
          </a:ln>
          <a:effectLst/>
        </p:spPr>
        <p:txBody>
          <a:bodyPr wrap="none">
            <a:spAutoFit/>
          </a:bodyPr>
          <a:lstStyle/>
          <a:p>
            <a:r>
              <a:rPr lang="en-US" sz="1400" b="0">
                <a:effectLst/>
                <a:latin typeface="Arial" charset="0"/>
              </a:rPr>
              <a:t>                       graphics.iparenting.com/. ../womanpumping.jpg</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Footer Placeholder 3"/>
          <p:cNvSpPr>
            <a:spLocks noGrp="1"/>
          </p:cNvSpPr>
          <p:nvPr>
            <p:ph type="ftr" sz="quarter" idx="10"/>
          </p:nvPr>
        </p:nvSpPr>
        <p:spPr>
          <a:noFill/>
        </p:spPr>
        <p:txBody>
          <a:bodyPr/>
          <a:lstStyle/>
          <a:p>
            <a:r>
              <a:rPr lang="en-US" smtClean="0"/>
              <a:t>NF-</a:t>
            </a:r>
          </a:p>
        </p:txBody>
      </p:sp>
      <p:sp>
        <p:nvSpPr>
          <p:cNvPr id="37891" name="Slide Number Placeholder 4"/>
          <p:cNvSpPr>
            <a:spLocks noGrp="1"/>
          </p:cNvSpPr>
          <p:nvPr>
            <p:ph type="sldNum" sz="quarter" idx="11"/>
          </p:nvPr>
        </p:nvSpPr>
        <p:spPr>
          <a:noFill/>
        </p:spPr>
        <p:txBody>
          <a:bodyPr/>
          <a:lstStyle/>
          <a:p>
            <a:fld id="{ED0706F4-D8CC-44CD-8980-D18C9353B638}" type="slidenum">
              <a:rPr lang="en-US" smtClean="0"/>
              <a:pPr/>
              <a:t>97</a:t>
            </a:fld>
            <a:endParaRPr lang="en-US" smtClean="0"/>
          </a:p>
        </p:txBody>
      </p:sp>
      <p:sp>
        <p:nvSpPr>
          <p:cNvPr id="37892" name="Date Placeholder 5"/>
          <p:cNvSpPr>
            <a:spLocks noGrp="1"/>
          </p:cNvSpPr>
          <p:nvPr>
            <p:ph type="dt" sz="quarter" idx="12"/>
          </p:nvPr>
        </p:nvSpPr>
        <p:spPr>
          <a:noFill/>
        </p:spPr>
        <p:txBody>
          <a:bodyPr/>
          <a:lstStyle/>
          <a:p>
            <a:r>
              <a:rPr lang="en-US" smtClean="0"/>
              <a:t>Teaching Aids: ENC</a:t>
            </a:r>
          </a:p>
        </p:txBody>
      </p:sp>
      <p:sp>
        <p:nvSpPr>
          <p:cNvPr id="37893" name="Rectangle 2"/>
          <p:cNvSpPr>
            <a:spLocks noGrp="1" noChangeArrowheads="1"/>
          </p:cNvSpPr>
          <p:nvPr>
            <p:ph type="title"/>
          </p:nvPr>
        </p:nvSpPr>
        <p:spPr>
          <a:xfrm>
            <a:off x="228600" y="304800"/>
            <a:ext cx="8610600" cy="914400"/>
          </a:xfrm>
        </p:spPr>
        <p:txBody>
          <a:bodyPr/>
          <a:lstStyle/>
          <a:p>
            <a:pPr eaLnBrk="1" hangingPunct="1"/>
            <a:r>
              <a:rPr lang="en-US" sz="4000" smtClean="0"/>
              <a:t>Ten steps to successful breastfeeding </a:t>
            </a:r>
          </a:p>
        </p:txBody>
      </p:sp>
      <p:sp>
        <p:nvSpPr>
          <p:cNvPr id="37894" name="Rectangle 3"/>
          <p:cNvSpPr>
            <a:spLocks noGrp="1" noChangeArrowheads="1"/>
          </p:cNvSpPr>
          <p:nvPr>
            <p:ph type="body" idx="1"/>
          </p:nvPr>
        </p:nvSpPr>
        <p:spPr>
          <a:xfrm>
            <a:off x="685800" y="1447800"/>
            <a:ext cx="7772400" cy="4724400"/>
          </a:xfrm>
        </p:spPr>
        <p:txBody>
          <a:bodyPr/>
          <a:lstStyle/>
          <a:p>
            <a:pPr marL="609600" indent="-609600" eaLnBrk="1" hangingPunct="1">
              <a:spcBef>
                <a:spcPts val="600"/>
              </a:spcBef>
              <a:buFont typeface="Wingdings" pitchFamily="2" charset="2"/>
              <a:buNone/>
            </a:pPr>
            <a:r>
              <a:rPr lang="en-US" sz="2400" b="1" smtClean="0"/>
              <a:t>Every facility providing maternity services and care for newborn infants should</a:t>
            </a:r>
          </a:p>
          <a:p>
            <a:pPr marL="609600" indent="-609600" eaLnBrk="1" hangingPunct="1">
              <a:lnSpc>
                <a:spcPct val="90000"/>
              </a:lnSpc>
              <a:buFontTx/>
              <a:buAutoNum type="arabicPeriod"/>
            </a:pPr>
            <a:endParaRPr lang="en-US" sz="2400" smtClean="0"/>
          </a:p>
          <a:p>
            <a:pPr marL="609600" indent="-609600" eaLnBrk="1" hangingPunct="1">
              <a:lnSpc>
                <a:spcPct val="130000"/>
              </a:lnSpc>
              <a:buFontTx/>
              <a:buAutoNum type="arabicPeriod"/>
            </a:pPr>
            <a:r>
              <a:rPr lang="en-US" sz="2400" smtClean="0"/>
              <a:t>Have a written breastfeeding policy that is routinely communicated to all health care staff</a:t>
            </a:r>
          </a:p>
          <a:p>
            <a:pPr marL="609600" indent="-609600" eaLnBrk="1" hangingPunct="1">
              <a:lnSpc>
                <a:spcPct val="130000"/>
              </a:lnSpc>
              <a:buFontTx/>
              <a:buAutoNum type="arabicPeriod"/>
            </a:pPr>
            <a:r>
              <a:rPr lang="en-US" sz="2400" smtClean="0"/>
              <a:t>Train all health care staff in skills necessary to implement this policy</a:t>
            </a:r>
          </a:p>
          <a:p>
            <a:pPr marL="609600" indent="-609600" eaLnBrk="1" hangingPunct="1">
              <a:lnSpc>
                <a:spcPct val="130000"/>
              </a:lnSpc>
              <a:buFontTx/>
              <a:buAutoNum type="arabicPeriod"/>
            </a:pPr>
            <a:r>
              <a:rPr lang="en-US" sz="2400" smtClean="0"/>
              <a:t>Inform all pregnant women about the benefits and management of breastfeeding </a:t>
            </a:r>
          </a:p>
        </p:txBody>
      </p:sp>
    </p:spTree>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Footer Placeholder 3"/>
          <p:cNvSpPr>
            <a:spLocks noGrp="1"/>
          </p:cNvSpPr>
          <p:nvPr>
            <p:ph type="ftr" sz="quarter" idx="10"/>
          </p:nvPr>
        </p:nvSpPr>
        <p:spPr>
          <a:noFill/>
        </p:spPr>
        <p:txBody>
          <a:bodyPr/>
          <a:lstStyle/>
          <a:p>
            <a:r>
              <a:rPr lang="en-US" smtClean="0"/>
              <a:t>NF-</a:t>
            </a:r>
          </a:p>
        </p:txBody>
      </p:sp>
      <p:sp>
        <p:nvSpPr>
          <p:cNvPr id="38915" name="Slide Number Placeholder 4"/>
          <p:cNvSpPr>
            <a:spLocks noGrp="1"/>
          </p:cNvSpPr>
          <p:nvPr>
            <p:ph type="sldNum" sz="quarter" idx="11"/>
          </p:nvPr>
        </p:nvSpPr>
        <p:spPr>
          <a:noFill/>
        </p:spPr>
        <p:txBody>
          <a:bodyPr/>
          <a:lstStyle/>
          <a:p>
            <a:fld id="{8E8AF74F-D3B9-4913-B96C-02C23DB6CC3F}" type="slidenum">
              <a:rPr lang="en-US" smtClean="0"/>
              <a:pPr/>
              <a:t>98</a:t>
            </a:fld>
            <a:endParaRPr lang="en-US" smtClean="0"/>
          </a:p>
        </p:txBody>
      </p:sp>
      <p:sp>
        <p:nvSpPr>
          <p:cNvPr id="38916" name="Date Placeholder 5"/>
          <p:cNvSpPr>
            <a:spLocks noGrp="1"/>
          </p:cNvSpPr>
          <p:nvPr>
            <p:ph type="dt" sz="quarter" idx="12"/>
          </p:nvPr>
        </p:nvSpPr>
        <p:spPr>
          <a:noFill/>
        </p:spPr>
        <p:txBody>
          <a:bodyPr/>
          <a:lstStyle/>
          <a:p>
            <a:r>
              <a:rPr lang="en-US" smtClean="0"/>
              <a:t>Teaching Aids: ENC</a:t>
            </a:r>
          </a:p>
        </p:txBody>
      </p:sp>
      <p:sp>
        <p:nvSpPr>
          <p:cNvPr id="38917" name="Rectangle 2"/>
          <p:cNvSpPr>
            <a:spLocks noGrp="1" noChangeArrowheads="1"/>
          </p:cNvSpPr>
          <p:nvPr>
            <p:ph type="title"/>
          </p:nvPr>
        </p:nvSpPr>
        <p:spPr>
          <a:xfrm>
            <a:off x="457200" y="533400"/>
            <a:ext cx="8458200" cy="990600"/>
          </a:xfrm>
        </p:spPr>
        <p:txBody>
          <a:bodyPr>
            <a:normAutofit fontScale="90000"/>
          </a:bodyPr>
          <a:lstStyle/>
          <a:p>
            <a:pPr eaLnBrk="1" hangingPunct="1"/>
            <a:r>
              <a:rPr lang="en-US" sz="3600" smtClean="0"/>
              <a:t>Ten steps to successful breastfeeding 							(contd….)</a:t>
            </a:r>
            <a:r>
              <a:rPr lang="en-US" smtClean="0"/>
              <a:t> </a:t>
            </a:r>
          </a:p>
        </p:txBody>
      </p:sp>
      <p:sp>
        <p:nvSpPr>
          <p:cNvPr id="38918" name="Rectangle 3"/>
          <p:cNvSpPr>
            <a:spLocks noGrp="1" noChangeArrowheads="1"/>
          </p:cNvSpPr>
          <p:nvPr>
            <p:ph type="body" idx="1"/>
          </p:nvPr>
        </p:nvSpPr>
        <p:spPr>
          <a:xfrm>
            <a:off x="457200" y="1600200"/>
            <a:ext cx="8229600" cy="4495800"/>
          </a:xfrm>
        </p:spPr>
        <p:txBody>
          <a:bodyPr/>
          <a:lstStyle/>
          <a:p>
            <a:pPr marL="762000" indent="-762000" eaLnBrk="1" hangingPunct="1">
              <a:lnSpc>
                <a:spcPct val="120000"/>
              </a:lnSpc>
              <a:buFont typeface="Wingdings" pitchFamily="2" charset="2"/>
              <a:buAutoNum type="arabicPeriod" startAt="4"/>
            </a:pPr>
            <a:r>
              <a:rPr lang="en-US" sz="2800" smtClean="0"/>
              <a:t> Help mothers initiate breastfeeding within half hour of birth</a:t>
            </a:r>
          </a:p>
          <a:p>
            <a:pPr marL="762000" indent="-762000" eaLnBrk="1" hangingPunct="1">
              <a:lnSpc>
                <a:spcPct val="120000"/>
              </a:lnSpc>
              <a:buFont typeface="Wingdings" pitchFamily="2" charset="2"/>
              <a:buAutoNum type="arabicPeriod" startAt="4"/>
            </a:pPr>
            <a:r>
              <a:rPr lang="en-US" sz="2800" smtClean="0"/>
              <a:t> Show mothers how to breastfeed, and how to maintain lactation even if they are separated from their infants</a:t>
            </a:r>
          </a:p>
          <a:p>
            <a:pPr marL="762000" indent="-762000" eaLnBrk="1" hangingPunct="1">
              <a:lnSpc>
                <a:spcPct val="120000"/>
              </a:lnSpc>
              <a:buFont typeface="Wingdings" pitchFamily="2" charset="2"/>
              <a:buAutoNum type="arabicPeriod" startAt="4"/>
            </a:pPr>
            <a:r>
              <a:rPr lang="en-US" sz="2800" smtClean="0"/>
              <a:t> Give no food or drink, unless medically indicated</a:t>
            </a:r>
          </a:p>
          <a:p>
            <a:pPr marL="762000" indent="-762000" eaLnBrk="1" hangingPunct="1">
              <a:lnSpc>
                <a:spcPct val="120000"/>
              </a:lnSpc>
              <a:buFont typeface="Wingdings" pitchFamily="2" charset="2"/>
              <a:buAutoNum type="arabicPeriod" startAt="4"/>
            </a:pPr>
            <a:r>
              <a:rPr lang="en-US" sz="2800" smtClean="0"/>
              <a:t>Practice rooming-in : allow mothers and infants to remain together 24 hrs a day</a:t>
            </a:r>
            <a:endParaRPr lang="en-US" sz="1600" b="1" smtClean="0"/>
          </a:p>
        </p:txBody>
      </p:sp>
    </p:spTree>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Footer Placeholder 3"/>
          <p:cNvSpPr>
            <a:spLocks noGrp="1"/>
          </p:cNvSpPr>
          <p:nvPr>
            <p:ph type="ftr" sz="quarter" idx="10"/>
          </p:nvPr>
        </p:nvSpPr>
        <p:spPr>
          <a:noFill/>
        </p:spPr>
        <p:txBody>
          <a:bodyPr/>
          <a:lstStyle/>
          <a:p>
            <a:r>
              <a:rPr lang="en-US" smtClean="0"/>
              <a:t>NF-</a:t>
            </a:r>
          </a:p>
        </p:txBody>
      </p:sp>
      <p:sp>
        <p:nvSpPr>
          <p:cNvPr id="39939" name="Slide Number Placeholder 4"/>
          <p:cNvSpPr>
            <a:spLocks noGrp="1"/>
          </p:cNvSpPr>
          <p:nvPr>
            <p:ph type="sldNum" sz="quarter" idx="11"/>
          </p:nvPr>
        </p:nvSpPr>
        <p:spPr>
          <a:noFill/>
        </p:spPr>
        <p:txBody>
          <a:bodyPr/>
          <a:lstStyle/>
          <a:p>
            <a:fld id="{F8811015-FA4D-4BF2-96AD-87F1778F0DC9}" type="slidenum">
              <a:rPr lang="en-US" smtClean="0"/>
              <a:pPr/>
              <a:t>99</a:t>
            </a:fld>
            <a:endParaRPr lang="en-US" smtClean="0"/>
          </a:p>
        </p:txBody>
      </p:sp>
      <p:sp>
        <p:nvSpPr>
          <p:cNvPr id="39940" name="Date Placeholder 5"/>
          <p:cNvSpPr>
            <a:spLocks noGrp="1"/>
          </p:cNvSpPr>
          <p:nvPr>
            <p:ph type="dt" sz="quarter" idx="12"/>
          </p:nvPr>
        </p:nvSpPr>
        <p:spPr>
          <a:noFill/>
        </p:spPr>
        <p:txBody>
          <a:bodyPr/>
          <a:lstStyle/>
          <a:p>
            <a:r>
              <a:rPr lang="en-US" smtClean="0"/>
              <a:t>Teaching Aids: ENC</a:t>
            </a:r>
          </a:p>
        </p:txBody>
      </p:sp>
      <p:sp>
        <p:nvSpPr>
          <p:cNvPr id="39941" name="Rectangle 3"/>
          <p:cNvSpPr>
            <a:spLocks noGrp="1" noChangeArrowheads="1"/>
          </p:cNvSpPr>
          <p:nvPr>
            <p:ph type="body" idx="1"/>
          </p:nvPr>
        </p:nvSpPr>
        <p:spPr>
          <a:xfrm>
            <a:off x="381000" y="1981200"/>
            <a:ext cx="8077200" cy="4495800"/>
          </a:xfrm>
        </p:spPr>
        <p:txBody>
          <a:bodyPr/>
          <a:lstStyle/>
          <a:p>
            <a:pPr marL="685800" indent="-685800" eaLnBrk="1" hangingPunct="1">
              <a:spcBef>
                <a:spcPts val="600"/>
              </a:spcBef>
              <a:buFont typeface="Wingdings" pitchFamily="2" charset="2"/>
              <a:buAutoNum type="arabicPeriod" startAt="8"/>
            </a:pPr>
            <a:r>
              <a:rPr lang="en-US" sz="2800" smtClean="0"/>
              <a:t>Encourage breastfeeding on demand</a:t>
            </a:r>
          </a:p>
          <a:p>
            <a:pPr marL="685800" indent="-685800" eaLnBrk="1" hangingPunct="1">
              <a:spcBef>
                <a:spcPts val="600"/>
              </a:spcBef>
              <a:buFont typeface="Wingdings" pitchFamily="2" charset="2"/>
              <a:buAutoNum type="arabicPeriod" startAt="8"/>
            </a:pPr>
            <a:r>
              <a:rPr lang="en-US" sz="2800" smtClean="0"/>
              <a:t>Give no artificial teats or pacifiers (also called dummies or soothers) to breastfeeding infants</a:t>
            </a:r>
          </a:p>
          <a:p>
            <a:pPr marL="685800" indent="-685800" eaLnBrk="1" hangingPunct="1">
              <a:spcBef>
                <a:spcPts val="600"/>
              </a:spcBef>
              <a:buFont typeface="Wingdings" pitchFamily="2" charset="2"/>
              <a:buAutoNum type="arabicPeriod" startAt="8"/>
            </a:pPr>
            <a:r>
              <a:rPr lang="en-US" sz="2800" smtClean="0"/>
              <a:t>Foster the establishment of breastfeeding support groups and refer mothers to them on discharge from the hospital.</a:t>
            </a:r>
          </a:p>
          <a:p>
            <a:pPr marL="685800" indent="-685800" eaLnBrk="1" hangingPunct="1">
              <a:spcBef>
                <a:spcPts val="600"/>
              </a:spcBef>
              <a:buFont typeface="Wingdings" pitchFamily="2" charset="2"/>
              <a:buNone/>
            </a:pPr>
            <a:endParaRPr lang="en-US" sz="1600" b="1" smtClean="0"/>
          </a:p>
        </p:txBody>
      </p:sp>
      <p:sp>
        <p:nvSpPr>
          <p:cNvPr id="39942" name="Rectangle 4"/>
          <p:cNvSpPr>
            <a:spLocks noRot="1" noChangeArrowheads="1"/>
          </p:cNvSpPr>
          <p:nvPr/>
        </p:nvSpPr>
        <p:spPr bwMode="auto">
          <a:xfrm>
            <a:off x="609600" y="381000"/>
            <a:ext cx="8458200" cy="1295400"/>
          </a:xfrm>
          <a:prstGeom prst="rect">
            <a:avLst/>
          </a:prstGeom>
          <a:noFill/>
          <a:ln w="9525">
            <a:noFill/>
            <a:miter lim="800000"/>
            <a:headEnd/>
            <a:tailEnd/>
          </a:ln>
        </p:spPr>
        <p:txBody>
          <a:bodyPr anchor="ctr"/>
          <a:lstStyle/>
          <a:p>
            <a:r>
              <a:rPr lang="en-US" sz="3600" b="1">
                <a:solidFill>
                  <a:srgbClr val="FF0000"/>
                </a:solidFill>
                <a:latin typeface="Times New Roman" pitchFamily="18" charset="0"/>
                <a:cs typeface="Times New Roman" pitchFamily="18" charset="0"/>
              </a:rPr>
              <a:t>Ten steps to successful breastfeeding 							(contd….)</a:t>
            </a:r>
            <a:r>
              <a:rPr lang="en-US" sz="4400" b="1">
                <a:solidFill>
                  <a:srgbClr val="FF0000"/>
                </a:solidFill>
                <a:latin typeface="Times New Roman" pitchFamily="18" charset="0"/>
                <a:cs typeface="Times New Roman" pitchFamily="18" charset="0"/>
              </a:rPr>
              <a:t> </a:t>
            </a: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284</TotalTime>
  <Words>4637</Words>
  <Application>Microsoft Office PowerPoint</Application>
  <PresentationFormat>On-screen Show (4:3)</PresentationFormat>
  <Paragraphs>904</Paragraphs>
  <Slides>129</Slides>
  <Notes>60</Notes>
  <HiddenSlides>1</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129</vt:i4>
      </vt:variant>
    </vt:vector>
  </HeadingPairs>
  <TitlesOfParts>
    <vt:vector size="142" baseType="lpstr">
      <vt:lpstr>宋体</vt:lpstr>
      <vt:lpstr>Angsana New</vt:lpstr>
      <vt:lpstr>Arial</vt:lpstr>
      <vt:lpstr>Calibri</vt:lpstr>
      <vt:lpstr>Comic Sans MS</vt:lpstr>
      <vt:lpstr>Cordia New</vt:lpstr>
      <vt:lpstr>Symbol</vt:lpstr>
      <vt:lpstr>Tahoma</vt:lpstr>
      <vt:lpstr>Times</vt:lpstr>
      <vt:lpstr>Times New Roman</vt:lpstr>
      <vt:lpstr>Verdana</vt:lpstr>
      <vt:lpstr>Wingdings</vt:lpstr>
      <vt:lpstr>Office Theme</vt:lpstr>
      <vt:lpstr>Anatomy of breast</vt:lpstr>
      <vt:lpstr>Physiology of lactation </vt:lpstr>
      <vt:lpstr>Prolactin “milk secretion” reflex</vt:lpstr>
      <vt:lpstr>PowerPoint Presentation</vt:lpstr>
      <vt:lpstr>Oxytocin reflex</vt:lpstr>
      <vt:lpstr>Feeding reflexes in the baby</vt:lpstr>
      <vt:lpstr>Neonatal feeding reflexes:-   1) Rooting reflex: touching the check or circumaural area leads to turning the head to the side of the stimulus leading to opening the mouth seeking for the nipple.  2) Suckling reflex: tactile stimuli of the nipple or aereolar tissue filling the mouth leading to milking action by tongue against hard palate.</vt:lpstr>
      <vt:lpstr>3) Swallowing reflex: follows suckling or allows interruption to breathing to prevent choking during swallowing.</vt:lpstr>
      <vt:lpstr>Physiology of location:  -preparation of breast for lactation:-</vt:lpstr>
      <vt:lpstr>Maternal reflexes:-          Initiated by suckling of the nipple.  1) Nipple erection reflex.  2) Prolactin reflex: sensory stimuli to hypothalamus      Anterior-Pituitary prolactin      glandular cells of breast acini            milk secretion .                </vt:lpstr>
      <vt:lpstr>           (3) Oxytocin reflex (let down reflex or milk                ejection reflex) from post. pit                        contraction of neuroepithelial cells              Surrounding alveoli                                     ejection of milk.  </vt:lpstr>
      <vt:lpstr>Key points of positioning</vt:lpstr>
      <vt:lpstr>Good positioning</vt:lpstr>
      <vt:lpstr>PowerPoint Presentation</vt:lpstr>
      <vt:lpstr>Good and poor attachment</vt:lpstr>
      <vt:lpstr>Effective suckling </vt:lpstr>
      <vt:lpstr>Cradle Position</vt:lpstr>
      <vt:lpstr>Cross-cradle or Transitional Position</vt:lpstr>
      <vt:lpstr>Side-lying Position</vt:lpstr>
      <vt:lpstr>Clutch or Football Position</vt:lpstr>
      <vt:lpstr>PowerPoint Presentation</vt:lpstr>
      <vt:lpstr>PowerPoint Presentation</vt:lpstr>
      <vt:lpstr>Latch</vt:lpstr>
      <vt:lpstr>Immediate Essential Newborn Care </vt:lpstr>
      <vt:lpstr>Time: WITHIN THE 1ST 30 SECS </vt:lpstr>
      <vt:lpstr>Drying The Newborn</vt:lpstr>
      <vt:lpstr>Drying the newborn</vt:lpstr>
      <vt:lpstr>Time band: If after 30 secs of drying, newborn is  breathing or crying  </vt:lpstr>
      <vt:lpstr>Immediate skin-to-skin contact</vt:lpstr>
      <vt:lpstr>Immediate skin-to-skin contact</vt:lpstr>
      <vt:lpstr>Skin-to-skin</vt:lpstr>
      <vt:lpstr>What are the benefits of immediate skin-to-skin contact?</vt:lpstr>
      <vt:lpstr>Skin-to-Skin Contact</vt:lpstr>
      <vt:lpstr>Skin-to-Skin Contact</vt:lpstr>
      <vt:lpstr>Risks of Hypothermia</vt:lpstr>
      <vt:lpstr>Maintain skin-to-skin contact</vt:lpstr>
      <vt:lpstr>SIGNS OF READINESS TO BREASTFEED </vt:lpstr>
      <vt:lpstr>PowerPoint Presentation</vt:lpstr>
      <vt:lpstr>PowerPoint Presentation</vt:lpstr>
      <vt:lpstr>Help the mother and baby into a comfortable position</vt:lpstr>
      <vt:lpstr>Initiation of breastfeeding</vt:lpstr>
      <vt:lpstr>The first breast feed </vt:lpstr>
      <vt:lpstr>PowerPoint Presentation</vt:lpstr>
      <vt:lpstr>PowerPoint Presentation</vt:lpstr>
      <vt:lpstr>PowerPoint Presentation</vt:lpstr>
      <vt:lpstr>Rooming-in Why?</vt:lpstr>
      <vt:lpstr>PowerPoint Presentation</vt:lpstr>
      <vt:lpstr>PowerPoint Presentation</vt:lpstr>
      <vt:lpstr>PowerPoint Presentation</vt:lpstr>
      <vt:lpstr>Alternatives to artificial teats</vt:lpstr>
      <vt:lpstr>Cup-feeding a baby</vt:lpstr>
      <vt:lpstr>PowerPoint Presentation</vt:lpstr>
      <vt:lpstr>PowerPoint Presentation</vt:lpstr>
      <vt:lpstr>RECOMMENDATIONS</vt:lpstr>
      <vt:lpstr>“Physiological norm”</vt:lpstr>
      <vt:lpstr>Exclusive Breastfeeding</vt:lpstr>
      <vt:lpstr>Benefits of Exclusive Breastfeeding</vt:lpstr>
      <vt:lpstr>Health Effects</vt:lpstr>
      <vt:lpstr>Health Effects</vt:lpstr>
      <vt:lpstr>Health Effects</vt:lpstr>
      <vt:lpstr>Breast feeding</vt:lpstr>
      <vt:lpstr>Composition of breast milk:-</vt:lpstr>
      <vt:lpstr>Protein composition of human colostrum  and mature breast milk (per litre)</vt:lpstr>
      <vt:lpstr>2) Very rich in immunoglobulin especially IgA.  3) rich in cholesterol , Na , K , Cl , Zinc , Copper , leucocytes ( macrophages , lymphocytes ) Antibacterial ( lactofissin , lactofirrin ) more rich in Vit.A than mature milk.</vt:lpstr>
      <vt:lpstr>4) Laxative effect by enhancing GIT motility leading to prevention of meconium blood formation which is the most common cause intestinal destruction.</vt:lpstr>
      <vt:lpstr>Maternal Benefits</vt:lpstr>
      <vt:lpstr>Maternal Benefits</vt:lpstr>
      <vt:lpstr>Maternal Benefits</vt:lpstr>
      <vt:lpstr>Maternal Benefits</vt:lpstr>
      <vt:lpstr>Maternal Benefits</vt:lpstr>
      <vt:lpstr>Maternal Health Benefits</vt:lpstr>
      <vt:lpstr>Maternal Benefits</vt:lpstr>
      <vt:lpstr>Psychological Benefits</vt:lpstr>
      <vt:lpstr>Recognize Early Signs of Hunger</vt:lpstr>
      <vt:lpstr>Frequent Feedings</vt:lpstr>
      <vt:lpstr>As breastfeeding is established…</vt:lpstr>
      <vt:lpstr>Breastfeeding Beyond Infancy</vt:lpstr>
      <vt:lpstr>PowerPoint Presentation</vt:lpstr>
      <vt:lpstr>Health Effects</vt:lpstr>
      <vt:lpstr>IMMUNOLOGIC SPECIFICITY</vt:lpstr>
      <vt:lpstr>PERFECT FOOD FOR BABIES</vt:lpstr>
      <vt:lpstr>BREAST MILK COMPOSITION</vt:lpstr>
      <vt:lpstr>PROPERTIES OF BREASTMILK</vt:lpstr>
      <vt:lpstr>IMMUNOLOGIC SPECIFICITY</vt:lpstr>
      <vt:lpstr>BREAST MILK COMPOSITION</vt:lpstr>
      <vt:lpstr>BENEFITS OF BREASTFEEDING</vt:lpstr>
      <vt:lpstr>BENEFITS OF BREASTFEEDING</vt:lpstr>
      <vt:lpstr>BENEFITS OF BREASTFEEDING</vt:lpstr>
      <vt:lpstr>BENEFITS OF BREASTFEEDING</vt:lpstr>
      <vt:lpstr>HARMFUL EFFECTS OF FORMULA MILK</vt:lpstr>
      <vt:lpstr> Mother’s milk vs. formula milk</vt:lpstr>
      <vt:lpstr> Mother’s milk vs. formula milk</vt:lpstr>
      <vt:lpstr>Illness Relative risk</vt:lpstr>
      <vt:lpstr>Illness Relative risk </vt:lpstr>
      <vt:lpstr>Barriers to Bonding </vt:lpstr>
      <vt:lpstr>Other Options If Breastfeeding is Not Possible</vt:lpstr>
      <vt:lpstr>Ten steps to successful breastfeeding </vt:lpstr>
      <vt:lpstr>Ten steps to successful breastfeeding        (contd….) </vt:lpstr>
      <vt:lpstr>PowerPoint Presentation</vt:lpstr>
      <vt:lpstr>Problems in breastfeeding: Inverted nipple</vt:lpstr>
      <vt:lpstr>Problems in breastfeeding: Sore nipple</vt:lpstr>
      <vt:lpstr>Sore nipple: management </vt:lpstr>
      <vt:lpstr>Problems in breastfeeding: Breast engorgement </vt:lpstr>
      <vt:lpstr>Full vs. engorged breasts</vt:lpstr>
      <vt:lpstr>PowerPoint Presentation</vt:lpstr>
      <vt:lpstr>“Not enough milk”: causes</vt:lpstr>
      <vt:lpstr>“Not enough milk”: management</vt:lpstr>
      <vt:lpstr>Contraindications</vt:lpstr>
      <vt:lpstr>Contraindications to Breastfeeding</vt:lpstr>
      <vt:lpstr>Factors Influencing Drug Safety</vt:lpstr>
      <vt:lpstr>PowerPoint Presentation</vt:lpstr>
      <vt:lpstr>Drugs Contraindicated During Breastfeeding</vt:lpstr>
      <vt:lpstr>Drugs Contraindicated</vt:lpstr>
      <vt:lpstr>Drugs of Abuse : Contraindicated (1)</vt:lpstr>
      <vt:lpstr>Drugs having been associated with sig. effects on some nursing infants, use with caution</vt:lpstr>
      <vt:lpstr>PowerPoint Presentation</vt:lpstr>
      <vt:lpstr>Lactation Risk Category</vt:lpstr>
      <vt:lpstr>Antimicrobials (1)</vt:lpstr>
      <vt:lpstr>Antimicrobials (1)</vt:lpstr>
      <vt:lpstr>Antimicrobials (2)</vt:lpstr>
      <vt:lpstr>Analgesics &amp; NSAIDS</vt:lpstr>
      <vt:lpstr>Antidepressants (1)</vt:lpstr>
      <vt:lpstr>Antidepressants (2)</vt:lpstr>
      <vt:lpstr>Antipsychotics</vt:lpstr>
      <vt:lpstr> Immunological drugs</vt:lpstr>
      <vt:lpstr>Others (1)</vt:lpstr>
      <vt:lpstr>Others (2)</vt:lpstr>
      <vt:lpstr>Others (3)</vt:lpstr>
      <vt:lpstr>Learning objectives - 2</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reza</dc:creator>
  <cp:lastModifiedBy>Asus</cp:lastModifiedBy>
  <cp:revision>82</cp:revision>
  <dcterms:created xsi:type="dcterms:W3CDTF">2013-10-07T18:27:24Z</dcterms:created>
  <dcterms:modified xsi:type="dcterms:W3CDTF">2021-01-04T20:24:36Z</dcterms:modified>
</cp:coreProperties>
</file>