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1"/>
  </p:notesMasterIdLst>
  <p:sldIdLst>
    <p:sldId id="355" r:id="rId2"/>
    <p:sldId id="256" r:id="rId3"/>
    <p:sldId id="364" r:id="rId4"/>
    <p:sldId id="361" r:id="rId5"/>
    <p:sldId id="280" r:id="rId6"/>
    <p:sldId id="345" r:id="rId7"/>
    <p:sldId id="292" r:id="rId8"/>
    <p:sldId id="351" r:id="rId9"/>
    <p:sldId id="347" r:id="rId10"/>
    <p:sldId id="282" r:id="rId11"/>
    <p:sldId id="315" r:id="rId12"/>
    <p:sldId id="316" r:id="rId13"/>
    <p:sldId id="283" r:id="rId14"/>
    <p:sldId id="318" r:id="rId15"/>
    <p:sldId id="284" r:id="rId16"/>
    <p:sldId id="335" r:id="rId17"/>
    <p:sldId id="266" r:id="rId18"/>
    <p:sldId id="362" r:id="rId19"/>
    <p:sldId id="363" r:id="rId20"/>
    <p:sldId id="276" r:id="rId21"/>
    <p:sldId id="326" r:id="rId22"/>
    <p:sldId id="353" r:id="rId23"/>
    <p:sldId id="278" r:id="rId24"/>
    <p:sldId id="279" r:id="rId25"/>
    <p:sldId id="267" r:id="rId26"/>
    <p:sldId id="313" r:id="rId27"/>
    <p:sldId id="352" r:id="rId28"/>
    <p:sldId id="337" r:id="rId29"/>
    <p:sldId id="35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709"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169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8117C9D0-0B73-4A8A-9A64-C5532A5A96BB}" type="datetimeFigureOut">
              <a:rPr lang="en-US"/>
              <a:pPr>
                <a:defRPr/>
              </a:pPr>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5123279A-2DCC-433A-BD93-01EA3F7D6E6C}" type="slidenum">
              <a:rPr lang="en-US"/>
              <a:pPr>
                <a:defRPr/>
              </a:pPr>
              <a:t>‹#›</a:t>
            </a:fld>
            <a:endParaRPr lang="en-US"/>
          </a:p>
        </p:txBody>
      </p:sp>
    </p:spTree>
    <p:extLst>
      <p:ext uri="{BB962C8B-B14F-4D97-AF65-F5344CB8AC3E}">
        <p14:creationId xmlns:p14="http://schemas.microsoft.com/office/powerpoint/2010/main" val="7155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B556B4-EF35-4CCC-B880-413B32438D2A}"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75690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C452BA7-419D-4C06-B486-1083CAF42AF9}"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F113DF-CC14-40F5-A81C-8E74C6FD1FA6}" type="slidenum">
              <a:rPr lang="en-US" smtClean="0"/>
              <a:pPr>
                <a:defRPr/>
              </a:pPr>
              <a:t>‹#›</a:t>
            </a:fld>
            <a:endParaRPr lang="en-US"/>
          </a:p>
        </p:txBody>
      </p:sp>
    </p:spTree>
    <p:extLst>
      <p:ext uri="{BB962C8B-B14F-4D97-AF65-F5344CB8AC3E}">
        <p14:creationId xmlns:p14="http://schemas.microsoft.com/office/powerpoint/2010/main" val="266058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EE68AC-D7CF-4528-9EB1-7BE90E574451}"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14FF4-21B5-4561-A9BB-4B61E4E85299}" type="slidenum">
              <a:rPr lang="en-US" smtClean="0"/>
              <a:pPr>
                <a:defRPr/>
              </a:pPr>
              <a:t>‹#›</a:t>
            </a:fld>
            <a:endParaRPr lang="en-US"/>
          </a:p>
        </p:txBody>
      </p:sp>
    </p:spTree>
    <p:extLst>
      <p:ext uri="{BB962C8B-B14F-4D97-AF65-F5344CB8AC3E}">
        <p14:creationId xmlns:p14="http://schemas.microsoft.com/office/powerpoint/2010/main" val="292423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EE68AC-D7CF-4528-9EB1-7BE90E574451}"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14FF4-21B5-4561-A9BB-4B61E4E85299}"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050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EE68AC-D7CF-4528-9EB1-7BE90E574451}"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14FF4-21B5-4561-A9BB-4B61E4E85299}" type="slidenum">
              <a:rPr lang="en-US" smtClean="0"/>
              <a:pPr>
                <a:defRPr/>
              </a:pPr>
              <a:t>‹#›</a:t>
            </a:fld>
            <a:endParaRPr lang="en-US"/>
          </a:p>
        </p:txBody>
      </p:sp>
    </p:spTree>
    <p:extLst>
      <p:ext uri="{BB962C8B-B14F-4D97-AF65-F5344CB8AC3E}">
        <p14:creationId xmlns:p14="http://schemas.microsoft.com/office/powerpoint/2010/main" val="300943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EE68AC-D7CF-4528-9EB1-7BE90E574451}"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14FF4-21B5-4561-A9BB-4B61E4E85299}"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966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EE68AC-D7CF-4528-9EB1-7BE90E574451}"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14FF4-21B5-4561-A9BB-4B61E4E85299}" type="slidenum">
              <a:rPr lang="en-US" smtClean="0"/>
              <a:pPr>
                <a:defRPr/>
              </a:pPr>
              <a:t>‹#›</a:t>
            </a:fld>
            <a:endParaRPr lang="en-US"/>
          </a:p>
        </p:txBody>
      </p:sp>
    </p:spTree>
    <p:extLst>
      <p:ext uri="{BB962C8B-B14F-4D97-AF65-F5344CB8AC3E}">
        <p14:creationId xmlns:p14="http://schemas.microsoft.com/office/powerpoint/2010/main" val="266686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1399FBC-EBD6-4678-A0C8-8F8B187985FD}"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102B27-333F-45B2-9C5B-86D0ADA5623D}" type="slidenum">
              <a:rPr lang="en-US" smtClean="0"/>
              <a:pPr>
                <a:defRPr/>
              </a:pPr>
              <a:t>‹#›</a:t>
            </a:fld>
            <a:endParaRPr lang="en-US"/>
          </a:p>
        </p:txBody>
      </p:sp>
    </p:spTree>
    <p:extLst>
      <p:ext uri="{BB962C8B-B14F-4D97-AF65-F5344CB8AC3E}">
        <p14:creationId xmlns:p14="http://schemas.microsoft.com/office/powerpoint/2010/main" val="1018499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F97F9E7-A219-4F6B-BCC7-84E6753D87A7}"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9CA7C0-AC78-4501-B13F-12D9FB6A4CA8}" type="slidenum">
              <a:rPr lang="en-US" smtClean="0"/>
              <a:pPr>
                <a:defRPr/>
              </a:pPr>
              <a:t>‹#›</a:t>
            </a:fld>
            <a:endParaRPr lang="en-US"/>
          </a:p>
        </p:txBody>
      </p:sp>
    </p:spTree>
    <p:extLst>
      <p:ext uri="{BB962C8B-B14F-4D97-AF65-F5344CB8AC3E}">
        <p14:creationId xmlns:p14="http://schemas.microsoft.com/office/powerpoint/2010/main" val="231826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9F8645-883B-4193-8D45-2EF750C31106}" type="slidenum">
              <a:rPr lang="fa-IR"/>
              <a:pPr>
                <a:defRPr/>
              </a:pPr>
              <a:t>‹#›</a:t>
            </a:fld>
            <a:endParaRPr lang="en-US"/>
          </a:p>
        </p:txBody>
      </p:sp>
    </p:spTree>
    <p:extLst>
      <p:ext uri="{BB962C8B-B14F-4D97-AF65-F5344CB8AC3E}">
        <p14:creationId xmlns:p14="http://schemas.microsoft.com/office/powerpoint/2010/main" val="514701307"/>
      </p:ext>
    </p:extLst>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C09D098-CFEA-4972-9A53-AC04142E262F}"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38486A-C48B-420F-9437-882C007367F3}" type="slidenum">
              <a:rPr lang="en-US" smtClean="0"/>
              <a:pPr>
                <a:defRPr/>
              </a:pPr>
              <a:t>‹#›</a:t>
            </a:fld>
            <a:endParaRPr lang="en-US"/>
          </a:p>
        </p:txBody>
      </p:sp>
    </p:spTree>
    <p:extLst>
      <p:ext uri="{BB962C8B-B14F-4D97-AF65-F5344CB8AC3E}">
        <p14:creationId xmlns:p14="http://schemas.microsoft.com/office/powerpoint/2010/main" val="110456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6E2F72-4A8D-42B7-B849-2E8FF8DF48D0}" type="datetimeFigureOut">
              <a:rPr lang="en-US" smtClean="0"/>
              <a:pPr>
                <a:defRPr/>
              </a:pPr>
              <a:t>8/18/2021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A2C165-8D11-4CAA-BE43-56475B934048}" type="slidenum">
              <a:rPr lang="en-US" smtClean="0"/>
              <a:pPr>
                <a:defRPr/>
              </a:pPr>
              <a:t>‹#›</a:t>
            </a:fld>
            <a:endParaRPr lang="en-US"/>
          </a:p>
        </p:txBody>
      </p:sp>
    </p:spTree>
    <p:extLst>
      <p:ext uri="{BB962C8B-B14F-4D97-AF65-F5344CB8AC3E}">
        <p14:creationId xmlns:p14="http://schemas.microsoft.com/office/powerpoint/2010/main" val="67739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E04B85B-6417-433D-A4E5-B2E31873E43E}" type="datetimeFigureOut">
              <a:rPr lang="en-US" smtClean="0"/>
              <a:pPr>
                <a:defRPr/>
              </a:pPr>
              <a:t>8/18/2021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34D25E-BBFB-44A2-9495-AAAEB8936044}" type="slidenum">
              <a:rPr lang="en-US" smtClean="0"/>
              <a:pPr>
                <a:defRPr/>
              </a:pPr>
              <a:t>‹#›</a:t>
            </a:fld>
            <a:endParaRPr lang="en-US"/>
          </a:p>
        </p:txBody>
      </p:sp>
    </p:spTree>
    <p:extLst>
      <p:ext uri="{BB962C8B-B14F-4D97-AF65-F5344CB8AC3E}">
        <p14:creationId xmlns:p14="http://schemas.microsoft.com/office/powerpoint/2010/main" val="275155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E1145E9-9EA5-4B65-8FC4-EE000F04A2AF}" type="datetimeFigureOut">
              <a:rPr lang="en-US" smtClean="0"/>
              <a:pPr>
                <a:defRPr/>
              </a:pPr>
              <a:t>8/18/2021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EE6B082-131F-4D76-B72B-0A7E915C6D9A}" type="slidenum">
              <a:rPr lang="en-US" smtClean="0"/>
              <a:pPr>
                <a:defRPr/>
              </a:pPr>
              <a:t>‹#›</a:t>
            </a:fld>
            <a:endParaRPr lang="en-US"/>
          </a:p>
        </p:txBody>
      </p:sp>
    </p:spTree>
    <p:extLst>
      <p:ext uri="{BB962C8B-B14F-4D97-AF65-F5344CB8AC3E}">
        <p14:creationId xmlns:p14="http://schemas.microsoft.com/office/powerpoint/2010/main" val="384840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E2B0028-3160-4977-AD75-2DCF69EDFF41}" type="datetimeFigureOut">
              <a:rPr lang="en-US" smtClean="0"/>
              <a:pPr>
                <a:defRPr/>
              </a:pPr>
              <a:t>8/18/2021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1C0F3BA-3645-4D93-A363-DFC3EAD230F3}" type="slidenum">
              <a:rPr lang="en-US" smtClean="0"/>
              <a:pPr>
                <a:defRPr/>
              </a:pPr>
              <a:t>‹#›</a:t>
            </a:fld>
            <a:endParaRPr lang="en-US"/>
          </a:p>
        </p:txBody>
      </p:sp>
    </p:spTree>
    <p:extLst>
      <p:ext uri="{BB962C8B-B14F-4D97-AF65-F5344CB8AC3E}">
        <p14:creationId xmlns:p14="http://schemas.microsoft.com/office/powerpoint/2010/main" val="176051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D768BB-82FC-4573-A6E6-04CE2CFB8AB0}" type="datetimeFigureOut">
              <a:rPr lang="en-US" smtClean="0"/>
              <a:pPr>
                <a:defRPr/>
              </a:pPr>
              <a:t>8/18/2021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18B9522-73C8-4590-A166-E1EC5656452E}" type="slidenum">
              <a:rPr lang="en-US" smtClean="0"/>
              <a:pPr>
                <a:defRPr/>
              </a:pPr>
              <a:t>‹#›</a:t>
            </a:fld>
            <a:endParaRPr lang="en-US"/>
          </a:p>
        </p:txBody>
      </p:sp>
    </p:spTree>
    <p:extLst>
      <p:ext uri="{BB962C8B-B14F-4D97-AF65-F5344CB8AC3E}">
        <p14:creationId xmlns:p14="http://schemas.microsoft.com/office/powerpoint/2010/main" val="18671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CB6DDCB-D459-4C4E-A4BD-D4AEFEB2DF56}" type="datetimeFigureOut">
              <a:rPr lang="en-US" smtClean="0"/>
              <a:pPr>
                <a:defRPr/>
              </a:pPr>
              <a:t>8/18/2021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B52F3A-8242-4359-8EB6-76A8AEEE3EFD}" type="slidenum">
              <a:rPr lang="en-US" smtClean="0"/>
              <a:pPr>
                <a:defRPr/>
              </a:pPr>
              <a:t>‹#›</a:t>
            </a:fld>
            <a:endParaRPr lang="en-US"/>
          </a:p>
        </p:txBody>
      </p:sp>
    </p:spTree>
    <p:extLst>
      <p:ext uri="{BB962C8B-B14F-4D97-AF65-F5344CB8AC3E}">
        <p14:creationId xmlns:p14="http://schemas.microsoft.com/office/powerpoint/2010/main" val="319876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6953D35-5BBF-4B17-A6D9-EBF03431C9BD}" type="datetimeFigureOut">
              <a:rPr lang="en-US" smtClean="0"/>
              <a:pPr>
                <a:defRPr/>
              </a:pPr>
              <a:t>8/18/2021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A02F9A-A4AB-4ACC-8A22-4A58B983DE4A}" type="slidenum">
              <a:rPr lang="en-US" smtClean="0"/>
              <a:pPr>
                <a:defRPr/>
              </a:pPr>
              <a:t>‹#›</a:t>
            </a:fld>
            <a:endParaRPr lang="en-US"/>
          </a:p>
        </p:txBody>
      </p:sp>
    </p:spTree>
    <p:extLst>
      <p:ext uri="{BB962C8B-B14F-4D97-AF65-F5344CB8AC3E}">
        <p14:creationId xmlns:p14="http://schemas.microsoft.com/office/powerpoint/2010/main" val="409173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7EE68AC-D7CF-4528-9EB1-7BE90E574451}" type="datetimeFigureOut">
              <a:rPr lang="en-US" smtClean="0"/>
              <a:pPr>
                <a:defRPr/>
              </a:pPr>
              <a:t>8/18/2021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5514FF4-21B5-4561-A9BB-4B61E4E85299}" type="slidenum">
              <a:rPr lang="en-US" smtClean="0"/>
              <a:pPr>
                <a:defRPr/>
              </a:pPr>
              <a:t>‹#›</a:t>
            </a:fld>
            <a:endParaRPr lang="en-US"/>
          </a:p>
        </p:txBody>
      </p:sp>
    </p:spTree>
    <p:extLst>
      <p:ext uri="{BB962C8B-B14F-4D97-AF65-F5344CB8AC3E}">
        <p14:creationId xmlns:p14="http://schemas.microsoft.com/office/powerpoint/2010/main" val="173957037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ellylaughs.ca/category/Breast_Pumps/c105"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5"/>
          <p:cNvSpPr txBox="1">
            <a:spLocks noChangeArrowheads="1"/>
          </p:cNvSpPr>
          <p:nvPr/>
        </p:nvSpPr>
        <p:spPr bwMode="auto">
          <a:xfrm>
            <a:off x="0" y="1625798"/>
            <a:ext cx="6781800" cy="5232202"/>
          </a:xfrm>
          <a:prstGeom prst="rect">
            <a:avLst/>
          </a:prstGeom>
          <a:solidFill>
            <a:srgbClr val="FFCC99"/>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fa-IR" sz="5400" b="1" dirty="0">
              <a:solidFill>
                <a:srgbClr val="C00000"/>
              </a:solidFill>
              <a:latin typeface="Gill Sans MT" pitchFamily="34" charset="0"/>
              <a:ea typeface="Majalla UI"/>
              <a:cs typeface="B Homa" pitchFamily="2" charset="-78"/>
            </a:endParaRPr>
          </a:p>
          <a:p>
            <a:pPr algn="ctr"/>
            <a:r>
              <a:rPr lang="fa-IR" sz="5400" b="1" dirty="0">
                <a:solidFill>
                  <a:srgbClr val="C00000"/>
                </a:solidFill>
                <a:latin typeface="Gill Sans MT" pitchFamily="34" charset="0"/>
                <a:ea typeface="Majalla UI"/>
                <a:cs typeface="B Homa" pitchFamily="2" charset="-78"/>
              </a:rPr>
              <a:t>ده اقدام در </a:t>
            </a:r>
          </a:p>
          <a:p>
            <a:pPr algn="ctr"/>
            <a:endParaRPr lang="fa-IR" sz="3200" b="1" dirty="0">
              <a:solidFill>
                <a:srgbClr val="C00000"/>
              </a:solidFill>
              <a:latin typeface="Gill Sans MT" pitchFamily="34" charset="0"/>
              <a:ea typeface="Majalla UI"/>
              <a:cs typeface="B Homa" pitchFamily="2" charset="-78"/>
            </a:endParaRPr>
          </a:p>
          <a:p>
            <a:pPr algn="ctr"/>
            <a:r>
              <a:rPr lang="fa-IR" sz="5400" b="1" dirty="0">
                <a:solidFill>
                  <a:srgbClr val="C00000"/>
                </a:solidFill>
                <a:latin typeface="Gill Sans MT" pitchFamily="34" charset="0"/>
                <a:ea typeface="Majalla UI"/>
                <a:cs typeface="B Homa" pitchFamily="2" charset="-78"/>
              </a:rPr>
              <a:t>بيمارستانهاي </a:t>
            </a:r>
          </a:p>
          <a:p>
            <a:pPr algn="ctr"/>
            <a:endParaRPr lang="fa-IR" sz="3200" b="1" dirty="0">
              <a:solidFill>
                <a:srgbClr val="C00000"/>
              </a:solidFill>
              <a:latin typeface="Gill Sans MT" pitchFamily="34" charset="0"/>
              <a:ea typeface="Majalla UI"/>
              <a:cs typeface="B Homa" pitchFamily="2" charset="-78"/>
            </a:endParaRPr>
          </a:p>
          <a:p>
            <a:pPr algn="ctr"/>
            <a:r>
              <a:rPr lang="fa-IR" sz="5400" b="1" dirty="0">
                <a:solidFill>
                  <a:srgbClr val="C00000"/>
                </a:solidFill>
                <a:latin typeface="Gill Sans MT" pitchFamily="34" charset="0"/>
                <a:ea typeface="Majalla UI"/>
                <a:cs typeface="B Homa" pitchFamily="2" charset="-78"/>
              </a:rPr>
              <a:t>دوستدار کودک</a:t>
            </a:r>
          </a:p>
          <a:p>
            <a:pPr algn="ctr"/>
            <a:r>
              <a:rPr lang="fa-IR" sz="5400" b="1" dirty="0">
                <a:solidFill>
                  <a:srgbClr val="C00000"/>
                </a:solidFill>
                <a:latin typeface="Gill Sans MT" pitchFamily="34" charset="0"/>
                <a:ea typeface="Majalla UI"/>
                <a:cs typeface="B Homa" pitchFamily="2" charset="-78"/>
              </a:rPr>
              <a:t> </a:t>
            </a:r>
          </a:p>
        </p:txBody>
      </p:sp>
      <p:pic>
        <p:nvPicPr>
          <p:cNvPr id="1028" name="Picture 4" descr="C:\Documents and Settings\keykham2\My Documents\My Pictures\imagesCABKOJ4M.jpg"/>
          <p:cNvPicPr>
            <a:picLocks noChangeAspect="1" noChangeArrowheads="1"/>
          </p:cNvPicPr>
          <p:nvPr/>
        </p:nvPicPr>
        <p:blipFill>
          <a:blip r:embed="rId2" cstate="print"/>
          <a:srcRect/>
          <a:stretch>
            <a:fillRect/>
          </a:stretch>
        </p:blipFill>
        <p:spPr bwMode="auto">
          <a:xfrm>
            <a:off x="6849552" y="0"/>
            <a:ext cx="2294448" cy="1676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324600" cy="10668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5400" b="1" dirty="0">
                <a:solidFill>
                  <a:srgbClr val="FF0000"/>
                </a:solidFill>
                <a:cs typeface="B Nazanin" pitchFamily="2" charset="-78"/>
              </a:rPr>
              <a:t>اقدام 3</a:t>
            </a:r>
            <a:endParaRPr lang="en-US" sz="5400" dirty="0"/>
          </a:p>
        </p:txBody>
      </p:sp>
      <p:sp>
        <p:nvSpPr>
          <p:cNvPr id="3" name="Content Placeholder 2"/>
          <p:cNvSpPr>
            <a:spLocks noGrp="1"/>
          </p:cNvSpPr>
          <p:nvPr>
            <p:ph idx="1"/>
          </p:nvPr>
        </p:nvSpPr>
        <p:spPr>
          <a:xfrm>
            <a:off x="762000" y="1752600"/>
            <a:ext cx="6248400" cy="46482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fontAlgn="auto" hangingPunct="1">
              <a:spcAft>
                <a:spcPts val="0"/>
              </a:spcAft>
              <a:buFont typeface="Wingdings 2"/>
              <a:buNone/>
              <a:defRPr/>
            </a:pPr>
            <a:r>
              <a:rPr lang="fa-IR" b="1" dirty="0">
                <a:cs typeface="B Nazanin" pitchFamily="2" charset="-78"/>
              </a:rPr>
              <a:t>مادران باردار را در زمينه مزاياي تغذيه با شير مادر و چگونگي شيردهي آموزش دهند . </a:t>
            </a:r>
          </a:p>
          <a:p>
            <a:pPr marL="365760" indent="-283464" eaLnBrk="1" fontAlgn="auto" hangingPunct="1">
              <a:spcAft>
                <a:spcPts val="0"/>
              </a:spcAft>
              <a:buFont typeface="Wingdings 2"/>
              <a:buNone/>
              <a:defRPr/>
            </a:pPr>
            <a:endParaRPr lang="en-US" dirty="0"/>
          </a:p>
        </p:txBody>
      </p:sp>
      <p:pic>
        <p:nvPicPr>
          <p:cNvPr id="25604" name="Picture 2" descr="nurse_at_desk"/>
          <p:cNvPicPr>
            <a:picLocks noChangeAspect="1" noChangeArrowheads="1"/>
          </p:cNvPicPr>
          <p:nvPr/>
        </p:nvPicPr>
        <p:blipFill>
          <a:blip r:embed="rId2" cstate="print"/>
          <a:srcRect/>
          <a:stretch>
            <a:fillRect/>
          </a:stretch>
        </p:blipFill>
        <p:spPr bwMode="auto">
          <a:xfrm>
            <a:off x="1066800" y="3429000"/>
            <a:ext cx="5365750" cy="27797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7010400" cy="55626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algn="just" eaLnBrk="1" fontAlgn="auto" hangingPunct="1">
              <a:spcAft>
                <a:spcPts val="0"/>
              </a:spcAft>
              <a:buFont typeface="Wingdings" pitchFamily="2" charset="2"/>
              <a:buChar char="v"/>
              <a:defRPr/>
            </a:pPr>
            <a:endParaRPr lang="fa-IR" dirty="0"/>
          </a:p>
          <a:p>
            <a:pPr marL="365760" indent="-283464" algn="just" eaLnBrk="1" fontAlgn="auto" hangingPunct="1">
              <a:spcAft>
                <a:spcPts val="0"/>
              </a:spcAft>
              <a:buFont typeface="Wingdings" pitchFamily="2" charset="2"/>
              <a:buChar char="v"/>
              <a:defRPr/>
            </a:pPr>
            <a:r>
              <a:rPr lang="fa-IR" dirty="0"/>
              <a:t>اهمیت تغذیه باشیرمادر برای کودک وبراي مادر</a:t>
            </a:r>
          </a:p>
          <a:p>
            <a:pPr marL="365760" indent="-283464" algn="just" eaLnBrk="1" fontAlgn="auto" hangingPunct="1">
              <a:spcAft>
                <a:spcPts val="0"/>
              </a:spcAft>
              <a:buFont typeface="Wingdings" pitchFamily="2" charset="2"/>
              <a:buChar char="v"/>
              <a:defRPr/>
            </a:pPr>
            <a:r>
              <a:rPr lang="fa-IR" dirty="0"/>
              <a:t>اهمیت تغذیه پوست باپوست بلافاصله بعداز تولد </a:t>
            </a:r>
          </a:p>
          <a:p>
            <a:pPr marL="365760" indent="-283464" algn="just" eaLnBrk="1" fontAlgn="auto" hangingPunct="1">
              <a:spcAft>
                <a:spcPts val="0"/>
              </a:spcAft>
              <a:buFont typeface="Wingdings" pitchFamily="2" charset="2"/>
              <a:buChar char="v"/>
              <a:defRPr/>
            </a:pPr>
            <a:r>
              <a:rPr lang="fa-IR" dirty="0"/>
              <a:t>اهمیت هم اطاقی مادرونوزاد</a:t>
            </a:r>
          </a:p>
          <a:p>
            <a:pPr marL="365760" indent="-283464" algn="just" eaLnBrk="1" fontAlgn="auto" hangingPunct="1">
              <a:spcAft>
                <a:spcPts val="0"/>
              </a:spcAft>
              <a:buFont typeface="Wingdings" pitchFamily="2" charset="2"/>
              <a:buChar char="v"/>
              <a:defRPr/>
            </a:pPr>
            <a:r>
              <a:rPr lang="fa-IR" dirty="0"/>
              <a:t>خطرات تغذیه باشیر مصنوعی</a:t>
            </a:r>
          </a:p>
          <a:p>
            <a:pPr marL="365760" indent="-283464" algn="just" eaLnBrk="1" fontAlgn="auto" hangingPunct="1">
              <a:spcAft>
                <a:spcPts val="0"/>
              </a:spcAft>
              <a:buFont typeface="Wingdings" pitchFamily="2" charset="2"/>
              <a:buChar char="v"/>
              <a:defRPr/>
            </a:pPr>
            <a:r>
              <a:rPr lang="fa-IR" dirty="0"/>
              <a:t>خطرات تغذیه باشیشه وپستانک</a:t>
            </a:r>
          </a:p>
          <a:p>
            <a:pPr marL="365760" indent="-283464" algn="just" eaLnBrk="1" fontAlgn="auto" hangingPunct="1">
              <a:spcAft>
                <a:spcPts val="0"/>
              </a:spcAft>
              <a:buFont typeface="Wingdings" pitchFamily="2" charset="2"/>
              <a:buChar char="v"/>
              <a:defRPr/>
            </a:pPr>
            <a:r>
              <a:rPr lang="fa-IR" dirty="0"/>
              <a:t>علائم کفايت شیر </a:t>
            </a:r>
            <a:r>
              <a:rPr lang="fa-IR" i="1" dirty="0"/>
              <a:t>مادر</a:t>
            </a:r>
            <a:endParaRPr lang="fa-IR" dirty="0"/>
          </a:p>
          <a:p>
            <a:pPr marL="365760" indent="-283464" algn="just" eaLnBrk="1" fontAlgn="auto" hangingPunct="1">
              <a:spcAft>
                <a:spcPts val="0"/>
              </a:spcAft>
              <a:buFont typeface="Wingdings" pitchFamily="2" charset="2"/>
              <a:buChar char="v"/>
              <a:defRPr/>
            </a:pPr>
            <a:r>
              <a:rPr lang="fa-IR" dirty="0"/>
              <a:t>مشکل مادران را شناسايي و حل نمايند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09600"/>
            <a:ext cx="6343650" cy="56388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fontAlgn="auto" hangingPunct="1">
              <a:spcAft>
                <a:spcPts val="0"/>
              </a:spcAft>
              <a:buFont typeface="Wingdings" pitchFamily="2" charset="2"/>
              <a:buChar char="q"/>
              <a:defRPr/>
            </a:pPr>
            <a:endParaRPr lang="fa-IR" dirty="0"/>
          </a:p>
          <a:p>
            <a:pPr marL="365760" indent="-283464" eaLnBrk="1" fontAlgn="auto" hangingPunct="1">
              <a:spcAft>
                <a:spcPts val="0"/>
              </a:spcAft>
              <a:buFont typeface="Wingdings" pitchFamily="2" charset="2"/>
              <a:buChar char="q"/>
              <a:defRPr/>
            </a:pPr>
            <a:r>
              <a:rPr lang="fa-IR" dirty="0"/>
              <a:t>مادران کم تجربه (اول زاها )</a:t>
            </a:r>
          </a:p>
          <a:p>
            <a:pPr marL="365760" indent="-283464" eaLnBrk="1" fontAlgn="auto" hangingPunct="1">
              <a:spcAft>
                <a:spcPts val="0"/>
              </a:spcAft>
              <a:buFont typeface="Wingdings" pitchFamily="2" charset="2"/>
              <a:buChar char="q"/>
              <a:defRPr/>
            </a:pPr>
            <a:endParaRPr lang="fa-IR" dirty="0"/>
          </a:p>
          <a:p>
            <a:pPr marL="365760" indent="-283464" eaLnBrk="1" fontAlgn="auto" hangingPunct="1">
              <a:spcAft>
                <a:spcPts val="0"/>
              </a:spcAft>
              <a:buFont typeface="Wingdings" pitchFamily="2" charset="2"/>
              <a:buChar char="q"/>
              <a:defRPr/>
            </a:pPr>
            <a:r>
              <a:rPr lang="fa-IR" dirty="0"/>
              <a:t>مادرانی که فرزند قبلی خود راباشیر مصنوعی تغذیه نموده است</a:t>
            </a:r>
          </a:p>
          <a:p>
            <a:pPr marL="365760" indent="-283464" eaLnBrk="1" fontAlgn="auto" hangingPunct="1">
              <a:spcAft>
                <a:spcPts val="0"/>
              </a:spcAft>
              <a:buFont typeface="Wingdings" pitchFamily="2" charset="2"/>
              <a:buChar char="q"/>
              <a:defRPr/>
            </a:pPr>
            <a:endParaRPr lang="fa-IR" dirty="0"/>
          </a:p>
          <a:p>
            <a:pPr marL="365760" indent="-283464" eaLnBrk="1" fontAlgn="auto" hangingPunct="1">
              <a:spcAft>
                <a:spcPts val="0"/>
              </a:spcAft>
              <a:buFont typeface="Wingdings" pitchFamily="2" charset="2"/>
              <a:buChar char="q"/>
              <a:defRPr/>
            </a:pPr>
            <a:r>
              <a:rPr lang="fa-IR" dirty="0"/>
              <a:t>مادری که افسرده است </a:t>
            </a:r>
          </a:p>
          <a:p>
            <a:pPr marL="365760" indent="-283464" eaLnBrk="1" fontAlgn="auto" hangingPunct="1">
              <a:spcAft>
                <a:spcPts val="0"/>
              </a:spcAft>
              <a:buFont typeface="Wingdings" pitchFamily="2" charset="2"/>
              <a:buChar char="q"/>
              <a:defRPr/>
            </a:pPr>
            <a:endParaRPr lang="fa-IR" dirty="0"/>
          </a:p>
          <a:p>
            <a:pPr marL="365760" indent="-283464" eaLnBrk="1" fontAlgn="auto" hangingPunct="1">
              <a:spcAft>
                <a:spcPts val="0"/>
              </a:spcAft>
              <a:buFont typeface="Wingdings" pitchFamily="2" charset="2"/>
              <a:buChar char="q"/>
              <a:defRPr/>
            </a:pPr>
            <a:r>
              <a:rPr lang="fa-IR" dirty="0"/>
              <a:t>مادران شاغل</a:t>
            </a:r>
          </a:p>
          <a:p>
            <a:pPr marL="365760" indent="-283464" eaLnBrk="1" fontAlgn="auto" hangingPunct="1">
              <a:spcAft>
                <a:spcPts val="0"/>
              </a:spcAft>
              <a:buFont typeface="Wingdings" pitchFamily="2" charset="2"/>
              <a:buChar char="q"/>
              <a:defRPr/>
            </a:pPr>
            <a:endParaRPr lang="fa-IR" dirty="0"/>
          </a:p>
          <a:p>
            <a:pPr marL="365760" indent="-283464" eaLnBrk="1" fontAlgn="auto" hangingPunct="1">
              <a:spcAft>
                <a:spcPts val="0"/>
              </a:spcAft>
              <a:buFont typeface="Wingdings" pitchFamily="2" charset="2"/>
              <a:buChar char="q"/>
              <a:defRPr/>
            </a:pPr>
            <a:r>
              <a:rPr lang="fa-IR" dirty="0"/>
              <a:t>مادرانی که مشکل خانوادگی دارند وحامی ندارند</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038850" cy="11430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5400" b="1" dirty="0">
                <a:solidFill>
                  <a:srgbClr val="FF0000"/>
                </a:solidFill>
                <a:cs typeface="B Nazanin" pitchFamily="2" charset="-78"/>
              </a:rPr>
              <a:t>اقدام چهارم</a:t>
            </a:r>
            <a:endParaRPr lang="en-US" sz="5400" dirty="0"/>
          </a:p>
        </p:txBody>
      </p:sp>
      <p:sp>
        <p:nvSpPr>
          <p:cNvPr id="3" name="Content Placeholder 2"/>
          <p:cNvSpPr>
            <a:spLocks noGrp="1"/>
          </p:cNvSpPr>
          <p:nvPr>
            <p:ph idx="1"/>
          </p:nvPr>
        </p:nvSpPr>
        <p:spPr>
          <a:xfrm>
            <a:off x="914400" y="1828800"/>
            <a:ext cx="6019800" cy="46482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algn="just" eaLnBrk="1" fontAlgn="auto" hangingPunct="1">
              <a:spcAft>
                <a:spcPts val="0"/>
              </a:spcAft>
              <a:buFont typeface="Wingdings 2"/>
              <a:buNone/>
              <a:defRPr/>
            </a:pPr>
            <a:r>
              <a:rPr lang="fa-IR" b="1" dirty="0">
                <a:cs typeface="B Nazanin" pitchFamily="2" charset="-78"/>
              </a:rPr>
              <a:t>به مادران کمک کنند که تماس پوست با پوست بانوزاد خود داشته باشند و ظرف</a:t>
            </a:r>
            <a:r>
              <a:rPr lang="fa-IR" sz="2800" b="1" u="sng" dirty="0">
                <a:solidFill>
                  <a:srgbClr val="FF0000"/>
                </a:solidFill>
                <a:cs typeface="B Nazanin" pitchFamily="2" charset="-78"/>
              </a:rPr>
              <a:t>يک ساعت </a:t>
            </a:r>
            <a:r>
              <a:rPr lang="fa-IR" b="1" dirty="0">
                <a:cs typeface="B Nazanin" pitchFamily="2" charset="-78"/>
              </a:rPr>
              <a:t>اول تغذيه با شير مادر را شروع کنند و در بخش برنامه تجويز دارو و اعمال جراحي و .. به گونه ايي باشد که کمترين اختلال را در امر شيردهي ايجاد کند . </a:t>
            </a:r>
          </a:p>
          <a:p>
            <a:pPr marL="365760" indent="-283464"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67056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fontAlgn="auto" hangingPunct="1">
              <a:spcAft>
                <a:spcPts val="0"/>
              </a:spcAft>
              <a:defRPr/>
            </a:pPr>
            <a:r>
              <a:rPr lang="fa-IR" dirty="0"/>
              <a:t>مواردي که به اجراي اين اقدام کمک مي کند </a:t>
            </a:r>
            <a:endParaRPr lang="en-US" dirty="0"/>
          </a:p>
        </p:txBody>
      </p:sp>
      <p:sp>
        <p:nvSpPr>
          <p:cNvPr id="2" name="Content Placeholder 1"/>
          <p:cNvSpPr>
            <a:spLocks noGrp="1"/>
          </p:cNvSpPr>
          <p:nvPr>
            <p:ph idx="1"/>
          </p:nvPr>
        </p:nvSpPr>
        <p:spPr>
          <a:xfrm>
            <a:off x="457200" y="1981200"/>
            <a:ext cx="6781800" cy="43434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fontAlgn="auto" hangingPunct="1">
              <a:spcAft>
                <a:spcPts val="0"/>
              </a:spcAft>
              <a:buFont typeface="Wingdings 2"/>
              <a:buChar char=""/>
              <a:defRPr/>
            </a:pPr>
            <a:endParaRPr lang="fa-IR" dirty="0"/>
          </a:p>
          <a:p>
            <a:pPr marL="365760" indent="-283464" eaLnBrk="1" fontAlgn="auto" hangingPunct="1">
              <a:spcAft>
                <a:spcPts val="0"/>
              </a:spcAft>
              <a:buFont typeface="Wingdings 2"/>
              <a:buChar char=""/>
              <a:defRPr/>
            </a:pPr>
            <a:r>
              <a:rPr lang="fa-IR" dirty="0"/>
              <a:t>حمایت عاطفی درطول درد </a:t>
            </a:r>
          </a:p>
          <a:p>
            <a:pPr marL="365760" indent="-283464" eaLnBrk="1" fontAlgn="auto" hangingPunct="1">
              <a:spcAft>
                <a:spcPts val="0"/>
              </a:spcAft>
              <a:buFont typeface="Wingdings 2"/>
              <a:buChar char=""/>
              <a:defRPr/>
            </a:pPr>
            <a:r>
              <a:rPr lang="fa-IR" dirty="0"/>
              <a:t>آزادی تحرک درطول درد </a:t>
            </a:r>
          </a:p>
          <a:p>
            <a:pPr marL="365760" indent="-283464" eaLnBrk="1" fontAlgn="auto" hangingPunct="1">
              <a:spcAft>
                <a:spcPts val="0"/>
              </a:spcAft>
              <a:buFont typeface="Wingdings 2"/>
              <a:buChar char=""/>
              <a:defRPr/>
            </a:pPr>
            <a:r>
              <a:rPr lang="fa-IR" dirty="0"/>
              <a:t>محدود نکردن مصرف مایعات وغذا</a:t>
            </a:r>
          </a:p>
          <a:p>
            <a:pPr marL="365760" indent="-283464" eaLnBrk="1" fontAlgn="auto" hangingPunct="1">
              <a:spcAft>
                <a:spcPts val="0"/>
              </a:spcAft>
              <a:buFont typeface="Wingdings 2"/>
              <a:buChar char=""/>
              <a:defRPr/>
            </a:pPr>
            <a:r>
              <a:rPr lang="fa-IR" dirty="0"/>
              <a:t>اجتناب از سزارین غیر ضروری             </a:t>
            </a:r>
            <a:endParaRPr lang="fa-IR" b="1" dirty="0">
              <a:solidFill>
                <a:srgbClr val="FF0000"/>
              </a:solidFill>
            </a:endParaRPr>
          </a:p>
          <a:p>
            <a:pPr marL="365760" indent="-283464" eaLnBrk="1" fontAlgn="auto" hangingPunct="1">
              <a:spcAft>
                <a:spcPts val="0"/>
              </a:spcAft>
              <a:buFont typeface="Wingdings 2"/>
              <a:buChar char=""/>
              <a:defRPr/>
            </a:pPr>
            <a:r>
              <a:rPr lang="fa-IR" dirty="0"/>
              <a:t>محیط آرام تاحد امکان خلوت</a:t>
            </a:r>
          </a:p>
          <a:p>
            <a:pPr marL="365760" indent="-283464" eaLnBrk="1" fontAlgn="auto" hangingPunct="1">
              <a:spcAft>
                <a:spcPts val="0"/>
              </a:spcAft>
              <a:buFont typeface="Wingdings 2"/>
              <a:buChar char=""/>
              <a:defRPr/>
            </a:pPr>
            <a:r>
              <a:rPr lang="fa-IR" dirty="0"/>
              <a:t>تماس زودرس مادر ونوزاد </a:t>
            </a:r>
          </a:p>
          <a:p>
            <a:pPr marL="365760" indent="-283464" eaLnBrk="1" fontAlgn="auto" hangingPunct="1">
              <a:spcAft>
                <a:spcPts val="0"/>
              </a:spcAft>
              <a:buFont typeface="Wingdings 2"/>
              <a:buChar char=""/>
              <a:defRPr/>
            </a:pPr>
            <a:r>
              <a:rPr lang="fa-IR" dirty="0"/>
              <a:t>شروع اولین تغذیه</a:t>
            </a:r>
          </a:p>
          <a:p>
            <a:pPr marL="365760" indent="-283464" eaLnBrk="1" fontAlgn="auto" hangingPunct="1">
              <a:spcAft>
                <a:spcPts val="0"/>
              </a:spcAft>
              <a:buFont typeface="Wingdings 2"/>
              <a:buChar char=""/>
              <a:defRPr/>
            </a:pPr>
            <a:r>
              <a:rPr lang="fa-IR" dirty="0"/>
              <a:t>توجه به داروهاي ضد درد روي  شير خوار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7010400" cy="5791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rtl="0" fontAlgn="auto">
              <a:spcBef>
                <a:spcPts val="0"/>
              </a:spcBef>
              <a:spcAft>
                <a:spcPts val="0"/>
              </a:spcAft>
              <a:defRPr/>
            </a:pPr>
            <a:r>
              <a:rPr lang="ar-SA" sz="2600" dirty="0"/>
              <a:t>تماس پوست با پوست مادر و نوزاد بلافاصله پس از تولد يک فاکتور مهم براي شروع موفق </a:t>
            </a:r>
            <a:r>
              <a:rPr lang="ar-SA" sz="2600" b="1" i="1" dirty="0"/>
              <a:t>شيردهي </a:t>
            </a:r>
            <a:r>
              <a:rPr lang="ar-SA" sz="2600" dirty="0"/>
              <a:t>است </a:t>
            </a:r>
            <a:r>
              <a:rPr lang="fa-IR" sz="2600" dirty="0"/>
              <a:t>زیرا:</a:t>
            </a:r>
          </a:p>
          <a:p>
            <a:pPr fontAlgn="auto">
              <a:spcBef>
                <a:spcPts val="0"/>
              </a:spcBef>
              <a:spcAft>
                <a:spcPts val="0"/>
              </a:spcAft>
              <a:buFont typeface="Wingdings" pitchFamily="2" charset="2"/>
              <a:buChar char="v"/>
              <a:defRPr/>
            </a:pPr>
            <a:r>
              <a:rPr lang="ar-SA" sz="2600" dirty="0"/>
              <a:t>ارتباط بين مادرو نوزاد را پس از خروج از رحم دوباره برقرار مي کند .</a:t>
            </a:r>
            <a:endParaRPr lang="en-US" sz="2600" dirty="0"/>
          </a:p>
          <a:p>
            <a:pPr fontAlgn="auto">
              <a:spcBef>
                <a:spcPts val="0"/>
              </a:spcBef>
              <a:spcAft>
                <a:spcPts val="0"/>
              </a:spcAft>
              <a:buFont typeface="Wingdings" pitchFamily="2" charset="2"/>
              <a:buChar char="v"/>
              <a:defRPr/>
            </a:pPr>
            <a:r>
              <a:rPr lang="ar-SA" sz="2600" dirty="0"/>
              <a:t> اين ارتباط نوزاد را گرم نگه مي دارد</a:t>
            </a:r>
            <a:endParaRPr lang="en-US" sz="2600" dirty="0"/>
          </a:p>
          <a:p>
            <a:pPr fontAlgn="auto">
              <a:spcBef>
                <a:spcPts val="0"/>
              </a:spcBef>
              <a:spcAft>
                <a:spcPts val="0"/>
              </a:spcAft>
              <a:buFont typeface="Wingdings" pitchFamily="2" charset="2"/>
              <a:buChar char="v"/>
              <a:defRPr/>
            </a:pPr>
            <a:r>
              <a:rPr lang="ar-SA" sz="2600" dirty="0"/>
              <a:t>؛ ضربان قلب و تنفس او را تثبيت مي کند </a:t>
            </a:r>
            <a:endParaRPr lang="fa-IR" sz="2600" dirty="0"/>
          </a:p>
          <a:p>
            <a:pPr fontAlgn="auto">
              <a:spcBef>
                <a:spcPts val="0"/>
              </a:spcBef>
              <a:spcAft>
                <a:spcPts val="0"/>
              </a:spcAft>
              <a:buFont typeface="Wingdings" pitchFamily="2" charset="2"/>
              <a:buChar char="v"/>
              <a:defRPr/>
            </a:pPr>
            <a:r>
              <a:rPr lang="fa-IR" sz="2600" dirty="0"/>
              <a:t>گریه شیر خوار، استرس  کاهش می یابدانرژی نوزاد هدر نمیرود</a:t>
            </a:r>
            <a:endParaRPr lang="en-US" sz="2600" dirty="0"/>
          </a:p>
          <a:p>
            <a:pPr fontAlgn="auto">
              <a:spcBef>
                <a:spcPts val="0"/>
              </a:spcBef>
              <a:spcAft>
                <a:spcPts val="0"/>
              </a:spcAft>
              <a:buFont typeface="Wingdings" pitchFamily="2" charset="2"/>
              <a:buChar char="v"/>
              <a:defRPr/>
            </a:pPr>
            <a:r>
              <a:rPr lang="ar-SA" sz="2600" dirty="0"/>
              <a:t>پيوند عاطفي بين </a:t>
            </a:r>
            <a:r>
              <a:rPr lang="fa-IR" sz="2600" dirty="0"/>
              <a:t>مادر وکودک</a:t>
            </a:r>
            <a:r>
              <a:rPr lang="ar-SA" sz="2600" dirty="0"/>
              <a:t> مستحکم و اين پيوند عاطفي علاوه بر ايجاد محيط رواني مناسب</a:t>
            </a:r>
            <a:r>
              <a:rPr lang="fa-IR" sz="2600" dirty="0"/>
              <a:t> برای</a:t>
            </a:r>
            <a:r>
              <a:rPr lang="ar-SA" sz="2600" dirty="0"/>
              <a:t> رشد و نمو کودک از بسياري از ناهنجاري هاي رفتاري و بزهکاري ها در آينده پيشگيري مي کند. </a:t>
            </a:r>
            <a:endParaRPr lang="en-US" sz="2600" dirty="0"/>
          </a:p>
          <a:p>
            <a:pPr rtl="0" fontAlgn="auto">
              <a:spcBef>
                <a:spcPts val="0"/>
              </a:spcBef>
              <a:spcAft>
                <a:spcPts val="0"/>
              </a:spcAft>
              <a:defRPr/>
            </a:pPr>
            <a:r>
              <a:rPr lang="ar-SA" sz="2600" dirty="0"/>
              <a:t>به علاوه نوزاد </a:t>
            </a:r>
            <a:r>
              <a:rPr lang="ar-SA" sz="2600" u="sng" dirty="0">
                <a:solidFill>
                  <a:srgbClr val="FF0000"/>
                </a:solidFill>
              </a:rPr>
              <a:t>آغوز</a:t>
            </a:r>
            <a:r>
              <a:rPr lang="ar-SA" sz="2600" dirty="0"/>
              <a:t>، اين هديه الهي را به عنوان اولين تغذيه خويش دريافت مي کند.</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62000"/>
            <a:ext cx="6858000" cy="51090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rtl="0" fontAlgn="auto">
              <a:spcBef>
                <a:spcPts val="0"/>
              </a:spcBef>
              <a:spcAft>
                <a:spcPts val="0"/>
              </a:spcAft>
              <a:defRPr/>
            </a:pPr>
            <a:endParaRPr lang="fa-IR" sz="2800" b="1" dirty="0"/>
          </a:p>
          <a:p>
            <a:pPr fontAlgn="auto">
              <a:spcBef>
                <a:spcPts val="0"/>
              </a:spcBef>
              <a:spcAft>
                <a:spcPts val="0"/>
              </a:spcAft>
              <a:defRPr/>
            </a:pPr>
            <a:r>
              <a:rPr lang="fa-IR" sz="2800" dirty="0"/>
              <a:t>تغذيه کودک در ۳۰ دقیقه اول تولد باعث ترشح</a:t>
            </a:r>
            <a:r>
              <a:rPr lang="ar-SA" sz="2800" dirty="0"/>
              <a:t> هورمونی به نام اکسی‌توسین یا هورمون عشق</a:t>
            </a:r>
            <a:r>
              <a:rPr lang="fa-IR" sz="2800" dirty="0"/>
              <a:t> مي شود که:</a:t>
            </a:r>
          </a:p>
          <a:p>
            <a:pPr fontAlgn="auto">
              <a:spcBef>
                <a:spcPts val="0"/>
              </a:spcBef>
              <a:spcAft>
                <a:spcPts val="0"/>
              </a:spcAft>
              <a:defRPr/>
            </a:pPr>
            <a:endParaRPr lang="fa-IR" sz="2800" b="1" dirty="0"/>
          </a:p>
          <a:p>
            <a:pPr fontAlgn="auto">
              <a:spcBef>
                <a:spcPts val="0"/>
              </a:spcBef>
              <a:spcAft>
                <a:spcPts val="0"/>
              </a:spcAft>
              <a:buClr>
                <a:schemeClr val="accent3"/>
              </a:buClr>
              <a:buFont typeface="Wingdings" pitchFamily="2" charset="2"/>
              <a:buChar char="§"/>
              <a:defRPr/>
            </a:pPr>
            <a:r>
              <a:rPr lang="fa-IR" sz="2800" b="1" dirty="0"/>
              <a:t> </a:t>
            </a:r>
            <a:r>
              <a:rPr lang="ar-SA" sz="2400" dirty="0"/>
              <a:t>برای کودک مفید و آرامش بخش است</a:t>
            </a:r>
            <a:endParaRPr lang="fa-IR" sz="2400" dirty="0"/>
          </a:p>
          <a:p>
            <a:pPr fontAlgn="auto">
              <a:spcBef>
                <a:spcPts val="0"/>
              </a:spcBef>
              <a:spcAft>
                <a:spcPts val="0"/>
              </a:spcAft>
              <a:buClr>
                <a:schemeClr val="accent3"/>
              </a:buClr>
              <a:defRPr/>
            </a:pPr>
            <a:endParaRPr lang="fa-IR" sz="2400" dirty="0"/>
          </a:p>
          <a:p>
            <a:pPr fontAlgn="auto">
              <a:spcBef>
                <a:spcPts val="0"/>
              </a:spcBef>
              <a:spcAft>
                <a:spcPts val="0"/>
              </a:spcAft>
              <a:buClr>
                <a:schemeClr val="accent3"/>
              </a:buClr>
              <a:buFont typeface="Wingdings" pitchFamily="2" charset="2"/>
              <a:buChar char="§"/>
              <a:defRPr/>
            </a:pPr>
            <a:r>
              <a:rPr lang="ar-SA" sz="2400" dirty="0"/>
              <a:t>موجب کاهش افسردگی پس از زایمان در مادر می‏شود</a:t>
            </a:r>
            <a:endParaRPr lang="fa-IR" sz="2400" dirty="0"/>
          </a:p>
          <a:p>
            <a:pPr fontAlgn="auto">
              <a:spcBef>
                <a:spcPts val="0"/>
              </a:spcBef>
              <a:spcAft>
                <a:spcPts val="0"/>
              </a:spcAft>
              <a:buClr>
                <a:schemeClr val="accent3"/>
              </a:buClr>
              <a:defRPr/>
            </a:pPr>
            <a:endParaRPr lang="fa-IR" sz="2400" dirty="0"/>
          </a:p>
          <a:p>
            <a:pPr fontAlgn="auto">
              <a:spcBef>
                <a:spcPts val="0"/>
              </a:spcBef>
              <a:spcAft>
                <a:spcPts val="0"/>
              </a:spcAft>
              <a:buClr>
                <a:schemeClr val="accent3"/>
              </a:buClr>
              <a:buFont typeface="Wingdings" pitchFamily="2" charset="2"/>
              <a:buChar char="§"/>
              <a:defRPr/>
            </a:pPr>
            <a:r>
              <a:rPr lang="fa-IR" sz="2400" dirty="0"/>
              <a:t>خون ریزیهای بعد از زایمان را کاهش دهد خون ریزیهایی که بعضا تا ۶ هفته یا چهل روز طول می کشد .</a:t>
            </a:r>
          </a:p>
          <a:p>
            <a:pPr fontAlgn="auto">
              <a:spcBef>
                <a:spcPts val="0"/>
              </a:spcBef>
              <a:spcAft>
                <a:spcPts val="0"/>
              </a:spcAft>
              <a:buClr>
                <a:schemeClr val="accent3"/>
              </a:buClr>
              <a:buFont typeface="Wingdings" pitchFamily="2" charset="2"/>
              <a:buChar char="§"/>
              <a:defRPr/>
            </a:pPr>
            <a:endParaRPr lang="fa-IR" sz="2400" dirty="0"/>
          </a:p>
          <a:p>
            <a:pPr fontAlgn="auto">
              <a:spcBef>
                <a:spcPts val="0"/>
              </a:spcBef>
              <a:spcAft>
                <a:spcPts val="0"/>
              </a:spcAft>
              <a:buClr>
                <a:schemeClr val="accent3"/>
              </a:buClr>
              <a:defRPr/>
            </a:pPr>
            <a:endParaRPr lang="fa-IR" sz="2400" dirty="0"/>
          </a:p>
          <a:p>
            <a:pPr algn="ctr" fontAlgn="auto">
              <a:spcBef>
                <a:spcPts val="0"/>
              </a:spcBef>
              <a:spcAft>
                <a:spcPts val="0"/>
              </a:spcAft>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6096000" cy="914400"/>
          </a:xfrm>
        </p:spPr>
        <p:style>
          <a:lnRef idx="2">
            <a:schemeClr val="accent2"/>
          </a:lnRef>
          <a:fillRef idx="1">
            <a:schemeClr val="lt1"/>
          </a:fillRef>
          <a:effectRef idx="0">
            <a:schemeClr val="accent2"/>
          </a:effectRef>
          <a:fontRef idx="minor">
            <a:schemeClr val="dk1"/>
          </a:fontRef>
        </p:style>
        <p:txBody>
          <a:bodyPr>
            <a:normAutofit/>
          </a:bodyPr>
          <a:lstStyle/>
          <a:p>
            <a:pPr marL="365760" indent="-283464" algn="ctr" eaLnBrk="1" fontAlgn="auto" hangingPunct="1">
              <a:spcAft>
                <a:spcPts val="0"/>
              </a:spcAft>
              <a:buFont typeface="Wingdings 2"/>
              <a:buNone/>
              <a:defRPr/>
            </a:pPr>
            <a:r>
              <a:rPr lang="fa-IR" sz="4000" b="1" dirty="0">
                <a:solidFill>
                  <a:srgbClr val="FF0000"/>
                </a:solidFill>
                <a:cs typeface="B Nazanin" pitchFamily="2" charset="-78"/>
              </a:rPr>
              <a:t>اقدام پنجم</a:t>
            </a:r>
            <a:endParaRPr lang="fa-IR" sz="4000" b="1" dirty="0">
              <a:cs typeface="B Nazanin" pitchFamily="2" charset="-78"/>
            </a:endParaRPr>
          </a:p>
        </p:txBody>
      </p:sp>
      <p:sp>
        <p:nvSpPr>
          <p:cNvPr id="5" name="Rounded Rectangle 4"/>
          <p:cNvSpPr/>
          <p:nvPr/>
        </p:nvSpPr>
        <p:spPr>
          <a:xfrm>
            <a:off x="179388" y="765175"/>
            <a:ext cx="8583612" cy="5832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sz="2000"/>
          </a:p>
        </p:txBody>
      </p:sp>
      <p:sp>
        <p:nvSpPr>
          <p:cNvPr id="7" name="Rectangle 6"/>
          <p:cNvSpPr/>
          <p:nvPr/>
        </p:nvSpPr>
        <p:spPr>
          <a:xfrm>
            <a:off x="685800" y="1905000"/>
            <a:ext cx="6248400" cy="280076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fa-IR" sz="4400" dirty="0">
                <a:cs typeface="B Mitra" pitchFamily="2" charset="-78"/>
              </a:rPr>
              <a:t>به مادران روش تغذيه با شير مادر و چگونگي حفظ و تداوم شير دهي را آموزش دهند و براي حل مشکلات شير دهي کمک وحمايت نمايند . </a:t>
            </a:r>
            <a:endParaRPr lang="en-US" sz="4400" dirty="0">
              <a:cs typeface="B Mitra"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43000"/>
          </a:xfrm>
        </p:spPr>
        <p:txBody>
          <a:bodyPr>
            <a:normAutofit fontScale="90000"/>
          </a:bodyPr>
          <a:lstStyle/>
          <a:p>
            <a:pPr algn="r"/>
            <a:r>
              <a:rPr lang="fa-IR" sz="3600" dirty="0">
                <a:solidFill>
                  <a:srgbClr val="C00000"/>
                </a:solidFill>
                <a:cs typeface="B Mitra" pitchFamily="2" charset="-78"/>
              </a:rPr>
              <a:t>مادر را با وسايل و روشهاي کمک شير دهي آشنا نمايد :</a:t>
            </a:r>
          </a:p>
        </p:txBody>
      </p:sp>
      <p:sp>
        <p:nvSpPr>
          <p:cNvPr id="3" name="Content Placeholder 2"/>
          <p:cNvSpPr>
            <a:spLocks noGrp="1"/>
          </p:cNvSpPr>
          <p:nvPr>
            <p:ph idx="1"/>
          </p:nvPr>
        </p:nvSpPr>
        <p:spPr>
          <a:xfrm>
            <a:off x="228600" y="1371600"/>
            <a:ext cx="7620000" cy="5105400"/>
          </a:xfrm>
        </p:spPr>
        <p:txBody>
          <a:bodyPr>
            <a:normAutofit/>
          </a:bodyPr>
          <a:lstStyle/>
          <a:p>
            <a:pPr lvl="0"/>
            <a:r>
              <a:rPr lang="fa-IR" b="1" dirty="0"/>
              <a:t>شيردوش دستي  ، شير دوش برقي و شيردوش سرنگي</a:t>
            </a:r>
            <a:endParaRPr lang="en-US" dirty="0"/>
          </a:p>
          <a:p>
            <a:endParaRPr lang="en-US" dirty="0"/>
          </a:p>
          <a:p>
            <a:endParaRPr lang="en-US" dirty="0"/>
          </a:p>
          <a:p>
            <a:endParaRPr lang="en-US" dirty="0"/>
          </a:p>
          <a:p>
            <a:r>
              <a:rPr lang="fa-IR" b="1" dirty="0"/>
              <a:t> سيستم مکمل رساني از طريق پستان مادر(کمک شير دهي ) </a:t>
            </a:r>
            <a:endParaRPr lang="en-US" dirty="0"/>
          </a:p>
          <a:p>
            <a:endParaRPr lang="en-US" dirty="0"/>
          </a:p>
          <a:p>
            <a:endParaRPr lang="en-US" dirty="0"/>
          </a:p>
          <a:p>
            <a:endParaRPr lang="fa-IR" dirty="0"/>
          </a:p>
        </p:txBody>
      </p:sp>
      <p:pic>
        <p:nvPicPr>
          <p:cNvPr id="6" name="Picture 5" descr="Breast Pumps">
            <a:hlinkClick r:id="rId2"/>
          </p:cNvPr>
          <p:cNvPicPr/>
          <p:nvPr/>
        </p:nvPicPr>
        <p:blipFill>
          <a:blip r:embed="rId3" cstate="print"/>
          <a:srcRect/>
          <a:stretch>
            <a:fillRect/>
          </a:stretch>
        </p:blipFill>
        <p:spPr bwMode="auto">
          <a:xfrm>
            <a:off x="3810000" y="2209800"/>
            <a:ext cx="1600200" cy="16002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1371600" y="1981200"/>
            <a:ext cx="1466850" cy="1752600"/>
          </a:xfrm>
          <a:prstGeom prst="rect">
            <a:avLst/>
          </a:prstGeom>
          <a:noFill/>
          <a:ln w="9525">
            <a:noFill/>
            <a:miter lim="800000"/>
            <a:headEnd/>
            <a:tailEnd/>
          </a:ln>
        </p:spPr>
      </p:pic>
      <p:pic>
        <p:nvPicPr>
          <p:cNvPr id="8" name="Picture 7" descr="C:\Documents and Settings\keykham2\Desktop\untitled2.bmp"/>
          <p:cNvPicPr/>
          <p:nvPr/>
        </p:nvPicPr>
        <p:blipFill>
          <a:blip r:embed="rId5" cstate="print"/>
          <a:srcRect/>
          <a:stretch>
            <a:fillRect/>
          </a:stretch>
        </p:blipFill>
        <p:spPr bwMode="auto">
          <a:xfrm>
            <a:off x="914400" y="4800600"/>
            <a:ext cx="1028700" cy="1714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010400" cy="5516563"/>
          </a:xfrm>
        </p:spPr>
        <p:txBody>
          <a:bodyPr/>
          <a:lstStyle/>
          <a:p>
            <a:pPr lvl="0"/>
            <a:r>
              <a:rPr lang="fa-IR" dirty="0">
                <a:cs typeface="B Mitra" pitchFamily="2" charset="-78"/>
              </a:rPr>
              <a:t>نوک مصنوعي يا کمک نوک(</a:t>
            </a:r>
            <a:r>
              <a:rPr lang="en-US" dirty="0" err="1">
                <a:cs typeface="B Mitra" pitchFamily="2" charset="-78"/>
              </a:rPr>
              <a:t>Nippel</a:t>
            </a:r>
            <a:r>
              <a:rPr lang="en-US" dirty="0">
                <a:cs typeface="B Mitra" pitchFamily="2" charset="-78"/>
              </a:rPr>
              <a:t> shield</a:t>
            </a:r>
            <a:r>
              <a:rPr lang="fa-IR" dirty="0"/>
              <a:t>)</a:t>
            </a:r>
          </a:p>
          <a:p>
            <a:pPr lvl="0"/>
            <a:endParaRPr lang="fa-IR" b="1" dirty="0"/>
          </a:p>
          <a:p>
            <a:pPr lvl="0"/>
            <a:endParaRPr lang="fa-IR" b="1" dirty="0"/>
          </a:p>
          <a:p>
            <a:pPr lvl="0"/>
            <a:endParaRPr lang="fa-IR" b="1" dirty="0"/>
          </a:p>
          <a:p>
            <a:pPr lvl="0"/>
            <a:r>
              <a:rPr lang="fa-IR" dirty="0">
                <a:cs typeface="B Mitra" pitchFamily="2" charset="-78"/>
              </a:rPr>
              <a:t>تغذيه با فنجان ، شير دهي با سرنگ ، شير دهي با قطره چکان ، لوله معدي   </a:t>
            </a:r>
            <a:endParaRPr lang="en-US" dirty="0">
              <a:cs typeface="B Mitra" pitchFamily="2" charset="-78"/>
            </a:endParaRPr>
          </a:p>
        </p:txBody>
      </p:sp>
      <p:pic>
        <p:nvPicPr>
          <p:cNvPr id="4" name="Picture 3" descr="all copy.jpg"/>
          <p:cNvPicPr/>
          <p:nvPr/>
        </p:nvPicPr>
        <p:blipFill>
          <a:blip r:embed="rId2" cstate="print"/>
          <a:srcRect l="34401" t="53800" r="37488" b="23041"/>
          <a:stretch>
            <a:fillRect/>
          </a:stretch>
        </p:blipFill>
        <p:spPr>
          <a:xfrm>
            <a:off x="1066800" y="1143000"/>
            <a:ext cx="1438275" cy="1657350"/>
          </a:xfrm>
          <a:prstGeom prst="rect">
            <a:avLst/>
          </a:prstGeom>
        </p:spPr>
      </p:pic>
      <p:pic>
        <p:nvPicPr>
          <p:cNvPr id="8" name="Picture 7" descr="all copy.jpg"/>
          <p:cNvPicPr/>
          <p:nvPr/>
        </p:nvPicPr>
        <p:blipFill>
          <a:blip r:embed="rId2" cstate="print"/>
          <a:srcRect l="64647" t="5107" r="6263" b="80760"/>
          <a:stretch>
            <a:fillRect/>
          </a:stretch>
        </p:blipFill>
        <p:spPr>
          <a:xfrm>
            <a:off x="609600" y="4495800"/>
            <a:ext cx="2085975" cy="1409700"/>
          </a:xfrm>
          <a:prstGeom prst="rect">
            <a:avLst/>
          </a:prstGeom>
        </p:spPr>
      </p:pic>
      <p:pic>
        <p:nvPicPr>
          <p:cNvPr id="9" name="Picture 8" descr="C:\Documents and Settings\keykham2\Desktop\adv 4.bmp"/>
          <p:cNvPicPr/>
          <p:nvPr/>
        </p:nvPicPr>
        <p:blipFill>
          <a:blip r:embed="rId3" cstate="print"/>
          <a:srcRect/>
          <a:stretch>
            <a:fillRect/>
          </a:stretch>
        </p:blipFill>
        <p:spPr bwMode="auto">
          <a:xfrm>
            <a:off x="3048000" y="4267200"/>
            <a:ext cx="2171700" cy="1971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162800" cy="6248400"/>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r>
              <a:rPr lang="fa-IR" sz="3000" dirty="0">
                <a:cs typeface="B Mitra" pitchFamily="2" charset="-78"/>
              </a:rPr>
              <a:t>متاسفانه </a:t>
            </a:r>
            <a:r>
              <a:rPr lang="ar-SA" sz="3000" dirty="0">
                <a:cs typeface="B Mitra" pitchFamily="2" charset="-78"/>
              </a:rPr>
              <a:t>از سال 1870 که شير مصنوعي ابداع شد . ابتلا به بيماري و مرگ و مير کودکان  افزايش يافت و درطي اين سالها بيانيه هاي متعددي مبني بر مقابله با اين قاتل کودکان صادر گرديد و در  سال 1991 </a:t>
            </a:r>
            <a:r>
              <a:rPr lang="fa-IR" sz="3000" dirty="0">
                <a:cs typeface="B Mitra" pitchFamily="2" charset="-78"/>
              </a:rPr>
              <a:t>نهضت جهاني راه اندازي بيمارستانهاي دوستدار کودک توسط سازمان بهداشت جهاني و يونيسف براي ارتقاء ميزان تغذيه با شير مادر راه اندازي شد . و از سال 1991 تا 2007 بيش از 20000 بيمارستان لوح دوستدار کودک دريافت کردند و پس از اجراي ده اقدام دربيمارستانهاي دوستدار کودک ابتلا به بيماريها و مرگ ومير ناشي از سوء تغذيه و فقدان تغذيه با شير مادر کاهش يافت  .</a:t>
            </a:r>
            <a:endParaRPr lang="en-US" sz="3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5886450" cy="11430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4400" b="1" dirty="0">
                <a:solidFill>
                  <a:srgbClr val="FF0000"/>
                </a:solidFill>
                <a:cs typeface="B Nazanin" pitchFamily="2" charset="-78"/>
              </a:rPr>
              <a:t>اقدام</a:t>
            </a:r>
            <a:r>
              <a:rPr lang="fa-IR" b="1" dirty="0">
                <a:solidFill>
                  <a:srgbClr val="FF0000"/>
                </a:solidFill>
                <a:cs typeface="B Nazanin" pitchFamily="2" charset="-78"/>
              </a:rPr>
              <a:t> ششم</a:t>
            </a:r>
            <a:endParaRPr lang="en-US" dirty="0"/>
          </a:p>
        </p:txBody>
      </p:sp>
      <p:sp>
        <p:nvSpPr>
          <p:cNvPr id="3" name="Content Placeholder 2"/>
          <p:cNvSpPr>
            <a:spLocks noGrp="1"/>
          </p:cNvSpPr>
          <p:nvPr>
            <p:ph idx="1"/>
          </p:nvPr>
        </p:nvSpPr>
        <p:spPr>
          <a:xfrm>
            <a:off x="914400" y="1676400"/>
            <a:ext cx="5886450" cy="44196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fontAlgn="auto" hangingPunct="1">
              <a:spcAft>
                <a:spcPts val="0"/>
              </a:spcAft>
              <a:buFont typeface="Wingdings 2"/>
              <a:buNone/>
              <a:defRPr/>
            </a:pPr>
            <a:r>
              <a:rPr lang="fa-IR" b="1" dirty="0">
                <a:cs typeface="B Nazanin" pitchFamily="2" charset="-78"/>
              </a:rPr>
              <a:t>به شيرخواران سالم زير شش ماه بجز شير مادر غذا يا مايعات ديگر ندهند . </a:t>
            </a:r>
          </a:p>
          <a:p>
            <a:pPr marL="365760" indent="-283464" eaLnBrk="1" fontAlgn="auto" hangingPunct="1">
              <a:spcAft>
                <a:spcPts val="0"/>
              </a:spcAft>
              <a:buFont typeface="Wingdings 2"/>
              <a:buChar char=""/>
              <a:defRPr/>
            </a:pPr>
            <a:endParaRPr lang="en-US" dirty="0"/>
          </a:p>
        </p:txBody>
      </p:sp>
      <p:pic>
        <p:nvPicPr>
          <p:cNvPr id="6" name="Picture 2" descr="C:\Users\sam\AppData\Local\Microsoft\Windows\Temporary Internet Files\Content.IE5\13LTHNYS\MPj01754360000[1].jpg"/>
          <p:cNvPicPr>
            <a:picLocks noChangeAspect="1" noChangeArrowheads="1"/>
          </p:cNvPicPr>
          <p:nvPr/>
        </p:nvPicPr>
        <p:blipFill>
          <a:blip r:embed="rId2" cstate="print"/>
          <a:srcRect/>
          <a:stretch>
            <a:fillRect/>
          </a:stretch>
        </p:blipFill>
        <p:spPr bwMode="auto">
          <a:xfrm>
            <a:off x="2743200" y="2971800"/>
            <a:ext cx="1843087" cy="2743200"/>
          </a:xfrm>
          <a:prstGeom prst="rect">
            <a:avLst/>
          </a:prstGeom>
          <a:ln>
            <a:noFill/>
          </a:ln>
          <a:effectLst>
            <a:outerShdw blurRad="292100" dist="139700" dir="2700000" algn="tl" rotWithShape="0">
              <a:srgbClr val="333333">
                <a:alpha val="65000"/>
              </a:srgbClr>
            </a:outerShdw>
          </a:effectLst>
        </p:spPr>
      </p:pic>
      <p:sp>
        <p:nvSpPr>
          <p:cNvPr id="7" name="AutoShape 5"/>
          <p:cNvSpPr>
            <a:spLocks noChangeArrowheads="1"/>
          </p:cNvSpPr>
          <p:nvPr/>
        </p:nvSpPr>
        <p:spPr bwMode="auto">
          <a:xfrm>
            <a:off x="2743200" y="3048000"/>
            <a:ext cx="1857375" cy="26431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5" y="16771"/>
                </a:moveTo>
                <a:cubicBezTo>
                  <a:pt x="19276" y="15101"/>
                  <a:pt x="20051" y="12986"/>
                  <a:pt x="20051" y="10800"/>
                </a:cubicBezTo>
                <a:cubicBezTo>
                  <a:pt x="20051" y="5690"/>
                  <a:pt x="15909" y="1549"/>
                  <a:pt x="10800" y="1549"/>
                </a:cubicBezTo>
                <a:cubicBezTo>
                  <a:pt x="8613" y="1548"/>
                  <a:pt x="6498" y="2323"/>
                  <a:pt x="4828" y="3734"/>
                </a:cubicBezTo>
                <a:close/>
                <a:moveTo>
                  <a:pt x="3734" y="4828"/>
                </a:moveTo>
                <a:cubicBezTo>
                  <a:pt x="2323" y="6498"/>
                  <a:pt x="1549" y="8613"/>
                  <a:pt x="1549" y="10799"/>
                </a:cubicBezTo>
                <a:cubicBezTo>
                  <a:pt x="1549" y="15909"/>
                  <a:pt x="5690" y="20051"/>
                  <a:pt x="10800" y="20051"/>
                </a:cubicBezTo>
                <a:cubicBezTo>
                  <a:pt x="12986" y="20051"/>
                  <a:pt x="15101" y="19276"/>
                  <a:pt x="16771" y="17865"/>
                </a:cubicBezTo>
                <a:close/>
              </a:path>
            </a:pathLst>
          </a:custGeom>
          <a:solidFill>
            <a:srgbClr val="CC0000"/>
          </a:solidFill>
          <a:ln w="9525" algn="in">
            <a:solidFill>
              <a:srgbClr val="000000"/>
            </a:solidFill>
            <a:miter lim="800000"/>
            <a:headEnd/>
            <a:tailEnd/>
          </a:ln>
        </p:spPr>
        <p:txBody>
          <a:bodyPr lIns="36576" tIns="36576" rIns="36576" bIns="36576"/>
          <a:lstStyle/>
          <a:p>
            <a:endParaRPr lang="fa-I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6477000"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0" fontAlgn="auto">
              <a:spcBef>
                <a:spcPts val="0"/>
              </a:spcBef>
              <a:spcAft>
                <a:spcPts val="0"/>
              </a:spcAft>
              <a:defRPr/>
            </a:pPr>
            <a:r>
              <a:rPr lang="fa-IR" sz="4800" b="1" dirty="0">
                <a:solidFill>
                  <a:srgbClr val="FF0000"/>
                </a:solidFill>
                <a:cs typeface="B Nazanin" pitchFamily="2" charset="-78"/>
              </a:rPr>
              <a:t>اقدام</a:t>
            </a:r>
            <a:r>
              <a:rPr lang="fa-IR" sz="4000" b="1" dirty="0">
                <a:solidFill>
                  <a:srgbClr val="FF0000"/>
                </a:solidFill>
                <a:cs typeface="B Nazanin" pitchFamily="2" charset="-78"/>
              </a:rPr>
              <a:t> هفتم </a:t>
            </a:r>
          </a:p>
          <a:p>
            <a:pPr algn="ctr" rtl="0" fontAlgn="auto">
              <a:spcBef>
                <a:spcPts val="0"/>
              </a:spcBef>
              <a:spcAft>
                <a:spcPts val="0"/>
              </a:spcAft>
              <a:defRPr/>
            </a:pPr>
            <a:endParaRPr lang="fa-IR" sz="4000" b="1" dirty="0">
              <a:solidFill>
                <a:srgbClr val="FF0000"/>
              </a:solidFill>
              <a:cs typeface="B Nazanin" pitchFamily="2" charset="-78"/>
            </a:endParaRPr>
          </a:p>
          <a:p>
            <a:pPr algn="just" fontAlgn="auto">
              <a:spcBef>
                <a:spcPts val="0"/>
              </a:spcBef>
              <a:spcAft>
                <a:spcPts val="0"/>
              </a:spcAft>
              <a:defRPr/>
            </a:pPr>
            <a:r>
              <a:rPr lang="fa-IR" sz="4000" dirty="0">
                <a:cs typeface="B Mitra" pitchFamily="2" charset="-78"/>
              </a:rPr>
              <a:t>برنامه هم اتاقي مادر و نوزاد را در طول شبانه روز اجرا کنند و در بخش هاي اطفال تسهيلات لازم براي اقامت شبانه روزي و نيازهاي فيزيکي و عاطفي مادران را تامين کنند .</a:t>
            </a:r>
          </a:p>
          <a:p>
            <a:pPr algn="ctr" fontAlgn="auto">
              <a:spcBef>
                <a:spcPts val="0"/>
              </a:spcBef>
              <a:spcAft>
                <a:spcPts val="0"/>
              </a:spcAft>
              <a:defRPr/>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57200"/>
            <a:ext cx="7162800" cy="594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a:p>
        </p:txBody>
      </p:sp>
      <p:sp>
        <p:nvSpPr>
          <p:cNvPr id="3" name="Content Placeholder 2"/>
          <p:cNvSpPr>
            <a:spLocks noGrp="1"/>
          </p:cNvSpPr>
          <p:nvPr>
            <p:ph idx="1"/>
          </p:nvPr>
        </p:nvSpPr>
        <p:spPr>
          <a:xfrm>
            <a:off x="685800" y="838200"/>
            <a:ext cx="6781800" cy="5562600"/>
          </a:xfrm>
        </p:spPr>
        <p:txBody>
          <a:bodyPr>
            <a:normAutofit/>
          </a:bodyPr>
          <a:lstStyle/>
          <a:p>
            <a:pPr marL="365760" indent="-283464" eaLnBrk="1" fontAlgn="auto" hangingPunct="1">
              <a:spcAft>
                <a:spcPts val="0"/>
              </a:spcAft>
              <a:buFont typeface="Wingdings 2"/>
              <a:buChar char=""/>
              <a:defRPr/>
            </a:pPr>
            <a:r>
              <a:rPr lang="fa-IR" dirty="0"/>
              <a:t>فوايد هم اتاقی :</a:t>
            </a:r>
          </a:p>
          <a:p>
            <a:pPr marL="640080" lvl="1" indent="-237744" eaLnBrk="1" fontAlgn="auto" hangingPunct="1">
              <a:spcAft>
                <a:spcPts val="0"/>
              </a:spcAft>
              <a:buFont typeface="Verdana"/>
              <a:buChar char="◦"/>
              <a:defRPr/>
            </a:pPr>
            <a:r>
              <a:rPr lang="fa-IR" dirty="0"/>
              <a:t>نوزاد بهتر خوابيده و کمتر گريه ميکند.</a:t>
            </a:r>
          </a:p>
          <a:p>
            <a:pPr marL="640080" lvl="1" indent="-237744" eaLnBrk="1" fontAlgn="auto" hangingPunct="1">
              <a:spcAft>
                <a:spcPts val="0"/>
              </a:spcAft>
              <a:buFont typeface="Verdana"/>
              <a:buChar char="◦"/>
              <a:defRPr/>
            </a:pPr>
            <a:r>
              <a:rPr lang="fa-IR" dirty="0"/>
              <a:t>در طول حاملگی در بچه و مادر ريتم خاصی از خواب و بيداری به وجود آمده که با جدائی بهم ميخورد.</a:t>
            </a:r>
          </a:p>
          <a:p>
            <a:pPr marL="640080" lvl="1" indent="-237744" eaLnBrk="1" fontAlgn="auto" hangingPunct="1">
              <a:spcAft>
                <a:spcPts val="0"/>
              </a:spcAft>
              <a:buFont typeface="Verdana"/>
              <a:buChar char="◦"/>
              <a:defRPr/>
            </a:pPr>
            <a:r>
              <a:rPr lang="fa-IR" dirty="0"/>
              <a:t>شير مادر خواری بهتر برقرار شده و تداوم بيشتری داشته و شيرخوار بهتر رشد ميکند.</a:t>
            </a:r>
          </a:p>
          <a:p>
            <a:pPr marL="640080" lvl="1" indent="-237744" eaLnBrk="1" fontAlgn="auto" hangingPunct="1">
              <a:spcAft>
                <a:spcPts val="0"/>
              </a:spcAft>
              <a:buFont typeface="Verdana"/>
              <a:buChar char="◦"/>
              <a:defRPr/>
            </a:pPr>
            <a:r>
              <a:rPr lang="fa-IR" dirty="0"/>
              <a:t>شيردادن به شيرخوار سريعتر و با اولين اعلام وی صورت گرفته و تولد شير بهتر خواهد بود.</a:t>
            </a:r>
            <a:endParaRPr lang="en-US" dirty="0"/>
          </a:p>
          <a:p>
            <a:pPr marL="640080" lvl="1" indent="-237744" eaLnBrk="1" fontAlgn="auto" hangingPunct="1">
              <a:spcAft>
                <a:spcPts val="0"/>
              </a:spcAft>
              <a:buFont typeface="Verdana"/>
              <a:buChar char="◦"/>
              <a:defRPr/>
            </a:pPr>
            <a:r>
              <a:rPr lang="fa-IR" dirty="0"/>
              <a:t>مادر در مورد مراقبت از کودک اعتماد به نفس پيدا ميکند.</a:t>
            </a:r>
          </a:p>
          <a:p>
            <a:pPr marL="640080" lvl="1" indent="-237744" eaLnBrk="1" fontAlgn="auto" hangingPunct="1">
              <a:spcAft>
                <a:spcPts val="0"/>
              </a:spcAft>
              <a:buFont typeface="Verdana"/>
              <a:buChar char="◦"/>
              <a:defRPr/>
            </a:pPr>
            <a:r>
              <a:rPr lang="fa-IR" dirty="0"/>
              <a:t>شيرخوار در کنار مادر با عوامل بيماری زای کمتری تماس می يابد</a:t>
            </a:r>
          </a:p>
          <a:p>
            <a:pPr marL="640080" lvl="1" indent="-237744" eaLnBrk="1" fontAlgn="auto" hangingPunct="1">
              <a:spcAft>
                <a:spcPts val="0"/>
              </a:spcAft>
              <a:buFont typeface="Verdana"/>
              <a:buChar char="◦"/>
              <a:defRPr/>
            </a:pPr>
            <a:r>
              <a:rPr lang="fa-IR" dirty="0"/>
              <a:t>حتی اگر مادر شير هم ندهد </a:t>
            </a:r>
            <a:r>
              <a:rPr lang="en-US" dirty="0"/>
              <a:t>bonding</a:t>
            </a:r>
            <a:r>
              <a:rPr lang="fa-IR" dirty="0"/>
              <a:t> بهتری  بين آنها بر قرار ميشود.</a:t>
            </a:r>
            <a:endParaRPr lang="en-US" dirty="0"/>
          </a:p>
          <a:p>
            <a:pPr marL="365760" indent="-283464" algn="just" eaLnBrk="1" fontAlgn="auto" hangingPunct="1">
              <a:spcAft>
                <a:spcPts val="0"/>
              </a:spcAft>
              <a:buFont typeface="Wingdings 2"/>
              <a:buChar char=""/>
              <a:defRPr/>
            </a:pPr>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648450" cy="11430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b="1" dirty="0">
                <a:solidFill>
                  <a:srgbClr val="FF0000"/>
                </a:solidFill>
                <a:cs typeface="B Nazanin" pitchFamily="2" charset="-78"/>
              </a:rPr>
              <a:t>اقدام هشتم</a:t>
            </a:r>
            <a:endParaRPr lang="en-US" dirty="0"/>
          </a:p>
        </p:txBody>
      </p:sp>
      <p:sp>
        <p:nvSpPr>
          <p:cNvPr id="3" name="Content Placeholder 2"/>
          <p:cNvSpPr>
            <a:spLocks noGrp="1"/>
          </p:cNvSpPr>
          <p:nvPr>
            <p:ph idx="1"/>
          </p:nvPr>
        </p:nvSpPr>
        <p:spPr>
          <a:xfrm>
            <a:off x="304800" y="1981200"/>
            <a:ext cx="6724650" cy="41148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eaLnBrk="1" fontAlgn="auto" hangingPunct="1">
              <a:spcAft>
                <a:spcPts val="0"/>
              </a:spcAft>
              <a:buFont typeface="Wingdings 2"/>
              <a:buNone/>
              <a:defRPr/>
            </a:pPr>
            <a:endParaRPr lang="fa-IR" sz="4000" dirty="0">
              <a:cs typeface="B Mitra" pitchFamily="2" charset="-78"/>
            </a:endParaRPr>
          </a:p>
          <a:p>
            <a:pPr marL="365760" indent="-283464" eaLnBrk="1" fontAlgn="auto" hangingPunct="1">
              <a:spcAft>
                <a:spcPts val="0"/>
              </a:spcAft>
              <a:buFont typeface="Wingdings 2"/>
              <a:buNone/>
              <a:defRPr/>
            </a:pPr>
            <a:r>
              <a:rPr lang="fa-IR" sz="4000" dirty="0">
                <a:cs typeface="B Mitra" pitchFamily="2" charset="-78"/>
              </a:rPr>
              <a:t>مادران را براي تغذيه شير مادر بر حسب ميل و تقاضاي شير خوار تشويق کنند و امکان دوشيدن مکرر شير و ذخيره آن وجود داشته باشد </a:t>
            </a:r>
            <a:r>
              <a:rPr lang="fa-IR" b="1" dirty="0">
                <a:cs typeface="B Nazanin" pitchFamily="2" charset="-78"/>
              </a:rPr>
              <a:t>.</a:t>
            </a:r>
          </a:p>
          <a:p>
            <a:pPr marL="365760" indent="-283464" eaLnBrk="1" fontAlgn="auto" hangingPunct="1">
              <a:spcAft>
                <a:spcPts val="0"/>
              </a:spcAft>
              <a:buFont typeface="Wingdings 2"/>
              <a:buChar cha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553200" cy="1371600"/>
          </a:xfrm>
          <a:noFill/>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fontAlgn="auto" hangingPunct="1">
              <a:spcAft>
                <a:spcPts val="0"/>
              </a:spcAft>
              <a:defRPr/>
            </a:pPr>
            <a:br>
              <a:rPr lang="fa-IR" sz="5400" dirty="0">
                <a:cs typeface="B Nazanin" pitchFamily="2" charset="-78"/>
              </a:rPr>
            </a:br>
            <a:r>
              <a:rPr lang="fa-IR" sz="5400" dirty="0">
                <a:solidFill>
                  <a:srgbClr val="FF0000"/>
                </a:solidFill>
                <a:cs typeface="B Nazanin" pitchFamily="2" charset="-78"/>
              </a:rPr>
              <a:t> </a:t>
            </a:r>
            <a:r>
              <a:rPr lang="fa-IR" sz="5300" dirty="0">
                <a:solidFill>
                  <a:srgbClr val="FF0000"/>
                </a:solidFill>
                <a:cs typeface="B Nazanin" pitchFamily="2" charset="-78"/>
              </a:rPr>
              <a:t>اقدام نهم :</a:t>
            </a:r>
            <a:r>
              <a:rPr lang="fa-IR" sz="4000" dirty="0">
                <a:cs typeface="B Nazanin" pitchFamily="2" charset="-78"/>
              </a:rPr>
              <a:t>مطلقا از شيشه و پستانک استفاده نکنند</a:t>
            </a:r>
            <a:r>
              <a:rPr lang="fa-IR" sz="5300" dirty="0">
                <a:cs typeface="B Nazanin" pitchFamily="2" charset="-78"/>
              </a:rPr>
              <a:t> </a:t>
            </a:r>
            <a:br>
              <a:rPr lang="fa-IR" sz="5400" dirty="0">
                <a:cs typeface="B Nazanin" pitchFamily="2" charset="-78"/>
              </a:rPr>
            </a:br>
            <a:endParaRPr lang="en-US" sz="5400" dirty="0"/>
          </a:p>
        </p:txBody>
      </p:sp>
      <p:pic>
        <p:nvPicPr>
          <p:cNvPr id="4" name="Picture 2" descr="G:\picture\My Pictures\26251.jpg"/>
          <p:cNvPicPr>
            <a:picLocks noChangeAspect="1" noChangeArrowheads="1"/>
          </p:cNvPicPr>
          <p:nvPr/>
        </p:nvPicPr>
        <p:blipFill>
          <a:blip r:embed="rId2" cstate="print"/>
          <a:srcRect/>
          <a:stretch>
            <a:fillRect/>
          </a:stretch>
        </p:blipFill>
        <p:spPr bwMode="auto">
          <a:xfrm>
            <a:off x="2057400" y="4038600"/>
            <a:ext cx="2895600" cy="1930400"/>
          </a:xfrm>
          <a:prstGeom prst="rect">
            <a:avLst/>
          </a:prstGeom>
          <a:ln>
            <a:noFill/>
          </a:ln>
          <a:effectLst>
            <a:softEdge rad="112500"/>
          </a:effectLst>
        </p:spPr>
      </p:pic>
      <p:sp>
        <p:nvSpPr>
          <p:cNvPr id="5" name="Rectangle 4"/>
          <p:cNvSpPr/>
          <p:nvPr/>
        </p:nvSpPr>
        <p:spPr>
          <a:xfrm rot="10800000" flipV="1">
            <a:off x="685800" y="2133600"/>
            <a:ext cx="6248400"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0" fontAlgn="auto">
              <a:spcBef>
                <a:spcPts val="0"/>
              </a:spcBef>
              <a:spcAft>
                <a:spcPts val="0"/>
              </a:spcAft>
              <a:defRPr/>
            </a:pPr>
            <a:r>
              <a:rPr lang="fa-IR" sz="2800" dirty="0"/>
              <a:t>مشخص شد زنانی که در هفته های اول تولد نوزاد ، او را به پستانک عادت می دهند ، کمتر تمايل دارند ، نوزاد خود را با شير مادر تغذيه کنند</a:t>
            </a:r>
            <a:r>
              <a:rPr lang="fa-IR"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6324600" cy="4779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365760" indent="-283464" algn="just" eaLnBrk="1" fontAlgn="auto" hangingPunct="1">
              <a:spcAft>
                <a:spcPts val="0"/>
              </a:spcAft>
              <a:buFont typeface="Wingdings 2"/>
              <a:buNone/>
              <a:defRPr/>
            </a:pPr>
            <a:endParaRPr lang="en-US" sz="2800" b="1" dirty="0">
              <a:cs typeface="B Nazanin" pitchFamily="2" charset="-78"/>
            </a:endParaRPr>
          </a:p>
          <a:p>
            <a:pPr marL="365760" indent="-283464" algn="just" eaLnBrk="1" fontAlgn="auto" hangingPunct="1">
              <a:spcAft>
                <a:spcPts val="0"/>
              </a:spcAft>
              <a:buFont typeface="Wingdings 2"/>
              <a:buNone/>
              <a:defRPr/>
            </a:pPr>
            <a:r>
              <a:rPr lang="fa-IR" sz="2800" b="1" dirty="0">
                <a:cs typeface="B Nazanin" pitchFamily="2" charset="-78"/>
              </a:rPr>
              <a:t> </a:t>
            </a:r>
            <a:r>
              <a:rPr lang="ar-SA" sz="2800" b="1" dirty="0"/>
              <a:t>تشكيل  گروههاي حمايت از مادرا ن شيرده را  پيگيري </a:t>
            </a:r>
            <a:r>
              <a:rPr lang="fa-IR" sz="2800" b="1" dirty="0"/>
              <a:t>نمایند و اطلاعاتی در مورد گروههای حامی و مراکز مشاوره شیردهی در اختیار والدین قرار دهند.</a:t>
            </a:r>
          </a:p>
          <a:p>
            <a:pPr marL="365760" indent="-283464" algn="just" eaLnBrk="1" fontAlgn="auto" hangingPunct="1">
              <a:spcAft>
                <a:spcPts val="0"/>
              </a:spcAft>
              <a:buFont typeface="Wingdings 2"/>
              <a:buNone/>
              <a:defRPr/>
            </a:pPr>
            <a:r>
              <a:rPr lang="fa-IR" sz="2800" b="1" dirty="0"/>
              <a:t>از طريق: </a:t>
            </a:r>
          </a:p>
          <a:p>
            <a:pPr marL="365760" indent="-256032" eaLnBrk="1" fontAlgn="auto" hangingPunct="1">
              <a:spcBef>
                <a:spcPts val="400"/>
              </a:spcBef>
              <a:spcAft>
                <a:spcPts val="0"/>
              </a:spcAft>
              <a:buSzPct val="68000"/>
              <a:buFont typeface="Wingdings 3"/>
              <a:buChar char=""/>
              <a:defRPr/>
            </a:pPr>
            <a:r>
              <a:rPr lang="fa-IR" sz="2800" dirty="0">
                <a:solidFill>
                  <a:schemeClr val="tx1"/>
                </a:solidFill>
              </a:rPr>
              <a:t>آماده کردن مادران برای ترخیص</a:t>
            </a:r>
          </a:p>
          <a:p>
            <a:pPr marL="365760" indent="-256032" eaLnBrk="1" fontAlgn="auto" hangingPunct="1">
              <a:spcBef>
                <a:spcPts val="400"/>
              </a:spcBef>
              <a:spcAft>
                <a:spcPts val="0"/>
              </a:spcAft>
              <a:buSzPct val="68000"/>
              <a:buFont typeface="Wingdings 3"/>
              <a:buChar char=""/>
              <a:defRPr/>
            </a:pPr>
            <a:r>
              <a:rPr lang="fa-IR" sz="2800" dirty="0">
                <a:solidFill>
                  <a:schemeClr val="tx1"/>
                </a:solidFill>
              </a:rPr>
              <a:t>پیگیری و حمایت پس از ترخیص</a:t>
            </a:r>
          </a:p>
          <a:p>
            <a:pPr eaLnBrk="1" hangingPunct="1">
              <a:defRPr/>
            </a:pPr>
            <a:r>
              <a:rPr lang="fa-IR" sz="2800" dirty="0">
                <a:solidFill>
                  <a:schemeClr val="tx1"/>
                </a:solidFill>
              </a:rPr>
              <a:t>حمایت مادران شاغل شیرده</a:t>
            </a:r>
          </a:p>
          <a:p>
            <a:pPr eaLnBrk="1" hangingPunct="1">
              <a:defRPr/>
            </a:pPr>
            <a:r>
              <a:rPr lang="fa-IR" sz="2800" dirty="0">
                <a:solidFill>
                  <a:schemeClr val="tx1"/>
                </a:solidFill>
              </a:rPr>
              <a:t>تداوم شیردهی تا 2سال وبیشتر</a:t>
            </a:r>
            <a:endParaRPr lang="en-US" sz="2800" dirty="0">
              <a:solidFill>
                <a:schemeClr val="tx1"/>
              </a:solidFill>
            </a:endParaRPr>
          </a:p>
          <a:p>
            <a:pPr marL="365760" indent="-256032" eaLnBrk="1" fontAlgn="auto" hangingPunct="1">
              <a:spcBef>
                <a:spcPts val="400"/>
              </a:spcBef>
              <a:spcAft>
                <a:spcPts val="0"/>
              </a:spcAft>
              <a:buSzPct val="68000"/>
              <a:buFont typeface="Wingdings 3"/>
              <a:buChar char=""/>
              <a:defRPr/>
            </a:pPr>
            <a:endParaRPr lang="fa-IR" sz="2800" b="1" dirty="0"/>
          </a:p>
          <a:p>
            <a:pPr marL="365760" indent="-283464" algn="just" eaLnBrk="1" fontAlgn="auto" hangingPunct="1">
              <a:spcAft>
                <a:spcPts val="0"/>
              </a:spcAft>
              <a:buFont typeface="Wingdings 2"/>
              <a:buNone/>
              <a:defRPr/>
            </a:pPr>
            <a:endParaRPr lang="en-US" sz="2800" dirty="0"/>
          </a:p>
        </p:txBody>
      </p:sp>
      <p:sp>
        <p:nvSpPr>
          <p:cNvPr id="4" name="Rounded Rectangle 3"/>
          <p:cNvSpPr/>
          <p:nvPr/>
        </p:nvSpPr>
        <p:spPr>
          <a:xfrm>
            <a:off x="179388" y="188913"/>
            <a:ext cx="7848600" cy="6480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a:p>
        </p:txBody>
      </p:sp>
      <p:sp>
        <p:nvSpPr>
          <p:cNvPr id="5" name="Rectangle 4"/>
          <p:cNvSpPr/>
          <p:nvPr/>
        </p:nvSpPr>
        <p:spPr>
          <a:xfrm>
            <a:off x="685800" y="533400"/>
            <a:ext cx="6019800"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fa-IR" sz="3200" b="1" dirty="0">
                <a:solidFill>
                  <a:srgbClr val="FF0000"/>
                </a:solidFill>
                <a:cs typeface="B Nazanin" pitchFamily="2" charset="-78"/>
              </a:rPr>
              <a:t>اقدام دهم</a:t>
            </a:r>
            <a:endParaRPr lang="en-US" sz="3200" b="1" dirty="0">
              <a:cs typeface="B Nazanin" pitchFamily="2" charset="-78"/>
            </a:endParaRPr>
          </a:p>
        </p:txBody>
      </p:sp>
    </p:spTree>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6343650" cy="63976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fontAlgn="auto" hangingPunct="1">
              <a:spcAft>
                <a:spcPts val="0"/>
              </a:spcAft>
              <a:defRPr/>
            </a:pPr>
            <a:r>
              <a:rPr lang="fa-IR" sz="3600" dirty="0">
                <a:solidFill>
                  <a:srgbClr val="FF0000"/>
                </a:solidFill>
              </a:rPr>
              <a:t>آماده کردن مادران برای ترخیص</a:t>
            </a:r>
            <a:endParaRPr lang="en-US" sz="3600" dirty="0">
              <a:solidFill>
                <a:srgbClr val="FF0000"/>
              </a:solidFill>
            </a:endParaRPr>
          </a:p>
        </p:txBody>
      </p:sp>
      <p:sp>
        <p:nvSpPr>
          <p:cNvPr id="2" name="Content Placeholder 1"/>
          <p:cNvSpPr>
            <a:spLocks noGrp="1"/>
          </p:cNvSpPr>
          <p:nvPr>
            <p:ph idx="1"/>
          </p:nvPr>
        </p:nvSpPr>
        <p:spPr>
          <a:xfrm>
            <a:off x="457200" y="1219200"/>
            <a:ext cx="6419850" cy="50292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365760" indent="-283464" eaLnBrk="1" fontAlgn="auto" hangingPunct="1">
              <a:spcAft>
                <a:spcPts val="0"/>
              </a:spcAft>
              <a:buFont typeface="Wingdings" pitchFamily="2" charset="2"/>
              <a:buChar char="v"/>
              <a:defRPr/>
            </a:pPr>
            <a:r>
              <a:rPr lang="fa-IR" sz="3500" b="1" dirty="0"/>
              <a:t> </a:t>
            </a:r>
            <a:r>
              <a:rPr lang="fa-IR" sz="3300" dirty="0"/>
              <a:t>قادر باشد کودکش را شیر بدهد </a:t>
            </a:r>
            <a:endParaRPr lang="en-US" sz="3300" dirty="0"/>
          </a:p>
          <a:p>
            <a:pPr marL="365760" indent="-283464" eaLnBrk="1" fontAlgn="auto" hangingPunct="1">
              <a:spcAft>
                <a:spcPts val="0"/>
              </a:spcAft>
              <a:buFont typeface="Wingdings" pitchFamily="2" charset="2"/>
              <a:buChar char="v"/>
              <a:defRPr/>
            </a:pPr>
            <a:r>
              <a:rPr lang="fa-IR" sz="3300" dirty="0"/>
              <a:t>اهمیت تغذیه انحصاری تا 6 ماه وتداوم شیر مادر پس از شروع غذای کمکی تا 2 سالگی را بداند </a:t>
            </a:r>
          </a:p>
          <a:p>
            <a:pPr marL="365760" indent="-283464" eaLnBrk="1" fontAlgn="auto" hangingPunct="1">
              <a:spcAft>
                <a:spcPts val="0"/>
              </a:spcAft>
              <a:buFont typeface="Wingdings" pitchFamily="2" charset="2"/>
              <a:buChar char="v"/>
              <a:defRPr/>
            </a:pPr>
            <a:r>
              <a:rPr lang="fa-IR" sz="3300" dirty="0"/>
              <a:t> بتواند تشخیص دهدکه تغذیه خوب پیش میرود</a:t>
            </a:r>
          </a:p>
          <a:p>
            <a:pPr marL="365760" indent="-283464" eaLnBrk="1" fontAlgn="auto" hangingPunct="1">
              <a:spcAft>
                <a:spcPts val="0"/>
              </a:spcAft>
              <a:buFont typeface="Wingdings" pitchFamily="2" charset="2"/>
              <a:buChar char="v"/>
              <a:defRPr/>
            </a:pPr>
            <a:r>
              <a:rPr lang="fa-IR" sz="3300" dirty="0"/>
              <a:t> تغذیه بر حسب تقاضاي شیر خوار رابداند</a:t>
            </a:r>
          </a:p>
          <a:p>
            <a:pPr marL="365760" indent="-283464" eaLnBrk="1" fontAlgn="auto" hangingPunct="1">
              <a:spcAft>
                <a:spcPts val="0"/>
              </a:spcAft>
              <a:buFont typeface="Wingdings" pitchFamily="2" charset="2"/>
              <a:buChar char="v"/>
              <a:defRPr/>
            </a:pPr>
            <a:r>
              <a:rPr lang="fa-IR" sz="3300" dirty="0"/>
              <a:t> قادر باشد کودکش را برای پستان گرفتن مطلوب به سینه بگذارد</a:t>
            </a:r>
          </a:p>
          <a:p>
            <a:pPr marL="365760" indent="-283464" eaLnBrk="1" fontAlgn="auto" hangingPunct="1">
              <a:spcAft>
                <a:spcPts val="0"/>
              </a:spcAft>
              <a:buFont typeface="Wingdings" pitchFamily="2" charset="2"/>
              <a:buChar char="v"/>
              <a:defRPr/>
            </a:pPr>
            <a:r>
              <a:rPr lang="fa-IR" sz="3300" dirty="0"/>
              <a:t>علائم مکیدن موثر و شیر خوار سالم را بداند</a:t>
            </a:r>
          </a:p>
          <a:p>
            <a:pPr marL="365760" indent="-283464" eaLnBrk="1" fontAlgn="auto" hangingPunct="1">
              <a:spcAft>
                <a:spcPts val="0"/>
              </a:spcAft>
              <a:buFont typeface="Wingdings" pitchFamily="2" charset="2"/>
              <a:buChar char="v"/>
              <a:defRPr/>
            </a:pPr>
            <a:r>
              <a:rPr lang="fa-IR" sz="3300" dirty="0"/>
              <a:t> اگر فکر میکند شیر ندارد چه کند بتواند شیرش را بدوشد</a:t>
            </a:r>
          </a:p>
          <a:p>
            <a:pPr marL="365760" indent="-283464" eaLnBrk="1" fontAlgn="auto" hangingPunct="1">
              <a:spcAft>
                <a:spcPts val="0"/>
              </a:spcAft>
              <a:buFont typeface="Wingdings" pitchFamily="2" charset="2"/>
              <a:buChar char="v"/>
              <a:defRPr/>
            </a:pPr>
            <a:r>
              <a:rPr lang="fa-IR" sz="3300" dirty="0"/>
              <a:t>روش دسترسی به حمایت ممتد (در صورت نیاز)را بداند</a:t>
            </a:r>
            <a:endParaRPr lang="en-US" sz="3300" dirty="0"/>
          </a:p>
          <a:p>
            <a:pPr marL="365760" indent="-283464" eaLnBrk="1" fontAlgn="auto" hangingPunct="1">
              <a:spcAft>
                <a:spcPts val="0"/>
              </a:spcAft>
              <a:buFont typeface="Wingdings 2"/>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5800" y="304800"/>
            <a:ext cx="6430963" cy="8382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3600" dirty="0">
                <a:solidFill>
                  <a:srgbClr val="FF0000"/>
                </a:solidFill>
              </a:rPr>
              <a:t>پیگیری و حمایت پس از ترخیص</a:t>
            </a:r>
            <a:endParaRPr lang="en-US" sz="3600" dirty="0">
              <a:solidFill>
                <a:srgbClr val="FF0000"/>
              </a:solidFill>
            </a:endParaRPr>
          </a:p>
        </p:txBody>
      </p:sp>
      <p:sp>
        <p:nvSpPr>
          <p:cNvPr id="5" name="Content Placeholder 1"/>
          <p:cNvSpPr>
            <a:spLocks noGrp="1"/>
          </p:cNvSpPr>
          <p:nvPr>
            <p:ph idx="1"/>
          </p:nvPr>
        </p:nvSpPr>
        <p:spPr>
          <a:xfrm>
            <a:off x="685800" y="1447800"/>
            <a:ext cx="6419850" cy="480060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365760" indent="-283464" eaLnBrk="1" fontAlgn="auto" hangingPunct="1">
              <a:spcAft>
                <a:spcPts val="0"/>
              </a:spcAft>
              <a:buFont typeface="Wingdings 2"/>
              <a:buChar char=""/>
              <a:defRPr/>
            </a:pPr>
            <a:r>
              <a:rPr lang="fa-IR" sz="3600" dirty="0"/>
              <a:t>در شرایط ذیل لازم است :</a:t>
            </a:r>
          </a:p>
          <a:p>
            <a:pPr marL="365760" indent="-283464" eaLnBrk="1" fontAlgn="auto" hangingPunct="1">
              <a:spcAft>
                <a:spcPts val="0"/>
              </a:spcAft>
              <a:buFont typeface="Wingdings 2"/>
              <a:buNone/>
              <a:defRPr/>
            </a:pPr>
            <a:r>
              <a:rPr lang="fa-IR" sz="3600" dirty="0">
                <a:solidFill>
                  <a:schemeClr val="tx1"/>
                </a:solidFill>
              </a:rPr>
              <a:t>- </a:t>
            </a:r>
            <a:r>
              <a:rPr lang="fa-IR" sz="3600" dirty="0"/>
              <a:t>وظایف زیادی به عهده دارد از جمله مراقبت سایر کودکان و کارهای منزل</a:t>
            </a:r>
          </a:p>
          <a:p>
            <a:pPr marL="365760" indent="-283464" eaLnBrk="1" fontAlgn="auto" hangingPunct="1">
              <a:spcAft>
                <a:spcPts val="0"/>
              </a:spcAft>
              <a:buFont typeface="Wingdings 2"/>
              <a:buNone/>
              <a:defRPr/>
            </a:pPr>
            <a:r>
              <a:rPr lang="fa-IR" sz="3600" dirty="0"/>
              <a:t>- برای اولین بار مادر شده است </a:t>
            </a:r>
          </a:p>
          <a:p>
            <a:pPr marL="365760" indent="-283464" eaLnBrk="1" fontAlgn="auto" hangingPunct="1">
              <a:spcAft>
                <a:spcPts val="0"/>
              </a:spcAft>
              <a:buFont typeface="Wingdings 2"/>
              <a:buNone/>
              <a:defRPr/>
            </a:pPr>
            <a:r>
              <a:rPr lang="fa-IR" sz="3600" dirty="0"/>
              <a:t>- در تغذیه کودکش دچار مشکل است.</a:t>
            </a:r>
          </a:p>
          <a:p>
            <a:pPr marL="365760" indent="-283464" eaLnBrk="1" fontAlgn="auto" hangingPunct="1">
              <a:spcAft>
                <a:spcPts val="0"/>
              </a:spcAft>
              <a:buFont typeface="Wingdings 2"/>
              <a:buNone/>
              <a:defRPr/>
            </a:pPr>
            <a:r>
              <a:rPr lang="fa-IR" sz="3600" dirty="0"/>
              <a:t>- بیرون از منزل شاغل است.</a:t>
            </a:r>
          </a:p>
          <a:p>
            <a:pPr marL="365760" indent="-283464" eaLnBrk="1" fontAlgn="auto" hangingPunct="1">
              <a:spcAft>
                <a:spcPts val="0"/>
              </a:spcAft>
              <a:buFont typeface="Wingdings 2"/>
              <a:buNone/>
              <a:defRPr/>
            </a:pPr>
            <a:r>
              <a:rPr lang="fa-IR" sz="3600" dirty="0"/>
              <a:t>- در معرض توصیه های مختلف گیج کننده و ناقص از سوی اطرافیان است.</a:t>
            </a:r>
          </a:p>
          <a:p>
            <a:pPr marL="365760" indent="-283464" eaLnBrk="1" fontAlgn="auto" hangingPunct="1">
              <a:spcAft>
                <a:spcPts val="0"/>
              </a:spcAft>
              <a:buFontTx/>
              <a:buChar char="-"/>
              <a:defRPr/>
            </a:pPr>
            <a:r>
              <a:rPr lang="fa-IR" sz="3600" dirty="0"/>
              <a:t>مادر یا کودک مشکل سلامتی دارند.</a:t>
            </a:r>
          </a:p>
          <a:p>
            <a:pPr marL="365760" indent="-283464" eaLnBrk="1" fontAlgn="auto" hangingPunct="1">
              <a:spcAft>
                <a:spcPts val="0"/>
              </a:spcAft>
              <a:buFont typeface="Wingdings 2"/>
              <a:buChar char=""/>
              <a:defRPr/>
            </a:pPr>
            <a:r>
              <a:rPr lang="fa-IR" sz="3600" dirty="0"/>
              <a:t>گاهی مادر فکر میکند نیاز است که هر کاری را بدون کمک به دیگران انجام دهدوتصور میکند که اگر کمک بخواهد حمل بر آنست که مادر خوبی نیست یا نتوانسته ازعهده کارها برآید. طبق اطلاعات سازمان بهداشت جهاني ويزيت مادران در روز 2 تا 4بعد زايمان ، هفته 2 و بعد ازهفته 4 بايد انجام شود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533400"/>
            <a:ext cx="5943600" cy="55499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365760" indent="-283464" eaLnBrk="1" fontAlgn="auto" hangingPunct="1">
              <a:spcAft>
                <a:spcPts val="0"/>
              </a:spcAft>
              <a:buFont typeface="Monotype Sorts" pitchFamily="2" charset="2"/>
              <a:buNone/>
              <a:defRPr/>
            </a:pPr>
            <a:r>
              <a:rPr lang="fa-IR" sz="2600" dirty="0">
                <a:solidFill>
                  <a:schemeClr val="tx1"/>
                </a:solidFill>
              </a:rPr>
              <a:t>قبل از آنکه مادر بیمارستان را ترک کند:</a:t>
            </a:r>
          </a:p>
          <a:p>
            <a:pPr marL="365760" indent="-283464" eaLnBrk="1" fontAlgn="auto" hangingPunct="1">
              <a:spcAft>
                <a:spcPts val="0"/>
              </a:spcAft>
              <a:buFont typeface="Wingdings" pitchFamily="2" charset="2"/>
              <a:buChar char="v"/>
              <a:defRPr/>
            </a:pPr>
            <a:r>
              <a:rPr lang="fa-IR" sz="2600" dirty="0">
                <a:solidFill>
                  <a:schemeClr val="tx1"/>
                </a:solidFill>
              </a:rPr>
              <a:t>-با او در مورد  بهره مندی از حمایتهای خانواده در منزل بحث شود.</a:t>
            </a:r>
          </a:p>
          <a:p>
            <a:pPr marL="365760" indent="-283464" eaLnBrk="1" fontAlgn="auto" hangingPunct="1">
              <a:spcAft>
                <a:spcPts val="0"/>
              </a:spcAft>
              <a:buFont typeface="Wingdings" pitchFamily="2" charset="2"/>
              <a:buChar char="v"/>
              <a:defRPr/>
            </a:pPr>
            <a:r>
              <a:rPr lang="fa-IR" sz="2600" dirty="0">
                <a:solidFill>
                  <a:schemeClr val="tx1"/>
                </a:solidFill>
              </a:rPr>
              <a:t>-در صورت امکان گفتگو با اعضای خانواده در مورد اینکه چگونه میتوانند کمک و حمایت کنند.</a:t>
            </a:r>
          </a:p>
          <a:p>
            <a:pPr marL="365760" indent="-283464" eaLnBrk="1" fontAlgn="auto" hangingPunct="1">
              <a:spcAft>
                <a:spcPts val="0"/>
              </a:spcAft>
              <a:buFont typeface="Wingdings" pitchFamily="2" charset="2"/>
              <a:buChar char="v"/>
              <a:defRPr/>
            </a:pPr>
            <a:r>
              <a:rPr lang="fa-IR" sz="2600" dirty="0">
                <a:solidFill>
                  <a:schemeClr val="tx1"/>
                </a:solidFill>
              </a:rPr>
              <a:t>-در اختیار قراردادن شماره تماس و اسامی افرادی در بیمارستان یا کلینیک  برای پیگیری ومشاهده شیردهی در اولین هفته در منزل</a:t>
            </a:r>
          </a:p>
          <a:p>
            <a:pPr marL="365760" indent="-283464" eaLnBrk="1" fontAlgn="auto" hangingPunct="1">
              <a:spcAft>
                <a:spcPts val="0"/>
              </a:spcAft>
              <a:buFont typeface="Wingdings" pitchFamily="2" charset="2"/>
              <a:buChar char="v"/>
              <a:defRPr/>
            </a:pPr>
            <a:r>
              <a:rPr lang="fa-IR" sz="2600" dirty="0">
                <a:solidFill>
                  <a:schemeClr val="tx1"/>
                </a:solidFill>
              </a:rPr>
              <a:t>-معرفی مادر به گروه مادران حامی در منطقه ویا مادران موفق در شیردهی که تمایل به حمایت مادر جدید دارند.</a:t>
            </a:r>
          </a:p>
          <a:p>
            <a:pPr marL="365760" indent="-283464" eaLnBrk="1" fontAlgn="auto" hangingPunct="1">
              <a:spcAft>
                <a:spcPts val="0"/>
              </a:spcAft>
              <a:buFont typeface="Wingdings" pitchFamily="2" charset="2"/>
              <a:buChar char="v"/>
              <a:defRPr/>
            </a:pPr>
            <a:r>
              <a:rPr lang="fa-IR" sz="2600" dirty="0">
                <a:solidFill>
                  <a:schemeClr val="tx1"/>
                </a:solidFill>
              </a:rPr>
              <a:t>-یادآوری نکات کلیدی در مورد شیردهی</a:t>
            </a:r>
          </a:p>
          <a:p>
            <a:pPr marL="365760" indent="-283464" eaLnBrk="1" fontAlgn="auto" hangingPunct="1">
              <a:spcAft>
                <a:spcPts val="0"/>
              </a:spcAft>
              <a:buFont typeface="Wingdings" pitchFamily="2" charset="2"/>
              <a:buChar char="v"/>
              <a:defRPr/>
            </a:pPr>
            <a:r>
              <a:rPr lang="fa-IR" sz="2600" dirty="0">
                <a:solidFill>
                  <a:schemeClr val="tx1"/>
                </a:solidFill>
              </a:rPr>
              <a:t>-تماس با مادر در منزل برای یادگیری در مورد چگونگی پیشرفت شیردهی </a:t>
            </a:r>
            <a:r>
              <a:rPr lang="fa-IR" sz="2800" dirty="0">
                <a:solidFill>
                  <a:srgbClr val="FFFFFF"/>
                </a:solidFill>
              </a:rPr>
              <a:t>موفق</a:t>
            </a:r>
          </a:p>
          <a:p>
            <a:pPr marL="365760" indent="-283464" eaLnBrk="1" fontAlgn="auto" hangingPunct="1">
              <a:spcAft>
                <a:spcPts val="0"/>
              </a:spcAft>
              <a:buFont typeface="Wingdings 2"/>
              <a:buChar char=""/>
              <a:defRPr/>
            </a:pP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382000" cy="4419600"/>
          </a:xfrm>
        </p:spPr>
        <p:txBody>
          <a:bodyPr>
            <a:normAutofit fontScale="90000"/>
          </a:bodyPr>
          <a:lstStyle/>
          <a:p>
            <a:pPr eaLnBrk="1" fontAlgn="auto" hangingPunct="1">
              <a:spcAft>
                <a:spcPts val="0"/>
              </a:spcAft>
              <a:defRPr/>
            </a:pPr>
            <a:r>
              <a:rPr lang="fa-IR" sz="2800" b="1" dirty="0">
                <a:solidFill>
                  <a:schemeClr val="tx2">
                    <a:satMod val="130000"/>
                  </a:schemeClr>
                </a:solidFill>
              </a:rPr>
              <a:t>در جهان امروز ما به دلايل اشتباهات زيادي كه مرتكب شده ايم ، مقصريم اما بزرگترين اشتباه ما يا بهتر بگويم جنايتي كه مرتكب شده ايم </a:t>
            </a:r>
            <a:r>
              <a:rPr lang="fa-IR" sz="2800" b="1" u="sng" dirty="0">
                <a:solidFill>
                  <a:srgbClr val="C00000"/>
                </a:solidFill>
              </a:rPr>
              <a:t>بي توجهي نسبت به نوزادان و كودكان </a:t>
            </a:r>
            <a:r>
              <a:rPr lang="fa-IR" sz="2800" b="1" u="sng" dirty="0">
                <a:solidFill>
                  <a:schemeClr val="tx2">
                    <a:satMod val="130000"/>
                  </a:schemeClr>
                </a:solidFill>
              </a:rPr>
              <a:t>بوده است </a:t>
            </a:r>
            <a:r>
              <a:rPr lang="fa-IR" sz="2800" b="1" dirty="0">
                <a:solidFill>
                  <a:schemeClr val="tx2">
                    <a:satMod val="130000"/>
                  </a:schemeClr>
                </a:solidFill>
              </a:rPr>
              <a:t>.بسياري از نيازها را مي توان به بعد موكول كرد اما در مورد كودك اينچنين نمي توان كرد زيرا همين لحظه استخوانش در حال تكميل وخونش در حال ساخته شدن و شعور و احساسش در حال رشد است .</a:t>
            </a:r>
            <a:r>
              <a:rPr lang="fa-IR" sz="2800" b="1" u="sng" dirty="0">
                <a:solidFill>
                  <a:schemeClr val="tx2">
                    <a:satMod val="130000"/>
                  </a:schemeClr>
                </a:solidFill>
              </a:rPr>
              <a:t>به همين دليل نياز </a:t>
            </a:r>
            <a:r>
              <a:rPr lang="fa-IR" sz="2800" b="1" dirty="0">
                <a:solidFill>
                  <a:schemeClr val="tx2">
                    <a:satMod val="130000"/>
                  </a:schemeClr>
                </a:solidFill>
              </a:rPr>
              <a:t>در جهان امروز ما به دلايل اشتباهات زيادي كه مرتكب شده ايم ، مقصريم اما بزرگترين اشتباه ما يا بهتر بگويم جنايتي كه مرتكب شده ايم </a:t>
            </a:r>
            <a:r>
              <a:rPr lang="fa-IR" sz="2800" b="1" u="sng" dirty="0">
                <a:solidFill>
                  <a:schemeClr val="tx2">
                    <a:satMod val="130000"/>
                  </a:schemeClr>
                </a:solidFill>
              </a:rPr>
              <a:t>بي توجهي نسبت به نوزادان و كودكان بوده است </a:t>
            </a:r>
            <a:r>
              <a:rPr lang="fa-IR" sz="2800" b="1" dirty="0">
                <a:solidFill>
                  <a:schemeClr val="tx2">
                    <a:satMod val="130000"/>
                  </a:schemeClr>
                </a:solidFill>
              </a:rPr>
              <a:t>.بسياري از نيازها را مي توان به بعد موكول كرد اما در مورد كودك اينچنين نمي توان كرد زيرا همين لحظه استخوانش در حال تكميل وخونش در حال ساخته شدن و شعور و احساسش در حال رشد است .</a:t>
            </a:r>
            <a:r>
              <a:rPr lang="fa-IR" sz="2800" b="1" u="sng" dirty="0">
                <a:solidFill>
                  <a:schemeClr val="tx2">
                    <a:satMod val="130000"/>
                  </a:schemeClr>
                </a:solidFill>
              </a:rPr>
              <a:t>به همين دليل نياز هايش را نمي توانيم به فردا موكول كنيم </a:t>
            </a:r>
            <a:r>
              <a:rPr lang="fa-IR" sz="2800" b="1" u="sng" dirty="0">
                <a:solidFill>
                  <a:srgbClr val="C00000"/>
                </a:solidFill>
              </a:rPr>
              <a:t>زيرا اسم او امروز است .</a:t>
            </a:r>
            <a:r>
              <a:rPr lang="fa-IR" sz="2800" b="1" dirty="0">
                <a:solidFill>
                  <a:srgbClr val="C00000"/>
                </a:solidFill>
              </a:rPr>
              <a:t> </a:t>
            </a:r>
            <a:br>
              <a:rPr lang="en-US" sz="2000" b="1" dirty="0">
                <a:solidFill>
                  <a:schemeClr val="tx2">
                    <a:satMod val="130000"/>
                  </a:schemeClr>
                </a:solidFill>
              </a:rPr>
            </a:br>
            <a:br>
              <a:rPr lang="en-US" sz="2000" b="1" dirty="0">
                <a:solidFill>
                  <a:schemeClr val="tx2">
                    <a:satMod val="130000"/>
                  </a:schemeClr>
                </a:solidFill>
              </a:rPr>
            </a:br>
            <a:br>
              <a:rPr lang="en-US" sz="2000" b="1" dirty="0">
                <a:solidFill>
                  <a:schemeClr val="tx2">
                    <a:satMod val="130000"/>
                  </a:schemeClr>
                </a:solidFill>
              </a:rPr>
            </a:br>
            <a:br>
              <a:rPr lang="en-US" sz="2000" b="1" dirty="0">
                <a:solidFill>
                  <a:schemeClr val="tx2">
                    <a:satMod val="130000"/>
                  </a:schemeClr>
                </a:solidFill>
              </a:rPr>
            </a:br>
            <a:br>
              <a:rPr lang="en-US" sz="2000" b="1" dirty="0">
                <a:solidFill>
                  <a:schemeClr val="tx2">
                    <a:satMod val="130000"/>
                  </a:schemeClr>
                </a:solidFill>
              </a:rPr>
            </a:br>
            <a:br>
              <a:rPr lang="en-US" sz="2000" b="1" dirty="0">
                <a:solidFill>
                  <a:schemeClr val="tx2">
                    <a:satMod val="130000"/>
                  </a:schemeClr>
                </a:solidFill>
              </a:rPr>
            </a:br>
            <a:r>
              <a:rPr lang="fa-IR" sz="2000" b="1" dirty="0">
                <a:solidFill>
                  <a:schemeClr val="tx2">
                    <a:satMod val="130000"/>
                  </a:schemeClr>
                </a:solidFill>
              </a:rPr>
              <a:t> </a:t>
            </a:r>
            <a:br>
              <a:rPr lang="en-US" sz="2800" b="1" dirty="0">
                <a:solidFill>
                  <a:schemeClr val="tx2">
                    <a:satMod val="130000"/>
                  </a:schemeClr>
                </a:solidFill>
              </a:rPr>
            </a:br>
            <a:r>
              <a:rPr lang="fa-IR" sz="2800" b="1" dirty="0">
                <a:solidFill>
                  <a:schemeClr val="tx2">
                    <a:satMod val="130000"/>
                  </a:schemeClr>
                </a:solidFill>
              </a:rPr>
              <a:t>گابريلا ميسترال                 </a:t>
            </a:r>
            <a:br>
              <a:rPr lang="en-US" sz="1600" b="1" dirty="0">
                <a:solidFill>
                  <a:schemeClr val="tx2">
                    <a:satMod val="130000"/>
                  </a:schemeClr>
                </a:solidFill>
              </a:rPr>
            </a:br>
            <a:r>
              <a:rPr lang="fa-IR" sz="1600" b="1" dirty="0">
                <a:solidFill>
                  <a:schemeClr val="tx2">
                    <a:satMod val="130000"/>
                  </a:schemeClr>
                </a:solidFill>
              </a:rPr>
              <a:t>شاعر شيليليي و برنده جايزه نوبل در ادبيات</a:t>
            </a:r>
            <a:r>
              <a:rPr lang="fa-IR" sz="1600" b="1" u="sng" dirty="0">
                <a:solidFill>
                  <a:schemeClr val="tx2">
                    <a:satMod val="130000"/>
                  </a:schemeClr>
                </a:solidFill>
              </a:rPr>
              <a:t>هايش را نمي توانيم به فردا موكول كنيم </a:t>
            </a:r>
            <a:br>
              <a:rPr lang="en-US" sz="1600" b="1" u="sng" dirty="0">
                <a:solidFill>
                  <a:srgbClr val="C00000"/>
                </a:solidFill>
              </a:rPr>
            </a:br>
            <a:r>
              <a:rPr lang="fa-IR" sz="1600" b="1" dirty="0">
                <a:solidFill>
                  <a:schemeClr val="tx2">
                    <a:satMod val="130000"/>
                  </a:schemeClr>
                </a:solidFill>
              </a:rPr>
              <a:t> شاعر شيليليي و برنده جايزه نوبل در ادبيات  گابريلا</a:t>
            </a:r>
            <a:endParaRPr lang="en-US" sz="2400" dirty="0">
              <a:solidFill>
                <a:schemeClr val="tx2">
                  <a:satMod val="130000"/>
                </a:schemeClr>
              </a:solidFill>
            </a:endParaRPr>
          </a:p>
        </p:txBody>
      </p:sp>
      <p:pic>
        <p:nvPicPr>
          <p:cNvPr id="59395" name="Picture 1"/>
          <p:cNvPicPr>
            <a:picLocks noChangeAspect="1" noChangeArrowheads="1"/>
          </p:cNvPicPr>
          <p:nvPr/>
        </p:nvPicPr>
        <p:blipFill>
          <a:blip r:embed="rId2" cstate="print"/>
          <a:srcRect/>
          <a:stretch>
            <a:fillRect/>
          </a:stretch>
        </p:blipFill>
        <p:spPr bwMode="auto">
          <a:xfrm>
            <a:off x="0" y="0"/>
            <a:ext cx="9144000" cy="6923088"/>
          </a:xfrm>
          <a:prstGeom prst="rect">
            <a:avLst/>
          </a:prstGeom>
          <a:noFill/>
          <a:ln w="9525">
            <a:noFill/>
            <a:miter lim="800000"/>
            <a:headEnd/>
            <a:tailEnd/>
          </a:ln>
        </p:spPr>
      </p:pic>
      <p:pic>
        <p:nvPicPr>
          <p:cNvPr id="3074" name="Picture 2" descr="C:\Documents and Settings\keykham2\My Documents\My Pictures\imagesCAO9J5C4.jpg"/>
          <p:cNvPicPr>
            <a:picLocks noChangeAspect="1" noChangeArrowheads="1"/>
          </p:cNvPicPr>
          <p:nvPr/>
        </p:nvPicPr>
        <p:blipFill>
          <a:blip r:embed="rId3" cstate="print"/>
          <a:srcRect/>
          <a:stretch>
            <a:fillRect/>
          </a:stretch>
        </p:blipFill>
        <p:spPr bwMode="auto">
          <a:xfrm>
            <a:off x="0" y="11840"/>
            <a:ext cx="9143999" cy="6846160"/>
          </a:xfrm>
          <a:prstGeom prst="rect">
            <a:avLst/>
          </a:prstGeom>
          <a:noFill/>
        </p:spPr>
      </p:pic>
      <p:sp>
        <p:nvSpPr>
          <p:cNvPr id="7" name="TextBox 6"/>
          <p:cNvSpPr txBox="1"/>
          <p:nvPr/>
        </p:nvSpPr>
        <p:spPr>
          <a:xfrm>
            <a:off x="1143000" y="609600"/>
            <a:ext cx="6858000" cy="1015663"/>
          </a:xfrm>
          <a:prstGeom prst="rect">
            <a:avLst/>
          </a:prstGeom>
          <a:noFill/>
        </p:spPr>
        <p:txBody>
          <a:bodyPr wrap="square" rtlCol="1">
            <a:spAutoFit/>
          </a:bodyPr>
          <a:lstStyle/>
          <a:p>
            <a:pPr algn="ctr" fontAlgn="auto">
              <a:spcBef>
                <a:spcPts val="0"/>
              </a:spcBef>
              <a:spcAft>
                <a:spcPts val="0"/>
              </a:spcAft>
              <a:defRPr/>
            </a:pPr>
            <a:r>
              <a:rPr lang="fa-IR" sz="6000" b="1" dirty="0">
                <a:solidFill>
                  <a:srgbClr val="C00000"/>
                </a:solidFill>
                <a:latin typeface="+mn-lt"/>
                <a:cs typeface="B Zar" pitchFamily="2" charset="-78"/>
              </a:rPr>
              <a:t>با </a:t>
            </a:r>
            <a:r>
              <a:rPr lang="fa-IR" sz="6000" b="1" dirty="0">
                <a:solidFill>
                  <a:srgbClr val="C00000"/>
                </a:solidFill>
                <a:latin typeface="Tahoma" pitchFamily="34" charset="0"/>
                <a:cs typeface="B Zar" pitchFamily="2" charset="-78"/>
              </a:rPr>
              <a:t>تشکر از توجه شما </a:t>
            </a:r>
          </a:p>
        </p:txBody>
      </p:sp>
    </p:spTree>
  </p:cSld>
  <p:clrMapOvr>
    <a:masterClrMapping/>
  </p:clrMapOvr>
  <p:transition spd="slow">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7620000" cy="5668963"/>
          </a:xfrm>
        </p:spPr>
        <p:txBody>
          <a:bodyPr>
            <a:normAutofit/>
          </a:bodyPr>
          <a:lstStyle/>
          <a:p>
            <a:r>
              <a:rPr lang="fa-IR" dirty="0">
                <a:cs typeface="B Mitra" pitchFamily="2" charset="-78"/>
              </a:rPr>
              <a:t>اما اکنون با وجود گذشت بيش از  20 سال از شروع استراتژي  جهاني مشاهده ميگردد که بسياري از شيرخواران  بطور كامل  با شير مصنوعي تغذيه  مي</a:t>
            </a:r>
            <a:r>
              <a:rPr lang="en-US" dirty="0">
                <a:cs typeface="B Mitra" pitchFamily="2" charset="-78"/>
              </a:rPr>
              <a:t>‌</a:t>
            </a:r>
            <a:r>
              <a:rPr lang="fa-IR" dirty="0">
                <a:cs typeface="B Mitra" pitchFamily="2" charset="-78"/>
              </a:rPr>
              <a:t>شوند و يا شير كمكي و مايعات اضافي را از ماههاي اول عمر دريافت مي</a:t>
            </a:r>
            <a:r>
              <a:rPr lang="en-US" dirty="0">
                <a:cs typeface="B Mitra" pitchFamily="2" charset="-78"/>
              </a:rPr>
              <a:t>‌</a:t>
            </a:r>
            <a:r>
              <a:rPr lang="fa-IR" dirty="0">
                <a:cs typeface="B Mitra" pitchFamily="2" charset="-78"/>
              </a:rPr>
              <a:t>كنند .</a:t>
            </a:r>
          </a:p>
          <a:p>
            <a:pPr algn="just"/>
            <a:r>
              <a:rPr lang="fa-IR" dirty="0">
                <a:cs typeface="B Mitra" pitchFamily="2" charset="-78"/>
              </a:rPr>
              <a:t>بر اساس آمار از  حدود 136 ميليون کودکي که در سال متولد </a:t>
            </a:r>
          </a:p>
          <a:p>
            <a:pPr algn="just">
              <a:buNone/>
            </a:pPr>
            <a:r>
              <a:rPr lang="fa-IR" dirty="0">
                <a:cs typeface="B Mitra" pitchFamily="2" charset="-78"/>
              </a:rPr>
              <a:t>    مي شوند فقط 32.6 % تغذيه انحصاري با شير مادر دارند </a:t>
            </a:r>
          </a:p>
          <a:p>
            <a:pPr algn="just"/>
            <a:r>
              <a:rPr lang="fa-IR" dirty="0">
                <a:cs typeface="B Mitra" pitchFamily="2" charset="-78"/>
              </a:rPr>
              <a:t>43% در يکساعت اول پس از تولد با شير مادر تغذيه مي شوند </a:t>
            </a:r>
          </a:p>
          <a:p>
            <a:pPr algn="just"/>
            <a:r>
              <a:rPr lang="fa-IR" dirty="0">
                <a:cs typeface="B Mitra" pitchFamily="2" charset="-78"/>
              </a:rPr>
              <a:t>75 %   تا يکسالگي </a:t>
            </a:r>
          </a:p>
          <a:p>
            <a:pPr algn="just"/>
            <a:r>
              <a:rPr lang="fa-IR" dirty="0">
                <a:cs typeface="B Mitra" pitchFamily="2" charset="-78"/>
              </a:rPr>
              <a:t>و56 % تا 2 سالگي شير دهي را ادامه مي دهند</a:t>
            </a:r>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086600" cy="5715000"/>
          </a:xfrm>
        </p:spPr>
        <p:txBody>
          <a:bodyPr>
            <a:noAutofit/>
          </a:bodyPr>
          <a:lstStyle/>
          <a:p>
            <a:pPr algn="just"/>
            <a:r>
              <a:rPr lang="fa-IR" dirty="0">
                <a:cs typeface="B Mitra" pitchFamily="2" charset="-78"/>
              </a:rPr>
              <a:t>و درصد تغذيه انحصاري با شير مادر تا 6 ماهگي  در کشورهاي در حال توسعه از 32 % در سال 1995 به 39 % در سال 2010 رسيده که افزايش قابل توجهي نيست .</a:t>
            </a:r>
          </a:p>
          <a:p>
            <a:pPr algn="just">
              <a:buNone/>
            </a:pPr>
            <a:endParaRPr lang="fa-IR" dirty="0">
              <a:cs typeface="B Mitra" pitchFamily="2" charset="-78"/>
            </a:endParaRPr>
          </a:p>
          <a:p>
            <a:pPr algn="just"/>
            <a:r>
              <a:rPr lang="fa-IR" dirty="0">
                <a:cs typeface="B Mitra" pitchFamily="2" charset="-78"/>
              </a:rPr>
              <a:t>اين در حالي است که تغذيه با شير مادر در ساعت اول تولد 22% مرگهاي دوره نوزادي را کاهش مي دهد  و تغذيه  در 6 ماه اول تولد ، 1.3 ميليون کودک را از مرگ نجات مي دهد . </a:t>
            </a:r>
          </a:p>
          <a:p>
            <a:pPr algn="just">
              <a:buNone/>
            </a:pPr>
            <a:endParaRPr lang="fa-IR" dirty="0">
              <a:cs typeface="B Mitra" pitchFamily="2" charset="-78"/>
            </a:endParaRPr>
          </a:p>
          <a:p>
            <a:pPr algn="just"/>
            <a:r>
              <a:rPr lang="fa-IR" dirty="0">
                <a:cs typeface="B Mitra" pitchFamily="2" charset="-78"/>
              </a:rPr>
              <a:t>تغذيه با شير مصنوعي  ميزان مرگ ناشي از اسهال را 6 تا 25 </a:t>
            </a:r>
            <a:r>
              <a:rPr lang="fa-IR">
                <a:cs typeface="B Mitra" pitchFamily="2" charset="-78"/>
              </a:rPr>
              <a:t>برابربيشتر وبیماریهای تنفسی را </a:t>
            </a:r>
            <a:r>
              <a:rPr lang="fa-IR" dirty="0">
                <a:cs typeface="B Mitra" pitchFamily="2" charset="-78"/>
              </a:rPr>
              <a:t>4 برابر بيشتر مي کند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419850" cy="11430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b="1" dirty="0">
                <a:solidFill>
                  <a:srgbClr val="C00000"/>
                </a:solidFill>
                <a:cs typeface="B Nazanin" pitchFamily="2" charset="-78"/>
              </a:rPr>
              <a:t>اقدام 1</a:t>
            </a:r>
            <a:endParaRPr lang="en-US" dirty="0">
              <a:solidFill>
                <a:srgbClr val="C00000"/>
              </a:solidFill>
            </a:endParaRPr>
          </a:p>
        </p:txBody>
      </p:sp>
      <p:sp>
        <p:nvSpPr>
          <p:cNvPr id="3" name="Content Placeholder 2"/>
          <p:cNvSpPr>
            <a:spLocks noGrp="1"/>
          </p:cNvSpPr>
          <p:nvPr>
            <p:ph idx="1"/>
          </p:nvPr>
        </p:nvSpPr>
        <p:spPr>
          <a:xfrm>
            <a:off x="533400" y="1905000"/>
            <a:ext cx="6400800" cy="43434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365760" indent="-283464" algn="just" eaLnBrk="1" fontAlgn="auto" hangingPunct="1">
              <a:spcAft>
                <a:spcPts val="0"/>
              </a:spcAft>
              <a:buFont typeface="Wingdings 2"/>
              <a:buNone/>
              <a:defRPr/>
            </a:pPr>
            <a:endParaRPr lang="fa-IR" sz="4000" b="1" dirty="0">
              <a:cs typeface="B Nazanin" pitchFamily="2" charset="-78"/>
            </a:endParaRPr>
          </a:p>
          <a:p>
            <a:pPr marL="365760" indent="-283464" algn="just" eaLnBrk="1" fontAlgn="auto" hangingPunct="1">
              <a:spcAft>
                <a:spcPts val="0"/>
              </a:spcAft>
              <a:buFont typeface="Wingdings 2"/>
              <a:buNone/>
              <a:defRPr/>
            </a:pPr>
            <a:r>
              <a:rPr lang="fa-IR" sz="4000" b="1" dirty="0">
                <a:cs typeface="B Nazanin" pitchFamily="2" charset="-78"/>
              </a:rPr>
              <a:t>سياست مدون ترويج تغذيه با شير مادر در </a:t>
            </a:r>
            <a:r>
              <a:rPr lang="fa-IR" sz="4000" b="1" u="sng" dirty="0">
                <a:solidFill>
                  <a:srgbClr val="C00000"/>
                </a:solidFill>
                <a:cs typeface="B Nazanin" pitchFamily="2" charset="-78"/>
              </a:rPr>
              <a:t>معرض ديد کليه </a:t>
            </a:r>
            <a:r>
              <a:rPr lang="fa-IR" sz="4000" b="1" dirty="0">
                <a:cs typeface="B Nazanin" pitchFamily="2" charset="-78"/>
              </a:rPr>
              <a:t>کارکنان نصب شده باشد و براي اطمينان از ارتقاکيفيت خدمات بطور مستمر توسط کميته بيمارستاني </a:t>
            </a:r>
            <a:r>
              <a:rPr lang="fa-IR" sz="4000" b="1" u="sng" dirty="0">
                <a:solidFill>
                  <a:srgbClr val="C00000"/>
                </a:solidFill>
                <a:cs typeface="B Nazanin" pitchFamily="2" charset="-78"/>
              </a:rPr>
              <a:t>پايش</a:t>
            </a:r>
            <a:r>
              <a:rPr lang="fa-IR" sz="4000" b="1" dirty="0">
                <a:cs typeface="B Nazanin" pitchFamily="2" charset="-78"/>
              </a:rPr>
              <a:t> شود .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6648450" cy="5562600"/>
          </a:xfrm>
        </p:spPr>
        <p:txBody>
          <a:bodyPr>
            <a:normAutofit/>
          </a:bodyPr>
          <a:lstStyle/>
          <a:p>
            <a:pPr marL="365760" indent="-283464" eaLnBrk="1" fontAlgn="auto" hangingPunct="1">
              <a:spcAft>
                <a:spcPts val="0"/>
              </a:spcAft>
              <a:buClr>
                <a:schemeClr val="accent5">
                  <a:lumMod val="60000"/>
                  <a:lumOff val="40000"/>
                </a:schemeClr>
              </a:buClr>
              <a:buFont typeface="Wingdings 2"/>
              <a:buChar char=""/>
              <a:defRPr/>
            </a:pPr>
            <a:r>
              <a:rPr lang="fa-IR" dirty="0">
                <a:cs typeface="B Mitra" pitchFamily="2" charset="-78"/>
              </a:rPr>
              <a:t>اطمينان يافتن از ارائه مراقبتها ي پايدار براي مادران و کودکان </a:t>
            </a:r>
          </a:p>
          <a:p>
            <a:pPr marL="365760" indent="-283464" eaLnBrk="1" fontAlgn="auto" hangingPunct="1">
              <a:spcAft>
                <a:spcPts val="0"/>
              </a:spcAft>
              <a:buClr>
                <a:schemeClr val="accent5">
                  <a:lumMod val="60000"/>
                  <a:lumOff val="40000"/>
                </a:schemeClr>
              </a:buClr>
              <a:buFont typeface="Wingdings 2"/>
              <a:buChar char=""/>
              <a:defRPr/>
            </a:pPr>
            <a:r>
              <a:rPr lang="fa-IR" dirty="0">
                <a:cs typeface="B Mitra" pitchFamily="2" charset="-78"/>
              </a:rPr>
              <a:t>فراهم کردن يک استاندارد براي روشهايي که ميتوانند مورد سنجش و ارزيابي قرار بگيرند .</a:t>
            </a:r>
          </a:p>
          <a:p>
            <a:pPr marL="365760" indent="-283464" eaLnBrk="1" fontAlgn="auto" hangingPunct="1">
              <a:spcAft>
                <a:spcPts val="0"/>
              </a:spcAft>
              <a:buClr>
                <a:schemeClr val="accent5">
                  <a:lumMod val="60000"/>
                  <a:lumOff val="40000"/>
                </a:schemeClr>
              </a:buClr>
              <a:buFont typeface="Wingdings 2"/>
              <a:buChar char=""/>
              <a:defRPr/>
            </a:pPr>
            <a:r>
              <a:rPr lang="fa-IR" dirty="0">
                <a:cs typeface="B Mitra" pitchFamily="2" charset="-78"/>
              </a:rPr>
              <a:t>حمايت از اقدامات </a:t>
            </a:r>
          </a:p>
          <a:p>
            <a:pPr marL="365760" indent="-283464" eaLnBrk="1" fontAlgn="auto" hangingPunct="1">
              <a:spcAft>
                <a:spcPts val="0"/>
              </a:spcAft>
              <a:buClr>
                <a:schemeClr val="accent5">
                  <a:lumMod val="60000"/>
                  <a:lumOff val="40000"/>
                </a:schemeClr>
              </a:buClr>
              <a:buFont typeface="Wingdings 2"/>
              <a:buNone/>
              <a:defRPr/>
            </a:pPr>
            <a:r>
              <a:rPr lang="fa-IR" dirty="0">
                <a:cs typeface="B Mitra" pitchFamily="2" charset="-78"/>
              </a:rPr>
              <a:t> </a:t>
            </a:r>
          </a:p>
          <a:p>
            <a:pPr marL="365760" indent="-283464" algn="just" eaLnBrk="1" fontAlgn="auto" hangingPunct="1">
              <a:spcAft>
                <a:spcPts val="0"/>
              </a:spcAft>
              <a:buClr>
                <a:schemeClr val="accent5">
                  <a:lumMod val="60000"/>
                  <a:lumOff val="40000"/>
                </a:schemeClr>
              </a:buClr>
              <a:buFont typeface="Wingdings 2"/>
              <a:buNone/>
              <a:defRPr/>
            </a:pPr>
            <a:r>
              <a:rPr lang="fa-IR" dirty="0">
                <a:cs typeface="B Mitra" pitchFamily="2" charset="-78"/>
              </a:rPr>
              <a:t>سياست يعني تمامي کارکنان موافق با پيگيري پروتوکل ها و استانداردها هستند و مي بايست خود مجري آن باشند . </a:t>
            </a:r>
          </a:p>
          <a:p>
            <a:pPr marL="365760" indent="-283464" algn="just" eaLnBrk="1" fontAlgn="auto" hangingPunct="1">
              <a:spcAft>
                <a:spcPts val="0"/>
              </a:spcAft>
              <a:buClr>
                <a:schemeClr val="accent5">
                  <a:lumMod val="60000"/>
                  <a:lumOff val="40000"/>
                </a:schemeClr>
              </a:buClr>
              <a:buFont typeface="Wingdings 2"/>
              <a:buNone/>
              <a:defRPr/>
            </a:pPr>
            <a:r>
              <a:rPr lang="fa-IR" dirty="0">
                <a:cs typeface="B Mitra" pitchFamily="2" charset="-78"/>
              </a:rPr>
              <a:t>(سياست ده اقدام و کد بين المللي بازاريابي جانشين شونده هاي شير مادر و ممنوعيت تبليغات شير مصنوعي و جانشين شونده هاي شير مادر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553200" cy="914400"/>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4800" b="1" dirty="0">
                <a:solidFill>
                  <a:srgbClr val="FF0000"/>
                </a:solidFill>
                <a:cs typeface="B Nazanin" pitchFamily="2" charset="-78"/>
              </a:rPr>
              <a:t>اقدام</a:t>
            </a:r>
            <a:r>
              <a:rPr lang="fa-IR" sz="4400" b="1" dirty="0">
                <a:solidFill>
                  <a:srgbClr val="FF0000"/>
                </a:solidFill>
                <a:cs typeface="B Nazanin" pitchFamily="2" charset="-78"/>
              </a:rPr>
              <a:t> 2</a:t>
            </a:r>
            <a:endParaRPr lang="en-US" sz="4400" dirty="0"/>
          </a:p>
        </p:txBody>
      </p:sp>
      <p:sp>
        <p:nvSpPr>
          <p:cNvPr id="3" name="Content Placeholder 2"/>
          <p:cNvSpPr>
            <a:spLocks noGrp="1"/>
          </p:cNvSpPr>
          <p:nvPr>
            <p:ph idx="1"/>
          </p:nvPr>
        </p:nvSpPr>
        <p:spPr>
          <a:xfrm>
            <a:off x="609600" y="1676400"/>
            <a:ext cx="6629400" cy="4572000"/>
          </a:xfrm>
        </p:spPr>
        <p:style>
          <a:lnRef idx="2">
            <a:schemeClr val="accent1"/>
          </a:lnRef>
          <a:fillRef idx="1">
            <a:schemeClr val="lt1"/>
          </a:fillRef>
          <a:effectRef idx="0">
            <a:schemeClr val="accent1"/>
          </a:effectRef>
          <a:fontRef idx="minor">
            <a:schemeClr val="dk1"/>
          </a:fontRef>
        </p:style>
        <p:txBody>
          <a:bodyPr>
            <a:normAutofit/>
          </a:bodyPr>
          <a:lstStyle/>
          <a:p>
            <a:pPr marL="365760" indent="-283464" algn="just" eaLnBrk="1" fontAlgn="auto" hangingPunct="1">
              <a:spcAft>
                <a:spcPts val="0"/>
              </a:spcAft>
              <a:buFont typeface="Wingdings 2"/>
              <a:buNone/>
              <a:defRPr/>
            </a:pPr>
            <a:endParaRPr lang="fa-IR" sz="3600" dirty="0">
              <a:cs typeface="B Mitra" pitchFamily="2" charset="-78"/>
            </a:endParaRPr>
          </a:p>
          <a:p>
            <a:pPr marL="365760" indent="-283464" algn="just" eaLnBrk="1" fontAlgn="auto" hangingPunct="1">
              <a:spcAft>
                <a:spcPts val="0"/>
              </a:spcAft>
              <a:buFont typeface="Wingdings 2"/>
              <a:buNone/>
              <a:defRPr/>
            </a:pPr>
            <a:r>
              <a:rPr lang="fa-IR" sz="3600" dirty="0">
                <a:cs typeface="B Mitra" pitchFamily="2" charset="-78"/>
              </a:rPr>
              <a:t>کليه کارکنان به منظور کسب مهارتهاي لازم جهت اجراي سياستهاي فوق آموزش لازم را ببينند . </a:t>
            </a:r>
          </a:p>
          <a:p>
            <a:pPr marL="365760" indent="-283464" algn="just" eaLnBrk="1" fontAlgn="auto" hangingPunct="1">
              <a:spcAft>
                <a:spcPts val="0"/>
              </a:spcAft>
              <a:buFont typeface="Wingdings 2"/>
              <a:buNone/>
              <a:defRPr/>
            </a:pPr>
            <a:endParaRPr lang="fa-IR" sz="3600" dirty="0">
              <a:cs typeface="B Mitra" pitchFamily="2" charset="-78"/>
            </a:endParaRPr>
          </a:p>
          <a:p>
            <a:pPr marL="365760" indent="-283464" algn="just" eaLnBrk="1" fontAlgn="auto" hangingPunct="1">
              <a:spcAft>
                <a:spcPts val="0"/>
              </a:spcAft>
              <a:buFont typeface="Wingdings 2"/>
              <a:buNone/>
              <a:defRPr/>
            </a:pPr>
            <a:r>
              <a:rPr lang="fa-IR" sz="3600" dirty="0">
                <a:cs typeface="B Mitra" pitchFamily="2" charset="-78"/>
              </a:rPr>
              <a:t>( يک دوره 20 ساعته با 3 ساعت کار عملي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7010400" cy="617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a:p>
        </p:txBody>
      </p:sp>
      <p:sp>
        <p:nvSpPr>
          <p:cNvPr id="3" name="Content Placeholder 2"/>
          <p:cNvSpPr>
            <a:spLocks noGrp="1"/>
          </p:cNvSpPr>
          <p:nvPr>
            <p:ph idx="1"/>
          </p:nvPr>
        </p:nvSpPr>
        <p:spPr>
          <a:xfrm>
            <a:off x="457200" y="457200"/>
            <a:ext cx="6572250" cy="5867400"/>
          </a:xfrm>
        </p:spPr>
        <p:txBody>
          <a:bodyPr>
            <a:normAutofit/>
          </a:bodyPr>
          <a:lstStyle/>
          <a:p>
            <a:pPr marL="365760" indent="-283464" algn="just" eaLnBrk="1" fontAlgn="auto" hangingPunct="1">
              <a:spcAft>
                <a:spcPts val="0"/>
              </a:spcAft>
              <a:buFont typeface="Wingdings 2"/>
              <a:buNone/>
              <a:defRPr/>
            </a:pPr>
            <a:r>
              <a:rPr lang="fa-IR" dirty="0"/>
              <a:t>تغذیه با شیر مادر یک هنر است بنابراين نیازمند آگاهی </a:t>
            </a:r>
            <a:r>
              <a:rPr lang="ar-SA" dirty="0"/>
              <a:t>،کسب مهارت وحمایت از مادر وایجاد اعتماد به نفس در مادرمی باشد .</a:t>
            </a:r>
            <a:r>
              <a:rPr lang="fa-IR" dirty="0"/>
              <a:t>و براي ايجاد آن کارکنان بايستي:</a:t>
            </a:r>
          </a:p>
          <a:p>
            <a:pPr marL="365760" indent="-283464" eaLnBrk="1" fontAlgn="auto" hangingPunct="1">
              <a:spcAft>
                <a:spcPts val="0"/>
              </a:spcAft>
              <a:buFont typeface="Wingdings 2"/>
              <a:buChar char=""/>
              <a:defRPr/>
            </a:pPr>
            <a:endParaRPr lang="fa-IR" dirty="0"/>
          </a:p>
          <a:p>
            <a:pPr marL="365760" indent="-283464" eaLnBrk="1" fontAlgn="auto" hangingPunct="1">
              <a:spcAft>
                <a:spcPts val="0"/>
              </a:spcAft>
              <a:buFont typeface="Wingdings 2"/>
              <a:buChar char=""/>
              <a:defRPr/>
            </a:pPr>
            <a:r>
              <a:rPr lang="fa-IR" dirty="0"/>
              <a:t>اصول مشاوره رابدانند.</a:t>
            </a:r>
          </a:p>
          <a:p>
            <a:pPr marL="365760" indent="-283464" eaLnBrk="1" fontAlgn="auto" hangingPunct="1">
              <a:spcAft>
                <a:spcPts val="0"/>
              </a:spcAft>
              <a:buClr>
                <a:schemeClr val="bg2">
                  <a:lumMod val="25000"/>
                </a:schemeClr>
              </a:buClr>
              <a:buFont typeface="Wingdings" pitchFamily="2" charset="2"/>
              <a:buChar char="§"/>
              <a:defRPr/>
            </a:pPr>
            <a:r>
              <a:rPr lang="fa-IR" dirty="0"/>
              <a:t>(برقراری ارتباط موثر</a:t>
            </a:r>
          </a:p>
          <a:p>
            <a:pPr marL="365760" indent="-283464" eaLnBrk="1" fontAlgn="auto" hangingPunct="1">
              <a:spcAft>
                <a:spcPts val="0"/>
              </a:spcAft>
              <a:buClr>
                <a:schemeClr val="bg2">
                  <a:lumMod val="25000"/>
                </a:schemeClr>
              </a:buClr>
              <a:buFont typeface="Wingdings" pitchFamily="2" charset="2"/>
              <a:buChar char="§"/>
              <a:defRPr/>
            </a:pPr>
            <a:r>
              <a:rPr lang="fa-IR" dirty="0"/>
              <a:t>همدلی</a:t>
            </a:r>
          </a:p>
          <a:p>
            <a:pPr marL="365760" indent="-283464" eaLnBrk="1" fontAlgn="auto" hangingPunct="1">
              <a:spcAft>
                <a:spcPts val="0"/>
              </a:spcAft>
              <a:buClr>
                <a:schemeClr val="bg2">
                  <a:lumMod val="25000"/>
                </a:schemeClr>
              </a:buClr>
              <a:buFont typeface="Wingdings" pitchFamily="2" charset="2"/>
              <a:buChar char="§"/>
              <a:defRPr/>
            </a:pPr>
            <a:r>
              <a:rPr lang="fa-IR" dirty="0"/>
              <a:t>استفاده ازارتباط کلامی وغیر کلامی )</a:t>
            </a:r>
          </a:p>
          <a:p>
            <a:pPr marL="365760" indent="-283464" eaLnBrk="1" fontAlgn="auto" hangingPunct="1">
              <a:spcAft>
                <a:spcPts val="0"/>
              </a:spcAft>
              <a:buFont typeface="Wingdings 2"/>
              <a:buNone/>
              <a:defRPr/>
            </a:pPr>
            <a:endParaRPr lang="fa-IR" dirty="0"/>
          </a:p>
          <a:p>
            <a:pPr marL="365760" indent="-283464" eaLnBrk="1" fontAlgn="auto" hangingPunct="1">
              <a:spcAft>
                <a:spcPts val="0"/>
              </a:spcAft>
              <a:buFont typeface="Wingdings 2"/>
              <a:buChar char=""/>
              <a:defRPr/>
            </a:pPr>
            <a:r>
              <a:rPr lang="fa-IR" dirty="0"/>
              <a:t>اهميت تغذيه با شير را بدانند  .</a:t>
            </a:r>
          </a:p>
          <a:p>
            <a:pPr marL="365760" indent="-283464" eaLnBrk="1" fontAlgn="auto" hangingPunct="1">
              <a:spcAft>
                <a:spcPts val="0"/>
              </a:spcAft>
              <a:buFont typeface="Wingdings 2"/>
              <a:buChar char=""/>
              <a:defRPr/>
            </a:pPr>
            <a:r>
              <a:rPr lang="fa-IR" dirty="0"/>
              <a:t>تماس پوست به پوست را تسهيل کنند .</a:t>
            </a:r>
          </a:p>
          <a:p>
            <a:pPr marL="365760" indent="-283464" eaLnBrk="1" fontAlgn="auto" hangingPunct="1">
              <a:spcAft>
                <a:spcPts val="0"/>
              </a:spcAft>
              <a:buFont typeface="Wingdings 2"/>
              <a:buChar char=""/>
              <a:defRPr/>
            </a:pPr>
            <a:r>
              <a:rPr lang="fa-IR" dirty="0"/>
              <a:t>نيازهاي مادر را شناسايي و به وي کمک نمايند . </a:t>
            </a:r>
          </a:p>
          <a:p>
            <a:pPr marL="365760" indent="-283464" eaLnBrk="1" fontAlgn="auto" hangingPunct="1">
              <a:spcAft>
                <a:spcPts val="0"/>
              </a:spcAft>
              <a:buFont typeface="Wingdings 2"/>
              <a:buChar char=""/>
              <a:defRPr/>
            </a:pPr>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7162800" cy="579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a:p>
        </p:txBody>
      </p:sp>
      <p:sp>
        <p:nvSpPr>
          <p:cNvPr id="3" name="Content Placeholder 2"/>
          <p:cNvSpPr>
            <a:spLocks noGrp="1"/>
          </p:cNvSpPr>
          <p:nvPr>
            <p:ph idx="1"/>
          </p:nvPr>
        </p:nvSpPr>
        <p:spPr>
          <a:xfrm>
            <a:off x="457200" y="762000"/>
            <a:ext cx="6781800" cy="5486400"/>
          </a:xfrm>
        </p:spPr>
        <p:txBody>
          <a:bodyPr>
            <a:normAutofit fontScale="92500"/>
          </a:bodyPr>
          <a:lstStyle/>
          <a:p>
            <a:pPr marL="365760" indent="-283464" algn="just" eaLnBrk="1" fontAlgn="auto" hangingPunct="1">
              <a:spcAft>
                <a:spcPts val="0"/>
              </a:spcAft>
              <a:buFont typeface="Wingdings 2"/>
              <a:buChar char=""/>
              <a:defRPr/>
            </a:pPr>
            <a:endParaRPr lang="fa-IR" b="1" dirty="0"/>
          </a:p>
          <a:p>
            <a:pPr marL="365760" indent="-283464" algn="just" eaLnBrk="1" fontAlgn="auto" hangingPunct="1">
              <a:spcAft>
                <a:spcPts val="0"/>
              </a:spcAft>
              <a:buFont typeface="Wingdings 2"/>
              <a:buChar char=""/>
              <a:defRPr/>
            </a:pPr>
            <a:r>
              <a:rPr lang="ar-SA" sz="3600" dirty="0">
                <a:cs typeface="B Mitra" pitchFamily="2" charset="-78"/>
              </a:rPr>
              <a:t>درآموزش وحمایت از مادران در امر شیردهی کارکنان بایستی اعتماد به نفس ، مهارت وتوان مادر را افزایش دهند بطوریکه مادر درتغذیه کودک تخصص وتجربه بدست آورد .</a:t>
            </a:r>
            <a:endParaRPr lang="fa-IR" sz="3600" dirty="0">
              <a:cs typeface="B Mitra" pitchFamily="2" charset="-78"/>
            </a:endParaRPr>
          </a:p>
          <a:p>
            <a:pPr marL="365760" indent="-283464" algn="just" eaLnBrk="1" fontAlgn="auto" hangingPunct="1">
              <a:spcAft>
                <a:spcPts val="0"/>
              </a:spcAft>
              <a:buFont typeface="Wingdings 2"/>
              <a:buChar char=""/>
              <a:defRPr/>
            </a:pPr>
            <a:r>
              <a:rPr lang="ar-SA" sz="3600" dirty="0">
                <a:cs typeface="B Mitra" pitchFamily="2" charset="-78"/>
              </a:rPr>
              <a:t>مادر باید با دید مثبت وبا ارزش نهادن وغرور این موفقیت را به انجام رساند درمشاوره باید دقت داشت که این مادر است که می خواهد شیر دهد پس باید اورا توانمند کرد.</a:t>
            </a:r>
            <a:endParaRPr lang="en-US" sz="3600" dirty="0">
              <a:cs typeface="B Mitra" pitchFamily="2" charset="-78"/>
            </a:endParaRPr>
          </a:p>
          <a:p>
            <a:pPr marL="365760" indent="-283464" eaLnBrk="1" fontAlgn="auto" hangingPunct="1">
              <a:spcAft>
                <a:spcPts val="0"/>
              </a:spcAft>
              <a:buFont typeface="Wingdings 2"/>
              <a:buChar char=""/>
              <a:defRPr/>
            </a:pPr>
            <a:endParaRPr lang="fa-IR"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1402</TotalTime>
  <Words>1858</Words>
  <Application>Microsoft Office PowerPoint</Application>
  <PresentationFormat>On-screen Show (4:3)</PresentationFormat>
  <Paragraphs>162</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Gill Sans MT</vt:lpstr>
      <vt:lpstr>Monotype Sorts</vt:lpstr>
      <vt:lpstr>Tahoma</vt:lpstr>
      <vt:lpstr>Trebuchet MS</vt:lpstr>
      <vt:lpstr>Verdana</vt:lpstr>
      <vt:lpstr>Wingdings</vt:lpstr>
      <vt:lpstr>Wingdings 2</vt:lpstr>
      <vt:lpstr>Wingdings 3</vt:lpstr>
      <vt:lpstr>Facet</vt:lpstr>
      <vt:lpstr>PowerPoint Presentation</vt:lpstr>
      <vt:lpstr>متاسفانه از سال 1870 که شير مصنوعي ابداع شد . ابتلا به بيماري و مرگ و مير کودکان  افزايش يافت و درطي اين سالها بيانيه هاي متعددي مبني بر مقابله با اين قاتل کودکان صادر گرديد و در  سال 1991 نهضت جهاني راه اندازي بيمارستانهاي دوستدار کودک توسط سازمان بهداشت جهاني و يونيسف براي ارتقاء ميزان تغذيه با شير مادر راه اندازي شد . و از سال 1991 تا 2007 بيش از 20000 بيمارستان لوح دوستدار کودک دريافت کردند و پس از اجراي ده اقدام دربيمارستانهاي دوستدار کودک ابتلا به بيماريها و مرگ ومير ناشي از سوء تغذيه و فقدان تغذيه با شير مادر کاهش يافت  .</vt:lpstr>
      <vt:lpstr>PowerPoint Presentation</vt:lpstr>
      <vt:lpstr>PowerPoint Presentation</vt:lpstr>
      <vt:lpstr>اقدام 1</vt:lpstr>
      <vt:lpstr>PowerPoint Presentation</vt:lpstr>
      <vt:lpstr>اقدام 2</vt:lpstr>
      <vt:lpstr>PowerPoint Presentation</vt:lpstr>
      <vt:lpstr>PowerPoint Presentation</vt:lpstr>
      <vt:lpstr>اقدام 3</vt:lpstr>
      <vt:lpstr>PowerPoint Presentation</vt:lpstr>
      <vt:lpstr>PowerPoint Presentation</vt:lpstr>
      <vt:lpstr>اقدام چهارم</vt:lpstr>
      <vt:lpstr>مواردي که به اجراي اين اقدام کمک مي کند </vt:lpstr>
      <vt:lpstr>PowerPoint Presentation</vt:lpstr>
      <vt:lpstr>PowerPoint Presentation</vt:lpstr>
      <vt:lpstr>PowerPoint Presentation</vt:lpstr>
      <vt:lpstr>مادر را با وسايل و روشهاي کمک شير دهي آشنا نمايد :</vt:lpstr>
      <vt:lpstr>PowerPoint Presentation</vt:lpstr>
      <vt:lpstr>اقدام ششم</vt:lpstr>
      <vt:lpstr>PowerPoint Presentation</vt:lpstr>
      <vt:lpstr>PowerPoint Presentation</vt:lpstr>
      <vt:lpstr>اقدام هشتم</vt:lpstr>
      <vt:lpstr>  اقدام نهم :مطلقا از شيشه و پستانک استفاده نکنند  </vt:lpstr>
      <vt:lpstr>PowerPoint Presentation</vt:lpstr>
      <vt:lpstr>آماده کردن مادران برای ترخیص</vt:lpstr>
      <vt:lpstr>پیگیری و حمایت پس از ترخیص</vt:lpstr>
      <vt:lpstr>PowerPoint Presentation</vt:lpstr>
      <vt:lpstr>در جهان امروز ما به دلايل اشتباهات زيادي كه مرتكب شده ايم ، مقصريم اما بزرگترين اشتباه ما يا بهتر بگويم جنايتي كه مرتكب شده ايم بي توجهي نسبت به نوزادان و كودكان بوده است .بسياري از نيازها را مي توان به بعد موكول كرد اما در مورد كودك اينچنين نمي توان كرد زيرا همين لحظه استخوانش در حال تكميل وخونش در حال ساخته شدن و شعور و احساسش در حال رشد است .به همين دليل نياز در جهان امروز ما به دلايل اشتباهات زيادي كه مرتكب شده ايم ، مقصريم اما بزرگترين اشتباه ما يا بهتر بگويم جنايتي كه مرتكب شده ايم بي توجهي نسبت به نوزادان و كودكان بوده است .بسياري از نيازها را مي توان به بعد موكول كرد اما در مورد كودك اينچنين نمي توان كرد زيرا همين لحظه استخوانش در حال تكميل وخونش در حال ساخته شدن و شعور و احساسش در حال رشد است .به همين دليل نياز هايش را نمي توانيم به فردا موكول كنيم زيرا اسم او امروز است .         گابريلا ميسترال                  شاعر شيليليي و برنده جايزه نوبل در ادبياتهايش را نمي توانيم به فردا موكول كنيم   شاعر شيليليي و برنده جايزه نوبل در ادبيات  گابريلا</vt:lpstr>
    </vt:vector>
  </TitlesOfParts>
  <Company>MUMS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salekhm1</dc:creator>
  <cp:lastModifiedBy>aida</cp:lastModifiedBy>
  <cp:revision>205</cp:revision>
  <dcterms:created xsi:type="dcterms:W3CDTF">2011-02-14T10:05:03Z</dcterms:created>
  <dcterms:modified xsi:type="dcterms:W3CDTF">2021-08-18T07:57:42Z</dcterms:modified>
</cp:coreProperties>
</file>