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71" r:id="rId7"/>
    <p:sldId id="260" r:id="rId8"/>
    <p:sldId id="261" r:id="rId9"/>
    <p:sldId id="262" r:id="rId10"/>
    <p:sldId id="263" r:id="rId11"/>
    <p:sldId id="264" r:id="rId12"/>
    <p:sldId id="265" r:id="rId13"/>
    <p:sldId id="266" r:id="rId14"/>
    <p:sldId id="273" r:id="rId15"/>
    <p:sldId id="267" r:id="rId16"/>
    <p:sldId id="268" r:id="rId17"/>
    <p:sldId id="269" r:id="rId18"/>
    <p:sldId id="270" r:id="rId19"/>
    <p:sldId id="274" r:id="rId20"/>
    <p:sldId id="275" r:id="rId21"/>
    <p:sldId id="278" r:id="rId22"/>
    <p:sldId id="276" r:id="rId23"/>
    <p:sldId id="277" r:id="rId24"/>
    <p:sldId id="280" r:id="rId25"/>
    <p:sldId id="283" r:id="rId26"/>
    <p:sldId id="279"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3" autoAdjust="0"/>
    <p:restoredTop sz="94660"/>
  </p:normalViewPr>
  <p:slideViewPr>
    <p:cSldViewPr snapToGrid="0">
      <p:cViewPr varScale="1">
        <p:scale>
          <a:sx n="87" d="100"/>
          <a:sy n="87" d="100"/>
        </p:scale>
        <p:origin x="523"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3FB2-19BE-4864-BB96-4DAAC1EEE3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9FA828-31A3-4A56-95F2-C512418D3D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E97EB4-170E-439A-882E-7EFE3737B497}"/>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87B19D93-FA82-498F-85E0-803B818F6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F4FF6-3F1B-4D8A-A146-ECF789368C89}"/>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352301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0A2F9-21B1-4BB2-93BC-3BB92D4468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F624F4-0F51-4B18-904B-6326CB7A1A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CD367-B92E-4ECD-87D8-86CA90E6178B}"/>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F4878579-DC33-4D03-BD67-56A09537E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E0CEF-392B-4E8B-9655-1FD4FD29125F}"/>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40238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AFDCD-1207-4D78-AD83-8432A0A549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4523C2-63A4-485F-BAD7-51D0E72589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B69E1-800D-4A46-84F7-F066AA4381BB}"/>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9F4E09BD-9526-4994-B3DC-A48AF5D38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A6FB3-601E-4BA4-8C62-DCB8788D1AA8}"/>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399606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8B62-E6FA-4CBA-85C4-8F3409D9A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69693-ED1B-41D2-B3C2-E52676AEF9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FE6C4-5D36-449E-8AA3-F18A04CF50B0}"/>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1B30B888-472C-4E41-B046-8C679DC4E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47311C-7F0A-4563-91DA-4AB0DE485D3F}"/>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166246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A2B42-8934-47C2-83AB-D69913AFB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10E0C8-EA05-4EF8-9D32-004FFD605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7EA6DC-BBC1-467A-9FB9-0062EF855CEE}"/>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64FF9688-CCBB-4DFA-921F-A1DA81269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AC9BC-D485-4A19-A87A-FE27F53518CC}"/>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146843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621E-8593-43E6-AE7E-E44B620698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A444C-64AF-4164-BDD0-E201375D57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4C24C0-64BC-464D-A19B-1B5F071FB7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29A34B-0C55-46E7-84CD-6A8D210F6F64}"/>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6" name="Footer Placeholder 5">
            <a:extLst>
              <a:ext uri="{FF2B5EF4-FFF2-40B4-BE49-F238E27FC236}">
                <a16:creationId xmlns:a16="http://schemas.microsoft.com/office/drawing/2014/main" id="{ADBBDEF6-4A0A-466A-90EA-3BB0ABD0C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DD456B-C07A-464A-AFD7-850F779F7B5E}"/>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119387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7011-7B65-4C9F-BB78-55CEBD40F3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F912BA-DCBE-4CF2-901E-4775244AA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C28151-FC14-4650-8A22-F2A9807C8C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B8836-9CFB-4451-9516-8193E67A8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A21002-2F08-4F84-A176-7D0871CDC8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9F1177-F849-4A01-AC39-B97681CE3DA7}"/>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8" name="Footer Placeholder 7">
            <a:extLst>
              <a:ext uri="{FF2B5EF4-FFF2-40B4-BE49-F238E27FC236}">
                <a16:creationId xmlns:a16="http://schemas.microsoft.com/office/drawing/2014/main" id="{18E18C3E-C1CD-4F65-8920-D8DF2E7614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FFD194-A987-4256-AA38-B145791E3549}"/>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4558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F45F-AE6E-4458-BA70-EBD260E4A4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FCA897-DAE2-44A7-97ED-572C1D368D0D}"/>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4" name="Footer Placeholder 3">
            <a:extLst>
              <a:ext uri="{FF2B5EF4-FFF2-40B4-BE49-F238E27FC236}">
                <a16:creationId xmlns:a16="http://schemas.microsoft.com/office/drawing/2014/main" id="{28A9537B-4D71-4185-B745-C1BF552D4C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D9049A-7B34-4B5D-A3A4-F2BE80708681}"/>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199365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39A41-C380-40AD-9F96-EF42E6F4595B}"/>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3" name="Footer Placeholder 2">
            <a:extLst>
              <a:ext uri="{FF2B5EF4-FFF2-40B4-BE49-F238E27FC236}">
                <a16:creationId xmlns:a16="http://schemas.microsoft.com/office/drawing/2014/main" id="{F08D0359-B066-4E37-8675-B7B213B5BA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2AE390-6EF5-4373-A3EC-AA19610F974B}"/>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231404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B2174-D1FB-413B-9BD1-424E74B01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26E245-4656-4313-AB60-D11036C2C3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CDD5FE-4BAE-4F36-B134-103206C5F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429B8-9A9C-45AB-ACB5-6C5B847F8ADA}"/>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6" name="Footer Placeholder 5">
            <a:extLst>
              <a:ext uri="{FF2B5EF4-FFF2-40B4-BE49-F238E27FC236}">
                <a16:creationId xmlns:a16="http://schemas.microsoft.com/office/drawing/2014/main" id="{8DDE4B5F-98E9-4F32-AAED-BDC9989E9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7EEDC-B1CC-459D-9EE8-DD8FF7B54A72}"/>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374462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42DE9-7321-4C79-AB70-124925BE0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7C982-6700-4457-B599-69765F059A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99899D-282B-410B-AC31-399DDCD31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873337-DDEC-428C-A2A7-D35C9B955FF6}"/>
              </a:ext>
            </a:extLst>
          </p:cNvPr>
          <p:cNvSpPr>
            <a:spLocks noGrp="1"/>
          </p:cNvSpPr>
          <p:nvPr>
            <p:ph type="dt" sz="half" idx="10"/>
          </p:nvPr>
        </p:nvSpPr>
        <p:spPr/>
        <p:txBody>
          <a:bodyPr/>
          <a:lstStyle/>
          <a:p>
            <a:fld id="{6833E710-F10B-4647-91C6-4A4270B41603}" type="datetimeFigureOut">
              <a:rPr lang="en-US" smtClean="0"/>
              <a:t>8/27/2021</a:t>
            </a:fld>
            <a:endParaRPr lang="en-US"/>
          </a:p>
        </p:txBody>
      </p:sp>
      <p:sp>
        <p:nvSpPr>
          <p:cNvPr id="6" name="Footer Placeholder 5">
            <a:extLst>
              <a:ext uri="{FF2B5EF4-FFF2-40B4-BE49-F238E27FC236}">
                <a16:creationId xmlns:a16="http://schemas.microsoft.com/office/drawing/2014/main" id="{999279B5-998D-4C8B-93E3-83E73EC0A2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5FA28C-A37A-4CF6-AF28-3FA6C39FF072}"/>
              </a:ext>
            </a:extLst>
          </p:cNvPr>
          <p:cNvSpPr>
            <a:spLocks noGrp="1"/>
          </p:cNvSpPr>
          <p:nvPr>
            <p:ph type="sldNum" sz="quarter" idx="12"/>
          </p:nvPr>
        </p:nvSpPr>
        <p:spPr/>
        <p:txBody>
          <a:bodyPr/>
          <a:lstStyle/>
          <a:p>
            <a:fld id="{D5FBDA20-6977-40A1-B39C-B21F8BE26645}" type="slidenum">
              <a:rPr lang="en-US" smtClean="0"/>
              <a:t>‹#›</a:t>
            </a:fld>
            <a:endParaRPr lang="en-US"/>
          </a:p>
        </p:txBody>
      </p:sp>
    </p:spTree>
    <p:extLst>
      <p:ext uri="{BB962C8B-B14F-4D97-AF65-F5344CB8AC3E}">
        <p14:creationId xmlns:p14="http://schemas.microsoft.com/office/powerpoint/2010/main" val="290771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95006-AAA6-49F8-925A-3BC261175A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33B5A8-91B2-440E-9C0C-950EE978D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2DCBF-7EBB-48CB-A981-9557C0C448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3E710-F10B-4647-91C6-4A4270B41603}" type="datetimeFigureOut">
              <a:rPr lang="en-US" smtClean="0"/>
              <a:t>8/27/2021</a:t>
            </a:fld>
            <a:endParaRPr lang="en-US"/>
          </a:p>
        </p:txBody>
      </p:sp>
      <p:sp>
        <p:nvSpPr>
          <p:cNvPr id="5" name="Footer Placeholder 4">
            <a:extLst>
              <a:ext uri="{FF2B5EF4-FFF2-40B4-BE49-F238E27FC236}">
                <a16:creationId xmlns:a16="http://schemas.microsoft.com/office/drawing/2014/main" id="{EBCF8474-7D11-4685-9605-2B70558A77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0024C6-2044-4E7B-A8B6-AB68296C2D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BDA20-6977-40A1-B39C-B21F8BE26645}" type="slidenum">
              <a:rPr lang="en-US" smtClean="0"/>
              <a:t>‹#›</a:t>
            </a:fld>
            <a:endParaRPr lang="en-US"/>
          </a:p>
        </p:txBody>
      </p:sp>
    </p:spTree>
    <p:extLst>
      <p:ext uri="{BB962C8B-B14F-4D97-AF65-F5344CB8AC3E}">
        <p14:creationId xmlns:p14="http://schemas.microsoft.com/office/powerpoint/2010/main" val="413683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znl-https-accesspharmacy.mhmedical.com.8bf958579c.di-iranpaper.ir/drugs.aspx?GbosID=13211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znl-https-accesspharmacy.mhmedical.com.8bf958579c.di-iranpaper.ir/drugs.aspx?GbosID=422991" TargetMode="External"/><Relationship Id="rId3" Type="http://schemas.openxmlformats.org/officeDocument/2006/relationships/hyperlink" Target="http://eznl-https-accesspharmacy.mhmedical.com.8bf958579c.di-iranpaper.ir/drugs.aspx?GbosID=426457" TargetMode="External"/><Relationship Id="rId7" Type="http://schemas.openxmlformats.org/officeDocument/2006/relationships/hyperlink" Target="http://eznl-https-accesspharmacy.mhmedical.com.8bf958579c.di-iranpaper.ir/drugs.aspx?GbosID=426661" TargetMode="External"/><Relationship Id="rId2" Type="http://schemas.openxmlformats.org/officeDocument/2006/relationships/hyperlink" Target="http://eznl-https-accesspharmacy.mhmedical.com.8bf958579c.di-iranpaper.ir/drugs.aspx?GbosID=426441" TargetMode="External"/><Relationship Id="rId1" Type="http://schemas.openxmlformats.org/officeDocument/2006/relationships/slideLayout" Target="../slideLayouts/slideLayout2.xml"/><Relationship Id="rId6" Type="http://schemas.openxmlformats.org/officeDocument/2006/relationships/hyperlink" Target="http://eznl-https-accesspharmacy.mhmedical.com.8bf958579c.di-iranpaper.ir/drugs.aspx?GbosID=426519" TargetMode="External"/><Relationship Id="rId11" Type="http://schemas.openxmlformats.org/officeDocument/2006/relationships/hyperlink" Target="http://eznl-https-accesspharmacy.mhmedical.com.8bf958579c.di-iranpaper.ir/drugs.aspx?GbosID=423221" TargetMode="External"/><Relationship Id="rId5" Type="http://schemas.openxmlformats.org/officeDocument/2006/relationships/hyperlink" Target="http://eznl-https-accesspharmacy.mhmedical.com.8bf958579c.di-iranpaper.ir/drugs.aspx?GbosID=422696" TargetMode="External"/><Relationship Id="rId10" Type="http://schemas.openxmlformats.org/officeDocument/2006/relationships/hyperlink" Target="http://eznl-https-accesspharmacy.mhmedical.com.8bf958579c.di-iranpaper.ir/drugs.aspx?GbosID=426769" TargetMode="External"/><Relationship Id="rId4" Type="http://schemas.openxmlformats.org/officeDocument/2006/relationships/hyperlink" Target="http://eznl-https-accesspharmacy.mhmedical.com.8bf958579c.di-iranpaper.ir/drugs.aspx?GbosID=426506" TargetMode="External"/><Relationship Id="rId9" Type="http://schemas.openxmlformats.org/officeDocument/2006/relationships/hyperlink" Target="http://eznl-https-accesspharmacy.mhmedical.com.8bf958579c.di-iranpaper.ir/drugs.aspx?GbosID=426736"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znl-https-accesspharmacy.mhmedical.com.8bf958579c.di-iranpaper.ir/drugs.aspx?GbosID=426826" TargetMode="External"/><Relationship Id="rId3" Type="http://schemas.openxmlformats.org/officeDocument/2006/relationships/hyperlink" Target="http://eznl-https-accesspharmacy.mhmedical.com.8bf958579c.di-iranpaper.ir/drugs.aspx?GbosID=426477" TargetMode="External"/><Relationship Id="rId7" Type="http://schemas.openxmlformats.org/officeDocument/2006/relationships/hyperlink" Target="http://eznl-https-accesspharmacy.mhmedical.com.8bf958579c.di-iranpaper.ir/drugs.aspx?GbosID=422991" TargetMode="External"/><Relationship Id="rId2" Type="http://schemas.openxmlformats.org/officeDocument/2006/relationships/hyperlink" Target="http://eznl-https-accesspharmacy.mhmedical.com.8bf958579c.di-iranpaper.ir/drugs.aspx?GbosID=426435" TargetMode="External"/><Relationship Id="rId1" Type="http://schemas.openxmlformats.org/officeDocument/2006/relationships/slideLayout" Target="../slideLayouts/slideLayout2.xml"/><Relationship Id="rId6" Type="http://schemas.openxmlformats.org/officeDocument/2006/relationships/hyperlink" Target="http://eznl-https-accesspharmacy.mhmedical.com.8bf958579c.di-iranpaper.ir/drugs.aspx?GbosID=427219" TargetMode="External"/><Relationship Id="rId5" Type="http://schemas.openxmlformats.org/officeDocument/2006/relationships/hyperlink" Target="http://eznl-https-accesspharmacy.mhmedical.com.8bf958579c.di-iranpaper.ir/drugs.aspx?GbosID=427012" TargetMode="External"/><Relationship Id="rId4" Type="http://schemas.openxmlformats.org/officeDocument/2006/relationships/hyperlink" Target="http://eznl-https-accesspharmacy.mhmedical.com.8bf958579c.di-iranpaper.ir/drugs.aspx?GbosID=426678"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znl-www.iom.edu.8bf958579c.di-iranpaper.ir/" TargetMode="External"/><Relationship Id="rId3" Type="http://schemas.openxmlformats.org/officeDocument/2006/relationships/hyperlink" Target="http://eznl-www.ismp.org.8bf958579c.di-iranpaper.ir/" TargetMode="External"/><Relationship Id="rId7" Type="http://schemas.openxmlformats.org/officeDocument/2006/relationships/hyperlink" Target="http://eznl-www.nccmerp.org.8bf958579c.di-iranpaper.ir/" TargetMode="External"/><Relationship Id="rId2" Type="http://schemas.openxmlformats.org/officeDocument/2006/relationships/hyperlink" Target="http://eznl-www.npsf.org.8bf958579c.di-iranpaper.ir/" TargetMode="External"/><Relationship Id="rId1" Type="http://schemas.openxmlformats.org/officeDocument/2006/relationships/slideLayout" Target="../slideLayouts/slideLayout2.xml"/><Relationship Id="rId6" Type="http://schemas.openxmlformats.org/officeDocument/2006/relationships/hyperlink" Target="http://eznl-www.jointcommission.org.8bf958579c.di-iranpaper.ir/" TargetMode="External"/><Relationship Id="rId5" Type="http://schemas.openxmlformats.org/officeDocument/2006/relationships/hyperlink" Target="http://eznl-www.cms.gov.8bf958579c.di-iranpaper.ir/" TargetMode="External"/><Relationship Id="rId4" Type="http://schemas.openxmlformats.org/officeDocument/2006/relationships/hyperlink" Target="http://eznl-www.ahrq.gov.8bf958579c.di-iranpaper.i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znl-https-accesspharmacy.mhmedical.com.8bf958579c.di-iranpaper.ir/drugs.aspx?GbosID=42657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7BAC-18D1-46B9-B97C-30180707D4E6}"/>
              </a:ext>
            </a:extLst>
          </p:cNvPr>
          <p:cNvSpPr>
            <a:spLocks noGrp="1"/>
          </p:cNvSpPr>
          <p:nvPr>
            <p:ph type="ctrTitle"/>
          </p:nvPr>
        </p:nvSpPr>
        <p:spPr/>
        <p:txBody>
          <a:bodyPr/>
          <a:lstStyle/>
          <a:p>
            <a:r>
              <a:rPr lang="en-US" dirty="0"/>
              <a:t>Modern pharmacies</a:t>
            </a:r>
            <a:br>
              <a:rPr lang="en-US" dirty="0"/>
            </a:br>
            <a:r>
              <a:rPr lang="en-US" dirty="0"/>
              <a:t>focus on medications safety </a:t>
            </a:r>
          </a:p>
        </p:txBody>
      </p:sp>
      <p:sp>
        <p:nvSpPr>
          <p:cNvPr id="3" name="Subtitle 2">
            <a:extLst>
              <a:ext uri="{FF2B5EF4-FFF2-40B4-BE49-F238E27FC236}">
                <a16:creationId xmlns:a16="http://schemas.microsoft.com/office/drawing/2014/main" id="{C70159B4-E5F3-4609-AC6B-AA112F94781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7455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1AAF-F613-4B7E-855A-5CC9066BBD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1CA0E6-7CEE-49BE-82CE-AC8E487743F1}"/>
              </a:ext>
            </a:extLst>
          </p:cNvPr>
          <p:cNvSpPr>
            <a:spLocks noGrp="1"/>
          </p:cNvSpPr>
          <p:nvPr>
            <p:ph idx="1"/>
          </p:nvPr>
        </p:nvSpPr>
        <p:spPr/>
        <p:txBody>
          <a:bodyPr>
            <a:normAutofit fontScale="85000" lnSpcReduction="10000"/>
          </a:bodyPr>
          <a:lstStyle/>
          <a:p>
            <a:pPr algn="justLow">
              <a:lnSpc>
                <a:spcPct val="150000"/>
              </a:lnSpc>
            </a:pPr>
            <a:r>
              <a:rPr lang="en-US" b="0" i="0" dirty="0">
                <a:solidFill>
                  <a:srgbClr val="343536"/>
                </a:solidFill>
                <a:effectLst/>
                <a:latin typeface="+mj-lt"/>
              </a:rPr>
              <a:t>Harm: impairment of the physical, emotional, or psychological function or structure of the body and/or pain resulting therefrom</a:t>
            </a:r>
          </a:p>
          <a:p>
            <a:pPr algn="justLow">
              <a:lnSpc>
                <a:spcPct val="150000"/>
              </a:lnSpc>
            </a:pPr>
            <a:r>
              <a:rPr lang="en-US" b="0" i="0" dirty="0">
                <a:solidFill>
                  <a:srgbClr val="343536"/>
                </a:solidFill>
                <a:effectLst/>
                <a:latin typeface="+mj-lt"/>
              </a:rPr>
              <a:t>Monitoring: to observe or record relevant physiologic or psychological signs</a:t>
            </a:r>
          </a:p>
          <a:p>
            <a:pPr algn="justLow">
              <a:lnSpc>
                <a:spcPct val="150000"/>
              </a:lnSpc>
            </a:pPr>
            <a:r>
              <a:rPr lang="en-US" b="0" i="0" dirty="0">
                <a:solidFill>
                  <a:srgbClr val="343536"/>
                </a:solidFill>
                <a:effectLst/>
                <a:latin typeface="+mj-lt"/>
              </a:rPr>
              <a:t>Intervention: changes in therapy, active medical and/or surgical treatments, or other responses of health professionals or the patient</a:t>
            </a:r>
          </a:p>
          <a:p>
            <a:pPr algn="justLow">
              <a:lnSpc>
                <a:spcPct val="150000"/>
              </a:lnSpc>
            </a:pPr>
            <a:r>
              <a:rPr lang="en-US" b="0" i="0" dirty="0">
                <a:solidFill>
                  <a:srgbClr val="343536"/>
                </a:solidFill>
                <a:effectLst/>
                <a:latin typeface="+mj-lt"/>
              </a:rPr>
              <a:t>Intervention Necessary to Sustain Life: cardiovascular and respiratory support or other measures that maintain basic physiologic functioning</a:t>
            </a:r>
          </a:p>
          <a:p>
            <a:pPr algn="justLow">
              <a:lnSpc>
                <a:spcPct val="150000"/>
              </a:lnSpc>
            </a:pPr>
            <a:endParaRPr lang="en-US" dirty="0">
              <a:latin typeface="+mj-lt"/>
            </a:endParaRPr>
          </a:p>
        </p:txBody>
      </p:sp>
    </p:spTree>
    <p:extLst>
      <p:ext uri="{BB962C8B-B14F-4D97-AF65-F5344CB8AC3E}">
        <p14:creationId xmlns:p14="http://schemas.microsoft.com/office/powerpoint/2010/main" val="108049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C99752-9D65-4804-AE2B-A401DFF85AAA}"/>
              </a:ext>
            </a:extLst>
          </p:cNvPr>
          <p:cNvPicPr>
            <a:picLocks noChangeAspect="1"/>
          </p:cNvPicPr>
          <p:nvPr/>
        </p:nvPicPr>
        <p:blipFill>
          <a:blip r:embed="rId2"/>
          <a:stretch>
            <a:fillRect/>
          </a:stretch>
        </p:blipFill>
        <p:spPr>
          <a:xfrm>
            <a:off x="2303586" y="0"/>
            <a:ext cx="6704982" cy="6858000"/>
          </a:xfrm>
          <a:prstGeom prst="rect">
            <a:avLst/>
          </a:prstGeom>
        </p:spPr>
      </p:pic>
    </p:spTree>
    <p:extLst>
      <p:ext uri="{BB962C8B-B14F-4D97-AF65-F5344CB8AC3E}">
        <p14:creationId xmlns:p14="http://schemas.microsoft.com/office/powerpoint/2010/main" val="268961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12A2B9-33A8-43A6-87F3-0AEA50E260D1}"/>
              </a:ext>
            </a:extLst>
          </p:cNvPr>
          <p:cNvPicPr>
            <a:picLocks noChangeAspect="1"/>
          </p:cNvPicPr>
          <p:nvPr/>
        </p:nvPicPr>
        <p:blipFill>
          <a:blip r:embed="rId2"/>
          <a:stretch>
            <a:fillRect/>
          </a:stretch>
        </p:blipFill>
        <p:spPr>
          <a:xfrm>
            <a:off x="2943270" y="0"/>
            <a:ext cx="6305460" cy="6858000"/>
          </a:xfrm>
          <a:prstGeom prst="rect">
            <a:avLst/>
          </a:prstGeom>
        </p:spPr>
      </p:pic>
    </p:spTree>
    <p:extLst>
      <p:ext uri="{BB962C8B-B14F-4D97-AF65-F5344CB8AC3E}">
        <p14:creationId xmlns:p14="http://schemas.microsoft.com/office/powerpoint/2010/main" val="219808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472F-78D2-4E08-8F92-F473655FF731}"/>
              </a:ext>
            </a:extLst>
          </p:cNvPr>
          <p:cNvSpPr>
            <a:spLocks noGrp="1"/>
          </p:cNvSpPr>
          <p:nvPr>
            <p:ph type="title"/>
          </p:nvPr>
        </p:nvSpPr>
        <p:spPr>
          <a:xfrm>
            <a:off x="838200" y="365126"/>
            <a:ext cx="10515600" cy="1024060"/>
          </a:xfrm>
        </p:spPr>
        <p:txBody>
          <a:bodyPr>
            <a:normAutofit/>
          </a:bodyPr>
          <a:lstStyle/>
          <a:p>
            <a:r>
              <a:rPr lang="en-US" sz="4000" b="0" i="0" dirty="0">
                <a:solidFill>
                  <a:srgbClr val="343536"/>
                </a:solidFill>
                <a:effectLst/>
              </a:rPr>
              <a:t>Medication errors occur for a number of reasons</a:t>
            </a:r>
            <a:endParaRPr lang="en-US" sz="4000" dirty="0"/>
          </a:p>
        </p:txBody>
      </p:sp>
      <p:sp>
        <p:nvSpPr>
          <p:cNvPr id="3" name="Content Placeholder 2">
            <a:extLst>
              <a:ext uri="{FF2B5EF4-FFF2-40B4-BE49-F238E27FC236}">
                <a16:creationId xmlns:a16="http://schemas.microsoft.com/office/drawing/2014/main" id="{DDC14E4C-90B8-44B1-8D54-E1C7EBC6B815}"/>
              </a:ext>
            </a:extLst>
          </p:cNvPr>
          <p:cNvSpPr>
            <a:spLocks noGrp="1"/>
          </p:cNvSpPr>
          <p:nvPr>
            <p:ph idx="1"/>
          </p:nvPr>
        </p:nvSpPr>
        <p:spPr/>
        <p:txBody>
          <a:bodyPr>
            <a:normAutofit fontScale="92500" lnSpcReduction="10000"/>
          </a:bodyPr>
          <a:lstStyle/>
          <a:p>
            <a:r>
              <a:rPr lang="en-US" dirty="0"/>
              <a:t>Ambiguous strength designation on labels or in packaging</a:t>
            </a:r>
          </a:p>
          <a:p>
            <a:endParaRPr lang="en-US" dirty="0"/>
          </a:p>
          <a:p>
            <a:r>
              <a:rPr lang="en-US" dirty="0"/>
              <a:t>Drug product nomenclature (look-alike or sound-alike names, use of lettered or numbered prefixes and suffixes in drug names)</a:t>
            </a:r>
          </a:p>
          <a:p>
            <a:endParaRPr lang="en-US" dirty="0"/>
          </a:p>
          <a:p>
            <a:r>
              <a:rPr lang="en-US" dirty="0"/>
              <a:t>Equipment failure or malfunction</a:t>
            </a:r>
          </a:p>
          <a:p>
            <a:endParaRPr lang="en-US" dirty="0"/>
          </a:p>
          <a:p>
            <a:r>
              <a:rPr lang="en-US" dirty="0">
                <a:highlight>
                  <a:srgbClr val="FFFF00"/>
                </a:highlight>
              </a:rPr>
              <a:t>Improper use of electronic order entry systems</a:t>
            </a:r>
          </a:p>
          <a:p>
            <a:endParaRPr lang="en-US" dirty="0"/>
          </a:p>
          <a:p>
            <a:r>
              <a:rPr lang="en-US" dirty="0"/>
              <a:t>Inaccurate dosage calculation</a:t>
            </a:r>
          </a:p>
          <a:p>
            <a:endParaRPr lang="en-US" dirty="0"/>
          </a:p>
        </p:txBody>
      </p:sp>
    </p:spTree>
    <p:extLst>
      <p:ext uri="{BB962C8B-B14F-4D97-AF65-F5344CB8AC3E}">
        <p14:creationId xmlns:p14="http://schemas.microsoft.com/office/powerpoint/2010/main" val="125078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472F-78D2-4E08-8F92-F473655FF731}"/>
              </a:ext>
            </a:extLst>
          </p:cNvPr>
          <p:cNvSpPr>
            <a:spLocks noGrp="1"/>
          </p:cNvSpPr>
          <p:nvPr>
            <p:ph type="title"/>
          </p:nvPr>
        </p:nvSpPr>
        <p:spPr/>
        <p:txBody>
          <a:bodyPr>
            <a:normAutofit/>
          </a:bodyPr>
          <a:lstStyle/>
          <a:p>
            <a:r>
              <a:rPr lang="en-US" sz="4000" b="0" i="0" dirty="0">
                <a:solidFill>
                  <a:srgbClr val="343536"/>
                </a:solidFill>
                <a:effectLst/>
              </a:rPr>
              <a:t>Medication errors occur for a number of reasons</a:t>
            </a:r>
            <a:endParaRPr lang="en-US" sz="4000" dirty="0"/>
          </a:p>
        </p:txBody>
      </p:sp>
      <p:sp>
        <p:nvSpPr>
          <p:cNvPr id="3" name="Content Placeholder 2">
            <a:extLst>
              <a:ext uri="{FF2B5EF4-FFF2-40B4-BE49-F238E27FC236}">
                <a16:creationId xmlns:a16="http://schemas.microsoft.com/office/drawing/2014/main" id="{DDC14E4C-90B8-44B1-8D54-E1C7EBC6B815}"/>
              </a:ext>
            </a:extLst>
          </p:cNvPr>
          <p:cNvSpPr>
            <a:spLocks noGrp="1"/>
          </p:cNvSpPr>
          <p:nvPr>
            <p:ph idx="1"/>
          </p:nvPr>
        </p:nvSpPr>
        <p:spPr>
          <a:xfrm>
            <a:off x="838200" y="1825624"/>
            <a:ext cx="10515600" cy="4504837"/>
          </a:xfrm>
        </p:spPr>
        <p:txBody>
          <a:bodyPr>
            <a:normAutofit fontScale="85000" lnSpcReduction="20000"/>
          </a:bodyPr>
          <a:lstStyle/>
          <a:p>
            <a:r>
              <a:rPr lang="en-US" dirty="0"/>
              <a:t>Inadequately trained personnel</a:t>
            </a:r>
          </a:p>
          <a:p>
            <a:endParaRPr lang="en-US" dirty="0"/>
          </a:p>
          <a:p>
            <a:r>
              <a:rPr lang="en-US" dirty="0"/>
              <a:t>Inappropriate abbreviations used in prescribing</a:t>
            </a:r>
          </a:p>
          <a:p>
            <a:endParaRPr lang="en-US" dirty="0"/>
          </a:p>
          <a:p>
            <a:r>
              <a:rPr lang="en-US" dirty="0"/>
              <a:t>Labeling errors</a:t>
            </a:r>
          </a:p>
          <a:p>
            <a:endParaRPr lang="en-US" dirty="0"/>
          </a:p>
          <a:p>
            <a:r>
              <a:rPr lang="en-US" dirty="0"/>
              <a:t>Excessive workload</a:t>
            </a:r>
          </a:p>
          <a:p>
            <a:endParaRPr lang="en-US" dirty="0"/>
          </a:p>
          <a:p>
            <a:r>
              <a:rPr lang="en-US" dirty="0"/>
              <a:t>Lapses in individual performance</a:t>
            </a:r>
          </a:p>
          <a:p>
            <a:endParaRPr lang="en-US" dirty="0"/>
          </a:p>
          <a:p>
            <a:r>
              <a:rPr lang="en-US" dirty="0"/>
              <a:t>Medication unavailable</a:t>
            </a:r>
          </a:p>
        </p:txBody>
      </p:sp>
    </p:spTree>
    <p:extLst>
      <p:ext uri="{BB962C8B-B14F-4D97-AF65-F5344CB8AC3E}">
        <p14:creationId xmlns:p14="http://schemas.microsoft.com/office/powerpoint/2010/main" val="1925177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8617FCE-D17F-41C4-9FAC-10BAF2B6F501}"/>
              </a:ext>
            </a:extLst>
          </p:cNvPr>
          <p:cNvGraphicFramePr>
            <a:graphicFrameLocks noGrp="1"/>
          </p:cNvGraphicFramePr>
          <p:nvPr>
            <p:extLst>
              <p:ext uri="{D42A27DB-BD31-4B8C-83A1-F6EECF244321}">
                <p14:modId xmlns:p14="http://schemas.microsoft.com/office/powerpoint/2010/main" val="1996213939"/>
              </p:ext>
            </p:extLst>
          </p:nvPr>
        </p:nvGraphicFramePr>
        <p:xfrm>
          <a:off x="515816" y="1019908"/>
          <a:ext cx="10826262" cy="4958861"/>
        </p:xfrm>
        <a:graphic>
          <a:graphicData uri="http://schemas.openxmlformats.org/drawingml/2006/table">
            <a:tbl>
              <a:tblPr/>
              <a:tblGrid>
                <a:gridCol w="2244969">
                  <a:extLst>
                    <a:ext uri="{9D8B030D-6E8A-4147-A177-3AD203B41FA5}">
                      <a16:colId xmlns:a16="http://schemas.microsoft.com/office/drawing/2014/main" val="750644939"/>
                    </a:ext>
                  </a:extLst>
                </a:gridCol>
                <a:gridCol w="8581293">
                  <a:extLst>
                    <a:ext uri="{9D8B030D-6E8A-4147-A177-3AD203B41FA5}">
                      <a16:colId xmlns:a16="http://schemas.microsoft.com/office/drawing/2014/main" val="4281077193"/>
                    </a:ext>
                  </a:extLst>
                </a:gridCol>
              </a:tblGrid>
              <a:tr h="385877">
                <a:tc>
                  <a:txBody>
                    <a:bodyPr/>
                    <a:lstStyle/>
                    <a:p>
                      <a:pPr algn="l" fontAlgn="t"/>
                      <a:r>
                        <a:rPr lang="en-US" sz="1400" b="1" dirty="0">
                          <a:effectLst/>
                          <a:latin typeface="+mj-lt"/>
                        </a:rPr>
                        <a:t>Type of Error</a:t>
                      </a:r>
                      <a:endParaRPr lang="en-US" sz="1400" dirty="0">
                        <a:effectLst/>
                        <a:latin typeface="+mj-lt"/>
                      </a:endParaRP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b="1">
                          <a:effectLst/>
                          <a:latin typeface="+mj-lt"/>
                        </a:rPr>
                        <a:t>Examples</a:t>
                      </a:r>
                      <a:endParaRPr lang="en-US" sz="1400">
                        <a:effectLst/>
                        <a:latin typeface="+mj-lt"/>
                      </a:endParaRP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306949513"/>
                  </a:ext>
                </a:extLst>
              </a:tr>
              <a:tr h="1337159">
                <a:tc>
                  <a:txBody>
                    <a:bodyPr/>
                    <a:lstStyle/>
                    <a:p>
                      <a:pPr algn="l" fontAlgn="t"/>
                      <a:r>
                        <a:rPr lang="en-US" sz="1400">
                          <a:effectLst/>
                          <a:latin typeface="+mj-lt"/>
                        </a:rPr>
                        <a:t>Prescribing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Incorrect drug selection (based on indications, contraindications, known allergies, existing drug therapy, or other factors), dose, dosage form, quantity, route, concentration, rate of administration, or instructions for use of a drug product ordered or authorized by physician (or other legitimate prescriber); illegible prescriptions or medication orders that lead to errors that reach the patient</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379395253"/>
                  </a:ext>
                </a:extLst>
              </a:tr>
              <a:tr h="518082">
                <a:tc>
                  <a:txBody>
                    <a:bodyPr/>
                    <a:lstStyle/>
                    <a:p>
                      <a:pPr algn="l" fontAlgn="t"/>
                      <a:r>
                        <a:rPr lang="en-US" sz="1400" dirty="0">
                          <a:effectLst/>
                          <a:latin typeface="+mj-lt"/>
                        </a:rPr>
                        <a:t>Omission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Failure to administer an ordered dose to a patient before the next scheduled dose</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4142831385"/>
                  </a:ext>
                </a:extLst>
              </a:tr>
              <a:tr h="719427">
                <a:tc>
                  <a:txBody>
                    <a:bodyPr/>
                    <a:lstStyle/>
                    <a:p>
                      <a:pPr algn="l" fontAlgn="t"/>
                      <a:r>
                        <a:rPr lang="en-US" sz="1400">
                          <a:effectLst/>
                          <a:latin typeface="+mj-lt"/>
                        </a:rPr>
                        <a:t>Wrong time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dirty="0">
                          <a:effectLst/>
                          <a:latin typeface="+mj-lt"/>
                        </a:rPr>
                        <a:t>Administration of medication outside a predefined time interval from its scheduled administration time (this interval should be established by each individual healthcare facility)</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51050648"/>
                  </a:ext>
                </a:extLst>
              </a:tr>
              <a:tr h="518082">
                <a:tc>
                  <a:txBody>
                    <a:bodyPr/>
                    <a:lstStyle/>
                    <a:p>
                      <a:pPr algn="l" fontAlgn="t"/>
                      <a:r>
                        <a:rPr lang="en-US" sz="1400" dirty="0">
                          <a:effectLst/>
                          <a:latin typeface="+mj-lt"/>
                        </a:rPr>
                        <a:t>Unauthorized drug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Administration of medication not authorized by a legitimate prescriber for the patient</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755891555"/>
                  </a:ext>
                </a:extLst>
              </a:tr>
              <a:tr h="962152">
                <a:tc>
                  <a:txBody>
                    <a:bodyPr/>
                    <a:lstStyle/>
                    <a:p>
                      <a:pPr algn="l" fontAlgn="t"/>
                      <a:r>
                        <a:rPr lang="en-US" sz="1400" dirty="0">
                          <a:effectLst/>
                          <a:latin typeface="+mj-lt"/>
                        </a:rPr>
                        <a:t>Improper dose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Administration of a dose that is greater than or less than the amount ordered by the prescriber or administration of duplicate doses to the patient (ie, one or more dosage units in addition to those that were ordered)</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4209158922"/>
                  </a:ext>
                </a:extLst>
              </a:tr>
              <a:tr h="518082">
                <a:tc>
                  <a:txBody>
                    <a:bodyPr/>
                    <a:lstStyle/>
                    <a:p>
                      <a:pPr algn="l" fontAlgn="t"/>
                      <a:r>
                        <a:rPr lang="en-US" sz="1400" dirty="0">
                          <a:effectLst/>
                          <a:latin typeface="+mj-lt"/>
                        </a:rPr>
                        <a:t>Wrong dosage-form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dirty="0">
                          <a:effectLst/>
                          <a:latin typeface="+mj-lt"/>
                        </a:rPr>
                        <a:t>Administration of a drug product in a different dosage form than ordered by the prescriber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907270704"/>
                  </a:ext>
                </a:extLst>
              </a:tr>
            </a:tbl>
          </a:graphicData>
        </a:graphic>
      </p:graphicFrame>
    </p:spTree>
    <p:extLst>
      <p:ext uri="{BB962C8B-B14F-4D97-AF65-F5344CB8AC3E}">
        <p14:creationId xmlns:p14="http://schemas.microsoft.com/office/powerpoint/2010/main" val="271612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67F041-A071-47E3-9484-E527DD03DEDD}"/>
              </a:ext>
            </a:extLst>
          </p:cNvPr>
          <p:cNvGraphicFramePr>
            <a:graphicFrameLocks noGrp="1"/>
          </p:cNvGraphicFramePr>
          <p:nvPr>
            <p:extLst>
              <p:ext uri="{D42A27DB-BD31-4B8C-83A1-F6EECF244321}">
                <p14:modId xmlns:p14="http://schemas.microsoft.com/office/powerpoint/2010/main" val="219517004"/>
              </p:ext>
            </p:extLst>
          </p:nvPr>
        </p:nvGraphicFramePr>
        <p:xfrm>
          <a:off x="552449" y="1358411"/>
          <a:ext cx="10587405" cy="4488473"/>
        </p:xfrm>
        <a:graphic>
          <a:graphicData uri="http://schemas.openxmlformats.org/drawingml/2006/table">
            <a:tbl>
              <a:tblPr/>
              <a:tblGrid>
                <a:gridCol w="2920513">
                  <a:extLst>
                    <a:ext uri="{9D8B030D-6E8A-4147-A177-3AD203B41FA5}">
                      <a16:colId xmlns:a16="http://schemas.microsoft.com/office/drawing/2014/main" val="3840959125"/>
                    </a:ext>
                  </a:extLst>
                </a:gridCol>
                <a:gridCol w="7666892">
                  <a:extLst>
                    <a:ext uri="{9D8B030D-6E8A-4147-A177-3AD203B41FA5}">
                      <a16:colId xmlns:a16="http://schemas.microsoft.com/office/drawing/2014/main" val="4069479312"/>
                    </a:ext>
                  </a:extLst>
                </a:gridCol>
              </a:tblGrid>
              <a:tr h="756418">
                <a:tc>
                  <a:txBody>
                    <a:bodyPr/>
                    <a:lstStyle/>
                    <a:p>
                      <a:pPr algn="l" fontAlgn="t"/>
                      <a:r>
                        <a:rPr lang="en-US" sz="1400" dirty="0">
                          <a:effectLst/>
                          <a:latin typeface="+mj-lt"/>
                        </a:rPr>
                        <a:t>Wrong drug-preparation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Drug product incorrectly formulated or manipulated before administration</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555345487"/>
                  </a:ext>
                </a:extLst>
              </a:tr>
              <a:tr h="756418">
                <a:tc>
                  <a:txBody>
                    <a:bodyPr/>
                    <a:lstStyle/>
                    <a:p>
                      <a:pPr algn="l" fontAlgn="t"/>
                      <a:r>
                        <a:rPr lang="en-US" sz="1400" dirty="0">
                          <a:effectLst/>
                          <a:latin typeface="+mj-lt"/>
                        </a:rPr>
                        <a:t>Wrong administration-technique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Inappropriate procedure or improper technique in the administration of a drug</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4135492604"/>
                  </a:ext>
                </a:extLst>
              </a:tr>
              <a:tr h="778169">
                <a:tc>
                  <a:txBody>
                    <a:bodyPr/>
                    <a:lstStyle/>
                    <a:p>
                      <a:pPr algn="l" fontAlgn="t"/>
                      <a:r>
                        <a:rPr lang="en-US" sz="1400" dirty="0">
                          <a:effectLst/>
                          <a:latin typeface="+mj-lt"/>
                        </a:rPr>
                        <a:t>Deteriorated drug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Administration of a drug that has expired or for which the physical or chemical dosage-form integrity has been compromised</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652031695"/>
                  </a:ext>
                </a:extLst>
              </a:tr>
              <a:tr h="1108026">
                <a:tc>
                  <a:txBody>
                    <a:bodyPr/>
                    <a:lstStyle/>
                    <a:p>
                      <a:pPr algn="l" fontAlgn="t"/>
                      <a:r>
                        <a:rPr lang="en-US" sz="1400">
                          <a:effectLst/>
                          <a:latin typeface="+mj-lt"/>
                        </a:rPr>
                        <a:t>Monitoring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Failure to review a prescribed regimen for appropriateness and detection of problems, or failure to use appropriate clinical or laboratory data for adequate assessment of patient response to prescribed therapy</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997424629"/>
                  </a:ext>
                </a:extLst>
              </a:tr>
              <a:tr h="544721">
                <a:tc>
                  <a:txBody>
                    <a:bodyPr/>
                    <a:lstStyle/>
                    <a:p>
                      <a:pPr algn="l" fontAlgn="t"/>
                      <a:r>
                        <a:rPr lang="en-US" sz="1400">
                          <a:effectLst/>
                          <a:latin typeface="+mj-lt"/>
                        </a:rPr>
                        <a:t>Adherence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a:effectLst/>
                          <a:latin typeface="+mj-lt"/>
                        </a:rPr>
                        <a:t>Inappropriate patient behavior regarding adherence to a prescribed medication regimen</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859882663"/>
                  </a:ext>
                </a:extLst>
              </a:tr>
              <a:tr h="544721">
                <a:tc>
                  <a:txBody>
                    <a:bodyPr/>
                    <a:lstStyle/>
                    <a:p>
                      <a:pPr algn="l" fontAlgn="t"/>
                      <a:r>
                        <a:rPr lang="en-US" sz="1400" dirty="0">
                          <a:effectLst/>
                          <a:latin typeface="+mj-lt"/>
                        </a:rPr>
                        <a:t>Other medication error</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400" dirty="0">
                          <a:effectLst/>
                          <a:latin typeface="+mj-lt"/>
                        </a:rPr>
                        <a:t>Any medication error that does not fall into one of above redefined categories</a:t>
                      </a:r>
                    </a:p>
                  </a:txBody>
                  <a:tcPr marL="33472" marR="33472" marT="16736" marB="16736">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291273670"/>
                  </a:ext>
                </a:extLst>
              </a:tr>
            </a:tbl>
          </a:graphicData>
        </a:graphic>
      </p:graphicFrame>
    </p:spTree>
    <p:extLst>
      <p:ext uri="{BB962C8B-B14F-4D97-AF65-F5344CB8AC3E}">
        <p14:creationId xmlns:p14="http://schemas.microsoft.com/office/powerpoint/2010/main" val="3535514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436D6-9D57-49E4-8F89-BDF95A67E8FC}"/>
              </a:ext>
            </a:extLst>
          </p:cNvPr>
          <p:cNvSpPr>
            <a:spLocks noGrp="1"/>
          </p:cNvSpPr>
          <p:nvPr>
            <p:ph type="title"/>
          </p:nvPr>
        </p:nvSpPr>
        <p:spPr/>
        <p:txBody>
          <a:bodyPr/>
          <a:lstStyle/>
          <a:p>
            <a:r>
              <a:rPr lang="en-US" dirty="0"/>
              <a:t>Medication Reconciliation Approach</a:t>
            </a:r>
            <a:br>
              <a:rPr lang="en-US" dirty="0"/>
            </a:br>
            <a:endParaRPr lang="en-US" dirty="0"/>
          </a:p>
        </p:txBody>
      </p:sp>
      <p:graphicFrame>
        <p:nvGraphicFramePr>
          <p:cNvPr id="4" name="Content Placeholder 3">
            <a:extLst>
              <a:ext uri="{FF2B5EF4-FFF2-40B4-BE49-F238E27FC236}">
                <a16:creationId xmlns:a16="http://schemas.microsoft.com/office/drawing/2014/main" id="{25E01106-7D37-427F-B09B-8BA025BD7AA1}"/>
              </a:ext>
            </a:extLst>
          </p:cNvPr>
          <p:cNvGraphicFramePr>
            <a:graphicFrameLocks noGrp="1"/>
          </p:cNvGraphicFramePr>
          <p:nvPr>
            <p:ph idx="1"/>
            <p:extLst>
              <p:ext uri="{D42A27DB-BD31-4B8C-83A1-F6EECF244321}">
                <p14:modId xmlns:p14="http://schemas.microsoft.com/office/powerpoint/2010/main" val="637126385"/>
              </p:ext>
            </p:extLst>
          </p:nvPr>
        </p:nvGraphicFramePr>
        <p:xfrm>
          <a:off x="993531" y="1415562"/>
          <a:ext cx="9768254" cy="4897315"/>
        </p:xfrm>
        <a:graphic>
          <a:graphicData uri="http://schemas.openxmlformats.org/drawingml/2006/table">
            <a:tbl>
              <a:tblPr/>
              <a:tblGrid>
                <a:gridCol w="4884127">
                  <a:extLst>
                    <a:ext uri="{9D8B030D-6E8A-4147-A177-3AD203B41FA5}">
                      <a16:colId xmlns:a16="http://schemas.microsoft.com/office/drawing/2014/main" val="4006422665"/>
                    </a:ext>
                  </a:extLst>
                </a:gridCol>
                <a:gridCol w="4884127">
                  <a:extLst>
                    <a:ext uri="{9D8B030D-6E8A-4147-A177-3AD203B41FA5}">
                      <a16:colId xmlns:a16="http://schemas.microsoft.com/office/drawing/2014/main" val="3679558889"/>
                    </a:ext>
                  </a:extLst>
                </a:gridCol>
              </a:tblGrid>
              <a:tr h="836128">
                <a:tc>
                  <a:txBody>
                    <a:bodyPr/>
                    <a:lstStyle/>
                    <a:p>
                      <a:pPr algn="justLow" fontAlgn="t">
                        <a:lnSpc>
                          <a:spcPct val="150000"/>
                        </a:lnSpc>
                      </a:pPr>
                      <a:r>
                        <a:rPr lang="en-US" b="1" dirty="0">
                          <a:solidFill>
                            <a:srgbClr val="333333"/>
                          </a:solidFill>
                          <a:effectLst/>
                          <a:latin typeface="+mj-lt"/>
                        </a:rPr>
                        <a:t>Joint Commission</a:t>
                      </a:r>
                      <a:endParaRPr lang="en-US" dirty="0">
                        <a:solidFill>
                          <a:srgbClr val="333333"/>
                        </a:solidFill>
                        <a:effectLst/>
                        <a:latin typeface="+mj-lt"/>
                      </a:endParaRPr>
                    </a:p>
                  </a:txBody>
                  <a:tcPr>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justLow" fontAlgn="t">
                        <a:lnSpc>
                          <a:spcPct val="150000"/>
                        </a:lnSpc>
                      </a:pPr>
                      <a:r>
                        <a:rPr lang="en-US" b="1" dirty="0">
                          <a:solidFill>
                            <a:srgbClr val="333333"/>
                          </a:solidFill>
                          <a:effectLst/>
                          <a:latin typeface="+mj-lt"/>
                        </a:rPr>
                        <a:t>Institute for Healthcare Improvement</a:t>
                      </a:r>
                      <a:endParaRPr lang="en-US" dirty="0">
                        <a:solidFill>
                          <a:srgbClr val="333333"/>
                        </a:solidFill>
                        <a:effectLst/>
                        <a:latin typeface="+mj-lt"/>
                      </a:endParaRPr>
                    </a:p>
                  </a:txBody>
                  <a:tcPr>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923323699"/>
                  </a:ext>
                </a:extLst>
              </a:tr>
              <a:tr h="4061187">
                <a:tc>
                  <a:txBody>
                    <a:bodyPr/>
                    <a:lstStyle/>
                    <a:p>
                      <a:pPr algn="justLow" fontAlgn="t">
                        <a:lnSpc>
                          <a:spcPct val="150000"/>
                        </a:lnSpc>
                        <a:buFont typeface="+mj-lt"/>
                        <a:buAutoNum type="arabicPeriod"/>
                      </a:pPr>
                      <a:r>
                        <a:rPr lang="en-US">
                          <a:solidFill>
                            <a:srgbClr val="333333"/>
                          </a:solidFill>
                          <a:effectLst/>
                          <a:latin typeface="+mj-lt"/>
                        </a:rPr>
                        <a:t>Develop a list of current medications</a:t>
                      </a:r>
                    </a:p>
                    <a:p>
                      <a:pPr algn="justLow" fontAlgn="t">
                        <a:lnSpc>
                          <a:spcPct val="150000"/>
                        </a:lnSpc>
                        <a:buFont typeface="+mj-lt"/>
                        <a:buAutoNum type="arabicPeriod"/>
                      </a:pPr>
                      <a:r>
                        <a:rPr lang="en-US">
                          <a:solidFill>
                            <a:srgbClr val="333333"/>
                          </a:solidFill>
                          <a:effectLst/>
                          <a:latin typeface="+mj-lt"/>
                        </a:rPr>
                        <a:t>Develop a list of medications to be prescribed</a:t>
                      </a:r>
                    </a:p>
                    <a:p>
                      <a:pPr algn="justLow" fontAlgn="t">
                        <a:lnSpc>
                          <a:spcPct val="150000"/>
                        </a:lnSpc>
                        <a:buFont typeface="+mj-lt"/>
                        <a:buAutoNum type="arabicPeriod"/>
                      </a:pPr>
                      <a:r>
                        <a:rPr lang="en-US">
                          <a:solidFill>
                            <a:srgbClr val="333333"/>
                          </a:solidFill>
                          <a:effectLst/>
                          <a:latin typeface="+mj-lt"/>
                        </a:rPr>
                        <a:t>Compare the medications on the two lists</a:t>
                      </a:r>
                    </a:p>
                    <a:p>
                      <a:pPr algn="justLow" fontAlgn="t">
                        <a:lnSpc>
                          <a:spcPct val="150000"/>
                        </a:lnSpc>
                        <a:buFont typeface="+mj-lt"/>
                        <a:buAutoNum type="arabicPeriod"/>
                      </a:pPr>
                      <a:r>
                        <a:rPr lang="en-US">
                          <a:solidFill>
                            <a:srgbClr val="333333"/>
                          </a:solidFill>
                          <a:effectLst/>
                          <a:latin typeface="+mj-lt"/>
                        </a:rPr>
                        <a:t>Make clinical decisions based on the comparison</a:t>
                      </a:r>
                    </a:p>
                    <a:p>
                      <a:pPr algn="justLow" fontAlgn="t">
                        <a:lnSpc>
                          <a:spcPct val="150000"/>
                        </a:lnSpc>
                        <a:buFont typeface="+mj-lt"/>
                        <a:buAutoNum type="arabicPeriod"/>
                      </a:pPr>
                      <a:r>
                        <a:rPr lang="en-US">
                          <a:solidFill>
                            <a:srgbClr val="333333"/>
                          </a:solidFill>
                          <a:effectLst/>
                          <a:latin typeface="+mj-lt"/>
                        </a:rPr>
                        <a:t>Communicate the new list to appropriate caregivers and to the patient</a:t>
                      </a:r>
                    </a:p>
                  </a:txBody>
                  <a:tcPr>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justLow" fontAlgn="t">
                        <a:lnSpc>
                          <a:spcPct val="150000"/>
                        </a:lnSpc>
                        <a:buFont typeface="+mj-lt"/>
                        <a:buAutoNum type="arabicPeriod"/>
                      </a:pPr>
                      <a:r>
                        <a:rPr lang="en-US" dirty="0">
                          <a:solidFill>
                            <a:srgbClr val="333333"/>
                          </a:solidFill>
                          <a:effectLst/>
                          <a:latin typeface="+mj-lt"/>
                        </a:rPr>
                        <a:t>Verification (collection of the medication history)</a:t>
                      </a:r>
                    </a:p>
                    <a:p>
                      <a:pPr algn="justLow" fontAlgn="t">
                        <a:lnSpc>
                          <a:spcPct val="150000"/>
                        </a:lnSpc>
                        <a:buFont typeface="+mj-lt"/>
                        <a:buAutoNum type="arabicPeriod"/>
                      </a:pPr>
                      <a:r>
                        <a:rPr lang="en-US" dirty="0">
                          <a:solidFill>
                            <a:srgbClr val="333333"/>
                          </a:solidFill>
                          <a:effectLst/>
                          <a:latin typeface="+mj-lt"/>
                        </a:rPr>
                        <a:t>Clarification (ensuring that the medications and doses are appropriate)</a:t>
                      </a:r>
                    </a:p>
                    <a:p>
                      <a:pPr algn="justLow" fontAlgn="t">
                        <a:lnSpc>
                          <a:spcPct val="150000"/>
                        </a:lnSpc>
                        <a:buFont typeface="+mj-lt"/>
                        <a:buAutoNum type="arabicPeriod"/>
                      </a:pPr>
                      <a:r>
                        <a:rPr lang="en-US" dirty="0">
                          <a:solidFill>
                            <a:srgbClr val="333333"/>
                          </a:solidFill>
                          <a:effectLst/>
                          <a:latin typeface="+mj-lt"/>
                        </a:rPr>
                        <a:t>Reconciliation (documentation of changes in the orders)</a:t>
                      </a:r>
                    </a:p>
                  </a:txBody>
                  <a:tcPr>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4032624195"/>
                  </a:ext>
                </a:extLst>
              </a:tr>
            </a:tbl>
          </a:graphicData>
        </a:graphic>
      </p:graphicFrame>
    </p:spTree>
    <p:extLst>
      <p:ext uri="{BB962C8B-B14F-4D97-AF65-F5344CB8AC3E}">
        <p14:creationId xmlns:p14="http://schemas.microsoft.com/office/powerpoint/2010/main" val="4260608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DFF5-0B00-419B-8434-0C290391F0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8D8925-519F-4CCA-A4AA-75F1E50E8F16}"/>
              </a:ext>
            </a:extLst>
          </p:cNvPr>
          <p:cNvSpPr>
            <a:spLocks noGrp="1"/>
          </p:cNvSpPr>
          <p:nvPr>
            <p:ph idx="1"/>
          </p:nvPr>
        </p:nvSpPr>
        <p:spPr/>
        <p:txBody>
          <a:bodyPr>
            <a:normAutofit/>
          </a:bodyPr>
          <a:lstStyle/>
          <a:p>
            <a:pPr algn="justLow">
              <a:lnSpc>
                <a:spcPct val="150000"/>
              </a:lnSpc>
            </a:pPr>
            <a:r>
              <a:rPr lang="en-US" sz="2400" b="0" i="0" dirty="0">
                <a:solidFill>
                  <a:srgbClr val="343536"/>
                </a:solidFill>
                <a:effectLst/>
                <a:latin typeface="+mj-lt"/>
              </a:rPr>
              <a:t>At the end of the medication reconciliation process, there should be an accurate, up-to-date best-possible medication list that should include all prescription drugs, over-the-counter medications, </a:t>
            </a:r>
            <a:r>
              <a:rPr lang="en-US" sz="2400" b="0" i="0" u="none" strike="noStrike" dirty="0">
                <a:solidFill>
                  <a:srgbClr val="005E8D"/>
                </a:solidFill>
                <a:effectLst/>
                <a:latin typeface="+mj-lt"/>
                <a:hlinkClick r:id="rId2"/>
              </a:rPr>
              <a:t>vitamins</a:t>
            </a:r>
            <a:r>
              <a:rPr lang="en-US" sz="2400" b="0" i="0" dirty="0">
                <a:solidFill>
                  <a:srgbClr val="343536"/>
                </a:solidFill>
                <a:effectLst/>
                <a:latin typeface="+mj-lt"/>
              </a:rPr>
              <a:t>, minerals, herbals, and other supplements. </a:t>
            </a:r>
          </a:p>
          <a:p>
            <a:pPr algn="justLow">
              <a:lnSpc>
                <a:spcPct val="150000"/>
              </a:lnSpc>
            </a:pPr>
            <a:r>
              <a:rPr lang="en-US" sz="2400" b="0" i="0" dirty="0">
                <a:solidFill>
                  <a:srgbClr val="343536"/>
                </a:solidFill>
                <a:effectLst/>
                <a:latin typeface="+mj-lt"/>
              </a:rPr>
              <a:t>The best-possible medication list should also include topical products, inhalers, injectables, eye- and eardrops, and nose sprays that are often left off mistakenly by patients during medication history and review.</a:t>
            </a:r>
            <a:endParaRPr lang="en-US" sz="2400" dirty="0">
              <a:latin typeface="+mj-lt"/>
            </a:endParaRPr>
          </a:p>
        </p:txBody>
      </p:sp>
    </p:spTree>
    <p:extLst>
      <p:ext uri="{BB962C8B-B14F-4D97-AF65-F5344CB8AC3E}">
        <p14:creationId xmlns:p14="http://schemas.microsoft.com/office/powerpoint/2010/main" val="291177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17311-7A58-4A66-B11D-DC6723E09F2E}"/>
              </a:ext>
            </a:extLst>
          </p:cNvPr>
          <p:cNvSpPr>
            <a:spLocks noGrp="1"/>
          </p:cNvSpPr>
          <p:nvPr>
            <p:ph type="title"/>
          </p:nvPr>
        </p:nvSpPr>
        <p:spPr/>
        <p:txBody>
          <a:bodyPr/>
          <a:lstStyle/>
          <a:p>
            <a:r>
              <a:rPr lang="en-US" dirty="0"/>
              <a:t>Case presentation </a:t>
            </a:r>
          </a:p>
        </p:txBody>
      </p:sp>
      <p:sp>
        <p:nvSpPr>
          <p:cNvPr id="3" name="Content Placeholder 2">
            <a:extLst>
              <a:ext uri="{FF2B5EF4-FFF2-40B4-BE49-F238E27FC236}">
                <a16:creationId xmlns:a16="http://schemas.microsoft.com/office/drawing/2014/main" id="{9F57C5BE-981A-492D-BEE1-0900AA6EACDB}"/>
              </a:ext>
            </a:extLst>
          </p:cNvPr>
          <p:cNvSpPr>
            <a:spLocks noGrp="1"/>
          </p:cNvSpPr>
          <p:nvPr>
            <p:ph idx="1"/>
          </p:nvPr>
        </p:nvSpPr>
        <p:spPr/>
        <p:txBody>
          <a:bodyPr>
            <a:normAutofit/>
          </a:bodyPr>
          <a:lstStyle/>
          <a:p>
            <a:pPr algn="l"/>
            <a:r>
              <a:rPr lang="en-US" sz="2400" b="1" i="0" dirty="0">
                <a:solidFill>
                  <a:srgbClr val="333333"/>
                </a:solidFill>
                <a:effectLst/>
                <a:latin typeface="+mj-lt"/>
              </a:rPr>
              <a:t>Chief Complaint</a:t>
            </a:r>
          </a:p>
          <a:p>
            <a:pPr algn="l"/>
            <a:r>
              <a:rPr lang="en-US" sz="2400" b="0" i="0" dirty="0">
                <a:solidFill>
                  <a:srgbClr val="343536"/>
                </a:solidFill>
                <a:effectLst/>
                <a:latin typeface="+mj-lt"/>
              </a:rPr>
              <a:t>“My right hip hurts and nothing is helping.”</a:t>
            </a:r>
          </a:p>
          <a:p>
            <a:pPr algn="l"/>
            <a:r>
              <a:rPr lang="en-US" sz="2400" b="1" i="0" dirty="0">
                <a:solidFill>
                  <a:srgbClr val="333333"/>
                </a:solidFill>
                <a:effectLst/>
                <a:latin typeface="+mj-lt"/>
              </a:rPr>
              <a:t>History of Present Illness</a:t>
            </a:r>
          </a:p>
          <a:p>
            <a:pPr algn="l"/>
            <a:r>
              <a:rPr lang="en-US" sz="2400" b="0" i="0" dirty="0">
                <a:solidFill>
                  <a:srgbClr val="343536"/>
                </a:solidFill>
                <a:effectLst/>
                <a:latin typeface="+mj-lt"/>
              </a:rPr>
              <a:t>KR is a 76-year-old male who was admitted to the hospital for total hip arthroplasty (THA) after a long history of left hip pain due to osteoarthritis. He had been suffering with progressively worse pain in the left hip over the past few years and has tried analgesics with minimal pain relief. KR has experienced increased difficulty with performing activities of daily living and can no longer tolerate the pain. He now opts for surgical intervention. KR successfully underwent left THA with no complications. He is now post-op day 3 and is ready for discharge back to the assisted living facility with outpatient physical therapy.</a:t>
            </a:r>
          </a:p>
          <a:p>
            <a:endParaRPr lang="en-US" sz="2400" dirty="0">
              <a:latin typeface="+mj-lt"/>
            </a:endParaRPr>
          </a:p>
        </p:txBody>
      </p:sp>
    </p:spTree>
    <p:extLst>
      <p:ext uri="{BB962C8B-B14F-4D97-AF65-F5344CB8AC3E}">
        <p14:creationId xmlns:p14="http://schemas.microsoft.com/office/powerpoint/2010/main" val="228775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437-5A66-4564-A4D7-2B8C27D468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1727CB-0208-4E44-96C0-FFCBA120CF19}"/>
              </a:ext>
            </a:extLst>
          </p:cNvPr>
          <p:cNvSpPr>
            <a:spLocks noGrp="1"/>
          </p:cNvSpPr>
          <p:nvPr>
            <p:ph idx="1"/>
          </p:nvPr>
        </p:nvSpPr>
        <p:spPr/>
        <p:txBody>
          <a:bodyPr>
            <a:normAutofit fontScale="92500"/>
          </a:bodyPr>
          <a:lstStyle/>
          <a:p>
            <a:pPr algn="justLow">
              <a:lnSpc>
                <a:spcPct val="150000"/>
              </a:lnSpc>
            </a:pPr>
            <a:r>
              <a:rPr lang="en-US" sz="2400" dirty="0"/>
              <a:t> It is estimated that each year in the US hospitals, 6.7% of all patients admitted will experience a medical error. </a:t>
            </a:r>
          </a:p>
          <a:p>
            <a:pPr algn="justLow">
              <a:lnSpc>
                <a:spcPct val="150000"/>
              </a:lnSpc>
            </a:pPr>
            <a:r>
              <a:rPr lang="en-US" sz="2400" dirty="0"/>
              <a:t>Of these errors, 3.1% will cause harm, and 13% will have fatal outcomes. </a:t>
            </a:r>
          </a:p>
          <a:p>
            <a:pPr algn="justLow">
              <a:lnSpc>
                <a:spcPct val="150000"/>
              </a:lnSpc>
            </a:pPr>
            <a:r>
              <a:rPr lang="en-US" sz="2400" dirty="0"/>
              <a:t>A large percentage of medical errors occur frequently, and are both predictable and preventable. MEs and ADEs are both included in the broad category of medical errors. </a:t>
            </a:r>
          </a:p>
          <a:p>
            <a:pPr algn="justLow">
              <a:lnSpc>
                <a:spcPct val="150000"/>
              </a:lnSpc>
            </a:pPr>
            <a:r>
              <a:rPr lang="en-US" sz="2400" dirty="0"/>
              <a:t>Preventable ADEs occur in 2% of hospitalized patients, and MEs resulting in harm contribute to approximately 7,000 deaths annually in the United States</a:t>
            </a:r>
          </a:p>
        </p:txBody>
      </p:sp>
    </p:spTree>
    <p:extLst>
      <p:ext uri="{BB962C8B-B14F-4D97-AF65-F5344CB8AC3E}">
        <p14:creationId xmlns:p14="http://schemas.microsoft.com/office/powerpoint/2010/main" val="2598132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7819D-FB23-49E9-AD5F-48051808C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82A1B2-A4E0-456B-A8CD-76A2873BC9BE}"/>
              </a:ext>
            </a:extLst>
          </p:cNvPr>
          <p:cNvSpPr>
            <a:spLocks noGrp="1"/>
          </p:cNvSpPr>
          <p:nvPr>
            <p:ph idx="1"/>
          </p:nvPr>
        </p:nvSpPr>
        <p:spPr/>
        <p:txBody>
          <a:bodyPr>
            <a:normAutofit fontScale="85000" lnSpcReduction="20000"/>
          </a:bodyPr>
          <a:lstStyle/>
          <a:p>
            <a:pPr algn="l"/>
            <a:r>
              <a:rPr lang="en-US" b="1" i="0" dirty="0">
                <a:solidFill>
                  <a:srgbClr val="333333"/>
                </a:solidFill>
                <a:effectLst/>
                <a:latin typeface="Source Sans Pro" panose="020B0503030403020204" pitchFamily="34" charset="0"/>
              </a:rPr>
              <a:t>Past Medical History</a:t>
            </a:r>
          </a:p>
          <a:p>
            <a:pPr algn="l"/>
            <a:r>
              <a:rPr lang="en-US" b="0" i="0" dirty="0">
                <a:solidFill>
                  <a:srgbClr val="343536"/>
                </a:solidFill>
                <a:effectLst/>
                <a:latin typeface="Source Sans Pro" panose="020B0503030403020204" pitchFamily="34" charset="0"/>
              </a:rPr>
              <a:t>Diabetes</a:t>
            </a:r>
          </a:p>
          <a:p>
            <a:pPr algn="l"/>
            <a:r>
              <a:rPr lang="en-US" b="0" i="0" dirty="0">
                <a:solidFill>
                  <a:srgbClr val="343536"/>
                </a:solidFill>
                <a:effectLst/>
                <a:latin typeface="Source Sans Pro" panose="020B0503030403020204" pitchFamily="34" charset="0"/>
              </a:rPr>
              <a:t>Early-onset dementia</a:t>
            </a:r>
          </a:p>
          <a:p>
            <a:pPr algn="l"/>
            <a:r>
              <a:rPr lang="en-US" b="0" i="0" dirty="0">
                <a:solidFill>
                  <a:srgbClr val="343536"/>
                </a:solidFill>
                <a:effectLst/>
                <a:latin typeface="Source Sans Pro" panose="020B0503030403020204" pitchFamily="34" charset="0"/>
              </a:rPr>
              <a:t>Glaucoma</a:t>
            </a:r>
          </a:p>
          <a:p>
            <a:pPr algn="l"/>
            <a:r>
              <a:rPr lang="en-US" b="0" i="0" dirty="0">
                <a:solidFill>
                  <a:srgbClr val="343536"/>
                </a:solidFill>
                <a:effectLst/>
                <a:latin typeface="Source Sans Pro" panose="020B0503030403020204" pitchFamily="34" charset="0"/>
              </a:rPr>
              <a:t>Gout</a:t>
            </a:r>
          </a:p>
          <a:p>
            <a:pPr algn="l"/>
            <a:r>
              <a:rPr lang="en-US" b="0" i="0" dirty="0">
                <a:solidFill>
                  <a:srgbClr val="343536"/>
                </a:solidFill>
                <a:effectLst/>
                <a:latin typeface="Source Sans Pro" panose="020B0503030403020204" pitchFamily="34" charset="0"/>
              </a:rPr>
              <a:t>Heart failure with preserved ejection fraction</a:t>
            </a:r>
          </a:p>
          <a:p>
            <a:pPr algn="l"/>
            <a:r>
              <a:rPr lang="en-US" b="0" i="0" dirty="0">
                <a:solidFill>
                  <a:srgbClr val="343536"/>
                </a:solidFill>
                <a:effectLst/>
                <a:latin typeface="Source Sans Pro" panose="020B0503030403020204" pitchFamily="34" charset="0"/>
              </a:rPr>
              <a:t>Hyperlipidemia</a:t>
            </a:r>
          </a:p>
          <a:p>
            <a:pPr algn="l"/>
            <a:r>
              <a:rPr lang="en-US" b="0" i="0" dirty="0">
                <a:solidFill>
                  <a:srgbClr val="343536"/>
                </a:solidFill>
                <a:effectLst/>
                <a:latin typeface="Source Sans Pro" panose="020B0503030403020204" pitchFamily="34" charset="0"/>
              </a:rPr>
              <a:t>Hypertension</a:t>
            </a:r>
          </a:p>
          <a:p>
            <a:pPr algn="l"/>
            <a:r>
              <a:rPr lang="en-US" b="0" i="0" dirty="0">
                <a:solidFill>
                  <a:srgbClr val="343536"/>
                </a:solidFill>
                <a:effectLst/>
                <a:latin typeface="Source Sans Pro" panose="020B0503030403020204" pitchFamily="34" charset="0"/>
              </a:rPr>
              <a:t>Osteoarthritis</a:t>
            </a:r>
          </a:p>
          <a:p>
            <a:pPr algn="l"/>
            <a:r>
              <a:rPr lang="en-US" b="1" i="0" dirty="0">
                <a:solidFill>
                  <a:srgbClr val="333333"/>
                </a:solidFill>
                <a:effectLst/>
                <a:latin typeface="Source Sans Pro" panose="020B0503030403020204" pitchFamily="34" charset="0"/>
              </a:rPr>
              <a:t>Surgical History</a:t>
            </a:r>
          </a:p>
          <a:p>
            <a:pPr algn="l"/>
            <a:r>
              <a:rPr lang="en-US" b="0" i="0" dirty="0">
                <a:solidFill>
                  <a:srgbClr val="343536"/>
                </a:solidFill>
                <a:effectLst/>
                <a:latin typeface="Source Sans Pro" panose="020B0503030403020204" pitchFamily="34" charset="0"/>
              </a:rPr>
              <a:t>N/A</a:t>
            </a:r>
          </a:p>
        </p:txBody>
      </p:sp>
    </p:spTree>
    <p:extLst>
      <p:ext uri="{BB962C8B-B14F-4D97-AF65-F5344CB8AC3E}">
        <p14:creationId xmlns:p14="http://schemas.microsoft.com/office/powerpoint/2010/main" val="3604618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7819D-FB23-49E9-AD5F-48051808C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82A1B2-A4E0-456B-A8CD-76A2873BC9BE}"/>
              </a:ext>
            </a:extLst>
          </p:cNvPr>
          <p:cNvSpPr>
            <a:spLocks noGrp="1"/>
          </p:cNvSpPr>
          <p:nvPr>
            <p:ph idx="1"/>
          </p:nvPr>
        </p:nvSpPr>
        <p:spPr/>
        <p:txBody>
          <a:bodyPr>
            <a:normAutofit fontScale="85000" lnSpcReduction="20000"/>
          </a:bodyPr>
          <a:lstStyle/>
          <a:p>
            <a:pPr algn="l"/>
            <a:r>
              <a:rPr lang="en-US" b="1" i="0" dirty="0">
                <a:solidFill>
                  <a:srgbClr val="333333"/>
                </a:solidFill>
                <a:effectLst/>
                <a:latin typeface="+mj-lt"/>
              </a:rPr>
              <a:t>Family History</a:t>
            </a:r>
          </a:p>
          <a:p>
            <a:pPr algn="l"/>
            <a:r>
              <a:rPr lang="en-US" b="0" i="0" dirty="0">
                <a:solidFill>
                  <a:srgbClr val="343536"/>
                </a:solidFill>
                <a:effectLst/>
                <a:latin typeface="+mj-lt"/>
              </a:rPr>
              <a:t>Father: died at age 75 from natural causes</a:t>
            </a:r>
          </a:p>
          <a:p>
            <a:pPr algn="l"/>
            <a:r>
              <a:rPr lang="en-US" b="0" i="0" dirty="0">
                <a:solidFill>
                  <a:srgbClr val="343536"/>
                </a:solidFill>
                <a:effectLst/>
                <a:latin typeface="+mj-lt"/>
              </a:rPr>
              <a:t>Mother: died at age 67 from heart attack</a:t>
            </a:r>
          </a:p>
          <a:p>
            <a:pPr algn="l"/>
            <a:r>
              <a:rPr lang="en-US" b="1" i="0" dirty="0">
                <a:solidFill>
                  <a:srgbClr val="333333"/>
                </a:solidFill>
                <a:effectLst/>
                <a:latin typeface="+mj-lt"/>
              </a:rPr>
              <a:t>Social History</a:t>
            </a:r>
          </a:p>
          <a:p>
            <a:pPr algn="l"/>
            <a:r>
              <a:rPr lang="en-US" b="0" i="0" dirty="0">
                <a:solidFill>
                  <a:srgbClr val="343536"/>
                </a:solidFill>
                <a:effectLst/>
                <a:latin typeface="+mj-lt"/>
              </a:rPr>
              <a:t>Widowed; one grown son lives out of state.</a:t>
            </a:r>
          </a:p>
          <a:p>
            <a:pPr algn="l"/>
            <a:r>
              <a:rPr lang="en-US" b="1" i="0" dirty="0">
                <a:solidFill>
                  <a:srgbClr val="333333"/>
                </a:solidFill>
                <a:effectLst/>
                <a:latin typeface="+mj-lt"/>
              </a:rPr>
              <a:t>Immunization</a:t>
            </a:r>
          </a:p>
          <a:p>
            <a:pPr algn="l"/>
            <a:r>
              <a:rPr lang="en-US" b="0" i="0" dirty="0">
                <a:solidFill>
                  <a:srgbClr val="343536"/>
                </a:solidFill>
                <a:effectLst/>
                <a:latin typeface="+mj-lt"/>
              </a:rPr>
              <a:t>Up to date</a:t>
            </a:r>
          </a:p>
          <a:p>
            <a:pPr algn="l"/>
            <a:r>
              <a:rPr lang="en-US" b="1" i="0" dirty="0">
                <a:solidFill>
                  <a:srgbClr val="333333"/>
                </a:solidFill>
                <a:effectLst/>
                <a:latin typeface="+mj-lt"/>
              </a:rPr>
              <a:t>Insurance</a:t>
            </a:r>
          </a:p>
          <a:p>
            <a:pPr algn="l"/>
            <a:r>
              <a:rPr lang="en-US" b="0" i="0" dirty="0">
                <a:solidFill>
                  <a:srgbClr val="343536"/>
                </a:solidFill>
                <a:effectLst/>
                <a:latin typeface="+mj-lt"/>
              </a:rPr>
              <a:t>Medicare and Medicaid</a:t>
            </a:r>
          </a:p>
          <a:p>
            <a:pPr algn="l"/>
            <a:r>
              <a:rPr lang="en-US" b="1" i="0" dirty="0">
                <a:solidFill>
                  <a:srgbClr val="333333"/>
                </a:solidFill>
                <a:effectLst/>
                <a:latin typeface="+mj-lt"/>
              </a:rPr>
              <a:t>Allergies</a:t>
            </a:r>
          </a:p>
          <a:p>
            <a:pPr algn="l"/>
            <a:r>
              <a:rPr lang="en-US" b="0" i="0" dirty="0">
                <a:solidFill>
                  <a:srgbClr val="343536"/>
                </a:solidFill>
                <a:effectLst/>
                <a:latin typeface="+mj-lt"/>
              </a:rPr>
              <a:t>No known allergies</a:t>
            </a:r>
          </a:p>
          <a:p>
            <a:endParaRPr lang="en-US" dirty="0">
              <a:latin typeface="+mj-lt"/>
            </a:endParaRPr>
          </a:p>
        </p:txBody>
      </p:sp>
    </p:spTree>
    <p:extLst>
      <p:ext uri="{BB962C8B-B14F-4D97-AF65-F5344CB8AC3E}">
        <p14:creationId xmlns:p14="http://schemas.microsoft.com/office/powerpoint/2010/main" val="3203280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9B24F-1BE3-4D48-A0C9-605E8FB12884}"/>
              </a:ext>
            </a:extLst>
          </p:cNvPr>
          <p:cNvSpPr>
            <a:spLocks noGrp="1"/>
          </p:cNvSpPr>
          <p:nvPr>
            <p:ph type="title"/>
          </p:nvPr>
        </p:nvSpPr>
        <p:spPr/>
        <p:txBody>
          <a:bodyPr/>
          <a:lstStyle/>
          <a:p>
            <a:r>
              <a:rPr lang="en-US" b="1" i="0" dirty="0">
                <a:solidFill>
                  <a:srgbClr val="333333"/>
                </a:solidFill>
                <a:effectLst/>
                <a:latin typeface="+mj-lt"/>
              </a:rPr>
              <a:t>Prior-to-Admission Medications</a:t>
            </a:r>
            <a:br>
              <a:rPr lang="en-US" b="1" i="0" dirty="0">
                <a:solidFill>
                  <a:srgbClr val="333333"/>
                </a:solidFill>
                <a:effectLst/>
                <a:latin typeface="+mj-lt"/>
              </a:rPr>
            </a:br>
            <a:endParaRPr lang="en-US" dirty="0"/>
          </a:p>
        </p:txBody>
      </p:sp>
      <p:sp>
        <p:nvSpPr>
          <p:cNvPr id="3" name="Content Placeholder 2">
            <a:extLst>
              <a:ext uri="{FF2B5EF4-FFF2-40B4-BE49-F238E27FC236}">
                <a16:creationId xmlns:a16="http://schemas.microsoft.com/office/drawing/2014/main" id="{5852D438-F10B-4756-95A9-F5E5F4E8D3EA}"/>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sz="2400" b="0" i="0" u="none" strike="noStrike" dirty="0">
                <a:solidFill>
                  <a:srgbClr val="005E8D"/>
                </a:solidFill>
                <a:effectLst/>
                <a:latin typeface="+mj-lt"/>
                <a:hlinkClick r:id="rId2"/>
              </a:rPr>
              <a:t>Allopurinol</a:t>
            </a:r>
            <a:r>
              <a:rPr lang="en-US" sz="2400" b="0" i="0" dirty="0">
                <a:solidFill>
                  <a:srgbClr val="343536"/>
                </a:solidFill>
                <a:effectLst/>
                <a:latin typeface="+mj-lt"/>
              </a:rPr>
              <a:t> 100 mg, 1 tablet PO once daily</a:t>
            </a:r>
          </a:p>
          <a:p>
            <a:pPr algn="l">
              <a:buFont typeface="Arial" panose="020B0604020202020204" pitchFamily="34" charset="0"/>
              <a:buChar char="•"/>
            </a:pPr>
            <a:r>
              <a:rPr lang="en-US" sz="2400" b="0" i="0" u="none" strike="noStrike" dirty="0">
                <a:solidFill>
                  <a:srgbClr val="005E8D"/>
                </a:solidFill>
                <a:effectLst/>
                <a:latin typeface="+mj-lt"/>
                <a:hlinkClick r:id="rId3"/>
              </a:rPr>
              <a:t>Amlodipine</a:t>
            </a:r>
            <a:r>
              <a:rPr lang="en-US" sz="2400" b="0" i="0" dirty="0">
                <a:solidFill>
                  <a:srgbClr val="343536"/>
                </a:solidFill>
                <a:effectLst/>
                <a:latin typeface="+mj-lt"/>
              </a:rPr>
              <a:t> 10 mg, 1 tablet PO once daily</a:t>
            </a:r>
          </a:p>
          <a:p>
            <a:pPr algn="l">
              <a:buFont typeface="Arial" panose="020B0604020202020204" pitchFamily="34" charset="0"/>
              <a:buChar char="•"/>
            </a:pPr>
            <a:r>
              <a:rPr lang="en-US" sz="2400" b="0" i="0" u="none" strike="noStrike" dirty="0">
                <a:solidFill>
                  <a:srgbClr val="005E8D"/>
                </a:solidFill>
                <a:effectLst/>
                <a:latin typeface="+mj-lt"/>
                <a:hlinkClick r:id="rId4"/>
              </a:rPr>
              <a:t>Calcium carbonate</a:t>
            </a:r>
            <a:r>
              <a:rPr lang="en-US" sz="2400" b="0" i="0" dirty="0">
                <a:solidFill>
                  <a:srgbClr val="343536"/>
                </a:solidFill>
                <a:effectLst/>
                <a:latin typeface="+mj-lt"/>
              </a:rPr>
              <a:t>/vitamin D 600 mg/800 IU, 1 tablet PO once daily</a:t>
            </a:r>
          </a:p>
          <a:p>
            <a:pPr algn="l">
              <a:buFont typeface="Arial" panose="020B0604020202020204" pitchFamily="34" charset="0"/>
              <a:buChar char="•"/>
            </a:pPr>
            <a:r>
              <a:rPr lang="en-US" sz="2400" b="0" i="0" u="none" strike="noStrike" dirty="0">
                <a:solidFill>
                  <a:srgbClr val="005E8D"/>
                </a:solidFill>
                <a:effectLst/>
                <a:latin typeface="+mj-lt"/>
                <a:hlinkClick r:id="rId5"/>
              </a:rPr>
              <a:t>Capsaicin</a:t>
            </a:r>
            <a:r>
              <a:rPr lang="en-US" sz="2400" b="0" i="0" dirty="0">
                <a:solidFill>
                  <a:srgbClr val="343536"/>
                </a:solidFill>
                <a:effectLst/>
                <a:latin typeface="+mj-lt"/>
              </a:rPr>
              <a:t> 0.025% cream, apply thin film topically to left hip 3 to 4 times daily</a:t>
            </a:r>
          </a:p>
          <a:p>
            <a:pPr algn="l">
              <a:buFont typeface="Arial" panose="020B0604020202020204" pitchFamily="34" charset="0"/>
              <a:buChar char="•"/>
            </a:pPr>
            <a:r>
              <a:rPr lang="en-US" sz="2400" b="0" i="0" u="none" strike="noStrike" dirty="0">
                <a:solidFill>
                  <a:srgbClr val="005E8D"/>
                </a:solidFill>
                <a:effectLst/>
                <a:latin typeface="+mj-lt"/>
                <a:hlinkClick r:id="rId6"/>
              </a:rPr>
              <a:t>Celecoxib</a:t>
            </a:r>
            <a:r>
              <a:rPr lang="en-US" sz="2400" b="0" i="0" dirty="0">
                <a:solidFill>
                  <a:srgbClr val="343536"/>
                </a:solidFill>
                <a:effectLst/>
                <a:latin typeface="+mj-lt"/>
              </a:rPr>
              <a:t> 100 mg, 1 capsule PO twice daily</a:t>
            </a:r>
          </a:p>
          <a:p>
            <a:pPr algn="l">
              <a:buFont typeface="Arial" panose="020B0604020202020204" pitchFamily="34" charset="0"/>
              <a:buChar char="•"/>
            </a:pPr>
            <a:r>
              <a:rPr lang="en-US" sz="2400" b="0" i="0" u="none" strike="noStrike" dirty="0">
                <a:solidFill>
                  <a:srgbClr val="005E8D"/>
                </a:solidFill>
                <a:effectLst/>
                <a:latin typeface="+mj-lt"/>
                <a:hlinkClick r:id="rId7"/>
              </a:rPr>
              <a:t>Furosemide</a:t>
            </a:r>
            <a:r>
              <a:rPr lang="en-US" sz="2400" b="0" i="0" dirty="0">
                <a:solidFill>
                  <a:srgbClr val="343536"/>
                </a:solidFill>
                <a:effectLst/>
                <a:latin typeface="+mj-lt"/>
              </a:rPr>
              <a:t> 20 mg, 1 tablet PO daily as needed for edema</a:t>
            </a:r>
          </a:p>
          <a:p>
            <a:pPr algn="l">
              <a:buFont typeface="Arial" panose="020B0604020202020204" pitchFamily="34" charset="0"/>
              <a:buChar char="•"/>
            </a:pPr>
            <a:r>
              <a:rPr lang="en-US" sz="2400" b="0" i="0" u="none" strike="noStrike" dirty="0">
                <a:solidFill>
                  <a:srgbClr val="005E8D"/>
                </a:solidFill>
                <a:effectLst/>
                <a:latin typeface="+mj-lt"/>
                <a:hlinkClick r:id="rId8"/>
              </a:rPr>
              <a:t>Latanoprost</a:t>
            </a:r>
            <a:r>
              <a:rPr lang="en-US" sz="2400" b="0" i="0" dirty="0">
                <a:solidFill>
                  <a:srgbClr val="343536"/>
                </a:solidFill>
                <a:effectLst/>
                <a:latin typeface="+mj-lt"/>
              </a:rPr>
              <a:t> 0.005%, 1 drop in each eye once daily in the evening</a:t>
            </a:r>
          </a:p>
          <a:p>
            <a:pPr algn="l">
              <a:buFont typeface="Arial" panose="020B0604020202020204" pitchFamily="34" charset="0"/>
              <a:buChar char="•"/>
            </a:pPr>
            <a:r>
              <a:rPr lang="en-US" sz="2400" b="0" i="0" u="none" strike="noStrike" dirty="0">
                <a:solidFill>
                  <a:srgbClr val="005E8D"/>
                </a:solidFill>
                <a:effectLst/>
                <a:latin typeface="+mj-lt"/>
                <a:hlinkClick r:id="rId9"/>
              </a:rPr>
              <a:t>Lisinopril</a:t>
            </a:r>
            <a:r>
              <a:rPr lang="en-US" sz="2400" b="0" i="0" dirty="0">
                <a:solidFill>
                  <a:srgbClr val="343536"/>
                </a:solidFill>
                <a:effectLst/>
                <a:latin typeface="+mj-lt"/>
              </a:rPr>
              <a:t> 10 mg, 1 tablet PO once daily</a:t>
            </a:r>
          </a:p>
          <a:p>
            <a:pPr algn="l">
              <a:buFont typeface="Arial" panose="020B0604020202020204" pitchFamily="34" charset="0"/>
              <a:buChar char="•"/>
            </a:pPr>
            <a:r>
              <a:rPr lang="en-US" sz="2400" b="0" i="0" u="none" strike="noStrike" dirty="0">
                <a:solidFill>
                  <a:srgbClr val="005E8D"/>
                </a:solidFill>
                <a:effectLst/>
                <a:latin typeface="+mj-lt"/>
                <a:hlinkClick r:id="rId10"/>
              </a:rPr>
              <a:t>Metformin</a:t>
            </a:r>
            <a:r>
              <a:rPr lang="en-US" sz="2400" b="0" i="0" dirty="0">
                <a:solidFill>
                  <a:srgbClr val="343536"/>
                </a:solidFill>
                <a:effectLst/>
                <a:latin typeface="+mj-lt"/>
              </a:rPr>
              <a:t> 1000 mg, 1 tablet PO twice daily</a:t>
            </a:r>
          </a:p>
          <a:p>
            <a:pPr algn="l">
              <a:buFont typeface="Arial" panose="020B0604020202020204" pitchFamily="34" charset="0"/>
              <a:buChar char="•"/>
            </a:pPr>
            <a:r>
              <a:rPr lang="en-US" sz="2400" b="0" i="0" dirty="0">
                <a:solidFill>
                  <a:srgbClr val="343536"/>
                </a:solidFill>
                <a:effectLst/>
                <a:latin typeface="+mj-lt"/>
              </a:rPr>
              <a:t>Multivitamin, 1 tablet PO once daily</a:t>
            </a:r>
          </a:p>
          <a:p>
            <a:pPr algn="l">
              <a:buFont typeface="Arial" panose="020B0604020202020204" pitchFamily="34" charset="0"/>
              <a:buChar char="•"/>
            </a:pPr>
            <a:r>
              <a:rPr lang="en-US" sz="2400" b="0" i="0" u="none" strike="noStrike" dirty="0">
                <a:solidFill>
                  <a:srgbClr val="005E8D"/>
                </a:solidFill>
                <a:effectLst/>
                <a:latin typeface="+mj-lt"/>
                <a:hlinkClick r:id="rId11"/>
              </a:rPr>
              <a:t>Rosuvastatin</a:t>
            </a:r>
            <a:r>
              <a:rPr lang="en-US" sz="2400" b="0" i="0" dirty="0">
                <a:solidFill>
                  <a:srgbClr val="343536"/>
                </a:solidFill>
                <a:effectLst/>
                <a:latin typeface="+mj-lt"/>
              </a:rPr>
              <a:t> 20 mg, 1 tablet PO daily</a:t>
            </a:r>
          </a:p>
          <a:p>
            <a:endParaRPr lang="en-US" dirty="0">
              <a:latin typeface="+mj-lt"/>
            </a:endParaRPr>
          </a:p>
        </p:txBody>
      </p:sp>
    </p:spTree>
    <p:extLst>
      <p:ext uri="{BB962C8B-B14F-4D97-AF65-F5344CB8AC3E}">
        <p14:creationId xmlns:p14="http://schemas.microsoft.com/office/powerpoint/2010/main" val="207205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9C7E-EBBC-483C-941C-5961623A7F9A}"/>
              </a:ext>
            </a:extLst>
          </p:cNvPr>
          <p:cNvSpPr>
            <a:spLocks noGrp="1"/>
          </p:cNvSpPr>
          <p:nvPr>
            <p:ph type="title"/>
          </p:nvPr>
        </p:nvSpPr>
        <p:spPr/>
        <p:txBody>
          <a:bodyPr/>
          <a:lstStyle/>
          <a:p>
            <a:r>
              <a:rPr lang="en-US" b="1" i="0" dirty="0">
                <a:solidFill>
                  <a:srgbClr val="333333"/>
                </a:solidFill>
                <a:effectLst/>
                <a:latin typeface="+mj-lt"/>
              </a:rPr>
              <a:t>Current Medications</a:t>
            </a:r>
            <a:br>
              <a:rPr lang="en-US" b="1" i="0" dirty="0">
                <a:solidFill>
                  <a:srgbClr val="333333"/>
                </a:solidFill>
                <a:effectLst/>
                <a:latin typeface="+mj-lt"/>
              </a:rPr>
            </a:br>
            <a:endParaRPr lang="en-US" dirty="0"/>
          </a:p>
        </p:txBody>
      </p:sp>
      <p:sp>
        <p:nvSpPr>
          <p:cNvPr id="3" name="Content Placeholder 2">
            <a:extLst>
              <a:ext uri="{FF2B5EF4-FFF2-40B4-BE49-F238E27FC236}">
                <a16:creationId xmlns:a16="http://schemas.microsoft.com/office/drawing/2014/main" id="{D1063E1D-69AF-471A-9981-FDAA94BB394E}"/>
              </a:ext>
            </a:extLst>
          </p:cNvPr>
          <p:cNvSpPr>
            <a:spLocks noGrp="1"/>
          </p:cNvSpPr>
          <p:nvPr>
            <p:ph idx="1"/>
          </p:nvPr>
        </p:nvSpPr>
        <p:spPr/>
        <p:txBody>
          <a:bodyPr>
            <a:normAutofit/>
          </a:bodyPr>
          <a:lstStyle/>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2"/>
              </a:rPr>
              <a:t>Acetaminophen</a:t>
            </a:r>
            <a:r>
              <a:rPr lang="en-US" sz="2000" b="0" i="0" dirty="0">
                <a:solidFill>
                  <a:srgbClr val="343536"/>
                </a:solidFill>
                <a:effectLst/>
                <a:latin typeface="+mj-lt"/>
              </a:rPr>
              <a:t> 325 mg, 1-2 tablets PO every 4-6 hours PRN for mild-moderate pain</a:t>
            </a:r>
          </a:p>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3"/>
              </a:rPr>
              <a:t>Atorvastatin</a:t>
            </a:r>
            <a:r>
              <a:rPr lang="en-US" sz="2000" b="0" i="0" dirty="0">
                <a:solidFill>
                  <a:srgbClr val="343536"/>
                </a:solidFill>
                <a:effectLst/>
                <a:latin typeface="+mj-lt"/>
              </a:rPr>
              <a:t> 40 mg, 1 tablet PO daily</a:t>
            </a:r>
          </a:p>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4"/>
              </a:rPr>
              <a:t>Heparin</a:t>
            </a:r>
            <a:r>
              <a:rPr lang="en-US" sz="2000" b="0" i="0" dirty="0">
                <a:solidFill>
                  <a:srgbClr val="343536"/>
                </a:solidFill>
                <a:effectLst/>
                <a:latin typeface="+mj-lt"/>
              </a:rPr>
              <a:t> 5000 units subcutaneously every 8 hours</a:t>
            </a:r>
          </a:p>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5"/>
              </a:rPr>
              <a:t>Hydrocodone</a:t>
            </a:r>
            <a:r>
              <a:rPr lang="en-US" sz="2000" b="0" i="0" dirty="0">
                <a:solidFill>
                  <a:srgbClr val="343536"/>
                </a:solidFill>
                <a:effectLst/>
                <a:latin typeface="+mj-lt"/>
              </a:rPr>
              <a:t>/</a:t>
            </a:r>
            <a:r>
              <a:rPr lang="en-US" sz="2000" b="0" i="0" u="none" strike="noStrike" dirty="0">
                <a:solidFill>
                  <a:srgbClr val="005E8D"/>
                </a:solidFill>
                <a:effectLst/>
                <a:latin typeface="+mj-lt"/>
                <a:hlinkClick r:id="rId2"/>
              </a:rPr>
              <a:t>acetaminophen</a:t>
            </a:r>
            <a:r>
              <a:rPr lang="en-US" sz="2000" b="0" i="0" dirty="0">
                <a:solidFill>
                  <a:srgbClr val="343536"/>
                </a:solidFill>
                <a:effectLst/>
                <a:latin typeface="+mj-lt"/>
              </a:rPr>
              <a:t> 5/500 mg, 1 tablet PO every 4-6 hours PRN for severe pain</a:t>
            </a:r>
          </a:p>
          <a:p>
            <a:pPr algn="l">
              <a:lnSpc>
                <a:spcPct val="150000"/>
              </a:lnSpc>
              <a:buFont typeface="Arial" panose="020B0604020202020204" pitchFamily="34" charset="0"/>
              <a:buChar char="•"/>
            </a:pPr>
            <a:r>
              <a:rPr lang="en-US" sz="2000" b="0" i="0" dirty="0">
                <a:solidFill>
                  <a:srgbClr val="343536"/>
                </a:solidFill>
                <a:effectLst/>
                <a:latin typeface="+mj-lt"/>
              </a:rPr>
              <a:t>Regular </a:t>
            </a:r>
            <a:r>
              <a:rPr lang="en-US" sz="2000" b="0" i="0" u="none" strike="noStrike" dirty="0">
                <a:solidFill>
                  <a:srgbClr val="005E8D"/>
                </a:solidFill>
                <a:effectLst/>
                <a:latin typeface="+mj-lt"/>
                <a:hlinkClick r:id="rId6"/>
              </a:rPr>
              <a:t>insulin</a:t>
            </a:r>
            <a:r>
              <a:rPr lang="en-US" sz="2000" b="0" i="0" dirty="0">
                <a:solidFill>
                  <a:srgbClr val="343536"/>
                </a:solidFill>
                <a:effectLst/>
                <a:latin typeface="+mj-lt"/>
              </a:rPr>
              <a:t> sliding scale</a:t>
            </a:r>
          </a:p>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7"/>
              </a:rPr>
              <a:t>Latanoprost</a:t>
            </a:r>
            <a:r>
              <a:rPr lang="en-US" sz="2000" b="0" i="0" dirty="0">
                <a:solidFill>
                  <a:srgbClr val="343536"/>
                </a:solidFill>
                <a:effectLst/>
                <a:latin typeface="+mj-lt"/>
              </a:rPr>
              <a:t> 0.005%, 1 drop in each eye once daily in the evening</a:t>
            </a:r>
          </a:p>
          <a:p>
            <a:pPr algn="l">
              <a:lnSpc>
                <a:spcPct val="150000"/>
              </a:lnSpc>
              <a:buFont typeface="Arial" panose="020B0604020202020204" pitchFamily="34" charset="0"/>
              <a:buChar char="•"/>
            </a:pPr>
            <a:r>
              <a:rPr lang="en-US" sz="2000" b="0" i="0" u="none" strike="noStrike" dirty="0">
                <a:solidFill>
                  <a:srgbClr val="005E8D"/>
                </a:solidFill>
                <a:effectLst/>
                <a:latin typeface="+mj-lt"/>
                <a:hlinkClick r:id="rId8"/>
              </a:rPr>
              <a:t>Omeprazole</a:t>
            </a:r>
            <a:r>
              <a:rPr lang="en-US" sz="2000" b="0" i="0" dirty="0">
                <a:solidFill>
                  <a:srgbClr val="343536"/>
                </a:solidFill>
                <a:effectLst/>
                <a:latin typeface="+mj-lt"/>
              </a:rPr>
              <a:t> 20 mg, 1 capsule PO daily</a:t>
            </a:r>
          </a:p>
          <a:p>
            <a:endParaRPr lang="en-US" sz="2400" dirty="0">
              <a:latin typeface="+mj-lt"/>
            </a:endParaRPr>
          </a:p>
        </p:txBody>
      </p:sp>
    </p:spTree>
    <p:extLst>
      <p:ext uri="{BB962C8B-B14F-4D97-AF65-F5344CB8AC3E}">
        <p14:creationId xmlns:p14="http://schemas.microsoft.com/office/powerpoint/2010/main" val="1500338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58151-D040-459D-93BD-F9372A84FD81}"/>
              </a:ext>
            </a:extLst>
          </p:cNvPr>
          <p:cNvSpPr>
            <a:spLocks noGrp="1"/>
          </p:cNvSpPr>
          <p:nvPr>
            <p:ph type="title"/>
          </p:nvPr>
        </p:nvSpPr>
        <p:spPr/>
        <p:txBody>
          <a:bodyPr/>
          <a:lstStyle/>
          <a:p>
            <a:r>
              <a:rPr lang="en-US" b="1" i="0" dirty="0">
                <a:solidFill>
                  <a:srgbClr val="333333"/>
                </a:solidFill>
                <a:effectLst/>
                <a:latin typeface="Source Sans Pro" panose="020B0503030403020204" pitchFamily="34" charset="0"/>
              </a:rPr>
              <a:t>Physical Examination</a:t>
            </a:r>
            <a:br>
              <a:rPr lang="en-US" b="1" i="0" dirty="0">
                <a:solidFill>
                  <a:srgbClr val="333333"/>
                </a:solidFill>
                <a:effectLst/>
                <a:latin typeface="Source Sans Pro" panose="020B0503030403020204" pitchFamily="34" charset="0"/>
              </a:rPr>
            </a:br>
            <a:endParaRPr lang="en-US" dirty="0"/>
          </a:p>
        </p:txBody>
      </p:sp>
      <p:sp>
        <p:nvSpPr>
          <p:cNvPr id="3" name="Content Placeholder 2">
            <a:extLst>
              <a:ext uri="{FF2B5EF4-FFF2-40B4-BE49-F238E27FC236}">
                <a16:creationId xmlns:a16="http://schemas.microsoft.com/office/drawing/2014/main" id="{EF827F96-2502-4A27-94A0-B124184BEB65}"/>
              </a:ext>
            </a:extLst>
          </p:cNvPr>
          <p:cNvSpPr>
            <a:spLocks noGrp="1"/>
          </p:cNvSpPr>
          <p:nvPr>
            <p:ph idx="1"/>
          </p:nvPr>
        </p:nvSpPr>
        <p:spPr/>
        <p:txBody>
          <a:bodyPr>
            <a:normAutofit/>
          </a:bodyPr>
          <a:lstStyle/>
          <a:p>
            <a:pPr algn="l"/>
            <a:r>
              <a:rPr lang="en-US" sz="2400" b="1" i="0" dirty="0">
                <a:solidFill>
                  <a:srgbClr val="333333"/>
                </a:solidFill>
                <a:effectLst/>
                <a:latin typeface="+mj-lt"/>
              </a:rPr>
              <a:t>Vital Signs</a:t>
            </a:r>
          </a:p>
          <a:p>
            <a:pPr algn="l"/>
            <a:r>
              <a:rPr lang="en-US" sz="2400" b="0" i="0" dirty="0">
                <a:solidFill>
                  <a:srgbClr val="343536"/>
                </a:solidFill>
                <a:effectLst/>
                <a:latin typeface="+mj-lt"/>
              </a:rPr>
              <a:t>Temp 98.7°F (37.1°C), P 82, RR 18, BP 146/82 mmHg, O</a:t>
            </a:r>
            <a:r>
              <a:rPr lang="en-US" sz="2400" b="0" i="0" baseline="-25000" dirty="0">
                <a:solidFill>
                  <a:srgbClr val="343536"/>
                </a:solidFill>
                <a:effectLst/>
                <a:latin typeface="+mj-lt"/>
              </a:rPr>
              <a:t>2</a:t>
            </a:r>
            <a:r>
              <a:rPr lang="en-US" sz="2400" b="0" i="0" dirty="0">
                <a:solidFill>
                  <a:srgbClr val="343536"/>
                </a:solidFill>
                <a:effectLst/>
                <a:latin typeface="+mj-lt"/>
              </a:rPr>
              <a:t> saturation 99%</a:t>
            </a:r>
          </a:p>
          <a:p>
            <a:pPr algn="l"/>
            <a:r>
              <a:rPr lang="en-US" sz="2400" b="1" i="0" dirty="0">
                <a:solidFill>
                  <a:srgbClr val="333333"/>
                </a:solidFill>
                <a:effectLst/>
                <a:latin typeface="+mj-lt"/>
              </a:rPr>
              <a:t>General</a:t>
            </a:r>
          </a:p>
          <a:p>
            <a:pPr algn="l"/>
            <a:r>
              <a:rPr lang="en-US" sz="2400" b="0" i="0" dirty="0">
                <a:solidFill>
                  <a:srgbClr val="343536"/>
                </a:solidFill>
                <a:effectLst/>
                <a:latin typeface="+mj-lt"/>
              </a:rPr>
              <a:t>Comfortable other than left hip pain.</a:t>
            </a:r>
          </a:p>
          <a:p>
            <a:pPr algn="l"/>
            <a:r>
              <a:rPr lang="en-US" sz="2400" b="1" i="0" dirty="0">
                <a:solidFill>
                  <a:srgbClr val="333333"/>
                </a:solidFill>
                <a:effectLst/>
                <a:latin typeface="+mj-lt"/>
              </a:rPr>
              <a:t>HEENT</a:t>
            </a:r>
          </a:p>
          <a:p>
            <a:pPr algn="l"/>
            <a:r>
              <a:rPr lang="en-US" sz="2400" b="0" i="0" dirty="0">
                <a:solidFill>
                  <a:srgbClr val="343536"/>
                </a:solidFill>
                <a:effectLst/>
                <a:latin typeface="+mj-lt"/>
              </a:rPr>
              <a:t>PERRLA, EOMI.</a:t>
            </a:r>
          </a:p>
          <a:p>
            <a:pPr algn="l"/>
            <a:r>
              <a:rPr lang="en-US" sz="2400" b="1" i="0" dirty="0">
                <a:solidFill>
                  <a:srgbClr val="333333"/>
                </a:solidFill>
                <a:effectLst/>
                <a:latin typeface="+mj-lt"/>
              </a:rPr>
              <a:t>Respiratory</a:t>
            </a:r>
          </a:p>
          <a:p>
            <a:pPr algn="l"/>
            <a:r>
              <a:rPr lang="en-US" sz="2400" b="0" i="0" dirty="0">
                <a:solidFill>
                  <a:srgbClr val="343536"/>
                </a:solidFill>
                <a:effectLst/>
                <a:latin typeface="+mj-lt"/>
              </a:rPr>
              <a:t>Normal breath sounds.</a:t>
            </a:r>
          </a:p>
          <a:p>
            <a:pPr algn="l"/>
            <a:r>
              <a:rPr lang="en-US" sz="2400" b="1" i="0" dirty="0">
                <a:solidFill>
                  <a:srgbClr val="333333"/>
                </a:solidFill>
                <a:effectLst/>
                <a:latin typeface="+mj-lt"/>
              </a:rPr>
              <a:t>Cardiovascular</a:t>
            </a:r>
          </a:p>
        </p:txBody>
      </p:sp>
    </p:spTree>
    <p:extLst>
      <p:ext uri="{BB962C8B-B14F-4D97-AF65-F5344CB8AC3E}">
        <p14:creationId xmlns:p14="http://schemas.microsoft.com/office/powerpoint/2010/main" val="3801123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58151-D040-459D-93BD-F9372A84FD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827F96-2502-4A27-94A0-B124184BEB65}"/>
              </a:ext>
            </a:extLst>
          </p:cNvPr>
          <p:cNvSpPr>
            <a:spLocks noGrp="1"/>
          </p:cNvSpPr>
          <p:nvPr>
            <p:ph idx="1"/>
          </p:nvPr>
        </p:nvSpPr>
        <p:spPr/>
        <p:txBody>
          <a:bodyPr>
            <a:normAutofit/>
          </a:bodyPr>
          <a:lstStyle/>
          <a:p>
            <a:pPr algn="l"/>
            <a:r>
              <a:rPr lang="en-US" sz="2400" b="0" i="0" dirty="0">
                <a:solidFill>
                  <a:srgbClr val="343536"/>
                </a:solidFill>
                <a:effectLst/>
                <a:latin typeface="+mj-lt"/>
              </a:rPr>
              <a:t>Normal rate and regular rhythm.</a:t>
            </a:r>
          </a:p>
          <a:p>
            <a:pPr algn="l"/>
            <a:r>
              <a:rPr lang="en-US" sz="2400" b="1" i="0" dirty="0">
                <a:solidFill>
                  <a:srgbClr val="333333"/>
                </a:solidFill>
                <a:effectLst/>
                <a:latin typeface="+mj-lt"/>
              </a:rPr>
              <a:t>Abdominal</a:t>
            </a:r>
          </a:p>
          <a:p>
            <a:pPr algn="l"/>
            <a:r>
              <a:rPr lang="en-US" sz="2400" b="0" i="0" dirty="0">
                <a:solidFill>
                  <a:srgbClr val="343536"/>
                </a:solidFill>
                <a:effectLst/>
                <a:latin typeface="+mj-lt"/>
              </a:rPr>
              <a:t>Soft. Bowel sounds are normal. No abdominal tenderness.</a:t>
            </a:r>
          </a:p>
          <a:p>
            <a:pPr algn="l"/>
            <a:r>
              <a:rPr lang="en-US" sz="2400" b="1" i="0" dirty="0">
                <a:solidFill>
                  <a:srgbClr val="333333"/>
                </a:solidFill>
                <a:effectLst/>
                <a:latin typeface="+mj-lt"/>
              </a:rPr>
              <a:t>Neurologic</a:t>
            </a:r>
          </a:p>
          <a:p>
            <a:pPr algn="l"/>
            <a:r>
              <a:rPr lang="en-US" sz="2400" b="0" i="0" dirty="0">
                <a:solidFill>
                  <a:srgbClr val="343536"/>
                </a:solidFill>
                <a:effectLst/>
                <a:latin typeface="+mj-lt"/>
              </a:rPr>
              <a:t>Alert and oriented to person, place, and time.</a:t>
            </a:r>
          </a:p>
          <a:p>
            <a:pPr algn="l"/>
            <a:r>
              <a:rPr lang="en-US" sz="2400" b="1" i="0" dirty="0">
                <a:solidFill>
                  <a:srgbClr val="333333"/>
                </a:solidFill>
                <a:effectLst/>
                <a:latin typeface="+mj-lt"/>
              </a:rPr>
              <a:t>Musculoskeletal</a:t>
            </a:r>
          </a:p>
          <a:p>
            <a:pPr algn="l"/>
            <a:r>
              <a:rPr lang="en-US" sz="2400" b="0" i="0" dirty="0">
                <a:solidFill>
                  <a:srgbClr val="343536"/>
                </a:solidFill>
                <a:effectLst/>
                <a:latin typeface="+mj-lt"/>
              </a:rPr>
              <a:t>Normal other than decreased range of movement in external rotation of left hip.</a:t>
            </a:r>
          </a:p>
          <a:p>
            <a:pPr algn="l"/>
            <a:r>
              <a:rPr lang="en-US" sz="2400" b="1" i="0" dirty="0">
                <a:solidFill>
                  <a:srgbClr val="333333"/>
                </a:solidFill>
                <a:effectLst/>
                <a:latin typeface="+mj-lt"/>
              </a:rPr>
              <a:t>Extremities</a:t>
            </a:r>
          </a:p>
          <a:p>
            <a:pPr algn="l"/>
            <a:r>
              <a:rPr lang="en-US" sz="2400" b="0" i="0" dirty="0">
                <a:solidFill>
                  <a:srgbClr val="343536"/>
                </a:solidFill>
                <a:effectLst/>
                <a:latin typeface="+mj-lt"/>
              </a:rPr>
              <a:t>Skin is warm and dry. Not edematous.</a:t>
            </a:r>
          </a:p>
          <a:p>
            <a:endParaRPr lang="en-US" sz="2400" dirty="0">
              <a:latin typeface="+mj-lt"/>
            </a:endParaRPr>
          </a:p>
        </p:txBody>
      </p:sp>
    </p:spTree>
    <p:extLst>
      <p:ext uri="{BB962C8B-B14F-4D97-AF65-F5344CB8AC3E}">
        <p14:creationId xmlns:p14="http://schemas.microsoft.com/office/powerpoint/2010/main" val="340259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AC9E-1EDF-4ED7-84C5-19880BD63748}"/>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829D3D2C-286E-4153-BE29-99609845A812}"/>
              </a:ext>
            </a:extLst>
          </p:cNvPr>
          <p:cNvGraphicFramePr>
            <a:graphicFrameLocks noGrp="1"/>
          </p:cNvGraphicFramePr>
          <p:nvPr>
            <p:ph idx="1"/>
            <p:extLst>
              <p:ext uri="{D42A27DB-BD31-4B8C-83A1-F6EECF244321}">
                <p14:modId xmlns:p14="http://schemas.microsoft.com/office/powerpoint/2010/main" val="737977295"/>
              </p:ext>
            </p:extLst>
          </p:nvPr>
        </p:nvGraphicFramePr>
        <p:xfrm>
          <a:off x="923192" y="2083778"/>
          <a:ext cx="10330962" cy="3930157"/>
        </p:xfrm>
        <a:graphic>
          <a:graphicData uri="http://schemas.openxmlformats.org/drawingml/2006/table">
            <a:tbl>
              <a:tblPr>
                <a:tableStyleId>{D7AC3CCA-C797-4891-BE02-D94E43425B78}</a:tableStyleId>
              </a:tblPr>
              <a:tblGrid>
                <a:gridCol w="5165481">
                  <a:extLst>
                    <a:ext uri="{9D8B030D-6E8A-4147-A177-3AD203B41FA5}">
                      <a16:colId xmlns:a16="http://schemas.microsoft.com/office/drawing/2014/main" val="3371453784"/>
                    </a:ext>
                  </a:extLst>
                </a:gridCol>
                <a:gridCol w="5165481">
                  <a:extLst>
                    <a:ext uri="{9D8B030D-6E8A-4147-A177-3AD203B41FA5}">
                      <a16:colId xmlns:a16="http://schemas.microsoft.com/office/drawing/2014/main" val="2025498123"/>
                    </a:ext>
                  </a:extLst>
                </a:gridCol>
              </a:tblGrid>
              <a:tr h="561451">
                <a:tc>
                  <a:txBody>
                    <a:bodyPr/>
                    <a:lstStyle/>
                    <a:p>
                      <a:pPr algn="l" fontAlgn="t"/>
                      <a:r>
                        <a:rPr lang="en-US">
                          <a:solidFill>
                            <a:srgbClr val="343536"/>
                          </a:solidFill>
                          <a:effectLst/>
                        </a:rPr>
                        <a:t>Na = 138 mEq/L</a:t>
                      </a:r>
                      <a:endParaRPr lang="en-US">
                        <a:solidFill>
                          <a:srgbClr val="343536"/>
                        </a:solidFill>
                        <a:effectLst/>
                        <a:latin typeface="+mj-lt"/>
                      </a:endParaRPr>
                    </a:p>
                  </a:txBody>
                  <a:tcPr/>
                </a:tc>
                <a:tc>
                  <a:txBody>
                    <a:bodyPr/>
                    <a:lstStyle/>
                    <a:p>
                      <a:pPr algn="l" fontAlgn="t"/>
                      <a:r>
                        <a:rPr lang="en-US">
                          <a:solidFill>
                            <a:srgbClr val="343536"/>
                          </a:solidFill>
                          <a:effectLst/>
                        </a:rPr>
                        <a:t>Hgb = 12 g/dL</a:t>
                      </a:r>
                      <a:endParaRPr lang="en-US">
                        <a:solidFill>
                          <a:srgbClr val="343536"/>
                        </a:solidFill>
                        <a:effectLst/>
                        <a:latin typeface="+mj-lt"/>
                      </a:endParaRPr>
                    </a:p>
                  </a:txBody>
                  <a:tcPr/>
                </a:tc>
                <a:extLst>
                  <a:ext uri="{0D108BD9-81ED-4DB2-BD59-A6C34878D82A}">
                    <a16:rowId xmlns:a16="http://schemas.microsoft.com/office/drawing/2014/main" val="1918090755"/>
                  </a:ext>
                </a:extLst>
              </a:tr>
              <a:tr h="561451">
                <a:tc>
                  <a:txBody>
                    <a:bodyPr/>
                    <a:lstStyle/>
                    <a:p>
                      <a:pPr algn="l" fontAlgn="t"/>
                      <a:r>
                        <a:rPr lang="en-US">
                          <a:solidFill>
                            <a:srgbClr val="343536"/>
                          </a:solidFill>
                          <a:effectLst/>
                        </a:rPr>
                        <a:t>K = 6 mEq/L</a:t>
                      </a:r>
                      <a:endParaRPr lang="en-US">
                        <a:solidFill>
                          <a:srgbClr val="343536"/>
                        </a:solidFill>
                        <a:effectLst/>
                        <a:latin typeface="+mj-lt"/>
                      </a:endParaRPr>
                    </a:p>
                  </a:txBody>
                  <a:tcPr/>
                </a:tc>
                <a:tc>
                  <a:txBody>
                    <a:bodyPr/>
                    <a:lstStyle/>
                    <a:p>
                      <a:pPr algn="l" fontAlgn="t"/>
                      <a:r>
                        <a:rPr lang="en-US">
                          <a:solidFill>
                            <a:srgbClr val="343536"/>
                          </a:solidFill>
                          <a:effectLst/>
                        </a:rPr>
                        <a:t>Hct = 36.8%</a:t>
                      </a:r>
                      <a:endParaRPr lang="en-US">
                        <a:solidFill>
                          <a:srgbClr val="343536"/>
                        </a:solidFill>
                        <a:effectLst/>
                        <a:latin typeface="+mj-lt"/>
                      </a:endParaRPr>
                    </a:p>
                  </a:txBody>
                  <a:tcPr/>
                </a:tc>
                <a:extLst>
                  <a:ext uri="{0D108BD9-81ED-4DB2-BD59-A6C34878D82A}">
                    <a16:rowId xmlns:a16="http://schemas.microsoft.com/office/drawing/2014/main" val="2302568590"/>
                  </a:ext>
                </a:extLst>
              </a:tr>
              <a:tr h="561451">
                <a:tc>
                  <a:txBody>
                    <a:bodyPr/>
                    <a:lstStyle/>
                    <a:p>
                      <a:pPr algn="l" fontAlgn="t"/>
                      <a:r>
                        <a:rPr lang="en-US">
                          <a:solidFill>
                            <a:srgbClr val="343536"/>
                          </a:solidFill>
                          <a:effectLst/>
                        </a:rPr>
                        <a:t>Cl = 100 mEq/L</a:t>
                      </a:r>
                      <a:endParaRPr lang="en-US">
                        <a:solidFill>
                          <a:srgbClr val="343536"/>
                        </a:solidFill>
                        <a:effectLst/>
                        <a:latin typeface="+mj-lt"/>
                      </a:endParaRPr>
                    </a:p>
                  </a:txBody>
                  <a:tcPr/>
                </a:tc>
                <a:tc>
                  <a:txBody>
                    <a:bodyPr/>
                    <a:lstStyle/>
                    <a:p>
                      <a:pPr algn="l" fontAlgn="t"/>
                      <a:r>
                        <a:rPr lang="en-US">
                          <a:solidFill>
                            <a:srgbClr val="343536"/>
                          </a:solidFill>
                          <a:effectLst/>
                        </a:rPr>
                        <a:t>Plt = 156 × 10</a:t>
                      </a:r>
                      <a:r>
                        <a:rPr lang="en-US" baseline="30000">
                          <a:solidFill>
                            <a:srgbClr val="343536"/>
                          </a:solidFill>
                          <a:effectLst/>
                        </a:rPr>
                        <a:t>3</a:t>
                      </a:r>
                      <a:r>
                        <a:rPr lang="en-US">
                          <a:solidFill>
                            <a:srgbClr val="343536"/>
                          </a:solidFill>
                          <a:effectLst/>
                        </a:rPr>
                        <a:t>/uL</a:t>
                      </a:r>
                      <a:endParaRPr lang="en-US">
                        <a:solidFill>
                          <a:srgbClr val="343536"/>
                        </a:solidFill>
                        <a:effectLst/>
                        <a:latin typeface="+mj-lt"/>
                      </a:endParaRPr>
                    </a:p>
                  </a:txBody>
                  <a:tcPr/>
                </a:tc>
                <a:extLst>
                  <a:ext uri="{0D108BD9-81ED-4DB2-BD59-A6C34878D82A}">
                    <a16:rowId xmlns:a16="http://schemas.microsoft.com/office/drawing/2014/main" val="316266680"/>
                  </a:ext>
                </a:extLst>
              </a:tr>
              <a:tr h="561451">
                <a:tc>
                  <a:txBody>
                    <a:bodyPr/>
                    <a:lstStyle/>
                    <a:p>
                      <a:pPr algn="l" fontAlgn="t"/>
                      <a:r>
                        <a:rPr lang="en-US" dirty="0">
                          <a:solidFill>
                            <a:srgbClr val="343536"/>
                          </a:solidFill>
                          <a:effectLst/>
                        </a:rPr>
                        <a:t>CO</a:t>
                      </a:r>
                      <a:r>
                        <a:rPr lang="en-US" baseline="-25000" dirty="0">
                          <a:solidFill>
                            <a:srgbClr val="343536"/>
                          </a:solidFill>
                          <a:effectLst/>
                        </a:rPr>
                        <a:t>2</a:t>
                      </a:r>
                      <a:r>
                        <a:rPr lang="en-US" dirty="0">
                          <a:solidFill>
                            <a:srgbClr val="343536"/>
                          </a:solidFill>
                          <a:effectLst/>
                        </a:rPr>
                        <a:t> = 25 </a:t>
                      </a:r>
                      <a:r>
                        <a:rPr lang="en-US" dirty="0" err="1">
                          <a:solidFill>
                            <a:srgbClr val="343536"/>
                          </a:solidFill>
                          <a:effectLst/>
                        </a:rPr>
                        <a:t>mEq</a:t>
                      </a:r>
                      <a:r>
                        <a:rPr lang="en-US" dirty="0">
                          <a:solidFill>
                            <a:srgbClr val="343536"/>
                          </a:solidFill>
                          <a:effectLst/>
                        </a:rPr>
                        <a:t>/L</a:t>
                      </a:r>
                      <a:endParaRPr lang="en-US" dirty="0">
                        <a:solidFill>
                          <a:srgbClr val="343536"/>
                        </a:solidFill>
                        <a:effectLst/>
                        <a:latin typeface="+mj-lt"/>
                      </a:endParaRPr>
                    </a:p>
                  </a:txBody>
                  <a:tcPr/>
                </a:tc>
                <a:tc>
                  <a:txBody>
                    <a:bodyPr/>
                    <a:lstStyle/>
                    <a:p>
                      <a:pPr algn="l" fontAlgn="t"/>
                      <a:r>
                        <a:rPr lang="en-US">
                          <a:solidFill>
                            <a:srgbClr val="343536"/>
                          </a:solidFill>
                          <a:effectLst/>
                        </a:rPr>
                        <a:t>WBC = 6.2 × 10</a:t>
                      </a:r>
                      <a:r>
                        <a:rPr lang="en-US" baseline="30000">
                          <a:solidFill>
                            <a:srgbClr val="343536"/>
                          </a:solidFill>
                          <a:effectLst/>
                        </a:rPr>
                        <a:t>3</a:t>
                      </a:r>
                      <a:r>
                        <a:rPr lang="en-US">
                          <a:solidFill>
                            <a:srgbClr val="343536"/>
                          </a:solidFill>
                          <a:effectLst/>
                        </a:rPr>
                        <a:t>/uL</a:t>
                      </a:r>
                      <a:endParaRPr lang="en-US">
                        <a:solidFill>
                          <a:srgbClr val="343536"/>
                        </a:solidFill>
                        <a:effectLst/>
                        <a:latin typeface="+mj-lt"/>
                      </a:endParaRPr>
                    </a:p>
                  </a:txBody>
                  <a:tcPr/>
                </a:tc>
                <a:extLst>
                  <a:ext uri="{0D108BD9-81ED-4DB2-BD59-A6C34878D82A}">
                    <a16:rowId xmlns:a16="http://schemas.microsoft.com/office/drawing/2014/main" val="423951364"/>
                  </a:ext>
                </a:extLst>
              </a:tr>
              <a:tr h="561451">
                <a:tc>
                  <a:txBody>
                    <a:bodyPr/>
                    <a:lstStyle/>
                    <a:p>
                      <a:pPr algn="l" fontAlgn="t"/>
                      <a:r>
                        <a:rPr lang="en-US">
                          <a:solidFill>
                            <a:srgbClr val="343536"/>
                          </a:solidFill>
                          <a:effectLst/>
                        </a:rPr>
                        <a:t>BUN = 13 mg/dL</a:t>
                      </a:r>
                      <a:endParaRPr lang="en-US">
                        <a:solidFill>
                          <a:srgbClr val="343536"/>
                        </a:solidFill>
                        <a:effectLst/>
                        <a:latin typeface="+mj-lt"/>
                      </a:endParaRPr>
                    </a:p>
                  </a:txBody>
                  <a:tcPr/>
                </a:tc>
                <a:tc>
                  <a:txBody>
                    <a:bodyPr/>
                    <a:lstStyle/>
                    <a:p>
                      <a:pPr algn="l" fontAlgn="t"/>
                      <a:endParaRPr lang="en-US">
                        <a:effectLst/>
                        <a:latin typeface="+mj-lt"/>
                      </a:endParaRPr>
                    </a:p>
                  </a:txBody>
                  <a:tcPr/>
                </a:tc>
                <a:extLst>
                  <a:ext uri="{0D108BD9-81ED-4DB2-BD59-A6C34878D82A}">
                    <a16:rowId xmlns:a16="http://schemas.microsoft.com/office/drawing/2014/main" val="2019884630"/>
                  </a:ext>
                </a:extLst>
              </a:tr>
              <a:tr h="561451">
                <a:tc>
                  <a:txBody>
                    <a:bodyPr/>
                    <a:lstStyle/>
                    <a:p>
                      <a:pPr algn="l" fontAlgn="t"/>
                      <a:r>
                        <a:rPr lang="en-US">
                          <a:solidFill>
                            <a:srgbClr val="343536"/>
                          </a:solidFill>
                          <a:effectLst/>
                        </a:rPr>
                        <a:t>SCr = 0.66 mg/dL</a:t>
                      </a:r>
                      <a:endParaRPr lang="en-US">
                        <a:solidFill>
                          <a:srgbClr val="343536"/>
                        </a:solidFill>
                        <a:effectLst/>
                        <a:latin typeface="+mj-lt"/>
                      </a:endParaRPr>
                    </a:p>
                  </a:txBody>
                  <a:tcPr/>
                </a:tc>
                <a:tc>
                  <a:txBody>
                    <a:bodyPr/>
                    <a:lstStyle/>
                    <a:p>
                      <a:pPr algn="l" fontAlgn="t"/>
                      <a:endParaRPr lang="en-US">
                        <a:effectLst/>
                        <a:latin typeface="+mj-lt"/>
                      </a:endParaRPr>
                    </a:p>
                  </a:txBody>
                  <a:tcPr/>
                </a:tc>
                <a:extLst>
                  <a:ext uri="{0D108BD9-81ED-4DB2-BD59-A6C34878D82A}">
                    <a16:rowId xmlns:a16="http://schemas.microsoft.com/office/drawing/2014/main" val="3454578785"/>
                  </a:ext>
                </a:extLst>
              </a:tr>
              <a:tr h="561451">
                <a:tc>
                  <a:txBody>
                    <a:bodyPr/>
                    <a:lstStyle/>
                    <a:p>
                      <a:pPr algn="l" fontAlgn="t"/>
                      <a:r>
                        <a:rPr lang="en-US" b="0">
                          <a:solidFill>
                            <a:srgbClr val="343536"/>
                          </a:solidFill>
                          <a:effectLst/>
                        </a:rPr>
                        <a:t>Glu = 200 mg/dL</a:t>
                      </a:r>
                      <a:endParaRPr lang="en-US" b="0" i="0">
                        <a:solidFill>
                          <a:srgbClr val="343536"/>
                        </a:solidFill>
                        <a:effectLst/>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568922396"/>
                  </a:ext>
                </a:extLst>
              </a:tr>
            </a:tbl>
          </a:graphicData>
        </a:graphic>
      </p:graphicFrame>
    </p:spTree>
    <p:extLst>
      <p:ext uri="{BB962C8B-B14F-4D97-AF65-F5344CB8AC3E}">
        <p14:creationId xmlns:p14="http://schemas.microsoft.com/office/powerpoint/2010/main" val="3032612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3F40-537A-48BB-B1EC-60701CCA50E4}"/>
              </a:ext>
            </a:extLst>
          </p:cNvPr>
          <p:cNvSpPr>
            <a:spLocks noGrp="1"/>
          </p:cNvSpPr>
          <p:nvPr>
            <p:ph type="title"/>
          </p:nvPr>
        </p:nvSpPr>
        <p:spPr/>
        <p:txBody>
          <a:bodyPr/>
          <a:lstStyle/>
          <a:p>
            <a:r>
              <a:rPr lang="en-US" dirty="0"/>
              <a:t>Useful resources  </a:t>
            </a:r>
          </a:p>
        </p:txBody>
      </p:sp>
      <p:sp>
        <p:nvSpPr>
          <p:cNvPr id="3" name="Content Placeholder 2">
            <a:extLst>
              <a:ext uri="{FF2B5EF4-FFF2-40B4-BE49-F238E27FC236}">
                <a16:creationId xmlns:a16="http://schemas.microsoft.com/office/drawing/2014/main" id="{1623B287-1430-4C79-A092-4897355C9EEE}"/>
              </a:ext>
            </a:extLst>
          </p:cNvPr>
          <p:cNvSpPr>
            <a:spLocks noGrp="1"/>
          </p:cNvSpPr>
          <p:nvPr>
            <p:ph idx="1"/>
          </p:nvPr>
        </p:nvSpPr>
        <p:spPr/>
        <p:txBody>
          <a:bodyPr/>
          <a:lstStyle/>
          <a:p>
            <a:r>
              <a:rPr lang="en-US" dirty="0"/>
              <a:t>Lexicomp® </a:t>
            </a:r>
          </a:p>
          <a:p>
            <a:r>
              <a:rPr lang="en-US" dirty="0"/>
              <a:t>Medscape®</a:t>
            </a:r>
          </a:p>
          <a:p>
            <a:r>
              <a:rPr lang="en-US" dirty="0"/>
              <a:t>Fact and comparisons®</a:t>
            </a:r>
          </a:p>
          <a:p>
            <a:r>
              <a:rPr lang="en-US" dirty="0"/>
              <a:t>AHFS®</a:t>
            </a:r>
          </a:p>
          <a:p>
            <a:r>
              <a:rPr lang="en-US" dirty="0"/>
              <a:t>Stockley drug interactions </a:t>
            </a:r>
          </a:p>
          <a:p>
            <a:r>
              <a:rPr lang="en-US" dirty="0"/>
              <a:t>UpToDate® </a:t>
            </a:r>
          </a:p>
          <a:p>
            <a:endParaRPr lang="en-US" dirty="0"/>
          </a:p>
        </p:txBody>
      </p:sp>
    </p:spTree>
    <p:extLst>
      <p:ext uri="{BB962C8B-B14F-4D97-AF65-F5344CB8AC3E}">
        <p14:creationId xmlns:p14="http://schemas.microsoft.com/office/powerpoint/2010/main" val="1660001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4382E-886C-4DBD-B92E-F78E0A8698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DF62B2-A3C3-4643-B00B-1283066E55D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91640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40BC-5A83-4579-9612-9C3A0235D791}"/>
              </a:ext>
            </a:extLst>
          </p:cNvPr>
          <p:cNvSpPr>
            <a:spLocks noGrp="1"/>
          </p:cNvSpPr>
          <p:nvPr>
            <p:ph type="title"/>
          </p:nvPr>
        </p:nvSpPr>
        <p:spPr/>
        <p:txBody>
          <a:bodyPr/>
          <a:lstStyle/>
          <a:p>
            <a:r>
              <a:rPr lang="en-US" dirty="0"/>
              <a:t>Useful websites </a:t>
            </a:r>
          </a:p>
        </p:txBody>
      </p:sp>
      <p:graphicFrame>
        <p:nvGraphicFramePr>
          <p:cNvPr id="4" name="Content Placeholder 3">
            <a:extLst>
              <a:ext uri="{FF2B5EF4-FFF2-40B4-BE49-F238E27FC236}">
                <a16:creationId xmlns:a16="http://schemas.microsoft.com/office/drawing/2014/main" id="{3F89F07A-06A2-4930-9B03-CC5196941CFA}"/>
              </a:ext>
            </a:extLst>
          </p:cNvPr>
          <p:cNvGraphicFramePr>
            <a:graphicFrameLocks noGrp="1"/>
          </p:cNvGraphicFramePr>
          <p:nvPr>
            <p:ph idx="1"/>
            <p:extLst>
              <p:ext uri="{D42A27DB-BD31-4B8C-83A1-F6EECF244321}">
                <p14:modId xmlns:p14="http://schemas.microsoft.com/office/powerpoint/2010/main" val="1356269846"/>
              </p:ext>
            </p:extLst>
          </p:nvPr>
        </p:nvGraphicFramePr>
        <p:xfrm>
          <a:off x="838200" y="2242039"/>
          <a:ext cx="10515600" cy="2945423"/>
        </p:xfrm>
        <a:graphic>
          <a:graphicData uri="http://schemas.openxmlformats.org/drawingml/2006/table">
            <a:tbl>
              <a:tblPr/>
              <a:tblGrid>
                <a:gridCol w="6541369">
                  <a:extLst>
                    <a:ext uri="{9D8B030D-6E8A-4147-A177-3AD203B41FA5}">
                      <a16:colId xmlns:a16="http://schemas.microsoft.com/office/drawing/2014/main" val="3215850278"/>
                    </a:ext>
                  </a:extLst>
                </a:gridCol>
                <a:gridCol w="3974231">
                  <a:extLst>
                    <a:ext uri="{9D8B030D-6E8A-4147-A177-3AD203B41FA5}">
                      <a16:colId xmlns:a16="http://schemas.microsoft.com/office/drawing/2014/main" val="1032583435"/>
                    </a:ext>
                  </a:extLst>
                </a:gridCol>
              </a:tblGrid>
              <a:tr h="338684">
                <a:tc>
                  <a:txBody>
                    <a:bodyPr/>
                    <a:lstStyle/>
                    <a:p>
                      <a:pPr algn="l" fontAlgn="t"/>
                      <a:r>
                        <a:rPr lang="en-US" sz="1500">
                          <a:effectLst/>
                          <a:latin typeface="Times New Roman" panose="02020603050405020304" pitchFamily="18" charset="0"/>
                          <a:cs typeface="Times New Roman" panose="02020603050405020304" pitchFamily="18" charset="0"/>
                        </a:rPr>
                        <a:t>National Patient Safety Foundation</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2"/>
                        </a:rPr>
                        <a:t>www.npsf.org</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170048946"/>
                  </a:ext>
                </a:extLst>
              </a:tr>
              <a:tr h="426247">
                <a:tc>
                  <a:txBody>
                    <a:bodyPr/>
                    <a:lstStyle/>
                    <a:p>
                      <a:pPr algn="l" fontAlgn="t"/>
                      <a:r>
                        <a:rPr lang="en-US" sz="1500">
                          <a:effectLst/>
                          <a:latin typeface="Times New Roman" panose="02020603050405020304" pitchFamily="18" charset="0"/>
                          <a:cs typeface="Times New Roman" panose="02020603050405020304" pitchFamily="18" charset="0"/>
                        </a:rPr>
                        <a:t>Institute for Safe Medication Practices</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3"/>
                        </a:rPr>
                        <a:t>www.ismp.org</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554321346"/>
                  </a:ext>
                </a:extLst>
              </a:tr>
              <a:tr h="439615">
                <a:tc>
                  <a:txBody>
                    <a:bodyPr/>
                    <a:lstStyle/>
                    <a:p>
                      <a:pPr algn="l" fontAlgn="t"/>
                      <a:r>
                        <a:rPr lang="en-US" sz="1500">
                          <a:effectLst/>
                          <a:latin typeface="Times New Roman" panose="02020603050405020304" pitchFamily="18" charset="0"/>
                          <a:cs typeface="Times New Roman" panose="02020603050405020304" pitchFamily="18" charset="0"/>
                        </a:rPr>
                        <a:t>Agency for Healthcare Research and Quality</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4"/>
                        </a:rPr>
                        <a:t>www.ahrq.gov</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328292262"/>
                  </a:ext>
                </a:extLst>
              </a:tr>
              <a:tr h="404446">
                <a:tc>
                  <a:txBody>
                    <a:bodyPr/>
                    <a:lstStyle/>
                    <a:p>
                      <a:pPr algn="l" fontAlgn="t"/>
                      <a:r>
                        <a:rPr lang="en-US" sz="1500">
                          <a:effectLst/>
                          <a:latin typeface="Times New Roman" panose="02020603050405020304" pitchFamily="18" charset="0"/>
                          <a:cs typeface="Times New Roman" panose="02020603050405020304" pitchFamily="18" charset="0"/>
                        </a:rPr>
                        <a:t>Centers for Medicare &amp; Medicaid Services</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5"/>
                        </a:rPr>
                        <a:t>www.cms.gov</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2373315533"/>
                  </a:ext>
                </a:extLst>
              </a:tr>
              <a:tr h="404446">
                <a:tc>
                  <a:txBody>
                    <a:bodyPr/>
                    <a:lstStyle/>
                    <a:p>
                      <a:pPr algn="l" fontAlgn="t"/>
                      <a:r>
                        <a:rPr lang="en-US" sz="1500">
                          <a:effectLst/>
                          <a:latin typeface="Times New Roman" panose="02020603050405020304" pitchFamily="18" charset="0"/>
                          <a:cs typeface="Times New Roman" panose="02020603050405020304" pitchFamily="18" charset="0"/>
                        </a:rPr>
                        <a:t>The Joint Commission</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6"/>
                        </a:rPr>
                        <a:t>www.jointcommission.org</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943220029"/>
                  </a:ext>
                </a:extLst>
              </a:tr>
              <a:tr h="448408">
                <a:tc>
                  <a:txBody>
                    <a:bodyPr/>
                    <a:lstStyle/>
                    <a:p>
                      <a:pPr algn="l" fontAlgn="t"/>
                      <a:r>
                        <a:rPr lang="en-US" sz="1500">
                          <a:effectLst/>
                          <a:latin typeface="Times New Roman" panose="02020603050405020304" pitchFamily="18" charset="0"/>
                          <a:cs typeface="Times New Roman" panose="02020603050405020304" pitchFamily="18" charset="0"/>
                        </a:rPr>
                        <a:t>National Coordinating Council for Medication Error Reporting and Prevention</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a:solidFill>
                            <a:srgbClr val="005E8D"/>
                          </a:solidFill>
                          <a:effectLst/>
                          <a:latin typeface="Times New Roman" panose="02020603050405020304" pitchFamily="18" charset="0"/>
                          <a:cs typeface="Times New Roman" panose="02020603050405020304" pitchFamily="18" charset="0"/>
                          <a:hlinkClick r:id="rId7"/>
                        </a:rPr>
                        <a:t>www.nccmerp.org</a:t>
                      </a:r>
                      <a:endParaRPr lang="en-US" sz="1500" i="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173107608"/>
                  </a:ext>
                </a:extLst>
              </a:tr>
              <a:tr h="483577">
                <a:tc>
                  <a:txBody>
                    <a:bodyPr/>
                    <a:lstStyle/>
                    <a:p>
                      <a:pPr algn="l" fontAlgn="t"/>
                      <a:r>
                        <a:rPr lang="en-US" sz="1500" dirty="0">
                          <a:effectLst/>
                          <a:latin typeface="Times New Roman" panose="02020603050405020304" pitchFamily="18" charset="0"/>
                          <a:cs typeface="Times New Roman" panose="02020603050405020304" pitchFamily="18" charset="0"/>
                        </a:rPr>
                        <a:t>Institute of Medicine of the National Academies</a:t>
                      </a: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tc>
                  <a:txBody>
                    <a:bodyPr/>
                    <a:lstStyle/>
                    <a:p>
                      <a:pPr algn="l" fontAlgn="t"/>
                      <a:r>
                        <a:rPr lang="en-US" sz="1500" i="0" u="none" strike="noStrike" dirty="0">
                          <a:solidFill>
                            <a:srgbClr val="005E8D"/>
                          </a:solidFill>
                          <a:effectLst/>
                          <a:latin typeface="Times New Roman" panose="02020603050405020304" pitchFamily="18" charset="0"/>
                          <a:cs typeface="Times New Roman" panose="02020603050405020304" pitchFamily="18" charset="0"/>
                          <a:hlinkClick r:id="rId8"/>
                        </a:rPr>
                        <a:t>www.iom.edu</a:t>
                      </a:r>
                      <a:endParaRPr lang="en-US" sz="1500" i="0" dirty="0">
                        <a:effectLst/>
                        <a:latin typeface="Times New Roman" panose="02020603050405020304" pitchFamily="18" charset="0"/>
                        <a:cs typeface="Times New Roman" panose="02020603050405020304" pitchFamily="18" charset="0"/>
                      </a:endParaRPr>
                    </a:p>
                  </a:txBody>
                  <a:tcPr marL="75023" marR="75023" marT="37512" marB="37512">
                    <a:lnL w="7620" cap="flat" cmpd="sng" algn="ctr">
                      <a:solidFill>
                        <a:srgbClr val="C9C9C9"/>
                      </a:solidFill>
                      <a:prstDash val="solid"/>
                      <a:round/>
                      <a:headEnd type="none" w="med" len="med"/>
                      <a:tailEnd type="none" w="med" len="med"/>
                    </a:lnL>
                    <a:lnR w="7620" cap="flat" cmpd="sng" algn="ctr">
                      <a:solidFill>
                        <a:srgbClr val="C9C9C9"/>
                      </a:solidFill>
                      <a:prstDash val="solid"/>
                      <a:round/>
                      <a:headEnd type="none" w="med" len="med"/>
                      <a:tailEnd type="none" w="med" len="med"/>
                    </a:lnR>
                    <a:lnT w="7620" cap="flat" cmpd="sng" algn="ctr">
                      <a:solidFill>
                        <a:srgbClr val="C9C9C9"/>
                      </a:solidFill>
                      <a:prstDash val="solid"/>
                      <a:round/>
                      <a:headEnd type="none" w="med" len="med"/>
                      <a:tailEnd type="none" w="med" len="med"/>
                    </a:lnT>
                    <a:lnB w="762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2829509009"/>
                  </a:ext>
                </a:extLst>
              </a:tr>
            </a:tbl>
          </a:graphicData>
        </a:graphic>
      </p:graphicFrame>
    </p:spTree>
    <p:extLst>
      <p:ext uri="{BB962C8B-B14F-4D97-AF65-F5344CB8AC3E}">
        <p14:creationId xmlns:p14="http://schemas.microsoft.com/office/powerpoint/2010/main" val="142618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FE0B8-8824-4633-BD74-3008674CA91C}"/>
              </a:ext>
            </a:extLst>
          </p:cNvPr>
          <p:cNvSpPr>
            <a:spLocks noGrp="1"/>
          </p:cNvSpPr>
          <p:nvPr>
            <p:ph type="title"/>
          </p:nvPr>
        </p:nvSpPr>
        <p:spPr/>
        <p:txBody>
          <a:bodyPr/>
          <a:lstStyle/>
          <a:p>
            <a:r>
              <a:rPr lang="en-US" dirty="0"/>
              <a:t>Medication Error </a:t>
            </a:r>
          </a:p>
        </p:txBody>
      </p:sp>
      <p:sp>
        <p:nvSpPr>
          <p:cNvPr id="3" name="Content Placeholder 2">
            <a:extLst>
              <a:ext uri="{FF2B5EF4-FFF2-40B4-BE49-F238E27FC236}">
                <a16:creationId xmlns:a16="http://schemas.microsoft.com/office/drawing/2014/main" id="{FCE58DF3-BF77-473B-8D6C-EFDA143AAB80}"/>
              </a:ext>
            </a:extLst>
          </p:cNvPr>
          <p:cNvSpPr>
            <a:spLocks noGrp="1"/>
          </p:cNvSpPr>
          <p:nvPr>
            <p:ph idx="1"/>
          </p:nvPr>
        </p:nvSpPr>
        <p:spPr/>
        <p:txBody>
          <a:bodyPr/>
          <a:lstStyle/>
          <a:p>
            <a:pPr algn="justLow"/>
            <a:r>
              <a:rPr lang="en-US" dirty="0"/>
              <a:t>The National Coordinating Council for Medication Error Reporting and Prevention (NCCMERP) defines an ME as follows</a:t>
            </a:r>
          </a:p>
          <a:p>
            <a:pPr algn="justLow"/>
            <a:r>
              <a:rPr lang="en-US" dirty="0"/>
              <a:t>Any </a:t>
            </a:r>
            <a:r>
              <a:rPr lang="en-US" dirty="0">
                <a:highlight>
                  <a:srgbClr val="FFFF00"/>
                </a:highlight>
              </a:rPr>
              <a:t>preventable event </a:t>
            </a:r>
            <a:r>
              <a:rPr lang="en-US" dirty="0"/>
              <a:t>that may cause or lead to inappropriate medication use or patient harm while the medication is in the control of the healthcare professional, patient, or consumer.”</a:t>
            </a:r>
          </a:p>
          <a:p>
            <a:pPr algn="justLow"/>
            <a:r>
              <a:rPr lang="en-US" dirty="0"/>
              <a:t>This NCCMERP definition of MEs has recently been implemented in other agencies guidelines most notably CMS and TJC</a:t>
            </a:r>
          </a:p>
        </p:txBody>
      </p:sp>
    </p:spTree>
    <p:extLst>
      <p:ext uri="{BB962C8B-B14F-4D97-AF65-F5344CB8AC3E}">
        <p14:creationId xmlns:p14="http://schemas.microsoft.com/office/powerpoint/2010/main" val="355553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B83E-8035-4299-A3E0-8CE32970DE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C219E0-4129-40BF-8F0B-4B6F3B20A93E}"/>
              </a:ext>
            </a:extLst>
          </p:cNvPr>
          <p:cNvSpPr>
            <a:spLocks noGrp="1"/>
          </p:cNvSpPr>
          <p:nvPr>
            <p:ph idx="1"/>
          </p:nvPr>
        </p:nvSpPr>
        <p:spPr/>
        <p:txBody>
          <a:bodyPr>
            <a:normAutofit/>
          </a:bodyPr>
          <a:lstStyle/>
          <a:p>
            <a:r>
              <a:rPr lang="en-US" dirty="0"/>
              <a:t>Patients can experience an ADE even if the correct medication was prescribed and administered because an ADE refers to the effect the drug had on the patient, not necessarily that an error occurred in the medication process. </a:t>
            </a:r>
          </a:p>
          <a:p>
            <a:r>
              <a:rPr lang="en-US" dirty="0"/>
              <a:t>This is in direct contrast to MEs, which involve any mistake in the medication process, regardless of patient outcome. </a:t>
            </a:r>
          </a:p>
        </p:txBody>
      </p:sp>
    </p:spTree>
    <p:extLst>
      <p:ext uri="{BB962C8B-B14F-4D97-AF65-F5344CB8AC3E}">
        <p14:creationId xmlns:p14="http://schemas.microsoft.com/office/powerpoint/2010/main" val="286222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B83E-8035-4299-A3E0-8CE32970DE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C219E0-4129-40BF-8F0B-4B6F3B20A93E}"/>
              </a:ext>
            </a:extLst>
          </p:cNvPr>
          <p:cNvSpPr>
            <a:spLocks noGrp="1"/>
          </p:cNvSpPr>
          <p:nvPr>
            <p:ph idx="1"/>
          </p:nvPr>
        </p:nvSpPr>
        <p:spPr/>
        <p:txBody>
          <a:bodyPr>
            <a:normAutofit/>
          </a:bodyPr>
          <a:lstStyle/>
          <a:p>
            <a:r>
              <a:rPr lang="en-US"/>
              <a:t>Not </a:t>
            </a:r>
            <a:r>
              <a:rPr lang="en-US" dirty="0"/>
              <a:t>all MEs lead to serious consequences; however, preventing MEs at any point in the medication-use process has the potential to reduce harm (</a:t>
            </a:r>
            <a:r>
              <a:rPr lang="en-US" dirty="0" err="1"/>
              <a:t>eg</a:t>
            </a:r>
            <a:r>
              <a:rPr lang="en-US" dirty="0"/>
              <a:t>, ADEs</a:t>
            </a:r>
            <a:r>
              <a:rPr lang="en-US"/>
              <a:t>). </a:t>
            </a:r>
          </a:p>
          <a:p>
            <a:r>
              <a:rPr lang="en-US"/>
              <a:t>Although </a:t>
            </a:r>
            <a:r>
              <a:rPr lang="en-US" dirty="0"/>
              <a:t>an ME in one patient may not cause harm, that same ME in another patient could prove to be fatal.</a:t>
            </a:r>
          </a:p>
        </p:txBody>
      </p:sp>
    </p:spTree>
    <p:extLst>
      <p:ext uri="{BB962C8B-B14F-4D97-AF65-F5344CB8AC3E}">
        <p14:creationId xmlns:p14="http://schemas.microsoft.com/office/powerpoint/2010/main" val="31436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0762-2DF1-4DB9-8815-B1C64F3352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667C99-5860-4850-8572-F567B263A804}"/>
              </a:ext>
            </a:extLst>
          </p:cNvPr>
          <p:cNvSpPr>
            <a:spLocks noGrp="1"/>
          </p:cNvSpPr>
          <p:nvPr>
            <p:ph idx="1"/>
          </p:nvPr>
        </p:nvSpPr>
        <p:spPr/>
        <p:txBody>
          <a:bodyPr/>
          <a:lstStyle/>
          <a:p>
            <a:r>
              <a:rPr lang="en-US" b="0" i="0" dirty="0">
                <a:solidFill>
                  <a:srgbClr val="343536"/>
                </a:solidFill>
                <a:effectLst/>
                <a:latin typeface="+mj-lt"/>
              </a:rPr>
              <a:t>The following example illustrates the differences between MEs and ADEs. </a:t>
            </a:r>
          </a:p>
          <a:p>
            <a:r>
              <a:rPr lang="en-US" b="0" i="0" dirty="0">
                <a:solidFill>
                  <a:srgbClr val="343536"/>
                </a:solidFill>
                <a:effectLst/>
                <a:latin typeface="+mj-lt"/>
              </a:rPr>
              <a:t>Consider the case of two patients (patient A and patient B) who each received a dose of </a:t>
            </a:r>
            <a:r>
              <a:rPr lang="en-US" b="0" i="0" u="none" strike="noStrike" dirty="0">
                <a:solidFill>
                  <a:srgbClr val="005E8D"/>
                </a:solidFill>
                <a:effectLst/>
                <a:latin typeface="+mj-lt"/>
                <a:hlinkClick r:id="rId2"/>
              </a:rPr>
              <a:t>digoxin</a:t>
            </a:r>
            <a:r>
              <a:rPr lang="en-US" b="0" i="0" dirty="0">
                <a:solidFill>
                  <a:srgbClr val="343536"/>
                </a:solidFill>
                <a:effectLst/>
                <a:latin typeface="+mj-lt"/>
              </a:rPr>
              <a:t> that was too high for their respective compromised renal function. </a:t>
            </a:r>
          </a:p>
          <a:p>
            <a:r>
              <a:rPr lang="en-US" b="0" i="0" dirty="0">
                <a:solidFill>
                  <a:srgbClr val="343536"/>
                </a:solidFill>
                <a:effectLst/>
                <a:latin typeface="+mj-lt"/>
              </a:rPr>
              <a:t>An ME in prescribing occurred in patient A and patient B because the incorrect dose was prescribed for each patient. However, harm from this prescribing error (</a:t>
            </a:r>
            <a:r>
              <a:rPr lang="en-US" b="0" i="0" u="none" strike="noStrike" dirty="0">
                <a:solidFill>
                  <a:srgbClr val="005E8D"/>
                </a:solidFill>
                <a:effectLst/>
                <a:latin typeface="+mj-lt"/>
                <a:hlinkClick r:id="rId2"/>
              </a:rPr>
              <a:t>digoxin</a:t>
            </a:r>
            <a:r>
              <a:rPr lang="en-US" b="0" i="0" dirty="0">
                <a:solidFill>
                  <a:srgbClr val="343536"/>
                </a:solidFill>
                <a:effectLst/>
                <a:latin typeface="+mj-lt"/>
              </a:rPr>
              <a:t> toxicity) occurred only in patient A. This event would be documented as an ME and ADE in patient A and an ME in patient B.</a:t>
            </a:r>
            <a:endParaRPr lang="en-US" dirty="0">
              <a:latin typeface="+mj-lt"/>
            </a:endParaRPr>
          </a:p>
        </p:txBody>
      </p:sp>
    </p:spTree>
    <p:extLst>
      <p:ext uri="{BB962C8B-B14F-4D97-AF65-F5344CB8AC3E}">
        <p14:creationId xmlns:p14="http://schemas.microsoft.com/office/powerpoint/2010/main" val="321268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722DE-807D-4FF6-9878-C6627C2421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43C5AB-343C-445C-AA50-484CB15F0723}"/>
              </a:ext>
            </a:extLst>
          </p:cNvPr>
          <p:cNvSpPr>
            <a:spLocks noGrp="1"/>
          </p:cNvSpPr>
          <p:nvPr>
            <p:ph idx="1"/>
          </p:nvPr>
        </p:nvSpPr>
        <p:spPr/>
        <p:txBody>
          <a:bodyPr/>
          <a:lstStyle/>
          <a:p>
            <a:r>
              <a:rPr lang="en-US" dirty="0"/>
              <a:t>ADEs can be categorized as preventable, nonpreventable, or, if they have not actually occurred, potential.</a:t>
            </a:r>
          </a:p>
        </p:txBody>
      </p:sp>
    </p:spTree>
    <p:extLst>
      <p:ext uri="{BB962C8B-B14F-4D97-AF65-F5344CB8AC3E}">
        <p14:creationId xmlns:p14="http://schemas.microsoft.com/office/powerpoint/2010/main" val="416547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CD4FB-0A57-4A53-AB64-FCFFE301FA0F}"/>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2FF0476-0C9E-4D1E-A17B-96C2E1491B0D}"/>
              </a:ext>
            </a:extLst>
          </p:cNvPr>
          <p:cNvPicPr>
            <a:picLocks noGrp="1" noChangeAspect="1"/>
          </p:cNvPicPr>
          <p:nvPr>
            <p:ph idx="1"/>
          </p:nvPr>
        </p:nvPicPr>
        <p:blipFill>
          <a:blip r:embed="rId2"/>
          <a:stretch>
            <a:fillRect/>
          </a:stretch>
        </p:blipFill>
        <p:spPr>
          <a:xfrm>
            <a:off x="2074986" y="476744"/>
            <a:ext cx="8009792" cy="5931402"/>
          </a:xfrm>
          <a:prstGeom prst="rect">
            <a:avLst/>
          </a:prstGeom>
        </p:spPr>
      </p:pic>
    </p:spTree>
    <p:extLst>
      <p:ext uri="{BB962C8B-B14F-4D97-AF65-F5344CB8AC3E}">
        <p14:creationId xmlns:p14="http://schemas.microsoft.com/office/powerpoint/2010/main" val="640296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1667</Words>
  <Application>Microsoft Office PowerPoint</Application>
  <PresentationFormat>Widescreen</PresentationFormat>
  <Paragraphs>181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Source Sans Pro</vt:lpstr>
      <vt:lpstr>Times New Roman</vt:lpstr>
      <vt:lpstr>Office Theme</vt:lpstr>
      <vt:lpstr>Modern pharmacies focus on medications safety </vt:lpstr>
      <vt:lpstr>PowerPoint Presentation</vt:lpstr>
      <vt:lpstr>Useful websites </vt:lpstr>
      <vt:lpstr>Medication Error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Medication errors occur for a number of reasons</vt:lpstr>
      <vt:lpstr>Medication errors occur for a number of reasons</vt:lpstr>
      <vt:lpstr>PowerPoint Presentation</vt:lpstr>
      <vt:lpstr>PowerPoint Presentation</vt:lpstr>
      <vt:lpstr>Medication Reconciliation Approach </vt:lpstr>
      <vt:lpstr>PowerPoint Presentation</vt:lpstr>
      <vt:lpstr>Case presentation </vt:lpstr>
      <vt:lpstr>PowerPoint Presentation</vt:lpstr>
      <vt:lpstr>PowerPoint Presentation</vt:lpstr>
      <vt:lpstr>Prior-to-Admission Medications </vt:lpstr>
      <vt:lpstr>Current Medications </vt:lpstr>
      <vt:lpstr>Physical Examination </vt:lpstr>
      <vt:lpstr>PowerPoint Presentation</vt:lpstr>
      <vt:lpstr>PowerPoint Presentation</vt:lpstr>
      <vt:lpstr>Useful 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pharmacies </dc:title>
  <dc:creator>Moorche</dc:creator>
  <cp:lastModifiedBy>Moorche</cp:lastModifiedBy>
  <cp:revision>31</cp:revision>
  <dcterms:created xsi:type="dcterms:W3CDTF">2021-08-27T05:32:36Z</dcterms:created>
  <dcterms:modified xsi:type="dcterms:W3CDTF">2021-08-27T06:36:53Z</dcterms:modified>
</cp:coreProperties>
</file>