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67" r:id="rId2"/>
    <p:sldId id="371" r:id="rId3"/>
    <p:sldId id="368" r:id="rId4"/>
    <p:sldId id="258" r:id="rId5"/>
    <p:sldId id="257" r:id="rId6"/>
    <p:sldId id="259" r:id="rId7"/>
    <p:sldId id="260" r:id="rId8"/>
    <p:sldId id="262" r:id="rId9"/>
    <p:sldId id="261" r:id="rId10"/>
    <p:sldId id="369" r:id="rId11"/>
    <p:sldId id="263" r:id="rId12"/>
    <p:sldId id="264" r:id="rId13"/>
    <p:sldId id="265" r:id="rId14"/>
    <p:sldId id="370" r:id="rId15"/>
    <p:sldId id="327" r:id="rId16"/>
    <p:sldId id="328" r:id="rId17"/>
    <p:sldId id="319" r:id="rId18"/>
    <p:sldId id="322" r:id="rId19"/>
    <p:sldId id="323" r:id="rId20"/>
    <p:sldId id="325" r:id="rId21"/>
    <p:sldId id="326" r:id="rId22"/>
    <p:sldId id="324" r:id="rId23"/>
    <p:sldId id="266" r:id="rId24"/>
    <p:sldId id="372" r:id="rId25"/>
    <p:sldId id="378" r:id="rId26"/>
    <p:sldId id="329" r:id="rId27"/>
    <p:sldId id="330" r:id="rId28"/>
    <p:sldId id="331" r:id="rId29"/>
    <p:sldId id="332" r:id="rId30"/>
    <p:sldId id="334" r:id="rId31"/>
    <p:sldId id="373" r:id="rId32"/>
    <p:sldId id="335" r:id="rId33"/>
    <p:sldId id="374" r:id="rId34"/>
    <p:sldId id="375" r:id="rId35"/>
    <p:sldId id="337" r:id="rId36"/>
    <p:sldId id="338" r:id="rId37"/>
    <p:sldId id="340" r:id="rId38"/>
    <p:sldId id="341" r:id="rId39"/>
    <p:sldId id="342" r:id="rId40"/>
    <p:sldId id="343" r:id="rId41"/>
    <p:sldId id="376" r:id="rId42"/>
    <p:sldId id="377" r:id="rId43"/>
    <p:sldId id="345" r:id="rId44"/>
    <p:sldId id="346" r:id="rId45"/>
    <p:sldId id="347" r:id="rId46"/>
    <p:sldId id="348" r:id="rId47"/>
    <p:sldId id="349" r:id="rId48"/>
    <p:sldId id="350" r:id="rId49"/>
    <p:sldId id="351" r:id="rId50"/>
    <p:sldId id="353" r:id="rId51"/>
    <p:sldId id="380" r:id="rId52"/>
    <p:sldId id="402" r:id="rId53"/>
    <p:sldId id="385" r:id="rId54"/>
    <p:sldId id="386" r:id="rId55"/>
    <p:sldId id="387" r:id="rId56"/>
    <p:sldId id="388" r:id="rId57"/>
    <p:sldId id="403" r:id="rId58"/>
    <p:sldId id="392" r:id="rId59"/>
    <p:sldId id="393" r:id="rId60"/>
    <p:sldId id="394" r:id="rId61"/>
    <p:sldId id="395" r:id="rId62"/>
    <p:sldId id="396" r:id="rId63"/>
    <p:sldId id="397" r:id="rId64"/>
    <p:sldId id="398" r:id="rId65"/>
    <p:sldId id="399" r:id="rId66"/>
    <p:sldId id="400" r:id="rId67"/>
    <p:sldId id="401" r:id="rId68"/>
    <p:sldId id="404" r:id="rId69"/>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9" d="100"/>
          <a:sy n="49" d="100"/>
        </p:scale>
        <p:origin x="67"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1FD60570-DA16-44DC-BF4D-21CD3C430B02}" type="datetimeFigureOut">
              <a:rPr lang="fa-IR" smtClean="0"/>
              <a:t>03/05/1443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4A7B3DC-20DA-4E40-9F0C-08D00534F087}" type="slidenum">
              <a:rPr lang="fa-IR" smtClean="0"/>
              <a:t>‹#›</a:t>
            </a:fld>
            <a:endParaRPr lang="fa-IR"/>
          </a:p>
        </p:txBody>
      </p:sp>
    </p:spTree>
    <p:extLst>
      <p:ext uri="{BB962C8B-B14F-4D97-AF65-F5344CB8AC3E}">
        <p14:creationId xmlns:p14="http://schemas.microsoft.com/office/powerpoint/2010/main" val="52784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FD60570-DA16-44DC-BF4D-21CD3C430B02}" type="datetimeFigureOut">
              <a:rPr lang="fa-IR" smtClean="0"/>
              <a:t>03/05/1443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4A7B3DC-20DA-4E40-9F0C-08D00534F087}" type="slidenum">
              <a:rPr lang="fa-IR" smtClean="0"/>
              <a:t>‹#›</a:t>
            </a:fld>
            <a:endParaRPr lang="fa-IR"/>
          </a:p>
        </p:txBody>
      </p:sp>
    </p:spTree>
    <p:extLst>
      <p:ext uri="{BB962C8B-B14F-4D97-AF65-F5344CB8AC3E}">
        <p14:creationId xmlns:p14="http://schemas.microsoft.com/office/powerpoint/2010/main" val="1132198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FD60570-DA16-44DC-BF4D-21CD3C430B02}" type="datetimeFigureOut">
              <a:rPr lang="fa-IR" smtClean="0"/>
              <a:t>03/05/1443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4A7B3DC-20DA-4E40-9F0C-08D00534F087}" type="slidenum">
              <a:rPr lang="fa-IR" smtClean="0"/>
              <a:t>‹#›</a:t>
            </a:fld>
            <a:endParaRPr lang="fa-IR"/>
          </a:p>
        </p:txBody>
      </p:sp>
    </p:spTree>
    <p:extLst>
      <p:ext uri="{BB962C8B-B14F-4D97-AF65-F5344CB8AC3E}">
        <p14:creationId xmlns:p14="http://schemas.microsoft.com/office/powerpoint/2010/main" val="3766324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FD60570-DA16-44DC-BF4D-21CD3C430B02}" type="datetimeFigureOut">
              <a:rPr lang="fa-IR" smtClean="0"/>
              <a:t>03/05/1443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4A7B3DC-20DA-4E40-9F0C-08D00534F087}" type="slidenum">
              <a:rPr lang="fa-IR" smtClean="0"/>
              <a:t>‹#›</a:t>
            </a:fld>
            <a:endParaRPr lang="fa-IR"/>
          </a:p>
        </p:txBody>
      </p:sp>
    </p:spTree>
    <p:extLst>
      <p:ext uri="{BB962C8B-B14F-4D97-AF65-F5344CB8AC3E}">
        <p14:creationId xmlns:p14="http://schemas.microsoft.com/office/powerpoint/2010/main" val="3967303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FD60570-DA16-44DC-BF4D-21CD3C430B02}" type="datetimeFigureOut">
              <a:rPr lang="fa-IR" smtClean="0"/>
              <a:t>03/05/1443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4A7B3DC-20DA-4E40-9F0C-08D00534F087}" type="slidenum">
              <a:rPr lang="fa-IR" smtClean="0"/>
              <a:t>‹#›</a:t>
            </a:fld>
            <a:endParaRPr lang="fa-IR"/>
          </a:p>
        </p:txBody>
      </p:sp>
    </p:spTree>
    <p:extLst>
      <p:ext uri="{BB962C8B-B14F-4D97-AF65-F5344CB8AC3E}">
        <p14:creationId xmlns:p14="http://schemas.microsoft.com/office/powerpoint/2010/main" val="1368681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1FD60570-DA16-44DC-BF4D-21CD3C430B02}" type="datetimeFigureOut">
              <a:rPr lang="fa-IR" smtClean="0"/>
              <a:t>03/05/1443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4A7B3DC-20DA-4E40-9F0C-08D00534F087}" type="slidenum">
              <a:rPr lang="fa-IR" smtClean="0"/>
              <a:t>‹#›</a:t>
            </a:fld>
            <a:endParaRPr lang="fa-IR"/>
          </a:p>
        </p:txBody>
      </p:sp>
    </p:spTree>
    <p:extLst>
      <p:ext uri="{BB962C8B-B14F-4D97-AF65-F5344CB8AC3E}">
        <p14:creationId xmlns:p14="http://schemas.microsoft.com/office/powerpoint/2010/main" val="1185753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1FD60570-DA16-44DC-BF4D-21CD3C430B02}" type="datetimeFigureOut">
              <a:rPr lang="fa-IR" smtClean="0"/>
              <a:t>03/05/1443</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84A7B3DC-20DA-4E40-9F0C-08D00534F087}" type="slidenum">
              <a:rPr lang="fa-IR" smtClean="0"/>
              <a:t>‹#›</a:t>
            </a:fld>
            <a:endParaRPr lang="fa-IR"/>
          </a:p>
        </p:txBody>
      </p:sp>
    </p:spTree>
    <p:extLst>
      <p:ext uri="{BB962C8B-B14F-4D97-AF65-F5344CB8AC3E}">
        <p14:creationId xmlns:p14="http://schemas.microsoft.com/office/powerpoint/2010/main" val="2824894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1FD60570-DA16-44DC-BF4D-21CD3C430B02}" type="datetimeFigureOut">
              <a:rPr lang="fa-IR" smtClean="0"/>
              <a:t>03/05/1443</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84A7B3DC-20DA-4E40-9F0C-08D00534F087}" type="slidenum">
              <a:rPr lang="fa-IR" smtClean="0"/>
              <a:t>‹#›</a:t>
            </a:fld>
            <a:endParaRPr lang="fa-IR"/>
          </a:p>
        </p:txBody>
      </p:sp>
    </p:spTree>
    <p:extLst>
      <p:ext uri="{BB962C8B-B14F-4D97-AF65-F5344CB8AC3E}">
        <p14:creationId xmlns:p14="http://schemas.microsoft.com/office/powerpoint/2010/main" val="782765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D60570-DA16-44DC-BF4D-21CD3C430B02}" type="datetimeFigureOut">
              <a:rPr lang="fa-IR" smtClean="0"/>
              <a:t>03/05/1443</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84A7B3DC-20DA-4E40-9F0C-08D00534F087}" type="slidenum">
              <a:rPr lang="fa-IR" smtClean="0"/>
              <a:t>‹#›</a:t>
            </a:fld>
            <a:endParaRPr lang="fa-IR"/>
          </a:p>
        </p:txBody>
      </p:sp>
    </p:spTree>
    <p:extLst>
      <p:ext uri="{BB962C8B-B14F-4D97-AF65-F5344CB8AC3E}">
        <p14:creationId xmlns:p14="http://schemas.microsoft.com/office/powerpoint/2010/main" val="4085962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FD60570-DA16-44DC-BF4D-21CD3C430B02}" type="datetimeFigureOut">
              <a:rPr lang="fa-IR" smtClean="0"/>
              <a:t>03/05/1443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4A7B3DC-20DA-4E40-9F0C-08D00534F087}" type="slidenum">
              <a:rPr lang="fa-IR" smtClean="0"/>
              <a:t>‹#›</a:t>
            </a:fld>
            <a:endParaRPr lang="fa-IR"/>
          </a:p>
        </p:txBody>
      </p:sp>
    </p:spTree>
    <p:extLst>
      <p:ext uri="{BB962C8B-B14F-4D97-AF65-F5344CB8AC3E}">
        <p14:creationId xmlns:p14="http://schemas.microsoft.com/office/powerpoint/2010/main" val="2486418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FD60570-DA16-44DC-BF4D-21CD3C430B02}" type="datetimeFigureOut">
              <a:rPr lang="fa-IR" smtClean="0"/>
              <a:t>03/05/1443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4A7B3DC-20DA-4E40-9F0C-08D00534F087}" type="slidenum">
              <a:rPr lang="fa-IR" smtClean="0"/>
              <a:t>‹#›</a:t>
            </a:fld>
            <a:endParaRPr lang="fa-IR"/>
          </a:p>
        </p:txBody>
      </p:sp>
    </p:spTree>
    <p:extLst>
      <p:ext uri="{BB962C8B-B14F-4D97-AF65-F5344CB8AC3E}">
        <p14:creationId xmlns:p14="http://schemas.microsoft.com/office/powerpoint/2010/main" val="4040022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D60570-DA16-44DC-BF4D-21CD3C430B02}" type="datetimeFigureOut">
              <a:rPr lang="fa-IR" smtClean="0"/>
              <a:t>03/05/1443</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A7B3DC-20DA-4E40-9F0C-08D00534F087}" type="slidenum">
              <a:rPr lang="fa-IR" smtClean="0"/>
              <a:t>‹#›</a:t>
            </a:fld>
            <a:endParaRPr lang="fa-IR"/>
          </a:p>
        </p:txBody>
      </p:sp>
    </p:spTree>
    <p:extLst>
      <p:ext uri="{BB962C8B-B14F-4D97-AF65-F5344CB8AC3E}">
        <p14:creationId xmlns:p14="http://schemas.microsoft.com/office/powerpoint/2010/main" val="752462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g"/><Relationship Id="rId4" Type="http://schemas.openxmlformats.org/officeDocument/2006/relationships/image" Target="../media/image27.pn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122" y="2833357"/>
            <a:ext cx="5042337" cy="1325563"/>
          </a:xfr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txBody>
          <a:bodyPr>
            <a:normAutofit/>
          </a:bodyPr>
          <a:lstStyle/>
          <a:p>
            <a:pPr algn="ctr"/>
            <a:r>
              <a:rPr lang="fa-IR" sz="7200" dirty="0" smtClean="0">
                <a:solidFill>
                  <a:srgbClr val="FF0000"/>
                </a:solidFill>
              </a:rPr>
              <a:t>دكترعقيل ميري </a:t>
            </a:r>
            <a:endParaRPr lang="fa-IR" sz="7200" dirty="0">
              <a:solidFill>
                <a:srgbClr val="FF0000"/>
              </a:solidFill>
            </a:endParaRPr>
          </a:p>
        </p:txBody>
      </p:sp>
      <p:sp>
        <p:nvSpPr>
          <p:cNvPr id="3" name="Content Placeholder 2"/>
          <p:cNvSpPr>
            <a:spLocks noGrp="1"/>
          </p:cNvSpPr>
          <p:nvPr>
            <p:ph idx="1"/>
          </p:nvPr>
        </p:nvSpPr>
        <p:spPr>
          <a:xfrm>
            <a:off x="204952" y="201776"/>
            <a:ext cx="11855669" cy="1469368"/>
          </a:xfrm>
          <a:blipFill>
            <a:blip r:embed="rId3"/>
            <a:tile tx="0" ty="0" sx="100000" sy="100000" flip="none" algn="tl"/>
          </a:blipFill>
        </p:spPr>
        <p:txBody>
          <a:bodyPr>
            <a:noAutofit/>
          </a:bodyPr>
          <a:lstStyle/>
          <a:p>
            <a:pPr marL="0" indent="0" algn="ctr">
              <a:buNone/>
            </a:pPr>
            <a:r>
              <a:rPr lang="fa-IR" sz="8800" dirty="0">
                <a:solidFill>
                  <a:srgbClr val="FF0000"/>
                </a:solidFill>
              </a:rPr>
              <a:t>يافته هاي آزمايشگاهي در كرونا</a:t>
            </a:r>
          </a:p>
        </p:txBody>
      </p:sp>
    </p:spTree>
    <p:extLst>
      <p:ext uri="{BB962C8B-B14F-4D97-AF65-F5344CB8AC3E}">
        <p14:creationId xmlns:p14="http://schemas.microsoft.com/office/powerpoint/2010/main" val="24701017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940287" y="2002746"/>
            <a:ext cx="9964586" cy="2745303"/>
          </a:xfrm>
          <a:prstGeom prst="rect">
            <a:avLst/>
          </a:prstGeom>
          <a:blipFill>
            <a:blip r:embed="rId3"/>
            <a:tile tx="0" ty="0" sx="100000" sy="100000" flip="none" algn="tl"/>
          </a:blipFill>
        </p:spPr>
        <p:txBody>
          <a:bodyPr wrap="none">
            <a:spAutoFit/>
          </a:bodyPr>
          <a:lstStyle/>
          <a:p>
            <a:pPr algn="ctr">
              <a:lnSpc>
                <a:spcPct val="110000"/>
              </a:lnSpc>
            </a:pPr>
            <a:r>
              <a:rPr lang="en-US" sz="16600" dirty="0">
                <a:solidFill>
                  <a:srgbClr val="FF0000"/>
                </a:solidFill>
              </a:rPr>
              <a:t>TEXT BOOK</a:t>
            </a:r>
            <a:endParaRPr lang="fa-IR" sz="16600" dirty="0">
              <a:solidFill>
                <a:srgbClr val="FF0000"/>
              </a:solidFill>
            </a:endParaRPr>
          </a:p>
        </p:txBody>
      </p:sp>
      <p:sp>
        <p:nvSpPr>
          <p:cNvPr id="5" name="Rectangle 4"/>
          <p:cNvSpPr/>
          <p:nvPr/>
        </p:nvSpPr>
        <p:spPr>
          <a:xfrm>
            <a:off x="2481376" y="154293"/>
            <a:ext cx="6535572" cy="1015663"/>
          </a:xfrm>
          <a:prstGeom prst="rect">
            <a:avLst/>
          </a:prstGeom>
          <a:blipFill>
            <a:blip r:embed="rId4"/>
            <a:tile tx="0" ty="0" sx="100000" sy="100000" flip="none" algn="tl"/>
          </a:blipFill>
        </p:spPr>
        <p:txBody>
          <a:bodyPr wrap="none">
            <a:spAutoFit/>
          </a:bodyPr>
          <a:lstStyle/>
          <a:p>
            <a:pPr algn="ctr" rtl="1"/>
            <a:r>
              <a:rPr lang="en-US" sz="6000" b="1" i="1" dirty="0">
                <a:solidFill>
                  <a:srgbClr val="FF0000"/>
                </a:solidFill>
              </a:rPr>
              <a:t>Laboratory Findings</a:t>
            </a:r>
            <a:endParaRPr lang="fa-IR" sz="6000" dirty="0"/>
          </a:p>
        </p:txBody>
      </p:sp>
    </p:spTree>
    <p:extLst>
      <p:ext uri="{BB962C8B-B14F-4D97-AF65-F5344CB8AC3E}">
        <p14:creationId xmlns:p14="http://schemas.microsoft.com/office/powerpoint/2010/main" val="13758251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59876" y="175939"/>
            <a:ext cx="7434754" cy="896117"/>
          </a:xfrm>
          <a:solidFill>
            <a:schemeClr val="bg1"/>
          </a:solidFill>
        </p:spPr>
        <p:txBody>
          <a:bodyPr>
            <a:normAutofit fontScale="90000"/>
          </a:bodyPr>
          <a:lstStyle/>
          <a:p>
            <a:pPr algn="ctr"/>
            <a:r>
              <a:rPr lang="en-US" sz="8000" b="1" i="1" dirty="0" smtClean="0">
                <a:solidFill>
                  <a:srgbClr val="FF0000"/>
                </a:solidFill>
              </a:rPr>
              <a:t>Laboratory Findings</a:t>
            </a:r>
            <a:endParaRPr lang="fa-IR" sz="8000" i="1" dirty="0">
              <a:solidFill>
                <a:srgbClr val="FF0000"/>
              </a:solidFill>
            </a:endParaRPr>
          </a:p>
        </p:txBody>
      </p:sp>
      <p:sp>
        <p:nvSpPr>
          <p:cNvPr id="3" name="Content Placeholder 2"/>
          <p:cNvSpPr>
            <a:spLocks noGrp="1"/>
          </p:cNvSpPr>
          <p:nvPr>
            <p:ph idx="1"/>
          </p:nvPr>
        </p:nvSpPr>
        <p:spPr>
          <a:xfrm>
            <a:off x="490478" y="1229710"/>
            <a:ext cx="11319641" cy="898635"/>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spPr>
        <p:txBody>
          <a:bodyPr>
            <a:normAutofit/>
          </a:bodyPr>
          <a:lstStyle/>
          <a:p>
            <a:pPr marL="0" indent="0" algn="ctr">
              <a:buNone/>
            </a:pPr>
            <a:r>
              <a:rPr lang="en-US" sz="5400" dirty="0" smtClean="0">
                <a:latin typeface="Aharoni" panose="02010803020104030203" pitchFamily="2" charset="-79"/>
                <a:cs typeface="Aharoni" panose="02010803020104030203" pitchFamily="2" charset="-79"/>
              </a:rPr>
              <a:t>Laboratory Findings Are Variable</a:t>
            </a:r>
            <a:endParaRPr lang="fa-IR" sz="5400" dirty="0">
              <a:latin typeface="Aharoni" panose="02010803020104030203" pitchFamily="2" charset="-79"/>
            </a:endParaRPr>
          </a:p>
        </p:txBody>
      </p:sp>
      <p:graphicFrame>
        <p:nvGraphicFramePr>
          <p:cNvPr id="6" name="Table 5"/>
          <p:cNvGraphicFramePr>
            <a:graphicFrameLocks noGrp="1"/>
          </p:cNvGraphicFramePr>
          <p:nvPr>
            <p:extLst>
              <p:ext uri="{D42A27DB-BD31-4B8C-83A1-F6EECF244321}">
                <p14:modId xmlns:p14="http://schemas.microsoft.com/office/powerpoint/2010/main" val="3197244649"/>
              </p:ext>
            </p:extLst>
          </p:nvPr>
        </p:nvGraphicFramePr>
        <p:xfrm>
          <a:off x="490478" y="2270233"/>
          <a:ext cx="5831493" cy="4328160"/>
        </p:xfrm>
        <a:graphic>
          <a:graphicData uri="http://schemas.openxmlformats.org/drawingml/2006/table">
            <a:tbl>
              <a:tblPr rtl="1" firstRow="1" bandRow="1">
                <a:tableStyleId>{5940675A-B579-460E-94D1-54222C63F5DA}</a:tableStyleId>
              </a:tblPr>
              <a:tblGrid>
                <a:gridCol w="1484613">
                  <a:extLst>
                    <a:ext uri="{9D8B030D-6E8A-4147-A177-3AD203B41FA5}">
                      <a16:colId xmlns:a16="http://schemas.microsoft.com/office/drawing/2014/main" val="1172558728"/>
                    </a:ext>
                  </a:extLst>
                </a:gridCol>
                <a:gridCol w="4346880">
                  <a:extLst>
                    <a:ext uri="{9D8B030D-6E8A-4147-A177-3AD203B41FA5}">
                      <a16:colId xmlns:a16="http://schemas.microsoft.com/office/drawing/2014/main" val="3849398462"/>
                    </a:ext>
                  </a:extLst>
                </a:gridCol>
              </a:tblGrid>
              <a:tr h="370840">
                <a:tc>
                  <a:txBody>
                    <a:bodyPr/>
                    <a:lstStyle/>
                    <a:p>
                      <a:pPr algn="ctr" rtl="1"/>
                      <a:r>
                        <a:rPr lang="en-US" sz="4000" b="1" i="1" dirty="0" smtClean="0">
                          <a:solidFill>
                            <a:srgbClr val="FF0000"/>
                          </a:solidFill>
                        </a:rPr>
                        <a:t>%</a:t>
                      </a:r>
                      <a:endParaRPr lang="fa-IR" sz="4000" b="1" i="1" dirty="0">
                        <a:solidFill>
                          <a:srgbClr val="FF0000"/>
                        </a:solidFill>
                      </a:endParaRPr>
                    </a:p>
                  </a:txBody>
                  <a:tcPr>
                    <a:blipFill>
                      <a:blip r:embed="rId3"/>
                      <a:tile tx="0" ty="0" sx="100000" sy="100000" flip="none" algn="tl"/>
                    </a:blipFill>
                  </a:tcPr>
                </a:tc>
                <a:tc>
                  <a:txBody>
                    <a:bodyPr/>
                    <a:lstStyle/>
                    <a:p>
                      <a:pPr algn="ctr" rtl="1"/>
                      <a:r>
                        <a:rPr lang="en-US" sz="4000" b="1" i="1" dirty="0" smtClean="0">
                          <a:solidFill>
                            <a:srgbClr val="FF0000"/>
                          </a:solidFill>
                        </a:rPr>
                        <a:t>LAB</a:t>
                      </a:r>
                      <a:endParaRPr lang="fa-IR" sz="4000" b="1" i="1" dirty="0">
                        <a:solidFill>
                          <a:srgbClr val="FF0000"/>
                        </a:solidFill>
                      </a:endParaRPr>
                    </a:p>
                  </a:txBody>
                  <a:tcPr>
                    <a:blipFill>
                      <a:blip r:embed="rId3"/>
                      <a:tile tx="0" ty="0" sx="100000" sy="100000" flip="none" algn="tl"/>
                    </a:blipFill>
                  </a:tcPr>
                </a:tc>
                <a:extLst>
                  <a:ext uri="{0D108BD9-81ED-4DB2-BD59-A6C34878D82A}">
                    <a16:rowId xmlns:a16="http://schemas.microsoft.com/office/drawing/2014/main" val="3023371040"/>
                  </a:ext>
                </a:extLst>
              </a:tr>
              <a:tr h="370840">
                <a:tc>
                  <a:txBody>
                    <a:bodyPr/>
                    <a:lstStyle/>
                    <a:p>
                      <a:pPr algn="ctr" rtl="1"/>
                      <a:r>
                        <a:rPr lang="en-US" sz="2800" dirty="0" smtClean="0"/>
                        <a:t>54</a:t>
                      </a:r>
                      <a:endParaRPr lang="fa-IR" sz="2800" dirty="0"/>
                    </a:p>
                  </a:txBody>
                  <a:tcPr>
                    <a:blipFill>
                      <a:blip r:embed="rId3"/>
                      <a:tile tx="0" ty="0" sx="100000" sy="100000" flip="none" algn="tl"/>
                    </a:blipFill>
                  </a:tcPr>
                </a:tc>
                <a:tc>
                  <a:txBody>
                    <a:bodyPr/>
                    <a:lstStyle/>
                    <a:p>
                      <a:pPr algn="ctr" rtl="1"/>
                      <a:r>
                        <a:rPr lang="en-US" sz="2800" dirty="0" smtClean="0">
                          <a:latin typeface="CharisSIL"/>
                        </a:rPr>
                        <a:t>CRP</a:t>
                      </a:r>
                      <a:endParaRPr lang="fa-IR" sz="2800" dirty="0"/>
                    </a:p>
                  </a:txBody>
                  <a:tcPr>
                    <a:blipFill>
                      <a:blip r:embed="rId3"/>
                      <a:tile tx="0" ty="0" sx="100000" sy="100000" flip="none" algn="tl"/>
                    </a:blipFill>
                  </a:tcPr>
                </a:tc>
                <a:extLst>
                  <a:ext uri="{0D108BD9-81ED-4DB2-BD59-A6C34878D82A}">
                    <a16:rowId xmlns:a16="http://schemas.microsoft.com/office/drawing/2014/main" val="1947607644"/>
                  </a:ext>
                </a:extLst>
              </a:tr>
              <a:tr h="370840">
                <a:tc>
                  <a:txBody>
                    <a:bodyPr/>
                    <a:lstStyle/>
                    <a:p>
                      <a:pPr algn="ctr" rtl="1"/>
                      <a:r>
                        <a:rPr lang="en-US" sz="2800" dirty="0" smtClean="0"/>
                        <a:t>47</a:t>
                      </a:r>
                      <a:endParaRPr lang="fa-IR" sz="2800" dirty="0"/>
                    </a:p>
                  </a:txBody>
                  <a:tcPr>
                    <a:blipFill>
                      <a:blip r:embed="rId3"/>
                      <a:tile tx="0" ty="0" sx="100000" sy="100000" flip="none" algn="tl"/>
                    </a:blipFill>
                  </a:tcPr>
                </a:tc>
                <a:tc>
                  <a:txBody>
                    <a:bodyPr/>
                    <a:lstStyle/>
                    <a:p>
                      <a:pPr algn="ctr" rtl="1"/>
                      <a:r>
                        <a:rPr lang="en-US" sz="2800" dirty="0" smtClean="0">
                          <a:latin typeface="CharisSIL"/>
                        </a:rPr>
                        <a:t>Ferritin</a:t>
                      </a:r>
                      <a:endParaRPr lang="fa-IR" sz="2800" dirty="0"/>
                    </a:p>
                  </a:txBody>
                  <a:tcPr>
                    <a:blipFill>
                      <a:blip r:embed="rId3"/>
                      <a:tile tx="0" ty="0" sx="100000" sy="100000" flip="none" algn="tl"/>
                    </a:blipFill>
                  </a:tcPr>
                </a:tc>
                <a:extLst>
                  <a:ext uri="{0D108BD9-81ED-4DB2-BD59-A6C34878D82A}">
                    <a16:rowId xmlns:a16="http://schemas.microsoft.com/office/drawing/2014/main" val="2742649863"/>
                  </a:ext>
                </a:extLst>
              </a:tr>
              <a:tr h="370840">
                <a:tc>
                  <a:txBody>
                    <a:bodyPr/>
                    <a:lstStyle/>
                    <a:p>
                      <a:pPr algn="ctr" rtl="1"/>
                      <a:r>
                        <a:rPr lang="en-US" sz="2800" dirty="0" smtClean="0"/>
                        <a:t>37</a:t>
                      </a:r>
                      <a:endParaRPr lang="fa-IR" sz="2800" dirty="0"/>
                    </a:p>
                  </a:txBody>
                  <a:tcPr>
                    <a:blipFill>
                      <a:blip r:embed="rId3"/>
                      <a:tile tx="0" ty="0" sx="100000" sy="100000" flip="none" algn="tl"/>
                    </a:blipFill>
                  </a:tcPr>
                </a:tc>
                <a:tc>
                  <a:txBody>
                    <a:bodyPr/>
                    <a:lstStyle/>
                    <a:p>
                      <a:pPr algn="ctr" rtl="1"/>
                      <a:r>
                        <a:rPr lang="en-US" sz="2800" dirty="0" smtClean="0"/>
                        <a:t>LDH</a:t>
                      </a:r>
                      <a:endParaRPr lang="fa-IR" sz="2800" dirty="0"/>
                    </a:p>
                  </a:txBody>
                  <a:tcPr>
                    <a:blipFill>
                      <a:blip r:embed="rId3"/>
                      <a:tile tx="0" ty="0" sx="100000" sy="100000" flip="none" algn="tl"/>
                    </a:blipFill>
                  </a:tcPr>
                </a:tc>
                <a:extLst>
                  <a:ext uri="{0D108BD9-81ED-4DB2-BD59-A6C34878D82A}">
                    <a16:rowId xmlns:a16="http://schemas.microsoft.com/office/drawing/2014/main" val="2390931522"/>
                  </a:ext>
                </a:extLst>
              </a:tr>
              <a:tr h="370840">
                <a:tc>
                  <a:txBody>
                    <a:bodyPr/>
                    <a:lstStyle/>
                    <a:p>
                      <a:pPr algn="ctr" rtl="1"/>
                      <a:r>
                        <a:rPr lang="en-US" sz="2800" dirty="0" smtClean="0"/>
                        <a:t>35</a:t>
                      </a:r>
                      <a:endParaRPr lang="fa-IR" sz="2800" dirty="0"/>
                    </a:p>
                  </a:txBody>
                  <a:tcPr>
                    <a:blipFill>
                      <a:blip r:embed="rId3"/>
                      <a:tile tx="0" ty="0" sx="100000" sy="100000" flip="none" algn="tl"/>
                    </a:blipFill>
                  </a:tcPr>
                </a:tc>
                <a:tc>
                  <a:txBody>
                    <a:bodyPr/>
                    <a:lstStyle/>
                    <a:p>
                      <a:pPr algn="ctr" rtl="1"/>
                      <a:r>
                        <a:rPr lang="en-US" sz="2800" dirty="0" smtClean="0">
                          <a:latin typeface="CharisSIL"/>
                        </a:rPr>
                        <a:t>D-dimers </a:t>
                      </a:r>
                      <a:endParaRPr lang="fa-IR" sz="2800" dirty="0"/>
                    </a:p>
                  </a:txBody>
                  <a:tcPr>
                    <a:blipFill>
                      <a:blip r:embed="rId3"/>
                      <a:tile tx="0" ty="0" sx="100000" sy="100000" flip="none" algn="tl"/>
                    </a:blipFill>
                  </a:tcPr>
                </a:tc>
                <a:extLst>
                  <a:ext uri="{0D108BD9-81ED-4DB2-BD59-A6C34878D82A}">
                    <a16:rowId xmlns:a16="http://schemas.microsoft.com/office/drawing/2014/main" val="3235903903"/>
                  </a:ext>
                </a:extLst>
              </a:tr>
              <a:tr h="370840">
                <a:tc>
                  <a:txBody>
                    <a:bodyPr/>
                    <a:lstStyle/>
                    <a:p>
                      <a:pPr algn="ctr" rtl="1"/>
                      <a:r>
                        <a:rPr lang="en-US" sz="2800" dirty="0" smtClean="0"/>
                        <a:t>30</a:t>
                      </a:r>
                      <a:endParaRPr lang="fa-IR" sz="2800" dirty="0"/>
                    </a:p>
                  </a:txBody>
                  <a:tcPr>
                    <a:blipFill>
                      <a:blip r:embed="rId3"/>
                      <a:tile tx="0" ty="0" sx="100000" sy="100000" flip="none" algn="tl"/>
                    </a:blipFill>
                  </a:tcPr>
                </a:tc>
                <a:tc>
                  <a:txBody>
                    <a:bodyPr/>
                    <a:lstStyle/>
                    <a:p>
                      <a:pPr algn="ctr" rtl="1"/>
                      <a:r>
                        <a:rPr lang="en-US" sz="2800" dirty="0" smtClean="0">
                          <a:latin typeface="CharisSIL"/>
                        </a:rPr>
                        <a:t>Amino-Transferases</a:t>
                      </a:r>
                      <a:endParaRPr lang="fa-IR" sz="2800" dirty="0"/>
                    </a:p>
                  </a:txBody>
                  <a:tcPr>
                    <a:blipFill>
                      <a:blip r:embed="rId3"/>
                      <a:tile tx="0" ty="0" sx="100000" sy="100000" flip="none" algn="tl"/>
                    </a:blipFill>
                  </a:tcPr>
                </a:tc>
                <a:extLst>
                  <a:ext uri="{0D108BD9-81ED-4DB2-BD59-A6C34878D82A}">
                    <a16:rowId xmlns:a16="http://schemas.microsoft.com/office/drawing/2014/main" val="3796781749"/>
                  </a:ext>
                </a:extLst>
              </a:tr>
              <a:tr h="370840">
                <a:tc>
                  <a:txBody>
                    <a:bodyPr/>
                    <a:lstStyle/>
                    <a:p>
                      <a:pPr algn="ctr" rtl="1"/>
                      <a:r>
                        <a:rPr lang="en-US" sz="2800" dirty="0" smtClean="0"/>
                        <a:t>25</a:t>
                      </a:r>
                      <a:endParaRPr lang="fa-IR" sz="2800" dirty="0"/>
                    </a:p>
                  </a:txBody>
                  <a:tcPr>
                    <a:blipFill>
                      <a:blip r:embed="rId3"/>
                      <a:tile tx="0" ty="0" sx="100000" sy="100000" flip="none" algn="tl"/>
                    </a:blipFill>
                  </a:tcPr>
                </a:tc>
                <a:tc>
                  <a:txBody>
                    <a:bodyPr/>
                    <a:lstStyle/>
                    <a:p>
                      <a:pPr algn="ctr" rtl="1"/>
                      <a:r>
                        <a:rPr lang="en-US" sz="2800" dirty="0" smtClean="0">
                          <a:latin typeface="CharisSIL"/>
                        </a:rPr>
                        <a:t>CK-MB</a:t>
                      </a:r>
                      <a:endParaRPr lang="fa-IR" sz="2800" dirty="0"/>
                    </a:p>
                  </a:txBody>
                  <a:tcPr>
                    <a:blipFill>
                      <a:blip r:embed="rId3"/>
                      <a:tile tx="0" ty="0" sx="100000" sy="100000" flip="none" algn="tl"/>
                    </a:blipFill>
                  </a:tcPr>
                </a:tc>
                <a:extLst>
                  <a:ext uri="{0D108BD9-81ED-4DB2-BD59-A6C34878D82A}">
                    <a16:rowId xmlns:a16="http://schemas.microsoft.com/office/drawing/2014/main" val="3952018271"/>
                  </a:ext>
                </a:extLst>
              </a:tr>
              <a:tr h="370840">
                <a:tc>
                  <a:txBody>
                    <a:bodyPr/>
                    <a:lstStyle/>
                    <a:p>
                      <a:pPr algn="ctr" rtl="1"/>
                      <a:r>
                        <a:rPr lang="en-US" sz="2800" dirty="0" smtClean="0"/>
                        <a:t>20</a:t>
                      </a:r>
                      <a:endParaRPr lang="fa-IR" sz="2800" dirty="0"/>
                    </a:p>
                  </a:txBody>
                  <a:tcPr>
                    <a:blipFill>
                      <a:blip r:embed="rId3"/>
                      <a:tile tx="0" ty="0" sx="100000" sy="100000" flip="none" algn="tl"/>
                    </a:blip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800" dirty="0" err="1" smtClean="0">
                          <a:latin typeface="CharisSIL"/>
                        </a:rPr>
                        <a:t>Procalcitonin</a:t>
                      </a:r>
                      <a:r>
                        <a:rPr lang="en-US" sz="2800" dirty="0" smtClean="0">
                          <a:latin typeface="CharisSIL"/>
                        </a:rPr>
                        <a:t> &amp; </a:t>
                      </a:r>
                      <a:r>
                        <a:rPr lang="en-US" sz="2800" dirty="0" smtClean="0"/>
                        <a:t>WBC &amp; ESR</a:t>
                      </a:r>
                      <a:endParaRPr lang="fa-IR" sz="2800" dirty="0" smtClean="0"/>
                    </a:p>
                  </a:txBody>
                  <a:tcPr>
                    <a:blipFill>
                      <a:blip r:embed="rId3"/>
                      <a:tile tx="0" ty="0" sx="100000" sy="100000" flip="none" algn="tl"/>
                    </a:blipFill>
                  </a:tcPr>
                </a:tc>
                <a:extLst>
                  <a:ext uri="{0D108BD9-81ED-4DB2-BD59-A6C34878D82A}">
                    <a16:rowId xmlns:a16="http://schemas.microsoft.com/office/drawing/2014/main" val="324688362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526797550"/>
              </p:ext>
            </p:extLst>
          </p:nvPr>
        </p:nvGraphicFramePr>
        <p:xfrm>
          <a:off x="7287281" y="3537781"/>
          <a:ext cx="4141731" cy="1036320"/>
        </p:xfrm>
        <a:graphic>
          <a:graphicData uri="http://schemas.openxmlformats.org/drawingml/2006/table">
            <a:tbl>
              <a:tblPr rtl="1" firstRow="1" bandRow="1">
                <a:tableStyleId>{5940675A-B579-460E-94D1-54222C63F5DA}</a:tableStyleId>
              </a:tblPr>
              <a:tblGrid>
                <a:gridCol w="925566">
                  <a:extLst>
                    <a:ext uri="{9D8B030D-6E8A-4147-A177-3AD203B41FA5}">
                      <a16:colId xmlns:a16="http://schemas.microsoft.com/office/drawing/2014/main" val="588181445"/>
                    </a:ext>
                  </a:extLst>
                </a:gridCol>
                <a:gridCol w="3216165">
                  <a:extLst>
                    <a:ext uri="{9D8B030D-6E8A-4147-A177-3AD203B41FA5}">
                      <a16:colId xmlns:a16="http://schemas.microsoft.com/office/drawing/2014/main" val="1860334649"/>
                    </a:ext>
                  </a:extLst>
                </a:gridCol>
              </a:tblGrid>
              <a:tr h="370840">
                <a:tc>
                  <a:txBody>
                    <a:bodyPr/>
                    <a:lstStyle/>
                    <a:p>
                      <a:pPr algn="ctr" rtl="1"/>
                      <a:r>
                        <a:rPr lang="en-US" sz="2800" dirty="0" smtClean="0"/>
                        <a:t>19</a:t>
                      </a:r>
                      <a:endParaRPr lang="fa-IR" sz="2800" dirty="0"/>
                    </a:p>
                  </a:txBody>
                  <a:tcPr>
                    <a:blipFill>
                      <a:blip r:embed="rId4"/>
                      <a:tile tx="0" ty="0" sx="100000" sy="100000" flip="none" algn="tl"/>
                    </a:blipFill>
                  </a:tcPr>
                </a:tc>
                <a:tc>
                  <a:txBody>
                    <a:bodyPr/>
                    <a:lstStyle/>
                    <a:p>
                      <a:pPr algn="ctr" rtl="1"/>
                      <a:r>
                        <a:rPr lang="en-US" sz="2800" dirty="0" err="1" smtClean="0">
                          <a:latin typeface="CharisSIL"/>
                        </a:rPr>
                        <a:t>Lymphocytopenia</a:t>
                      </a:r>
                      <a:endParaRPr lang="fa-IR" sz="2800" dirty="0"/>
                    </a:p>
                  </a:txBody>
                  <a:tcPr>
                    <a:blipFill>
                      <a:blip r:embed="rId4"/>
                      <a:tile tx="0" ty="0" sx="100000" sy="100000" flip="none" algn="tl"/>
                    </a:blipFill>
                  </a:tcPr>
                </a:tc>
                <a:extLst>
                  <a:ext uri="{0D108BD9-81ED-4DB2-BD59-A6C34878D82A}">
                    <a16:rowId xmlns:a16="http://schemas.microsoft.com/office/drawing/2014/main" val="3676375643"/>
                  </a:ext>
                </a:extLst>
              </a:tr>
              <a:tr h="370840">
                <a:tc>
                  <a:txBody>
                    <a:bodyPr/>
                    <a:lstStyle/>
                    <a:p>
                      <a:pPr algn="ctr" rtl="1"/>
                      <a:r>
                        <a:rPr lang="en-US" sz="2800" dirty="0" smtClean="0"/>
                        <a:t>8</a:t>
                      </a:r>
                      <a:endParaRPr lang="fa-IR" sz="2800" dirty="0"/>
                    </a:p>
                  </a:txBody>
                  <a:tcPr>
                    <a:blipFill>
                      <a:blip r:embed="rId4"/>
                      <a:tile tx="0" ty="0" sx="100000" sy="100000" flip="none" algn="tl"/>
                    </a:blipFill>
                  </a:tcPr>
                </a:tc>
                <a:tc>
                  <a:txBody>
                    <a:bodyPr/>
                    <a:lstStyle/>
                    <a:p>
                      <a:pPr algn="ctr" rtl="1"/>
                      <a:r>
                        <a:rPr lang="en-US" sz="2800" dirty="0" smtClean="0">
                          <a:latin typeface="CharisSIL"/>
                        </a:rPr>
                        <a:t>Lymphocytosis</a:t>
                      </a:r>
                      <a:endParaRPr lang="fa-IR" sz="2800" dirty="0"/>
                    </a:p>
                  </a:txBody>
                  <a:tcPr>
                    <a:blipFill>
                      <a:blip r:embed="rId4"/>
                      <a:tile tx="0" ty="0" sx="100000" sy="100000" flip="none" algn="tl"/>
                    </a:blipFill>
                  </a:tcPr>
                </a:tc>
                <a:extLst>
                  <a:ext uri="{0D108BD9-81ED-4DB2-BD59-A6C34878D82A}">
                    <a16:rowId xmlns:a16="http://schemas.microsoft.com/office/drawing/2014/main" val="948132821"/>
                  </a:ext>
                </a:extLst>
              </a:tr>
            </a:tbl>
          </a:graphicData>
        </a:graphic>
      </p:graphicFrame>
    </p:spTree>
    <p:extLst>
      <p:ext uri="{BB962C8B-B14F-4D97-AF65-F5344CB8AC3E}">
        <p14:creationId xmlns:p14="http://schemas.microsoft.com/office/powerpoint/2010/main" val="2010182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9827" y="1541845"/>
            <a:ext cx="11366937" cy="3629244"/>
          </a:xfr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txBody>
          <a:bodyPr>
            <a:normAutofit lnSpcReduction="10000"/>
          </a:bodyPr>
          <a:lstStyle/>
          <a:p>
            <a:pPr marL="0" indent="0">
              <a:buNone/>
            </a:pPr>
            <a:r>
              <a:rPr lang="en-US" sz="4000" dirty="0" smtClean="0"/>
              <a:t>Elevated Inflammatory Markers &amp;  Lympho-</a:t>
            </a:r>
            <a:r>
              <a:rPr lang="en-US" sz="4000" dirty="0" err="1" smtClean="0"/>
              <a:t>Cytopenia</a:t>
            </a:r>
            <a:r>
              <a:rPr lang="en-US" sz="4000" dirty="0" smtClean="0"/>
              <a:t> May Indicate </a:t>
            </a:r>
          </a:p>
          <a:p>
            <a:pPr marL="0" indent="0">
              <a:buNone/>
            </a:pPr>
            <a:endParaRPr lang="en-US" dirty="0"/>
          </a:p>
          <a:p>
            <a:pPr marL="0" indent="0" algn="ctr">
              <a:buNone/>
            </a:pPr>
            <a:r>
              <a:rPr lang="en-US" sz="13800" b="1" i="1" dirty="0" smtClean="0"/>
              <a:t>MIS-C</a:t>
            </a:r>
            <a:endParaRPr lang="fa-IR" sz="13800" b="1" i="1" dirty="0"/>
          </a:p>
        </p:txBody>
      </p:sp>
    </p:spTree>
    <p:extLst>
      <p:ext uri="{BB962C8B-B14F-4D97-AF65-F5344CB8AC3E}">
        <p14:creationId xmlns:p14="http://schemas.microsoft.com/office/powerpoint/2010/main" val="11349228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17531" y="254766"/>
            <a:ext cx="7853855" cy="1325563"/>
          </a:xfrm>
          <a:solidFill>
            <a:schemeClr val="bg1"/>
          </a:solidFill>
        </p:spPr>
        <p:txBody>
          <a:bodyPr>
            <a:normAutofit/>
          </a:bodyPr>
          <a:lstStyle/>
          <a:p>
            <a:pPr algn="ctr"/>
            <a:r>
              <a:rPr lang="en-US" sz="8000" b="1" i="1" dirty="0" smtClean="0">
                <a:solidFill>
                  <a:srgbClr val="FF0000"/>
                </a:solidFill>
              </a:rPr>
              <a:t>Renal Function Test</a:t>
            </a:r>
            <a:endParaRPr lang="fa-IR" sz="8000" b="1" i="1" dirty="0">
              <a:solidFill>
                <a:srgbClr val="FF0000"/>
              </a:solidFill>
            </a:endParaRPr>
          </a:p>
        </p:txBody>
      </p:sp>
      <p:sp>
        <p:nvSpPr>
          <p:cNvPr id="3" name="Content Placeholder 2"/>
          <p:cNvSpPr>
            <a:spLocks noGrp="1"/>
          </p:cNvSpPr>
          <p:nvPr>
            <p:ph idx="1"/>
          </p:nvPr>
        </p:nvSpPr>
        <p:spPr>
          <a:xfrm>
            <a:off x="575440" y="2172465"/>
            <a:ext cx="10752082" cy="602265"/>
          </a:xfr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txBody>
          <a:bodyPr>
            <a:noAutofit/>
          </a:bodyPr>
          <a:lstStyle/>
          <a:p>
            <a:pPr marL="0" indent="0" algn="ctr">
              <a:buNone/>
            </a:pPr>
            <a:r>
              <a:rPr lang="en-US" sz="4000" dirty="0" smtClean="0"/>
              <a:t>Kidney Dysfunction May Occur In Severely Ill Child</a:t>
            </a:r>
          </a:p>
        </p:txBody>
      </p:sp>
      <p:sp>
        <p:nvSpPr>
          <p:cNvPr id="4" name="Rectangle 3"/>
          <p:cNvSpPr/>
          <p:nvPr/>
        </p:nvSpPr>
        <p:spPr>
          <a:xfrm>
            <a:off x="1475389" y="3161916"/>
            <a:ext cx="9538137" cy="3170099"/>
          </a:xfrm>
          <a:prstGeom prst="rect">
            <a:avLst/>
          </a:prstGeom>
          <a:blipFill>
            <a:blip r:embed="rId2"/>
            <a:tile tx="0" ty="0" sx="100000" sy="100000" flip="none" algn="tl"/>
          </a:blipFill>
        </p:spPr>
        <p:txBody>
          <a:bodyPr wrap="square">
            <a:spAutoFit/>
          </a:bodyPr>
          <a:lstStyle/>
          <a:p>
            <a:pPr algn="ctr"/>
            <a:r>
              <a:rPr lang="en-US" sz="3200" b="1" i="1" dirty="0" smtClean="0">
                <a:solidFill>
                  <a:srgbClr val="FF0000"/>
                </a:solidFill>
              </a:rPr>
              <a:t>In A Series of Child Admitted To Tertiary Care Hospital</a:t>
            </a:r>
          </a:p>
          <a:p>
            <a:pPr marL="571500" indent="-571500">
              <a:buFont typeface="+mj-lt"/>
              <a:buAutoNum type="romanLcPeriod"/>
            </a:pPr>
            <a:r>
              <a:rPr lang="en-US" sz="2800" dirty="0" smtClean="0"/>
              <a:t>46% </a:t>
            </a:r>
            <a:r>
              <a:rPr lang="en-US" sz="2800" dirty="0" smtClean="0">
                <a:sym typeface="Symbol" panose="05050102010706020507" pitchFamily="18" charset="2"/>
              </a:rPr>
              <a:t></a:t>
            </a:r>
            <a:r>
              <a:rPr lang="en-US" sz="2800" dirty="0" smtClean="0"/>
              <a:t> Creatinine Greater Than NL Upper Level </a:t>
            </a:r>
          </a:p>
          <a:p>
            <a:pPr marL="571500" indent="-571500">
              <a:buFont typeface="+mj-lt"/>
              <a:buAutoNum type="romanLcPeriod"/>
            </a:pPr>
            <a:r>
              <a:rPr lang="en-US" sz="2800" dirty="0" smtClean="0"/>
              <a:t>28% </a:t>
            </a:r>
            <a:r>
              <a:rPr lang="en-US" sz="2800" dirty="0" smtClean="0">
                <a:sym typeface="Symbol" panose="05050102010706020507" pitchFamily="18" charset="2"/>
              </a:rPr>
              <a:t> </a:t>
            </a:r>
            <a:r>
              <a:rPr lang="en-US" sz="2800" dirty="0" smtClean="0"/>
              <a:t>Met AKI Criteria </a:t>
            </a:r>
          </a:p>
          <a:p>
            <a:pPr marL="571500" indent="-571500">
              <a:buFont typeface="+mj-lt"/>
              <a:buAutoNum type="romanLcPeriod"/>
            </a:pPr>
            <a:r>
              <a:rPr lang="en-US" sz="2800" dirty="0" smtClean="0"/>
              <a:t>Most Cases of AKI Occurred In ICU Admitted &amp; MIS-C Patient</a:t>
            </a:r>
          </a:p>
          <a:p>
            <a:pPr marL="571500" indent="-571500">
              <a:buFont typeface="+mj-lt"/>
              <a:buAutoNum type="romanLcPeriod"/>
            </a:pPr>
            <a:r>
              <a:rPr lang="en-US" sz="2800" dirty="0" smtClean="0"/>
              <a:t>None of Child With AKI Required Kidney Biopsy or Continuous Kidney Replacement Therapy</a:t>
            </a:r>
          </a:p>
          <a:p>
            <a:pPr marL="571500" indent="-571500">
              <a:buFont typeface="+mj-lt"/>
              <a:buAutoNum type="romanLcPeriod"/>
            </a:pPr>
            <a:r>
              <a:rPr lang="en-US" sz="2800" dirty="0" smtClean="0"/>
              <a:t>Cr Decreased To NL Upper Limit  In All</a:t>
            </a:r>
            <a:endParaRPr lang="fa-IR" sz="2800" dirty="0"/>
          </a:p>
        </p:txBody>
      </p:sp>
    </p:spTree>
    <p:extLst>
      <p:ext uri="{BB962C8B-B14F-4D97-AF65-F5344CB8AC3E}">
        <p14:creationId xmlns:p14="http://schemas.microsoft.com/office/powerpoint/2010/main" val="17458574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536025" y="3522022"/>
            <a:ext cx="10363799" cy="2215991"/>
          </a:xfrm>
          <a:prstGeom prst="rect">
            <a:avLst/>
          </a:prstGeom>
          <a:solidFill>
            <a:srgbClr val="FFFF00"/>
          </a:solidFill>
        </p:spPr>
        <p:txBody>
          <a:bodyPr wrap="none">
            <a:spAutoFit/>
          </a:bodyPr>
          <a:lstStyle/>
          <a:p>
            <a:r>
              <a:rPr lang="fa-IR" sz="13800" dirty="0" smtClean="0">
                <a:solidFill>
                  <a:srgbClr val="FF0000"/>
                </a:solidFill>
              </a:rPr>
              <a:t>New Research</a:t>
            </a:r>
            <a:endParaRPr lang="fa-IR" sz="13800" dirty="0">
              <a:solidFill>
                <a:srgbClr val="FF0000"/>
              </a:solidFill>
            </a:endParaRPr>
          </a:p>
        </p:txBody>
      </p:sp>
      <p:sp>
        <p:nvSpPr>
          <p:cNvPr id="7" name="Rectangle 6"/>
          <p:cNvSpPr/>
          <p:nvPr/>
        </p:nvSpPr>
        <p:spPr>
          <a:xfrm>
            <a:off x="2339486" y="154293"/>
            <a:ext cx="6535572" cy="1015663"/>
          </a:xfrm>
          <a:prstGeom prst="rect">
            <a:avLst/>
          </a:prstGeom>
          <a:blipFill>
            <a:blip r:embed="rId3"/>
            <a:tile tx="0" ty="0" sx="100000" sy="100000" flip="none" algn="tl"/>
          </a:blipFill>
        </p:spPr>
        <p:txBody>
          <a:bodyPr wrap="none">
            <a:spAutoFit/>
          </a:bodyPr>
          <a:lstStyle/>
          <a:p>
            <a:pPr algn="ctr" rtl="1"/>
            <a:r>
              <a:rPr lang="en-US" sz="6000" b="1" i="1" dirty="0">
                <a:solidFill>
                  <a:srgbClr val="FF0000"/>
                </a:solidFill>
              </a:rPr>
              <a:t>Laboratory Findings</a:t>
            </a:r>
            <a:endParaRPr lang="fa-IR" sz="6000" dirty="0"/>
          </a:p>
        </p:txBody>
      </p:sp>
    </p:spTree>
    <p:extLst>
      <p:ext uri="{BB962C8B-B14F-4D97-AF65-F5344CB8AC3E}">
        <p14:creationId xmlns:p14="http://schemas.microsoft.com/office/powerpoint/2010/main" val="21919772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4684" y="2519308"/>
            <a:ext cx="9677400" cy="1012168"/>
          </a:xfr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normAutofit/>
          </a:bodyPr>
          <a:lstStyle/>
          <a:p>
            <a:pPr marL="0" indent="0" algn="ctr">
              <a:buNone/>
            </a:pPr>
            <a:r>
              <a:rPr lang="en-US" dirty="0" smtClean="0"/>
              <a:t>Changes In Mean </a:t>
            </a:r>
            <a:r>
              <a:rPr lang="en-US" dirty="0" err="1" smtClean="0"/>
              <a:t>Lym</a:t>
            </a:r>
            <a:r>
              <a:rPr lang="en-US" dirty="0" smtClean="0"/>
              <a:t> Count :   Severe Cases</a:t>
            </a:r>
          </a:p>
          <a:p>
            <a:pPr marL="0" indent="0" algn="ctr">
              <a:buNone/>
            </a:pPr>
            <a:r>
              <a:rPr lang="en-US" dirty="0" smtClean="0"/>
              <a:t>Elevated LDH Level Was More Common Among Child Than Adults</a:t>
            </a:r>
            <a:endParaRPr lang="fa-IR" dirty="0"/>
          </a:p>
        </p:txBody>
      </p:sp>
      <p:sp>
        <p:nvSpPr>
          <p:cNvPr id="4" name="Rectangle 3"/>
          <p:cNvSpPr/>
          <p:nvPr/>
        </p:nvSpPr>
        <p:spPr>
          <a:xfrm>
            <a:off x="381000" y="353166"/>
            <a:ext cx="3432222" cy="769441"/>
          </a:xfrm>
          <a:prstGeom prst="rect">
            <a:avLst/>
          </a:prstGeom>
          <a:solidFill>
            <a:srgbClr val="FFFF00"/>
          </a:solidFill>
        </p:spPr>
        <p:txBody>
          <a:bodyPr wrap="none">
            <a:spAutoFit/>
          </a:bodyPr>
          <a:lstStyle/>
          <a:p>
            <a:r>
              <a:rPr lang="fa-IR" sz="4400" dirty="0" smtClean="0"/>
              <a:t>New Research</a:t>
            </a:r>
            <a:endParaRPr lang="fa-IR" sz="4400" dirty="0"/>
          </a:p>
        </p:txBody>
      </p:sp>
    </p:spTree>
    <p:extLst>
      <p:ext uri="{BB962C8B-B14F-4D97-AF65-F5344CB8AC3E}">
        <p14:creationId xmlns:p14="http://schemas.microsoft.com/office/powerpoint/2010/main" val="1587684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6476" y="2330121"/>
            <a:ext cx="7832834" cy="244683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a:normAutofit/>
          </a:bodyPr>
          <a:lstStyle/>
          <a:p>
            <a:pPr marL="0" indent="0">
              <a:buNone/>
            </a:pPr>
            <a:r>
              <a:rPr lang="en-US" dirty="0" smtClean="0"/>
              <a:t>Diagnostic Markers May Increase Diagnostic Success, Especially In Asymptomatic Patients</a:t>
            </a:r>
            <a:endParaRPr lang="fa-IR" dirty="0" smtClean="0"/>
          </a:p>
          <a:p>
            <a:pPr marL="514350" indent="-514350">
              <a:buFont typeface="+mj-lt"/>
              <a:buAutoNum type="arabicPeriod"/>
            </a:pPr>
            <a:r>
              <a:rPr lang="en-US" dirty="0" smtClean="0"/>
              <a:t> Leukocytopenia</a:t>
            </a:r>
          </a:p>
          <a:p>
            <a:pPr marL="514350" indent="-514350">
              <a:buFont typeface="+mj-lt"/>
              <a:buAutoNum type="arabicPeriod"/>
            </a:pPr>
            <a:r>
              <a:rPr lang="en-US" dirty="0" err="1" smtClean="0"/>
              <a:t>Monocytopenia</a:t>
            </a:r>
            <a:endParaRPr lang="en-US" dirty="0"/>
          </a:p>
          <a:p>
            <a:pPr marL="514350" indent="-514350">
              <a:buFont typeface="+mj-lt"/>
              <a:buAutoNum type="arabicPeriod"/>
            </a:pPr>
            <a:r>
              <a:rPr lang="en-US" dirty="0" smtClean="0"/>
              <a:t>Mean Platelet Volume Elevation </a:t>
            </a:r>
          </a:p>
        </p:txBody>
      </p:sp>
      <p:sp>
        <p:nvSpPr>
          <p:cNvPr id="4" name="Rectangle 3"/>
          <p:cNvSpPr/>
          <p:nvPr/>
        </p:nvSpPr>
        <p:spPr>
          <a:xfrm>
            <a:off x="472965" y="589649"/>
            <a:ext cx="2838149" cy="646331"/>
          </a:xfrm>
          <a:prstGeom prst="rect">
            <a:avLst/>
          </a:prstGeom>
          <a:solidFill>
            <a:srgbClr val="FFFF00"/>
          </a:solidFill>
        </p:spPr>
        <p:txBody>
          <a:bodyPr wrap="none">
            <a:spAutoFit/>
          </a:bodyPr>
          <a:lstStyle/>
          <a:p>
            <a:r>
              <a:rPr lang="fa-IR" sz="3600" dirty="0" smtClean="0"/>
              <a:t>New Research</a:t>
            </a:r>
            <a:endParaRPr lang="fa-IR" sz="3600" dirty="0"/>
          </a:p>
        </p:txBody>
      </p:sp>
    </p:spTree>
    <p:extLst>
      <p:ext uri="{BB962C8B-B14F-4D97-AF65-F5344CB8AC3E}">
        <p14:creationId xmlns:p14="http://schemas.microsoft.com/office/powerpoint/2010/main" val="8583849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1505606" y="2538276"/>
            <a:ext cx="9262242" cy="120032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wrap="square">
            <a:spAutoFit/>
          </a:bodyPr>
          <a:lstStyle/>
          <a:p>
            <a:r>
              <a:rPr lang="en-US" sz="3600" dirty="0" smtClean="0"/>
              <a:t>Lympho-</a:t>
            </a:r>
            <a:r>
              <a:rPr lang="en-US" sz="3600" dirty="0" err="1" smtClean="0"/>
              <a:t>Penia</a:t>
            </a:r>
            <a:r>
              <a:rPr lang="en-US" sz="3600" dirty="0" smtClean="0"/>
              <a:t> &amp; Uric Acid Are Indicators That COVID‐19 Infection May Progress More Severely</a:t>
            </a:r>
            <a:endParaRPr lang="fa-IR" sz="3600" dirty="0"/>
          </a:p>
        </p:txBody>
      </p:sp>
      <p:sp>
        <p:nvSpPr>
          <p:cNvPr id="7" name="Rectangle 6"/>
          <p:cNvSpPr/>
          <p:nvPr/>
        </p:nvSpPr>
        <p:spPr>
          <a:xfrm>
            <a:off x="472965" y="589649"/>
            <a:ext cx="3134384" cy="707886"/>
          </a:xfrm>
          <a:prstGeom prst="rect">
            <a:avLst/>
          </a:prstGeom>
          <a:solidFill>
            <a:srgbClr val="FFFF00"/>
          </a:solidFill>
        </p:spPr>
        <p:txBody>
          <a:bodyPr wrap="none">
            <a:spAutoFit/>
          </a:bodyPr>
          <a:lstStyle/>
          <a:p>
            <a:r>
              <a:rPr lang="fa-IR" sz="4000" dirty="0" smtClean="0"/>
              <a:t>New Research</a:t>
            </a:r>
            <a:endParaRPr lang="fa-IR" sz="4000" dirty="0"/>
          </a:p>
        </p:txBody>
      </p:sp>
    </p:spTree>
    <p:extLst>
      <p:ext uri="{BB962C8B-B14F-4D97-AF65-F5344CB8AC3E}">
        <p14:creationId xmlns:p14="http://schemas.microsoft.com/office/powerpoint/2010/main" val="40973212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717" y="2881914"/>
            <a:ext cx="10576035" cy="744154"/>
          </a:xfrm>
          <a:blipFill>
            <a:blip r:embed="rId3"/>
            <a:tile tx="0" ty="0" sx="100000" sy="100000" flip="none" algn="tl"/>
          </a:blipFill>
        </p:spPr>
        <p:txBody>
          <a:bodyPr>
            <a:normAutofit/>
          </a:bodyPr>
          <a:lstStyle/>
          <a:p>
            <a:pPr marL="0" indent="0" algn="ctr">
              <a:buNone/>
            </a:pPr>
            <a:r>
              <a:rPr lang="en-US" sz="4000" dirty="0" smtClean="0"/>
              <a:t>70% of </a:t>
            </a:r>
            <a:r>
              <a:rPr lang="en-US" sz="4000" dirty="0" smtClean="0"/>
              <a:t>Child </a:t>
            </a:r>
            <a:r>
              <a:rPr lang="en-US" sz="4000" dirty="0" smtClean="0"/>
              <a:t>With COVID Had Normal WBC  Count </a:t>
            </a:r>
          </a:p>
        </p:txBody>
      </p:sp>
      <p:sp>
        <p:nvSpPr>
          <p:cNvPr id="4" name="Rectangle 3"/>
          <p:cNvSpPr/>
          <p:nvPr/>
        </p:nvSpPr>
        <p:spPr>
          <a:xfrm>
            <a:off x="457200" y="573883"/>
            <a:ext cx="3134384" cy="707886"/>
          </a:xfrm>
          <a:prstGeom prst="rect">
            <a:avLst/>
          </a:prstGeom>
          <a:solidFill>
            <a:srgbClr val="FFFF00"/>
          </a:solidFill>
        </p:spPr>
        <p:txBody>
          <a:bodyPr wrap="none">
            <a:spAutoFit/>
          </a:bodyPr>
          <a:lstStyle/>
          <a:p>
            <a:r>
              <a:rPr lang="fa-IR" sz="4000" dirty="0" smtClean="0"/>
              <a:t>New Research</a:t>
            </a:r>
            <a:endParaRPr lang="fa-IR" sz="4000" dirty="0"/>
          </a:p>
        </p:txBody>
      </p:sp>
    </p:spTree>
    <p:extLst>
      <p:ext uri="{BB962C8B-B14F-4D97-AF65-F5344CB8AC3E}">
        <p14:creationId xmlns:p14="http://schemas.microsoft.com/office/powerpoint/2010/main" val="24756423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80091" y="2377419"/>
            <a:ext cx="10008475" cy="2399533"/>
          </a:xfrm>
          <a:blipFill>
            <a:blip r:embed="rId2"/>
            <a:tile tx="0" ty="0" sx="100000" sy="100000" flip="none" algn="tl"/>
          </a:blipFill>
        </p:spPr>
        <p:txBody>
          <a:bodyPr>
            <a:normAutofit lnSpcReduction="10000"/>
          </a:bodyPr>
          <a:lstStyle/>
          <a:p>
            <a:pPr marL="0" indent="0">
              <a:buNone/>
            </a:pPr>
            <a:r>
              <a:rPr lang="en-US" dirty="0" smtClean="0"/>
              <a:t>Moderate Cases Compared With Mild Cases Were Associated With : </a:t>
            </a:r>
          </a:p>
          <a:p>
            <a:pPr marL="514350" indent="-514350">
              <a:buFont typeface="+mj-lt"/>
              <a:buAutoNum type="arabicPeriod"/>
            </a:pPr>
            <a:endParaRPr lang="en-US" dirty="0" smtClean="0"/>
          </a:p>
          <a:p>
            <a:pPr marL="514350" indent="-514350">
              <a:buFont typeface="+mj-lt"/>
              <a:buAutoNum type="arabicPeriod"/>
            </a:pPr>
            <a:r>
              <a:rPr lang="en-US" dirty="0" smtClean="0"/>
              <a:t>Decrease In Lymphocyte Counts</a:t>
            </a:r>
          </a:p>
          <a:p>
            <a:pPr marL="514350" indent="-514350">
              <a:buFont typeface="+mj-lt"/>
              <a:buAutoNum type="arabicPeriod"/>
            </a:pPr>
            <a:r>
              <a:rPr lang="en-US" dirty="0" smtClean="0"/>
              <a:t>Higher Levels </a:t>
            </a:r>
            <a:r>
              <a:rPr lang="en-US" dirty="0" err="1" smtClean="0"/>
              <a:t>Procalcitonin</a:t>
            </a:r>
            <a:endParaRPr lang="en-US" dirty="0" smtClean="0"/>
          </a:p>
          <a:p>
            <a:pPr marL="514350" indent="-514350">
              <a:buFont typeface="+mj-lt"/>
              <a:buAutoNum type="arabicPeriod"/>
            </a:pPr>
            <a:r>
              <a:rPr lang="en-US" dirty="0" smtClean="0"/>
              <a:t>Increased D‐dimer Levels</a:t>
            </a:r>
            <a:endParaRPr lang="fa-IR" dirty="0"/>
          </a:p>
        </p:txBody>
      </p:sp>
      <p:sp>
        <p:nvSpPr>
          <p:cNvPr id="5" name="Rectangle 4"/>
          <p:cNvSpPr/>
          <p:nvPr/>
        </p:nvSpPr>
        <p:spPr>
          <a:xfrm>
            <a:off x="457199" y="605414"/>
            <a:ext cx="3134384" cy="707886"/>
          </a:xfrm>
          <a:prstGeom prst="rect">
            <a:avLst/>
          </a:prstGeom>
          <a:solidFill>
            <a:srgbClr val="FFFF00"/>
          </a:solidFill>
        </p:spPr>
        <p:txBody>
          <a:bodyPr wrap="none">
            <a:spAutoFit/>
          </a:bodyPr>
          <a:lstStyle/>
          <a:p>
            <a:r>
              <a:rPr lang="fa-IR" sz="4000" dirty="0" smtClean="0"/>
              <a:t>New Research</a:t>
            </a:r>
            <a:endParaRPr lang="fa-IR" sz="4000" dirty="0"/>
          </a:p>
        </p:txBody>
      </p:sp>
    </p:spTree>
    <p:extLst>
      <p:ext uri="{BB962C8B-B14F-4D97-AF65-F5344CB8AC3E}">
        <p14:creationId xmlns:p14="http://schemas.microsoft.com/office/powerpoint/2010/main" val="4077982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3294178" y="306880"/>
            <a:ext cx="5099153" cy="144207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a-IR" altLang="fa-IR" sz="9600" b="0" i="0" u="none" strike="noStrike" cap="none" normalizeH="0" baseline="0" dirty="0" smtClean="0">
                <a:ln>
                  <a:noFill/>
                </a:ln>
                <a:solidFill>
                  <a:srgbClr val="202124"/>
                </a:solidFill>
                <a:effectLst/>
                <a:latin typeface="inherit"/>
              </a:rPr>
              <a:t>Contents</a:t>
            </a:r>
            <a:r>
              <a:rPr kumimoji="0" lang="fa-IR" altLang="fa-IR" sz="6000" b="0" i="0" u="none" strike="noStrike" cap="none" normalizeH="0" baseline="0" dirty="0" smtClean="0">
                <a:ln>
                  <a:noFill/>
                </a:ln>
                <a:solidFill>
                  <a:schemeClr val="tx1"/>
                </a:solidFill>
                <a:effectLst/>
              </a:rPr>
              <a:t> </a:t>
            </a:r>
            <a:endParaRPr kumimoji="0" lang="fa-IR" altLang="fa-IR" sz="8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967420884"/>
              </p:ext>
            </p:extLst>
          </p:nvPr>
        </p:nvGraphicFramePr>
        <p:xfrm>
          <a:off x="320570" y="2280451"/>
          <a:ext cx="11046368" cy="2682240"/>
        </p:xfrm>
        <a:graphic>
          <a:graphicData uri="http://schemas.openxmlformats.org/drawingml/2006/table">
            <a:tbl>
              <a:tblPr rtl="1" firstRow="1" bandRow="1">
                <a:tableStyleId>{5940675A-B579-460E-94D1-54222C63F5DA}</a:tableStyleId>
              </a:tblPr>
              <a:tblGrid>
                <a:gridCol w="5523184">
                  <a:extLst>
                    <a:ext uri="{9D8B030D-6E8A-4147-A177-3AD203B41FA5}">
                      <a16:colId xmlns:a16="http://schemas.microsoft.com/office/drawing/2014/main" val="431920476"/>
                    </a:ext>
                  </a:extLst>
                </a:gridCol>
                <a:gridCol w="5523184">
                  <a:extLst>
                    <a:ext uri="{9D8B030D-6E8A-4147-A177-3AD203B41FA5}">
                      <a16:colId xmlns:a16="http://schemas.microsoft.com/office/drawing/2014/main" val="1900124822"/>
                    </a:ext>
                  </a:extLst>
                </a:gridCol>
              </a:tblGrid>
              <a:tr h="370840">
                <a:tc>
                  <a:txBody>
                    <a:bodyPr/>
                    <a:lstStyle/>
                    <a:p>
                      <a:pPr algn="ctr" rtl="1"/>
                      <a:r>
                        <a:rPr lang="en-US" sz="4400" b="1" i="1" kern="1200" dirty="0" smtClean="0">
                          <a:solidFill>
                            <a:srgbClr val="FF0000"/>
                          </a:solidFill>
                          <a:latin typeface="+mn-lt"/>
                          <a:ea typeface="+mn-ea"/>
                          <a:cs typeface="+mn-cs"/>
                        </a:rPr>
                        <a:t>Diagnostic Modalities</a:t>
                      </a:r>
                      <a:endParaRPr lang="fa-IR" sz="4400" b="1" i="1" kern="1200" dirty="0">
                        <a:solidFill>
                          <a:srgbClr val="FF0000"/>
                        </a:solidFill>
                        <a:latin typeface="+mn-lt"/>
                        <a:ea typeface="+mn-ea"/>
                        <a:cs typeface="+mn-cs"/>
                      </a:endParaRPr>
                    </a:p>
                  </a:txBody>
                  <a:tcPr>
                    <a:blipFill>
                      <a:blip r:embed="rId3"/>
                      <a:tile tx="0" ty="0" sx="100000" sy="100000" flip="none" algn="tl"/>
                    </a:blipFill>
                  </a:tcPr>
                </a:tc>
                <a:tc>
                  <a:txBody>
                    <a:bodyPr/>
                    <a:lstStyle/>
                    <a:p>
                      <a:pPr algn="ctr" rtl="1"/>
                      <a:r>
                        <a:rPr lang="en-US" sz="4400" b="1" i="1" dirty="0" smtClean="0">
                          <a:solidFill>
                            <a:srgbClr val="FF0000"/>
                          </a:solidFill>
                          <a:cs typeface="+mn-cs"/>
                        </a:rPr>
                        <a:t>Laboratory Findings</a:t>
                      </a:r>
                      <a:endParaRPr lang="fa-IR" sz="4400" dirty="0">
                        <a:cs typeface="+mn-cs"/>
                      </a:endParaRPr>
                    </a:p>
                  </a:txBody>
                  <a:tcPr>
                    <a:blipFill>
                      <a:blip r:embed="rId4"/>
                      <a:tile tx="0" ty="0" sx="100000" sy="100000" flip="none" algn="tl"/>
                    </a:blipFill>
                  </a:tcPr>
                </a:tc>
                <a:extLst>
                  <a:ext uri="{0D108BD9-81ED-4DB2-BD59-A6C34878D82A}">
                    <a16:rowId xmlns:a16="http://schemas.microsoft.com/office/drawing/2014/main" val="2913959130"/>
                  </a:ext>
                </a:extLst>
              </a:tr>
              <a:tr h="370840">
                <a:tc>
                  <a:txBody>
                    <a:bodyPr/>
                    <a:lstStyle/>
                    <a:p>
                      <a:pPr algn="ctr" rtl="1"/>
                      <a:r>
                        <a:rPr lang="en-US" sz="3600" kern="1200" baseline="0" dirty="0" smtClean="0">
                          <a:solidFill>
                            <a:schemeClr val="tx1"/>
                          </a:solidFill>
                          <a:latin typeface="+mn-lt"/>
                          <a:ea typeface="+mn-ea"/>
                          <a:cs typeface="+mn-cs"/>
                        </a:rPr>
                        <a:t>AAP &amp; CDC</a:t>
                      </a:r>
                      <a:endParaRPr lang="fa-IR" sz="3600" kern="1200" baseline="0" dirty="0">
                        <a:solidFill>
                          <a:schemeClr val="tx1"/>
                        </a:solidFill>
                        <a:latin typeface="+mn-lt"/>
                        <a:ea typeface="+mn-ea"/>
                        <a:cs typeface="+mn-cs"/>
                      </a:endParaRPr>
                    </a:p>
                  </a:txBody>
                  <a:tcPr>
                    <a:blipFill>
                      <a:blip r:embed="rId3"/>
                      <a:tile tx="0" ty="0" sx="100000" sy="100000" flip="none" algn="tl"/>
                    </a:blipFill>
                  </a:tcPr>
                </a:tc>
                <a:tc>
                  <a:txBody>
                    <a:bodyPr/>
                    <a:lstStyle/>
                    <a:p>
                      <a:pPr algn="ctr" rtl="1"/>
                      <a:r>
                        <a:rPr lang="fa-IR" sz="3600" kern="1200" baseline="0" dirty="0" smtClean="0">
                          <a:solidFill>
                            <a:schemeClr val="tx1"/>
                          </a:solidFill>
                          <a:latin typeface="+mn-lt"/>
                          <a:ea typeface="+mn-ea"/>
                          <a:cs typeface="+mn-cs"/>
                        </a:rPr>
                        <a:t>پروتکل کشوری</a:t>
                      </a:r>
                      <a:endParaRPr lang="fa-IR" sz="3600" kern="1200" baseline="0" dirty="0">
                        <a:solidFill>
                          <a:schemeClr val="tx1"/>
                        </a:solidFill>
                        <a:latin typeface="+mn-lt"/>
                        <a:ea typeface="+mn-ea"/>
                        <a:cs typeface="+mn-cs"/>
                      </a:endParaRPr>
                    </a:p>
                  </a:txBody>
                  <a:tcPr>
                    <a:blipFill>
                      <a:blip r:embed="rId4"/>
                      <a:tile tx="0" ty="0" sx="100000" sy="100000" flip="none" algn="tl"/>
                    </a:blipFill>
                  </a:tcPr>
                </a:tc>
                <a:extLst>
                  <a:ext uri="{0D108BD9-81ED-4DB2-BD59-A6C34878D82A}">
                    <a16:rowId xmlns:a16="http://schemas.microsoft.com/office/drawing/2014/main" val="1855810012"/>
                  </a:ext>
                </a:extLst>
              </a:tr>
              <a:tr h="370840">
                <a:tc>
                  <a:txBody>
                    <a:bodyPr/>
                    <a:lstStyle/>
                    <a:p>
                      <a:pPr algn="ctr" rtl="1"/>
                      <a:r>
                        <a:rPr lang="en-US" sz="3600" kern="1200" baseline="0" dirty="0" smtClean="0">
                          <a:solidFill>
                            <a:schemeClr val="tx1"/>
                          </a:solidFill>
                          <a:latin typeface="+mn-lt"/>
                          <a:ea typeface="+mn-ea"/>
                          <a:cs typeface="+mn-cs"/>
                        </a:rPr>
                        <a:t>WHO</a:t>
                      </a:r>
                      <a:endParaRPr lang="fa-IR" sz="3600" kern="1200" baseline="0" dirty="0">
                        <a:solidFill>
                          <a:schemeClr val="tx1"/>
                        </a:solidFill>
                        <a:latin typeface="+mn-lt"/>
                        <a:ea typeface="+mn-ea"/>
                        <a:cs typeface="+mn-cs"/>
                      </a:endParaRPr>
                    </a:p>
                  </a:txBody>
                  <a:tcPr>
                    <a:blipFill>
                      <a:blip r:embed="rId3"/>
                      <a:tile tx="0" ty="0" sx="100000" sy="100000" flip="none" algn="tl"/>
                    </a:blipFill>
                  </a:tcPr>
                </a:tc>
                <a:tc>
                  <a:txBody>
                    <a:bodyPr/>
                    <a:lstStyle/>
                    <a:p>
                      <a:pPr algn="ctr" rtl="1"/>
                      <a:r>
                        <a:rPr lang="en-US" sz="3600" kern="1200" baseline="0" dirty="0" smtClean="0">
                          <a:solidFill>
                            <a:schemeClr val="tx1"/>
                          </a:solidFill>
                          <a:latin typeface="+mn-lt"/>
                          <a:ea typeface="+mn-ea"/>
                          <a:cs typeface="+mn-cs"/>
                        </a:rPr>
                        <a:t>Text Book</a:t>
                      </a:r>
                      <a:endParaRPr lang="fa-IR" sz="3600" kern="1200" baseline="0" dirty="0">
                        <a:solidFill>
                          <a:schemeClr val="tx1"/>
                        </a:solidFill>
                        <a:latin typeface="+mn-lt"/>
                        <a:ea typeface="+mn-ea"/>
                        <a:cs typeface="+mn-cs"/>
                      </a:endParaRPr>
                    </a:p>
                  </a:txBody>
                  <a:tcPr>
                    <a:blipFill>
                      <a:blip r:embed="rId4"/>
                      <a:tile tx="0" ty="0" sx="100000" sy="100000" flip="none" algn="tl"/>
                    </a:blipFill>
                  </a:tcPr>
                </a:tc>
                <a:extLst>
                  <a:ext uri="{0D108BD9-81ED-4DB2-BD59-A6C34878D82A}">
                    <a16:rowId xmlns:a16="http://schemas.microsoft.com/office/drawing/2014/main" val="1261438236"/>
                  </a:ext>
                </a:extLst>
              </a:tr>
              <a:tr h="370840">
                <a:tc>
                  <a:txBody>
                    <a:bodyPr/>
                    <a:lstStyle/>
                    <a:p>
                      <a:pPr algn="ctr" rtl="1"/>
                      <a:r>
                        <a:rPr lang="en-US" sz="3600" kern="1200" baseline="0" dirty="0" smtClean="0">
                          <a:solidFill>
                            <a:schemeClr val="tx1"/>
                          </a:solidFill>
                          <a:latin typeface="+mn-lt"/>
                          <a:ea typeface="+mn-ea"/>
                          <a:cs typeface="+mn-cs"/>
                        </a:rPr>
                        <a:t>Up-To-Date</a:t>
                      </a:r>
                      <a:endParaRPr lang="fa-IR" sz="3600" kern="1200" baseline="0" dirty="0">
                        <a:solidFill>
                          <a:schemeClr val="tx1"/>
                        </a:solidFill>
                        <a:latin typeface="+mn-lt"/>
                        <a:ea typeface="+mn-ea"/>
                        <a:cs typeface="+mn-cs"/>
                      </a:endParaRPr>
                    </a:p>
                  </a:txBody>
                  <a:tcPr>
                    <a:blipFill>
                      <a:blip r:embed="rId3"/>
                      <a:tile tx="0" ty="0" sx="100000" sy="100000" flip="none" algn="tl"/>
                    </a:blip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3600" kern="1200" baseline="0" dirty="0" smtClean="0">
                          <a:solidFill>
                            <a:schemeClr val="tx1"/>
                          </a:solidFill>
                          <a:latin typeface="+mn-lt"/>
                          <a:ea typeface="+mn-ea"/>
                          <a:cs typeface="+mn-cs"/>
                        </a:rPr>
                        <a:t>New Research</a:t>
                      </a:r>
                    </a:p>
                  </a:txBody>
                  <a:tcPr>
                    <a:blipFill>
                      <a:blip r:embed="rId4"/>
                      <a:tile tx="0" ty="0" sx="100000" sy="100000" flip="none" algn="tl"/>
                    </a:blipFill>
                  </a:tcPr>
                </a:tc>
                <a:extLst>
                  <a:ext uri="{0D108BD9-81ED-4DB2-BD59-A6C34878D82A}">
                    <a16:rowId xmlns:a16="http://schemas.microsoft.com/office/drawing/2014/main" val="856712704"/>
                  </a:ext>
                </a:extLst>
              </a:tr>
            </a:tbl>
          </a:graphicData>
        </a:graphic>
      </p:graphicFrame>
    </p:spTree>
    <p:extLst>
      <p:ext uri="{BB962C8B-B14F-4D97-AF65-F5344CB8AC3E}">
        <p14:creationId xmlns:p14="http://schemas.microsoft.com/office/powerpoint/2010/main" val="23401487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7552" y="2345887"/>
            <a:ext cx="7375635" cy="2084223"/>
          </a:xfrm>
          <a:blipFill>
            <a:blip r:embed="rId3"/>
            <a:tile tx="0" ty="0" sx="100000" sy="100000" flip="none" algn="tl"/>
          </a:blipFill>
        </p:spPr>
        <p:txBody>
          <a:bodyPr/>
          <a:lstStyle/>
          <a:p>
            <a:pPr marL="0" indent="0" algn="ctr">
              <a:buNone/>
            </a:pPr>
            <a:r>
              <a:rPr lang="en-US" dirty="0" smtClean="0"/>
              <a:t>Children Admission To ICU Was Associated With :</a:t>
            </a:r>
          </a:p>
          <a:p>
            <a:pPr marL="514350" indent="-514350">
              <a:buFont typeface="+mj-lt"/>
              <a:buAutoNum type="arabicPeriod"/>
            </a:pPr>
            <a:r>
              <a:rPr lang="en-US" dirty="0" smtClean="0"/>
              <a:t>Higher Levels of CRP</a:t>
            </a:r>
          </a:p>
          <a:p>
            <a:pPr marL="514350" indent="-514350">
              <a:buFont typeface="+mj-lt"/>
              <a:buAutoNum type="arabicPeriod"/>
            </a:pPr>
            <a:r>
              <a:rPr lang="en-US" dirty="0" smtClean="0"/>
              <a:t>Higher Levels of </a:t>
            </a:r>
            <a:r>
              <a:rPr lang="en-US" dirty="0" err="1" smtClean="0"/>
              <a:t>Procalcitonin</a:t>
            </a:r>
            <a:endParaRPr lang="en-US" dirty="0" smtClean="0"/>
          </a:p>
          <a:p>
            <a:pPr marL="514350" indent="-514350">
              <a:buFont typeface="+mj-lt"/>
              <a:buAutoNum type="arabicPeriod"/>
            </a:pPr>
            <a:r>
              <a:rPr lang="en-US" dirty="0" smtClean="0"/>
              <a:t>Increased Platelet Count</a:t>
            </a:r>
            <a:endParaRPr lang="fa-IR" dirty="0"/>
          </a:p>
        </p:txBody>
      </p:sp>
      <p:sp>
        <p:nvSpPr>
          <p:cNvPr id="4" name="Rectangle 3"/>
          <p:cNvSpPr/>
          <p:nvPr/>
        </p:nvSpPr>
        <p:spPr>
          <a:xfrm>
            <a:off x="365056" y="573884"/>
            <a:ext cx="3432222" cy="769441"/>
          </a:xfrm>
          <a:prstGeom prst="rect">
            <a:avLst/>
          </a:prstGeom>
          <a:solidFill>
            <a:srgbClr val="FFFF00"/>
          </a:solidFill>
        </p:spPr>
        <p:txBody>
          <a:bodyPr wrap="none">
            <a:spAutoFit/>
          </a:bodyPr>
          <a:lstStyle/>
          <a:p>
            <a:r>
              <a:rPr lang="fa-IR" sz="4400" dirty="0" smtClean="0"/>
              <a:t>New Research</a:t>
            </a:r>
            <a:endParaRPr lang="fa-IR" sz="4400" dirty="0"/>
          </a:p>
        </p:txBody>
      </p:sp>
    </p:spTree>
    <p:extLst>
      <p:ext uri="{BB962C8B-B14F-4D97-AF65-F5344CB8AC3E}">
        <p14:creationId xmlns:p14="http://schemas.microsoft.com/office/powerpoint/2010/main" val="24851664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2291" y="1967515"/>
            <a:ext cx="4966138" cy="2021161"/>
          </a:xfrm>
          <a:blipFill>
            <a:blip r:embed="rId2"/>
            <a:tile tx="0" ty="0" sx="100000" sy="100000" flip="none" algn="tl"/>
          </a:blipFill>
        </p:spPr>
        <p:txBody>
          <a:bodyPr>
            <a:normAutofit/>
          </a:bodyPr>
          <a:lstStyle/>
          <a:p>
            <a:pPr marL="0" indent="0">
              <a:buNone/>
            </a:pPr>
            <a:r>
              <a:rPr lang="en-US" dirty="0" smtClean="0"/>
              <a:t>Guide In Determining Severity :</a:t>
            </a:r>
          </a:p>
          <a:p>
            <a:pPr marL="514350" indent="-514350">
              <a:buFont typeface="+mj-lt"/>
              <a:buAutoNum type="arabicPeriod"/>
            </a:pPr>
            <a:r>
              <a:rPr lang="en-US" dirty="0" err="1" smtClean="0"/>
              <a:t>Lymphopenia</a:t>
            </a:r>
            <a:endParaRPr lang="en-US" dirty="0" smtClean="0"/>
          </a:p>
          <a:p>
            <a:pPr marL="514350" indent="-514350">
              <a:buFont typeface="+mj-lt"/>
              <a:buAutoNum type="arabicPeriod"/>
            </a:pPr>
            <a:r>
              <a:rPr lang="en-US" dirty="0" smtClean="0"/>
              <a:t>High CRP</a:t>
            </a:r>
          </a:p>
          <a:p>
            <a:pPr marL="514350" indent="-514350">
              <a:buFont typeface="+mj-lt"/>
              <a:buAutoNum type="arabicPeriod"/>
            </a:pPr>
            <a:r>
              <a:rPr lang="en-US" dirty="0" smtClean="0"/>
              <a:t>High </a:t>
            </a:r>
            <a:r>
              <a:rPr lang="en-US" dirty="0" err="1" smtClean="0"/>
              <a:t>Procalcitonin</a:t>
            </a:r>
            <a:r>
              <a:rPr lang="en-US" dirty="0" smtClean="0"/>
              <a:t> Levels</a:t>
            </a:r>
          </a:p>
          <a:p>
            <a:pPr marL="0" indent="0">
              <a:buNone/>
            </a:pPr>
            <a:endParaRPr lang="en-US" dirty="0"/>
          </a:p>
        </p:txBody>
      </p:sp>
      <p:sp>
        <p:nvSpPr>
          <p:cNvPr id="4" name="Rectangle 3"/>
          <p:cNvSpPr/>
          <p:nvPr/>
        </p:nvSpPr>
        <p:spPr>
          <a:xfrm>
            <a:off x="583324" y="4565048"/>
            <a:ext cx="10452538" cy="954107"/>
          </a:xfrm>
          <a:prstGeom prst="rect">
            <a:avLst/>
          </a:prstGeom>
          <a:solidFill>
            <a:schemeClr val="accent1">
              <a:lumMod val="20000"/>
              <a:lumOff val="80000"/>
            </a:schemeClr>
          </a:solidFill>
        </p:spPr>
        <p:txBody>
          <a:bodyPr wrap="square">
            <a:spAutoFit/>
          </a:bodyPr>
          <a:lstStyle/>
          <a:p>
            <a:pPr algn="ctr"/>
            <a:r>
              <a:rPr lang="en-US" sz="2800" dirty="0" smtClean="0"/>
              <a:t>Lympho-</a:t>
            </a:r>
            <a:r>
              <a:rPr lang="en-US" sz="2800" dirty="0" err="1" smtClean="0"/>
              <a:t>Penia</a:t>
            </a:r>
            <a:r>
              <a:rPr lang="en-US" sz="2800" dirty="0" smtClean="0"/>
              <a:t> Is Stronger Predictor of Mod-Severe Infections </a:t>
            </a:r>
          </a:p>
          <a:p>
            <a:pPr algn="ctr"/>
            <a:r>
              <a:rPr lang="en-US" sz="2800" dirty="0" smtClean="0"/>
              <a:t>Hypo-</a:t>
            </a:r>
            <a:r>
              <a:rPr lang="en-US" sz="2800" dirty="0" err="1" smtClean="0"/>
              <a:t>Albuminemia</a:t>
            </a:r>
            <a:r>
              <a:rPr lang="en-US" sz="2800" dirty="0" smtClean="0"/>
              <a:t> &amp; High Uric Acid Associated With Mod‐Severe Dis</a:t>
            </a:r>
            <a:endParaRPr lang="fa-IR" sz="2800" dirty="0"/>
          </a:p>
        </p:txBody>
      </p:sp>
      <p:sp>
        <p:nvSpPr>
          <p:cNvPr id="5" name="Rectangle 4"/>
          <p:cNvSpPr/>
          <p:nvPr/>
        </p:nvSpPr>
        <p:spPr>
          <a:xfrm>
            <a:off x="583324" y="447759"/>
            <a:ext cx="3432222" cy="769441"/>
          </a:xfrm>
          <a:prstGeom prst="rect">
            <a:avLst/>
          </a:prstGeom>
          <a:solidFill>
            <a:srgbClr val="FFFF00"/>
          </a:solidFill>
        </p:spPr>
        <p:txBody>
          <a:bodyPr wrap="none">
            <a:spAutoFit/>
          </a:bodyPr>
          <a:lstStyle/>
          <a:p>
            <a:r>
              <a:rPr lang="fa-IR" sz="4400" dirty="0" smtClean="0"/>
              <a:t>New Research</a:t>
            </a:r>
            <a:endParaRPr lang="fa-IR" sz="4400" dirty="0"/>
          </a:p>
        </p:txBody>
      </p:sp>
    </p:spTree>
    <p:extLst>
      <p:ext uri="{BB962C8B-B14F-4D97-AF65-F5344CB8AC3E}">
        <p14:creationId xmlns:p14="http://schemas.microsoft.com/office/powerpoint/2010/main" val="10041705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4751" y="2440480"/>
            <a:ext cx="6429703" cy="2588720"/>
          </a:xfrm>
          <a:blipFill>
            <a:blip r:embed="rId2"/>
            <a:tile tx="0" ty="0" sx="100000" sy="100000" flip="none" algn="tl"/>
          </a:blipFill>
        </p:spPr>
        <p:txBody>
          <a:bodyPr/>
          <a:lstStyle/>
          <a:p>
            <a:pPr marL="0" indent="0">
              <a:buNone/>
            </a:pPr>
            <a:r>
              <a:rPr lang="en-US" sz="3200" dirty="0" smtClean="0"/>
              <a:t>Severe Cases Showed :</a:t>
            </a:r>
          </a:p>
          <a:p>
            <a:pPr marL="514350" indent="-514350">
              <a:buFont typeface="+mj-lt"/>
              <a:buAutoNum type="arabicPeriod"/>
            </a:pPr>
            <a:r>
              <a:rPr lang="en-US" dirty="0" smtClean="0"/>
              <a:t>Normal </a:t>
            </a:r>
            <a:r>
              <a:rPr lang="en-US" dirty="0"/>
              <a:t>o</a:t>
            </a:r>
            <a:r>
              <a:rPr lang="en-US" dirty="0" smtClean="0"/>
              <a:t>r Increased Leukocyte Count</a:t>
            </a:r>
          </a:p>
          <a:p>
            <a:pPr marL="514350" indent="-514350">
              <a:buFont typeface="+mj-lt"/>
              <a:buAutoNum type="arabicPeriod"/>
            </a:pPr>
            <a:r>
              <a:rPr lang="en-US" dirty="0" smtClean="0"/>
              <a:t>High Levels of CRP</a:t>
            </a:r>
          </a:p>
          <a:p>
            <a:pPr marL="514350" indent="-514350">
              <a:buFont typeface="+mj-lt"/>
              <a:buAutoNum type="arabicPeriod"/>
            </a:pPr>
            <a:r>
              <a:rPr lang="en-US" dirty="0" smtClean="0"/>
              <a:t>High Levels of </a:t>
            </a:r>
            <a:r>
              <a:rPr lang="en-US" dirty="0" err="1" smtClean="0"/>
              <a:t>Procalcitonin</a:t>
            </a:r>
            <a:endParaRPr lang="en-US" dirty="0"/>
          </a:p>
          <a:p>
            <a:pPr marL="514350" indent="-514350">
              <a:buFont typeface="+mj-lt"/>
              <a:buAutoNum type="arabicPeriod"/>
            </a:pPr>
            <a:r>
              <a:rPr lang="en-US" dirty="0" smtClean="0"/>
              <a:t>High Levels of LDH</a:t>
            </a:r>
            <a:endParaRPr lang="fa-IR" dirty="0"/>
          </a:p>
        </p:txBody>
      </p:sp>
      <p:sp>
        <p:nvSpPr>
          <p:cNvPr id="4" name="Rectangle 3"/>
          <p:cNvSpPr/>
          <p:nvPr/>
        </p:nvSpPr>
        <p:spPr>
          <a:xfrm>
            <a:off x="488730" y="558118"/>
            <a:ext cx="3432222" cy="769441"/>
          </a:xfrm>
          <a:prstGeom prst="rect">
            <a:avLst/>
          </a:prstGeom>
          <a:solidFill>
            <a:srgbClr val="FFFF00"/>
          </a:solidFill>
        </p:spPr>
        <p:txBody>
          <a:bodyPr wrap="none">
            <a:spAutoFit/>
          </a:bodyPr>
          <a:lstStyle/>
          <a:p>
            <a:r>
              <a:rPr lang="fa-IR" sz="4400" dirty="0" smtClean="0"/>
              <a:t>New Research</a:t>
            </a:r>
            <a:endParaRPr lang="fa-IR" sz="4400" dirty="0"/>
          </a:p>
        </p:txBody>
      </p:sp>
    </p:spTree>
    <p:extLst>
      <p:ext uri="{BB962C8B-B14F-4D97-AF65-F5344CB8AC3E}">
        <p14:creationId xmlns:p14="http://schemas.microsoft.com/office/powerpoint/2010/main" val="27134747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14345" y="664670"/>
            <a:ext cx="1941786" cy="1325563"/>
          </a:xfrm>
          <a:solidFill>
            <a:schemeClr val="bg1"/>
          </a:solidFill>
        </p:spPr>
        <p:txBody>
          <a:bodyPr>
            <a:normAutofit/>
          </a:bodyPr>
          <a:lstStyle/>
          <a:p>
            <a:pPr algn="ctr"/>
            <a:r>
              <a:rPr lang="en-US" sz="8000" b="1" i="1" dirty="0" smtClean="0">
                <a:solidFill>
                  <a:srgbClr val="FF0000"/>
                </a:solidFill>
              </a:rPr>
              <a:t>CDC</a:t>
            </a:r>
            <a:endParaRPr lang="fa-IR" sz="8000" b="1" i="1" dirty="0">
              <a:solidFill>
                <a:srgbClr val="FF0000"/>
              </a:solidFill>
            </a:endParaRPr>
          </a:p>
        </p:txBody>
      </p:sp>
      <p:sp>
        <p:nvSpPr>
          <p:cNvPr id="3" name="Content Placeholder 2"/>
          <p:cNvSpPr>
            <a:spLocks noGrp="1"/>
          </p:cNvSpPr>
          <p:nvPr>
            <p:ph idx="1"/>
          </p:nvPr>
        </p:nvSpPr>
        <p:spPr>
          <a:xfrm>
            <a:off x="578068" y="2708493"/>
            <a:ext cx="11035863" cy="2036927"/>
          </a:xfrm>
          <a:blipFill>
            <a:blip r:embed="rId3"/>
            <a:tile tx="0" ty="0" sx="100000" sy="100000" flip="none" algn="tl"/>
          </a:blipFill>
        </p:spPr>
        <p:txBody>
          <a:bodyPr>
            <a:normAutofit lnSpcReduction="10000"/>
          </a:bodyPr>
          <a:lstStyle/>
          <a:p>
            <a:pPr marL="0" indent="0" algn="ctr">
              <a:buNone/>
            </a:pPr>
            <a:r>
              <a:rPr lang="en-US" sz="3600" b="1" i="1" dirty="0" smtClean="0">
                <a:solidFill>
                  <a:srgbClr val="0070C0"/>
                </a:solidFill>
              </a:rPr>
              <a:t>Typical Laboratory Findings Include :</a:t>
            </a:r>
          </a:p>
          <a:p>
            <a:pPr marL="514350" indent="-514350">
              <a:buFont typeface="+mj-lt"/>
              <a:buAutoNum type="arabicPeriod"/>
            </a:pPr>
            <a:r>
              <a:rPr lang="en-US" sz="3200" b="1" i="1" dirty="0" smtClean="0"/>
              <a:t>Mild</a:t>
            </a:r>
            <a:r>
              <a:rPr lang="en-US" dirty="0" smtClean="0"/>
              <a:t> Abnormalities In WBC(Either Increased or Decreased </a:t>
            </a:r>
            <a:r>
              <a:rPr lang="en-US" dirty="0" err="1" smtClean="0"/>
              <a:t>Lym</a:t>
            </a:r>
            <a:r>
              <a:rPr lang="en-US" dirty="0" smtClean="0"/>
              <a:t> Counts)</a:t>
            </a:r>
          </a:p>
          <a:p>
            <a:pPr marL="514350" indent="-514350">
              <a:buFont typeface="+mj-lt"/>
              <a:buAutoNum type="arabicPeriod"/>
            </a:pPr>
            <a:r>
              <a:rPr lang="en-US" b="1" i="1" dirty="0" smtClean="0"/>
              <a:t>Mildly</a:t>
            </a:r>
            <a:r>
              <a:rPr lang="en-US" dirty="0" smtClean="0"/>
              <a:t> Elevated Inflammatory Markers (</a:t>
            </a:r>
            <a:r>
              <a:rPr lang="en-US" dirty="0" err="1" smtClean="0"/>
              <a:t>Procalcitonin</a:t>
            </a:r>
            <a:r>
              <a:rPr lang="en-US" dirty="0" smtClean="0"/>
              <a:t>)</a:t>
            </a:r>
          </a:p>
          <a:p>
            <a:pPr marL="514350" indent="-514350">
              <a:buFont typeface="+mj-lt"/>
              <a:buAutoNum type="arabicPeriod"/>
            </a:pPr>
            <a:r>
              <a:rPr lang="en-US" b="1" i="1" dirty="0" smtClean="0"/>
              <a:t>Mildly </a:t>
            </a:r>
            <a:r>
              <a:rPr lang="en-US" dirty="0" smtClean="0"/>
              <a:t>Elevated Liver Enzymes</a:t>
            </a:r>
          </a:p>
          <a:p>
            <a:pPr marL="0" indent="0">
              <a:buNone/>
            </a:pPr>
            <a:endParaRPr lang="fa-IR" dirty="0"/>
          </a:p>
        </p:txBody>
      </p:sp>
    </p:spTree>
    <p:extLst>
      <p:ext uri="{BB962C8B-B14F-4D97-AF65-F5344CB8AC3E}">
        <p14:creationId xmlns:p14="http://schemas.microsoft.com/office/powerpoint/2010/main" val="4097158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2402172" y="2932774"/>
            <a:ext cx="7261539" cy="3785652"/>
          </a:xfrm>
          <a:prstGeom prst="rect">
            <a:avLst/>
          </a:prstGeom>
          <a:blipFill>
            <a:blip r:embed="rId3"/>
            <a:tile tx="0" ty="0" sx="100000" sy="100000" flip="none" algn="tl"/>
          </a:blipFill>
        </p:spPr>
        <p:txBody>
          <a:bodyPr wrap="none">
            <a:spAutoFit/>
          </a:bodyPr>
          <a:lstStyle/>
          <a:p>
            <a:pPr algn="ctr" rtl="1"/>
            <a:r>
              <a:rPr lang="en-US" sz="12000" b="1" i="1" dirty="0" smtClean="0">
                <a:solidFill>
                  <a:srgbClr val="FF0000"/>
                </a:solidFill>
              </a:rPr>
              <a:t>Diagnostic </a:t>
            </a:r>
          </a:p>
          <a:p>
            <a:pPr algn="ctr" rtl="1"/>
            <a:r>
              <a:rPr lang="en-US" sz="12000" b="1" i="1" dirty="0" smtClean="0">
                <a:solidFill>
                  <a:srgbClr val="FF0000"/>
                </a:solidFill>
              </a:rPr>
              <a:t>Modalities</a:t>
            </a:r>
            <a:endParaRPr lang="fa-IR" sz="12000" b="1" i="1" dirty="0">
              <a:solidFill>
                <a:srgbClr val="FF0000"/>
              </a:solidFill>
            </a:endParaRPr>
          </a:p>
        </p:txBody>
      </p:sp>
    </p:spTree>
    <p:extLst>
      <p:ext uri="{BB962C8B-B14F-4D97-AF65-F5344CB8AC3E}">
        <p14:creationId xmlns:p14="http://schemas.microsoft.com/office/powerpoint/2010/main" val="12289881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83785" y="302373"/>
            <a:ext cx="10224430" cy="62532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635278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98733" y="287497"/>
            <a:ext cx="6980839" cy="1069540"/>
          </a:xfrm>
          <a:solidFill>
            <a:schemeClr val="bg1"/>
          </a:solidFill>
        </p:spPr>
        <p:txBody>
          <a:bodyPr>
            <a:noAutofit/>
          </a:bodyPr>
          <a:lstStyle/>
          <a:p>
            <a:pPr algn="ctr"/>
            <a:r>
              <a:rPr lang="en-US" sz="8000" b="1" dirty="0" smtClean="0">
                <a:solidFill>
                  <a:srgbClr val="FF0000"/>
                </a:solidFill>
              </a:rPr>
              <a:t>3 Main Test Type</a:t>
            </a:r>
            <a:endParaRPr lang="fa-IR" sz="8000" b="1" dirty="0">
              <a:solidFill>
                <a:srgbClr val="FF0000"/>
              </a:solidFill>
            </a:endParaRPr>
          </a:p>
        </p:txBody>
      </p:sp>
      <p:sp>
        <p:nvSpPr>
          <p:cNvPr id="4" name="TextBox 3"/>
          <p:cNvSpPr txBox="1"/>
          <p:nvPr/>
        </p:nvSpPr>
        <p:spPr>
          <a:xfrm>
            <a:off x="252250" y="433707"/>
            <a:ext cx="2238702" cy="923330"/>
          </a:xfrm>
          <a:prstGeom prst="rect">
            <a:avLst/>
          </a:prstGeom>
          <a:blipFill>
            <a:blip r:embed="rId2"/>
            <a:tile tx="0" ty="0" sx="100000" sy="100000" flip="none" algn="tl"/>
          </a:blipFill>
        </p:spPr>
        <p:txBody>
          <a:bodyPr wrap="square" rtlCol="1">
            <a:spAutoFit/>
          </a:bodyPr>
          <a:lstStyle/>
          <a:p>
            <a:pPr algn="ctr"/>
            <a:r>
              <a:rPr lang="en-US" sz="5400" b="1" i="1" dirty="0" smtClean="0">
                <a:solidFill>
                  <a:srgbClr val="FF0000"/>
                </a:solidFill>
              </a:rPr>
              <a:t>AAP</a:t>
            </a:r>
            <a:endParaRPr lang="fa-IR" sz="5400" b="1" i="1"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238539307"/>
              </p:ext>
            </p:extLst>
          </p:nvPr>
        </p:nvGraphicFramePr>
        <p:xfrm>
          <a:off x="252250" y="1765739"/>
          <a:ext cx="11657721" cy="4754880"/>
        </p:xfrm>
        <a:graphic>
          <a:graphicData uri="http://schemas.openxmlformats.org/drawingml/2006/table">
            <a:tbl>
              <a:tblPr rtl="1" firstRow="1" bandRow="1">
                <a:tableStyleId>{5940675A-B579-460E-94D1-54222C63F5DA}</a:tableStyleId>
              </a:tblPr>
              <a:tblGrid>
                <a:gridCol w="2860564">
                  <a:extLst>
                    <a:ext uri="{9D8B030D-6E8A-4147-A177-3AD203B41FA5}">
                      <a16:colId xmlns:a16="http://schemas.microsoft.com/office/drawing/2014/main" val="1493641089"/>
                    </a:ext>
                  </a:extLst>
                </a:gridCol>
                <a:gridCol w="2490952">
                  <a:extLst>
                    <a:ext uri="{9D8B030D-6E8A-4147-A177-3AD203B41FA5}">
                      <a16:colId xmlns:a16="http://schemas.microsoft.com/office/drawing/2014/main" val="3203779429"/>
                    </a:ext>
                  </a:extLst>
                </a:gridCol>
                <a:gridCol w="6306205">
                  <a:extLst>
                    <a:ext uri="{9D8B030D-6E8A-4147-A177-3AD203B41FA5}">
                      <a16:colId xmlns:a16="http://schemas.microsoft.com/office/drawing/2014/main" val="1008486179"/>
                    </a:ext>
                  </a:extLst>
                </a:gridCol>
              </a:tblGrid>
              <a:tr h="370840">
                <a:tc>
                  <a:txBody>
                    <a:bodyPr/>
                    <a:lstStyle/>
                    <a:p>
                      <a:pPr algn="ctr" rtl="1"/>
                      <a:r>
                        <a:rPr lang="en-US" sz="3600" b="1" i="0" kern="1200" dirty="0" smtClean="0">
                          <a:solidFill>
                            <a:srgbClr val="FF0000"/>
                          </a:solidFill>
                          <a:effectLst/>
                          <a:latin typeface="+mn-lt"/>
                          <a:ea typeface="+mn-ea"/>
                          <a:cs typeface="+mn-cs"/>
                        </a:rPr>
                        <a:t>Serologic Test</a:t>
                      </a:r>
                      <a:endParaRPr lang="fa-IR" sz="3600" b="1" i="0" kern="1200" dirty="0">
                        <a:solidFill>
                          <a:srgbClr val="FF0000"/>
                        </a:solidFill>
                        <a:effectLst/>
                        <a:latin typeface="+mn-lt"/>
                        <a:ea typeface="+mn-ea"/>
                        <a:cs typeface="+mn-cs"/>
                      </a:endParaRPr>
                    </a:p>
                  </a:txBody>
                  <a:tcPr>
                    <a:blipFill>
                      <a:blip r:embed="rId3"/>
                      <a:tile tx="0" ty="0" sx="100000" sy="100000" flip="none" algn="tl"/>
                    </a:blipFill>
                  </a:tcPr>
                </a:tc>
                <a:tc gridSpan="2">
                  <a:txBody>
                    <a:bodyPr/>
                    <a:lstStyle/>
                    <a:p>
                      <a:pPr algn="ctr" rtl="1"/>
                      <a:r>
                        <a:rPr lang="en-US" sz="3600" b="1" i="0" kern="1200" dirty="0" smtClean="0">
                          <a:solidFill>
                            <a:srgbClr val="FF0000"/>
                          </a:solidFill>
                          <a:effectLst/>
                          <a:latin typeface="+mn-lt"/>
                          <a:ea typeface="+mn-ea"/>
                          <a:cs typeface="+mn-cs"/>
                        </a:rPr>
                        <a:t>Viral Test</a:t>
                      </a:r>
                      <a:endParaRPr lang="fa-IR" sz="4400" dirty="0">
                        <a:solidFill>
                          <a:srgbClr val="FF0000"/>
                        </a:solidFill>
                      </a:endParaRPr>
                    </a:p>
                  </a:txBody>
                  <a:tcPr>
                    <a:solidFill>
                      <a:schemeClr val="accent4">
                        <a:lumMod val="40000"/>
                        <a:lumOff val="60000"/>
                      </a:schemeClr>
                    </a:solidFill>
                  </a:tcPr>
                </a:tc>
                <a:tc hMerge="1">
                  <a:txBody>
                    <a:bodyPr/>
                    <a:lstStyle/>
                    <a:p>
                      <a:pPr algn="ctr" rtl="1"/>
                      <a:endParaRPr lang="fa-IR" sz="2400" dirty="0"/>
                    </a:p>
                  </a:txBody>
                  <a:tcPr/>
                </a:tc>
                <a:extLst>
                  <a:ext uri="{0D108BD9-81ED-4DB2-BD59-A6C34878D82A}">
                    <a16:rowId xmlns:a16="http://schemas.microsoft.com/office/drawing/2014/main" val="1224197125"/>
                  </a:ext>
                </a:extLst>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b="1" dirty="0" smtClean="0"/>
                        <a:t>Not Useful For Acute</a:t>
                      </a:r>
                      <a:endParaRPr lang="fa-IR" sz="2400" dirty="0" smtClean="0"/>
                    </a:p>
                  </a:txBody>
                  <a:tcPr>
                    <a:blipFill>
                      <a:blip r:embed="rId3"/>
                      <a:tile tx="0" ty="0" sx="100000" sy="100000" flip="none" algn="tl"/>
                    </a:blipFill>
                  </a:tcPr>
                </a:tc>
                <a:tc gridSpan="2">
                  <a:txBody>
                    <a:bodyPr/>
                    <a:lstStyle/>
                    <a:p>
                      <a:pPr algn="ctr" rtl="1"/>
                      <a:r>
                        <a:rPr lang="en-US" sz="3200" b="0" i="0" kern="1200" dirty="0" smtClean="0">
                          <a:solidFill>
                            <a:schemeClr val="tx1"/>
                          </a:solidFill>
                          <a:effectLst/>
                          <a:latin typeface="+mn-lt"/>
                          <a:ea typeface="+mn-ea"/>
                          <a:cs typeface="+mn-cs"/>
                        </a:rPr>
                        <a:t>Detect Acute Infection &amp;  Screening Test</a:t>
                      </a:r>
                      <a:endParaRPr lang="fa-IR" sz="6600" b="0" dirty="0">
                        <a:solidFill>
                          <a:srgbClr val="FF0000"/>
                        </a:solidFill>
                      </a:endParaRPr>
                    </a:p>
                  </a:txBody>
                  <a:tcPr>
                    <a:solidFill>
                      <a:schemeClr val="accent4">
                        <a:lumMod val="40000"/>
                        <a:lumOff val="60000"/>
                      </a:schemeClr>
                    </a:solidFill>
                  </a:tcPr>
                </a:tc>
                <a:tc hMerge="1">
                  <a:txBody>
                    <a:bodyPr/>
                    <a:lstStyle/>
                    <a:p>
                      <a:pPr rtl="1"/>
                      <a:endParaRPr lang="fa-IR"/>
                    </a:p>
                  </a:txBody>
                  <a:tcPr/>
                </a:tc>
                <a:extLst>
                  <a:ext uri="{0D108BD9-81ED-4DB2-BD59-A6C34878D82A}">
                    <a16:rowId xmlns:a16="http://schemas.microsoft.com/office/drawing/2014/main" val="1298631463"/>
                  </a:ext>
                </a:extLst>
              </a:tr>
              <a:tr h="370840">
                <a:tc>
                  <a:txBody>
                    <a:bodyPr/>
                    <a:lstStyle/>
                    <a:p>
                      <a:pPr algn="ctr" rtl="1"/>
                      <a:r>
                        <a:rPr lang="en-US" sz="2400" b="0" i="0" kern="1200" dirty="0" smtClean="0">
                          <a:solidFill>
                            <a:schemeClr val="tx1"/>
                          </a:solidFill>
                          <a:effectLst/>
                          <a:latin typeface="+mn-lt"/>
                          <a:ea typeface="+mn-ea"/>
                          <a:cs typeface="+mn-cs"/>
                        </a:rPr>
                        <a:t>Antibody Tests</a:t>
                      </a:r>
                      <a:endParaRPr lang="fa-IR" sz="2400" b="0" i="0" kern="1200" dirty="0">
                        <a:solidFill>
                          <a:schemeClr val="tx1"/>
                        </a:solidFill>
                        <a:effectLst/>
                        <a:latin typeface="+mn-lt"/>
                        <a:ea typeface="+mn-ea"/>
                        <a:cs typeface="+mn-cs"/>
                      </a:endParaRPr>
                    </a:p>
                  </a:txBody>
                  <a:tcPr>
                    <a:blipFill>
                      <a:blip r:embed="rId3"/>
                      <a:tile tx="0" ty="0" sx="100000" sy="100000" flip="none" algn="tl"/>
                    </a:blipFill>
                  </a:tcPr>
                </a:tc>
                <a:tc>
                  <a:txBody>
                    <a:bodyPr/>
                    <a:lstStyle/>
                    <a:p>
                      <a:pPr algn="ctr" rtl="1"/>
                      <a:r>
                        <a:rPr lang="en-US" sz="2800" b="1" i="0" kern="1200" dirty="0" smtClean="0">
                          <a:solidFill>
                            <a:srgbClr val="002060"/>
                          </a:solidFill>
                          <a:effectLst/>
                          <a:latin typeface="+mn-lt"/>
                          <a:ea typeface="+mn-ea"/>
                          <a:cs typeface="+mn-cs"/>
                        </a:rPr>
                        <a:t>Antigen Tests</a:t>
                      </a:r>
                      <a:endParaRPr lang="fa-IR" sz="2800" b="1" i="0" kern="1200" dirty="0">
                        <a:solidFill>
                          <a:srgbClr val="002060"/>
                        </a:solidFill>
                        <a:effectLst/>
                        <a:latin typeface="+mn-lt"/>
                        <a:ea typeface="+mn-ea"/>
                        <a:cs typeface="+mn-cs"/>
                      </a:endParaRPr>
                    </a:p>
                  </a:txBody>
                  <a:tcPr>
                    <a:blipFill>
                      <a:blip r:embed="rId2"/>
                      <a:tile tx="0" ty="0" sx="100000" sy="100000" flip="none" algn="tl"/>
                    </a:blipFill>
                  </a:tcPr>
                </a:tc>
                <a:tc>
                  <a:txBody>
                    <a:bodyPr/>
                    <a:lstStyle/>
                    <a:p>
                      <a:pPr algn="ctr" rtl="1"/>
                      <a:r>
                        <a:rPr lang="en-US" sz="2800" b="1" i="0" kern="1200" dirty="0" smtClean="0">
                          <a:solidFill>
                            <a:srgbClr val="002060"/>
                          </a:solidFill>
                          <a:effectLst/>
                          <a:latin typeface="+mn-lt"/>
                          <a:ea typeface="+mn-ea"/>
                          <a:cs typeface="+mn-cs"/>
                        </a:rPr>
                        <a:t>Nucleic Acid Amplification Tests (NAAT)</a:t>
                      </a:r>
                      <a:endParaRPr lang="fa-IR" sz="2800" b="1" i="0" kern="1200" dirty="0">
                        <a:solidFill>
                          <a:srgbClr val="002060"/>
                        </a:solidFill>
                        <a:effectLst/>
                        <a:latin typeface="+mn-lt"/>
                        <a:ea typeface="+mn-ea"/>
                        <a:cs typeface="+mn-cs"/>
                      </a:endParaRPr>
                    </a:p>
                  </a:txBody>
                  <a:tc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235037484"/>
                  </a:ext>
                </a:extLst>
              </a:tr>
              <a:tr h="370840">
                <a:tc>
                  <a:txBody>
                    <a:bodyPr/>
                    <a:lstStyle/>
                    <a:p>
                      <a:pPr algn="ctr" rtl="1"/>
                      <a:endParaRPr lang="fa-IR" sz="2400" b="0" i="0" kern="1200" dirty="0">
                        <a:solidFill>
                          <a:schemeClr val="tx1"/>
                        </a:solidFill>
                        <a:effectLst/>
                        <a:latin typeface="+mn-lt"/>
                        <a:ea typeface="+mn-ea"/>
                        <a:cs typeface="+mn-cs"/>
                      </a:endParaRPr>
                    </a:p>
                  </a:txBody>
                  <a:tcPr>
                    <a:blipFill>
                      <a:blip r:embed="rId3"/>
                      <a:tile tx="0" ty="0" sx="100000" sy="100000" flip="none" algn="tl"/>
                    </a:blipFill>
                  </a:tcPr>
                </a:tc>
                <a:tc>
                  <a:txBody>
                    <a:bodyPr/>
                    <a:lstStyle/>
                    <a:p>
                      <a:pPr algn="ctr" rtl="1"/>
                      <a:r>
                        <a:rPr lang="en-US" sz="2400" b="0" i="0" kern="1200" dirty="0" smtClean="0">
                          <a:solidFill>
                            <a:schemeClr val="tx1"/>
                          </a:solidFill>
                          <a:effectLst/>
                          <a:latin typeface="+mn-lt"/>
                          <a:ea typeface="+mn-ea"/>
                          <a:cs typeface="+mn-cs"/>
                        </a:rPr>
                        <a:t>Immunoassays</a:t>
                      </a:r>
                      <a:endParaRPr lang="fa-IR" sz="2400" b="0" i="0" kern="1200" dirty="0">
                        <a:solidFill>
                          <a:schemeClr val="tx1"/>
                        </a:solidFill>
                        <a:effectLst/>
                        <a:latin typeface="+mn-lt"/>
                        <a:ea typeface="+mn-ea"/>
                        <a:cs typeface="+mn-cs"/>
                      </a:endParaRPr>
                    </a:p>
                  </a:txBody>
                  <a:tcPr>
                    <a:blipFill>
                      <a:blip r:embed="rId2"/>
                      <a:tile tx="0" ty="0" sx="100000" sy="100000" flip="none" algn="tl"/>
                    </a:blip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b="0" i="0" kern="1200" dirty="0" smtClean="0">
                          <a:solidFill>
                            <a:schemeClr val="tx1"/>
                          </a:solidFill>
                          <a:effectLst/>
                          <a:latin typeface="+mn-lt"/>
                          <a:ea typeface="+mn-ea"/>
                          <a:cs typeface="+mn-cs"/>
                        </a:rPr>
                        <a:t>PCR </a:t>
                      </a:r>
                      <a:endParaRPr lang="fa-IR" sz="2400" b="0" i="0" kern="1200" dirty="0" smtClean="0">
                        <a:solidFill>
                          <a:schemeClr val="tx1"/>
                        </a:solidFill>
                        <a:effectLst/>
                        <a:latin typeface="+mn-lt"/>
                        <a:ea typeface="+mn-ea"/>
                        <a:cs typeface="+mn-cs"/>
                      </a:endParaRPr>
                    </a:p>
                  </a:txBody>
                  <a:tc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2729148043"/>
                  </a:ext>
                </a:extLst>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b="0" i="0" kern="1200" dirty="0" smtClean="0">
                          <a:solidFill>
                            <a:schemeClr val="tx1"/>
                          </a:solidFill>
                          <a:effectLst/>
                          <a:latin typeface="+mn-lt"/>
                          <a:ea typeface="+mn-ea"/>
                          <a:cs typeface="+mn-cs"/>
                        </a:rPr>
                        <a:t>Detect Previous Infection &amp; MIS-C</a:t>
                      </a:r>
                      <a:endParaRPr lang="fa-IR" sz="2400" b="0" i="0" kern="1200" dirty="0" smtClean="0">
                        <a:solidFill>
                          <a:schemeClr val="tx1"/>
                        </a:solidFill>
                        <a:effectLst/>
                        <a:latin typeface="+mn-lt"/>
                        <a:ea typeface="+mn-ea"/>
                        <a:cs typeface="+mn-cs"/>
                      </a:endParaRPr>
                    </a:p>
                  </a:txBody>
                  <a:tcPr>
                    <a:blipFill>
                      <a:blip r:embed="rId3"/>
                      <a:tile tx="0" ty="0" sx="100000" sy="100000" flip="none" algn="tl"/>
                    </a:blip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b="0" i="0" kern="1200" dirty="0" smtClean="0">
                          <a:solidFill>
                            <a:schemeClr val="tx1"/>
                          </a:solidFill>
                          <a:effectLst/>
                          <a:latin typeface="+mn-lt"/>
                          <a:ea typeface="+mn-ea"/>
                          <a:cs typeface="+mn-cs"/>
                        </a:rPr>
                        <a:t> Less Sensitive</a:t>
                      </a:r>
                      <a:endParaRPr lang="fa-IR" sz="2400" b="0" i="0" kern="1200" dirty="0" smtClean="0">
                        <a:solidFill>
                          <a:schemeClr val="tx1"/>
                        </a:solidFill>
                        <a:effectLst/>
                        <a:latin typeface="+mn-lt"/>
                        <a:ea typeface="+mn-ea"/>
                        <a:cs typeface="+mn-cs"/>
                      </a:endParaRPr>
                    </a:p>
                    <a:p>
                      <a:pPr algn="ctr" rtl="1"/>
                      <a:r>
                        <a:rPr lang="en-US" sz="2400" b="0" i="0" kern="1200" dirty="0" smtClean="0">
                          <a:solidFill>
                            <a:schemeClr val="tx1"/>
                          </a:solidFill>
                          <a:effectLst/>
                          <a:latin typeface="+mn-lt"/>
                          <a:ea typeface="+mn-ea"/>
                          <a:cs typeface="+mn-cs"/>
                        </a:rPr>
                        <a:t>High-Specificity </a:t>
                      </a:r>
                      <a:endParaRPr lang="fa-IR" sz="2400" b="0" i="0" kern="1200" dirty="0">
                        <a:solidFill>
                          <a:schemeClr val="tx1"/>
                        </a:solidFill>
                        <a:effectLst/>
                        <a:latin typeface="+mn-lt"/>
                        <a:ea typeface="+mn-ea"/>
                        <a:cs typeface="+mn-cs"/>
                      </a:endParaRPr>
                    </a:p>
                  </a:txBody>
                  <a:tcPr>
                    <a:blipFill>
                      <a:blip r:embed="rId2"/>
                      <a:tile tx="0" ty="0" sx="100000" sy="100000" flip="none" algn="tl"/>
                    </a:blipFill>
                  </a:tcPr>
                </a:tc>
                <a:tc>
                  <a:txBody>
                    <a:bodyPr/>
                    <a:lstStyle/>
                    <a:p>
                      <a:pPr algn="ctr" rtl="1"/>
                      <a:r>
                        <a:rPr lang="en-US" sz="2400" b="0" i="0" kern="1200" dirty="0" smtClean="0">
                          <a:solidFill>
                            <a:schemeClr val="tx1"/>
                          </a:solidFill>
                          <a:effectLst/>
                          <a:latin typeface="+mn-lt"/>
                          <a:ea typeface="+mn-ea"/>
                          <a:cs typeface="+mn-cs"/>
                        </a:rPr>
                        <a:t>High-Sensitivity </a:t>
                      </a:r>
                    </a:p>
                    <a:p>
                      <a:pPr algn="ctr" rtl="1"/>
                      <a:r>
                        <a:rPr lang="en-US" sz="2400" b="0" i="0" kern="1200" dirty="0" smtClean="0">
                          <a:solidFill>
                            <a:schemeClr val="tx1"/>
                          </a:solidFill>
                          <a:effectLst/>
                          <a:latin typeface="+mn-lt"/>
                          <a:ea typeface="+mn-ea"/>
                          <a:cs typeface="+mn-cs"/>
                        </a:rPr>
                        <a:t> High-Specificity  </a:t>
                      </a:r>
                      <a:endParaRPr lang="fa-IR" sz="2400" b="0" i="0" kern="1200" dirty="0">
                        <a:solidFill>
                          <a:schemeClr val="tx1"/>
                        </a:solidFill>
                        <a:effectLst/>
                        <a:latin typeface="+mn-lt"/>
                        <a:ea typeface="+mn-ea"/>
                        <a:cs typeface="+mn-cs"/>
                      </a:endParaRPr>
                    </a:p>
                  </a:txBody>
                  <a:tc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4270767770"/>
                  </a:ext>
                </a:extLst>
              </a:tr>
              <a:tr h="385729">
                <a:tc>
                  <a:txBody>
                    <a:bodyPr/>
                    <a:lstStyle/>
                    <a:p>
                      <a:pPr algn="ctr" rtl="1"/>
                      <a:endParaRPr lang="fa-IR" sz="2400" b="0" i="0" kern="1200" dirty="0">
                        <a:solidFill>
                          <a:schemeClr val="tx1"/>
                        </a:solidFill>
                        <a:effectLst/>
                        <a:latin typeface="+mn-lt"/>
                        <a:ea typeface="+mn-ea"/>
                        <a:cs typeface="+mn-cs"/>
                      </a:endParaRPr>
                    </a:p>
                  </a:txBody>
                  <a:tcPr>
                    <a:blipFill>
                      <a:blip r:embed="rId3"/>
                      <a:tile tx="0" ty="0" sx="100000" sy="100000" flip="none" algn="tl"/>
                    </a:blipFill>
                  </a:tcPr>
                </a:tc>
                <a:tc>
                  <a:txBody>
                    <a:bodyPr/>
                    <a:lstStyle/>
                    <a:p>
                      <a:pPr algn="ctr" rtl="1"/>
                      <a:r>
                        <a:rPr lang="en-US" sz="2400" b="0" i="0" kern="1200" dirty="0" smtClean="0">
                          <a:solidFill>
                            <a:schemeClr val="tx1"/>
                          </a:solidFill>
                          <a:effectLst/>
                          <a:latin typeface="+mn-lt"/>
                          <a:ea typeface="+mn-ea"/>
                          <a:cs typeface="+mn-cs"/>
                        </a:rPr>
                        <a:t>  Detect  Viral Ag</a:t>
                      </a:r>
                      <a:endParaRPr lang="fa-IR" sz="2400" b="0" i="0" kern="1200" dirty="0">
                        <a:solidFill>
                          <a:schemeClr val="tx1"/>
                        </a:solidFill>
                        <a:effectLst/>
                        <a:latin typeface="+mn-lt"/>
                        <a:ea typeface="+mn-ea"/>
                        <a:cs typeface="+mn-cs"/>
                      </a:endParaRPr>
                    </a:p>
                  </a:txBody>
                  <a:tcPr>
                    <a:blipFill>
                      <a:blip r:embed="rId2"/>
                      <a:tile tx="0" ty="0" sx="100000" sy="100000" flip="none" algn="tl"/>
                    </a:blipFill>
                  </a:tcPr>
                </a:tc>
                <a:tc>
                  <a:txBody>
                    <a:bodyPr/>
                    <a:lstStyle/>
                    <a:p>
                      <a:pPr algn="ctr" rtl="1"/>
                      <a:r>
                        <a:rPr lang="en-US" sz="2400" b="0" i="0" kern="1200" dirty="0" smtClean="0">
                          <a:solidFill>
                            <a:schemeClr val="tx1"/>
                          </a:solidFill>
                          <a:effectLst/>
                          <a:latin typeface="+mn-lt"/>
                          <a:ea typeface="+mn-ea"/>
                          <a:cs typeface="+mn-cs"/>
                        </a:rPr>
                        <a:t>Detect Viral RNA Gene</a:t>
                      </a:r>
                      <a:endParaRPr lang="fa-IR" sz="2400" b="0" i="0" kern="1200" dirty="0">
                        <a:solidFill>
                          <a:schemeClr val="tx1"/>
                        </a:solidFill>
                        <a:effectLst/>
                        <a:latin typeface="+mn-lt"/>
                        <a:ea typeface="+mn-ea"/>
                        <a:cs typeface="+mn-cs"/>
                      </a:endParaRPr>
                    </a:p>
                  </a:txBody>
                  <a:tc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888259744"/>
                  </a:ext>
                </a:extLst>
              </a:tr>
              <a:tr h="420417">
                <a:tc>
                  <a:txBody>
                    <a:bodyPr/>
                    <a:lstStyle/>
                    <a:p>
                      <a:pPr algn="ctr" rtl="1"/>
                      <a:endParaRPr lang="fa-IR" sz="2400" b="0" i="0" kern="1200" dirty="0">
                        <a:solidFill>
                          <a:schemeClr val="tx1"/>
                        </a:solidFill>
                        <a:effectLst/>
                        <a:latin typeface="+mn-lt"/>
                        <a:ea typeface="+mn-ea"/>
                        <a:cs typeface="+mn-cs"/>
                      </a:endParaRPr>
                    </a:p>
                  </a:txBody>
                  <a:tcPr>
                    <a:blipFill>
                      <a:blip r:embed="rId3"/>
                      <a:tile tx="0" ty="0" sx="100000" sy="100000" flip="none" algn="tl"/>
                    </a:blipFill>
                  </a:tcPr>
                </a:tc>
                <a:tc>
                  <a:txBody>
                    <a:bodyPr/>
                    <a:lstStyle/>
                    <a:p>
                      <a:pPr algn="ctr" rtl="1"/>
                      <a:r>
                        <a:rPr lang="en-US" sz="2400" b="0" i="0" kern="1200" dirty="0" smtClean="0">
                          <a:solidFill>
                            <a:schemeClr val="tx1"/>
                          </a:solidFill>
                          <a:effectLst/>
                          <a:latin typeface="+mn-lt"/>
                          <a:ea typeface="+mn-ea"/>
                          <a:cs typeface="+mn-cs"/>
                        </a:rPr>
                        <a:t>Point Of Care-min</a:t>
                      </a:r>
                      <a:endParaRPr lang="fa-IR" sz="2400" b="0" i="0" kern="1200" dirty="0">
                        <a:solidFill>
                          <a:schemeClr val="tx1"/>
                        </a:solidFill>
                        <a:effectLst/>
                        <a:latin typeface="+mn-lt"/>
                        <a:ea typeface="+mn-ea"/>
                        <a:cs typeface="+mn-cs"/>
                      </a:endParaRPr>
                    </a:p>
                  </a:txBody>
                  <a:tcPr>
                    <a:blipFill>
                      <a:blip r:embed="rId2"/>
                      <a:tile tx="0" ty="0" sx="100000" sy="100000" flip="none" algn="tl"/>
                    </a:blipFill>
                  </a:tcPr>
                </a:tc>
                <a:tc>
                  <a:txBody>
                    <a:bodyPr/>
                    <a:lstStyle/>
                    <a:p>
                      <a:pPr algn="ctr" rtl="1"/>
                      <a:r>
                        <a:rPr lang="en-US" sz="2400" b="0" i="0" kern="1200" dirty="0" smtClean="0">
                          <a:solidFill>
                            <a:schemeClr val="tx1"/>
                          </a:solidFill>
                          <a:effectLst/>
                          <a:latin typeface="+mn-lt"/>
                          <a:ea typeface="+mn-ea"/>
                          <a:cs typeface="+mn-cs"/>
                        </a:rPr>
                        <a:t>In Laboratory     1–3 d</a:t>
                      </a:r>
                    </a:p>
                  </a:txBody>
                  <a:tc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3955533978"/>
                  </a:ext>
                </a:extLst>
              </a:tr>
              <a:tr h="370840">
                <a:tc>
                  <a:txBody>
                    <a:bodyPr/>
                    <a:lstStyle/>
                    <a:p>
                      <a:pPr algn="ctr" rtl="1"/>
                      <a:r>
                        <a:rPr lang="en-US" sz="2400" b="0" i="0" kern="1200" dirty="0" smtClean="0">
                          <a:solidFill>
                            <a:schemeClr val="tx1"/>
                          </a:solidFill>
                          <a:effectLst/>
                          <a:latin typeface="+mn-lt"/>
                          <a:ea typeface="+mn-ea"/>
                          <a:cs typeface="+mn-cs"/>
                        </a:rPr>
                        <a:t>Blood</a:t>
                      </a:r>
                      <a:endParaRPr lang="fa-IR" sz="2400" b="0" i="0" kern="1200" dirty="0">
                        <a:solidFill>
                          <a:schemeClr val="tx1"/>
                        </a:solidFill>
                        <a:effectLst/>
                        <a:latin typeface="+mn-lt"/>
                        <a:ea typeface="+mn-ea"/>
                        <a:cs typeface="+mn-cs"/>
                      </a:endParaRPr>
                    </a:p>
                  </a:txBody>
                  <a:tcPr>
                    <a:blipFill>
                      <a:blip r:embed="rId3"/>
                      <a:tile tx="0" ty="0" sx="100000" sy="100000" flip="none" algn="tl"/>
                    </a:blipFill>
                  </a:tcPr>
                </a:tc>
                <a:tc>
                  <a:txBody>
                    <a:bodyPr/>
                    <a:lstStyle/>
                    <a:p>
                      <a:pPr algn="ctr" rtl="1"/>
                      <a:r>
                        <a:rPr lang="en-US" sz="2400" b="0" i="0" kern="1200" dirty="0" smtClean="0">
                          <a:solidFill>
                            <a:schemeClr val="tx1"/>
                          </a:solidFill>
                          <a:effectLst/>
                          <a:latin typeface="+mn-lt"/>
                          <a:ea typeface="+mn-ea"/>
                          <a:cs typeface="+mn-cs"/>
                        </a:rPr>
                        <a:t>Nasopharyngeal</a:t>
                      </a:r>
                    </a:p>
                    <a:p>
                      <a:pPr algn="ctr" rtl="1"/>
                      <a:r>
                        <a:rPr lang="en-US" sz="2400" b="0" i="0" kern="1200" dirty="0" smtClean="0">
                          <a:solidFill>
                            <a:schemeClr val="tx1"/>
                          </a:solidFill>
                          <a:effectLst/>
                          <a:latin typeface="+mn-lt"/>
                          <a:ea typeface="+mn-ea"/>
                          <a:cs typeface="+mn-cs"/>
                        </a:rPr>
                        <a:t>Ant Nasal </a:t>
                      </a:r>
                      <a:endParaRPr lang="fa-IR" sz="2400" b="0" i="0" kern="1200" dirty="0">
                        <a:solidFill>
                          <a:schemeClr val="tx1"/>
                        </a:solidFill>
                        <a:effectLst/>
                        <a:latin typeface="+mn-lt"/>
                        <a:ea typeface="+mn-ea"/>
                        <a:cs typeface="+mn-cs"/>
                      </a:endParaRPr>
                    </a:p>
                  </a:txBody>
                  <a:tcPr>
                    <a:blipFill>
                      <a:blip r:embed="rId2"/>
                      <a:tile tx="0" ty="0" sx="100000" sy="100000" flip="none" algn="tl"/>
                    </a:blipFill>
                  </a:tcPr>
                </a:tc>
                <a:tc>
                  <a:txBody>
                    <a:bodyPr/>
                    <a:lstStyle/>
                    <a:p>
                      <a:pPr algn="ctr" rtl="1"/>
                      <a:r>
                        <a:rPr lang="en-US" sz="2400" b="0" i="0" kern="1200" dirty="0" smtClean="0">
                          <a:solidFill>
                            <a:schemeClr val="tx1"/>
                          </a:solidFill>
                          <a:effectLst/>
                          <a:latin typeface="+mn-lt"/>
                          <a:ea typeface="+mn-ea"/>
                          <a:cs typeface="+mn-cs"/>
                        </a:rPr>
                        <a:t>Nasopharyngeal, Anterior Nasal</a:t>
                      </a:r>
                    </a:p>
                    <a:p>
                      <a:pPr algn="ctr" rtl="1"/>
                      <a:r>
                        <a:rPr lang="en-US" sz="2200" b="0" i="0" kern="1200" dirty="0" smtClean="0">
                          <a:solidFill>
                            <a:schemeClr val="tx1"/>
                          </a:solidFill>
                          <a:effectLst/>
                          <a:latin typeface="+mn-lt"/>
                          <a:ea typeface="+mn-ea"/>
                          <a:cs typeface="+mn-cs"/>
                        </a:rPr>
                        <a:t>Oropharyngeal/Sputum/Nasal Mid-Turbinate/ Saliva</a:t>
                      </a:r>
                      <a:endParaRPr lang="fa-IR" sz="2200" b="0" i="0" kern="1200" dirty="0">
                        <a:solidFill>
                          <a:schemeClr val="tx1"/>
                        </a:solidFill>
                        <a:effectLst/>
                        <a:latin typeface="+mn-lt"/>
                        <a:ea typeface="+mn-ea"/>
                        <a:cs typeface="+mn-cs"/>
                      </a:endParaRPr>
                    </a:p>
                  </a:txBody>
                  <a:tc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1245925751"/>
                  </a:ext>
                </a:extLst>
              </a:tr>
            </a:tbl>
          </a:graphicData>
        </a:graphic>
      </p:graphicFrame>
    </p:spTree>
    <p:extLst>
      <p:ext uri="{BB962C8B-B14F-4D97-AF65-F5344CB8AC3E}">
        <p14:creationId xmlns:p14="http://schemas.microsoft.com/office/powerpoint/2010/main" val="33841729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08434" y="333593"/>
            <a:ext cx="6567487" cy="974945"/>
          </a:xfrm>
          <a:solidFill>
            <a:schemeClr val="bg1"/>
          </a:solidFill>
        </p:spPr>
        <p:txBody>
          <a:bodyPr>
            <a:normAutofit fontScale="90000"/>
          </a:bodyPr>
          <a:lstStyle/>
          <a:p>
            <a:pPr algn="ctr"/>
            <a:r>
              <a:rPr lang="fa-IR" sz="7200" b="1" i="1" dirty="0" smtClean="0">
                <a:solidFill>
                  <a:srgbClr val="FF0000"/>
                </a:solidFill>
              </a:rPr>
              <a:t>تست پی سی آر کرونا</a:t>
            </a:r>
            <a:endParaRPr lang="fa-IR" sz="7200" b="1" i="1" dirty="0">
              <a:solidFill>
                <a:srgbClr val="FF0000"/>
              </a:solidFill>
            </a:endParaRPr>
          </a:p>
        </p:txBody>
      </p:sp>
      <p:pic>
        <p:nvPicPr>
          <p:cNvPr id="4" name="Picture 3"/>
          <p:cNvPicPr>
            <a:picLocks noChangeAspect="1"/>
          </p:cNvPicPr>
          <p:nvPr/>
        </p:nvPicPr>
        <p:blipFill>
          <a:blip r:embed="rId2"/>
          <a:stretch>
            <a:fillRect/>
          </a:stretch>
        </p:blipFill>
        <p:spPr>
          <a:xfrm>
            <a:off x="4411122" y="5102799"/>
            <a:ext cx="3313751" cy="1448233"/>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3275" y="1801384"/>
            <a:ext cx="3169444" cy="2109121"/>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3518" y="2418344"/>
            <a:ext cx="4218530" cy="3408572"/>
          </a:xfrm>
          <a:prstGeom prst="rect">
            <a:avLst/>
          </a:prstGeom>
          <a:ln>
            <a:noFill/>
          </a:ln>
          <a:effectLst>
            <a:softEdge rad="112500"/>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713" y="2506885"/>
            <a:ext cx="4218530" cy="2807240"/>
          </a:xfrm>
          <a:prstGeom prst="rect">
            <a:avLst/>
          </a:prstGeom>
          <a:ln>
            <a:noFill/>
          </a:ln>
          <a:effectLst>
            <a:softEdge rad="112500"/>
          </a:effectLst>
        </p:spPr>
      </p:pic>
    </p:spTree>
    <p:extLst>
      <p:ext uri="{BB962C8B-B14F-4D97-AF65-F5344CB8AC3E}">
        <p14:creationId xmlns:p14="http://schemas.microsoft.com/office/powerpoint/2010/main" val="28042096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81100" y="1092747"/>
            <a:ext cx="9995339" cy="933045"/>
          </a:xfrm>
          <a:solidFill>
            <a:schemeClr val="bg1"/>
          </a:solidFill>
        </p:spPr>
        <p:txBody>
          <a:bodyPr>
            <a:normAutofit fontScale="90000"/>
          </a:bodyPr>
          <a:lstStyle/>
          <a:p>
            <a:pPr algn="ctr" rtl="1"/>
            <a:r>
              <a:rPr lang="en-US" sz="4800" b="1" i="1" dirty="0">
                <a:solidFill>
                  <a:srgbClr val="FF0000"/>
                </a:solidFill>
                <a:latin typeface="Aharoni" panose="02010803020104030203" pitchFamily="2" charset="-79"/>
                <a:cs typeface="Aharoni" panose="02010803020104030203" pitchFamily="2" charset="-79"/>
              </a:rPr>
              <a:t>Nucleic Acid Amplification Tests</a:t>
            </a:r>
            <a:r>
              <a:rPr lang="en-US" sz="4800" dirty="0"/>
              <a:t> </a:t>
            </a:r>
            <a:r>
              <a:rPr lang="en-US" sz="4800" b="1" i="1" dirty="0">
                <a:solidFill>
                  <a:schemeClr val="accent1">
                    <a:lumMod val="75000"/>
                  </a:schemeClr>
                </a:solidFill>
              </a:rPr>
              <a:t>(NAAT)</a:t>
            </a:r>
            <a:endParaRPr lang="fa-IR" sz="4800" b="1" i="1" dirty="0">
              <a:solidFill>
                <a:schemeClr val="accent1">
                  <a:lumMod val="75000"/>
                </a:schemeClr>
              </a:solidFill>
            </a:endParaRPr>
          </a:p>
        </p:txBody>
      </p:sp>
      <p:sp>
        <p:nvSpPr>
          <p:cNvPr id="3" name="Content Placeholder 2"/>
          <p:cNvSpPr>
            <a:spLocks noGrp="1"/>
          </p:cNvSpPr>
          <p:nvPr>
            <p:ph idx="1"/>
          </p:nvPr>
        </p:nvSpPr>
        <p:spPr>
          <a:xfrm>
            <a:off x="747548" y="2277790"/>
            <a:ext cx="11013528" cy="3602748"/>
          </a:xfrm>
          <a:blipFill>
            <a:blip r:embed="rId2"/>
            <a:tile tx="0" ty="0" sx="100000" sy="100000" flip="none" algn="tl"/>
          </a:blipFill>
        </p:spPr>
        <p:txBody>
          <a:bodyPr>
            <a:normAutofit/>
          </a:bodyPr>
          <a:lstStyle/>
          <a:p>
            <a:pPr marL="0" indent="0">
              <a:buNone/>
            </a:pPr>
            <a:r>
              <a:rPr lang="en-US" sz="3900" b="1" i="1" dirty="0" smtClean="0"/>
              <a:t>NAAT  Include </a:t>
            </a:r>
            <a:r>
              <a:rPr lang="en-US" dirty="0" smtClean="0"/>
              <a:t>: </a:t>
            </a:r>
          </a:p>
          <a:p>
            <a:pPr marL="514350" indent="-514350">
              <a:buFont typeface="+mj-lt"/>
              <a:buAutoNum type="arabicPeriod"/>
            </a:pPr>
            <a:r>
              <a:rPr lang="en-US" dirty="0" smtClean="0"/>
              <a:t>PCR Tests = </a:t>
            </a:r>
            <a:r>
              <a:rPr lang="en-US" sz="3000" b="1" i="1" dirty="0">
                <a:solidFill>
                  <a:srgbClr val="0070C0"/>
                </a:solidFill>
              </a:rPr>
              <a:t>Gold </a:t>
            </a:r>
            <a:r>
              <a:rPr lang="en-US" sz="3000" b="1" i="1" dirty="0" smtClean="0">
                <a:solidFill>
                  <a:srgbClr val="0070C0"/>
                </a:solidFill>
              </a:rPr>
              <a:t>Standard</a:t>
            </a:r>
            <a:endParaRPr lang="en-US" b="1" i="1" dirty="0" smtClean="0">
              <a:solidFill>
                <a:srgbClr val="0070C0"/>
              </a:solidFill>
            </a:endParaRPr>
          </a:p>
          <a:p>
            <a:pPr marL="514350" indent="-514350">
              <a:buFont typeface="+mj-lt"/>
              <a:buAutoNum type="arabicPeriod"/>
            </a:pPr>
            <a:r>
              <a:rPr lang="en-US" dirty="0" err="1" smtClean="0"/>
              <a:t>Iso</a:t>
            </a:r>
            <a:r>
              <a:rPr lang="en-US" dirty="0" smtClean="0"/>
              <a:t>-Thermal Amplification Assays Such As Loop-Mediated Isothermal Amplification (LAMP) And Nicking Enzyme Amplification Reaction (NEAR)</a:t>
            </a:r>
          </a:p>
          <a:p>
            <a:pPr marL="0" indent="0">
              <a:buNone/>
            </a:pPr>
            <a:endParaRPr lang="en-US" b="1" dirty="0" smtClean="0"/>
          </a:p>
          <a:p>
            <a:pPr marL="0" indent="0" algn="ctr">
              <a:buNone/>
            </a:pPr>
            <a:r>
              <a:rPr lang="en-US" b="1" i="1" dirty="0" smtClean="0">
                <a:solidFill>
                  <a:srgbClr val="FF0000"/>
                </a:solidFill>
              </a:rPr>
              <a:t>PCR </a:t>
            </a:r>
            <a:r>
              <a:rPr lang="en-US" b="1" i="1" dirty="0" smtClean="0">
                <a:solidFill>
                  <a:schemeClr val="accent2">
                    <a:lumMod val="75000"/>
                  </a:schemeClr>
                </a:solidFill>
              </a:rPr>
              <a:t>Test Is “</a:t>
            </a:r>
            <a:r>
              <a:rPr lang="en-US" b="1" i="1" dirty="0" smtClean="0">
                <a:solidFill>
                  <a:srgbClr val="FF0000"/>
                </a:solidFill>
              </a:rPr>
              <a:t>Gold Standard</a:t>
            </a:r>
            <a:r>
              <a:rPr lang="en-US" b="1" i="1" dirty="0" smtClean="0">
                <a:solidFill>
                  <a:schemeClr val="accent2">
                    <a:lumMod val="75000"/>
                  </a:schemeClr>
                </a:solidFill>
              </a:rPr>
              <a:t>” For Testing Child For Acute COVID Infection </a:t>
            </a:r>
          </a:p>
        </p:txBody>
      </p:sp>
      <p:sp>
        <p:nvSpPr>
          <p:cNvPr id="4" name="TextBox 3"/>
          <p:cNvSpPr txBox="1"/>
          <p:nvPr/>
        </p:nvSpPr>
        <p:spPr>
          <a:xfrm>
            <a:off x="189186" y="112872"/>
            <a:ext cx="1135117" cy="646331"/>
          </a:xfrm>
          <a:prstGeom prst="rect">
            <a:avLst/>
          </a:prstGeom>
          <a:solidFill>
            <a:schemeClr val="bg1"/>
          </a:solidFill>
        </p:spPr>
        <p:txBody>
          <a:bodyPr wrap="square" rtlCol="1">
            <a:spAutoFit/>
          </a:bodyPr>
          <a:lstStyle/>
          <a:p>
            <a:pPr algn="ctr"/>
            <a:r>
              <a:rPr lang="en-US" sz="3600" b="1" i="1" dirty="0" smtClean="0">
                <a:solidFill>
                  <a:srgbClr val="FF0000"/>
                </a:solidFill>
              </a:rPr>
              <a:t>AAP</a:t>
            </a:r>
            <a:endParaRPr lang="fa-IR" sz="3600" b="1" i="1" dirty="0">
              <a:solidFill>
                <a:srgbClr val="FF0000"/>
              </a:solidFill>
            </a:endParaRPr>
          </a:p>
        </p:txBody>
      </p:sp>
    </p:spTree>
    <p:extLst>
      <p:ext uri="{BB962C8B-B14F-4D97-AF65-F5344CB8AC3E}">
        <p14:creationId xmlns:p14="http://schemas.microsoft.com/office/powerpoint/2010/main" val="15702376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5259" y="191702"/>
            <a:ext cx="9824545" cy="1325563"/>
          </a:xfrm>
          <a:solidFill>
            <a:schemeClr val="bg1"/>
          </a:solidFill>
        </p:spPr>
        <p:txBody>
          <a:bodyPr>
            <a:noAutofit/>
          </a:bodyPr>
          <a:lstStyle/>
          <a:p>
            <a:pPr algn="ctr"/>
            <a:r>
              <a:rPr lang="en-US" sz="5400" b="1" i="1" dirty="0" smtClean="0">
                <a:solidFill>
                  <a:srgbClr val="FF0000"/>
                </a:solidFill>
              </a:rPr>
              <a:t>NAAT To Diagnose Current Infection</a:t>
            </a:r>
            <a:endParaRPr lang="fa-IR" sz="5400" i="1" dirty="0">
              <a:solidFill>
                <a:srgbClr val="FF0000"/>
              </a:solidFill>
            </a:endParaRPr>
          </a:p>
        </p:txBody>
      </p:sp>
      <p:sp>
        <p:nvSpPr>
          <p:cNvPr id="3" name="Content Placeholder 2"/>
          <p:cNvSpPr>
            <a:spLocks noGrp="1"/>
          </p:cNvSpPr>
          <p:nvPr>
            <p:ph idx="1"/>
          </p:nvPr>
        </p:nvSpPr>
        <p:spPr>
          <a:xfrm>
            <a:off x="315308" y="1699496"/>
            <a:ext cx="11650718" cy="4843189"/>
          </a:xfrm>
          <a:blipFill>
            <a:blip r:embed="rId2"/>
            <a:tile tx="0" ty="0" sx="100000" sy="100000" flip="none" algn="tl"/>
          </a:blipFill>
        </p:spPr>
        <p:txBody>
          <a:bodyPr>
            <a:noAutofit/>
          </a:bodyPr>
          <a:lstStyle/>
          <a:p>
            <a:pPr marL="0" indent="0" algn="ctr">
              <a:buNone/>
            </a:pPr>
            <a:r>
              <a:rPr lang="en-US" sz="4400" b="1" i="1" dirty="0">
                <a:solidFill>
                  <a:srgbClr val="0070C0"/>
                </a:solidFill>
              </a:rPr>
              <a:t>Types </a:t>
            </a:r>
            <a:r>
              <a:rPr lang="en-US" sz="4400" b="1" i="1" dirty="0" smtClean="0">
                <a:solidFill>
                  <a:srgbClr val="0070C0"/>
                </a:solidFill>
              </a:rPr>
              <a:t>of NAAT</a:t>
            </a:r>
          </a:p>
          <a:p>
            <a:pPr marL="0" indent="0">
              <a:buNone/>
            </a:pPr>
            <a:r>
              <a:rPr lang="en-US" sz="2400" dirty="0" smtClean="0"/>
              <a:t>Diagnosis of COVID Is Made  </a:t>
            </a:r>
            <a:r>
              <a:rPr lang="en-US" b="1" i="1" u="sng" dirty="0" smtClean="0">
                <a:solidFill>
                  <a:srgbClr val="FF0000"/>
                </a:solidFill>
              </a:rPr>
              <a:t>Primarily</a:t>
            </a:r>
            <a:r>
              <a:rPr lang="en-US" sz="2400" dirty="0" smtClean="0"/>
              <a:t>  By Direct Detection RNA By NAAT</a:t>
            </a:r>
          </a:p>
          <a:p>
            <a:pPr marL="0" indent="0">
              <a:buNone/>
            </a:pPr>
            <a:r>
              <a:rPr lang="en-US" sz="2400" dirty="0" smtClean="0"/>
              <a:t>Most Commonly Reverse-Transcription Polymerase Chain Reaction (RT-PCR) From URT</a:t>
            </a:r>
          </a:p>
          <a:p>
            <a:pPr marL="0" indent="0">
              <a:buNone/>
            </a:pPr>
            <a:r>
              <a:rPr lang="en-US" sz="2400" dirty="0" smtClean="0"/>
              <a:t>Various RT-PCR Assays Are Used Around World</a:t>
            </a:r>
          </a:p>
          <a:p>
            <a:pPr marL="0" indent="0">
              <a:buNone/>
            </a:pPr>
            <a:r>
              <a:rPr lang="en-US" sz="2400" dirty="0" smtClean="0"/>
              <a:t>Different Assays Amplify &amp; Detect Different Regions of Genome :</a:t>
            </a:r>
          </a:p>
          <a:p>
            <a:pPr marL="457200" indent="-457200">
              <a:buFont typeface="+mj-lt"/>
              <a:buAutoNum type="arabicPeriod"/>
            </a:pPr>
            <a:r>
              <a:rPr lang="en-US" sz="2400" dirty="0" smtClean="0"/>
              <a:t>Target 2 or More Genes, Including </a:t>
            </a:r>
            <a:r>
              <a:rPr lang="en-US" sz="2400" dirty="0" err="1" smtClean="0"/>
              <a:t>Nucleocapsid</a:t>
            </a:r>
            <a:r>
              <a:rPr lang="en-US" sz="2400" dirty="0" smtClean="0"/>
              <a:t> (N), Envelope (E), Spike (S) Genes</a:t>
            </a:r>
          </a:p>
          <a:p>
            <a:pPr marL="457200" indent="-457200">
              <a:buFont typeface="+mj-lt"/>
              <a:buAutoNum type="arabicPeriod"/>
            </a:pPr>
            <a:r>
              <a:rPr lang="en-US" sz="2400" dirty="0" smtClean="0"/>
              <a:t>Region In First Open Reading </a:t>
            </a:r>
            <a:r>
              <a:rPr lang="en-US" sz="2400" dirty="0" err="1" smtClean="0"/>
              <a:t>Frame,Including</a:t>
            </a:r>
            <a:r>
              <a:rPr lang="en-US" sz="2400" dirty="0" smtClean="0"/>
              <a:t> RNA Dependent RNA Polymerase (</a:t>
            </a:r>
            <a:r>
              <a:rPr lang="en-US" sz="2400" dirty="0" err="1" smtClean="0"/>
              <a:t>RdRp</a:t>
            </a:r>
            <a:r>
              <a:rPr lang="en-US" sz="2400" dirty="0" smtClean="0"/>
              <a:t>)</a:t>
            </a:r>
          </a:p>
          <a:p>
            <a:pPr marL="457200" indent="-457200">
              <a:buFont typeface="+mj-lt"/>
              <a:buAutoNum type="arabicPeriod"/>
            </a:pPr>
            <a:r>
              <a:rPr lang="en-US" sz="2400" dirty="0" smtClean="0"/>
              <a:t>Gene Isothermal Amplification</a:t>
            </a:r>
          </a:p>
          <a:p>
            <a:pPr marL="457200" indent="-457200">
              <a:buFont typeface="+mj-lt"/>
              <a:buAutoNum type="arabicPeriod"/>
            </a:pPr>
            <a:r>
              <a:rPr lang="en-US" sz="2400" dirty="0" err="1" smtClean="0"/>
              <a:t>Crispr</a:t>
            </a:r>
            <a:r>
              <a:rPr lang="en-US" sz="2400" dirty="0" smtClean="0"/>
              <a:t>-Based Assays</a:t>
            </a:r>
          </a:p>
          <a:p>
            <a:pPr marL="457200" indent="-457200">
              <a:buFont typeface="+mj-lt"/>
              <a:buAutoNum type="arabicPeriod"/>
            </a:pPr>
            <a:r>
              <a:rPr lang="en-US" sz="2400" dirty="0" smtClean="0"/>
              <a:t>Next-Generation Sequencing</a:t>
            </a:r>
          </a:p>
        </p:txBody>
      </p:sp>
    </p:spTree>
    <p:extLst>
      <p:ext uri="{BB962C8B-B14F-4D97-AF65-F5344CB8AC3E}">
        <p14:creationId xmlns:p14="http://schemas.microsoft.com/office/powerpoint/2010/main" val="25983198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751" y="2235528"/>
            <a:ext cx="11934497" cy="2257644"/>
          </a:xfr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txBody>
          <a:bodyPr>
            <a:normAutofit/>
          </a:bodyPr>
          <a:lstStyle/>
          <a:p>
            <a:pPr marL="0" indent="0" algn="ctr" rtl="1">
              <a:buNone/>
            </a:pPr>
            <a:r>
              <a:rPr lang="fa-IR" sz="6600" dirty="0" smtClean="0"/>
              <a:t>راهنمای تشخیص و درمان کوید در کودکان </a:t>
            </a:r>
          </a:p>
          <a:p>
            <a:pPr marL="0" indent="0" algn="ctr" rtl="1">
              <a:buNone/>
            </a:pPr>
            <a:r>
              <a:rPr lang="fa-IR" sz="5400" dirty="0" smtClean="0"/>
              <a:t>مرداد 1400</a:t>
            </a:r>
            <a:endParaRPr lang="fa-IR" sz="5400" dirty="0"/>
          </a:p>
        </p:txBody>
      </p:sp>
      <p:sp>
        <p:nvSpPr>
          <p:cNvPr id="4" name="Rectangle 3"/>
          <p:cNvSpPr/>
          <p:nvPr/>
        </p:nvSpPr>
        <p:spPr>
          <a:xfrm>
            <a:off x="2260659" y="737617"/>
            <a:ext cx="6535572" cy="1015663"/>
          </a:xfrm>
          <a:prstGeom prst="rect">
            <a:avLst/>
          </a:prstGeom>
          <a:blipFill>
            <a:blip r:embed="rId3"/>
            <a:tile tx="0" ty="0" sx="100000" sy="100000" flip="none" algn="tl"/>
          </a:blipFill>
        </p:spPr>
        <p:txBody>
          <a:bodyPr wrap="none">
            <a:spAutoFit/>
          </a:bodyPr>
          <a:lstStyle/>
          <a:p>
            <a:pPr algn="ctr" rtl="1"/>
            <a:r>
              <a:rPr lang="en-US" sz="6000" b="1" i="1" dirty="0">
                <a:solidFill>
                  <a:srgbClr val="FF0000"/>
                </a:solidFill>
              </a:rPr>
              <a:t>Laboratory Findings</a:t>
            </a:r>
            <a:endParaRPr lang="fa-IR" sz="6000" dirty="0"/>
          </a:p>
        </p:txBody>
      </p:sp>
    </p:spTree>
    <p:extLst>
      <p:ext uri="{BB962C8B-B14F-4D97-AF65-F5344CB8AC3E}">
        <p14:creationId xmlns:p14="http://schemas.microsoft.com/office/powerpoint/2010/main" val="21668380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22483" y="570083"/>
            <a:ext cx="6826468" cy="1325563"/>
          </a:xfrm>
          <a:solidFill>
            <a:schemeClr val="accent4">
              <a:lumMod val="40000"/>
              <a:lumOff val="60000"/>
            </a:schemeClr>
          </a:solidFill>
        </p:spPr>
        <p:txBody>
          <a:bodyPr>
            <a:noAutofit/>
          </a:bodyPr>
          <a:lstStyle/>
          <a:p>
            <a:pPr algn="ctr"/>
            <a:r>
              <a:rPr lang="en-US" sz="9600" b="1" dirty="0" smtClean="0"/>
              <a:t>PCR </a:t>
            </a:r>
            <a:r>
              <a:rPr lang="en-US" sz="9600" b="1" dirty="0" smtClean="0"/>
              <a:t>Accuracy</a:t>
            </a:r>
            <a:endParaRPr lang="fa-IR" sz="9600" dirty="0"/>
          </a:p>
        </p:txBody>
      </p:sp>
      <p:sp>
        <p:nvSpPr>
          <p:cNvPr id="3" name="Content Placeholder 2"/>
          <p:cNvSpPr>
            <a:spLocks noGrp="1"/>
          </p:cNvSpPr>
          <p:nvPr>
            <p:ph idx="1"/>
          </p:nvPr>
        </p:nvSpPr>
        <p:spPr>
          <a:xfrm>
            <a:off x="225972" y="2377418"/>
            <a:ext cx="11666483" cy="3597713"/>
          </a:xfrm>
          <a:blipFill>
            <a:blip r:embed="rId2"/>
            <a:tile tx="0" ty="0" sx="100000" sy="100000" flip="none" algn="tl"/>
          </a:blipFill>
        </p:spPr>
        <p:txBody>
          <a:bodyPr>
            <a:noAutofit/>
          </a:bodyPr>
          <a:lstStyle/>
          <a:p>
            <a:pPr marL="0" indent="0" algn="ctr">
              <a:buNone/>
            </a:pPr>
            <a:r>
              <a:rPr lang="en-US" b="1" i="1" dirty="0" smtClean="0"/>
              <a:t>Accuracy </a:t>
            </a:r>
            <a:r>
              <a:rPr lang="en-US" b="1" i="1" dirty="0" smtClean="0"/>
              <a:t>&amp; </a:t>
            </a:r>
            <a:r>
              <a:rPr lang="en-US" b="1" i="1" dirty="0" smtClean="0"/>
              <a:t>Predictive Values of </a:t>
            </a:r>
            <a:r>
              <a:rPr lang="en-US" b="1" i="1" dirty="0" smtClean="0"/>
              <a:t>PCR </a:t>
            </a:r>
            <a:r>
              <a:rPr lang="en-US" b="1" i="1" dirty="0" smtClean="0"/>
              <a:t>Have Not Systematically Evaluated</a:t>
            </a:r>
          </a:p>
          <a:p>
            <a:pPr marL="0" indent="0">
              <a:buNone/>
            </a:pPr>
            <a:r>
              <a:rPr lang="en-US" dirty="0" smtClean="0"/>
              <a:t>They Are Highly Specific Tests</a:t>
            </a:r>
          </a:p>
          <a:p>
            <a:pPr marL="0" indent="0">
              <a:buNone/>
            </a:pPr>
            <a:r>
              <a:rPr lang="en-US" dirty="0" smtClean="0"/>
              <a:t>PCR </a:t>
            </a:r>
            <a:r>
              <a:rPr lang="en-US" dirty="0" smtClean="0"/>
              <a:t>Have High Sensitivity In Ideal Settings </a:t>
            </a:r>
            <a:r>
              <a:rPr lang="en-US" sz="2600" dirty="0" smtClean="0"/>
              <a:t>(</a:t>
            </a:r>
            <a:r>
              <a:rPr lang="en-US" sz="2600" dirty="0" err="1" smtClean="0"/>
              <a:t>Ie</a:t>
            </a:r>
            <a:r>
              <a:rPr lang="en-US" sz="2600" dirty="0" smtClean="0"/>
              <a:t>, They Are Able To Accurately Detect Low Levels of Viral RNA In Test Samples Known To Contain Viral RNA) </a:t>
            </a:r>
          </a:p>
          <a:p>
            <a:pPr marL="0" indent="0">
              <a:buNone/>
            </a:pPr>
            <a:r>
              <a:rPr lang="en-US" dirty="0" smtClean="0"/>
              <a:t>Clinical Performance Is More Variable </a:t>
            </a:r>
          </a:p>
          <a:p>
            <a:pPr marL="0" indent="0">
              <a:buNone/>
            </a:pPr>
            <a:r>
              <a:rPr lang="en-US" sz="3600" b="1" i="1" u="sng" dirty="0" smtClean="0">
                <a:solidFill>
                  <a:srgbClr val="FF0000"/>
                </a:solidFill>
              </a:rPr>
              <a:t>False-Positive</a:t>
            </a:r>
            <a:r>
              <a:rPr lang="en-US" dirty="0" smtClean="0"/>
              <a:t>           Results Are </a:t>
            </a:r>
            <a:r>
              <a:rPr lang="en-US" sz="3600" b="1" i="1" dirty="0" smtClean="0">
                <a:solidFill>
                  <a:srgbClr val="002060"/>
                </a:solidFill>
              </a:rPr>
              <a:t>Rare</a:t>
            </a:r>
            <a:r>
              <a:rPr lang="en-US" dirty="0" smtClean="0"/>
              <a:t> </a:t>
            </a:r>
          </a:p>
          <a:p>
            <a:pPr marL="0" indent="0">
              <a:buNone/>
            </a:pPr>
            <a:r>
              <a:rPr lang="en-US" sz="3600" b="1" i="1" u="sng" dirty="0" smtClean="0">
                <a:solidFill>
                  <a:srgbClr val="FF0000"/>
                </a:solidFill>
              </a:rPr>
              <a:t>False-Negative</a:t>
            </a:r>
            <a:r>
              <a:rPr lang="en-US" dirty="0" smtClean="0"/>
              <a:t>       Rates Have Ranged From Less Than 5 To 40%</a:t>
            </a:r>
          </a:p>
        </p:txBody>
      </p:sp>
    </p:spTree>
    <p:extLst>
      <p:ext uri="{BB962C8B-B14F-4D97-AF65-F5344CB8AC3E}">
        <p14:creationId xmlns:p14="http://schemas.microsoft.com/office/powerpoint/2010/main" val="7591113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482" y="2046342"/>
            <a:ext cx="11776841" cy="3991852"/>
          </a:xfrm>
          <a:blipFill>
            <a:blip r:embed="rId3"/>
            <a:tile tx="0" ty="0" sx="100000" sy="100000" flip="none" algn="tl"/>
          </a:blipFill>
        </p:spPr>
        <p:txBody>
          <a:bodyPr>
            <a:normAutofit fontScale="92500" lnSpcReduction="10000"/>
          </a:bodyPr>
          <a:lstStyle/>
          <a:p>
            <a:pPr marL="0" indent="0">
              <a:buNone/>
            </a:pPr>
            <a:r>
              <a:rPr lang="en-US" dirty="0"/>
              <a:t>As An </a:t>
            </a:r>
            <a:r>
              <a:rPr lang="en-US" dirty="0" smtClean="0"/>
              <a:t>Example :</a:t>
            </a:r>
          </a:p>
          <a:p>
            <a:pPr marL="514350" indent="-514350">
              <a:buFont typeface="+mj-lt"/>
              <a:buAutoNum type="arabicPeriod"/>
            </a:pPr>
            <a:r>
              <a:rPr lang="en-US" dirty="0" smtClean="0"/>
              <a:t>In </a:t>
            </a:r>
            <a:r>
              <a:rPr lang="en-US" dirty="0"/>
              <a:t>Study of  Patients Who Were Hospitalized In China With Fever or Acute Respiratory Symptoms And Ultimately Had Positive PCR Test, 29% Had </a:t>
            </a:r>
            <a:r>
              <a:rPr lang="en-US" dirty="0" smtClean="0"/>
              <a:t>Negative </a:t>
            </a:r>
            <a:r>
              <a:rPr lang="en-US" dirty="0"/>
              <a:t>Initial Test And Only Were Diagnosed By Serial Testing</a:t>
            </a:r>
          </a:p>
          <a:p>
            <a:pPr marL="514350" indent="-514350">
              <a:buFont typeface="+mj-lt"/>
              <a:buAutoNum type="arabicPeriod"/>
            </a:pPr>
            <a:r>
              <a:rPr lang="en-US" dirty="0"/>
              <a:t>In Similar Study In Singapore, Initial Nasopharyngeal Testing Was Negative In 11%</a:t>
            </a:r>
          </a:p>
          <a:p>
            <a:pPr marL="514350" indent="-514350">
              <a:buFont typeface="+mj-lt"/>
              <a:buAutoNum type="arabicPeriod"/>
            </a:pPr>
            <a:r>
              <a:rPr lang="en-US" dirty="0"/>
              <a:t>In Both Studies, Rare Patients Were Repeatedly Negative And Only Tested Positive After 4 or More Tests</a:t>
            </a:r>
          </a:p>
          <a:p>
            <a:pPr marL="0" indent="0" algn="ctr">
              <a:buNone/>
            </a:pPr>
            <a:r>
              <a:rPr lang="en-US" sz="3500" b="1" i="1" dirty="0">
                <a:solidFill>
                  <a:srgbClr val="002060"/>
                </a:solidFill>
              </a:rPr>
              <a:t>However, Lower False-Negative Rates Have Also Been Suggested</a:t>
            </a:r>
          </a:p>
          <a:p>
            <a:pPr marL="0" indent="0">
              <a:buNone/>
            </a:pPr>
            <a:r>
              <a:rPr lang="en-US" dirty="0"/>
              <a:t>In </a:t>
            </a:r>
            <a:r>
              <a:rPr lang="en-US" dirty="0" smtClean="0"/>
              <a:t>Study of </a:t>
            </a:r>
            <a:r>
              <a:rPr lang="en-US" dirty="0"/>
              <a:t>626 Patients Who Had </a:t>
            </a:r>
            <a:r>
              <a:rPr lang="en-US" dirty="0" smtClean="0"/>
              <a:t>Repeat </a:t>
            </a:r>
            <a:r>
              <a:rPr lang="en-US" dirty="0"/>
              <a:t>Nasopharyngeal RT-PCR Test Within </a:t>
            </a:r>
            <a:r>
              <a:rPr lang="en-US" dirty="0" smtClean="0"/>
              <a:t>7 d of </a:t>
            </a:r>
            <a:r>
              <a:rPr lang="en-US" dirty="0"/>
              <a:t>Initial Negative Test </a:t>
            </a:r>
            <a:r>
              <a:rPr lang="en-US" dirty="0" smtClean="0"/>
              <a:t>In </a:t>
            </a:r>
            <a:r>
              <a:rPr lang="en-US" dirty="0"/>
              <a:t>USA , 3.5 Percent of  </a:t>
            </a:r>
            <a:r>
              <a:rPr lang="en-US" dirty="0" smtClean="0"/>
              <a:t>Repeat Tests </a:t>
            </a:r>
            <a:r>
              <a:rPr lang="en-US" dirty="0"/>
              <a:t>Were Positive</a:t>
            </a:r>
            <a:endParaRPr lang="fa-IR" dirty="0"/>
          </a:p>
          <a:p>
            <a:pPr marL="0" indent="0">
              <a:buNone/>
            </a:pPr>
            <a:endParaRPr lang="fa-IR" dirty="0"/>
          </a:p>
        </p:txBody>
      </p:sp>
      <p:sp>
        <p:nvSpPr>
          <p:cNvPr id="4" name="Title 1"/>
          <p:cNvSpPr>
            <a:spLocks noGrp="1"/>
          </p:cNvSpPr>
          <p:nvPr>
            <p:ph type="title"/>
          </p:nvPr>
        </p:nvSpPr>
        <p:spPr>
          <a:xfrm>
            <a:off x="2853559" y="317829"/>
            <a:ext cx="6668812" cy="1325563"/>
          </a:xfrm>
          <a:solidFill>
            <a:schemeClr val="accent4">
              <a:lumMod val="40000"/>
              <a:lumOff val="60000"/>
            </a:schemeClr>
          </a:solidFill>
        </p:spPr>
        <p:txBody>
          <a:bodyPr>
            <a:noAutofit/>
          </a:bodyPr>
          <a:lstStyle/>
          <a:p>
            <a:pPr algn="ctr"/>
            <a:r>
              <a:rPr lang="en-US" sz="9600" b="1" dirty="0" smtClean="0"/>
              <a:t>PCR </a:t>
            </a:r>
            <a:r>
              <a:rPr lang="en-US" sz="9600" b="1" dirty="0" smtClean="0"/>
              <a:t>Accuracy</a:t>
            </a:r>
            <a:endParaRPr lang="fa-IR" sz="9600" dirty="0"/>
          </a:p>
        </p:txBody>
      </p:sp>
    </p:spTree>
    <p:extLst>
      <p:ext uri="{BB962C8B-B14F-4D97-AF65-F5344CB8AC3E}">
        <p14:creationId xmlns:p14="http://schemas.microsoft.com/office/powerpoint/2010/main" val="16112192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2711670" y="2084465"/>
            <a:ext cx="6952593" cy="2616101"/>
          </a:xfrm>
          <a:prstGeom prst="rect">
            <a:avLst/>
          </a:prstGeom>
          <a:solidFill>
            <a:schemeClr val="accent4">
              <a:lumMod val="40000"/>
              <a:lumOff val="60000"/>
            </a:schemeClr>
          </a:solidFill>
        </p:spPr>
        <p:txBody>
          <a:bodyPr wrap="square">
            <a:spAutoFit/>
          </a:bodyPr>
          <a:lstStyle/>
          <a:p>
            <a:r>
              <a:rPr lang="en-US" sz="3600" dirty="0"/>
              <a:t>Sensitivity of </a:t>
            </a:r>
            <a:r>
              <a:rPr lang="en-US" sz="3600" dirty="0" smtClean="0"/>
              <a:t>PCR Depends </a:t>
            </a:r>
            <a:r>
              <a:rPr lang="en-US" sz="3600" dirty="0" smtClean="0"/>
              <a:t>On : </a:t>
            </a:r>
          </a:p>
          <a:p>
            <a:pPr marL="514350" indent="-514350">
              <a:buFont typeface="+mj-lt"/>
              <a:buAutoNum type="arabicPeriod"/>
            </a:pPr>
            <a:r>
              <a:rPr lang="en-US" sz="3200" dirty="0" smtClean="0"/>
              <a:t>Type </a:t>
            </a:r>
            <a:r>
              <a:rPr lang="en-US" sz="3200" dirty="0"/>
              <a:t>of Specimen</a:t>
            </a:r>
            <a:r>
              <a:rPr lang="en-US" sz="3200" dirty="0" smtClean="0"/>
              <a:t> </a:t>
            </a:r>
          </a:p>
          <a:p>
            <a:pPr marL="514350" indent="-514350">
              <a:buFont typeface="+mj-lt"/>
              <a:buAutoNum type="arabicPeriod"/>
            </a:pPr>
            <a:r>
              <a:rPr lang="en-US" sz="3200" dirty="0" smtClean="0"/>
              <a:t>Quality </a:t>
            </a:r>
            <a:r>
              <a:rPr lang="en-US" sz="3200" dirty="0"/>
              <a:t>of Specimen </a:t>
            </a:r>
            <a:r>
              <a:rPr lang="en-US" sz="3200" dirty="0" smtClean="0"/>
              <a:t>Obtained</a:t>
            </a:r>
          </a:p>
          <a:p>
            <a:pPr marL="514350" indent="-514350">
              <a:buFont typeface="+mj-lt"/>
              <a:buAutoNum type="arabicPeriod"/>
            </a:pPr>
            <a:r>
              <a:rPr lang="en-US" sz="3200" dirty="0" smtClean="0"/>
              <a:t>Duration of </a:t>
            </a:r>
            <a:r>
              <a:rPr lang="en-US" sz="3200" dirty="0"/>
              <a:t>Illness At Time of </a:t>
            </a:r>
            <a:r>
              <a:rPr lang="en-US" sz="3200" dirty="0" smtClean="0"/>
              <a:t> Testing</a:t>
            </a:r>
            <a:endParaRPr lang="en-US" sz="3200" dirty="0" smtClean="0"/>
          </a:p>
          <a:p>
            <a:pPr marL="514350" indent="-514350">
              <a:buFont typeface="+mj-lt"/>
              <a:buAutoNum type="arabicPeriod"/>
            </a:pPr>
            <a:r>
              <a:rPr lang="en-US" sz="3200" dirty="0" smtClean="0"/>
              <a:t>Specific Assay</a:t>
            </a:r>
            <a:endParaRPr lang="en-US" sz="3200" dirty="0"/>
          </a:p>
        </p:txBody>
      </p:sp>
    </p:spTree>
    <p:extLst>
      <p:ext uri="{BB962C8B-B14F-4D97-AF65-F5344CB8AC3E}">
        <p14:creationId xmlns:p14="http://schemas.microsoft.com/office/powerpoint/2010/main" val="38740247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4520" y="1794094"/>
            <a:ext cx="9601201" cy="4023384"/>
          </a:xfrm>
          <a:blipFill>
            <a:blip r:embed="rId3"/>
            <a:tile tx="0" ty="0" sx="100000" sy="100000" flip="none" algn="tl"/>
          </a:blipFill>
        </p:spPr>
        <p:txBody>
          <a:bodyPr>
            <a:noAutofit/>
          </a:bodyPr>
          <a:lstStyle/>
          <a:p>
            <a:pPr marL="0" indent="0" algn="ctr">
              <a:buNone/>
            </a:pPr>
            <a:r>
              <a:rPr lang="en-US" sz="3600" b="1" dirty="0" smtClean="0">
                <a:solidFill>
                  <a:srgbClr val="FF0000"/>
                </a:solidFill>
              </a:rPr>
              <a:t>Test Sensitivity  </a:t>
            </a:r>
            <a:r>
              <a:rPr lang="en-US" b="1" dirty="0" smtClean="0"/>
              <a:t>May Vary By Type of Specimen</a:t>
            </a:r>
          </a:p>
          <a:p>
            <a:pPr marL="0" indent="0">
              <a:buNone/>
            </a:pPr>
            <a:r>
              <a:rPr lang="en-US" b="1" i="1" u="sng" dirty="0" smtClean="0"/>
              <a:t>Lower</a:t>
            </a:r>
            <a:r>
              <a:rPr lang="en-US" sz="2400" dirty="0" smtClean="0"/>
              <a:t> Respiratory Tract Specimens May Have Higher Viral Loads &amp; Be More Likely To Yield Positive Tests Than Upper Respiratory Tract Specimens</a:t>
            </a:r>
          </a:p>
          <a:p>
            <a:pPr marL="0" indent="0">
              <a:buNone/>
            </a:pPr>
            <a:r>
              <a:rPr lang="en-US" sz="2400" dirty="0" smtClean="0"/>
              <a:t>Rates of Positive Viral RNA Tests : </a:t>
            </a:r>
          </a:p>
          <a:p>
            <a:pPr marL="0" indent="0" algn="ctr">
              <a:buNone/>
            </a:pPr>
            <a:r>
              <a:rPr lang="en-US" b="1" dirty="0" smtClean="0">
                <a:solidFill>
                  <a:srgbClr val="FF0000"/>
                </a:solidFill>
              </a:rPr>
              <a:t>Broncho Alveolar Lavage </a:t>
            </a:r>
            <a:r>
              <a:rPr lang="en-US" sz="4000" b="1" dirty="0" smtClean="0">
                <a:solidFill>
                  <a:srgbClr val="FF0000"/>
                </a:solidFill>
                <a:latin typeface="Calibri" panose="020F0502020204030204" pitchFamily="34" charset="0"/>
              </a:rPr>
              <a:t>&gt;</a:t>
            </a:r>
            <a:r>
              <a:rPr lang="en-US" b="1" dirty="0" smtClean="0">
                <a:solidFill>
                  <a:srgbClr val="FF0000"/>
                </a:solidFill>
                <a:latin typeface="Calibri" panose="020F0502020204030204" pitchFamily="34" charset="0"/>
              </a:rPr>
              <a:t> </a:t>
            </a:r>
            <a:r>
              <a:rPr lang="en-US" b="1" dirty="0" smtClean="0">
                <a:solidFill>
                  <a:srgbClr val="FF0000"/>
                </a:solidFill>
              </a:rPr>
              <a:t>Sputum </a:t>
            </a:r>
            <a:r>
              <a:rPr lang="en-US" sz="4000" b="1" dirty="0">
                <a:solidFill>
                  <a:srgbClr val="FF0000"/>
                </a:solidFill>
                <a:latin typeface="Calibri" panose="020F0502020204030204" pitchFamily="34" charset="0"/>
              </a:rPr>
              <a:t>&gt;</a:t>
            </a:r>
            <a:r>
              <a:rPr lang="en-US" b="1" dirty="0" smtClean="0">
                <a:solidFill>
                  <a:srgbClr val="FF0000"/>
                </a:solidFill>
                <a:latin typeface="Calibri" panose="020F0502020204030204" pitchFamily="34" charset="0"/>
              </a:rPr>
              <a:t> </a:t>
            </a:r>
            <a:r>
              <a:rPr lang="en-US" b="1" dirty="0" smtClean="0">
                <a:solidFill>
                  <a:srgbClr val="FF0000"/>
                </a:solidFill>
              </a:rPr>
              <a:t>Oropharyngeal Swab </a:t>
            </a:r>
          </a:p>
          <a:p>
            <a:pPr marL="0" indent="0">
              <a:buNone/>
            </a:pPr>
            <a:r>
              <a:rPr lang="en-US" sz="2400" dirty="0" smtClean="0"/>
              <a:t>Among </a:t>
            </a:r>
            <a:r>
              <a:rPr lang="en-US" b="1" i="1" u="sng" dirty="0" smtClean="0"/>
              <a:t>Upper</a:t>
            </a:r>
            <a:r>
              <a:rPr lang="en-US" sz="2400" dirty="0" smtClean="0"/>
              <a:t> Respiratory Tract Specimens : </a:t>
            </a:r>
          </a:p>
          <a:p>
            <a:pPr>
              <a:buFont typeface="Wingdings" panose="05000000000000000000" pitchFamily="2" charset="2"/>
              <a:buChar char="Ø"/>
            </a:pPr>
            <a:r>
              <a:rPr lang="en-US" sz="2400" dirty="0" smtClean="0"/>
              <a:t>Nasopharyngeal, Nasal, Saliva Similarly High Sensitivity</a:t>
            </a:r>
          </a:p>
          <a:p>
            <a:pPr>
              <a:buFont typeface="Wingdings" panose="05000000000000000000" pitchFamily="2" charset="2"/>
              <a:buChar char="Ø"/>
            </a:pPr>
            <a:r>
              <a:rPr lang="en-US" sz="2400" dirty="0" smtClean="0"/>
              <a:t>Sensitivity of Oropharyngeal Swab Specimens Is Lower  </a:t>
            </a:r>
          </a:p>
        </p:txBody>
      </p:sp>
      <p:sp>
        <p:nvSpPr>
          <p:cNvPr id="2" name="Rectangle 1"/>
          <p:cNvSpPr/>
          <p:nvPr/>
        </p:nvSpPr>
        <p:spPr>
          <a:xfrm>
            <a:off x="1034520" y="485368"/>
            <a:ext cx="9366218" cy="830997"/>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txBody>
          <a:bodyPr wrap="none">
            <a:spAutoFit/>
          </a:bodyPr>
          <a:lstStyle/>
          <a:p>
            <a:pPr algn="ctr"/>
            <a:r>
              <a:rPr lang="en-US" sz="4800" b="1" dirty="0"/>
              <a:t>Test Performance By Specimen </a:t>
            </a:r>
            <a:r>
              <a:rPr lang="en-US" sz="4800" b="1" dirty="0" smtClean="0"/>
              <a:t>Type</a:t>
            </a:r>
            <a:endParaRPr lang="en-US" sz="4800" dirty="0"/>
          </a:p>
        </p:txBody>
      </p:sp>
    </p:spTree>
    <p:extLst>
      <p:ext uri="{BB962C8B-B14F-4D97-AF65-F5344CB8AC3E}">
        <p14:creationId xmlns:p14="http://schemas.microsoft.com/office/powerpoint/2010/main" val="35744543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70681" y="214733"/>
            <a:ext cx="5470554" cy="642853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2976" y="1300109"/>
            <a:ext cx="5704702" cy="44469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893461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386" y="1825616"/>
            <a:ext cx="11682249" cy="3818439"/>
          </a:xfrm>
          <a:blipFill>
            <a:blip r:embed="rId3"/>
            <a:tile tx="0" ty="0" sx="100000" sy="100000" flip="none" algn="tl"/>
          </a:blipFill>
        </p:spPr>
        <p:txBody>
          <a:bodyPr>
            <a:noAutofit/>
          </a:bodyPr>
          <a:lstStyle/>
          <a:p>
            <a:pPr marL="0" indent="0" algn="ctr">
              <a:buNone/>
            </a:pPr>
            <a:r>
              <a:rPr lang="en-US" sz="3200" b="1" i="1" dirty="0" smtClean="0"/>
              <a:t>Likelihood of Detectable RNA May Also Vary By Duration of Illness </a:t>
            </a:r>
          </a:p>
          <a:p>
            <a:pPr marL="514350" indent="-514350">
              <a:buFont typeface="+mj-lt"/>
              <a:buAutoNum type="arabicPeriod"/>
            </a:pPr>
            <a:r>
              <a:rPr lang="en-US" dirty="0" smtClean="0"/>
              <a:t>Estimated Rates of </a:t>
            </a:r>
            <a:r>
              <a:rPr lang="en-US" sz="3600" b="1" i="1" u="sng" dirty="0" smtClean="0">
                <a:solidFill>
                  <a:srgbClr val="FF0000"/>
                </a:solidFill>
              </a:rPr>
              <a:t>False-Negative</a:t>
            </a:r>
            <a:r>
              <a:rPr lang="en-US" dirty="0" smtClean="0"/>
              <a:t>  PCR Results Were :</a:t>
            </a:r>
          </a:p>
          <a:p>
            <a:pPr marL="0" indent="0">
              <a:buNone/>
            </a:pPr>
            <a:r>
              <a:rPr lang="en-US" i="1" dirty="0" smtClean="0">
                <a:solidFill>
                  <a:srgbClr val="FF0000"/>
                </a:solidFill>
              </a:rPr>
              <a:t>100% On Day of Exposure                            38% On Day 5</a:t>
            </a:r>
          </a:p>
          <a:p>
            <a:pPr marL="0" indent="0">
              <a:buNone/>
            </a:pPr>
            <a:r>
              <a:rPr lang="en-US" i="1" dirty="0" smtClean="0">
                <a:solidFill>
                  <a:srgbClr val="FF0000"/>
                </a:solidFill>
              </a:rPr>
              <a:t>20 Percent At Day 8                                       </a:t>
            </a:r>
            <a:r>
              <a:rPr lang="en-US" i="1" dirty="0" smtClean="0">
                <a:solidFill>
                  <a:srgbClr val="FF0000"/>
                </a:solidFill>
              </a:rPr>
              <a:t>66% </a:t>
            </a:r>
            <a:r>
              <a:rPr lang="en-US" i="1" dirty="0" smtClean="0">
                <a:solidFill>
                  <a:srgbClr val="FF0000"/>
                </a:solidFill>
              </a:rPr>
              <a:t>At Day 21 </a:t>
            </a:r>
          </a:p>
          <a:p>
            <a:pPr marL="514350" indent="-514350">
              <a:buFont typeface="+mj-lt"/>
              <a:buAutoNum type="arabicPeriod" startAt="2"/>
            </a:pPr>
            <a:r>
              <a:rPr lang="en-US" dirty="0" smtClean="0"/>
              <a:t>Combination of PCR &amp; IgM Serologic Test Negative Rates Were :</a:t>
            </a:r>
          </a:p>
          <a:p>
            <a:pPr marL="0" indent="0">
              <a:buNone/>
            </a:pPr>
            <a:r>
              <a:rPr lang="en-US" i="1" dirty="0" smtClean="0">
                <a:solidFill>
                  <a:srgbClr val="FF0000"/>
                </a:solidFill>
              </a:rPr>
              <a:t> &lt;10 Percent On Days 1 To 3                     &gt;20 Percent At Day 6</a:t>
            </a:r>
          </a:p>
          <a:p>
            <a:pPr marL="0" indent="0">
              <a:buNone/>
            </a:pPr>
            <a:r>
              <a:rPr lang="en-US" i="1" dirty="0" smtClean="0">
                <a:solidFill>
                  <a:srgbClr val="FF0000"/>
                </a:solidFill>
              </a:rPr>
              <a:t> &gt;50 Percent After Day 14</a:t>
            </a:r>
          </a:p>
          <a:p>
            <a:pPr marL="0" indent="0">
              <a:buNone/>
            </a:pPr>
            <a:endParaRPr lang="fa-IR" dirty="0" smtClean="0"/>
          </a:p>
        </p:txBody>
      </p:sp>
      <p:sp>
        <p:nvSpPr>
          <p:cNvPr id="4" name="Rectangle 3"/>
          <p:cNvSpPr/>
          <p:nvPr/>
        </p:nvSpPr>
        <p:spPr>
          <a:xfrm>
            <a:off x="705656" y="201584"/>
            <a:ext cx="10837710" cy="923330"/>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txBody>
          <a:bodyPr wrap="none">
            <a:spAutoFit/>
          </a:bodyPr>
          <a:lstStyle/>
          <a:p>
            <a:r>
              <a:rPr lang="en-US" sz="5400" b="1" dirty="0" smtClean="0"/>
              <a:t>Test Performance By Illness Duration </a:t>
            </a:r>
            <a:endParaRPr lang="fa-IR" sz="5400" dirty="0"/>
          </a:p>
        </p:txBody>
      </p:sp>
    </p:spTree>
    <p:extLst>
      <p:ext uri="{BB962C8B-B14F-4D97-AF65-F5344CB8AC3E}">
        <p14:creationId xmlns:p14="http://schemas.microsoft.com/office/powerpoint/2010/main" val="9194972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295" y="2550838"/>
            <a:ext cx="11335407" cy="2320706"/>
          </a:xfrm>
          <a:blipFill>
            <a:blip r:embed="rId2"/>
            <a:tile tx="0" ty="0" sx="100000" sy="100000" flip="none" algn="tl"/>
          </a:blipFill>
        </p:spPr>
        <p:txBody>
          <a:bodyPr>
            <a:noAutofit/>
          </a:bodyPr>
          <a:lstStyle/>
          <a:p>
            <a:pPr marL="0" indent="0">
              <a:buNone/>
            </a:pPr>
            <a:r>
              <a:rPr lang="en-US" dirty="0" smtClean="0"/>
              <a:t>There Are Differences In Limit of Detection Among Major Commercial </a:t>
            </a:r>
            <a:r>
              <a:rPr lang="en-US" dirty="0" smtClean="0"/>
              <a:t>PCR</a:t>
            </a:r>
            <a:endParaRPr lang="en-US" dirty="0" smtClean="0"/>
          </a:p>
          <a:p>
            <a:pPr marL="0" indent="0">
              <a:buNone/>
            </a:pPr>
            <a:r>
              <a:rPr lang="en-US" dirty="0" smtClean="0"/>
              <a:t>Assays, And Retesting Samples On Different Platforms May Yield Conflicting Results</a:t>
            </a:r>
          </a:p>
          <a:p>
            <a:pPr marL="0" indent="0">
              <a:buNone/>
            </a:pPr>
            <a:r>
              <a:rPr lang="en-US" dirty="0" smtClean="0"/>
              <a:t>Additionally, Certain Point-Of- Care Or Rapid </a:t>
            </a:r>
            <a:r>
              <a:rPr lang="en-US" dirty="0" smtClean="0"/>
              <a:t>PCR </a:t>
            </a:r>
            <a:r>
              <a:rPr lang="en-US" dirty="0" smtClean="0"/>
              <a:t>Assays May Not Be As Sensitive As Standard Laboratory-Based Tests </a:t>
            </a:r>
            <a:endParaRPr lang="fa-IR" dirty="0"/>
          </a:p>
        </p:txBody>
      </p:sp>
      <p:sp>
        <p:nvSpPr>
          <p:cNvPr id="4" name="Rectangle 3"/>
          <p:cNvSpPr/>
          <p:nvPr/>
        </p:nvSpPr>
        <p:spPr>
          <a:xfrm>
            <a:off x="1858461" y="485370"/>
            <a:ext cx="8475077" cy="830997"/>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txBody>
          <a:bodyPr wrap="none">
            <a:spAutoFit/>
          </a:bodyPr>
          <a:lstStyle/>
          <a:p>
            <a:r>
              <a:rPr lang="en-US" sz="4800" b="1" dirty="0"/>
              <a:t>Test Performance By Assay Type </a:t>
            </a:r>
            <a:endParaRPr lang="fa-IR" sz="4800" dirty="0"/>
          </a:p>
        </p:txBody>
      </p:sp>
    </p:spTree>
    <p:extLst>
      <p:ext uri="{BB962C8B-B14F-4D97-AF65-F5344CB8AC3E}">
        <p14:creationId xmlns:p14="http://schemas.microsoft.com/office/powerpoint/2010/main" val="24140369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3858" y="295110"/>
            <a:ext cx="9267497" cy="1325563"/>
          </a:xfrm>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p:spPr>
        <p:txBody>
          <a:bodyPr>
            <a:normAutofit/>
          </a:bodyPr>
          <a:lstStyle/>
          <a:p>
            <a:pPr algn="ctr"/>
            <a:r>
              <a:rPr lang="en-US" sz="8800" b="1" dirty="0" smtClean="0">
                <a:solidFill>
                  <a:srgbClr val="FF0000"/>
                </a:solidFill>
              </a:rPr>
              <a:t>Preferred Initial Test</a:t>
            </a:r>
            <a:endParaRPr lang="fa-IR" sz="8800" dirty="0">
              <a:solidFill>
                <a:srgbClr val="FF0000"/>
              </a:solidFill>
            </a:endParaRPr>
          </a:p>
        </p:txBody>
      </p:sp>
      <p:sp>
        <p:nvSpPr>
          <p:cNvPr id="3" name="Content Placeholder 2"/>
          <p:cNvSpPr>
            <a:spLocks noGrp="1"/>
          </p:cNvSpPr>
          <p:nvPr>
            <p:ph idx="1"/>
          </p:nvPr>
        </p:nvSpPr>
        <p:spPr>
          <a:xfrm>
            <a:off x="220716" y="2251296"/>
            <a:ext cx="11713780" cy="3581946"/>
          </a:xfrm>
          <a:blipFill>
            <a:blip r:embed="rId3"/>
            <a:tile tx="0" ty="0" sx="100000" sy="100000" flip="none" algn="tl"/>
          </a:blipFill>
        </p:spPr>
        <p:txBody>
          <a:bodyPr>
            <a:noAutofit/>
          </a:bodyPr>
          <a:lstStyle/>
          <a:p>
            <a:pPr marL="0" indent="0" algn="ctr">
              <a:buNone/>
            </a:pPr>
            <a:r>
              <a:rPr lang="en-US" sz="4800" b="1" dirty="0" smtClean="0"/>
              <a:t>PCR </a:t>
            </a:r>
            <a:r>
              <a:rPr lang="en-US" sz="4800" b="1" dirty="0" smtClean="0"/>
              <a:t>As Preferred Test </a:t>
            </a:r>
            <a:endParaRPr lang="en-US" sz="4800" dirty="0" smtClean="0"/>
          </a:p>
          <a:p>
            <a:pPr marL="0" indent="0">
              <a:buNone/>
            </a:pPr>
            <a:r>
              <a:rPr lang="en-US" dirty="0" smtClean="0"/>
              <a:t>RT-PCR  Assay From Upper Respiratory Tract Is </a:t>
            </a:r>
            <a:r>
              <a:rPr lang="en-US" b="1" i="1" dirty="0" smtClean="0">
                <a:solidFill>
                  <a:srgbClr val="FF0000"/>
                </a:solidFill>
              </a:rPr>
              <a:t>Preferred Initial </a:t>
            </a:r>
            <a:r>
              <a:rPr lang="en-US" dirty="0" smtClean="0"/>
              <a:t>Diagnostic Test </a:t>
            </a:r>
          </a:p>
          <a:p>
            <a:pPr marL="0" indent="0">
              <a:buNone/>
            </a:pPr>
            <a:r>
              <a:rPr lang="en-US" dirty="0" smtClean="0"/>
              <a:t>Rapid RT-PCR Tests Appear To Perform Comparably To </a:t>
            </a:r>
            <a:r>
              <a:rPr lang="en-US" dirty="0" smtClean="0"/>
              <a:t>Standard Laboratory-Based </a:t>
            </a:r>
            <a:r>
              <a:rPr lang="en-US" dirty="0" smtClean="0"/>
              <a:t>NAAT, But Rapid </a:t>
            </a:r>
            <a:r>
              <a:rPr lang="en-US" dirty="0" err="1" smtClean="0"/>
              <a:t>Iso</a:t>
            </a:r>
            <a:r>
              <a:rPr lang="en-US" dirty="0" smtClean="0"/>
              <a:t>-Thermal Tests May Be Less Sensitive </a:t>
            </a:r>
            <a:endParaRPr lang="fa-IR" dirty="0" smtClean="0"/>
          </a:p>
          <a:p>
            <a:pPr marL="0" indent="0">
              <a:buNone/>
            </a:pPr>
            <a:r>
              <a:rPr lang="en-US" dirty="0" smtClean="0"/>
              <a:t>In Settings Where Access </a:t>
            </a:r>
            <a:r>
              <a:rPr lang="en-US" dirty="0"/>
              <a:t>To PCR </a:t>
            </a:r>
            <a:r>
              <a:rPr lang="en-US" dirty="0" smtClean="0"/>
              <a:t>Is Limited or Too Costly, </a:t>
            </a:r>
            <a:r>
              <a:rPr lang="en-US" sz="3200" b="1" i="1" dirty="0" smtClean="0">
                <a:solidFill>
                  <a:srgbClr val="00B050"/>
                </a:solidFill>
              </a:rPr>
              <a:t>Ag Testing </a:t>
            </a:r>
            <a:r>
              <a:rPr lang="en-US" dirty="0" smtClean="0"/>
              <a:t>May Be Initial Test Used, But  Sensitivity f Ag Tests Is Lower Than That </a:t>
            </a:r>
            <a:r>
              <a:rPr lang="en-US" dirty="0"/>
              <a:t>of PCR </a:t>
            </a:r>
            <a:r>
              <a:rPr lang="en-US" dirty="0" smtClean="0"/>
              <a:t>&amp; Negative Antigen Tests May Warrant Confirmation With Additional Testing</a:t>
            </a:r>
            <a:endParaRPr lang="fa-IR" dirty="0"/>
          </a:p>
        </p:txBody>
      </p:sp>
    </p:spTree>
    <p:extLst>
      <p:ext uri="{BB962C8B-B14F-4D97-AF65-F5344CB8AC3E}">
        <p14:creationId xmlns:p14="http://schemas.microsoft.com/office/powerpoint/2010/main" val="2700782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a:bodyPr>
          <a:lstStyle/>
          <a:p>
            <a:pPr algn="ctr"/>
            <a:r>
              <a:rPr lang="en-US" sz="6600" b="1" dirty="0" smtClean="0">
                <a:solidFill>
                  <a:srgbClr val="FF0000"/>
                </a:solidFill>
              </a:rPr>
              <a:t>Preferred Specimen Collection</a:t>
            </a:r>
            <a:endParaRPr lang="fa-IR" sz="6600" dirty="0">
              <a:solidFill>
                <a:srgbClr val="FF0000"/>
              </a:solidFill>
            </a:endParaRPr>
          </a:p>
        </p:txBody>
      </p:sp>
      <p:sp>
        <p:nvSpPr>
          <p:cNvPr id="3" name="Content Placeholder 2"/>
          <p:cNvSpPr>
            <a:spLocks noGrp="1"/>
          </p:cNvSpPr>
          <p:nvPr>
            <p:ph idx="1"/>
          </p:nvPr>
        </p:nvSpPr>
        <p:spPr>
          <a:xfrm>
            <a:off x="346843" y="1809859"/>
            <a:ext cx="11571890" cy="4669768"/>
          </a:xfrm>
          <a:blipFill>
            <a:blip r:embed="rId2"/>
            <a:tile tx="0" ty="0" sx="100000" sy="100000" flip="none" algn="tl"/>
          </a:blipFill>
        </p:spPr>
        <p:txBody>
          <a:bodyPr>
            <a:noAutofit/>
          </a:bodyPr>
          <a:lstStyle/>
          <a:p>
            <a:pPr marL="0" indent="0" algn="ctr">
              <a:buNone/>
            </a:pPr>
            <a:r>
              <a:rPr lang="en-US" sz="3600" b="1" i="1" dirty="0" smtClean="0">
                <a:solidFill>
                  <a:srgbClr val="002060"/>
                </a:solidFill>
              </a:rPr>
              <a:t>Upper Respiratory Samples Are Primary Specimens PCR</a:t>
            </a:r>
          </a:p>
          <a:p>
            <a:pPr marL="0" indent="0">
              <a:buNone/>
            </a:pPr>
            <a:r>
              <a:rPr lang="en-US" sz="2400" dirty="0" smtClean="0"/>
              <a:t>CDC Recommends Collection of One of  Following Specimens : </a:t>
            </a:r>
          </a:p>
          <a:p>
            <a:pPr marL="457200" indent="-457200">
              <a:buFont typeface="+mj-lt"/>
              <a:buAutoNum type="arabicPeriod"/>
            </a:pPr>
            <a:r>
              <a:rPr lang="en-US" sz="2400" b="1" dirty="0" smtClean="0"/>
              <a:t>Nasopharyngeal</a:t>
            </a:r>
            <a:r>
              <a:rPr lang="en-US" sz="2400" dirty="0" smtClean="0"/>
              <a:t> Swab Specimen, Collected By Health Care Professional</a:t>
            </a:r>
          </a:p>
          <a:p>
            <a:pPr marL="457200" indent="-457200">
              <a:buFont typeface="+mj-lt"/>
              <a:buAutoNum type="arabicPeriod"/>
            </a:pPr>
            <a:r>
              <a:rPr lang="en-US" sz="2400" b="1" dirty="0" smtClean="0"/>
              <a:t>Nasal </a:t>
            </a:r>
            <a:r>
              <a:rPr lang="en-US" sz="2400" dirty="0" smtClean="0"/>
              <a:t>Swab Specimen From Both Anterior Nares, Collected By  Health Care Professional Or By Patient On-Site Or At Home </a:t>
            </a:r>
          </a:p>
          <a:p>
            <a:pPr marL="457200" indent="-457200">
              <a:buFont typeface="+mj-lt"/>
              <a:buAutoNum type="arabicPeriod"/>
            </a:pPr>
            <a:r>
              <a:rPr lang="en-US" sz="2400" b="1" dirty="0" smtClean="0"/>
              <a:t>Nasal Mid-Turbinate </a:t>
            </a:r>
            <a:r>
              <a:rPr lang="en-US" sz="2400" dirty="0" smtClean="0"/>
              <a:t>Swab, Collected By Health Care Professional Or By Patient Supervised On-site </a:t>
            </a:r>
          </a:p>
          <a:p>
            <a:pPr marL="457200" indent="-457200">
              <a:buFont typeface="+mj-lt"/>
              <a:buAutoNum type="arabicPeriod"/>
            </a:pPr>
            <a:r>
              <a:rPr lang="en-US" sz="2400" b="1" dirty="0" smtClean="0"/>
              <a:t>Nasal Or Nasopharyngeal Wash/Aspirate</a:t>
            </a:r>
            <a:r>
              <a:rPr lang="en-US" sz="2400" dirty="0" smtClean="0"/>
              <a:t>, Collected By Health Care Professional</a:t>
            </a:r>
          </a:p>
          <a:p>
            <a:pPr marL="457200" indent="-457200">
              <a:buFont typeface="+mj-lt"/>
              <a:buAutoNum type="arabicPeriod"/>
            </a:pPr>
            <a:r>
              <a:rPr lang="en-US" sz="2400" b="1" dirty="0" smtClean="0"/>
              <a:t>Oropharyngeal</a:t>
            </a:r>
            <a:r>
              <a:rPr lang="en-US" sz="2400" dirty="0" smtClean="0"/>
              <a:t> Swab Specimen, Collected By Health Care Professional</a:t>
            </a:r>
          </a:p>
          <a:p>
            <a:pPr marL="457200" indent="-457200">
              <a:buFont typeface="+mj-lt"/>
              <a:buAutoNum type="arabicPeriod"/>
            </a:pPr>
            <a:r>
              <a:rPr lang="en-US" sz="2400" b="1" dirty="0" smtClean="0"/>
              <a:t>Saliva Specimen </a:t>
            </a:r>
            <a:r>
              <a:rPr lang="en-US" sz="2400" dirty="0" smtClean="0"/>
              <a:t>(1-5 cc) Collected By Patient While Supervised</a:t>
            </a:r>
            <a:endParaRPr lang="fa-IR" sz="2400" dirty="0"/>
          </a:p>
        </p:txBody>
      </p:sp>
    </p:spTree>
    <p:extLst>
      <p:ext uri="{BB962C8B-B14F-4D97-AF65-F5344CB8AC3E}">
        <p14:creationId xmlns:p14="http://schemas.microsoft.com/office/powerpoint/2010/main" val="8449075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3965" y="696201"/>
            <a:ext cx="10515600" cy="1148365"/>
          </a:xfrm>
          <a:solidFill>
            <a:schemeClr val="bg1"/>
          </a:solidFill>
        </p:spPr>
        <p:txBody>
          <a:bodyPr>
            <a:normAutofit/>
          </a:bodyPr>
          <a:lstStyle/>
          <a:p>
            <a:pPr algn="ctr"/>
            <a:r>
              <a:rPr lang="en-US" sz="6600" b="1" dirty="0" smtClean="0">
                <a:solidFill>
                  <a:srgbClr val="FF0000"/>
                </a:solidFill>
              </a:rPr>
              <a:t>Preferred Specimen Collection</a:t>
            </a:r>
            <a:endParaRPr lang="fa-IR" sz="6600" dirty="0">
              <a:solidFill>
                <a:srgbClr val="FF0000"/>
              </a:solidFill>
            </a:endParaRPr>
          </a:p>
        </p:txBody>
      </p:sp>
      <p:sp>
        <p:nvSpPr>
          <p:cNvPr id="3" name="Content Placeholder 2"/>
          <p:cNvSpPr>
            <a:spLocks noGrp="1"/>
          </p:cNvSpPr>
          <p:nvPr>
            <p:ph idx="1"/>
          </p:nvPr>
        </p:nvSpPr>
        <p:spPr>
          <a:xfrm>
            <a:off x="144517" y="2311659"/>
            <a:ext cx="11902966" cy="1613955"/>
          </a:xfrm>
          <a:blipFill>
            <a:blip r:embed="rId3"/>
            <a:tile tx="0" ty="0" sx="100000" sy="100000" flip="none" algn="tl"/>
          </a:blipFill>
        </p:spPr>
        <p:txBody>
          <a:bodyPr>
            <a:noAutofit/>
          </a:bodyPr>
          <a:lstStyle/>
          <a:p>
            <a:pPr>
              <a:buFont typeface="Wingdings" panose="05000000000000000000" pitchFamily="2" charset="2"/>
              <a:buChar char="Ø"/>
            </a:pPr>
            <a:r>
              <a:rPr lang="en-US" dirty="0" smtClean="0"/>
              <a:t>There Is Uncertainty Regarding Optimal Upper Respiratory Tract Specimen</a:t>
            </a: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r>
              <a:rPr lang="en-US" dirty="0" smtClean="0"/>
              <a:t>Nasopharyngeal , Mid-Turbinate , </a:t>
            </a:r>
            <a:r>
              <a:rPr lang="en-US" dirty="0" smtClean="0"/>
              <a:t>Ant </a:t>
            </a:r>
            <a:r>
              <a:rPr lang="en-US" dirty="0" smtClean="0"/>
              <a:t>Nasal , Saliva Rather Than Oropharyngeal</a:t>
            </a:r>
            <a:endParaRPr lang="en-US" dirty="0" smtClean="0"/>
          </a:p>
        </p:txBody>
      </p:sp>
      <p:sp>
        <p:nvSpPr>
          <p:cNvPr id="4" name="Rectangle 3"/>
          <p:cNvSpPr/>
          <p:nvPr/>
        </p:nvSpPr>
        <p:spPr>
          <a:xfrm>
            <a:off x="310055" y="4843433"/>
            <a:ext cx="11571890" cy="954107"/>
          </a:xfrm>
          <a:prstGeom prst="rect">
            <a:avLst/>
          </a:prstGeom>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p:spPr>
        <p:txBody>
          <a:bodyPr wrap="square">
            <a:spAutoFit/>
          </a:bodyPr>
          <a:lstStyle/>
          <a:p>
            <a:pPr algn="ctr"/>
            <a:r>
              <a:rPr lang="en-US" sz="2800" dirty="0"/>
              <a:t>Although RNA Can Be Detected In Non-Respiratory Specimens (Stool, Ocular, Blood), Testing </a:t>
            </a:r>
            <a:r>
              <a:rPr lang="en-US" sz="2800" dirty="0" smtClean="0"/>
              <a:t>of </a:t>
            </a:r>
            <a:r>
              <a:rPr lang="en-US" sz="2800" dirty="0"/>
              <a:t>These Specimens Has Limited Role In Diagnosis Of COVID</a:t>
            </a:r>
            <a:endParaRPr lang="fa-IR" sz="2800" dirty="0"/>
          </a:p>
        </p:txBody>
      </p:sp>
    </p:spTree>
    <p:extLst>
      <p:ext uri="{BB962C8B-B14F-4D97-AF65-F5344CB8AC3E}">
        <p14:creationId xmlns:p14="http://schemas.microsoft.com/office/powerpoint/2010/main" val="537491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0185" y="1552851"/>
            <a:ext cx="10515600" cy="1016930"/>
          </a:xfrm>
          <a:solidFill>
            <a:schemeClr val="bg1"/>
          </a:solidFill>
        </p:spPr>
        <p:txBody>
          <a:bodyPr>
            <a:normAutofit/>
          </a:bodyPr>
          <a:lstStyle/>
          <a:p>
            <a:pPr algn="ctr" rtl="1"/>
            <a:r>
              <a:rPr lang="fa-IR" sz="5400" b="1" dirty="0" smtClean="0">
                <a:solidFill>
                  <a:srgbClr val="FF0000"/>
                </a:solidFill>
                <a:cs typeface="+mn-cs"/>
              </a:rPr>
              <a:t>سیستم نمره دهی در مرحله پیش بیمارستانی</a:t>
            </a:r>
            <a:endParaRPr lang="fa-IR" sz="5400" dirty="0">
              <a:solidFill>
                <a:srgbClr val="FF0000"/>
              </a:solidFill>
              <a:cs typeface="+mn-cs"/>
            </a:endParaRPr>
          </a:p>
        </p:txBody>
      </p:sp>
      <p:sp>
        <p:nvSpPr>
          <p:cNvPr id="3" name="Content Placeholder 2"/>
          <p:cNvSpPr>
            <a:spLocks noGrp="1"/>
          </p:cNvSpPr>
          <p:nvPr>
            <p:ph idx="1"/>
          </p:nvPr>
        </p:nvSpPr>
        <p:spPr>
          <a:xfrm>
            <a:off x="4811111" y="2790504"/>
            <a:ext cx="3891455" cy="2115755"/>
          </a:xfrm>
          <a:blipFill>
            <a:blip r:embed="rId3"/>
            <a:tile tx="0" ty="0" sx="100000" sy="100000" flip="none" algn="tl"/>
          </a:blipFill>
        </p:spPr>
        <p:txBody>
          <a:bodyPr>
            <a:noAutofit/>
          </a:bodyPr>
          <a:lstStyle/>
          <a:p>
            <a:pPr>
              <a:buFont typeface="Wingdings" panose="05000000000000000000" pitchFamily="2" charset="2"/>
              <a:buChar char="ü"/>
            </a:pPr>
            <a:r>
              <a:rPr lang="en-US" sz="4000" b="1" dirty="0"/>
              <a:t>Host </a:t>
            </a:r>
            <a:r>
              <a:rPr lang="en-US" sz="4000" b="1" dirty="0" smtClean="0"/>
              <a:t>factors</a:t>
            </a:r>
            <a:endParaRPr lang="fa-IR" sz="4000" b="1" dirty="0" smtClean="0"/>
          </a:p>
          <a:p>
            <a:pPr>
              <a:buFont typeface="Wingdings" panose="05000000000000000000" pitchFamily="2" charset="2"/>
              <a:buChar char="ü"/>
            </a:pPr>
            <a:r>
              <a:rPr lang="en-US" sz="4000" b="1" dirty="0"/>
              <a:t>Vital </a:t>
            </a:r>
            <a:r>
              <a:rPr lang="en-US" sz="4000" b="1" dirty="0" smtClean="0"/>
              <a:t>sign</a:t>
            </a:r>
            <a:endParaRPr lang="fa-IR" sz="4000" b="1" dirty="0" smtClean="0"/>
          </a:p>
          <a:p>
            <a:pPr>
              <a:buFont typeface="Wingdings" panose="05000000000000000000" pitchFamily="2" charset="2"/>
              <a:buChar char="ü"/>
            </a:pPr>
            <a:r>
              <a:rPr lang="en-US" sz="4000" b="1" dirty="0"/>
              <a:t>Co- </a:t>
            </a:r>
            <a:r>
              <a:rPr lang="en-US" sz="4000" b="1" dirty="0" smtClean="0"/>
              <a:t>Morbidities</a:t>
            </a:r>
            <a:endParaRPr lang="fa-IR" sz="4000" dirty="0"/>
          </a:p>
        </p:txBody>
      </p:sp>
      <p:sp>
        <p:nvSpPr>
          <p:cNvPr id="5" name="Rectangle 4"/>
          <p:cNvSpPr/>
          <p:nvPr/>
        </p:nvSpPr>
        <p:spPr>
          <a:xfrm>
            <a:off x="8415886" y="390776"/>
            <a:ext cx="3214341" cy="830997"/>
          </a:xfrm>
          <a:prstGeom prst="rect">
            <a:avLst/>
          </a:prstGeom>
          <a:solidFill>
            <a:schemeClr val="bg1"/>
          </a:solidFill>
        </p:spPr>
        <p:txBody>
          <a:bodyPr wrap="none">
            <a:spAutoFit/>
          </a:bodyPr>
          <a:lstStyle/>
          <a:p>
            <a:r>
              <a:rPr lang="fa-IR" sz="4800" b="1" dirty="0" smtClean="0">
                <a:solidFill>
                  <a:srgbClr val="FF0000"/>
                </a:solidFill>
              </a:rPr>
              <a:t>جدول شماره 1</a:t>
            </a:r>
            <a:endParaRPr lang="fa-IR" sz="4800" dirty="0">
              <a:solidFill>
                <a:srgbClr val="FF0000"/>
              </a:solidFill>
            </a:endParaRPr>
          </a:p>
        </p:txBody>
      </p:sp>
      <p:pic>
        <p:nvPicPr>
          <p:cNvPr id="4" name="Picture 3"/>
          <p:cNvPicPr>
            <a:picLocks noChangeAspect="1"/>
          </p:cNvPicPr>
          <p:nvPr/>
        </p:nvPicPr>
        <p:blipFill>
          <a:blip r:embed="rId4"/>
          <a:stretch>
            <a:fillRect/>
          </a:stretch>
        </p:blipFill>
        <p:spPr>
          <a:xfrm>
            <a:off x="152803" y="3448965"/>
            <a:ext cx="4318946" cy="32392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466083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8751" y="137456"/>
            <a:ext cx="6618891" cy="1186848"/>
          </a:xfrm>
          <a:solidFill>
            <a:schemeClr val="bg1"/>
          </a:solidFill>
        </p:spPr>
        <p:txBody>
          <a:bodyPr>
            <a:normAutofit/>
          </a:bodyPr>
          <a:lstStyle/>
          <a:p>
            <a:pPr algn="ctr"/>
            <a:r>
              <a:rPr lang="en-US" sz="6600" b="1" dirty="0" smtClean="0">
                <a:solidFill>
                  <a:srgbClr val="FF0000"/>
                </a:solidFill>
              </a:rPr>
              <a:t>Test Interpretation</a:t>
            </a:r>
            <a:endParaRPr lang="fa-IR" sz="6600" dirty="0">
              <a:solidFill>
                <a:srgbClr val="FF0000"/>
              </a:solidFill>
            </a:endParaRPr>
          </a:p>
        </p:txBody>
      </p:sp>
      <p:sp>
        <p:nvSpPr>
          <p:cNvPr id="3" name="Content Placeholder 2"/>
          <p:cNvSpPr>
            <a:spLocks noGrp="1"/>
          </p:cNvSpPr>
          <p:nvPr>
            <p:ph idx="1"/>
          </p:nvPr>
        </p:nvSpPr>
        <p:spPr>
          <a:xfrm>
            <a:off x="538654" y="3184578"/>
            <a:ext cx="10844049" cy="2380650"/>
          </a:xfrm>
          <a:blipFill>
            <a:blip r:embed="rId3"/>
            <a:tile tx="0" ty="0" sx="100000" sy="100000" flip="none" algn="tl"/>
          </a:blipFill>
        </p:spPr>
        <p:txBody>
          <a:bodyPr>
            <a:noAutofit/>
          </a:bodyPr>
          <a:lstStyle/>
          <a:p>
            <a:pPr marL="0" indent="0" algn="ctr">
              <a:buNone/>
            </a:pPr>
            <a:r>
              <a:rPr lang="en-US" sz="3600" b="1" i="1" dirty="0" smtClean="0">
                <a:solidFill>
                  <a:srgbClr val="FF0000"/>
                </a:solidFill>
              </a:rPr>
              <a:t>Positive PCR Confirms Diagnosis </a:t>
            </a:r>
          </a:p>
          <a:p>
            <a:pPr marL="0" indent="0">
              <a:buNone/>
            </a:pPr>
            <a:r>
              <a:rPr lang="en-US" sz="2400" dirty="0" smtClean="0"/>
              <a:t>No Additional Diagnostic Testing Is Necessary</a:t>
            </a:r>
          </a:p>
          <a:p>
            <a:pPr marL="0" indent="0">
              <a:buNone/>
            </a:pPr>
            <a:r>
              <a:rPr lang="en-US" sz="2400" dirty="0" smtClean="0"/>
              <a:t>Patients With </a:t>
            </a:r>
            <a:r>
              <a:rPr lang="en-US" sz="2400" dirty="0" err="1" smtClean="0"/>
              <a:t>Covid</a:t>
            </a:r>
            <a:r>
              <a:rPr lang="en-US" sz="2400" dirty="0" smtClean="0"/>
              <a:t> Can Have Detectable RNA In Upper Respiratory Tract Specimens For Weeks After Onset of Symptoms</a:t>
            </a:r>
          </a:p>
          <a:p>
            <a:pPr marL="0" indent="0">
              <a:buNone/>
            </a:pPr>
            <a:r>
              <a:rPr lang="en-US" sz="2400" dirty="0" smtClean="0"/>
              <a:t>Prolonged Viral RNA Detection Does Not Necessarily Indicate Ongoing Infectiousness</a:t>
            </a:r>
          </a:p>
        </p:txBody>
      </p:sp>
      <p:sp>
        <p:nvSpPr>
          <p:cNvPr id="4" name="Rectangle 3"/>
          <p:cNvSpPr/>
          <p:nvPr/>
        </p:nvSpPr>
        <p:spPr>
          <a:xfrm>
            <a:off x="3673363" y="1752232"/>
            <a:ext cx="5344512" cy="830997"/>
          </a:xfrm>
          <a:prstGeom prst="rect">
            <a:avLst/>
          </a:prstGeom>
          <a:solidFill>
            <a:schemeClr val="bg1"/>
          </a:solidFill>
        </p:spPr>
        <p:txBody>
          <a:bodyPr wrap="square">
            <a:spAutoFit/>
          </a:bodyPr>
          <a:lstStyle/>
          <a:p>
            <a:pPr algn="ctr"/>
            <a:r>
              <a:rPr lang="en-US" sz="4800" b="1" dirty="0">
                <a:solidFill>
                  <a:srgbClr val="002060"/>
                </a:solidFill>
              </a:rPr>
              <a:t>Positive </a:t>
            </a:r>
            <a:r>
              <a:rPr lang="en-US" sz="4800" b="1" dirty="0" smtClean="0">
                <a:solidFill>
                  <a:srgbClr val="002060"/>
                </a:solidFill>
              </a:rPr>
              <a:t>PCR </a:t>
            </a:r>
            <a:r>
              <a:rPr lang="en-US" sz="4800" b="1" dirty="0">
                <a:solidFill>
                  <a:srgbClr val="002060"/>
                </a:solidFill>
              </a:rPr>
              <a:t>Result</a:t>
            </a:r>
          </a:p>
        </p:txBody>
      </p:sp>
    </p:spTree>
    <p:extLst>
      <p:ext uri="{BB962C8B-B14F-4D97-AF65-F5344CB8AC3E}">
        <p14:creationId xmlns:p14="http://schemas.microsoft.com/office/powerpoint/2010/main" val="28075938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8751" y="137456"/>
            <a:ext cx="6618891" cy="1186848"/>
          </a:xfrm>
          <a:solidFill>
            <a:schemeClr val="bg1"/>
          </a:solidFill>
        </p:spPr>
        <p:txBody>
          <a:bodyPr>
            <a:normAutofit/>
          </a:bodyPr>
          <a:lstStyle/>
          <a:p>
            <a:pPr algn="ctr"/>
            <a:r>
              <a:rPr lang="en-US" sz="6600" b="1" dirty="0" smtClean="0">
                <a:solidFill>
                  <a:srgbClr val="FF0000"/>
                </a:solidFill>
              </a:rPr>
              <a:t>Test Interpretation</a:t>
            </a:r>
            <a:endParaRPr lang="fa-IR" sz="6600" dirty="0">
              <a:solidFill>
                <a:srgbClr val="FF0000"/>
              </a:solidFill>
            </a:endParaRPr>
          </a:p>
        </p:txBody>
      </p:sp>
      <p:sp>
        <p:nvSpPr>
          <p:cNvPr id="3" name="Content Placeholder 2"/>
          <p:cNvSpPr>
            <a:spLocks noGrp="1"/>
          </p:cNvSpPr>
          <p:nvPr>
            <p:ph idx="1"/>
          </p:nvPr>
        </p:nvSpPr>
        <p:spPr>
          <a:xfrm>
            <a:off x="252248" y="3184577"/>
            <a:ext cx="11698014" cy="3389643"/>
          </a:xfrm>
          <a:blipFill>
            <a:blip r:embed="rId3"/>
            <a:tile tx="0" ty="0" sx="100000" sy="100000" flip="none" algn="tl"/>
          </a:blipFill>
        </p:spPr>
        <p:txBody>
          <a:bodyPr>
            <a:noAutofit/>
          </a:bodyPr>
          <a:lstStyle/>
          <a:p>
            <a:pPr marL="0" indent="0" algn="ctr">
              <a:buNone/>
            </a:pPr>
            <a:r>
              <a:rPr lang="en-US" b="1" dirty="0">
                <a:solidFill>
                  <a:srgbClr val="FF0000"/>
                </a:solidFill>
              </a:rPr>
              <a:t>For Many Individuals, Single Negative PCR Is Sufficient To Exclude Diagnosis</a:t>
            </a:r>
          </a:p>
          <a:p>
            <a:pPr marL="0" indent="0">
              <a:buNone/>
            </a:pPr>
            <a:r>
              <a:rPr lang="en-US" dirty="0"/>
              <a:t>If Initial PCR  Is Negative But Suspicion Remains (</a:t>
            </a:r>
            <a:r>
              <a:rPr lang="en-US" dirty="0" err="1"/>
              <a:t>eg</a:t>
            </a:r>
            <a:r>
              <a:rPr lang="en-US" dirty="0"/>
              <a:t>, Suggestive Symptoms Without Evident Alternative Cause) And Confirming Presence of Infection Is Important For Management or Infection Control </a:t>
            </a:r>
            <a:r>
              <a:rPr lang="en-US" dirty="0">
                <a:sym typeface="Symbol" panose="05050102010706020507" pitchFamily="18" charset="2"/>
              </a:rPr>
              <a:t></a:t>
            </a:r>
            <a:r>
              <a:rPr lang="en-US" dirty="0"/>
              <a:t> Repeating  Test</a:t>
            </a:r>
          </a:p>
          <a:p>
            <a:pPr marL="0" indent="0">
              <a:buNone/>
            </a:pPr>
            <a:r>
              <a:rPr lang="en-US" dirty="0"/>
              <a:t>Optimal </a:t>
            </a:r>
            <a:r>
              <a:rPr lang="en-US" dirty="0" smtClean="0"/>
              <a:t>Time </a:t>
            </a:r>
            <a:r>
              <a:rPr lang="en-US" dirty="0"/>
              <a:t>For Repeat Testing Is Not </a:t>
            </a:r>
            <a:r>
              <a:rPr lang="en-US" dirty="0" smtClean="0"/>
              <a:t>Known :</a:t>
            </a:r>
          </a:p>
          <a:p>
            <a:pPr>
              <a:buFont typeface="Wingdings" panose="05000000000000000000" pitchFamily="2" charset="2"/>
              <a:buChar char="Ø"/>
            </a:pPr>
            <a:r>
              <a:rPr lang="en-US" sz="2400" dirty="0" smtClean="0"/>
              <a:t>Generally </a:t>
            </a:r>
            <a:r>
              <a:rPr lang="en-US" sz="2400" dirty="0"/>
              <a:t>24-48 h After Initial </a:t>
            </a:r>
            <a:r>
              <a:rPr lang="en-US" sz="2400" dirty="0" smtClean="0"/>
              <a:t>Test</a:t>
            </a:r>
            <a:endParaRPr lang="en-US" sz="2400" dirty="0"/>
          </a:p>
          <a:p>
            <a:pPr>
              <a:buFont typeface="Wingdings" panose="05000000000000000000" pitchFamily="2" charset="2"/>
              <a:buChar char="Ø"/>
            </a:pPr>
            <a:r>
              <a:rPr lang="en-US" sz="2400" dirty="0"/>
              <a:t>Repeat Testing Within 24 Hours Is Not Recommended</a:t>
            </a:r>
            <a:endParaRPr lang="en-US" sz="1600" dirty="0" smtClean="0"/>
          </a:p>
        </p:txBody>
      </p:sp>
      <p:sp>
        <p:nvSpPr>
          <p:cNvPr id="4" name="Rectangle 3"/>
          <p:cNvSpPr/>
          <p:nvPr/>
        </p:nvSpPr>
        <p:spPr>
          <a:xfrm>
            <a:off x="3673363" y="1752232"/>
            <a:ext cx="5344512" cy="830997"/>
          </a:xfrm>
          <a:prstGeom prst="rect">
            <a:avLst/>
          </a:prstGeom>
          <a:solidFill>
            <a:schemeClr val="bg1"/>
          </a:solidFill>
        </p:spPr>
        <p:txBody>
          <a:bodyPr wrap="square">
            <a:spAutoFit/>
          </a:bodyPr>
          <a:lstStyle/>
          <a:p>
            <a:r>
              <a:rPr lang="en-US" sz="4800" b="1" dirty="0">
                <a:solidFill>
                  <a:srgbClr val="002060"/>
                </a:solidFill>
              </a:rPr>
              <a:t>Negative </a:t>
            </a:r>
            <a:r>
              <a:rPr lang="en-US" sz="4800" b="1" dirty="0" smtClean="0">
                <a:solidFill>
                  <a:srgbClr val="002060"/>
                </a:solidFill>
              </a:rPr>
              <a:t>PCR </a:t>
            </a:r>
            <a:r>
              <a:rPr lang="en-US" sz="4800" b="1" dirty="0">
                <a:solidFill>
                  <a:srgbClr val="002060"/>
                </a:solidFill>
              </a:rPr>
              <a:t>Result</a:t>
            </a:r>
          </a:p>
        </p:txBody>
      </p:sp>
    </p:spTree>
    <p:extLst>
      <p:ext uri="{BB962C8B-B14F-4D97-AF65-F5344CB8AC3E}">
        <p14:creationId xmlns:p14="http://schemas.microsoft.com/office/powerpoint/2010/main" val="11610957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8751" y="137456"/>
            <a:ext cx="6618891" cy="1186848"/>
          </a:xfrm>
          <a:solidFill>
            <a:schemeClr val="bg1"/>
          </a:solidFill>
        </p:spPr>
        <p:txBody>
          <a:bodyPr>
            <a:normAutofit/>
          </a:bodyPr>
          <a:lstStyle/>
          <a:p>
            <a:pPr algn="ctr"/>
            <a:r>
              <a:rPr lang="en-US" sz="6600" b="1" dirty="0" smtClean="0">
                <a:solidFill>
                  <a:srgbClr val="FF0000"/>
                </a:solidFill>
              </a:rPr>
              <a:t>Test Interpretation</a:t>
            </a:r>
            <a:endParaRPr lang="fa-IR" sz="6600" dirty="0">
              <a:solidFill>
                <a:srgbClr val="FF0000"/>
              </a:solidFill>
            </a:endParaRPr>
          </a:p>
        </p:txBody>
      </p:sp>
      <p:sp>
        <p:nvSpPr>
          <p:cNvPr id="3" name="Content Placeholder 2"/>
          <p:cNvSpPr>
            <a:spLocks noGrp="1"/>
          </p:cNvSpPr>
          <p:nvPr>
            <p:ph idx="1"/>
          </p:nvPr>
        </p:nvSpPr>
        <p:spPr>
          <a:xfrm>
            <a:off x="554420" y="2916555"/>
            <a:ext cx="10844049" cy="3358121"/>
          </a:xfrm>
          <a:blipFill>
            <a:blip r:embed="rId3"/>
            <a:tile tx="0" ty="0" sx="100000" sy="100000" flip="none" algn="tl"/>
          </a:blipFill>
        </p:spPr>
        <p:txBody>
          <a:bodyPr>
            <a:noAutofit/>
          </a:bodyPr>
          <a:lstStyle/>
          <a:p>
            <a:pPr marL="0" indent="0">
              <a:buNone/>
            </a:pPr>
            <a:r>
              <a:rPr lang="en-US" sz="2400" dirty="0"/>
              <a:t>In Patients With Evidence of Lower Respiratory Tract Illness, Lower Respiratory Tract Specimens Can Be Option For PCR</a:t>
            </a:r>
          </a:p>
          <a:p>
            <a:pPr marL="0" indent="0">
              <a:buNone/>
            </a:pPr>
            <a:r>
              <a:rPr lang="en-US" sz="2400" dirty="0"/>
              <a:t>WHO Recommend To Reserve Lower Respiratory Tract Specimen PCR For Hospitalized Patients Who Have Initial Negative PCR On Upper Respiratory Tract Specimen But For Whom Suspicion For Lower Respiratory Tract  Infection Remains</a:t>
            </a:r>
          </a:p>
          <a:p>
            <a:pPr marL="0" indent="0">
              <a:buNone/>
            </a:pPr>
            <a:r>
              <a:rPr lang="en-US" sz="2400" dirty="0" smtClean="0"/>
              <a:t>Expectorated </a:t>
            </a:r>
            <a:r>
              <a:rPr lang="en-US" sz="2400" dirty="0"/>
              <a:t>Sputum </a:t>
            </a:r>
            <a:r>
              <a:rPr lang="en-US" sz="2400" dirty="0">
                <a:sym typeface="Symbol" panose="05050102010706020507" pitchFamily="18" charset="2"/>
              </a:rPr>
              <a:t></a:t>
            </a:r>
            <a:r>
              <a:rPr lang="en-US" sz="2400" dirty="0"/>
              <a:t>From Patients With Productive Cough</a:t>
            </a:r>
          </a:p>
          <a:p>
            <a:pPr marL="0" indent="0">
              <a:buNone/>
            </a:pPr>
            <a:r>
              <a:rPr lang="en-US" sz="2400" dirty="0"/>
              <a:t>Tracheal Aspirate or Broncho-Alveolar Lavage </a:t>
            </a:r>
            <a:r>
              <a:rPr lang="en-US" sz="2400" dirty="0">
                <a:sym typeface="Symbol" panose="05050102010706020507" pitchFamily="18" charset="2"/>
              </a:rPr>
              <a:t>  </a:t>
            </a:r>
            <a:r>
              <a:rPr lang="en-US" sz="2400" dirty="0"/>
              <a:t>From Patients Who Are Intubated</a:t>
            </a:r>
          </a:p>
          <a:p>
            <a:pPr marL="0" indent="0">
              <a:buNone/>
            </a:pPr>
            <a:r>
              <a:rPr lang="en-US" sz="2400" dirty="0"/>
              <a:t>Induction </a:t>
            </a:r>
            <a:r>
              <a:rPr lang="en-US" sz="2400" dirty="0" smtClean="0"/>
              <a:t>of </a:t>
            </a:r>
            <a:r>
              <a:rPr lang="en-US" sz="2400" dirty="0"/>
              <a:t>Sputum Is Not Recommended</a:t>
            </a:r>
            <a:endParaRPr lang="fa-IR" sz="2400" dirty="0"/>
          </a:p>
        </p:txBody>
      </p:sp>
      <p:sp>
        <p:nvSpPr>
          <p:cNvPr id="4" name="Rectangle 3"/>
          <p:cNvSpPr/>
          <p:nvPr/>
        </p:nvSpPr>
        <p:spPr>
          <a:xfrm>
            <a:off x="1429405" y="1704931"/>
            <a:ext cx="9094078" cy="830997"/>
          </a:xfrm>
          <a:prstGeom prst="rect">
            <a:avLst/>
          </a:prstGeom>
          <a:solidFill>
            <a:schemeClr val="bg1"/>
          </a:solidFill>
        </p:spPr>
        <p:txBody>
          <a:bodyPr wrap="square">
            <a:spAutoFit/>
          </a:bodyPr>
          <a:lstStyle/>
          <a:p>
            <a:r>
              <a:rPr lang="en-US" sz="4800" b="1" i="1" dirty="0"/>
              <a:t>Lower Respiratory Tract Specimens</a:t>
            </a:r>
          </a:p>
        </p:txBody>
      </p:sp>
    </p:spTree>
    <p:extLst>
      <p:ext uri="{BB962C8B-B14F-4D97-AF65-F5344CB8AC3E}">
        <p14:creationId xmlns:p14="http://schemas.microsoft.com/office/powerpoint/2010/main" val="10093895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8898" y="2077873"/>
            <a:ext cx="8875986" cy="3566183"/>
          </a:xfrm>
          <a:blipFill>
            <a:blip r:embed="rId3"/>
            <a:tile tx="0" ty="0" sx="100000" sy="100000" flip="none" algn="tl"/>
          </a:blipFill>
        </p:spPr>
        <p:txBody>
          <a:bodyPr>
            <a:noAutofit/>
          </a:bodyPr>
          <a:lstStyle/>
          <a:p>
            <a:pPr marL="457200" indent="-457200">
              <a:buFont typeface="+mj-lt"/>
              <a:buAutoNum type="arabicPeriod"/>
            </a:pPr>
            <a:r>
              <a:rPr lang="en-US" sz="2400" dirty="0" smtClean="0"/>
              <a:t>In </a:t>
            </a:r>
            <a:r>
              <a:rPr lang="en-US" sz="3200" b="1" i="1" dirty="0" smtClean="0">
                <a:solidFill>
                  <a:srgbClr val="FF0000"/>
                </a:solidFill>
              </a:rPr>
              <a:t>Hospitalized Patients </a:t>
            </a:r>
            <a:r>
              <a:rPr lang="en-US" sz="2400" dirty="0" smtClean="0"/>
              <a:t>Suspected of Having COVID Who Have Negative PCR , Characteristic Laboratory or Imaging Findings Can Further Support Clinical Diagnosis of COVID  And Be Reasons To Maintain Infection Control Precautions </a:t>
            </a:r>
          </a:p>
          <a:p>
            <a:pPr marL="457200" indent="-457200">
              <a:buFont typeface="+mj-lt"/>
              <a:buAutoNum type="arabicPeriod"/>
            </a:pPr>
            <a:r>
              <a:rPr lang="en-US" sz="2400" dirty="0" smtClean="0"/>
              <a:t>For Patients Who Present 3-4 w Into Course of Illness And Have Negative PCR , Checking Serologic Test May Be Informative </a:t>
            </a:r>
          </a:p>
          <a:p>
            <a:pPr marL="457200" indent="-457200">
              <a:buFont typeface="+mj-lt"/>
              <a:buAutoNum type="arabicPeriod"/>
            </a:pPr>
            <a:r>
              <a:rPr lang="en-US" sz="2400" dirty="0" smtClean="0"/>
              <a:t>If Serology Is Performed In This Setting, Suggest IgG Test                               Reactive IgG Would Be Suggestive Of COVID-19                                        Negative </a:t>
            </a:r>
            <a:r>
              <a:rPr lang="en-US" sz="2400" dirty="0"/>
              <a:t>IgG </a:t>
            </a:r>
            <a:r>
              <a:rPr lang="en-US" sz="2400" dirty="0" smtClean="0"/>
              <a:t>Test Could Suggest Decreased Likelihood</a:t>
            </a:r>
          </a:p>
        </p:txBody>
      </p:sp>
      <p:sp>
        <p:nvSpPr>
          <p:cNvPr id="5" name="Rectangle 4"/>
          <p:cNvSpPr/>
          <p:nvPr/>
        </p:nvSpPr>
        <p:spPr>
          <a:xfrm>
            <a:off x="2869322" y="680177"/>
            <a:ext cx="5344512" cy="830997"/>
          </a:xfrm>
          <a:prstGeom prst="rect">
            <a:avLst/>
          </a:prstGeom>
          <a:solidFill>
            <a:schemeClr val="bg1"/>
          </a:solidFill>
        </p:spPr>
        <p:txBody>
          <a:bodyPr wrap="square">
            <a:spAutoFit/>
          </a:bodyPr>
          <a:lstStyle/>
          <a:p>
            <a:r>
              <a:rPr lang="en-US" sz="4800" b="1" dirty="0">
                <a:solidFill>
                  <a:srgbClr val="002060"/>
                </a:solidFill>
              </a:rPr>
              <a:t>Negative </a:t>
            </a:r>
            <a:r>
              <a:rPr lang="en-US" sz="4800" b="1" dirty="0" smtClean="0">
                <a:solidFill>
                  <a:srgbClr val="002060"/>
                </a:solidFill>
              </a:rPr>
              <a:t>PCR </a:t>
            </a:r>
            <a:r>
              <a:rPr lang="en-US" sz="4800" b="1" dirty="0">
                <a:solidFill>
                  <a:srgbClr val="002060"/>
                </a:solidFill>
              </a:rPr>
              <a:t>Result</a:t>
            </a:r>
          </a:p>
        </p:txBody>
      </p:sp>
    </p:spTree>
    <p:extLst>
      <p:ext uri="{BB962C8B-B14F-4D97-AF65-F5344CB8AC3E}">
        <p14:creationId xmlns:p14="http://schemas.microsoft.com/office/powerpoint/2010/main" val="17525974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8104" y="2349063"/>
            <a:ext cx="9141372" cy="2837793"/>
          </a:xfrm>
          <a:blipFill>
            <a:blip r:embed="rId3"/>
            <a:tile tx="0" ty="0" sx="100000" sy="100000" flip="none" algn="tl"/>
          </a:blipFill>
        </p:spPr>
        <p:txBody>
          <a:bodyPr/>
          <a:lstStyle/>
          <a:p>
            <a:pPr marL="0" indent="0">
              <a:buNone/>
            </a:pPr>
            <a:r>
              <a:rPr lang="en-US" dirty="0" smtClean="0"/>
              <a:t>In Many Cases, Because of  Limited Availability of Testing &amp;  Concern For False-Negative Results, Diagnosis of COVID Is Made Presumptively Based On  :</a:t>
            </a:r>
          </a:p>
          <a:p>
            <a:pPr marL="514350" indent="-514350">
              <a:buFont typeface="+mj-lt"/>
              <a:buAutoNum type="arabicParenR"/>
            </a:pPr>
            <a:r>
              <a:rPr lang="en-US" dirty="0" smtClean="0"/>
              <a:t>Compatible Clinical Presentation </a:t>
            </a:r>
          </a:p>
          <a:p>
            <a:pPr marL="514350" indent="-514350">
              <a:buFont typeface="+mj-lt"/>
              <a:buAutoNum type="arabicParenR"/>
            </a:pPr>
            <a:r>
              <a:rPr lang="en-US" dirty="0" smtClean="0"/>
              <a:t>In Setting of Exposure Risk </a:t>
            </a:r>
          </a:p>
          <a:p>
            <a:pPr marL="514350" indent="-514350">
              <a:buFont typeface="+mj-lt"/>
              <a:buAutoNum type="arabicParenR"/>
            </a:pPr>
            <a:r>
              <a:rPr lang="en-US" dirty="0" smtClean="0"/>
              <a:t>In Absence of Other Identifiable Causes</a:t>
            </a:r>
            <a:endParaRPr lang="fa-IR" dirty="0"/>
          </a:p>
        </p:txBody>
      </p:sp>
      <p:sp>
        <p:nvSpPr>
          <p:cNvPr id="5" name="Rectangle 4"/>
          <p:cNvSpPr/>
          <p:nvPr/>
        </p:nvSpPr>
        <p:spPr>
          <a:xfrm>
            <a:off x="2680136" y="727473"/>
            <a:ext cx="5344512" cy="830997"/>
          </a:xfrm>
          <a:prstGeom prst="rect">
            <a:avLst/>
          </a:prstGeom>
          <a:solidFill>
            <a:schemeClr val="bg1"/>
          </a:solidFill>
        </p:spPr>
        <p:txBody>
          <a:bodyPr wrap="square">
            <a:spAutoFit/>
          </a:bodyPr>
          <a:lstStyle/>
          <a:p>
            <a:r>
              <a:rPr lang="en-US" sz="4800" b="1" dirty="0">
                <a:solidFill>
                  <a:srgbClr val="002060"/>
                </a:solidFill>
              </a:rPr>
              <a:t>Negative </a:t>
            </a:r>
            <a:r>
              <a:rPr lang="en-US" sz="4800" b="1" dirty="0" smtClean="0">
                <a:solidFill>
                  <a:srgbClr val="002060"/>
                </a:solidFill>
              </a:rPr>
              <a:t>PCR </a:t>
            </a:r>
            <a:r>
              <a:rPr lang="en-US" sz="4800" b="1" dirty="0">
                <a:solidFill>
                  <a:srgbClr val="002060"/>
                </a:solidFill>
              </a:rPr>
              <a:t>Result</a:t>
            </a:r>
          </a:p>
        </p:txBody>
      </p:sp>
    </p:spTree>
    <p:extLst>
      <p:ext uri="{BB962C8B-B14F-4D97-AF65-F5344CB8AC3E}">
        <p14:creationId xmlns:p14="http://schemas.microsoft.com/office/powerpoint/2010/main" val="17754787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99546" y="1872922"/>
            <a:ext cx="11351172" cy="3660775"/>
          </a:xfrm>
          <a:blipFill>
            <a:blip r:embed="rId3"/>
            <a:tile tx="0" ty="0" sx="100000" sy="100000" flip="none" algn="tl"/>
          </a:blipFill>
        </p:spPr>
        <p:txBody>
          <a:bodyPr>
            <a:normAutofit/>
          </a:bodyPr>
          <a:lstStyle/>
          <a:p>
            <a:pPr marL="0" indent="0">
              <a:buNone/>
            </a:pPr>
            <a:r>
              <a:rPr lang="en-US" dirty="0" smtClean="0"/>
              <a:t>Interpretation </a:t>
            </a:r>
            <a:r>
              <a:rPr lang="en-US" dirty="0" smtClean="0"/>
              <a:t>of </a:t>
            </a:r>
            <a:r>
              <a:rPr lang="en-US" dirty="0" smtClean="0"/>
              <a:t>In-Conclusive or In-determinate Result Depends On Specific PCR Performed</a:t>
            </a:r>
          </a:p>
          <a:p>
            <a:pPr marL="0" indent="0">
              <a:buNone/>
            </a:pPr>
            <a:r>
              <a:rPr lang="en-US" dirty="0" smtClean="0"/>
              <a:t>Clinician Should Confer With Performing Laboratory About Additional Testing</a:t>
            </a:r>
          </a:p>
          <a:p>
            <a:pPr marL="514350" indent="-514350">
              <a:buFont typeface="+mj-lt"/>
              <a:buAutoNum type="arabicPeriod"/>
            </a:pPr>
            <a:r>
              <a:rPr lang="en-US" dirty="0" smtClean="0"/>
              <a:t>In Some Cases, In-Conclusive or In-determinate Result Indicates That Only One of 2 or More Genes That PCR Test Targets Was Identified                These Results Can BE Considered Presumptive Positive Results, Given High Specificity Of PCR Assays</a:t>
            </a:r>
          </a:p>
          <a:p>
            <a:pPr marL="514350" indent="-514350">
              <a:buFont typeface="+mj-lt"/>
              <a:buAutoNum type="arabicPeriod"/>
            </a:pPr>
            <a:r>
              <a:rPr lang="en-US" dirty="0" smtClean="0"/>
              <a:t>If Patient Is Early In </a:t>
            </a:r>
            <a:r>
              <a:rPr lang="en-US" dirty="0" smtClean="0"/>
              <a:t>Dis </a:t>
            </a:r>
            <a:r>
              <a:rPr lang="en-US" dirty="0" smtClean="0"/>
              <a:t>Course, Repeat Testing Can Be Helpful To Confirm</a:t>
            </a:r>
            <a:endParaRPr lang="fa-IR" dirty="0"/>
          </a:p>
        </p:txBody>
      </p:sp>
      <p:sp>
        <p:nvSpPr>
          <p:cNvPr id="5" name="Rectangle 4"/>
          <p:cNvSpPr/>
          <p:nvPr/>
        </p:nvSpPr>
        <p:spPr>
          <a:xfrm>
            <a:off x="2427890" y="475225"/>
            <a:ext cx="7317828" cy="830997"/>
          </a:xfrm>
          <a:prstGeom prst="rect">
            <a:avLst/>
          </a:prstGeom>
          <a:solidFill>
            <a:schemeClr val="bg1"/>
          </a:solidFill>
        </p:spPr>
        <p:txBody>
          <a:bodyPr wrap="square">
            <a:spAutoFit/>
          </a:bodyPr>
          <a:lstStyle/>
          <a:p>
            <a:r>
              <a:rPr lang="en-US" sz="4800" b="1" dirty="0">
                <a:solidFill>
                  <a:srgbClr val="002060"/>
                </a:solidFill>
              </a:rPr>
              <a:t>Indeterminate</a:t>
            </a:r>
            <a:r>
              <a:rPr lang="en-US" sz="4800" b="1" dirty="0" smtClean="0">
                <a:solidFill>
                  <a:srgbClr val="002060"/>
                </a:solidFill>
              </a:rPr>
              <a:t> PCR </a:t>
            </a:r>
            <a:r>
              <a:rPr lang="en-US" sz="4800" b="1" dirty="0">
                <a:solidFill>
                  <a:srgbClr val="002060"/>
                </a:solidFill>
              </a:rPr>
              <a:t>Result</a:t>
            </a:r>
          </a:p>
        </p:txBody>
      </p:sp>
    </p:spTree>
    <p:extLst>
      <p:ext uri="{BB962C8B-B14F-4D97-AF65-F5344CB8AC3E}">
        <p14:creationId xmlns:p14="http://schemas.microsoft.com/office/powerpoint/2010/main" val="10141154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9457" y="396656"/>
            <a:ext cx="11067394" cy="943413"/>
          </a:xfrm>
          <a:solidFill>
            <a:schemeClr val="bg1"/>
          </a:solidFill>
        </p:spPr>
        <p:txBody>
          <a:bodyPr>
            <a:normAutofit/>
          </a:bodyPr>
          <a:lstStyle/>
          <a:p>
            <a:pPr algn="ctr"/>
            <a:r>
              <a:rPr lang="en-US" sz="3600" b="1" i="1" dirty="0">
                <a:solidFill>
                  <a:srgbClr val="FF0000"/>
                </a:solidFill>
              </a:rPr>
              <a:t>Persistent </a:t>
            </a:r>
            <a:r>
              <a:rPr lang="en-US" sz="3600" b="1" i="1" dirty="0" smtClean="0">
                <a:solidFill>
                  <a:srgbClr val="FF0000"/>
                </a:solidFill>
              </a:rPr>
              <a:t>or </a:t>
            </a:r>
            <a:r>
              <a:rPr lang="en-US" sz="3600" b="1" i="1" dirty="0">
                <a:solidFill>
                  <a:srgbClr val="FF0000"/>
                </a:solidFill>
              </a:rPr>
              <a:t>Recurrent Positive </a:t>
            </a:r>
            <a:r>
              <a:rPr lang="en-US" sz="3600" b="1" i="1" dirty="0" smtClean="0">
                <a:solidFill>
                  <a:srgbClr val="FF0000"/>
                </a:solidFill>
              </a:rPr>
              <a:t>PCR  </a:t>
            </a:r>
            <a:r>
              <a:rPr lang="en-US" sz="3600" b="1" i="1" dirty="0">
                <a:solidFill>
                  <a:srgbClr val="FF0000"/>
                </a:solidFill>
              </a:rPr>
              <a:t>During </a:t>
            </a:r>
            <a:r>
              <a:rPr lang="en-US" sz="3600" b="1" i="1" dirty="0" smtClean="0">
                <a:solidFill>
                  <a:srgbClr val="FF0000"/>
                </a:solidFill>
              </a:rPr>
              <a:t>Convalescence</a:t>
            </a:r>
            <a:endParaRPr lang="fa-IR" sz="3600" i="1" dirty="0">
              <a:solidFill>
                <a:srgbClr val="FF0000"/>
              </a:solidFill>
            </a:endParaRPr>
          </a:p>
        </p:txBody>
      </p:sp>
      <p:sp>
        <p:nvSpPr>
          <p:cNvPr id="3" name="Content Placeholder 2"/>
          <p:cNvSpPr>
            <a:spLocks noGrp="1"/>
          </p:cNvSpPr>
          <p:nvPr>
            <p:ph idx="1"/>
          </p:nvPr>
        </p:nvSpPr>
        <p:spPr>
          <a:xfrm>
            <a:off x="420413" y="1659157"/>
            <a:ext cx="11285483" cy="4527879"/>
          </a:xfrm>
          <a:blipFill>
            <a:blip r:embed="rId2"/>
            <a:tile tx="0" ty="0" sx="100000" sy="100000" flip="none" algn="tl"/>
          </a:blipFill>
        </p:spPr>
        <p:txBody>
          <a:bodyPr>
            <a:noAutofit/>
          </a:bodyPr>
          <a:lstStyle/>
          <a:p>
            <a:pPr>
              <a:buFont typeface="Wingdings" panose="05000000000000000000" pitchFamily="2" charset="2"/>
              <a:buChar char="Ø"/>
            </a:pPr>
            <a:r>
              <a:rPr lang="en-US" sz="2400" dirty="0" smtClean="0"/>
              <a:t>Patients Diagnosed With COVID Can Have Detectable RNA In Upper Respiratory Tract Specimens For </a:t>
            </a:r>
            <a:r>
              <a:rPr lang="en-US" sz="3200" b="1" i="1" dirty="0" smtClean="0">
                <a:solidFill>
                  <a:srgbClr val="0070C0"/>
                </a:solidFill>
                <a:latin typeface="Aharoni" panose="02010803020104030203" pitchFamily="2" charset="-79"/>
                <a:cs typeface="Aharoni" panose="02010803020104030203" pitchFamily="2" charset="-79"/>
              </a:rPr>
              <a:t>Weeks</a:t>
            </a:r>
            <a:r>
              <a:rPr lang="en-US" sz="2400" dirty="0" smtClean="0"/>
              <a:t> After Onset of Symptoms</a:t>
            </a:r>
          </a:p>
          <a:p>
            <a:pPr>
              <a:buFont typeface="Wingdings" panose="05000000000000000000" pitchFamily="2" charset="2"/>
              <a:buChar char="Ø"/>
            </a:pPr>
            <a:r>
              <a:rPr lang="en-US" sz="2400" dirty="0" smtClean="0"/>
              <a:t>Recurrently Positive PCR Following Several Negative Test Been  </a:t>
            </a:r>
            <a:r>
              <a:rPr lang="en-US" sz="2400" dirty="0" err="1" smtClean="0"/>
              <a:t>Documente</a:t>
            </a:r>
            <a:r>
              <a:rPr lang="en-US" sz="2400" dirty="0" smtClean="0"/>
              <a:t> In Some Patient</a:t>
            </a:r>
          </a:p>
          <a:p>
            <a:pPr marL="0" indent="0">
              <a:buNone/>
            </a:pPr>
            <a:r>
              <a:rPr lang="en-US" sz="2400" dirty="0" smtClean="0"/>
              <a:t>Prolonged or Recurrent Viral RNA Detection </a:t>
            </a:r>
            <a:r>
              <a:rPr lang="en-US" sz="3200" b="1" i="1" dirty="0" smtClean="0">
                <a:solidFill>
                  <a:srgbClr val="0070C0"/>
                </a:solidFill>
                <a:latin typeface="Aharoni" panose="02010803020104030203" pitchFamily="2" charset="-79"/>
                <a:cs typeface="Aharoni" panose="02010803020104030203" pitchFamily="2" charset="-79"/>
              </a:rPr>
              <a:t>Does Not </a:t>
            </a:r>
            <a:r>
              <a:rPr lang="en-US" sz="2400" dirty="0" smtClean="0"/>
              <a:t>Necessarily Indicate Prolonged Infectiousness</a:t>
            </a:r>
          </a:p>
          <a:p>
            <a:pPr marL="0" indent="0">
              <a:buNone/>
            </a:pPr>
            <a:r>
              <a:rPr lang="en-US" sz="2400" dirty="0" smtClean="0"/>
              <a:t>Isolation of Infectious Virus From Upper Respiratory Specimens More Than 10 d  After Illness Onset Has Only Rarely Documented In Patient Who Recover From Non-Severe Infection</a:t>
            </a:r>
          </a:p>
          <a:p>
            <a:pPr marL="0" indent="0">
              <a:buNone/>
            </a:pPr>
            <a:r>
              <a:rPr lang="en-US" sz="2400" dirty="0" smtClean="0"/>
              <a:t>Viral RNA Levels During Convalescence, If Detectable, Are Lower Than Those Detected During Acute </a:t>
            </a:r>
            <a:r>
              <a:rPr lang="en-US" sz="2400" dirty="0" smtClean="0"/>
              <a:t>Illness</a:t>
            </a:r>
            <a:endParaRPr lang="fa-IR" sz="2400" dirty="0"/>
          </a:p>
        </p:txBody>
      </p:sp>
    </p:spTree>
    <p:extLst>
      <p:ext uri="{BB962C8B-B14F-4D97-AF65-F5344CB8AC3E}">
        <p14:creationId xmlns:p14="http://schemas.microsoft.com/office/powerpoint/2010/main" val="27176383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20162" y="565478"/>
            <a:ext cx="3829050" cy="1325563"/>
          </a:xfr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txBody>
          <a:bodyPr>
            <a:normAutofit/>
          </a:bodyPr>
          <a:lstStyle/>
          <a:p>
            <a:pPr algn="ctr"/>
            <a:r>
              <a:rPr lang="fa-IR" sz="4800" b="1" i="1" dirty="0" smtClean="0">
                <a:solidFill>
                  <a:srgbClr val="FF0000"/>
                </a:solidFill>
              </a:rPr>
              <a:t>تست سریع کرونا </a:t>
            </a:r>
            <a:endParaRPr lang="fa-IR" sz="4800" b="1" i="1" dirty="0">
              <a:solidFill>
                <a:srgbClr val="FF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847" y="3624643"/>
            <a:ext cx="3457575" cy="1936242"/>
          </a:xfrm>
          <a:prstGeom prst="rect">
            <a:avLst/>
          </a:prstGeom>
          <a:ln>
            <a:noFill/>
          </a:ln>
          <a:effectLst>
            <a:softEdge rad="112500"/>
          </a:effectLst>
        </p:spPr>
      </p:pic>
      <p:pic>
        <p:nvPicPr>
          <p:cNvPr id="6" name="Picture 5"/>
          <p:cNvPicPr>
            <a:picLocks noChangeAspect="1"/>
          </p:cNvPicPr>
          <p:nvPr/>
        </p:nvPicPr>
        <p:blipFill>
          <a:blip r:embed="rId4"/>
          <a:stretch>
            <a:fillRect/>
          </a:stretch>
        </p:blipFill>
        <p:spPr>
          <a:xfrm>
            <a:off x="468162" y="405958"/>
            <a:ext cx="2589634" cy="1644602"/>
          </a:xfrm>
          <a:prstGeom prst="rect">
            <a:avLst/>
          </a:prstGeom>
          <a:ln>
            <a:noFill/>
          </a:ln>
          <a:effectLst>
            <a:softEdge rad="112500"/>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1578" y="565478"/>
            <a:ext cx="3076575" cy="1485900"/>
          </a:xfrm>
          <a:prstGeom prst="rect">
            <a:avLst/>
          </a:prstGeom>
          <a:ln>
            <a:noFill/>
          </a:ln>
          <a:effectLst>
            <a:softEdge rad="112500"/>
          </a:effectLst>
        </p:spPr>
      </p:pic>
      <p:pic>
        <p:nvPicPr>
          <p:cNvPr id="10" name="Picture 9"/>
          <p:cNvPicPr>
            <a:picLocks noChangeAspect="1"/>
          </p:cNvPicPr>
          <p:nvPr/>
        </p:nvPicPr>
        <p:blipFill>
          <a:blip r:embed="rId6"/>
          <a:stretch>
            <a:fillRect/>
          </a:stretch>
        </p:blipFill>
        <p:spPr>
          <a:xfrm>
            <a:off x="3747141" y="2623952"/>
            <a:ext cx="8004142" cy="3811496"/>
          </a:xfrm>
          <a:prstGeom prst="rect">
            <a:avLst/>
          </a:prstGeom>
          <a:ln>
            <a:noFill/>
          </a:ln>
          <a:effectLst>
            <a:softEdge rad="112500"/>
          </a:effectLst>
        </p:spPr>
      </p:pic>
    </p:spTree>
    <p:extLst>
      <p:ext uri="{BB962C8B-B14F-4D97-AF65-F5344CB8AC3E}">
        <p14:creationId xmlns:p14="http://schemas.microsoft.com/office/powerpoint/2010/main" val="12804784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15712" y="203014"/>
            <a:ext cx="5659822" cy="1337257"/>
          </a:xfrm>
          <a:solidFill>
            <a:schemeClr val="bg1"/>
          </a:solidFill>
        </p:spPr>
        <p:txBody>
          <a:bodyPr>
            <a:noAutofit/>
          </a:bodyPr>
          <a:lstStyle/>
          <a:p>
            <a:pPr algn="ctr"/>
            <a:r>
              <a:rPr lang="en-US" sz="8000" b="1" dirty="0" smtClean="0">
                <a:solidFill>
                  <a:srgbClr val="FF0000"/>
                </a:solidFill>
              </a:rPr>
              <a:t>Antigen Tests</a:t>
            </a:r>
            <a:endParaRPr lang="fa-IR" sz="8000" dirty="0">
              <a:solidFill>
                <a:srgbClr val="FF0000"/>
              </a:solidFill>
            </a:endParaRPr>
          </a:p>
        </p:txBody>
      </p:sp>
      <p:sp>
        <p:nvSpPr>
          <p:cNvPr id="3" name="Content Placeholder 2"/>
          <p:cNvSpPr>
            <a:spLocks noGrp="1"/>
          </p:cNvSpPr>
          <p:nvPr>
            <p:ph idx="1"/>
          </p:nvPr>
        </p:nvSpPr>
        <p:spPr>
          <a:xfrm>
            <a:off x="157657" y="1708504"/>
            <a:ext cx="11761074" cy="2514926"/>
          </a:xfrm>
          <a:blipFill>
            <a:blip r:embed="rId3"/>
            <a:tile tx="0" ty="0" sx="100000" sy="100000" flip="none" algn="tl"/>
          </a:blipFill>
        </p:spPr>
        <p:txBody>
          <a:bodyPr>
            <a:normAutofit lnSpcReduction="10000"/>
          </a:bodyPr>
          <a:lstStyle/>
          <a:p>
            <a:pPr fontAlgn="base">
              <a:buFont typeface="Wingdings" panose="05000000000000000000" pitchFamily="2" charset="2"/>
              <a:buChar char="Ø"/>
            </a:pPr>
            <a:r>
              <a:rPr lang="en-US" sz="2400" b="1" dirty="0" smtClean="0"/>
              <a:t>Antigen Tests</a:t>
            </a:r>
            <a:r>
              <a:rPr lang="en-US" sz="2400" dirty="0" smtClean="0"/>
              <a:t>  Performed On Nasal(</a:t>
            </a:r>
            <a:r>
              <a:rPr lang="en-US" sz="3200" b="1" i="1" dirty="0" smtClean="0">
                <a:solidFill>
                  <a:srgbClr val="FF0000"/>
                </a:solidFill>
              </a:rPr>
              <a:t>Mid Turbinate </a:t>
            </a:r>
            <a:r>
              <a:rPr lang="en-US" sz="2400" dirty="0" smtClean="0"/>
              <a:t>Not Nasopharyngeal) or Oral Swab </a:t>
            </a:r>
          </a:p>
          <a:p>
            <a:pPr fontAlgn="base">
              <a:buFont typeface="Wingdings" panose="05000000000000000000" pitchFamily="2" charset="2"/>
              <a:buChar char="Ø"/>
            </a:pPr>
            <a:r>
              <a:rPr lang="en-US" sz="2400" dirty="0" smtClean="0"/>
              <a:t>Some Antigen Tests Are Approved For Point-Of-Care Use And Deliver Rapid Results, And Others Require Shipment of Samples To Central Laboratory</a:t>
            </a:r>
          </a:p>
          <a:p>
            <a:pPr fontAlgn="base">
              <a:buFont typeface="Wingdings" panose="05000000000000000000" pitchFamily="2" charset="2"/>
              <a:buChar char="Ø"/>
            </a:pPr>
            <a:r>
              <a:rPr lang="en-US" sz="2400" dirty="0" smtClean="0"/>
              <a:t>Ag Tests Have Lower Sensitivity Than </a:t>
            </a:r>
            <a:r>
              <a:rPr lang="en-US" sz="2400" dirty="0" smtClean="0"/>
              <a:t>PCR , </a:t>
            </a:r>
            <a:r>
              <a:rPr lang="en-US" sz="2400" dirty="0" smtClean="0"/>
              <a:t>Particularly In Later Stages of COVID</a:t>
            </a:r>
          </a:p>
          <a:p>
            <a:pPr fontAlgn="base">
              <a:buFont typeface="Wingdings" panose="05000000000000000000" pitchFamily="2" charset="2"/>
              <a:buChar char="Ø"/>
            </a:pPr>
            <a:r>
              <a:rPr lang="en-US" sz="2400" dirty="0" smtClean="0"/>
              <a:t>Utility of Positive or Negative Result Depends on Non-Test Factors, Including Pre-Test Probability of Patient Having COVID(Based On Symptoms, Exposure, Local Epidemiology</a:t>
            </a:r>
            <a:r>
              <a:rPr lang="en-US" sz="2400" dirty="0" smtClean="0"/>
              <a:t>)</a:t>
            </a:r>
            <a:endParaRPr lang="en-US" sz="2400" dirty="0" smtClean="0"/>
          </a:p>
        </p:txBody>
      </p:sp>
      <p:sp>
        <p:nvSpPr>
          <p:cNvPr id="4" name="TextBox 3"/>
          <p:cNvSpPr txBox="1"/>
          <p:nvPr/>
        </p:nvSpPr>
        <p:spPr>
          <a:xfrm>
            <a:off x="1040527" y="456143"/>
            <a:ext cx="1797267" cy="830997"/>
          </a:xfrm>
          <a:prstGeom prst="rect">
            <a:avLst/>
          </a:prstGeom>
          <a:solidFill>
            <a:schemeClr val="bg1"/>
          </a:solidFill>
        </p:spPr>
        <p:txBody>
          <a:bodyPr wrap="square" rtlCol="1">
            <a:spAutoFit/>
          </a:bodyPr>
          <a:lstStyle/>
          <a:p>
            <a:pPr algn="ctr"/>
            <a:r>
              <a:rPr lang="en-US" sz="4800" b="1" i="1" dirty="0" smtClean="0">
                <a:solidFill>
                  <a:srgbClr val="FF0000"/>
                </a:solidFill>
              </a:rPr>
              <a:t>AAP</a:t>
            </a:r>
            <a:endParaRPr lang="fa-IR" sz="4800" b="1" i="1"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180848380"/>
              </p:ext>
            </p:extLst>
          </p:nvPr>
        </p:nvGraphicFramePr>
        <p:xfrm>
          <a:off x="402021" y="4391663"/>
          <a:ext cx="11272346" cy="2103120"/>
        </p:xfrm>
        <a:graphic>
          <a:graphicData uri="http://schemas.openxmlformats.org/drawingml/2006/table">
            <a:tbl>
              <a:tblPr rtl="1" firstRow="1" bandRow="1">
                <a:tableStyleId>{5940675A-B579-460E-94D1-54222C63F5DA}</a:tableStyleId>
              </a:tblPr>
              <a:tblGrid>
                <a:gridCol w="5636173">
                  <a:extLst>
                    <a:ext uri="{9D8B030D-6E8A-4147-A177-3AD203B41FA5}">
                      <a16:colId xmlns:a16="http://schemas.microsoft.com/office/drawing/2014/main" val="1307468824"/>
                    </a:ext>
                  </a:extLst>
                </a:gridCol>
                <a:gridCol w="5636173">
                  <a:extLst>
                    <a:ext uri="{9D8B030D-6E8A-4147-A177-3AD203B41FA5}">
                      <a16:colId xmlns:a16="http://schemas.microsoft.com/office/drawing/2014/main" val="3663595755"/>
                    </a:ext>
                  </a:extLst>
                </a:gridCol>
              </a:tblGrid>
              <a:tr h="370840">
                <a:tc>
                  <a:txBody>
                    <a:bodyPr/>
                    <a:lstStyle/>
                    <a:p>
                      <a:pPr algn="ctr" rtl="1"/>
                      <a:r>
                        <a:rPr lang="en-US" sz="2400" b="1" i="1" dirty="0" smtClean="0">
                          <a:solidFill>
                            <a:srgbClr val="FF0000"/>
                          </a:solidFill>
                        </a:rPr>
                        <a:t>In Individuals With-Out </a:t>
                      </a:r>
                    </a:p>
                    <a:p>
                      <a:pPr algn="ctr" rtl="1"/>
                      <a:r>
                        <a:rPr lang="en-US" sz="2400" b="1" i="1" dirty="0" smtClean="0">
                          <a:solidFill>
                            <a:srgbClr val="FF0000"/>
                          </a:solidFill>
                        </a:rPr>
                        <a:t>Symptoms or Known Exposures</a:t>
                      </a:r>
                      <a:endParaRPr lang="fa-IR" sz="2400" dirty="0"/>
                    </a:p>
                  </a:txBody>
                  <a:tc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tc>
                  <a:txBody>
                    <a:bodyPr/>
                    <a:lstStyle/>
                    <a:p>
                      <a:pPr algn="ctr" rtl="1"/>
                      <a:r>
                        <a:rPr lang="en-US" sz="2400" b="1" i="1" dirty="0" smtClean="0"/>
                        <a:t>In Patients With Symptoms Compatible With COVID or With Known Exposures </a:t>
                      </a:r>
                      <a:endParaRPr lang="fa-IR" sz="2400" dirty="0"/>
                    </a:p>
                  </a:txBody>
                  <a:tc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tcPr>
                </a:tc>
                <a:extLst>
                  <a:ext uri="{0D108BD9-81ED-4DB2-BD59-A6C34878D82A}">
                    <a16:rowId xmlns:a16="http://schemas.microsoft.com/office/drawing/2014/main" val="3360505344"/>
                  </a:ext>
                </a:extLst>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dirty="0" smtClean="0"/>
                        <a:t>Positive Antigen Test Results Should Generally Be Confirmed By PCR</a:t>
                      </a:r>
                    </a:p>
                  </a:txBody>
                  <a:tc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tc>
                  <a:txBody>
                    <a:bodyPr/>
                    <a:lstStyle/>
                    <a:p>
                      <a:pPr algn="ctr" rtl="1"/>
                      <a:r>
                        <a:rPr lang="en-US" sz="2400" dirty="0" smtClean="0"/>
                        <a:t>Positive Ag Test Results </a:t>
                      </a:r>
                      <a:endParaRPr lang="fa-IR" sz="2400" dirty="0" smtClean="0"/>
                    </a:p>
                    <a:p>
                      <a:pPr marL="0" marR="0" indent="0" algn="ctr" defTabSz="914400" rtl="1" eaLnBrk="1" fontAlgn="auto" latinLnBrk="0" hangingPunct="1">
                        <a:lnSpc>
                          <a:spcPct val="100000"/>
                        </a:lnSpc>
                        <a:spcBef>
                          <a:spcPts val="0"/>
                        </a:spcBef>
                        <a:spcAft>
                          <a:spcPts val="0"/>
                        </a:spcAft>
                        <a:buClrTx/>
                        <a:buSzTx/>
                        <a:buFontTx/>
                        <a:buNone/>
                        <a:tabLst/>
                        <a:defRPr/>
                      </a:pPr>
                      <a:r>
                        <a:rPr lang="en-US" sz="2400" dirty="0" smtClean="0"/>
                        <a:t>Generally </a:t>
                      </a:r>
                      <a:r>
                        <a:rPr lang="en-US" sz="2400" b="1" i="1" u="sng" dirty="0" smtClean="0">
                          <a:solidFill>
                            <a:srgbClr val="0070C0"/>
                          </a:solidFill>
                        </a:rPr>
                        <a:t>Reliable</a:t>
                      </a:r>
                      <a:endParaRPr lang="fa-IR" sz="2400" dirty="0" smtClean="0"/>
                    </a:p>
                  </a:txBody>
                  <a:tc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tcPr>
                </a:tc>
                <a:extLst>
                  <a:ext uri="{0D108BD9-81ED-4DB2-BD59-A6C34878D82A}">
                    <a16:rowId xmlns:a16="http://schemas.microsoft.com/office/drawing/2014/main" val="2837885465"/>
                  </a:ext>
                </a:extLst>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dirty="0" smtClean="0"/>
                        <a:t>Negative Ag Tests  Likely To Be Accurate</a:t>
                      </a:r>
                      <a:endParaRPr lang="fa-IR" sz="2400" dirty="0" smtClean="0"/>
                    </a:p>
                  </a:txBody>
                  <a:tc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tc>
                  <a:txBody>
                    <a:bodyPr/>
                    <a:lstStyle/>
                    <a:p>
                      <a:pPr algn="ctr" rtl="1"/>
                      <a:endParaRPr lang="fa-IR" sz="2400" dirty="0"/>
                    </a:p>
                  </a:txBody>
                  <a:tc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tcPr>
                </a:tc>
                <a:extLst>
                  <a:ext uri="{0D108BD9-81ED-4DB2-BD59-A6C34878D82A}">
                    <a16:rowId xmlns:a16="http://schemas.microsoft.com/office/drawing/2014/main" val="1197806721"/>
                  </a:ext>
                </a:extLst>
              </a:tr>
            </a:tbl>
          </a:graphicData>
        </a:graphic>
      </p:graphicFrame>
    </p:spTree>
    <p:extLst>
      <p:ext uri="{BB962C8B-B14F-4D97-AF65-F5344CB8AC3E}">
        <p14:creationId xmlns:p14="http://schemas.microsoft.com/office/powerpoint/2010/main" val="58749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840" y="1915187"/>
            <a:ext cx="11682250" cy="2467628"/>
          </a:xfrm>
          <a:blipFill>
            <a:blip r:embed="rId3"/>
            <a:tile tx="0" ty="0" sx="100000" sy="100000" flip="none" algn="tl"/>
          </a:blipFill>
        </p:spPr>
        <p:txBody>
          <a:bodyPr>
            <a:normAutofit/>
          </a:bodyPr>
          <a:lstStyle/>
          <a:p>
            <a:pPr marL="0" indent="0" fontAlgn="base">
              <a:buNone/>
            </a:pPr>
            <a:r>
              <a:rPr lang="en-US" dirty="0" smtClean="0"/>
              <a:t>Ag Tests Are Best Used On :</a:t>
            </a:r>
          </a:p>
          <a:p>
            <a:pPr marL="514350" indent="-514350" fontAlgn="base">
              <a:buFont typeface="+mj-lt"/>
              <a:buAutoNum type="arabicPeriod"/>
            </a:pPr>
            <a:r>
              <a:rPr lang="en-US" dirty="0" smtClean="0"/>
              <a:t>Patients With Symptoms Who Are In Settings Where Timing Is Important To Notify Others In Efforts To Contain Dis </a:t>
            </a:r>
            <a:r>
              <a:rPr lang="en-US" dirty="0" smtClean="0"/>
              <a:t>(School</a:t>
            </a:r>
            <a:r>
              <a:rPr lang="en-US" dirty="0" smtClean="0"/>
              <a:t>, Daycare)</a:t>
            </a:r>
          </a:p>
          <a:p>
            <a:pPr marL="514350" indent="-514350" fontAlgn="base">
              <a:buFont typeface="+mj-lt"/>
              <a:buAutoNum type="arabicPeriod"/>
            </a:pPr>
            <a:r>
              <a:rPr lang="en-US" dirty="0" smtClean="0"/>
              <a:t>For Whom Follow-Up PCR Test Can Be Performed If Needed</a:t>
            </a:r>
          </a:p>
          <a:p>
            <a:pPr marL="514350" indent="-514350" fontAlgn="base">
              <a:buFont typeface="+mj-lt"/>
              <a:buAutoNum type="arabicPeriod"/>
            </a:pPr>
            <a:r>
              <a:rPr lang="en-US" dirty="0" smtClean="0"/>
              <a:t>For Purposes of Clearance For Specific Setting Such As Return To </a:t>
            </a:r>
            <a:r>
              <a:rPr lang="en-US" dirty="0" smtClean="0"/>
              <a:t>School</a:t>
            </a:r>
            <a:endParaRPr lang="en-US" dirty="0" smtClean="0"/>
          </a:p>
          <a:p>
            <a:pPr marL="0" indent="0" fontAlgn="base">
              <a:buNone/>
            </a:pPr>
            <a:endParaRPr lang="en-US" dirty="0"/>
          </a:p>
        </p:txBody>
      </p:sp>
      <p:sp>
        <p:nvSpPr>
          <p:cNvPr id="4" name="TextBox 3"/>
          <p:cNvSpPr txBox="1"/>
          <p:nvPr/>
        </p:nvSpPr>
        <p:spPr>
          <a:xfrm>
            <a:off x="1261243" y="705188"/>
            <a:ext cx="1135117" cy="646331"/>
          </a:xfrm>
          <a:prstGeom prst="rect">
            <a:avLst/>
          </a:prstGeom>
          <a:solidFill>
            <a:schemeClr val="bg1"/>
          </a:solidFill>
        </p:spPr>
        <p:txBody>
          <a:bodyPr wrap="square" rtlCol="1">
            <a:spAutoFit/>
          </a:bodyPr>
          <a:lstStyle/>
          <a:p>
            <a:pPr algn="ctr"/>
            <a:r>
              <a:rPr lang="en-US" sz="3600" b="1" i="1" dirty="0" smtClean="0">
                <a:solidFill>
                  <a:srgbClr val="FF0000"/>
                </a:solidFill>
              </a:rPr>
              <a:t>AAP</a:t>
            </a:r>
            <a:endParaRPr lang="fa-IR" sz="3600" b="1" i="1" dirty="0">
              <a:solidFill>
                <a:srgbClr val="FF0000"/>
              </a:solidFill>
            </a:endParaRPr>
          </a:p>
        </p:txBody>
      </p:sp>
      <p:sp>
        <p:nvSpPr>
          <p:cNvPr id="6" name="Title 1"/>
          <p:cNvSpPr>
            <a:spLocks noGrp="1"/>
          </p:cNvSpPr>
          <p:nvPr>
            <p:ph type="title"/>
          </p:nvPr>
        </p:nvSpPr>
        <p:spPr>
          <a:xfrm>
            <a:off x="3358055" y="296664"/>
            <a:ext cx="5659822" cy="1337257"/>
          </a:xfrm>
          <a:solidFill>
            <a:schemeClr val="bg1"/>
          </a:solidFill>
        </p:spPr>
        <p:txBody>
          <a:bodyPr>
            <a:noAutofit/>
          </a:bodyPr>
          <a:lstStyle/>
          <a:p>
            <a:pPr algn="ctr"/>
            <a:r>
              <a:rPr lang="en-US" sz="8000" b="1" dirty="0" smtClean="0">
                <a:solidFill>
                  <a:srgbClr val="FF0000"/>
                </a:solidFill>
              </a:rPr>
              <a:t>Antigen Tests</a:t>
            </a:r>
            <a:endParaRPr lang="fa-IR" sz="8000" dirty="0">
              <a:solidFill>
                <a:srgbClr val="FF0000"/>
              </a:solidFill>
            </a:endParaRPr>
          </a:p>
        </p:txBody>
      </p:sp>
      <p:sp>
        <p:nvSpPr>
          <p:cNvPr id="2" name="Rectangle 1"/>
          <p:cNvSpPr/>
          <p:nvPr/>
        </p:nvSpPr>
        <p:spPr>
          <a:xfrm>
            <a:off x="536027" y="4780369"/>
            <a:ext cx="11303876" cy="1077218"/>
          </a:xfrm>
          <a:prstGeom prst="rect">
            <a:avLst/>
          </a:prstGeom>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p:spPr>
        <p:txBody>
          <a:bodyPr wrap="square">
            <a:spAutoFit/>
          </a:bodyPr>
          <a:lstStyle/>
          <a:p>
            <a:pPr algn="ctr" fontAlgn="base"/>
            <a:r>
              <a:rPr lang="en-US" sz="3200" dirty="0"/>
              <a:t>However, Negative Ag Test Result Does </a:t>
            </a:r>
            <a:r>
              <a:rPr lang="en-US" sz="3200" b="1" dirty="0"/>
              <a:t>Not</a:t>
            </a:r>
            <a:r>
              <a:rPr lang="en-US" sz="3200" dirty="0"/>
              <a:t> Suffice For Individual With Close-Contact Exposure or Symptoms Compatible With COVID</a:t>
            </a:r>
            <a:endParaRPr lang="en-US" sz="3200" dirty="0"/>
          </a:p>
        </p:txBody>
      </p:sp>
    </p:spTree>
    <p:extLst>
      <p:ext uri="{BB962C8B-B14F-4D97-AF65-F5344CB8AC3E}">
        <p14:creationId xmlns:p14="http://schemas.microsoft.com/office/powerpoint/2010/main" val="2593546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34552" y="438628"/>
            <a:ext cx="3267140" cy="749576"/>
          </a:xfrm>
          <a:solidFill>
            <a:schemeClr val="bg1"/>
          </a:solidFill>
        </p:spPr>
        <p:txBody>
          <a:bodyPr>
            <a:noAutofit/>
          </a:bodyPr>
          <a:lstStyle/>
          <a:p>
            <a:pPr algn="r" rtl="1"/>
            <a:r>
              <a:rPr lang="fa-IR" sz="4800" b="1" dirty="0"/>
              <a:t>جدول شماره 2</a:t>
            </a:r>
            <a:endParaRPr lang="fa-IR" sz="4800" i="1"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017219667"/>
              </p:ext>
            </p:extLst>
          </p:nvPr>
        </p:nvGraphicFramePr>
        <p:xfrm>
          <a:off x="1268598" y="1901326"/>
          <a:ext cx="9329508" cy="4450080"/>
        </p:xfrm>
        <a:graphic>
          <a:graphicData uri="http://schemas.openxmlformats.org/drawingml/2006/table">
            <a:tbl>
              <a:tblPr rtl="1" firstRow="1" bandRow="1">
                <a:tableStyleId>{5940675A-B579-460E-94D1-54222C63F5DA}</a:tableStyleId>
              </a:tblPr>
              <a:tblGrid>
                <a:gridCol w="1382453">
                  <a:extLst>
                    <a:ext uri="{9D8B030D-6E8A-4147-A177-3AD203B41FA5}">
                      <a16:colId xmlns:a16="http://schemas.microsoft.com/office/drawing/2014/main" val="2228964667"/>
                    </a:ext>
                  </a:extLst>
                </a:gridCol>
                <a:gridCol w="3057758">
                  <a:extLst>
                    <a:ext uri="{9D8B030D-6E8A-4147-A177-3AD203B41FA5}">
                      <a16:colId xmlns:a16="http://schemas.microsoft.com/office/drawing/2014/main" val="3729221665"/>
                    </a:ext>
                  </a:extLst>
                </a:gridCol>
                <a:gridCol w="2973571">
                  <a:extLst>
                    <a:ext uri="{9D8B030D-6E8A-4147-A177-3AD203B41FA5}">
                      <a16:colId xmlns:a16="http://schemas.microsoft.com/office/drawing/2014/main" val="3850299670"/>
                    </a:ext>
                  </a:extLst>
                </a:gridCol>
                <a:gridCol w="1915726">
                  <a:extLst>
                    <a:ext uri="{9D8B030D-6E8A-4147-A177-3AD203B41FA5}">
                      <a16:colId xmlns:a16="http://schemas.microsoft.com/office/drawing/2014/main" val="645744780"/>
                    </a:ext>
                  </a:extLst>
                </a:gridCol>
              </a:tblGrid>
              <a:tr h="370840">
                <a:tc>
                  <a:txBody>
                    <a:bodyPr/>
                    <a:lstStyle/>
                    <a:p>
                      <a:pPr algn="ctr" rtl="1"/>
                      <a:r>
                        <a:rPr lang="en-US" sz="3200" b="1" i="0" u="none" strike="noStrike" kern="1200" baseline="0" dirty="0" smtClean="0">
                          <a:solidFill>
                            <a:schemeClr val="tx1"/>
                          </a:solidFill>
                          <a:latin typeface="+mn-lt"/>
                          <a:ea typeface="+mn-ea"/>
                          <a:cs typeface="+mn-cs"/>
                        </a:rPr>
                        <a:t>Score</a:t>
                      </a:r>
                      <a:endParaRPr lang="fa-IR" sz="3200" dirty="0">
                        <a:cs typeface="+mn-cs"/>
                      </a:endParaRPr>
                    </a:p>
                  </a:txBody>
                  <a:tcPr>
                    <a:solidFill>
                      <a:schemeClr val="accent4">
                        <a:lumMod val="40000"/>
                        <a:lumOff val="60000"/>
                      </a:schemeClr>
                    </a:solidFill>
                  </a:tcPr>
                </a:tc>
                <a:tc>
                  <a:txBody>
                    <a:bodyPr/>
                    <a:lstStyle/>
                    <a:p>
                      <a:pPr algn="ctr" rtl="1"/>
                      <a:r>
                        <a:rPr lang="en-US" sz="3200" b="1" i="0" u="none" strike="noStrike" kern="1200" baseline="0" dirty="0" smtClean="0">
                          <a:solidFill>
                            <a:schemeClr val="tx1"/>
                          </a:solidFill>
                          <a:latin typeface="+mn-lt"/>
                          <a:ea typeface="+mn-ea"/>
                          <a:cs typeface="+mn-cs"/>
                        </a:rPr>
                        <a:t>Cut off</a:t>
                      </a:r>
                      <a:endParaRPr lang="fa-IR" sz="3200" dirty="0">
                        <a:cs typeface="+mn-cs"/>
                      </a:endParaRPr>
                    </a:p>
                  </a:txBody>
                  <a:tcPr>
                    <a:solidFill>
                      <a:schemeClr val="accent4">
                        <a:lumMod val="40000"/>
                        <a:lumOff val="60000"/>
                      </a:schemeClr>
                    </a:solidFill>
                  </a:tcPr>
                </a:tc>
                <a:tc>
                  <a:txBody>
                    <a:bodyPr/>
                    <a:lstStyle/>
                    <a:p>
                      <a:pPr algn="ctr" rtl="1"/>
                      <a:r>
                        <a:rPr lang="en-US" sz="3200" b="1" i="0" u="none" strike="noStrike" kern="1200" baseline="0" dirty="0" smtClean="0">
                          <a:solidFill>
                            <a:schemeClr val="tx1"/>
                          </a:solidFill>
                          <a:latin typeface="+mn-lt"/>
                          <a:ea typeface="+mn-ea"/>
                          <a:cs typeface="+mn-cs"/>
                        </a:rPr>
                        <a:t>Predictive factor</a:t>
                      </a:r>
                      <a:endParaRPr lang="fa-IR" sz="3200" dirty="0">
                        <a:cs typeface="+mn-cs"/>
                      </a:endParaRPr>
                    </a:p>
                  </a:txBody>
                  <a:tcPr>
                    <a:solidFill>
                      <a:schemeClr val="accent4">
                        <a:lumMod val="40000"/>
                        <a:lumOff val="60000"/>
                      </a:schemeClr>
                    </a:solidFill>
                  </a:tcPr>
                </a:tc>
                <a:tc>
                  <a:txBody>
                    <a:bodyPr/>
                    <a:lstStyle/>
                    <a:p>
                      <a:pPr algn="ctr" rtl="1"/>
                      <a:r>
                        <a:rPr lang="en-US" sz="3200" b="1" i="0" u="none" strike="noStrike" kern="1200" baseline="0" dirty="0" smtClean="0">
                          <a:solidFill>
                            <a:schemeClr val="tx1"/>
                          </a:solidFill>
                          <a:latin typeface="+mn-lt"/>
                          <a:ea typeface="+mn-ea"/>
                          <a:cs typeface="+mn-cs"/>
                        </a:rPr>
                        <a:t>Predictors</a:t>
                      </a:r>
                      <a:endParaRPr lang="fa-IR" sz="3200" dirty="0">
                        <a:cs typeface="+mn-cs"/>
                      </a:endParaRPr>
                    </a:p>
                  </a:txBody>
                  <a:tcPr>
                    <a:solidFill>
                      <a:schemeClr val="accent4">
                        <a:lumMod val="40000"/>
                        <a:lumOff val="60000"/>
                      </a:schemeClr>
                    </a:solidFill>
                  </a:tcPr>
                </a:tc>
                <a:extLst>
                  <a:ext uri="{0D108BD9-81ED-4DB2-BD59-A6C34878D82A}">
                    <a16:rowId xmlns:a16="http://schemas.microsoft.com/office/drawing/2014/main" val="2613693087"/>
                  </a:ext>
                </a:extLst>
              </a:tr>
              <a:tr h="370840">
                <a:tc>
                  <a:txBody>
                    <a:bodyPr/>
                    <a:lstStyle/>
                    <a:p>
                      <a:pPr algn="ctr" rtl="1"/>
                      <a:r>
                        <a:rPr lang="en-US" sz="3200" b="0" i="0" u="none" strike="noStrike" kern="1200" baseline="0" dirty="0" smtClean="0">
                          <a:solidFill>
                            <a:schemeClr val="tx1"/>
                          </a:solidFill>
                          <a:latin typeface="+mn-lt"/>
                          <a:ea typeface="+mn-ea"/>
                          <a:cs typeface="+mn-cs"/>
                        </a:rPr>
                        <a:t>2</a:t>
                      </a:r>
                      <a:endParaRPr lang="fa-IR" sz="3200" b="0" i="0" u="none" strike="noStrike" kern="1200" baseline="0" dirty="0">
                        <a:solidFill>
                          <a:schemeClr val="tx1"/>
                        </a:solidFill>
                        <a:latin typeface="+mn-lt"/>
                        <a:ea typeface="+mn-ea"/>
                        <a:cs typeface="+mn-cs"/>
                      </a:endParaRPr>
                    </a:p>
                  </a:txBody>
                  <a:tcPr>
                    <a:blipFill>
                      <a:blip r:embed="rId3"/>
                      <a:tile tx="0" ty="0" sx="100000" sy="100000" flip="none" algn="tl"/>
                    </a:blipFill>
                  </a:tcPr>
                </a:tc>
                <a:tc>
                  <a:txBody>
                    <a:bodyPr/>
                    <a:lstStyle/>
                    <a:p>
                      <a:pPr algn="l" rtl="0"/>
                      <a:r>
                        <a:rPr lang="en-US" sz="3200" b="0" i="0" u="none" strike="noStrike" kern="1200" baseline="0" dirty="0" smtClean="0">
                          <a:solidFill>
                            <a:schemeClr val="tx1"/>
                          </a:solidFill>
                          <a:latin typeface="+mn-lt"/>
                          <a:ea typeface="+mn-ea"/>
                          <a:cs typeface="+mn-cs"/>
                        </a:rPr>
                        <a:t>1-12m </a:t>
                      </a:r>
                      <a:r>
                        <a:rPr lang="en-US" sz="3200" b="0" i="0" u="none" strike="noStrike" kern="1200" baseline="0" dirty="0" smtClean="0">
                          <a:solidFill>
                            <a:schemeClr val="tx1"/>
                          </a:solidFill>
                          <a:latin typeface="+mn-lt"/>
                          <a:ea typeface="+mn-ea"/>
                          <a:cs typeface="+mn-cs"/>
                          <a:sym typeface="Symbol" panose="05050102010706020507" pitchFamily="18" charset="2"/>
                        </a:rPr>
                        <a:t>3.000</a:t>
                      </a:r>
                    </a:p>
                    <a:p>
                      <a:pPr algn="l" rtl="0"/>
                      <a:r>
                        <a:rPr lang="en-US" sz="3200" b="0" i="0" u="none" strike="noStrike" kern="1200" baseline="0" dirty="0" smtClean="0">
                          <a:solidFill>
                            <a:schemeClr val="tx1"/>
                          </a:solidFill>
                          <a:latin typeface="+mn-lt"/>
                          <a:ea typeface="+mn-ea"/>
                          <a:cs typeface="+mn-cs"/>
                          <a:sym typeface="Symbol" panose="05050102010706020507" pitchFamily="18" charset="2"/>
                        </a:rPr>
                        <a:t>1-5y2.000</a:t>
                      </a:r>
                    </a:p>
                    <a:p>
                      <a:pPr marL="0" marR="0" indent="0" algn="l" defTabSz="914400" rtl="0" eaLnBrk="1" fontAlgn="auto" latinLnBrk="0" hangingPunct="1">
                        <a:lnSpc>
                          <a:spcPct val="100000"/>
                        </a:lnSpc>
                        <a:spcBef>
                          <a:spcPts val="0"/>
                        </a:spcBef>
                        <a:spcAft>
                          <a:spcPts val="0"/>
                        </a:spcAft>
                        <a:buClrTx/>
                        <a:buSzTx/>
                        <a:buFontTx/>
                        <a:buNone/>
                        <a:tabLst/>
                        <a:defRPr/>
                      </a:pPr>
                      <a:r>
                        <a:rPr lang="en-US" sz="3200" b="0" i="0" u="none" strike="noStrike" kern="1200" baseline="0" dirty="0" smtClean="0">
                          <a:solidFill>
                            <a:schemeClr val="tx1"/>
                          </a:solidFill>
                          <a:latin typeface="+mn-lt"/>
                          <a:ea typeface="+mn-ea"/>
                          <a:cs typeface="+mn-cs"/>
                          <a:sym typeface="Symbol" panose="05050102010706020507" pitchFamily="18" charset="2"/>
                        </a:rPr>
                        <a:t>5y1.100</a:t>
                      </a:r>
                    </a:p>
                  </a:txBody>
                  <a:tcPr>
                    <a:blipFill>
                      <a:blip r:embed="rId3"/>
                      <a:tile tx="0" ty="0" sx="100000" sy="100000" flip="none" algn="tl"/>
                    </a:blipFill>
                  </a:tcPr>
                </a:tc>
                <a:tc>
                  <a:txBody>
                    <a:bodyPr/>
                    <a:lstStyle/>
                    <a:p>
                      <a:pPr algn="ctr" rtl="1"/>
                      <a:r>
                        <a:rPr lang="en-US" sz="3200" b="0" i="0" u="none" strike="noStrike" kern="1200" baseline="0" dirty="0" err="1" smtClean="0">
                          <a:solidFill>
                            <a:schemeClr val="tx1"/>
                          </a:solidFill>
                          <a:latin typeface="Aharoni" panose="02010803020104030203" pitchFamily="2" charset="-79"/>
                          <a:ea typeface="+mn-ea"/>
                          <a:cs typeface="Aharoni" panose="02010803020104030203" pitchFamily="2" charset="-79"/>
                        </a:rPr>
                        <a:t>Lymphopenia</a:t>
                      </a:r>
                      <a:endParaRPr lang="fa-IR" sz="3200" dirty="0">
                        <a:latin typeface="Aharoni" panose="02010803020104030203" pitchFamily="2" charset="-79"/>
                        <a:cs typeface="+mn-cs"/>
                      </a:endParaRPr>
                    </a:p>
                  </a:txBody>
                  <a:tcPr>
                    <a:blipFill>
                      <a:blip r:embed="rId3"/>
                      <a:tile tx="0" ty="0" sx="100000" sy="100000" flip="none" algn="tl"/>
                    </a:blipFill>
                  </a:tcPr>
                </a:tc>
                <a:tc rowSpan="5">
                  <a:txBody>
                    <a:bodyPr/>
                    <a:lstStyle/>
                    <a:p>
                      <a:pPr rtl="1"/>
                      <a:endParaRPr lang="fa-IR" sz="3200" b="0" i="0" u="none" strike="noStrike" kern="1200" baseline="0" dirty="0" smtClean="0">
                        <a:solidFill>
                          <a:schemeClr val="tx1"/>
                        </a:solidFill>
                        <a:latin typeface="+mn-lt"/>
                        <a:ea typeface="+mn-ea"/>
                        <a:cs typeface="+mn-cs"/>
                      </a:endParaRPr>
                    </a:p>
                    <a:p>
                      <a:pPr rtl="1"/>
                      <a:endParaRPr lang="fa-IR" sz="3200" b="0" i="0" u="none" strike="noStrike" kern="1200" baseline="0" dirty="0" smtClean="0">
                        <a:solidFill>
                          <a:schemeClr val="tx1"/>
                        </a:solidFill>
                        <a:latin typeface="+mn-lt"/>
                        <a:ea typeface="+mn-ea"/>
                        <a:cs typeface="+mn-cs"/>
                      </a:endParaRPr>
                    </a:p>
                    <a:p>
                      <a:pPr rtl="1"/>
                      <a:endParaRPr lang="fa-IR" sz="3200" b="0" i="0" u="none" strike="noStrike" kern="1200" baseline="0" dirty="0" smtClean="0">
                        <a:solidFill>
                          <a:schemeClr val="tx1"/>
                        </a:solidFill>
                        <a:latin typeface="+mn-lt"/>
                        <a:ea typeface="+mn-ea"/>
                        <a:cs typeface="+mn-cs"/>
                      </a:endParaRPr>
                    </a:p>
                    <a:p>
                      <a:pPr rtl="1"/>
                      <a:r>
                        <a:rPr lang="en-US" sz="3200" b="0" i="0" u="none" strike="noStrike" kern="1200" baseline="0" dirty="0" smtClean="0">
                          <a:solidFill>
                            <a:schemeClr val="tx1"/>
                          </a:solidFill>
                          <a:latin typeface="+mn-lt"/>
                          <a:ea typeface="+mn-ea"/>
                          <a:cs typeface="+mn-cs"/>
                        </a:rPr>
                        <a:t>Lab Tests</a:t>
                      </a:r>
                      <a:endParaRPr lang="fa-IR" sz="3200" dirty="0">
                        <a:cs typeface="+mn-cs"/>
                      </a:endParaRPr>
                    </a:p>
                  </a:txBody>
                  <a:tcPr>
                    <a:solidFill>
                      <a:schemeClr val="bg1"/>
                    </a:solidFill>
                  </a:tcPr>
                </a:tc>
                <a:extLst>
                  <a:ext uri="{0D108BD9-81ED-4DB2-BD59-A6C34878D82A}">
                    <a16:rowId xmlns:a16="http://schemas.microsoft.com/office/drawing/2014/main" val="3082447268"/>
                  </a:ext>
                </a:extLst>
              </a:tr>
              <a:tr h="320040">
                <a:tc>
                  <a:txBody>
                    <a:bodyPr/>
                    <a:lstStyle/>
                    <a:p>
                      <a:pPr algn="ctr" rtl="1"/>
                      <a:r>
                        <a:rPr lang="en-US" sz="3200" b="0" i="0" u="none" strike="noStrike" kern="1200" baseline="0" dirty="0" smtClean="0">
                          <a:solidFill>
                            <a:schemeClr val="tx1"/>
                          </a:solidFill>
                          <a:latin typeface="+mn-lt"/>
                          <a:ea typeface="+mn-ea"/>
                          <a:cs typeface="+mn-cs"/>
                        </a:rPr>
                        <a:t>2</a:t>
                      </a:r>
                      <a:endParaRPr lang="fa-IR" sz="3200" b="0" i="0" u="none" strike="noStrike" kern="1200" baseline="0" dirty="0">
                        <a:solidFill>
                          <a:schemeClr val="tx1"/>
                        </a:solidFill>
                        <a:latin typeface="+mn-lt"/>
                        <a:ea typeface="+mn-ea"/>
                        <a:cs typeface="+mn-cs"/>
                      </a:endParaRPr>
                    </a:p>
                  </a:txBody>
                  <a:tcPr>
                    <a:blipFill>
                      <a:blip r:embed="rId4"/>
                      <a:tile tx="0" ty="0" sx="100000" sy="100000" flip="none" algn="tl"/>
                    </a:blipFill>
                  </a:tcPr>
                </a:tc>
                <a:tc>
                  <a:txBody>
                    <a:bodyPr/>
                    <a:lstStyle/>
                    <a:p>
                      <a:pPr rtl="1"/>
                      <a:r>
                        <a:rPr lang="en-US" sz="3200" b="0" i="0" u="none" strike="noStrike" kern="1200" baseline="0" dirty="0" smtClean="0">
                          <a:solidFill>
                            <a:schemeClr val="tx1"/>
                          </a:solidFill>
                          <a:latin typeface="+mn-lt"/>
                          <a:ea typeface="+mn-ea"/>
                          <a:cs typeface="+mn-cs"/>
                          <a:sym typeface="Symbol" panose="05050102010706020507" pitchFamily="18" charset="2"/>
                        </a:rPr>
                        <a:t>500</a:t>
                      </a:r>
                      <a:r>
                        <a:rPr lang="fa-IR" sz="3200" b="0" i="0" u="none" strike="noStrike" kern="1200" baseline="0" dirty="0" smtClean="0">
                          <a:solidFill>
                            <a:schemeClr val="tx1"/>
                          </a:solidFill>
                          <a:latin typeface="+mn-lt"/>
                          <a:ea typeface="+mn-ea"/>
                          <a:cs typeface="+mn-cs"/>
                          <a:sym typeface="Symbol" panose="05050102010706020507" pitchFamily="18" charset="2"/>
                        </a:rPr>
                        <a:t></a:t>
                      </a:r>
                      <a:endParaRPr lang="en-US" sz="3200" b="0" i="0" u="none" strike="noStrike" kern="1200" baseline="0" dirty="0" smtClean="0">
                        <a:solidFill>
                          <a:schemeClr val="tx1"/>
                        </a:solidFill>
                        <a:latin typeface="+mn-lt"/>
                        <a:ea typeface="+mn-ea"/>
                        <a:cs typeface="+mn-cs"/>
                      </a:endParaRPr>
                    </a:p>
                  </a:txBody>
                  <a:tcPr>
                    <a:blipFill>
                      <a:blip r:embed="rId4"/>
                      <a:tile tx="0" ty="0" sx="100000" sy="100000" flip="none" algn="tl"/>
                    </a:blipFill>
                  </a:tcPr>
                </a:tc>
                <a:tc rowSpan="2">
                  <a:txBody>
                    <a:bodyPr/>
                    <a:lstStyle/>
                    <a:p>
                      <a:pPr algn="ctr" rtl="1"/>
                      <a:r>
                        <a:rPr lang="en-US" sz="3200" b="0" i="0" u="none" strike="noStrike" kern="1200" baseline="0" dirty="0" smtClean="0">
                          <a:solidFill>
                            <a:schemeClr val="tx1"/>
                          </a:solidFill>
                          <a:latin typeface="Aharoni" panose="02010803020104030203" pitchFamily="2" charset="-79"/>
                          <a:ea typeface="+mn-ea"/>
                          <a:cs typeface="Aharoni" panose="02010803020104030203" pitchFamily="2" charset="-79"/>
                        </a:rPr>
                        <a:t>LDH</a:t>
                      </a:r>
                      <a:endParaRPr lang="fa-IR" sz="3200" dirty="0">
                        <a:latin typeface="Aharoni" panose="02010803020104030203" pitchFamily="2" charset="-79"/>
                        <a:cs typeface="+mn-cs"/>
                      </a:endParaRPr>
                    </a:p>
                  </a:txBody>
                  <a:tcPr>
                    <a:blipFill>
                      <a:blip r:embed="rId4"/>
                      <a:tile tx="0" ty="0" sx="100000" sy="100000" flip="none" algn="tl"/>
                    </a:blipFill>
                  </a:tcPr>
                </a:tc>
                <a:tc vMerge="1">
                  <a:txBody>
                    <a:bodyPr/>
                    <a:lstStyle/>
                    <a:p>
                      <a:pPr rtl="1"/>
                      <a:endParaRPr lang="fa-IR"/>
                    </a:p>
                  </a:txBody>
                  <a:tcPr/>
                </a:tc>
                <a:extLst>
                  <a:ext uri="{0D108BD9-81ED-4DB2-BD59-A6C34878D82A}">
                    <a16:rowId xmlns:a16="http://schemas.microsoft.com/office/drawing/2014/main" val="2682858626"/>
                  </a:ext>
                </a:extLst>
              </a:tr>
              <a:tr h="320040">
                <a:tc>
                  <a:txBody>
                    <a:bodyPr/>
                    <a:lstStyle/>
                    <a:p>
                      <a:pPr algn="ctr" rtl="1"/>
                      <a:r>
                        <a:rPr lang="en-US" sz="3200" b="0" i="0" u="none" strike="noStrike" kern="1200" baseline="0" dirty="0" smtClean="0">
                          <a:solidFill>
                            <a:schemeClr val="tx1"/>
                          </a:solidFill>
                          <a:latin typeface="+mn-lt"/>
                          <a:ea typeface="+mn-ea"/>
                          <a:cs typeface="+mn-cs"/>
                        </a:rPr>
                        <a:t>1</a:t>
                      </a:r>
                      <a:endParaRPr lang="fa-IR" sz="3200" b="0" i="0" u="none" strike="noStrike" kern="1200" baseline="0" dirty="0">
                        <a:solidFill>
                          <a:schemeClr val="tx1"/>
                        </a:solidFill>
                        <a:latin typeface="+mn-lt"/>
                        <a:ea typeface="+mn-ea"/>
                        <a:cs typeface="+mn-cs"/>
                      </a:endParaRPr>
                    </a:p>
                  </a:txBody>
                  <a:tcPr>
                    <a:blipFill>
                      <a:blip r:embed="rId4"/>
                      <a:tile tx="0" ty="0" sx="100000" sy="100000" flip="none" algn="tl"/>
                    </a:blipFill>
                  </a:tcPr>
                </a:tc>
                <a:tc>
                  <a:txBody>
                    <a:bodyPr/>
                    <a:lstStyle/>
                    <a:p>
                      <a:pPr rtl="1"/>
                      <a:r>
                        <a:rPr lang="en-US" sz="3200" b="0" i="0" u="none" strike="noStrike" kern="1200" baseline="0" dirty="0" smtClean="0">
                          <a:solidFill>
                            <a:schemeClr val="tx1"/>
                          </a:solidFill>
                          <a:latin typeface="+mn-lt"/>
                          <a:ea typeface="+mn-ea"/>
                          <a:cs typeface="+mn-cs"/>
                        </a:rPr>
                        <a:t>245-500</a:t>
                      </a:r>
                      <a:endParaRPr lang="fa-IR" sz="3200" b="0" i="0" u="none" strike="noStrike" kern="1200" baseline="0" dirty="0">
                        <a:solidFill>
                          <a:schemeClr val="tx1"/>
                        </a:solidFill>
                        <a:latin typeface="+mn-lt"/>
                        <a:ea typeface="+mn-ea"/>
                        <a:cs typeface="+mn-cs"/>
                      </a:endParaRPr>
                    </a:p>
                  </a:txBody>
                  <a:tcPr>
                    <a:blipFill>
                      <a:blip r:embed="rId4"/>
                      <a:tile tx="0" ty="0" sx="100000" sy="100000" flip="none" algn="tl"/>
                    </a:blipFill>
                  </a:tcPr>
                </a:tc>
                <a:tc vMerge="1">
                  <a:txBody>
                    <a:bodyPr/>
                    <a:lstStyle/>
                    <a:p>
                      <a:pPr rtl="1"/>
                      <a:endParaRPr lang="fa-IR"/>
                    </a:p>
                  </a:txBody>
                  <a:tcPr/>
                </a:tc>
                <a:tc vMerge="1">
                  <a:txBody>
                    <a:bodyPr/>
                    <a:lstStyle/>
                    <a:p>
                      <a:pPr rtl="1"/>
                      <a:endParaRPr lang="fa-IR"/>
                    </a:p>
                  </a:txBody>
                  <a:tcPr/>
                </a:tc>
                <a:extLst>
                  <a:ext uri="{0D108BD9-81ED-4DB2-BD59-A6C34878D82A}">
                    <a16:rowId xmlns:a16="http://schemas.microsoft.com/office/drawing/2014/main" val="3657827587"/>
                  </a:ext>
                </a:extLst>
              </a:tr>
              <a:tr h="370840">
                <a:tc>
                  <a:txBody>
                    <a:bodyPr/>
                    <a:lstStyle/>
                    <a:p>
                      <a:pPr algn="ctr" rtl="1"/>
                      <a:r>
                        <a:rPr lang="en-US" sz="3200" b="0" i="0" u="none" strike="noStrike" kern="1200" baseline="0" dirty="0" smtClean="0">
                          <a:solidFill>
                            <a:schemeClr val="tx1"/>
                          </a:solidFill>
                          <a:latin typeface="+mn-lt"/>
                          <a:ea typeface="+mn-ea"/>
                          <a:cs typeface="+mn-cs"/>
                        </a:rPr>
                        <a:t>2</a:t>
                      </a:r>
                      <a:endParaRPr lang="fa-IR" sz="3200" b="0" i="0" u="none" strike="noStrike" kern="1200" baseline="0" dirty="0">
                        <a:solidFill>
                          <a:schemeClr val="tx1"/>
                        </a:solidFill>
                        <a:latin typeface="+mn-lt"/>
                        <a:ea typeface="+mn-ea"/>
                        <a:cs typeface="+mn-cs"/>
                      </a:endParaRPr>
                    </a:p>
                  </a:txBody>
                  <a:tc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tc>
                  <a:txBody>
                    <a:bodyPr/>
                    <a:lstStyle/>
                    <a:p>
                      <a:pPr rtl="1"/>
                      <a:r>
                        <a:rPr lang="en-US" sz="3200" b="0" i="0" u="none" strike="noStrike" kern="1200" baseline="0" dirty="0" smtClean="0">
                          <a:solidFill>
                            <a:schemeClr val="tx1"/>
                          </a:solidFill>
                          <a:latin typeface="+mn-lt"/>
                          <a:ea typeface="+mn-ea"/>
                          <a:cs typeface="+mn-cs"/>
                          <a:sym typeface="Symbol" panose="05050102010706020507" pitchFamily="18" charset="2"/>
                        </a:rPr>
                        <a:t>70</a:t>
                      </a:r>
                      <a:r>
                        <a:rPr lang="fa-IR" sz="3200" b="0" i="0" u="none" strike="noStrike" kern="1200" baseline="0" dirty="0" smtClean="0">
                          <a:solidFill>
                            <a:schemeClr val="tx1"/>
                          </a:solidFill>
                          <a:latin typeface="+mn-lt"/>
                          <a:ea typeface="+mn-ea"/>
                          <a:cs typeface="+mn-cs"/>
                          <a:sym typeface="Symbol" panose="05050102010706020507" pitchFamily="18" charset="2"/>
                        </a:rPr>
                        <a:t></a:t>
                      </a:r>
                      <a:endParaRPr lang="fa-IR" sz="3200" b="0" i="0" u="none" strike="noStrike" kern="1200" baseline="0" dirty="0">
                        <a:solidFill>
                          <a:schemeClr val="tx1"/>
                        </a:solidFill>
                        <a:latin typeface="+mn-lt"/>
                        <a:ea typeface="+mn-ea"/>
                        <a:cs typeface="+mn-cs"/>
                      </a:endParaRPr>
                    </a:p>
                  </a:txBody>
                  <a:tc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tc rowSpan="2">
                  <a:txBody>
                    <a:bodyPr/>
                    <a:lstStyle/>
                    <a:p>
                      <a:pPr algn="ctr" rtl="1"/>
                      <a:r>
                        <a:rPr lang="en-US" sz="3200" dirty="0" smtClean="0">
                          <a:latin typeface="Aharoni" panose="02010803020104030203" pitchFamily="2" charset="-79"/>
                          <a:cs typeface="Aharoni" panose="02010803020104030203" pitchFamily="2" charset="-79"/>
                        </a:rPr>
                        <a:t>CRP</a:t>
                      </a:r>
                      <a:endParaRPr lang="fa-IR" sz="3200" dirty="0">
                        <a:latin typeface="Aharoni" panose="02010803020104030203" pitchFamily="2" charset="-79"/>
                        <a:cs typeface="+mn-cs"/>
                      </a:endParaRPr>
                    </a:p>
                  </a:txBody>
                  <a:tc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tc vMerge="1">
                  <a:txBody>
                    <a:bodyPr/>
                    <a:lstStyle/>
                    <a:p>
                      <a:pPr rtl="1"/>
                      <a:endParaRPr lang="fa-IR" dirty="0"/>
                    </a:p>
                  </a:txBody>
                  <a:tcPr/>
                </a:tc>
                <a:extLst>
                  <a:ext uri="{0D108BD9-81ED-4DB2-BD59-A6C34878D82A}">
                    <a16:rowId xmlns:a16="http://schemas.microsoft.com/office/drawing/2014/main" val="252866579"/>
                  </a:ext>
                </a:extLst>
              </a:tr>
              <a:tr h="370840">
                <a:tc>
                  <a:txBody>
                    <a:bodyPr/>
                    <a:lstStyle/>
                    <a:p>
                      <a:pPr algn="ctr" rtl="1"/>
                      <a:r>
                        <a:rPr lang="en-US" sz="3200" b="0" i="0" u="none" strike="noStrike" kern="1200" baseline="0" dirty="0" smtClean="0">
                          <a:solidFill>
                            <a:schemeClr val="tx1"/>
                          </a:solidFill>
                          <a:latin typeface="+mn-lt"/>
                          <a:ea typeface="+mn-ea"/>
                          <a:cs typeface="+mn-cs"/>
                        </a:rPr>
                        <a:t>1</a:t>
                      </a:r>
                      <a:endParaRPr lang="fa-IR" sz="3200" b="0" i="0" u="none" strike="noStrike" kern="1200" baseline="0" dirty="0">
                        <a:solidFill>
                          <a:schemeClr val="tx1"/>
                        </a:solidFill>
                        <a:latin typeface="+mn-lt"/>
                        <a:ea typeface="+mn-ea"/>
                        <a:cs typeface="+mn-cs"/>
                      </a:endParaRPr>
                    </a:p>
                  </a:txBody>
                  <a:tc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tc>
                  <a:txBody>
                    <a:bodyPr/>
                    <a:lstStyle/>
                    <a:p>
                      <a:pPr rtl="1"/>
                      <a:r>
                        <a:rPr lang="en-US" sz="3200" b="0" i="0" u="none" strike="noStrike" kern="1200" baseline="0" dirty="0" smtClean="0">
                          <a:solidFill>
                            <a:schemeClr val="tx1"/>
                          </a:solidFill>
                          <a:latin typeface="+mn-lt"/>
                          <a:ea typeface="+mn-ea"/>
                          <a:cs typeface="+mn-cs"/>
                        </a:rPr>
                        <a:t>40-70</a:t>
                      </a:r>
                      <a:endParaRPr lang="fa-IR" sz="3200" b="0" i="0" u="none" strike="noStrike" kern="1200" baseline="0" dirty="0">
                        <a:solidFill>
                          <a:schemeClr val="tx1"/>
                        </a:solidFill>
                        <a:latin typeface="+mn-lt"/>
                        <a:ea typeface="+mn-ea"/>
                        <a:cs typeface="+mn-cs"/>
                      </a:endParaRPr>
                    </a:p>
                  </a:txBody>
                  <a:tc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tc vMerge="1">
                  <a:txBody>
                    <a:bodyPr/>
                    <a:lstStyle/>
                    <a:p>
                      <a:pPr rtl="1"/>
                      <a:endParaRPr lang="fa-IR" dirty="0"/>
                    </a:p>
                  </a:txBody>
                  <a:tcPr/>
                </a:tc>
                <a:tc vMerge="1">
                  <a:txBody>
                    <a:bodyPr/>
                    <a:lstStyle/>
                    <a:p>
                      <a:pPr rtl="1"/>
                      <a:endParaRPr lang="fa-IR"/>
                    </a:p>
                  </a:txBody>
                  <a:tcPr/>
                </a:tc>
                <a:extLst>
                  <a:ext uri="{0D108BD9-81ED-4DB2-BD59-A6C34878D82A}">
                    <a16:rowId xmlns:a16="http://schemas.microsoft.com/office/drawing/2014/main" val="1712335682"/>
                  </a:ext>
                </a:extLst>
              </a:tr>
            </a:tbl>
          </a:graphicData>
        </a:graphic>
      </p:graphicFrame>
      <p:sp>
        <p:nvSpPr>
          <p:cNvPr id="5" name="Rectangle 4"/>
          <p:cNvSpPr/>
          <p:nvPr/>
        </p:nvSpPr>
        <p:spPr>
          <a:xfrm>
            <a:off x="3234995" y="259418"/>
            <a:ext cx="4373313" cy="1107996"/>
          </a:xfrm>
          <a:prstGeom prst="rect">
            <a:avLst/>
          </a:prstGeom>
          <a:solidFill>
            <a:schemeClr val="bg1"/>
          </a:solidFill>
        </p:spPr>
        <p:txBody>
          <a:bodyPr wrap="none">
            <a:spAutoFit/>
          </a:bodyPr>
          <a:lstStyle/>
          <a:p>
            <a:r>
              <a:rPr lang="fa-IR" sz="6600" b="1" i="1" dirty="0">
                <a:solidFill>
                  <a:srgbClr val="FF0000"/>
                </a:solidFill>
              </a:rPr>
              <a:t>آزمایشات اولیه</a:t>
            </a:r>
            <a:endParaRPr lang="fa-IR" sz="6600" dirty="0"/>
          </a:p>
        </p:txBody>
      </p:sp>
    </p:spTree>
    <p:extLst>
      <p:ext uri="{BB962C8B-B14F-4D97-AF65-F5344CB8AC3E}">
        <p14:creationId xmlns:p14="http://schemas.microsoft.com/office/powerpoint/2010/main" val="23968349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80437"/>
            <a:ext cx="10515600" cy="990709"/>
          </a:xfrm>
          <a:solidFill>
            <a:schemeClr val="bg1"/>
          </a:solidFill>
        </p:spPr>
        <p:txBody>
          <a:bodyPr>
            <a:normAutofit/>
          </a:bodyPr>
          <a:lstStyle/>
          <a:p>
            <a:pPr algn="ctr"/>
            <a:r>
              <a:rPr lang="en-US" sz="6000" b="1" i="1" dirty="0">
                <a:solidFill>
                  <a:srgbClr val="FF0000"/>
                </a:solidFill>
                <a:cs typeface="+mn-cs"/>
              </a:rPr>
              <a:t>Symptomatic </a:t>
            </a:r>
            <a:r>
              <a:rPr lang="en-US" sz="6000" b="1" i="1" dirty="0" smtClean="0">
                <a:solidFill>
                  <a:srgbClr val="FF0000"/>
                </a:solidFill>
                <a:cs typeface="+mn-cs"/>
              </a:rPr>
              <a:t>Patients &amp; </a:t>
            </a:r>
            <a:r>
              <a:rPr lang="en-US" sz="6000" b="1" i="1" dirty="0">
                <a:solidFill>
                  <a:srgbClr val="FF0000"/>
                </a:solidFill>
                <a:cs typeface="+mn-cs"/>
              </a:rPr>
              <a:t>Ag Tests </a:t>
            </a:r>
            <a:endParaRPr lang="fa-IR" sz="6000" b="1" i="1" dirty="0">
              <a:solidFill>
                <a:srgbClr val="FF0000"/>
              </a:solidFill>
              <a:cs typeface="+mn-cs"/>
            </a:endParaRPr>
          </a:p>
        </p:txBody>
      </p:sp>
      <p:sp>
        <p:nvSpPr>
          <p:cNvPr id="3" name="Content Placeholder 2"/>
          <p:cNvSpPr>
            <a:spLocks noGrp="1"/>
          </p:cNvSpPr>
          <p:nvPr>
            <p:ph idx="1"/>
          </p:nvPr>
        </p:nvSpPr>
        <p:spPr>
          <a:xfrm>
            <a:off x="349469" y="2109405"/>
            <a:ext cx="11493062" cy="3976085"/>
          </a:xfrm>
          <a:blipFill>
            <a:blip r:embed="rId3"/>
            <a:tile tx="0" ty="0" sx="100000" sy="100000" flip="none" algn="tl"/>
          </a:blipFill>
        </p:spPr>
        <p:txBody>
          <a:bodyPr>
            <a:noAutofit/>
          </a:bodyPr>
          <a:lstStyle/>
          <a:p>
            <a:pPr marL="0" indent="0">
              <a:buNone/>
            </a:pPr>
            <a:r>
              <a:rPr lang="en-US" sz="2600" dirty="0" smtClean="0"/>
              <a:t>Ag Tests Can Be Useful Alternatives To PCR  For Diagnosis </a:t>
            </a:r>
            <a:r>
              <a:rPr lang="en-US" sz="2600" dirty="0" smtClean="0"/>
              <a:t>Symptomatic Individuals </a:t>
            </a:r>
            <a:r>
              <a:rPr lang="en-US" sz="2600" dirty="0" smtClean="0"/>
              <a:t>Who Are Thought To Be In Early Stages of </a:t>
            </a:r>
            <a:r>
              <a:rPr lang="en-US" sz="2600" dirty="0" smtClean="0"/>
              <a:t>Infection In </a:t>
            </a:r>
            <a:r>
              <a:rPr lang="en-US" sz="2600" dirty="0" smtClean="0"/>
              <a:t>Such Cases, Test Should Be Performed Within First 5-7 d of </a:t>
            </a:r>
            <a:r>
              <a:rPr lang="en-US" sz="2600" dirty="0" smtClean="0"/>
              <a:t>Symptoms</a:t>
            </a:r>
            <a:endParaRPr lang="en-US" sz="2600" dirty="0" smtClean="0"/>
          </a:p>
          <a:p>
            <a:pPr marL="0" indent="0">
              <a:buNone/>
            </a:pPr>
            <a:r>
              <a:rPr lang="en-US" sz="3200" b="1" i="1" u="sng" dirty="0" smtClean="0">
                <a:solidFill>
                  <a:srgbClr val="0070C0"/>
                </a:solidFill>
              </a:rPr>
              <a:t>If </a:t>
            </a:r>
            <a:r>
              <a:rPr lang="en-US" sz="3200" b="1" i="1" u="sng" dirty="0" smtClean="0">
                <a:solidFill>
                  <a:srgbClr val="0070C0"/>
                </a:solidFill>
              </a:rPr>
              <a:t> Ag Test Used </a:t>
            </a:r>
            <a:r>
              <a:rPr lang="en-US" sz="3200" b="1" i="1" u="sng" dirty="0" smtClean="0">
                <a:solidFill>
                  <a:srgbClr val="0070C0"/>
                </a:solidFill>
              </a:rPr>
              <a:t>For Clinical Diagnosis In Symptomatic Patients </a:t>
            </a:r>
            <a:r>
              <a:rPr lang="en-US" sz="2600" dirty="0" smtClean="0"/>
              <a:t>:</a:t>
            </a:r>
          </a:p>
          <a:p>
            <a:pPr marL="0" indent="0">
              <a:buNone/>
            </a:pPr>
            <a:r>
              <a:rPr lang="en-US" sz="3200" b="1" i="1" dirty="0" smtClean="0">
                <a:solidFill>
                  <a:srgbClr val="FF0000"/>
                </a:solidFill>
              </a:rPr>
              <a:t>Positive </a:t>
            </a:r>
            <a:r>
              <a:rPr lang="en-US" sz="3200" b="1" i="1" dirty="0">
                <a:solidFill>
                  <a:srgbClr val="FF0000"/>
                </a:solidFill>
              </a:rPr>
              <a:t>Ag </a:t>
            </a:r>
            <a:r>
              <a:rPr lang="en-US" sz="3200" b="1" i="1" dirty="0" smtClean="0">
                <a:solidFill>
                  <a:srgbClr val="FF0000"/>
                </a:solidFill>
              </a:rPr>
              <a:t>Tests  : </a:t>
            </a:r>
            <a:r>
              <a:rPr lang="en-US" sz="2600" dirty="0" smtClean="0"/>
              <a:t>Can </a:t>
            </a:r>
            <a:r>
              <a:rPr lang="en-US" sz="2600" dirty="0" smtClean="0"/>
              <a:t>Be Interpreted As Indicative of  </a:t>
            </a:r>
            <a:r>
              <a:rPr lang="en-US" sz="2600" dirty="0" smtClean="0"/>
              <a:t>Infection</a:t>
            </a:r>
          </a:p>
          <a:p>
            <a:pPr marL="0" indent="0">
              <a:buNone/>
            </a:pPr>
            <a:r>
              <a:rPr lang="en-US" sz="3200" b="1" i="1" dirty="0">
                <a:solidFill>
                  <a:srgbClr val="FF0000"/>
                </a:solidFill>
              </a:rPr>
              <a:t>Negative Ag </a:t>
            </a:r>
            <a:r>
              <a:rPr lang="en-US" sz="3200" b="1" i="1" dirty="0">
                <a:solidFill>
                  <a:srgbClr val="FF0000"/>
                </a:solidFill>
              </a:rPr>
              <a:t>Tests :</a:t>
            </a:r>
            <a:r>
              <a:rPr lang="en-US" sz="3200" b="1" i="1" dirty="0">
                <a:solidFill>
                  <a:srgbClr val="FF0000"/>
                </a:solidFill>
              </a:rPr>
              <a:t> </a:t>
            </a:r>
            <a:r>
              <a:rPr lang="en-US" sz="2600" dirty="0" smtClean="0"/>
              <a:t>Could Be </a:t>
            </a:r>
            <a:r>
              <a:rPr lang="en-US" sz="2600" dirty="0" smtClean="0"/>
              <a:t>False Negative &amp; Should </a:t>
            </a:r>
            <a:r>
              <a:rPr lang="en-US" sz="2600" dirty="0" smtClean="0"/>
              <a:t>Confirmed </a:t>
            </a:r>
            <a:r>
              <a:rPr lang="en-US" sz="2600" dirty="0" smtClean="0"/>
              <a:t>Using </a:t>
            </a:r>
            <a:r>
              <a:rPr lang="en-US" sz="2600" dirty="0" smtClean="0"/>
              <a:t>PCR </a:t>
            </a:r>
          </a:p>
          <a:p>
            <a:pPr marL="0" indent="0">
              <a:buNone/>
            </a:pPr>
            <a:r>
              <a:rPr lang="en-US" sz="2600" dirty="0" smtClean="0"/>
              <a:t>If </a:t>
            </a:r>
            <a:r>
              <a:rPr lang="en-US" sz="2600" dirty="0" smtClean="0"/>
              <a:t>Confirmatory </a:t>
            </a:r>
            <a:r>
              <a:rPr lang="en-US" sz="2600" dirty="0" smtClean="0"/>
              <a:t>PCR Performed</a:t>
            </a:r>
            <a:r>
              <a:rPr lang="en-US" sz="2600" dirty="0" smtClean="0"/>
              <a:t>, </a:t>
            </a:r>
            <a:r>
              <a:rPr lang="en-US" sz="2600" dirty="0" smtClean="0"/>
              <a:t>It </a:t>
            </a:r>
            <a:r>
              <a:rPr lang="en-US" sz="2600" dirty="0" smtClean="0"/>
              <a:t>Be Done As Soon As </a:t>
            </a:r>
            <a:r>
              <a:rPr lang="en-US" sz="2600" dirty="0" smtClean="0"/>
              <a:t>Possible, </a:t>
            </a:r>
            <a:r>
              <a:rPr lang="en-US" sz="2600" dirty="0" smtClean="0"/>
              <a:t>Ideally Within 48 </a:t>
            </a:r>
            <a:r>
              <a:rPr lang="en-US" sz="2600" dirty="0" smtClean="0"/>
              <a:t>h</a:t>
            </a:r>
          </a:p>
          <a:p>
            <a:pPr marL="0" indent="0">
              <a:buNone/>
            </a:pPr>
            <a:r>
              <a:rPr lang="en-US" sz="2600" dirty="0" smtClean="0"/>
              <a:t>If PCR  Is Unavailable</a:t>
            </a:r>
            <a:r>
              <a:rPr lang="en-US" sz="2600" dirty="0" smtClean="0"/>
              <a:t>, </a:t>
            </a:r>
            <a:r>
              <a:rPr lang="en-US" sz="2600" dirty="0" smtClean="0"/>
              <a:t>Repeat Ag </a:t>
            </a:r>
            <a:r>
              <a:rPr lang="en-US" sz="2600" dirty="0" err="1" smtClean="0"/>
              <a:t>Tes</a:t>
            </a:r>
            <a:r>
              <a:rPr lang="en-US" sz="2600" dirty="0" smtClean="0"/>
              <a:t> </a:t>
            </a:r>
            <a:r>
              <a:rPr lang="en-US" sz="2600" dirty="0" smtClean="0"/>
              <a:t>Every 3 </a:t>
            </a:r>
            <a:r>
              <a:rPr lang="en-US" sz="2600" dirty="0" smtClean="0"/>
              <a:t>-7 d </a:t>
            </a:r>
            <a:r>
              <a:rPr lang="en-US" sz="2600" dirty="0" smtClean="0"/>
              <a:t>For 14 </a:t>
            </a:r>
            <a:r>
              <a:rPr lang="en-US" sz="2600" dirty="0" smtClean="0"/>
              <a:t>d </a:t>
            </a:r>
            <a:r>
              <a:rPr lang="en-US" sz="2600" dirty="0" smtClean="0"/>
              <a:t>To Confirm </a:t>
            </a:r>
            <a:r>
              <a:rPr lang="en-US" sz="2600" dirty="0" smtClean="0"/>
              <a:t>Negative </a:t>
            </a:r>
            <a:r>
              <a:rPr lang="en-US" sz="2600" dirty="0" smtClean="0"/>
              <a:t>Result</a:t>
            </a:r>
            <a:endParaRPr lang="fa-IR" sz="2600" dirty="0"/>
          </a:p>
        </p:txBody>
      </p:sp>
    </p:spTree>
    <p:extLst>
      <p:ext uri="{BB962C8B-B14F-4D97-AF65-F5344CB8AC3E}">
        <p14:creationId xmlns:p14="http://schemas.microsoft.com/office/powerpoint/2010/main" val="33296113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1053" y="254767"/>
            <a:ext cx="11101553" cy="1053772"/>
          </a:xfrm>
          <a:solidFill>
            <a:schemeClr val="bg1"/>
          </a:solidFill>
        </p:spPr>
        <p:txBody>
          <a:bodyPr>
            <a:noAutofit/>
          </a:bodyPr>
          <a:lstStyle/>
          <a:p>
            <a:pPr algn="ctr"/>
            <a:r>
              <a:rPr lang="en-US" sz="5400" b="1" i="1" dirty="0">
                <a:solidFill>
                  <a:srgbClr val="FF0000"/>
                </a:solidFill>
              </a:rPr>
              <a:t>Asymptomatic Individual With Exposure</a:t>
            </a:r>
            <a:endParaRPr lang="fa-IR" sz="5400" i="1" dirty="0">
              <a:solidFill>
                <a:srgbClr val="FF0000"/>
              </a:solidFill>
            </a:endParaRPr>
          </a:p>
        </p:txBody>
      </p:sp>
      <p:sp>
        <p:nvSpPr>
          <p:cNvPr id="3" name="Content Placeholder 2"/>
          <p:cNvSpPr>
            <a:spLocks noGrp="1"/>
          </p:cNvSpPr>
          <p:nvPr>
            <p:ph idx="1"/>
          </p:nvPr>
        </p:nvSpPr>
        <p:spPr>
          <a:xfrm>
            <a:off x="1056290" y="1503459"/>
            <a:ext cx="9837682" cy="1567409"/>
          </a:xfrm>
          <a:blipFill>
            <a:blip r:embed="rId3"/>
            <a:tile tx="0" ty="0" sx="100000" sy="100000" flip="none" algn="tl"/>
          </a:blipFill>
        </p:spPr>
        <p:txBody>
          <a:bodyPr>
            <a:noAutofit/>
          </a:bodyPr>
          <a:lstStyle/>
          <a:p>
            <a:pPr marL="457200" indent="-457200">
              <a:buFont typeface="+mj-lt"/>
              <a:buAutoNum type="arabicPeriod"/>
            </a:pPr>
            <a:r>
              <a:rPr lang="en-US" sz="2400" dirty="0" smtClean="0"/>
              <a:t>Ag Tests Can Be Useful To Evaluate For COVID  Following Close Contact With Individual With Known or Suspected Infection</a:t>
            </a:r>
          </a:p>
          <a:p>
            <a:pPr marL="457200" indent="-457200">
              <a:buFont typeface="+mj-lt"/>
              <a:buAutoNum type="arabicPeriod"/>
            </a:pPr>
            <a:r>
              <a:rPr lang="en-US" sz="2400" dirty="0" smtClean="0"/>
              <a:t>Un-Vaccinated </a:t>
            </a:r>
            <a:r>
              <a:rPr lang="en-US" sz="2400" dirty="0" smtClean="0"/>
              <a:t>Individual </a:t>
            </a:r>
            <a:r>
              <a:rPr lang="en-US" sz="2400" dirty="0" smtClean="0"/>
              <a:t>Get Tested Immediately After Exposure To Quickly Document Infection</a:t>
            </a:r>
          </a:p>
          <a:p>
            <a:pPr marL="0" indent="0">
              <a:buNone/>
            </a:pPr>
            <a:endParaRPr lang="en-US" sz="2400" dirty="0" smtClean="0"/>
          </a:p>
        </p:txBody>
      </p:sp>
      <p:graphicFrame>
        <p:nvGraphicFramePr>
          <p:cNvPr id="4" name="Table 3"/>
          <p:cNvGraphicFramePr>
            <a:graphicFrameLocks noGrp="1"/>
          </p:cNvGraphicFramePr>
          <p:nvPr>
            <p:extLst>
              <p:ext uri="{D42A27DB-BD31-4B8C-83A1-F6EECF244321}">
                <p14:modId xmlns:p14="http://schemas.microsoft.com/office/powerpoint/2010/main" val="2060552335"/>
              </p:ext>
            </p:extLst>
          </p:nvPr>
        </p:nvGraphicFramePr>
        <p:xfrm>
          <a:off x="691053" y="3265788"/>
          <a:ext cx="10449913" cy="3413760"/>
        </p:xfrm>
        <a:graphic>
          <a:graphicData uri="http://schemas.openxmlformats.org/drawingml/2006/table">
            <a:tbl>
              <a:tblPr rtl="1" firstRow="1" bandRow="1">
                <a:tableStyleId>{5940675A-B579-460E-94D1-54222C63F5DA}</a:tableStyleId>
              </a:tblPr>
              <a:tblGrid>
                <a:gridCol w="2982518">
                  <a:extLst>
                    <a:ext uri="{9D8B030D-6E8A-4147-A177-3AD203B41FA5}">
                      <a16:colId xmlns:a16="http://schemas.microsoft.com/office/drawing/2014/main" val="2493590712"/>
                    </a:ext>
                  </a:extLst>
                </a:gridCol>
                <a:gridCol w="7467395">
                  <a:extLst>
                    <a:ext uri="{9D8B030D-6E8A-4147-A177-3AD203B41FA5}">
                      <a16:colId xmlns:a16="http://schemas.microsoft.com/office/drawing/2014/main" val="722968272"/>
                    </a:ext>
                  </a:extLst>
                </a:gridCol>
              </a:tblGrid>
              <a:tr h="370840">
                <a:tc>
                  <a:txBody>
                    <a:bodyPr/>
                    <a:lstStyle/>
                    <a:p>
                      <a:pPr algn="ctr" rtl="1"/>
                      <a:r>
                        <a:rPr lang="en-US" sz="3200" b="1" i="1" dirty="0" smtClean="0"/>
                        <a:t>Positive Ag Test </a:t>
                      </a:r>
                      <a:endParaRPr lang="fa-IR" sz="3200" b="1" i="1" dirty="0"/>
                    </a:p>
                  </a:txBody>
                  <a:tcPr>
                    <a:blipFill>
                      <a:blip r:embed="rId4"/>
                      <a:tile tx="0" ty="0" sx="100000" sy="100000" flip="none" algn="tl"/>
                    </a:blipFill>
                  </a:tcPr>
                </a:tc>
                <a:tc>
                  <a:txBody>
                    <a:bodyPr/>
                    <a:lstStyle/>
                    <a:p>
                      <a:pPr algn="ctr" rtl="1"/>
                      <a:r>
                        <a:rPr lang="en-US" sz="3200" b="1" i="1" dirty="0" smtClean="0"/>
                        <a:t>If Test Is Negative</a:t>
                      </a:r>
                      <a:endParaRPr lang="fa-IR" sz="3200" b="1" i="1" dirty="0"/>
                    </a:p>
                  </a:txBody>
                  <a:tcPr>
                    <a:blipFill>
                      <a:blip r:embed="rId4"/>
                      <a:tile tx="0" ty="0" sx="100000" sy="100000" flip="none" algn="tl"/>
                    </a:blipFill>
                  </a:tcPr>
                </a:tc>
                <a:extLst>
                  <a:ext uri="{0D108BD9-81ED-4DB2-BD59-A6C34878D82A}">
                    <a16:rowId xmlns:a16="http://schemas.microsoft.com/office/drawing/2014/main" val="391592504"/>
                  </a:ext>
                </a:extLst>
              </a:tr>
              <a:tr h="370840">
                <a:tc>
                  <a:txBody>
                    <a:bodyPr/>
                    <a:lstStyle/>
                    <a:p>
                      <a:pPr algn="ctr" rtl="1"/>
                      <a:r>
                        <a:rPr lang="en-US" sz="2400" dirty="0" smtClean="0"/>
                        <a:t>Indicative </a:t>
                      </a:r>
                    </a:p>
                    <a:p>
                      <a:pPr algn="ctr" rtl="1"/>
                      <a:r>
                        <a:rPr lang="en-US" sz="2400" dirty="0" smtClean="0"/>
                        <a:t>Infection</a:t>
                      </a:r>
                      <a:endParaRPr lang="fa-IR" sz="2400" dirty="0"/>
                    </a:p>
                  </a:txBody>
                  <a:tcPr>
                    <a:blipFill>
                      <a:blip r:embed="rId4"/>
                      <a:tile tx="0" ty="0" sx="100000" sy="100000" flip="none" algn="tl"/>
                    </a:blip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dirty="0" smtClean="0"/>
                        <a:t>Get Tested 5-7 d After Last Exposure To Help Inform Duration of Quarantine </a:t>
                      </a:r>
                    </a:p>
                  </a:txBody>
                  <a:tcPr>
                    <a:blipFill>
                      <a:blip r:embed="rId4"/>
                      <a:tile tx="0" ty="0" sx="100000" sy="100000" flip="none" algn="tl"/>
                    </a:blipFill>
                  </a:tcPr>
                </a:tc>
                <a:extLst>
                  <a:ext uri="{0D108BD9-81ED-4DB2-BD59-A6C34878D82A}">
                    <a16:rowId xmlns:a16="http://schemas.microsoft.com/office/drawing/2014/main" val="3628724083"/>
                  </a:ext>
                </a:extLst>
              </a:tr>
              <a:tr h="370840">
                <a:tc>
                  <a:txBody>
                    <a:bodyPr/>
                    <a:lstStyle/>
                    <a:p>
                      <a:pPr algn="ctr" rtl="1"/>
                      <a:endParaRPr lang="fa-IR" sz="2400"/>
                    </a:p>
                  </a:txBody>
                  <a:tcPr>
                    <a:blipFill>
                      <a:blip r:embed="rId4"/>
                      <a:tile tx="0" ty="0" sx="100000" sy="100000" flip="none" algn="tl"/>
                    </a:blipFill>
                  </a:tcPr>
                </a:tc>
                <a:tc>
                  <a:txBody>
                    <a:bodyPr/>
                    <a:lstStyle/>
                    <a:p>
                      <a:pPr marL="0" indent="0" algn="ctr">
                        <a:buNone/>
                      </a:pPr>
                      <a:r>
                        <a:rPr lang="en-US" sz="2400" dirty="0" smtClean="0"/>
                        <a:t>Negative Ag Test 5-7 d After Exposure Is Likely Sufficient To</a:t>
                      </a:r>
                      <a:r>
                        <a:rPr lang="en-US" sz="2400" baseline="0" dirty="0" smtClean="0"/>
                        <a:t> </a:t>
                      </a:r>
                      <a:r>
                        <a:rPr lang="en-US" sz="2400" dirty="0" smtClean="0"/>
                        <a:t>Support Discontinuation of Quarantine After 7 d</a:t>
                      </a:r>
                      <a:endParaRPr lang="fa-IR" sz="2400" dirty="0"/>
                    </a:p>
                  </a:txBody>
                  <a:tcPr>
                    <a:blipFill>
                      <a:blip r:embed="rId4"/>
                      <a:tile tx="0" ty="0" sx="100000" sy="100000" flip="none" algn="tl"/>
                    </a:blipFill>
                  </a:tcPr>
                </a:tc>
                <a:extLst>
                  <a:ext uri="{0D108BD9-81ED-4DB2-BD59-A6C34878D82A}">
                    <a16:rowId xmlns:a16="http://schemas.microsoft.com/office/drawing/2014/main" val="1736805778"/>
                  </a:ext>
                </a:extLst>
              </a:tr>
              <a:tr h="370840">
                <a:tc>
                  <a:txBody>
                    <a:bodyPr/>
                    <a:lstStyle/>
                    <a:p>
                      <a:pPr algn="ctr" rtl="1"/>
                      <a:endParaRPr lang="fa-IR" sz="2400"/>
                    </a:p>
                  </a:txBody>
                  <a:tcPr>
                    <a:blipFill>
                      <a:blip r:embed="rId4"/>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Risks Transmission Associated With Discontinuing Quarantine At Day 7 With Negative Ag Test Is Not Substantially Different Than With Negative PCR</a:t>
                      </a:r>
                    </a:p>
                  </a:txBody>
                  <a:tcPr>
                    <a:blipFill>
                      <a:blip r:embed="rId4"/>
                      <a:tile tx="0" ty="0" sx="100000" sy="100000" flip="none" algn="tl"/>
                    </a:blipFill>
                  </a:tcPr>
                </a:tc>
                <a:extLst>
                  <a:ext uri="{0D108BD9-81ED-4DB2-BD59-A6C34878D82A}">
                    <a16:rowId xmlns:a16="http://schemas.microsoft.com/office/drawing/2014/main" val="3083152564"/>
                  </a:ext>
                </a:extLst>
              </a:tr>
            </a:tbl>
          </a:graphicData>
        </a:graphic>
      </p:graphicFrame>
      <p:cxnSp>
        <p:nvCxnSpPr>
          <p:cNvPr id="6" name="Straight Arrow Connector 5"/>
          <p:cNvCxnSpPr/>
          <p:nvPr/>
        </p:nvCxnSpPr>
        <p:spPr>
          <a:xfrm>
            <a:off x="5155324" y="2822028"/>
            <a:ext cx="1686910" cy="583324"/>
          </a:xfrm>
          <a:prstGeom prst="straightConnector1">
            <a:avLst/>
          </a:prstGeom>
          <a:ln w="1397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2699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42299"/>
            <a:ext cx="11792606" cy="4259865"/>
          </a:xfr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txBody>
          <a:bodyPr>
            <a:normAutofit fontScale="92500"/>
          </a:bodyPr>
          <a:lstStyle/>
          <a:p>
            <a:pPr marL="571500" indent="-571500">
              <a:buFont typeface="+mj-lt"/>
              <a:buAutoNum type="romanUcPeriod"/>
            </a:pPr>
            <a:r>
              <a:rPr lang="en-US" dirty="0" smtClean="0"/>
              <a:t>Potential </a:t>
            </a:r>
            <a:r>
              <a:rPr lang="en-US" dirty="0"/>
              <a:t>Transmission Impact of Individual With False-Negative Test Depends On Other Factors, Including Vaccination Rates </a:t>
            </a:r>
            <a:r>
              <a:rPr lang="en-US" dirty="0" smtClean="0"/>
              <a:t>, </a:t>
            </a:r>
            <a:r>
              <a:rPr lang="en-US" dirty="0"/>
              <a:t>Use </a:t>
            </a:r>
            <a:r>
              <a:rPr lang="en-US" dirty="0" smtClean="0"/>
              <a:t>of </a:t>
            </a:r>
            <a:r>
              <a:rPr lang="en-US" dirty="0"/>
              <a:t>Masks, </a:t>
            </a:r>
            <a:r>
              <a:rPr lang="en-US" dirty="0" smtClean="0"/>
              <a:t>Extent of </a:t>
            </a:r>
            <a:r>
              <a:rPr lang="en-US" dirty="0"/>
              <a:t>Exposure </a:t>
            </a:r>
          </a:p>
          <a:p>
            <a:pPr marL="571500" indent="-571500">
              <a:buFont typeface="+mj-lt"/>
              <a:buAutoNum type="romanUcPeriod"/>
            </a:pPr>
            <a:endParaRPr lang="en-US" dirty="0" smtClean="0"/>
          </a:p>
          <a:p>
            <a:pPr marL="571500" indent="-571500">
              <a:buFont typeface="+mj-lt"/>
              <a:buAutoNum type="romanUcPeriod"/>
            </a:pPr>
            <a:r>
              <a:rPr lang="en-US" dirty="0" smtClean="0"/>
              <a:t>It </a:t>
            </a:r>
            <a:r>
              <a:rPr lang="en-US" dirty="0"/>
              <a:t>Is Reasonable To Confirm Negative Ag Test Performed On Day 5-7 Post-Exposure With PCR If </a:t>
            </a:r>
            <a:r>
              <a:rPr lang="en-US" dirty="0" smtClean="0"/>
              <a:t> Potential </a:t>
            </a:r>
            <a:r>
              <a:rPr lang="en-US" dirty="0"/>
              <a:t>Impact </a:t>
            </a:r>
            <a:r>
              <a:rPr lang="en-US" dirty="0" smtClean="0"/>
              <a:t>of False-Negative </a:t>
            </a:r>
            <a:r>
              <a:rPr lang="en-US" dirty="0"/>
              <a:t>Antigen </a:t>
            </a:r>
            <a:r>
              <a:rPr lang="en-US" dirty="0" smtClean="0"/>
              <a:t>Test Is </a:t>
            </a:r>
            <a:r>
              <a:rPr lang="en-US" dirty="0"/>
              <a:t>Thought To Be </a:t>
            </a:r>
            <a:r>
              <a:rPr lang="en-US" dirty="0" smtClean="0"/>
              <a:t>High</a:t>
            </a:r>
            <a:endParaRPr lang="en-US" dirty="0"/>
          </a:p>
          <a:p>
            <a:pPr marL="571500" indent="-571500">
              <a:buFont typeface="+mj-lt"/>
              <a:buAutoNum type="romanUcPeriod"/>
            </a:pPr>
            <a:r>
              <a:rPr lang="en-US" dirty="0"/>
              <a:t>Regardless </a:t>
            </a:r>
            <a:r>
              <a:rPr lang="en-US" dirty="0" smtClean="0"/>
              <a:t>of </a:t>
            </a:r>
            <a:r>
              <a:rPr lang="en-US" dirty="0"/>
              <a:t>Whether </a:t>
            </a:r>
            <a:r>
              <a:rPr lang="en-US" dirty="0" smtClean="0"/>
              <a:t>Negative </a:t>
            </a:r>
            <a:r>
              <a:rPr lang="en-US" dirty="0"/>
              <a:t>Test Is Confirmed, Individuals With Known Exposure Should </a:t>
            </a:r>
            <a:r>
              <a:rPr lang="en-US" dirty="0" smtClean="0"/>
              <a:t>:</a:t>
            </a:r>
          </a:p>
          <a:p>
            <a:pPr marL="514350" indent="-514350">
              <a:buFont typeface="+mj-lt"/>
              <a:buAutoNum type="arabicPeriod"/>
            </a:pPr>
            <a:r>
              <a:rPr lang="en-US" dirty="0" smtClean="0"/>
              <a:t>Monitored </a:t>
            </a:r>
            <a:r>
              <a:rPr lang="en-US" dirty="0"/>
              <a:t>Closely For 14 </a:t>
            </a:r>
            <a:r>
              <a:rPr lang="en-US" dirty="0" smtClean="0"/>
              <a:t>d </a:t>
            </a:r>
            <a:r>
              <a:rPr lang="en-US" dirty="0"/>
              <a:t>After Exposure </a:t>
            </a:r>
            <a:endParaRPr lang="en-US" dirty="0" smtClean="0"/>
          </a:p>
          <a:p>
            <a:pPr marL="514350" indent="-514350">
              <a:buFont typeface="+mj-lt"/>
              <a:buAutoNum type="arabicPeriod"/>
            </a:pPr>
            <a:r>
              <a:rPr lang="en-US" dirty="0" smtClean="0"/>
              <a:t>Get </a:t>
            </a:r>
            <a:r>
              <a:rPr lang="en-US" dirty="0"/>
              <a:t>Tested If Symptoms </a:t>
            </a:r>
            <a:r>
              <a:rPr lang="en-US" dirty="0" smtClean="0"/>
              <a:t>of COVID </a:t>
            </a:r>
            <a:r>
              <a:rPr lang="en-US" dirty="0"/>
              <a:t>Develop</a:t>
            </a:r>
            <a:endParaRPr lang="fa-IR" dirty="0"/>
          </a:p>
          <a:p>
            <a:pPr marL="0" indent="0">
              <a:buNone/>
            </a:pPr>
            <a:endParaRPr lang="fa-IR" dirty="0"/>
          </a:p>
        </p:txBody>
      </p:sp>
    </p:spTree>
    <p:extLst>
      <p:ext uri="{BB962C8B-B14F-4D97-AF65-F5344CB8AC3E}">
        <p14:creationId xmlns:p14="http://schemas.microsoft.com/office/powerpoint/2010/main" val="5824630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5950" y="207465"/>
            <a:ext cx="7722476" cy="1132599"/>
          </a:xfrm>
          <a:solidFill>
            <a:schemeClr val="bg1"/>
          </a:solidFill>
        </p:spPr>
        <p:txBody>
          <a:bodyPr>
            <a:normAutofit/>
          </a:bodyPr>
          <a:lstStyle/>
          <a:p>
            <a:pPr algn="ctr"/>
            <a:r>
              <a:rPr lang="en-US" sz="6600" b="1" i="1" dirty="0">
                <a:solidFill>
                  <a:srgbClr val="FF0000"/>
                </a:solidFill>
              </a:rPr>
              <a:t>Antibody </a:t>
            </a:r>
            <a:r>
              <a:rPr lang="en-US" sz="4800" b="1" i="1" dirty="0"/>
              <a:t>(Serologic) </a:t>
            </a:r>
            <a:r>
              <a:rPr lang="en-US" sz="6600" b="1" i="1" dirty="0">
                <a:solidFill>
                  <a:srgbClr val="FF0000"/>
                </a:solidFill>
              </a:rPr>
              <a:t>Tests</a:t>
            </a:r>
            <a:endParaRPr lang="fa-IR" sz="6600" dirty="0"/>
          </a:p>
        </p:txBody>
      </p:sp>
      <p:pic>
        <p:nvPicPr>
          <p:cNvPr id="4" name="Picture 3"/>
          <p:cNvPicPr>
            <a:picLocks noChangeAspect="1"/>
          </p:cNvPicPr>
          <p:nvPr/>
        </p:nvPicPr>
        <p:blipFill>
          <a:blip r:embed="rId3"/>
          <a:stretch>
            <a:fillRect/>
          </a:stretch>
        </p:blipFill>
        <p:spPr>
          <a:xfrm>
            <a:off x="1848121" y="1597466"/>
            <a:ext cx="4072455" cy="4987363"/>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stretch>
            <a:fillRect/>
          </a:stretch>
        </p:blipFill>
        <p:spPr>
          <a:xfrm>
            <a:off x="9256103" y="325854"/>
            <a:ext cx="1846337" cy="63030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688823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01311" y="175934"/>
            <a:ext cx="7930056" cy="933045"/>
          </a:xfrm>
          <a:solidFill>
            <a:schemeClr val="bg1"/>
          </a:solidFill>
        </p:spPr>
        <p:txBody>
          <a:bodyPr>
            <a:normAutofit/>
          </a:bodyPr>
          <a:lstStyle/>
          <a:p>
            <a:pPr algn="ctr"/>
            <a:r>
              <a:rPr lang="en-US" sz="6000" b="1" i="1" dirty="0" smtClean="0">
                <a:solidFill>
                  <a:srgbClr val="FF0000"/>
                </a:solidFill>
              </a:rPr>
              <a:t>Antibody </a:t>
            </a:r>
            <a:r>
              <a:rPr lang="en-US" sz="4800" b="1" i="1" dirty="0" smtClean="0"/>
              <a:t>(Serologic) </a:t>
            </a:r>
            <a:r>
              <a:rPr lang="en-US" sz="6000" b="1" i="1" dirty="0" smtClean="0">
                <a:solidFill>
                  <a:srgbClr val="FF0000"/>
                </a:solidFill>
              </a:rPr>
              <a:t>Tests</a:t>
            </a:r>
            <a:endParaRPr lang="fa-IR" sz="6000" i="1" dirty="0">
              <a:solidFill>
                <a:srgbClr val="FF0000"/>
              </a:solidFill>
            </a:endParaRPr>
          </a:p>
        </p:txBody>
      </p:sp>
      <p:sp>
        <p:nvSpPr>
          <p:cNvPr id="3" name="Content Placeholder 2"/>
          <p:cNvSpPr>
            <a:spLocks noGrp="1"/>
          </p:cNvSpPr>
          <p:nvPr>
            <p:ph idx="1"/>
          </p:nvPr>
        </p:nvSpPr>
        <p:spPr>
          <a:xfrm>
            <a:off x="252250" y="1513489"/>
            <a:ext cx="11634949" cy="4950373"/>
          </a:xfrm>
          <a:blipFill>
            <a:blip r:embed="rId3"/>
            <a:tile tx="0" ty="0" sx="100000" sy="100000" flip="none" algn="tl"/>
          </a:blipFill>
        </p:spPr>
        <p:txBody>
          <a:bodyPr>
            <a:normAutofit/>
          </a:bodyPr>
          <a:lstStyle/>
          <a:p>
            <a:pPr>
              <a:buFont typeface="Wingdings" panose="05000000000000000000" pitchFamily="2" charset="2"/>
              <a:buChar char="ü"/>
            </a:pPr>
            <a:r>
              <a:rPr lang="en-US" b="1" dirty="0" smtClean="0"/>
              <a:t>Antibody (Serologic) Tests</a:t>
            </a:r>
            <a:r>
              <a:rPr lang="en-US" dirty="0" smtClean="0"/>
              <a:t> Can Provide Evidence of </a:t>
            </a:r>
            <a:r>
              <a:rPr lang="en-US" sz="3500" b="1" dirty="0">
                <a:solidFill>
                  <a:srgbClr val="FF0000"/>
                </a:solidFill>
              </a:rPr>
              <a:t>Previous</a:t>
            </a:r>
            <a:r>
              <a:rPr lang="en-US" sz="3000" b="1" dirty="0"/>
              <a:t> Infection </a:t>
            </a:r>
            <a:r>
              <a:rPr lang="en-US" dirty="0" smtClean="0"/>
              <a:t>But Are </a:t>
            </a:r>
            <a:r>
              <a:rPr lang="en-US" b="1" dirty="0" smtClean="0"/>
              <a:t>Not Useful For Diagnosis of </a:t>
            </a:r>
            <a:r>
              <a:rPr lang="en-US" sz="3000" b="1" dirty="0" smtClean="0">
                <a:solidFill>
                  <a:srgbClr val="FF0000"/>
                </a:solidFill>
              </a:rPr>
              <a:t>Acute &amp;</a:t>
            </a:r>
            <a:r>
              <a:rPr lang="en-US" sz="3000" dirty="0" smtClean="0">
                <a:solidFill>
                  <a:srgbClr val="FF0000"/>
                </a:solidFill>
              </a:rPr>
              <a:t> </a:t>
            </a:r>
            <a:r>
              <a:rPr lang="en-US" sz="3000" b="1" dirty="0">
                <a:solidFill>
                  <a:srgbClr val="FF0000"/>
                </a:solidFill>
              </a:rPr>
              <a:t>Current </a:t>
            </a:r>
            <a:r>
              <a:rPr lang="en-US" b="1" dirty="0"/>
              <a:t>Infection</a:t>
            </a:r>
          </a:p>
          <a:p>
            <a:pPr>
              <a:buFont typeface="Wingdings" panose="05000000000000000000" pitchFamily="2" charset="2"/>
              <a:buChar char="ü"/>
            </a:pPr>
            <a:r>
              <a:rPr lang="en-US" sz="3000" b="1" i="1" u="sng" dirty="0" smtClean="0">
                <a:solidFill>
                  <a:srgbClr val="FF0000"/>
                </a:solidFill>
              </a:rPr>
              <a:t>Positive Ab</a:t>
            </a:r>
            <a:r>
              <a:rPr lang="en-US" sz="3000" b="1" i="1" dirty="0" smtClean="0">
                <a:solidFill>
                  <a:srgbClr val="FF0000"/>
                </a:solidFill>
              </a:rPr>
              <a:t> </a:t>
            </a:r>
            <a:r>
              <a:rPr lang="en-US" sz="3000" b="1" i="1" dirty="0" smtClean="0">
                <a:solidFill>
                  <a:srgbClr val="FF0000"/>
                </a:solidFill>
              </a:rPr>
              <a:t> </a:t>
            </a:r>
            <a:r>
              <a:rPr lang="en-US" dirty="0" smtClean="0"/>
              <a:t>Test </a:t>
            </a:r>
            <a:r>
              <a:rPr lang="en-US" dirty="0" smtClean="0"/>
              <a:t>Result Does Not Prove </a:t>
            </a:r>
            <a:r>
              <a:rPr lang="en-US" dirty="0" smtClean="0"/>
              <a:t>Protection </a:t>
            </a:r>
            <a:r>
              <a:rPr lang="en-US" dirty="0" smtClean="0"/>
              <a:t>Against COVID &amp; Reinfection  </a:t>
            </a:r>
            <a:r>
              <a:rPr lang="en-US" dirty="0" smtClean="0"/>
              <a:t>Although  </a:t>
            </a:r>
            <a:r>
              <a:rPr lang="en-US" dirty="0" smtClean="0"/>
              <a:t>Vaccine Companies Use Serologic Testing As Marker For Immunogenicity </a:t>
            </a:r>
            <a:r>
              <a:rPr lang="en-US" dirty="0" smtClean="0"/>
              <a:t>&amp; </a:t>
            </a:r>
            <a:r>
              <a:rPr lang="en-US" dirty="0" smtClean="0"/>
              <a:t>Protection From Infection</a:t>
            </a:r>
          </a:p>
          <a:p>
            <a:pPr>
              <a:buFont typeface="Wingdings" panose="05000000000000000000" pitchFamily="2" charset="2"/>
              <a:buChar char="ü"/>
            </a:pPr>
            <a:r>
              <a:rPr lang="en-US" b="1" dirty="0"/>
              <a:t>Serologic </a:t>
            </a:r>
            <a:r>
              <a:rPr lang="en-US" dirty="0" smtClean="0"/>
              <a:t>Tests </a:t>
            </a:r>
            <a:r>
              <a:rPr lang="en-US" dirty="0" smtClean="0"/>
              <a:t>Should Not Be Used To Make Decisions on Grouping People In Classrooms or Other </a:t>
            </a:r>
            <a:r>
              <a:rPr lang="en-US" dirty="0" smtClean="0"/>
              <a:t>Facilities, </a:t>
            </a:r>
            <a:r>
              <a:rPr lang="en-US" dirty="0" smtClean="0"/>
              <a:t>And Individuals With Positive Antibody Tests Should Continue To </a:t>
            </a:r>
            <a:r>
              <a:rPr lang="en-US" dirty="0"/>
              <a:t>Adhere Preventive Measures </a:t>
            </a:r>
            <a:r>
              <a:rPr lang="en-US" dirty="0" smtClean="0"/>
              <a:t>(Masking</a:t>
            </a:r>
            <a:r>
              <a:rPr lang="en-US" dirty="0" smtClean="0"/>
              <a:t>, Physical </a:t>
            </a:r>
            <a:r>
              <a:rPr lang="en-US" dirty="0" smtClean="0"/>
              <a:t>Distancing)</a:t>
            </a:r>
          </a:p>
          <a:p>
            <a:pPr>
              <a:buFont typeface="Wingdings" panose="05000000000000000000" pitchFamily="2" charset="2"/>
              <a:buChar char="ü"/>
            </a:pPr>
            <a:r>
              <a:rPr lang="en-US" b="1" i="1" dirty="0" smtClean="0"/>
              <a:t>Ab </a:t>
            </a:r>
            <a:r>
              <a:rPr lang="en-US" b="1" i="1" dirty="0" smtClean="0"/>
              <a:t>Testing </a:t>
            </a:r>
            <a:r>
              <a:rPr lang="en-US" dirty="0" smtClean="0"/>
              <a:t>Is Not Recommended To Determine Immunity To COVID-19 Following Vaccination </a:t>
            </a:r>
            <a:r>
              <a:rPr lang="en-US" dirty="0" smtClean="0"/>
              <a:t>or </a:t>
            </a:r>
            <a:r>
              <a:rPr lang="en-US" dirty="0" smtClean="0"/>
              <a:t>To Assess Need For </a:t>
            </a:r>
            <a:r>
              <a:rPr lang="en-US" dirty="0" smtClean="0"/>
              <a:t>Vaccination</a:t>
            </a:r>
            <a:endParaRPr lang="en-US" dirty="0" smtClean="0"/>
          </a:p>
        </p:txBody>
      </p:sp>
      <p:sp>
        <p:nvSpPr>
          <p:cNvPr id="4" name="TextBox 3"/>
          <p:cNvSpPr txBox="1"/>
          <p:nvPr/>
        </p:nvSpPr>
        <p:spPr>
          <a:xfrm>
            <a:off x="394140" y="339538"/>
            <a:ext cx="1765736" cy="769441"/>
          </a:xfrm>
          <a:prstGeom prst="rect">
            <a:avLst/>
          </a:prstGeom>
          <a:solidFill>
            <a:schemeClr val="bg1"/>
          </a:solidFill>
        </p:spPr>
        <p:txBody>
          <a:bodyPr wrap="square" rtlCol="1">
            <a:spAutoFit/>
          </a:bodyPr>
          <a:lstStyle/>
          <a:p>
            <a:pPr algn="ctr"/>
            <a:r>
              <a:rPr lang="en-US" sz="4400" b="1" i="1" dirty="0" smtClean="0">
                <a:solidFill>
                  <a:srgbClr val="FF0000"/>
                </a:solidFill>
              </a:rPr>
              <a:t>AAP</a:t>
            </a:r>
            <a:endParaRPr lang="fa-IR" sz="4400" b="1" i="1" dirty="0">
              <a:solidFill>
                <a:srgbClr val="FF0000"/>
              </a:solidFill>
            </a:endParaRPr>
          </a:p>
        </p:txBody>
      </p:sp>
    </p:spTree>
    <p:extLst>
      <p:ext uri="{BB962C8B-B14F-4D97-AF65-F5344CB8AC3E}">
        <p14:creationId xmlns:p14="http://schemas.microsoft.com/office/powerpoint/2010/main" val="4416311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42451" y="216897"/>
            <a:ext cx="7930056" cy="933045"/>
          </a:xfrm>
          <a:solidFill>
            <a:schemeClr val="bg1"/>
          </a:solidFill>
        </p:spPr>
        <p:txBody>
          <a:bodyPr>
            <a:normAutofit/>
          </a:bodyPr>
          <a:lstStyle/>
          <a:p>
            <a:pPr algn="ctr"/>
            <a:r>
              <a:rPr lang="en-US" sz="6000" b="1" i="1" dirty="0" smtClean="0">
                <a:solidFill>
                  <a:srgbClr val="FF0000"/>
                </a:solidFill>
              </a:rPr>
              <a:t>Antibody </a:t>
            </a:r>
            <a:r>
              <a:rPr lang="en-US" sz="4800" b="1" i="1" dirty="0" smtClean="0"/>
              <a:t>(Serologic) </a:t>
            </a:r>
            <a:r>
              <a:rPr lang="en-US" sz="6000" b="1" i="1" dirty="0" smtClean="0">
                <a:solidFill>
                  <a:srgbClr val="FF0000"/>
                </a:solidFill>
              </a:rPr>
              <a:t>Tests</a:t>
            </a:r>
            <a:endParaRPr lang="fa-IR" sz="6000" i="1" dirty="0">
              <a:solidFill>
                <a:srgbClr val="FF0000"/>
              </a:solidFill>
            </a:endParaRPr>
          </a:p>
        </p:txBody>
      </p:sp>
      <p:sp>
        <p:nvSpPr>
          <p:cNvPr id="3" name="Content Placeholder 2"/>
          <p:cNvSpPr>
            <a:spLocks noGrp="1"/>
          </p:cNvSpPr>
          <p:nvPr>
            <p:ph idx="1"/>
          </p:nvPr>
        </p:nvSpPr>
        <p:spPr>
          <a:xfrm>
            <a:off x="1434664" y="1473752"/>
            <a:ext cx="9388364" cy="1379807"/>
          </a:xfr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p:spPr>
        <p:txBody>
          <a:bodyPr>
            <a:normAutofit/>
          </a:bodyPr>
          <a:lstStyle/>
          <a:p>
            <a:pPr marL="0" indent="0">
              <a:buNone/>
            </a:pPr>
            <a:r>
              <a:rPr lang="en-US" dirty="0" smtClean="0"/>
              <a:t>Because Antibody Tests Can Have Different Targets </a:t>
            </a:r>
            <a:r>
              <a:rPr lang="en-US" dirty="0" smtClean="0"/>
              <a:t>on </a:t>
            </a:r>
            <a:r>
              <a:rPr lang="en-US" dirty="0" smtClean="0"/>
              <a:t>Virus, Specific Tests Might Be Needed To Assess For Antibodies Originating From Past Infection Versus Those From Vaccination</a:t>
            </a:r>
          </a:p>
        </p:txBody>
      </p:sp>
      <p:sp>
        <p:nvSpPr>
          <p:cNvPr id="4" name="TextBox 3"/>
          <p:cNvSpPr txBox="1"/>
          <p:nvPr/>
        </p:nvSpPr>
        <p:spPr>
          <a:xfrm>
            <a:off x="551794" y="316992"/>
            <a:ext cx="1513490" cy="769441"/>
          </a:xfrm>
          <a:prstGeom prst="rect">
            <a:avLst/>
          </a:prstGeom>
          <a:solidFill>
            <a:schemeClr val="bg1"/>
          </a:solidFill>
        </p:spPr>
        <p:txBody>
          <a:bodyPr wrap="square" rtlCol="1">
            <a:spAutoFit/>
          </a:bodyPr>
          <a:lstStyle/>
          <a:p>
            <a:pPr algn="ctr"/>
            <a:r>
              <a:rPr lang="en-US" sz="4400" b="1" i="1" dirty="0" smtClean="0">
                <a:solidFill>
                  <a:srgbClr val="FF0000"/>
                </a:solidFill>
              </a:rPr>
              <a:t>AAP</a:t>
            </a:r>
            <a:endParaRPr lang="fa-IR" sz="4400" b="1" i="1" dirty="0">
              <a:solidFill>
                <a:srgbClr val="FF0000"/>
              </a:solidFill>
            </a:endParaRPr>
          </a:p>
        </p:txBody>
      </p:sp>
      <p:pic>
        <p:nvPicPr>
          <p:cNvPr id="5" name="Picture 4"/>
          <p:cNvPicPr>
            <a:picLocks noChangeAspect="1"/>
          </p:cNvPicPr>
          <p:nvPr/>
        </p:nvPicPr>
        <p:blipFill>
          <a:blip r:embed="rId3"/>
          <a:stretch>
            <a:fillRect/>
          </a:stretch>
        </p:blipFill>
        <p:spPr>
          <a:xfrm>
            <a:off x="3270770" y="3031806"/>
            <a:ext cx="5653086" cy="34788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73114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6310" y="254766"/>
            <a:ext cx="10799379" cy="1325563"/>
          </a:xfrm>
          <a:solidFill>
            <a:schemeClr val="bg1"/>
          </a:solidFill>
        </p:spPr>
        <p:txBody>
          <a:bodyPr>
            <a:noAutofit/>
          </a:bodyPr>
          <a:lstStyle/>
          <a:p>
            <a:pPr algn="ctr"/>
            <a:r>
              <a:rPr lang="en-US" sz="5400" b="1" i="1" dirty="0" smtClean="0">
                <a:solidFill>
                  <a:srgbClr val="FF0000"/>
                </a:solidFill>
              </a:rPr>
              <a:t>Serology To Identify Prior/Late Infection</a:t>
            </a:r>
            <a:endParaRPr lang="fa-IR" sz="5400" i="1" dirty="0">
              <a:solidFill>
                <a:srgbClr val="FF0000"/>
              </a:solidFill>
            </a:endParaRPr>
          </a:p>
        </p:txBody>
      </p:sp>
      <p:sp>
        <p:nvSpPr>
          <p:cNvPr id="3" name="Content Placeholder 2"/>
          <p:cNvSpPr>
            <a:spLocks noGrp="1"/>
          </p:cNvSpPr>
          <p:nvPr>
            <p:ph idx="1"/>
          </p:nvPr>
        </p:nvSpPr>
        <p:spPr>
          <a:xfrm>
            <a:off x="972206" y="1794094"/>
            <a:ext cx="10247586" cy="4622472"/>
          </a:xfrm>
          <a:blipFill>
            <a:blip r:embed="rId3"/>
            <a:tile tx="0" ty="0" sx="100000" sy="100000" flip="none" algn="tl"/>
          </a:blipFill>
        </p:spPr>
        <p:txBody>
          <a:bodyPr>
            <a:noAutofit/>
          </a:bodyPr>
          <a:lstStyle/>
          <a:p>
            <a:pPr marL="0" indent="0" algn="ctr">
              <a:buNone/>
            </a:pPr>
            <a:r>
              <a:rPr lang="en-US" sz="2400" dirty="0" smtClean="0"/>
              <a:t>Serologic Tests Detect In Blood</a:t>
            </a:r>
          </a:p>
          <a:p>
            <a:pPr marL="0" indent="0">
              <a:buNone/>
            </a:pPr>
            <a:r>
              <a:rPr lang="en-US" b="1" i="1" dirty="0" smtClean="0"/>
              <a:t>Identify Patients :</a:t>
            </a:r>
          </a:p>
          <a:p>
            <a:pPr marL="457200" indent="-457200">
              <a:buFont typeface="+mj-lt"/>
              <a:buAutoNum type="arabicPeriod"/>
            </a:pPr>
            <a:r>
              <a:rPr lang="en-US" sz="2400" dirty="0" smtClean="0"/>
              <a:t>Who Previously Had Infection </a:t>
            </a:r>
          </a:p>
          <a:p>
            <a:pPr marL="457200" indent="-457200">
              <a:buFont typeface="+mj-lt"/>
              <a:buAutoNum type="arabicPeriod"/>
            </a:pPr>
            <a:r>
              <a:rPr lang="en-US" sz="2400" dirty="0" smtClean="0"/>
              <a:t>With Current Infection Who Have Had Symptoms For 3-4 </a:t>
            </a:r>
            <a:r>
              <a:rPr lang="en-US" sz="2400" dirty="0" smtClean="0"/>
              <a:t>w </a:t>
            </a:r>
            <a:r>
              <a:rPr lang="en-US" sz="2400" dirty="0" smtClean="0"/>
              <a:t>Because Serologic Tests Are Less Likely To Be Reactive In First Several Days To Weeks of Infection, Very Limited Utility For Diagnosis In Acute Setting </a:t>
            </a:r>
          </a:p>
          <a:p>
            <a:pPr marL="0" indent="0">
              <a:buNone/>
            </a:pPr>
            <a:endParaRPr lang="en-US" sz="2400" dirty="0" smtClean="0"/>
          </a:p>
          <a:p>
            <a:pPr marL="0" indent="0">
              <a:buNone/>
            </a:pPr>
            <a:r>
              <a:rPr lang="en-US" sz="2400" dirty="0" smtClean="0"/>
              <a:t>Checking Serology 3-4 w After Onset of Symptoms Optimizes Accuracy of Testing, Since Test Sensitivity Beyond 5 w Is Uncertain</a:t>
            </a:r>
          </a:p>
          <a:p>
            <a:pPr marL="0" indent="0">
              <a:buNone/>
            </a:pPr>
            <a:r>
              <a:rPr lang="en-US" sz="2400" dirty="0" smtClean="0"/>
              <a:t>Suggest Using IgG Ab Or Total Ab Tests Rather Than IgM Ab, IgA Ab, </a:t>
            </a:r>
            <a:r>
              <a:rPr lang="en-US" sz="2400" dirty="0"/>
              <a:t>Or </a:t>
            </a:r>
            <a:r>
              <a:rPr lang="en-US" sz="2400" dirty="0" smtClean="0"/>
              <a:t>IgM/IgG Differentiation</a:t>
            </a:r>
            <a:r>
              <a:rPr lang="en-US" sz="2400" dirty="0"/>
              <a:t> </a:t>
            </a:r>
            <a:r>
              <a:rPr lang="en-US" sz="2400" dirty="0" smtClean="0"/>
              <a:t>Tests Because of Their Greater Accuracy</a:t>
            </a:r>
          </a:p>
        </p:txBody>
      </p:sp>
    </p:spTree>
    <p:extLst>
      <p:ext uri="{BB962C8B-B14F-4D97-AF65-F5344CB8AC3E}">
        <p14:creationId xmlns:p14="http://schemas.microsoft.com/office/powerpoint/2010/main" val="10312266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6194" y="2156701"/>
            <a:ext cx="9711558" cy="2809437"/>
          </a:xfr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p:spPr>
        <p:txBody>
          <a:bodyPr/>
          <a:lstStyle/>
          <a:p>
            <a:pPr marL="0" indent="0">
              <a:buNone/>
            </a:pPr>
            <a:r>
              <a:rPr lang="en-US" dirty="0" smtClean="0"/>
              <a:t>Results of Antibody Testing </a:t>
            </a:r>
            <a:r>
              <a:rPr lang="en-US" sz="5400" b="1" dirty="0" smtClean="0">
                <a:solidFill>
                  <a:srgbClr val="FF0000"/>
                </a:solidFill>
              </a:rPr>
              <a:t>Not</a:t>
            </a:r>
            <a:r>
              <a:rPr lang="en-US" b="1" dirty="0" smtClean="0"/>
              <a:t> </a:t>
            </a:r>
            <a:r>
              <a:rPr lang="en-US" dirty="0" smtClean="0"/>
              <a:t>Be Used To </a:t>
            </a:r>
          </a:p>
          <a:p>
            <a:pPr marL="514350" indent="-514350">
              <a:buFont typeface="+mj-lt"/>
              <a:buAutoNum type="arabicPeriod"/>
            </a:pPr>
            <a:r>
              <a:rPr lang="en-US" dirty="0" smtClean="0"/>
              <a:t>Determine Rooming Arrangements In Congregate Settings (Dormitories or Prisons)</a:t>
            </a:r>
          </a:p>
          <a:p>
            <a:pPr marL="514350" indent="-514350">
              <a:buFont typeface="+mj-lt"/>
              <a:buAutoNum type="arabicPeriod"/>
            </a:pPr>
            <a:r>
              <a:rPr lang="en-US" dirty="0" smtClean="0"/>
              <a:t>Make Decisions About Return To Work</a:t>
            </a:r>
          </a:p>
          <a:p>
            <a:pPr marL="514350" indent="-514350">
              <a:buFont typeface="+mj-lt"/>
              <a:buAutoNum type="arabicPeriod"/>
            </a:pPr>
            <a:r>
              <a:rPr lang="en-US" dirty="0" smtClean="0"/>
              <a:t>Alter Work And Personal Protective Equipment Requirements</a:t>
            </a:r>
            <a:endParaRPr lang="fa-IR" dirty="0"/>
          </a:p>
        </p:txBody>
      </p:sp>
      <p:sp>
        <p:nvSpPr>
          <p:cNvPr id="4" name="Title 1"/>
          <p:cNvSpPr>
            <a:spLocks noGrp="1"/>
          </p:cNvSpPr>
          <p:nvPr>
            <p:ph type="title"/>
          </p:nvPr>
        </p:nvSpPr>
        <p:spPr>
          <a:xfrm>
            <a:off x="2309649" y="626801"/>
            <a:ext cx="7575331" cy="933045"/>
          </a:xfrm>
          <a:solidFill>
            <a:schemeClr val="bg1"/>
          </a:solidFill>
        </p:spPr>
        <p:txBody>
          <a:bodyPr>
            <a:normAutofit/>
          </a:bodyPr>
          <a:lstStyle/>
          <a:p>
            <a:pPr algn="ctr"/>
            <a:r>
              <a:rPr lang="en-US" sz="6000" b="1" i="1" dirty="0" smtClean="0">
                <a:solidFill>
                  <a:srgbClr val="FF0000"/>
                </a:solidFill>
              </a:rPr>
              <a:t>Antibody </a:t>
            </a:r>
            <a:r>
              <a:rPr lang="en-US" sz="4800" b="1" i="1" dirty="0" smtClean="0"/>
              <a:t>(Serologic) </a:t>
            </a:r>
            <a:r>
              <a:rPr lang="en-US" sz="6000" b="1" i="1" dirty="0" smtClean="0">
                <a:solidFill>
                  <a:srgbClr val="FF0000"/>
                </a:solidFill>
              </a:rPr>
              <a:t>Tests</a:t>
            </a:r>
            <a:endParaRPr lang="fa-IR" sz="6000" i="1" dirty="0">
              <a:solidFill>
                <a:srgbClr val="FF0000"/>
              </a:solidFill>
            </a:endParaRPr>
          </a:p>
        </p:txBody>
      </p:sp>
    </p:spTree>
    <p:extLst>
      <p:ext uri="{BB962C8B-B14F-4D97-AF65-F5344CB8AC3E}">
        <p14:creationId xmlns:p14="http://schemas.microsoft.com/office/powerpoint/2010/main" val="37087754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9803" y="263579"/>
            <a:ext cx="4826876" cy="1325563"/>
          </a:xfr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p:spPr>
        <p:txBody>
          <a:bodyPr>
            <a:normAutofit/>
          </a:bodyPr>
          <a:lstStyle/>
          <a:p>
            <a:pPr algn="ctr"/>
            <a:r>
              <a:rPr lang="en-US" sz="8000" b="1" dirty="0" smtClean="0"/>
              <a:t>Other Tests</a:t>
            </a:r>
            <a:endParaRPr lang="fa-IR" sz="8000" dirty="0"/>
          </a:p>
        </p:txBody>
      </p:sp>
      <p:sp>
        <p:nvSpPr>
          <p:cNvPr id="3" name="Content Placeholder 2"/>
          <p:cNvSpPr>
            <a:spLocks noGrp="1"/>
          </p:cNvSpPr>
          <p:nvPr>
            <p:ph idx="1"/>
          </p:nvPr>
        </p:nvSpPr>
        <p:spPr>
          <a:xfrm>
            <a:off x="252248" y="2046342"/>
            <a:ext cx="11477298" cy="3865727"/>
          </a:xfrm>
          <a:blipFill>
            <a:blip r:embed="rId3"/>
            <a:tile tx="0" ty="0" sx="100000" sy="100000" flip="none" algn="tl"/>
          </a:blipFill>
        </p:spPr>
        <p:txBody>
          <a:bodyPr>
            <a:normAutofit/>
          </a:bodyPr>
          <a:lstStyle/>
          <a:p>
            <a:pPr marL="742950" indent="-742950">
              <a:buFont typeface="+mj-lt"/>
              <a:buAutoNum type="arabicPeriod"/>
            </a:pPr>
            <a:r>
              <a:rPr lang="en-US" sz="4400" b="1" dirty="0" smtClean="0">
                <a:solidFill>
                  <a:srgbClr val="0070C0"/>
                </a:solidFill>
              </a:rPr>
              <a:t>Viral Culture </a:t>
            </a:r>
            <a:r>
              <a:rPr lang="en-US" sz="4400" dirty="0">
                <a:solidFill>
                  <a:srgbClr val="0070C0"/>
                </a:solidFill>
              </a:rPr>
              <a:t> </a:t>
            </a:r>
            <a:r>
              <a:rPr lang="en-US" sz="4400" dirty="0" smtClean="0">
                <a:solidFill>
                  <a:srgbClr val="0070C0"/>
                </a:solidFill>
              </a:rPr>
              <a:t>                                                         </a:t>
            </a:r>
            <a:r>
              <a:rPr lang="en-US" dirty="0" smtClean="0"/>
              <a:t>For </a:t>
            </a:r>
            <a:r>
              <a:rPr lang="en-US" dirty="0" smtClean="0"/>
              <a:t>Safety Reasons, Specimens From Patient With Suspected or Documented COVID Should </a:t>
            </a:r>
            <a:r>
              <a:rPr lang="en-US" sz="3600" b="1" dirty="0" smtClean="0">
                <a:solidFill>
                  <a:srgbClr val="FF0000"/>
                </a:solidFill>
              </a:rPr>
              <a:t>Not</a:t>
            </a:r>
            <a:r>
              <a:rPr lang="en-US" b="1" dirty="0" smtClean="0"/>
              <a:t> </a:t>
            </a:r>
            <a:r>
              <a:rPr lang="en-US" dirty="0" smtClean="0"/>
              <a:t>Be Submitted To Clinical Laboratories For Viral </a:t>
            </a:r>
            <a:r>
              <a:rPr lang="en-US" dirty="0" smtClean="0"/>
              <a:t>Culture , Viral </a:t>
            </a:r>
            <a:r>
              <a:rPr lang="en-US" dirty="0" smtClean="0"/>
              <a:t>Culture Is Mainly Reserved For Research Purposes</a:t>
            </a:r>
            <a:endParaRPr lang="fa-IR" dirty="0" smtClean="0"/>
          </a:p>
          <a:p>
            <a:pPr marL="742950" indent="-742950">
              <a:buFont typeface="+mj-lt"/>
              <a:buAutoNum type="arabicPeriod"/>
            </a:pPr>
            <a:r>
              <a:rPr lang="en-US" sz="4400" b="1" dirty="0">
                <a:solidFill>
                  <a:srgbClr val="0070C0"/>
                </a:solidFill>
              </a:rPr>
              <a:t>Other Tests of COVID  Immunity </a:t>
            </a:r>
            <a:r>
              <a:rPr lang="en-US" sz="4400" b="1" dirty="0" smtClean="0">
                <a:solidFill>
                  <a:srgbClr val="0070C0"/>
                </a:solidFill>
              </a:rPr>
              <a:t>                   </a:t>
            </a:r>
            <a:r>
              <a:rPr lang="en-US" dirty="0" smtClean="0"/>
              <a:t>Clinical </a:t>
            </a:r>
            <a:r>
              <a:rPr lang="en-US" dirty="0" smtClean="0"/>
              <a:t>Utility of Tests That Can Detect Cell-Mediated Immune </a:t>
            </a:r>
            <a:r>
              <a:rPr lang="en-US" dirty="0" smtClean="0"/>
              <a:t>Responses To </a:t>
            </a:r>
            <a:r>
              <a:rPr lang="en-US" dirty="0" smtClean="0"/>
              <a:t>COVID , Such As With Interferon-Gamma Release Assay, Is Also Being Explored(IGRA)</a:t>
            </a:r>
            <a:endParaRPr lang="fa-IR" dirty="0"/>
          </a:p>
        </p:txBody>
      </p:sp>
    </p:spTree>
    <p:extLst>
      <p:ext uri="{BB962C8B-B14F-4D97-AF65-F5344CB8AC3E}">
        <p14:creationId xmlns:p14="http://schemas.microsoft.com/office/powerpoint/2010/main" val="1108056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10758" y="597444"/>
            <a:ext cx="6337737" cy="1325563"/>
          </a:xfrm>
          <a:solidFill>
            <a:schemeClr val="bg1"/>
          </a:solidFill>
        </p:spPr>
        <p:txBody>
          <a:bodyPr>
            <a:normAutofit fontScale="90000"/>
          </a:bodyPr>
          <a:lstStyle/>
          <a:p>
            <a:pPr algn="ctr"/>
            <a:r>
              <a:rPr lang="en-US" sz="5400" b="1" i="1" dirty="0" smtClean="0">
                <a:solidFill>
                  <a:srgbClr val="FF0000"/>
                </a:solidFill>
              </a:rPr>
              <a:t>Who Should </a:t>
            </a:r>
            <a:r>
              <a:rPr lang="en-US" sz="5400" b="1" i="1" dirty="0" smtClean="0">
                <a:solidFill>
                  <a:srgbClr val="FF0000"/>
                </a:solidFill>
              </a:rPr>
              <a:t>Be </a:t>
            </a:r>
            <a:r>
              <a:rPr lang="en-US" sz="5400" b="1" i="1" dirty="0" smtClean="0">
                <a:solidFill>
                  <a:srgbClr val="FF0000"/>
                </a:solidFill>
              </a:rPr>
              <a:t>Tested?</a:t>
            </a:r>
            <a:endParaRPr lang="fa-IR" sz="5400" i="1" dirty="0">
              <a:solidFill>
                <a:srgbClr val="FF0000"/>
              </a:solidFill>
            </a:endParaRPr>
          </a:p>
        </p:txBody>
      </p:sp>
      <p:sp>
        <p:nvSpPr>
          <p:cNvPr id="3" name="Content Placeholder 2"/>
          <p:cNvSpPr>
            <a:spLocks noGrp="1"/>
          </p:cNvSpPr>
          <p:nvPr>
            <p:ph idx="1"/>
          </p:nvPr>
        </p:nvSpPr>
        <p:spPr>
          <a:xfrm>
            <a:off x="864477" y="2582370"/>
            <a:ext cx="10439399" cy="2620251"/>
          </a:xfrm>
          <a:blipFill>
            <a:blip r:embed="rId3"/>
            <a:tile tx="0" ty="0" sx="100000" sy="100000" flip="none" algn="tl"/>
          </a:blipFill>
        </p:spPr>
        <p:txBody>
          <a:bodyPr/>
          <a:lstStyle/>
          <a:p>
            <a:pPr marL="0" indent="0" fontAlgn="base">
              <a:buNone/>
            </a:pPr>
            <a:r>
              <a:rPr lang="en-US" dirty="0" smtClean="0"/>
              <a:t>Most Common Scenarios In Which To Consider Testing Include :</a:t>
            </a:r>
          </a:p>
          <a:p>
            <a:pPr marL="514350" indent="-514350" fontAlgn="base">
              <a:buFont typeface="+mj-lt"/>
              <a:buAutoNum type="arabicPeriod"/>
            </a:pPr>
            <a:r>
              <a:rPr lang="en-US" dirty="0" smtClean="0"/>
              <a:t>Patients With Symptoms Consistent With COVID-19</a:t>
            </a:r>
          </a:p>
          <a:p>
            <a:pPr marL="514350" indent="-514350" fontAlgn="base">
              <a:buFont typeface="+mj-lt"/>
              <a:buAutoNum type="arabicPeriod"/>
            </a:pPr>
            <a:r>
              <a:rPr lang="en-US" dirty="0" smtClean="0"/>
              <a:t>Patients With Close Contact With  Confirmed or </a:t>
            </a:r>
            <a:r>
              <a:rPr lang="en-US" dirty="0" smtClean="0"/>
              <a:t>Probable </a:t>
            </a:r>
            <a:r>
              <a:rPr lang="en-US" dirty="0" smtClean="0"/>
              <a:t>Infection</a:t>
            </a:r>
          </a:p>
          <a:p>
            <a:pPr marL="514350" indent="-514350" fontAlgn="base">
              <a:buFont typeface="+mj-lt"/>
              <a:buAutoNum type="arabicPeriod"/>
            </a:pPr>
            <a:r>
              <a:rPr lang="en-US" dirty="0" smtClean="0"/>
              <a:t>Patients Who Require Screening (</a:t>
            </a:r>
            <a:r>
              <a:rPr lang="en-US" dirty="0" err="1" smtClean="0"/>
              <a:t>eg</a:t>
            </a:r>
            <a:r>
              <a:rPr lang="en-US" dirty="0" smtClean="0"/>
              <a:t>, Prior To Medical Procedure Such Elective Surgery or School or Workplace Requirement)</a:t>
            </a:r>
            <a:endParaRPr lang="fa-IR" dirty="0"/>
          </a:p>
        </p:txBody>
      </p:sp>
      <p:sp>
        <p:nvSpPr>
          <p:cNvPr id="4" name="TextBox 3"/>
          <p:cNvSpPr txBox="1"/>
          <p:nvPr/>
        </p:nvSpPr>
        <p:spPr>
          <a:xfrm>
            <a:off x="864477" y="937059"/>
            <a:ext cx="1135117" cy="646331"/>
          </a:xfrm>
          <a:prstGeom prst="rect">
            <a:avLst/>
          </a:prstGeom>
          <a:solidFill>
            <a:schemeClr val="bg1"/>
          </a:solidFill>
        </p:spPr>
        <p:txBody>
          <a:bodyPr wrap="square" rtlCol="1">
            <a:spAutoFit/>
          </a:bodyPr>
          <a:lstStyle/>
          <a:p>
            <a:pPr algn="ctr"/>
            <a:r>
              <a:rPr lang="en-US" sz="3600" b="1" i="1" dirty="0" smtClean="0">
                <a:solidFill>
                  <a:srgbClr val="FF0000"/>
                </a:solidFill>
              </a:rPr>
              <a:t>AAP</a:t>
            </a:r>
            <a:endParaRPr lang="fa-IR" sz="3600" b="1" i="1" dirty="0">
              <a:solidFill>
                <a:srgbClr val="FF0000"/>
              </a:solidFill>
            </a:endParaRPr>
          </a:p>
        </p:txBody>
      </p:sp>
    </p:spTree>
    <p:extLst>
      <p:ext uri="{BB962C8B-B14F-4D97-AF65-F5344CB8AC3E}">
        <p14:creationId xmlns:p14="http://schemas.microsoft.com/office/powerpoint/2010/main" val="2139391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3683" y="380891"/>
            <a:ext cx="10912366" cy="911882"/>
          </a:xfrm>
          <a:solidFill>
            <a:schemeClr val="bg1"/>
          </a:solidFill>
        </p:spPr>
        <p:txBody>
          <a:bodyPr>
            <a:noAutofit/>
          </a:bodyPr>
          <a:lstStyle/>
          <a:p>
            <a:pPr algn="ctr"/>
            <a:r>
              <a:rPr lang="fa-IR" sz="4800" b="1" dirty="0"/>
              <a:t>مجموع نمره براساس جدول سیستم پیش بیمارستانی </a:t>
            </a:r>
          </a:p>
        </p:txBody>
      </p:sp>
      <p:graphicFrame>
        <p:nvGraphicFramePr>
          <p:cNvPr id="4" name="Table 3"/>
          <p:cNvGraphicFramePr>
            <a:graphicFrameLocks noGrp="1"/>
          </p:cNvGraphicFramePr>
          <p:nvPr>
            <p:extLst>
              <p:ext uri="{D42A27DB-BD31-4B8C-83A1-F6EECF244321}">
                <p14:modId xmlns:p14="http://schemas.microsoft.com/office/powerpoint/2010/main" val="1500606122"/>
              </p:ext>
            </p:extLst>
          </p:nvPr>
        </p:nvGraphicFramePr>
        <p:xfrm>
          <a:off x="693683" y="1697128"/>
          <a:ext cx="11125200" cy="4846320"/>
        </p:xfrm>
        <a:graphic>
          <a:graphicData uri="http://schemas.openxmlformats.org/drawingml/2006/table">
            <a:tbl>
              <a:tblPr rtl="1" firstRow="1" bandRow="1">
                <a:tableStyleId>{5940675A-B579-460E-94D1-54222C63F5DA}</a:tableStyleId>
              </a:tblPr>
              <a:tblGrid>
                <a:gridCol w="3888828">
                  <a:extLst>
                    <a:ext uri="{9D8B030D-6E8A-4147-A177-3AD203B41FA5}">
                      <a16:colId xmlns:a16="http://schemas.microsoft.com/office/drawing/2014/main" val="1208665427"/>
                    </a:ext>
                  </a:extLst>
                </a:gridCol>
                <a:gridCol w="4303986">
                  <a:extLst>
                    <a:ext uri="{9D8B030D-6E8A-4147-A177-3AD203B41FA5}">
                      <a16:colId xmlns:a16="http://schemas.microsoft.com/office/drawing/2014/main" val="1108223744"/>
                    </a:ext>
                  </a:extLst>
                </a:gridCol>
                <a:gridCol w="2932386">
                  <a:extLst>
                    <a:ext uri="{9D8B030D-6E8A-4147-A177-3AD203B41FA5}">
                      <a16:colId xmlns:a16="http://schemas.microsoft.com/office/drawing/2014/main" val="61062131"/>
                    </a:ext>
                  </a:extLst>
                </a:gridCol>
              </a:tblGrid>
              <a:tr h="370840">
                <a:tc>
                  <a:txBody>
                    <a:bodyPr/>
                    <a:lstStyle/>
                    <a:p>
                      <a:pPr algn="ctr" rtl="1"/>
                      <a:r>
                        <a:rPr lang="fa-IR" sz="2400" b="1" i="1" baseline="0" dirty="0" smtClean="0">
                          <a:latin typeface="Aharoni" panose="02010803020104030203" pitchFamily="2" charset="-79"/>
                          <a:cs typeface="+mn-cs"/>
                        </a:rPr>
                        <a:t>مجموع نمرات جدول شماره 1 یا </a:t>
                      </a:r>
                    </a:p>
                    <a:p>
                      <a:pPr algn="ctr" rtl="1"/>
                      <a:r>
                        <a:rPr lang="fa-IR" sz="2400" b="1" i="1" baseline="0" dirty="0" smtClean="0">
                          <a:latin typeface="Aharoni" panose="02010803020104030203" pitchFamily="2" charset="-79"/>
                          <a:cs typeface="+mn-cs"/>
                        </a:rPr>
                        <a:t>مجموع نمرات جدول شماره 1+2 ، بیشتر یا مساوی 8</a:t>
                      </a:r>
                      <a:endParaRPr lang="fa-IR" sz="2400" b="1" i="1" dirty="0">
                        <a:latin typeface="Aharoni" panose="02010803020104030203" pitchFamily="2" charset="-79"/>
                        <a:cs typeface="+mn-cs"/>
                      </a:endParaRPr>
                    </a:p>
                  </a:txBody>
                  <a:tcPr>
                    <a:blipFill>
                      <a:blip r:embed="rId3"/>
                      <a:tile tx="0" ty="0" sx="100000" sy="100000" flip="none" algn="tl"/>
                    </a:blipFill>
                  </a:tcPr>
                </a:tc>
                <a:tc>
                  <a:txBody>
                    <a:bodyPr/>
                    <a:lstStyle/>
                    <a:p>
                      <a:pPr algn="ctr" rtl="1"/>
                      <a:r>
                        <a:rPr lang="fa-IR" sz="2400" b="1" i="1" dirty="0" smtClean="0">
                          <a:latin typeface="Aharoni" panose="02010803020104030203" pitchFamily="2" charset="-79"/>
                          <a:cs typeface="+mn-cs"/>
                        </a:rPr>
                        <a:t>7-5</a:t>
                      </a:r>
                      <a:endParaRPr lang="fa-IR" sz="2400" b="1" i="1" dirty="0">
                        <a:latin typeface="Aharoni" panose="02010803020104030203" pitchFamily="2" charset="-79"/>
                        <a:cs typeface="+mn-cs"/>
                      </a:endParaRPr>
                    </a:p>
                  </a:txBody>
                  <a:tc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tcPr>
                </a:tc>
                <a:tc>
                  <a:txBody>
                    <a:bodyPr/>
                    <a:lstStyle/>
                    <a:p>
                      <a:pPr algn="ctr" rtl="1"/>
                      <a:r>
                        <a:rPr lang="fa-IR" sz="2400" b="1" i="1" dirty="0" smtClean="0">
                          <a:latin typeface="Aharoni" panose="02010803020104030203" pitchFamily="2" charset="-79"/>
                          <a:cs typeface="+mn-cs"/>
                        </a:rPr>
                        <a:t>کمتر یا مساوی 4</a:t>
                      </a:r>
                      <a:endParaRPr lang="fa-IR" sz="2400" b="1" i="1" dirty="0">
                        <a:latin typeface="Aharoni" panose="02010803020104030203" pitchFamily="2" charset="-79"/>
                        <a:cs typeface="+mn-cs"/>
                      </a:endParaRPr>
                    </a:p>
                  </a:txBody>
                  <a:tcPr>
                    <a:solidFill>
                      <a:schemeClr val="accent1">
                        <a:lumMod val="40000"/>
                        <a:lumOff val="60000"/>
                      </a:schemeClr>
                    </a:solidFill>
                  </a:tcPr>
                </a:tc>
                <a:extLst>
                  <a:ext uri="{0D108BD9-81ED-4DB2-BD59-A6C34878D82A}">
                    <a16:rowId xmlns:a16="http://schemas.microsoft.com/office/drawing/2014/main" val="3394689473"/>
                  </a:ext>
                </a:extLst>
              </a:tr>
              <a:tr h="370840">
                <a:tc>
                  <a:txBody>
                    <a:bodyPr/>
                    <a:lstStyle/>
                    <a:p>
                      <a:pPr algn="ctr" rtl="1"/>
                      <a:r>
                        <a:rPr lang="en-US" sz="2400" b="1" i="1" dirty="0" smtClean="0">
                          <a:cs typeface="+mn-cs"/>
                        </a:rPr>
                        <a:t>Sever Dis</a:t>
                      </a:r>
                      <a:endParaRPr lang="fa-IR" sz="2400" b="1" i="1" dirty="0" smtClean="0">
                        <a:cs typeface="+mn-cs"/>
                      </a:endParaRPr>
                    </a:p>
                    <a:p>
                      <a:pPr algn="ctr" rtl="1"/>
                      <a:r>
                        <a:rPr lang="en-US" sz="2400" b="1" i="1" u="none" strike="noStrike" kern="1200" baseline="0" dirty="0" smtClean="0">
                          <a:solidFill>
                            <a:schemeClr val="tx1"/>
                          </a:solidFill>
                          <a:latin typeface="+mn-lt"/>
                          <a:ea typeface="+mn-ea"/>
                          <a:cs typeface="+mn-cs"/>
                        </a:rPr>
                        <a:t>Critical </a:t>
                      </a:r>
                      <a:endParaRPr lang="fa-IR" sz="2400" b="1" i="1" dirty="0">
                        <a:cs typeface="+mn-cs"/>
                      </a:endParaRPr>
                    </a:p>
                  </a:txBody>
                  <a:tcPr>
                    <a:blipFill>
                      <a:blip r:embed="rId3"/>
                      <a:tile tx="0" ty="0" sx="100000" sy="100000" flip="none" algn="tl"/>
                    </a:blipFill>
                  </a:tcPr>
                </a:tc>
                <a:tc>
                  <a:txBody>
                    <a:bodyPr/>
                    <a:lstStyle/>
                    <a:p>
                      <a:pPr algn="ctr" rtl="1"/>
                      <a:r>
                        <a:rPr lang="en-US" sz="2400" b="1" i="1" dirty="0" smtClean="0">
                          <a:cs typeface="+mn-cs"/>
                        </a:rPr>
                        <a:t>Mild Dis + High Risk</a:t>
                      </a:r>
                    </a:p>
                    <a:p>
                      <a:pPr algn="ctr" rtl="1"/>
                      <a:r>
                        <a:rPr lang="en-US" sz="2400" b="1" i="1" dirty="0" err="1" smtClean="0">
                          <a:cs typeface="+mn-cs"/>
                        </a:rPr>
                        <a:t>Moderete</a:t>
                      </a:r>
                      <a:r>
                        <a:rPr lang="en-US" sz="2400" b="1" i="1" baseline="0" dirty="0" smtClean="0">
                          <a:cs typeface="+mn-cs"/>
                        </a:rPr>
                        <a:t> Without RF</a:t>
                      </a:r>
                      <a:endParaRPr lang="fa-IR" sz="2400" b="1" i="1" dirty="0">
                        <a:cs typeface="+mn-cs"/>
                      </a:endParaRPr>
                    </a:p>
                  </a:txBody>
                  <a:tc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tcPr>
                </a:tc>
                <a:tc>
                  <a:txBody>
                    <a:bodyPr/>
                    <a:lstStyle/>
                    <a:p>
                      <a:pPr algn="ctr" rtl="1"/>
                      <a:r>
                        <a:rPr lang="en-US" sz="2400" b="1" i="1" dirty="0" smtClean="0">
                          <a:cs typeface="+mn-cs"/>
                        </a:rPr>
                        <a:t>Mild Dis  </a:t>
                      </a:r>
                      <a:r>
                        <a:rPr lang="en-US" sz="2400" b="1" i="1" baseline="0" dirty="0" smtClean="0">
                          <a:cs typeface="+mn-cs"/>
                        </a:rPr>
                        <a:t>Without RF</a:t>
                      </a:r>
                      <a:endParaRPr lang="fa-IR" sz="2400" b="1" i="1" dirty="0" smtClean="0">
                        <a:cs typeface="+mn-cs"/>
                      </a:endParaRPr>
                    </a:p>
                    <a:p>
                      <a:pPr algn="ctr" rtl="1"/>
                      <a:endParaRPr lang="fa-IR" sz="2400" b="1" i="1" dirty="0">
                        <a:cs typeface="+mn-cs"/>
                      </a:endParaRPr>
                    </a:p>
                  </a:txBody>
                  <a:tcPr>
                    <a:solidFill>
                      <a:schemeClr val="accent1">
                        <a:lumMod val="40000"/>
                        <a:lumOff val="60000"/>
                      </a:schemeClr>
                    </a:solidFill>
                  </a:tcPr>
                </a:tc>
                <a:extLst>
                  <a:ext uri="{0D108BD9-81ED-4DB2-BD59-A6C34878D82A}">
                    <a16:rowId xmlns:a16="http://schemas.microsoft.com/office/drawing/2014/main" val="338666161"/>
                  </a:ext>
                </a:extLst>
              </a:tr>
              <a:tr h="370840">
                <a:tc rowSpan="3">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baseline="0" dirty="0" smtClean="0">
                          <a:sym typeface="Symbol" panose="05050102010706020507" pitchFamily="18" charset="2"/>
                        </a:rPr>
                        <a:t>Hospital </a:t>
                      </a:r>
                      <a:r>
                        <a:rPr lang="en-US" sz="2400" baseline="0" dirty="0" err="1" smtClean="0">
                          <a:sym typeface="Symbol" panose="05050102010706020507" pitchFamily="18" charset="2"/>
                        </a:rPr>
                        <a:t>Admition</a:t>
                      </a:r>
                      <a:endParaRPr lang="fa-IR" sz="2400" dirty="0" smtClean="0"/>
                    </a:p>
                  </a:txBody>
                  <a:tcPr>
                    <a:blipFill>
                      <a:blip r:embed="rId3"/>
                      <a:tile tx="0" ty="0" sx="100000" sy="100000" flip="none" algn="tl"/>
                    </a:blip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dirty="0" smtClean="0"/>
                        <a:t>Out Patient + Close Follow Up</a:t>
                      </a:r>
                      <a:r>
                        <a:rPr lang="fa-IR" sz="2400" dirty="0" smtClean="0"/>
                        <a:t> </a:t>
                      </a:r>
                    </a:p>
                  </a:txBody>
                  <a:tc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tcPr>
                </a:tc>
                <a:tc>
                  <a:txBody>
                    <a:bodyPr/>
                    <a:lstStyle/>
                    <a:p>
                      <a:pPr algn="ctr" rtl="1"/>
                      <a:r>
                        <a:rPr lang="en-US" sz="2400" dirty="0" smtClean="0"/>
                        <a:t>No</a:t>
                      </a:r>
                      <a:r>
                        <a:rPr lang="en-US" sz="2400" baseline="0" dirty="0" smtClean="0"/>
                        <a:t> Lab Test</a:t>
                      </a:r>
                      <a:endParaRPr lang="fa-IR" sz="2400" dirty="0"/>
                    </a:p>
                  </a:txBody>
                  <a:tcPr>
                    <a:solidFill>
                      <a:schemeClr val="accent1">
                        <a:lumMod val="40000"/>
                        <a:lumOff val="60000"/>
                      </a:schemeClr>
                    </a:solidFill>
                  </a:tcPr>
                </a:tc>
                <a:extLst>
                  <a:ext uri="{0D108BD9-81ED-4DB2-BD59-A6C34878D82A}">
                    <a16:rowId xmlns:a16="http://schemas.microsoft.com/office/drawing/2014/main" val="4195084372"/>
                  </a:ext>
                </a:extLst>
              </a:tr>
              <a:tr h="370840">
                <a:tc vMerge="1">
                  <a:txBody>
                    <a:bodyPr/>
                    <a:lstStyle/>
                    <a:p>
                      <a:pPr rtl="1"/>
                      <a:endParaRPr lang="fa-IR" sz="2400" dirty="0"/>
                    </a:p>
                  </a:txBody>
                  <a:tcPr/>
                </a:tc>
                <a:tc>
                  <a:txBody>
                    <a:bodyPr/>
                    <a:lstStyle/>
                    <a:p>
                      <a:pPr algn="ctr" rtl="1"/>
                      <a:r>
                        <a:rPr lang="fa-IR" sz="2400" dirty="0" smtClean="0"/>
                        <a:t>آزمایشات ابتدایی در صورت صلاحدید پزشک</a:t>
                      </a:r>
                    </a:p>
                    <a:p>
                      <a:pPr algn="ctr" rtl="1"/>
                      <a:r>
                        <a:rPr lang="en-US" sz="2400" dirty="0" smtClean="0"/>
                        <a:t>CBC,CRP,LDH,……</a:t>
                      </a:r>
                      <a:endParaRPr lang="fa-IR" sz="2400" dirty="0"/>
                    </a:p>
                  </a:txBody>
                  <a:tc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tcPr>
                </a:tc>
                <a:tc rowSpan="2">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dirty="0" smtClean="0"/>
                        <a:t>Out Patient</a:t>
                      </a:r>
                      <a:endParaRPr lang="fa-IR" sz="2400" dirty="0" smtClean="0"/>
                    </a:p>
                    <a:p>
                      <a:pPr algn="ctr" rtl="1"/>
                      <a:endParaRPr lang="fa-IR" sz="2400" dirty="0"/>
                    </a:p>
                  </a:txBody>
                  <a:tcPr>
                    <a:solidFill>
                      <a:schemeClr val="accent1">
                        <a:lumMod val="40000"/>
                        <a:lumOff val="60000"/>
                      </a:schemeClr>
                    </a:solidFill>
                  </a:tcPr>
                </a:tc>
                <a:extLst>
                  <a:ext uri="{0D108BD9-81ED-4DB2-BD59-A6C34878D82A}">
                    <a16:rowId xmlns:a16="http://schemas.microsoft.com/office/drawing/2014/main" val="3270765690"/>
                  </a:ext>
                </a:extLst>
              </a:tr>
              <a:tr h="370840">
                <a:tc vMerge="1">
                  <a:txBody>
                    <a:bodyPr/>
                    <a:lstStyle/>
                    <a:p>
                      <a:pPr rtl="1"/>
                      <a:endParaRPr lang="fa-IR" sz="2400"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dirty="0" err="1" smtClean="0"/>
                        <a:t>Moderete</a:t>
                      </a:r>
                      <a:r>
                        <a:rPr lang="en-US" sz="2400" baseline="0" dirty="0" smtClean="0"/>
                        <a:t> Without RF</a:t>
                      </a:r>
                      <a:endParaRPr lang="fa-IR" sz="2400" dirty="0" smtClean="0"/>
                    </a:p>
                    <a:p>
                      <a:pPr algn="ctr" rtl="1"/>
                      <a:r>
                        <a:rPr lang="fa-IR" sz="2400" dirty="0" smtClean="0"/>
                        <a:t>در صورت انجام آزمایشات ، امتیاز نهایی مجددا محاسبه و تصمیم گیری شود</a:t>
                      </a:r>
                      <a:endParaRPr lang="en-US" sz="2400" dirty="0" smtClean="0"/>
                    </a:p>
                  </a:txBody>
                  <a:tc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tcPr>
                </a:tc>
                <a:tc vMerge="1">
                  <a:txBody>
                    <a:bodyPr/>
                    <a:lstStyle/>
                    <a:p>
                      <a:pPr algn="ctr" rtl="1"/>
                      <a:endParaRPr lang="fa-IR" sz="2400" dirty="0"/>
                    </a:p>
                  </a:txBody>
                  <a:tcPr/>
                </a:tc>
                <a:extLst>
                  <a:ext uri="{0D108BD9-81ED-4DB2-BD59-A6C34878D82A}">
                    <a16:rowId xmlns:a16="http://schemas.microsoft.com/office/drawing/2014/main" val="897047972"/>
                  </a:ext>
                </a:extLst>
              </a:tr>
            </a:tbl>
          </a:graphicData>
        </a:graphic>
      </p:graphicFrame>
    </p:spTree>
    <p:extLst>
      <p:ext uri="{BB962C8B-B14F-4D97-AF65-F5344CB8AC3E}">
        <p14:creationId xmlns:p14="http://schemas.microsoft.com/office/powerpoint/2010/main" val="5469499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73926" y="546056"/>
            <a:ext cx="10281743" cy="1184332"/>
          </a:xfrm>
          <a:solidFill>
            <a:schemeClr val="bg1"/>
          </a:solidFill>
        </p:spPr>
        <p:txBody>
          <a:bodyPr>
            <a:normAutofit/>
          </a:bodyPr>
          <a:lstStyle/>
          <a:p>
            <a:pPr marL="742950" indent="-742950" algn="ctr" fontAlgn="base">
              <a:buFont typeface="+mj-lt"/>
              <a:buAutoNum type="arabicPeriod"/>
            </a:pPr>
            <a:r>
              <a:rPr lang="en-US" sz="4000" b="1" dirty="0" smtClean="0">
                <a:solidFill>
                  <a:srgbClr val="FF0000"/>
                </a:solidFill>
              </a:rPr>
              <a:t>Patients With Symptoms Consistent COVID-19</a:t>
            </a:r>
            <a:endParaRPr lang="fa-IR" sz="4000" dirty="0">
              <a:solidFill>
                <a:srgbClr val="FF0000"/>
              </a:solidFill>
            </a:endParaRPr>
          </a:p>
        </p:txBody>
      </p:sp>
      <p:sp>
        <p:nvSpPr>
          <p:cNvPr id="3" name="Content Placeholder 2"/>
          <p:cNvSpPr>
            <a:spLocks noGrp="1"/>
          </p:cNvSpPr>
          <p:nvPr>
            <p:ph idx="1"/>
          </p:nvPr>
        </p:nvSpPr>
        <p:spPr>
          <a:xfrm>
            <a:off x="551793" y="2093640"/>
            <a:ext cx="11161987" cy="4196803"/>
          </a:xfrm>
          <a:blipFill>
            <a:blip r:embed="rId3"/>
            <a:tile tx="0" ty="0" sx="100000" sy="100000" flip="none" algn="tl"/>
          </a:blipFill>
        </p:spPr>
        <p:txBody>
          <a:bodyPr>
            <a:normAutofit fontScale="92500" lnSpcReduction="20000"/>
          </a:bodyPr>
          <a:lstStyle/>
          <a:p>
            <a:pPr marL="0" indent="0" algn="ctr" fontAlgn="base">
              <a:buNone/>
            </a:pPr>
            <a:r>
              <a:rPr lang="en-US" sz="3500" b="1" i="1" dirty="0" smtClean="0"/>
              <a:t>Testing Should Be Considered With Any of Following Symptoms :</a:t>
            </a:r>
          </a:p>
          <a:p>
            <a:pPr fontAlgn="base">
              <a:buFont typeface="Wingdings" panose="05000000000000000000" pitchFamily="2" charset="2"/>
              <a:buChar char="Ø"/>
            </a:pPr>
            <a:r>
              <a:rPr lang="en-US" dirty="0" smtClean="0"/>
              <a:t>Fever or Chills</a:t>
            </a:r>
          </a:p>
          <a:p>
            <a:pPr fontAlgn="base">
              <a:buFont typeface="Wingdings" panose="05000000000000000000" pitchFamily="2" charset="2"/>
              <a:buChar char="Ø"/>
            </a:pPr>
            <a:r>
              <a:rPr lang="en-US" dirty="0" smtClean="0"/>
              <a:t>Cough</a:t>
            </a:r>
          </a:p>
          <a:p>
            <a:pPr fontAlgn="base">
              <a:buFont typeface="Wingdings" panose="05000000000000000000" pitchFamily="2" charset="2"/>
              <a:buChar char="Ø"/>
            </a:pPr>
            <a:r>
              <a:rPr lang="en-US" dirty="0" smtClean="0"/>
              <a:t>Congestion or Runny Nose</a:t>
            </a:r>
          </a:p>
          <a:p>
            <a:pPr fontAlgn="base">
              <a:buFont typeface="Wingdings" panose="05000000000000000000" pitchFamily="2" charset="2"/>
              <a:buChar char="Ø"/>
            </a:pPr>
            <a:r>
              <a:rPr lang="en-US" dirty="0" smtClean="0"/>
              <a:t>Loss of Taste or Smell</a:t>
            </a:r>
          </a:p>
          <a:p>
            <a:pPr fontAlgn="base">
              <a:buFont typeface="Wingdings" panose="05000000000000000000" pitchFamily="2" charset="2"/>
              <a:buChar char="Ø"/>
            </a:pPr>
            <a:r>
              <a:rPr lang="en-US" dirty="0" smtClean="0"/>
              <a:t>Shortness of Breath or Difficulty Breathing</a:t>
            </a:r>
          </a:p>
          <a:p>
            <a:pPr fontAlgn="base">
              <a:buFont typeface="Wingdings" panose="05000000000000000000" pitchFamily="2" charset="2"/>
              <a:buChar char="Ø"/>
            </a:pPr>
            <a:r>
              <a:rPr lang="en-US" dirty="0" smtClean="0"/>
              <a:t>Body Aches</a:t>
            </a:r>
          </a:p>
          <a:p>
            <a:pPr fontAlgn="base">
              <a:buFont typeface="Wingdings" panose="05000000000000000000" pitchFamily="2" charset="2"/>
              <a:buChar char="Ø"/>
            </a:pPr>
            <a:r>
              <a:rPr lang="en-US" dirty="0" smtClean="0"/>
              <a:t>Fatigue or Headache</a:t>
            </a:r>
          </a:p>
          <a:p>
            <a:pPr fontAlgn="base">
              <a:buFont typeface="Wingdings" panose="05000000000000000000" pitchFamily="2" charset="2"/>
              <a:buChar char="Ø"/>
            </a:pPr>
            <a:r>
              <a:rPr lang="en-US" dirty="0" smtClean="0"/>
              <a:t>Sore Throat</a:t>
            </a:r>
          </a:p>
          <a:p>
            <a:pPr fontAlgn="base">
              <a:buFont typeface="Wingdings" panose="05000000000000000000" pitchFamily="2" charset="2"/>
              <a:buChar char="Ø"/>
            </a:pPr>
            <a:r>
              <a:rPr lang="en-US" dirty="0" smtClean="0"/>
              <a:t>Nausea, Vomiting, Diarrhea</a:t>
            </a:r>
          </a:p>
        </p:txBody>
      </p:sp>
      <p:sp>
        <p:nvSpPr>
          <p:cNvPr id="4" name="TextBox 3"/>
          <p:cNvSpPr txBox="1"/>
          <p:nvPr/>
        </p:nvSpPr>
        <p:spPr>
          <a:xfrm>
            <a:off x="236485" y="815056"/>
            <a:ext cx="1135117" cy="646331"/>
          </a:xfrm>
          <a:prstGeom prst="rect">
            <a:avLst/>
          </a:prstGeom>
          <a:solidFill>
            <a:schemeClr val="bg1"/>
          </a:solidFill>
        </p:spPr>
        <p:txBody>
          <a:bodyPr wrap="square" rtlCol="1">
            <a:spAutoFit/>
          </a:bodyPr>
          <a:lstStyle/>
          <a:p>
            <a:pPr algn="ctr"/>
            <a:r>
              <a:rPr lang="en-US" sz="3600" b="1" i="1" dirty="0" smtClean="0">
                <a:solidFill>
                  <a:srgbClr val="FF0000"/>
                </a:solidFill>
              </a:rPr>
              <a:t>AAP</a:t>
            </a:r>
            <a:endParaRPr lang="fa-IR" sz="3600" b="1" i="1" dirty="0">
              <a:solidFill>
                <a:srgbClr val="FF0000"/>
              </a:solidFill>
            </a:endParaRPr>
          </a:p>
        </p:txBody>
      </p:sp>
    </p:spTree>
    <p:extLst>
      <p:ext uri="{BB962C8B-B14F-4D97-AF65-F5344CB8AC3E}">
        <p14:creationId xmlns:p14="http://schemas.microsoft.com/office/powerpoint/2010/main" val="29669424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14248" y="354491"/>
            <a:ext cx="10418379" cy="932084"/>
          </a:xfrm>
          <a:solidFill>
            <a:schemeClr val="bg1"/>
          </a:solidFill>
        </p:spPr>
        <p:txBody>
          <a:bodyPr>
            <a:normAutofit/>
          </a:bodyPr>
          <a:lstStyle/>
          <a:p>
            <a:pPr marL="742950" indent="-742950" fontAlgn="base">
              <a:buFont typeface="+mj-lt"/>
              <a:buAutoNum type="arabicPeriod" startAt="2"/>
            </a:pPr>
            <a:r>
              <a:rPr lang="en-US" sz="3600" b="1" i="1" dirty="0" smtClean="0">
                <a:solidFill>
                  <a:srgbClr val="FF0000"/>
                </a:solidFill>
              </a:rPr>
              <a:t>Close </a:t>
            </a:r>
            <a:r>
              <a:rPr lang="en-US" sz="3600" b="1" i="1" dirty="0" smtClean="0">
                <a:solidFill>
                  <a:srgbClr val="FF0000"/>
                </a:solidFill>
              </a:rPr>
              <a:t>Contact With Confirmed or Probable </a:t>
            </a:r>
            <a:r>
              <a:rPr lang="en-US" sz="3600" b="1" i="1" dirty="0" smtClean="0">
                <a:solidFill>
                  <a:srgbClr val="FF0000"/>
                </a:solidFill>
              </a:rPr>
              <a:t>Infection</a:t>
            </a:r>
            <a:endParaRPr lang="en-US" sz="3600" b="1" i="1" dirty="0" smtClean="0">
              <a:solidFill>
                <a:srgbClr val="FF0000"/>
              </a:solidFill>
            </a:endParaRPr>
          </a:p>
        </p:txBody>
      </p:sp>
      <p:sp>
        <p:nvSpPr>
          <p:cNvPr id="3" name="Content Placeholder 2"/>
          <p:cNvSpPr>
            <a:spLocks noGrp="1"/>
          </p:cNvSpPr>
          <p:nvPr>
            <p:ph idx="1"/>
          </p:nvPr>
        </p:nvSpPr>
        <p:spPr>
          <a:xfrm>
            <a:off x="254876" y="1607422"/>
            <a:ext cx="11684876" cy="4430771"/>
          </a:xfrm>
          <a:blipFill>
            <a:blip r:embed="rId3"/>
            <a:tile tx="0" ty="0" sx="100000" sy="100000" flip="none" algn="tl"/>
          </a:blipFill>
        </p:spPr>
        <p:txBody>
          <a:bodyPr>
            <a:normAutofit fontScale="92500" lnSpcReduction="20000"/>
          </a:bodyPr>
          <a:lstStyle/>
          <a:p>
            <a:pPr marL="0" indent="0">
              <a:buNone/>
            </a:pPr>
            <a:r>
              <a:rPr lang="en-US" sz="4000" b="1" i="1" dirty="0" smtClean="0">
                <a:solidFill>
                  <a:srgbClr val="FF0000"/>
                </a:solidFill>
              </a:rPr>
              <a:t>“Close </a:t>
            </a:r>
            <a:r>
              <a:rPr lang="en-US" sz="4000" b="1" i="1" dirty="0">
                <a:solidFill>
                  <a:srgbClr val="FF0000"/>
                </a:solidFill>
              </a:rPr>
              <a:t>Contact”</a:t>
            </a:r>
            <a:r>
              <a:rPr lang="en-US" dirty="0" smtClean="0"/>
              <a:t> </a:t>
            </a:r>
            <a:r>
              <a:rPr lang="en-US" dirty="0" smtClean="0"/>
              <a:t>Is Defined As :</a:t>
            </a:r>
          </a:p>
          <a:p>
            <a:pPr marL="514350" indent="-514350">
              <a:buFont typeface="+mj-lt"/>
              <a:buAutoNum type="arabicPeriod"/>
            </a:pPr>
            <a:r>
              <a:rPr lang="en-US" dirty="0" smtClean="0"/>
              <a:t>Distance of Less Than </a:t>
            </a:r>
            <a:r>
              <a:rPr lang="en-US" dirty="0" smtClean="0"/>
              <a:t>180 cm</a:t>
            </a:r>
            <a:endParaRPr lang="en-US" dirty="0" smtClean="0"/>
          </a:p>
          <a:p>
            <a:pPr marL="514350" indent="-514350">
              <a:buFont typeface="+mj-lt"/>
              <a:buAutoNum type="arabicPeriod"/>
            </a:pPr>
            <a:r>
              <a:rPr lang="en-US" dirty="0" smtClean="0"/>
              <a:t>Cumulative Total of At Least 15 min </a:t>
            </a:r>
            <a:r>
              <a:rPr lang="en-US" dirty="0" smtClean="0"/>
              <a:t>Over </a:t>
            </a:r>
            <a:r>
              <a:rPr lang="en-US" dirty="0" smtClean="0"/>
              <a:t>24 h Period </a:t>
            </a:r>
          </a:p>
          <a:p>
            <a:pPr marL="514350" indent="-514350">
              <a:buFont typeface="+mj-lt"/>
              <a:buAutoNum type="arabicPeriod"/>
            </a:pPr>
            <a:r>
              <a:rPr lang="en-US" dirty="0" smtClean="0"/>
              <a:t>From Person With Laboratory-Confirmed or Probable COVID  Infection </a:t>
            </a:r>
          </a:p>
          <a:p>
            <a:pPr marL="514350" indent="-514350">
              <a:buFont typeface="+mj-lt"/>
              <a:buAutoNum type="arabicPeriod"/>
            </a:pPr>
            <a:r>
              <a:rPr lang="en-US" dirty="0" smtClean="0"/>
              <a:t>Starting From :  </a:t>
            </a:r>
            <a:endParaRPr lang="en-US" dirty="0" smtClean="0"/>
          </a:p>
          <a:p>
            <a:pPr marL="0" indent="0" algn="ctr">
              <a:buNone/>
            </a:pPr>
            <a:r>
              <a:rPr lang="en-US" sz="2600" b="1" dirty="0" smtClean="0"/>
              <a:t>2 </a:t>
            </a:r>
            <a:r>
              <a:rPr lang="en-US" sz="2600" b="1" dirty="0" smtClean="0"/>
              <a:t>d Before Illness </a:t>
            </a:r>
            <a:r>
              <a:rPr lang="en-US" sz="2600" b="1" dirty="0" smtClean="0"/>
              <a:t>Onset For Symptomatic Patients</a:t>
            </a:r>
          </a:p>
          <a:p>
            <a:pPr marL="0" indent="0" algn="ctr">
              <a:buNone/>
            </a:pPr>
            <a:r>
              <a:rPr lang="en-US" sz="2600" b="1" dirty="0" smtClean="0"/>
              <a:t>2 </a:t>
            </a:r>
            <a:r>
              <a:rPr lang="en-US" sz="2600" b="1" dirty="0" smtClean="0"/>
              <a:t>d Prior To Specimen </a:t>
            </a:r>
            <a:r>
              <a:rPr lang="en-US" sz="2600" b="1" dirty="0" smtClean="0"/>
              <a:t>Collection For </a:t>
            </a:r>
            <a:r>
              <a:rPr lang="en-US" sz="2600" b="1" dirty="0"/>
              <a:t>Asymptomatic Patients</a:t>
            </a:r>
          </a:p>
          <a:p>
            <a:pPr marL="514350" indent="-514350">
              <a:buFont typeface="+mj-lt"/>
              <a:buAutoNum type="arabicPeriod" startAt="5"/>
            </a:pPr>
            <a:r>
              <a:rPr lang="en-US" dirty="0" smtClean="0"/>
              <a:t>Until :    </a:t>
            </a:r>
            <a:r>
              <a:rPr lang="en-US" dirty="0" smtClean="0"/>
              <a:t>Time  Patient Is Isolated</a:t>
            </a:r>
          </a:p>
          <a:p>
            <a:pPr marL="0" indent="0">
              <a:buNone/>
            </a:pPr>
            <a:endParaRPr lang="en-US" dirty="0"/>
          </a:p>
          <a:p>
            <a:pPr marL="0" indent="0">
              <a:buNone/>
            </a:pPr>
            <a:r>
              <a:rPr lang="en-US" dirty="0" smtClean="0"/>
              <a:t>Wearing  Mask or Cloth Covering Is Presently Not Considered Sufficient To Alleviate Risk of Transmission If Close Contact Conditions Are Met</a:t>
            </a:r>
            <a:endParaRPr lang="fa-IR" dirty="0"/>
          </a:p>
        </p:txBody>
      </p:sp>
    </p:spTree>
    <p:extLst>
      <p:ext uri="{BB962C8B-B14F-4D97-AF65-F5344CB8AC3E}">
        <p14:creationId xmlns:p14="http://schemas.microsoft.com/office/powerpoint/2010/main" val="881437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0370" y="1796610"/>
            <a:ext cx="9898117" cy="4178521"/>
          </a:xfrm>
          <a:blipFill>
            <a:blip r:embed="rId3"/>
            <a:tile tx="0" ty="0" sx="100000" sy="100000" flip="none" algn="tl"/>
          </a:blipFill>
        </p:spPr>
        <p:txBody>
          <a:bodyPr>
            <a:normAutofit/>
          </a:bodyPr>
          <a:lstStyle/>
          <a:p>
            <a:pPr>
              <a:buFont typeface="Wingdings" panose="05000000000000000000" pitchFamily="2" charset="2"/>
              <a:buChar char="Ø"/>
            </a:pPr>
            <a:r>
              <a:rPr lang="en-US" dirty="0" smtClean="0"/>
              <a:t>Prior To July 2021, Asymptomatic Fully Vaccinated </a:t>
            </a:r>
            <a:r>
              <a:rPr lang="en-US" dirty="0" smtClean="0"/>
              <a:t>Child </a:t>
            </a:r>
            <a:r>
              <a:rPr lang="en-US" sz="2400" dirty="0" smtClean="0"/>
              <a:t>(≥ 2 w Following </a:t>
            </a:r>
            <a:r>
              <a:rPr lang="en-US" sz="2400" dirty="0" smtClean="0"/>
              <a:t>2th </a:t>
            </a:r>
            <a:r>
              <a:rPr lang="en-US" sz="2400" dirty="0" smtClean="0"/>
              <a:t>Dose </a:t>
            </a:r>
            <a:r>
              <a:rPr lang="en-US" sz="2400" dirty="0" smtClean="0"/>
              <a:t>Vaccine</a:t>
            </a:r>
            <a:r>
              <a:rPr lang="en-US" sz="2400" dirty="0" smtClean="0"/>
              <a:t>)</a:t>
            </a:r>
            <a:r>
              <a:rPr lang="en-US" dirty="0" smtClean="0"/>
              <a:t> Did Not Require Routine Testing After Close Contact Exposure</a:t>
            </a:r>
          </a:p>
          <a:p>
            <a:pPr>
              <a:buFont typeface="Wingdings" panose="05000000000000000000" pitchFamily="2" charset="2"/>
              <a:buChar char="Ø"/>
            </a:pPr>
            <a:r>
              <a:rPr lang="en-US" dirty="0" smtClean="0"/>
              <a:t>Recent Increases In “Breakthrough” Infections From New Variant Strains (Delta) Challenges This Practice</a:t>
            </a:r>
          </a:p>
          <a:p>
            <a:pPr>
              <a:buFont typeface="Wingdings" panose="05000000000000000000" pitchFamily="2" charset="2"/>
              <a:buChar char="Ø"/>
            </a:pPr>
            <a:r>
              <a:rPr lang="en-US" dirty="0" smtClean="0"/>
              <a:t>It Is Now Recommended That All Child, Adolescent &amp; Young Adults Seek PCR Testing </a:t>
            </a:r>
            <a:r>
              <a:rPr lang="en-US" sz="3600" dirty="0" smtClean="0">
                <a:solidFill>
                  <a:srgbClr val="002060"/>
                </a:solidFill>
              </a:rPr>
              <a:t>3-5 d  </a:t>
            </a:r>
            <a:r>
              <a:rPr lang="en-US" dirty="0" smtClean="0"/>
              <a:t>Following Close Contact Exposure, Regardless of Their Personal Immunization Status</a:t>
            </a:r>
          </a:p>
          <a:p>
            <a:pPr>
              <a:buFont typeface="Wingdings" panose="05000000000000000000" pitchFamily="2" charset="2"/>
              <a:buChar char="Ø"/>
            </a:pPr>
            <a:r>
              <a:rPr lang="en-US" dirty="0" smtClean="0"/>
              <a:t>Exposed Patients Who Have Symptoms Should Not Delay Testing</a:t>
            </a:r>
            <a:endParaRPr lang="fa-IR" dirty="0"/>
          </a:p>
        </p:txBody>
      </p:sp>
      <p:sp>
        <p:nvSpPr>
          <p:cNvPr id="6" name="Title 1"/>
          <p:cNvSpPr>
            <a:spLocks noGrp="1"/>
          </p:cNvSpPr>
          <p:nvPr>
            <p:ph type="title"/>
          </p:nvPr>
        </p:nvSpPr>
        <p:spPr>
          <a:xfrm>
            <a:off x="754116" y="575209"/>
            <a:ext cx="10418379" cy="932084"/>
          </a:xfrm>
          <a:solidFill>
            <a:schemeClr val="bg1"/>
          </a:solidFill>
        </p:spPr>
        <p:txBody>
          <a:bodyPr>
            <a:normAutofit/>
          </a:bodyPr>
          <a:lstStyle/>
          <a:p>
            <a:pPr marL="742950" indent="-742950" fontAlgn="base">
              <a:buFont typeface="+mj-lt"/>
              <a:buAutoNum type="arabicPeriod" startAt="2"/>
            </a:pPr>
            <a:r>
              <a:rPr lang="en-US" sz="3600" b="1" i="1" dirty="0" smtClean="0">
                <a:solidFill>
                  <a:srgbClr val="FF0000"/>
                </a:solidFill>
              </a:rPr>
              <a:t>Close </a:t>
            </a:r>
            <a:r>
              <a:rPr lang="en-US" sz="3600" b="1" i="1" dirty="0" smtClean="0">
                <a:solidFill>
                  <a:srgbClr val="FF0000"/>
                </a:solidFill>
              </a:rPr>
              <a:t>Contact With Confirmed or Probable </a:t>
            </a:r>
            <a:r>
              <a:rPr lang="en-US" sz="3600" b="1" i="1" dirty="0" smtClean="0">
                <a:solidFill>
                  <a:srgbClr val="FF0000"/>
                </a:solidFill>
              </a:rPr>
              <a:t>Infection</a:t>
            </a:r>
            <a:endParaRPr lang="en-US" sz="3600" b="1" i="1" dirty="0" smtClean="0">
              <a:solidFill>
                <a:srgbClr val="FF0000"/>
              </a:solidFill>
            </a:endParaRPr>
          </a:p>
        </p:txBody>
      </p:sp>
    </p:spTree>
    <p:extLst>
      <p:ext uri="{BB962C8B-B14F-4D97-AF65-F5344CB8AC3E}">
        <p14:creationId xmlns:p14="http://schemas.microsoft.com/office/powerpoint/2010/main" val="13700038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954" y="1935985"/>
            <a:ext cx="11648090" cy="4464816"/>
          </a:xfrm>
          <a:blipFill>
            <a:blip r:embed="rId3"/>
            <a:tile tx="0" ty="0" sx="100000" sy="100000" flip="none" algn="tl"/>
          </a:blipFill>
        </p:spPr>
        <p:txBody>
          <a:bodyPr>
            <a:normAutofit fontScale="92500"/>
          </a:bodyPr>
          <a:lstStyle/>
          <a:p>
            <a:pPr marL="0" indent="0" algn="ctr">
              <a:buNone/>
            </a:pPr>
            <a:r>
              <a:rPr lang="en-US" sz="4800" b="1" i="1" dirty="0" smtClean="0">
                <a:solidFill>
                  <a:srgbClr val="002060"/>
                </a:solidFill>
              </a:rPr>
              <a:t>Testing For Active Infection</a:t>
            </a:r>
          </a:p>
          <a:p>
            <a:pPr marL="514350" indent="-514350">
              <a:buFont typeface="+mj-lt"/>
              <a:buAutoNum type="arabicPeriod"/>
            </a:pPr>
            <a:r>
              <a:rPr lang="en-US" dirty="0" smtClean="0"/>
              <a:t>Testing For Active Infection May Be Considered For Exposures of Shorter Duration or Greater Distance on A Case-by-Case Basis</a:t>
            </a:r>
          </a:p>
          <a:p>
            <a:pPr marL="514350" indent="-514350">
              <a:buFont typeface="+mj-lt"/>
              <a:buAutoNum type="arabicPeriod"/>
            </a:pPr>
            <a:r>
              <a:rPr lang="en-US" dirty="0" smtClean="0"/>
              <a:t>Testing For Active  Infection Is Not Necessary If There Is </a:t>
            </a:r>
            <a:r>
              <a:rPr lang="en-US" b="1" dirty="0" smtClean="0">
                <a:solidFill>
                  <a:srgbClr val="00B050"/>
                </a:solidFill>
              </a:rPr>
              <a:t>Exposure To Close Contact </a:t>
            </a:r>
            <a:r>
              <a:rPr lang="en-US" dirty="0" smtClean="0"/>
              <a:t>of Individual With Laboratory-Confirmed Infection &amp; Not  Infected Person himself/herself, Unless Close Contact Is Symptomatic or Other Criteria Are Met</a:t>
            </a:r>
          </a:p>
          <a:p>
            <a:pPr marL="514350" indent="-514350">
              <a:buFont typeface="+mj-lt"/>
              <a:buAutoNum type="arabicPeriod"/>
            </a:pPr>
            <a:r>
              <a:rPr lang="en-US" dirty="0" smtClean="0"/>
              <a:t>Testing Household Contacts of Newly Infected Persons For Active Infection Using </a:t>
            </a:r>
            <a:r>
              <a:rPr lang="en-US" dirty="0" smtClean="0"/>
              <a:t>PCR </a:t>
            </a:r>
            <a:r>
              <a:rPr lang="en-US" dirty="0" smtClean="0"/>
              <a:t>or Antigen Test  Can Be Considered But May Be Falsely </a:t>
            </a:r>
            <a:r>
              <a:rPr lang="en-US" dirty="0" smtClean="0"/>
              <a:t>Re-assuring </a:t>
            </a:r>
            <a:r>
              <a:rPr lang="en-US" dirty="0" smtClean="0"/>
              <a:t>If Negative, Because Continued Contact With Infected Household Member May Delay Onset of Active Infection For Up To 14 d Following  Last Exposure</a:t>
            </a:r>
            <a:endParaRPr lang="fa-IR" dirty="0"/>
          </a:p>
        </p:txBody>
      </p:sp>
      <p:sp>
        <p:nvSpPr>
          <p:cNvPr id="6" name="Title 1"/>
          <p:cNvSpPr>
            <a:spLocks noGrp="1"/>
          </p:cNvSpPr>
          <p:nvPr>
            <p:ph type="title"/>
          </p:nvPr>
        </p:nvSpPr>
        <p:spPr>
          <a:xfrm>
            <a:off x="886810" y="386022"/>
            <a:ext cx="10418379" cy="932084"/>
          </a:xfrm>
          <a:solidFill>
            <a:schemeClr val="bg1"/>
          </a:solidFill>
        </p:spPr>
        <p:txBody>
          <a:bodyPr>
            <a:normAutofit/>
          </a:bodyPr>
          <a:lstStyle/>
          <a:p>
            <a:pPr marL="742950" indent="-742950" fontAlgn="base">
              <a:buFont typeface="+mj-lt"/>
              <a:buAutoNum type="arabicPeriod" startAt="2"/>
            </a:pPr>
            <a:r>
              <a:rPr lang="en-US" sz="3600" b="1" i="1" dirty="0" smtClean="0">
                <a:solidFill>
                  <a:srgbClr val="FF0000"/>
                </a:solidFill>
              </a:rPr>
              <a:t>Close </a:t>
            </a:r>
            <a:r>
              <a:rPr lang="en-US" sz="3600" b="1" i="1" dirty="0" smtClean="0">
                <a:solidFill>
                  <a:srgbClr val="FF0000"/>
                </a:solidFill>
              </a:rPr>
              <a:t>Contact With Confirmed or Probable </a:t>
            </a:r>
            <a:r>
              <a:rPr lang="en-US" sz="3600" b="1" i="1" dirty="0" smtClean="0">
                <a:solidFill>
                  <a:srgbClr val="FF0000"/>
                </a:solidFill>
              </a:rPr>
              <a:t>Infection</a:t>
            </a:r>
            <a:endParaRPr lang="en-US" sz="3600" b="1" i="1" dirty="0" smtClean="0">
              <a:solidFill>
                <a:srgbClr val="FF0000"/>
              </a:solidFill>
            </a:endParaRPr>
          </a:p>
        </p:txBody>
      </p:sp>
    </p:spTree>
    <p:extLst>
      <p:ext uri="{BB962C8B-B14F-4D97-AF65-F5344CB8AC3E}">
        <p14:creationId xmlns:p14="http://schemas.microsoft.com/office/powerpoint/2010/main" val="5920682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75643" y="317140"/>
            <a:ext cx="9380483" cy="1325563"/>
          </a:xfrm>
          <a:solidFill>
            <a:schemeClr val="bg1"/>
          </a:solidFill>
        </p:spPr>
        <p:txBody>
          <a:bodyPr>
            <a:normAutofit fontScale="90000"/>
          </a:bodyPr>
          <a:lstStyle/>
          <a:p>
            <a:pPr marL="1143000" indent="-1143000" algn="ctr" fontAlgn="base">
              <a:buFont typeface="+mj-lt"/>
              <a:buAutoNum type="arabicPeriod" startAt="3"/>
            </a:pPr>
            <a:r>
              <a:rPr lang="en-US" sz="6000" b="1" dirty="0" smtClean="0">
                <a:solidFill>
                  <a:srgbClr val="FF0000"/>
                </a:solidFill>
              </a:rPr>
              <a:t>Patients Requiring Screening</a:t>
            </a:r>
            <a:r>
              <a:rPr lang="en-US" sz="4000" b="1" dirty="0" smtClean="0"/>
              <a:t/>
            </a:r>
            <a:br>
              <a:rPr lang="en-US" sz="4000" b="1" dirty="0" smtClean="0"/>
            </a:br>
            <a:r>
              <a:rPr lang="en-US" sz="3100" b="1" dirty="0" smtClean="0"/>
              <a:t> (In Absence of Symptoms or Known Close Contact)</a:t>
            </a:r>
            <a:endParaRPr lang="en-US" sz="4000" b="1" dirty="0"/>
          </a:p>
        </p:txBody>
      </p:sp>
      <p:sp>
        <p:nvSpPr>
          <p:cNvPr id="3" name="Content Placeholder 2"/>
          <p:cNvSpPr>
            <a:spLocks noGrp="1"/>
          </p:cNvSpPr>
          <p:nvPr>
            <p:ph idx="1"/>
          </p:nvPr>
        </p:nvSpPr>
        <p:spPr>
          <a:xfrm>
            <a:off x="1828804" y="4522527"/>
            <a:ext cx="8324193" cy="964950"/>
          </a:xfr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txBody>
          <a:bodyPr/>
          <a:lstStyle/>
          <a:p>
            <a:pPr marL="0" indent="0" algn="ctr">
              <a:buNone/>
            </a:pPr>
            <a:r>
              <a:rPr lang="en-US" dirty="0" smtClean="0"/>
              <a:t>These </a:t>
            </a:r>
            <a:r>
              <a:rPr lang="en-US" dirty="0" smtClean="0"/>
              <a:t>Decisions Should Be Made on Basis of Local Recommendations &amp; Institutional Policies</a:t>
            </a:r>
            <a:endParaRPr lang="fa-IR" dirty="0"/>
          </a:p>
        </p:txBody>
      </p:sp>
      <p:sp>
        <p:nvSpPr>
          <p:cNvPr id="4" name="TextBox 3"/>
          <p:cNvSpPr txBox="1"/>
          <p:nvPr/>
        </p:nvSpPr>
        <p:spPr>
          <a:xfrm>
            <a:off x="346843" y="595200"/>
            <a:ext cx="1592318" cy="769441"/>
          </a:xfrm>
          <a:prstGeom prst="rect">
            <a:avLst/>
          </a:prstGeom>
          <a:solidFill>
            <a:schemeClr val="bg1"/>
          </a:solidFill>
        </p:spPr>
        <p:txBody>
          <a:bodyPr wrap="square" rtlCol="1">
            <a:spAutoFit/>
          </a:bodyPr>
          <a:lstStyle/>
          <a:p>
            <a:pPr algn="ctr"/>
            <a:r>
              <a:rPr lang="en-US" sz="4400" b="1" i="1" dirty="0" smtClean="0">
                <a:solidFill>
                  <a:srgbClr val="FF0000"/>
                </a:solidFill>
              </a:rPr>
              <a:t>AAP</a:t>
            </a:r>
            <a:endParaRPr lang="fa-IR" sz="4400" b="1" i="1" dirty="0">
              <a:solidFill>
                <a:srgbClr val="FF0000"/>
              </a:solidFill>
            </a:endParaRPr>
          </a:p>
        </p:txBody>
      </p:sp>
      <p:sp>
        <p:nvSpPr>
          <p:cNvPr id="5" name="Rectangle 4"/>
          <p:cNvSpPr/>
          <p:nvPr/>
        </p:nvSpPr>
        <p:spPr>
          <a:xfrm>
            <a:off x="1143002" y="2477467"/>
            <a:ext cx="9695798" cy="1692771"/>
          </a:xfrm>
          <a:prstGeom prst="rect">
            <a:avLst/>
          </a:prstGeom>
          <a:blipFill>
            <a:blip r:embed="rId3"/>
            <a:tile tx="0" ty="0" sx="100000" sy="100000" flip="none" algn="tl"/>
          </a:blipFill>
        </p:spPr>
        <p:txBody>
          <a:bodyPr wrap="square">
            <a:spAutoFit/>
          </a:bodyPr>
          <a:lstStyle/>
          <a:p>
            <a:pPr marL="457200" indent="-457200">
              <a:buFont typeface="+mj-lt"/>
              <a:buAutoNum type="arabicPeriod"/>
            </a:pPr>
            <a:r>
              <a:rPr lang="en-US" sz="2800" dirty="0" smtClean="0">
                <a:solidFill>
                  <a:srgbClr val="1B1F27"/>
                </a:solidFill>
                <a:latin typeface="Alegreya Sans"/>
              </a:rPr>
              <a:t>Many Hospitals Recommend Testing For Active Infection</a:t>
            </a:r>
          </a:p>
          <a:p>
            <a:pPr algn="ctr"/>
            <a:r>
              <a:rPr lang="en-US" sz="2400" dirty="0" smtClean="0">
                <a:solidFill>
                  <a:srgbClr val="1B1F27"/>
                </a:solidFill>
                <a:latin typeface="Alegreya Sans"/>
              </a:rPr>
              <a:t> Prior To Medical Procedures Such As Elective Surgery</a:t>
            </a:r>
          </a:p>
          <a:p>
            <a:pPr algn="ctr"/>
            <a:r>
              <a:rPr lang="en-US" sz="2400" dirty="0" smtClean="0">
                <a:solidFill>
                  <a:srgbClr val="1B1F27"/>
                </a:solidFill>
                <a:latin typeface="Alegreya Sans"/>
              </a:rPr>
              <a:t>For All Children Admitted To Hospital For Any Reason</a:t>
            </a:r>
          </a:p>
          <a:p>
            <a:pPr marL="457200" indent="-457200">
              <a:buFont typeface="+mj-lt"/>
              <a:buAutoNum type="arabicPeriod" startAt="2"/>
            </a:pPr>
            <a:r>
              <a:rPr lang="en-US" sz="2800" dirty="0">
                <a:solidFill>
                  <a:srgbClr val="1B1F27"/>
                </a:solidFill>
                <a:latin typeface="Alegreya Sans"/>
              </a:rPr>
              <a:t>Incoming International Travelers </a:t>
            </a:r>
          </a:p>
        </p:txBody>
      </p:sp>
    </p:spTree>
    <p:extLst>
      <p:ext uri="{BB962C8B-B14F-4D97-AF65-F5344CB8AC3E}">
        <p14:creationId xmlns:p14="http://schemas.microsoft.com/office/powerpoint/2010/main" val="24473124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60322" y="382091"/>
            <a:ext cx="9288517" cy="880351"/>
          </a:xfrm>
          <a:solidFill>
            <a:schemeClr val="bg1"/>
          </a:solidFill>
        </p:spPr>
        <p:txBody>
          <a:bodyPr>
            <a:normAutofit/>
          </a:bodyPr>
          <a:lstStyle/>
          <a:p>
            <a:pPr algn="ctr"/>
            <a:r>
              <a:rPr lang="en-US" sz="4800" b="1" i="1" dirty="0" smtClean="0">
                <a:solidFill>
                  <a:srgbClr val="FF0000"/>
                </a:solidFill>
              </a:rPr>
              <a:t>What Is Optimal Timing For Testing? </a:t>
            </a:r>
            <a:endParaRPr lang="fa-IR" sz="4800" i="1" dirty="0">
              <a:solidFill>
                <a:srgbClr val="FF0000"/>
              </a:solidFill>
            </a:endParaRPr>
          </a:p>
        </p:txBody>
      </p:sp>
      <p:sp>
        <p:nvSpPr>
          <p:cNvPr id="3" name="Content Placeholder 2"/>
          <p:cNvSpPr>
            <a:spLocks noGrp="1"/>
          </p:cNvSpPr>
          <p:nvPr>
            <p:ph idx="1"/>
          </p:nvPr>
        </p:nvSpPr>
        <p:spPr>
          <a:xfrm>
            <a:off x="378372" y="1825625"/>
            <a:ext cx="11319642" cy="3708072"/>
          </a:xfrm>
          <a:blipFill>
            <a:blip r:embed="rId3"/>
            <a:tile tx="0" ty="0" sx="100000" sy="100000" flip="none" algn="tl"/>
          </a:blipFill>
        </p:spPr>
        <p:txBody>
          <a:bodyPr>
            <a:normAutofit/>
          </a:bodyPr>
          <a:lstStyle/>
          <a:p>
            <a:pPr marL="0" indent="0" algn="ctr">
              <a:buNone/>
            </a:pPr>
            <a:r>
              <a:rPr lang="en-US" sz="6000" b="1" dirty="0" smtClean="0">
                <a:solidFill>
                  <a:srgbClr val="FF0000"/>
                </a:solidFill>
              </a:rPr>
              <a:t>Immediate Testing</a:t>
            </a:r>
          </a:p>
          <a:p>
            <a:pPr marL="0" indent="0">
              <a:buNone/>
            </a:pPr>
            <a:r>
              <a:rPr lang="en-US" dirty="0" smtClean="0"/>
              <a:t>Patient With </a:t>
            </a:r>
            <a:r>
              <a:rPr lang="en-US" b="1" i="1" u="sng" dirty="0" smtClean="0">
                <a:solidFill>
                  <a:srgbClr val="002060"/>
                </a:solidFill>
              </a:rPr>
              <a:t>Symptoms Consistent With COVID </a:t>
            </a:r>
            <a:r>
              <a:rPr lang="en-US" dirty="0" smtClean="0"/>
              <a:t>Should Tested Without Delay </a:t>
            </a:r>
          </a:p>
          <a:p>
            <a:pPr marL="0" indent="0">
              <a:buNone/>
            </a:pPr>
            <a:endParaRPr lang="en-US" dirty="0" smtClean="0"/>
          </a:p>
          <a:p>
            <a:pPr marL="0" indent="0" algn="ctr">
              <a:buNone/>
            </a:pPr>
            <a:r>
              <a:rPr lang="en-US" dirty="0" smtClean="0"/>
              <a:t>Testing These Patients In Timely Fashion Is Important Especially If Participating In School, Sports, Work So Local Groups Can Begin Contact Tracing, Outlining School/Work Closures, And Notifying Families To Begin Home Quarantines Until Test Results Are Received</a:t>
            </a:r>
            <a:endParaRPr lang="fa-IR" dirty="0"/>
          </a:p>
        </p:txBody>
      </p:sp>
      <p:sp>
        <p:nvSpPr>
          <p:cNvPr id="4" name="TextBox 3"/>
          <p:cNvSpPr txBox="1"/>
          <p:nvPr/>
        </p:nvSpPr>
        <p:spPr>
          <a:xfrm>
            <a:off x="378372" y="499100"/>
            <a:ext cx="1135117" cy="646331"/>
          </a:xfrm>
          <a:prstGeom prst="rect">
            <a:avLst/>
          </a:prstGeom>
          <a:solidFill>
            <a:schemeClr val="bg1"/>
          </a:solidFill>
        </p:spPr>
        <p:txBody>
          <a:bodyPr wrap="square" rtlCol="1">
            <a:spAutoFit/>
          </a:bodyPr>
          <a:lstStyle/>
          <a:p>
            <a:pPr algn="ctr"/>
            <a:r>
              <a:rPr lang="en-US" sz="3600" b="1" i="1" dirty="0" smtClean="0">
                <a:solidFill>
                  <a:srgbClr val="FF0000"/>
                </a:solidFill>
              </a:rPr>
              <a:t>AAP</a:t>
            </a:r>
            <a:endParaRPr lang="fa-IR" sz="3600" b="1" i="1" dirty="0">
              <a:solidFill>
                <a:srgbClr val="FF0000"/>
              </a:solidFill>
            </a:endParaRPr>
          </a:p>
        </p:txBody>
      </p:sp>
    </p:spTree>
    <p:extLst>
      <p:ext uri="{BB962C8B-B14F-4D97-AF65-F5344CB8AC3E}">
        <p14:creationId xmlns:p14="http://schemas.microsoft.com/office/powerpoint/2010/main" val="313688261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6455" y="365125"/>
            <a:ext cx="9162393" cy="920995"/>
          </a:xfrm>
          <a:solidFill>
            <a:schemeClr val="bg1"/>
          </a:solidFill>
        </p:spPr>
        <p:txBody>
          <a:bodyPr>
            <a:normAutofit/>
          </a:bodyPr>
          <a:lstStyle/>
          <a:p>
            <a:pPr algn="ctr"/>
            <a:r>
              <a:rPr lang="en-US" sz="4800" b="1" dirty="0" smtClean="0">
                <a:solidFill>
                  <a:srgbClr val="FF0000"/>
                </a:solidFill>
              </a:rPr>
              <a:t>What Is Optimal Timing For Testing? </a:t>
            </a:r>
            <a:endParaRPr lang="fa-IR" sz="4800" dirty="0">
              <a:solidFill>
                <a:srgbClr val="FF0000"/>
              </a:solidFill>
            </a:endParaRPr>
          </a:p>
        </p:txBody>
      </p:sp>
      <p:sp>
        <p:nvSpPr>
          <p:cNvPr id="3" name="Content Placeholder 2"/>
          <p:cNvSpPr>
            <a:spLocks noGrp="1"/>
          </p:cNvSpPr>
          <p:nvPr>
            <p:ph idx="1"/>
          </p:nvPr>
        </p:nvSpPr>
        <p:spPr>
          <a:xfrm>
            <a:off x="488732" y="1620673"/>
            <a:ext cx="11101551" cy="4795892"/>
          </a:xfrm>
          <a:blipFill>
            <a:blip r:embed="rId3"/>
            <a:tile tx="0" ty="0" sx="100000" sy="100000" flip="none" algn="tl"/>
          </a:blipFill>
        </p:spPr>
        <p:txBody>
          <a:bodyPr>
            <a:normAutofit/>
          </a:bodyPr>
          <a:lstStyle/>
          <a:p>
            <a:pPr marL="0" indent="0" algn="ctr">
              <a:buNone/>
            </a:pPr>
            <a:r>
              <a:rPr lang="en-US" sz="5200" b="1" i="1" dirty="0" smtClean="0">
                <a:solidFill>
                  <a:srgbClr val="FF0000"/>
                </a:solidFill>
              </a:rPr>
              <a:t>Delayed Testing</a:t>
            </a:r>
          </a:p>
          <a:p>
            <a:pPr marL="514350" indent="-514350">
              <a:buFont typeface="+mj-lt"/>
              <a:buAutoNum type="arabicPeriod"/>
            </a:pPr>
            <a:r>
              <a:rPr lang="en-US" dirty="0" smtClean="0"/>
              <a:t>Asymptomatic Patients With Close Contact Exposure To Infected Persons Should Not Be Tested Until 3-5 d After Exposure</a:t>
            </a:r>
          </a:p>
          <a:p>
            <a:pPr marL="514350" indent="-514350">
              <a:buFont typeface="+mj-lt"/>
              <a:buAutoNum type="arabicPeriod"/>
            </a:pPr>
            <a:r>
              <a:rPr lang="en-US" dirty="0" smtClean="0"/>
              <a:t>However</a:t>
            </a:r>
            <a:r>
              <a:rPr lang="en-US" dirty="0" smtClean="0"/>
              <a:t>, It Is Important For Pediatricians To Advise Exposed Patients To Quarantine &amp; Wait To Test Until At Least Day 3-5 In Order To Limit Early False-Negative Results And To Limit Need For Sequential Testing , Probability of False-Negative Result In Infected Person Decreases Substantially Over First 3-5 Days After Exposure</a:t>
            </a:r>
          </a:p>
          <a:p>
            <a:pPr marL="514350" indent="-514350">
              <a:buFont typeface="+mj-lt"/>
              <a:buAutoNum type="arabicPeriod"/>
            </a:pPr>
            <a:r>
              <a:rPr lang="en-US" dirty="0" smtClean="0"/>
              <a:t>Appropriate </a:t>
            </a:r>
            <a:r>
              <a:rPr lang="en-US" dirty="0" smtClean="0"/>
              <a:t>Test For Delayed Testing of </a:t>
            </a:r>
            <a:r>
              <a:rPr lang="en-US" dirty="0" smtClean="0"/>
              <a:t>Symptomatic </a:t>
            </a:r>
            <a:r>
              <a:rPr lang="en-US" dirty="0" smtClean="0"/>
              <a:t>Exposed Patient Is PCR &amp;Not Rapid Ag</a:t>
            </a:r>
            <a:endParaRPr lang="fa-IR" dirty="0"/>
          </a:p>
        </p:txBody>
      </p:sp>
      <p:sp>
        <p:nvSpPr>
          <p:cNvPr id="4" name="TextBox 3"/>
          <p:cNvSpPr txBox="1"/>
          <p:nvPr/>
        </p:nvSpPr>
        <p:spPr>
          <a:xfrm>
            <a:off x="488732" y="502456"/>
            <a:ext cx="1135117" cy="646331"/>
          </a:xfrm>
          <a:prstGeom prst="rect">
            <a:avLst/>
          </a:prstGeom>
          <a:solidFill>
            <a:schemeClr val="bg1"/>
          </a:solidFill>
        </p:spPr>
        <p:txBody>
          <a:bodyPr wrap="square" rtlCol="1">
            <a:spAutoFit/>
          </a:bodyPr>
          <a:lstStyle/>
          <a:p>
            <a:pPr algn="ctr"/>
            <a:r>
              <a:rPr lang="en-US" sz="3600" b="1" i="1" dirty="0" smtClean="0">
                <a:solidFill>
                  <a:srgbClr val="FF0000"/>
                </a:solidFill>
              </a:rPr>
              <a:t>AAP</a:t>
            </a:r>
            <a:endParaRPr lang="fa-IR" sz="3600" b="1" i="1" dirty="0">
              <a:solidFill>
                <a:srgbClr val="FF0000"/>
              </a:solidFill>
            </a:endParaRPr>
          </a:p>
        </p:txBody>
      </p:sp>
    </p:spTree>
    <p:extLst>
      <p:ext uri="{BB962C8B-B14F-4D97-AF65-F5344CB8AC3E}">
        <p14:creationId xmlns:p14="http://schemas.microsoft.com/office/powerpoint/2010/main" val="36703466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52755" y="166550"/>
            <a:ext cx="9209690" cy="933045"/>
          </a:xfrm>
          <a:solidFill>
            <a:schemeClr val="bg1"/>
          </a:solidFill>
        </p:spPr>
        <p:txBody>
          <a:bodyPr>
            <a:normAutofit/>
          </a:bodyPr>
          <a:lstStyle/>
          <a:p>
            <a:pPr algn="ctr"/>
            <a:r>
              <a:rPr lang="en-US" sz="4800" b="1" dirty="0" smtClean="0">
                <a:solidFill>
                  <a:srgbClr val="FF0000"/>
                </a:solidFill>
              </a:rPr>
              <a:t>What Is Optimal Timing For Testing? </a:t>
            </a:r>
            <a:endParaRPr lang="fa-IR" sz="4800" dirty="0">
              <a:solidFill>
                <a:srgbClr val="FF0000"/>
              </a:solidFill>
            </a:endParaRPr>
          </a:p>
        </p:txBody>
      </p:sp>
      <p:sp>
        <p:nvSpPr>
          <p:cNvPr id="3" name="Content Placeholder 2"/>
          <p:cNvSpPr>
            <a:spLocks noGrp="1"/>
          </p:cNvSpPr>
          <p:nvPr>
            <p:ph idx="1"/>
          </p:nvPr>
        </p:nvSpPr>
        <p:spPr>
          <a:xfrm>
            <a:off x="2033758" y="1253030"/>
            <a:ext cx="7551680" cy="3350496"/>
          </a:xfrm>
          <a:blipFill>
            <a:blip r:embed="rId3"/>
            <a:tile tx="0" ty="0" sx="100000" sy="100000" flip="none" algn="tl"/>
          </a:blipFill>
        </p:spPr>
        <p:txBody>
          <a:bodyPr>
            <a:normAutofit/>
          </a:bodyPr>
          <a:lstStyle/>
          <a:p>
            <a:pPr marL="0" indent="0" algn="ctr" fontAlgn="base">
              <a:buNone/>
            </a:pPr>
            <a:r>
              <a:rPr lang="en-US" sz="5200" b="1" dirty="0" smtClean="0">
                <a:solidFill>
                  <a:srgbClr val="FF0000"/>
                </a:solidFill>
              </a:rPr>
              <a:t>No Testing</a:t>
            </a:r>
          </a:p>
          <a:p>
            <a:pPr marL="0" indent="0" fontAlgn="base">
              <a:buNone/>
            </a:pPr>
            <a:r>
              <a:rPr lang="en-US" sz="3600" dirty="0"/>
              <a:t>Testing Not Recommended </a:t>
            </a:r>
            <a:r>
              <a:rPr lang="en-US" sz="3600" dirty="0" smtClean="0"/>
              <a:t>For : </a:t>
            </a:r>
            <a:endParaRPr lang="en-US" sz="3500" b="1" i="1" u="sng" dirty="0" smtClean="0">
              <a:solidFill>
                <a:srgbClr val="FF0000"/>
              </a:solidFill>
            </a:endParaRPr>
          </a:p>
          <a:p>
            <a:pPr marL="514350" indent="-514350" fontAlgn="base">
              <a:buFont typeface="+mj-lt"/>
              <a:buAutoNum type="arabicPeriod"/>
            </a:pPr>
            <a:r>
              <a:rPr lang="en-US" b="1" i="1" u="sng" dirty="0" smtClean="0">
                <a:solidFill>
                  <a:srgbClr val="FF0000"/>
                </a:solidFill>
              </a:rPr>
              <a:t>In-Direct</a:t>
            </a:r>
            <a:r>
              <a:rPr lang="en-US" dirty="0" smtClean="0"/>
              <a:t>  </a:t>
            </a:r>
            <a:r>
              <a:rPr lang="en-US" dirty="0" smtClean="0"/>
              <a:t>Exposure (Exposure To Close Contact </a:t>
            </a:r>
            <a:r>
              <a:rPr lang="en-US" dirty="0" smtClean="0"/>
              <a:t>&amp; </a:t>
            </a:r>
            <a:r>
              <a:rPr lang="en-US" dirty="0" smtClean="0"/>
              <a:t>Not Directly With </a:t>
            </a:r>
            <a:r>
              <a:rPr lang="en-US" dirty="0" smtClean="0"/>
              <a:t>Infected)</a:t>
            </a:r>
            <a:endParaRPr lang="en-US" dirty="0" smtClean="0"/>
          </a:p>
          <a:p>
            <a:pPr marL="514350" indent="-514350" fontAlgn="base">
              <a:buFont typeface="+mj-lt"/>
              <a:buAutoNum type="arabicPeriod"/>
            </a:pPr>
            <a:r>
              <a:rPr lang="en-US" dirty="0" smtClean="0"/>
              <a:t>Asymptomatic </a:t>
            </a:r>
            <a:r>
              <a:rPr lang="en-US" dirty="0" smtClean="0"/>
              <a:t>Patients Who Have Previously Tested Positive Within Past 3 m </a:t>
            </a:r>
            <a:r>
              <a:rPr lang="en-US" dirty="0" smtClean="0"/>
              <a:t>Against </a:t>
            </a:r>
            <a:r>
              <a:rPr lang="en-US" dirty="0" smtClean="0"/>
              <a:t>COVID </a:t>
            </a:r>
          </a:p>
          <a:p>
            <a:pPr marL="0" indent="0">
              <a:buNone/>
            </a:pPr>
            <a:endParaRPr lang="fa-IR" dirty="0"/>
          </a:p>
        </p:txBody>
      </p:sp>
      <p:sp>
        <p:nvSpPr>
          <p:cNvPr id="4" name="TextBox 3"/>
          <p:cNvSpPr txBox="1"/>
          <p:nvPr/>
        </p:nvSpPr>
        <p:spPr>
          <a:xfrm>
            <a:off x="283782" y="262616"/>
            <a:ext cx="1135117" cy="646331"/>
          </a:xfrm>
          <a:prstGeom prst="rect">
            <a:avLst/>
          </a:prstGeom>
          <a:solidFill>
            <a:schemeClr val="bg1"/>
          </a:solidFill>
        </p:spPr>
        <p:txBody>
          <a:bodyPr wrap="square" rtlCol="1">
            <a:spAutoFit/>
          </a:bodyPr>
          <a:lstStyle/>
          <a:p>
            <a:pPr algn="ctr"/>
            <a:r>
              <a:rPr lang="en-US" sz="3600" b="1" i="1" dirty="0" smtClean="0">
                <a:solidFill>
                  <a:srgbClr val="FF0000"/>
                </a:solidFill>
              </a:rPr>
              <a:t>AAP</a:t>
            </a:r>
            <a:endParaRPr lang="fa-IR" sz="3600" b="1" i="1" dirty="0">
              <a:solidFill>
                <a:srgbClr val="FF0000"/>
              </a:solidFill>
            </a:endParaRPr>
          </a:p>
        </p:txBody>
      </p:sp>
      <p:sp>
        <p:nvSpPr>
          <p:cNvPr id="5" name="Rectangle 4"/>
          <p:cNvSpPr/>
          <p:nvPr/>
        </p:nvSpPr>
        <p:spPr>
          <a:xfrm>
            <a:off x="283782" y="4898851"/>
            <a:ext cx="11532473" cy="156966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txBody>
          <a:bodyPr wrap="square">
            <a:spAutoFit/>
          </a:bodyPr>
          <a:lstStyle/>
          <a:p>
            <a:pPr marL="514350" indent="-514350" fontAlgn="base">
              <a:buFont typeface="+mj-lt"/>
              <a:buAutoNum type="arabicPeriod"/>
            </a:pPr>
            <a:r>
              <a:rPr lang="en-US" sz="2400" dirty="0"/>
              <a:t>Negative Test Result Should Not Be Necessary For Return To School/Work Clearance If Patient Has Recently Tested Positive But Meets Criteria For Return To School/Work</a:t>
            </a:r>
          </a:p>
          <a:p>
            <a:pPr marL="514350" indent="-514350" fontAlgn="base">
              <a:buFont typeface="+mj-lt"/>
              <a:buAutoNum type="arabicPeriod"/>
            </a:pPr>
            <a:r>
              <a:rPr lang="en-US" sz="2400" dirty="0"/>
              <a:t>Patients May Have Low Levels of Virus In Their Bodies &amp; Can Continue To Test Positive Without Risk of Spreading  Dis To Others</a:t>
            </a:r>
          </a:p>
        </p:txBody>
      </p:sp>
    </p:spTree>
    <p:extLst>
      <p:ext uri="{BB962C8B-B14F-4D97-AF65-F5344CB8AC3E}">
        <p14:creationId xmlns:p14="http://schemas.microsoft.com/office/powerpoint/2010/main" val="390355899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512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61885" y="892449"/>
            <a:ext cx="6952591" cy="933340"/>
          </a:xfrm>
          <a:blipFill>
            <a:blip r:embed="rId2"/>
            <a:tile tx="0" ty="0" sx="100000" sy="100000" flip="none" algn="tl"/>
          </a:blipFill>
        </p:spPr>
        <p:txBody>
          <a:bodyPr/>
          <a:lstStyle/>
          <a:p>
            <a:pPr marL="0" indent="0" algn="r" rtl="1">
              <a:buNone/>
            </a:pPr>
            <a:r>
              <a:rPr lang="fa-IR" dirty="0" smtClean="0"/>
              <a:t>درخواست سایر آزمایشات و الکترولیت ها براساس شرایط بیمار و امکانات مرکز و طبق جدول شماره 3 خواهد بود </a:t>
            </a:r>
          </a:p>
          <a:p>
            <a:pPr marL="0" indent="0" algn="ctr" rtl="1">
              <a:buNone/>
            </a:pPr>
            <a:endParaRPr lang="fa-IR" dirty="0"/>
          </a:p>
        </p:txBody>
      </p:sp>
      <p:sp>
        <p:nvSpPr>
          <p:cNvPr id="4" name="Rectangle 3"/>
          <p:cNvSpPr/>
          <p:nvPr/>
        </p:nvSpPr>
        <p:spPr>
          <a:xfrm>
            <a:off x="583324" y="4404713"/>
            <a:ext cx="4382814" cy="163121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wrap="square">
            <a:spAutoFit/>
          </a:bodyPr>
          <a:lstStyle/>
          <a:p>
            <a:pPr algn="r" rtl="1"/>
            <a:r>
              <a:rPr lang="fa-IR" sz="2800" dirty="0" smtClean="0"/>
              <a:t>اندیکاسیون تست های سرولوژی : </a:t>
            </a:r>
          </a:p>
          <a:p>
            <a:pPr marL="742950" indent="-742950" algn="r" rtl="1">
              <a:buFont typeface="+mj-lt"/>
              <a:buAutoNum type="arabicPeriod"/>
            </a:pPr>
            <a:r>
              <a:rPr lang="fa-IR" sz="3600" dirty="0" smtClean="0"/>
              <a:t>شک به </a:t>
            </a:r>
            <a:r>
              <a:rPr lang="en-US" sz="3600" dirty="0" smtClean="0"/>
              <a:t>MIS-C</a:t>
            </a:r>
            <a:endParaRPr lang="fa-IR" sz="3600" dirty="0" smtClean="0"/>
          </a:p>
          <a:p>
            <a:pPr marL="742950" indent="-742950" algn="r" rtl="1">
              <a:buFont typeface="+mj-lt"/>
              <a:buAutoNum type="arabicPeriod"/>
            </a:pPr>
            <a:r>
              <a:rPr lang="fa-IR" sz="3600" dirty="0" smtClean="0"/>
              <a:t>مطالعات اپیدمیولویک</a:t>
            </a:r>
          </a:p>
        </p:txBody>
      </p:sp>
      <p:sp>
        <p:nvSpPr>
          <p:cNvPr id="5" name="Rectangle 4"/>
          <p:cNvSpPr/>
          <p:nvPr/>
        </p:nvSpPr>
        <p:spPr>
          <a:xfrm>
            <a:off x="3741866" y="2002330"/>
            <a:ext cx="8192628" cy="523220"/>
          </a:xfrm>
          <a:prstGeom prst="rect">
            <a:avLst/>
          </a:prstGeom>
          <a:pattFill prst="pct5">
            <a:fgClr>
              <a:schemeClr val="accent1"/>
            </a:fgClr>
            <a:bgClr>
              <a:schemeClr val="bg1"/>
            </a:bgClr>
          </a:pattFill>
        </p:spPr>
        <p:txBody>
          <a:bodyPr wrap="none">
            <a:spAutoFit/>
          </a:bodyPr>
          <a:lstStyle/>
          <a:p>
            <a:pPr algn="ctr" rtl="1"/>
            <a:r>
              <a:rPr lang="en-US" sz="2800" dirty="0" smtClean="0"/>
              <a:t>CRP , ESR , BUN , Cr , AST , ALT , Ferritin , LDH , D-dimer</a:t>
            </a:r>
            <a:endParaRPr lang="fa-IR" sz="2800" dirty="0" smtClean="0"/>
          </a:p>
        </p:txBody>
      </p:sp>
    </p:spTree>
    <p:extLst>
      <p:ext uri="{BB962C8B-B14F-4D97-AF65-F5344CB8AC3E}">
        <p14:creationId xmlns:p14="http://schemas.microsoft.com/office/powerpoint/2010/main" val="4083914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8925" y="982907"/>
            <a:ext cx="9362090" cy="1016930"/>
          </a:xfrm>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p:spPr>
        <p:txBody>
          <a:bodyPr>
            <a:normAutofit/>
          </a:bodyPr>
          <a:lstStyle/>
          <a:p>
            <a:pPr algn="ctr" rtl="1"/>
            <a:r>
              <a:rPr lang="fa-IR" sz="5400" b="1" dirty="0" smtClean="0">
                <a:cs typeface="+mn-cs"/>
              </a:rPr>
              <a:t>آزمایشات بیماران بستری در بیمارستان</a:t>
            </a:r>
            <a:endParaRPr lang="fa-IR" sz="5400" dirty="0">
              <a:cs typeface="+mn-cs"/>
            </a:endParaRPr>
          </a:p>
        </p:txBody>
      </p:sp>
      <p:sp>
        <p:nvSpPr>
          <p:cNvPr id="5" name="Rectangle 4"/>
          <p:cNvSpPr/>
          <p:nvPr/>
        </p:nvSpPr>
        <p:spPr>
          <a:xfrm>
            <a:off x="8825795" y="96782"/>
            <a:ext cx="3214341" cy="830997"/>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txBody>
          <a:bodyPr wrap="none">
            <a:spAutoFit/>
          </a:bodyPr>
          <a:lstStyle/>
          <a:p>
            <a:r>
              <a:rPr lang="fa-IR" sz="4800" b="1" dirty="0" smtClean="0"/>
              <a:t>جدول شماره 3</a:t>
            </a:r>
            <a:endParaRPr lang="fa-IR" sz="4800" dirty="0"/>
          </a:p>
        </p:txBody>
      </p:sp>
      <p:graphicFrame>
        <p:nvGraphicFramePr>
          <p:cNvPr id="6" name="Table 5"/>
          <p:cNvGraphicFramePr>
            <a:graphicFrameLocks noGrp="1"/>
          </p:cNvGraphicFramePr>
          <p:nvPr>
            <p:extLst>
              <p:ext uri="{D42A27DB-BD31-4B8C-83A1-F6EECF244321}">
                <p14:modId xmlns:p14="http://schemas.microsoft.com/office/powerpoint/2010/main" val="55435894"/>
              </p:ext>
            </p:extLst>
          </p:nvPr>
        </p:nvGraphicFramePr>
        <p:xfrm>
          <a:off x="754992" y="2189890"/>
          <a:ext cx="10296637" cy="4328160"/>
        </p:xfrm>
        <a:graphic>
          <a:graphicData uri="http://schemas.openxmlformats.org/drawingml/2006/table">
            <a:tbl>
              <a:tblPr rtl="1" firstRow="1" bandRow="1">
                <a:tableStyleId>{5940675A-B579-460E-94D1-54222C63F5DA}</a:tableStyleId>
              </a:tblPr>
              <a:tblGrid>
                <a:gridCol w="2574160">
                  <a:extLst>
                    <a:ext uri="{9D8B030D-6E8A-4147-A177-3AD203B41FA5}">
                      <a16:colId xmlns:a16="http://schemas.microsoft.com/office/drawing/2014/main" val="1352850724"/>
                    </a:ext>
                  </a:extLst>
                </a:gridCol>
                <a:gridCol w="2574160">
                  <a:extLst>
                    <a:ext uri="{9D8B030D-6E8A-4147-A177-3AD203B41FA5}">
                      <a16:colId xmlns:a16="http://schemas.microsoft.com/office/drawing/2014/main" val="3129392678"/>
                    </a:ext>
                  </a:extLst>
                </a:gridCol>
                <a:gridCol w="5148317">
                  <a:extLst>
                    <a:ext uri="{9D8B030D-6E8A-4147-A177-3AD203B41FA5}">
                      <a16:colId xmlns:a16="http://schemas.microsoft.com/office/drawing/2014/main" val="2954320813"/>
                    </a:ext>
                  </a:extLst>
                </a:gridCol>
              </a:tblGrid>
              <a:tr h="370840">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3200" dirty="0" smtClean="0"/>
                        <a:t>BUN , Cr </a:t>
                      </a:r>
                    </a:p>
                    <a:p>
                      <a:pPr marL="0" marR="0" indent="0" algn="l" defTabSz="914400" rtl="1" eaLnBrk="1" fontAlgn="auto" latinLnBrk="0" hangingPunct="1">
                        <a:lnSpc>
                          <a:spcPct val="100000"/>
                        </a:lnSpc>
                        <a:spcBef>
                          <a:spcPts val="0"/>
                        </a:spcBef>
                        <a:spcAft>
                          <a:spcPts val="0"/>
                        </a:spcAft>
                        <a:buClrTx/>
                        <a:buSzTx/>
                        <a:buFontTx/>
                        <a:buNone/>
                        <a:tabLst/>
                        <a:defRPr/>
                      </a:pPr>
                      <a:r>
                        <a:rPr lang="en-US" sz="3200" dirty="0" smtClean="0"/>
                        <a:t>Na , K</a:t>
                      </a:r>
                    </a:p>
                    <a:p>
                      <a:pPr marL="0" marR="0" indent="0" algn="l" defTabSz="914400" rtl="1" eaLnBrk="1" fontAlgn="auto" latinLnBrk="0" hangingPunct="1">
                        <a:lnSpc>
                          <a:spcPct val="100000"/>
                        </a:lnSpc>
                        <a:spcBef>
                          <a:spcPts val="0"/>
                        </a:spcBef>
                        <a:spcAft>
                          <a:spcPts val="0"/>
                        </a:spcAft>
                        <a:buClrTx/>
                        <a:buSzTx/>
                        <a:buFontTx/>
                        <a:buNone/>
                        <a:tabLst/>
                        <a:defRPr/>
                      </a:pPr>
                      <a:r>
                        <a:rPr lang="en-US" sz="3200" dirty="0" smtClean="0"/>
                        <a:t>Ca, P , Mg</a:t>
                      </a:r>
                    </a:p>
                    <a:p>
                      <a:pPr marL="0" marR="0" indent="0" algn="l" defTabSz="914400" rtl="1" eaLnBrk="1" fontAlgn="auto" latinLnBrk="0" hangingPunct="1">
                        <a:lnSpc>
                          <a:spcPct val="100000"/>
                        </a:lnSpc>
                        <a:spcBef>
                          <a:spcPts val="0"/>
                        </a:spcBef>
                        <a:spcAft>
                          <a:spcPts val="0"/>
                        </a:spcAft>
                        <a:buClrTx/>
                        <a:buSzTx/>
                        <a:buFontTx/>
                        <a:buNone/>
                        <a:tabLst/>
                        <a:defRPr/>
                      </a:pPr>
                      <a:r>
                        <a:rPr lang="en-US" sz="3200" dirty="0" smtClean="0"/>
                        <a:t>U/A</a:t>
                      </a:r>
                    </a:p>
                  </a:txBody>
                  <a:tcPr>
                    <a:blipFill>
                      <a:blip r:embed="rId3"/>
                      <a:tile tx="0" ty="0" sx="100000" sy="100000" flip="none" algn="tl"/>
                    </a:blipFill>
                  </a:tcPr>
                </a:tc>
                <a:tc>
                  <a:txBody>
                    <a:bodyPr/>
                    <a:lstStyle/>
                    <a:p>
                      <a:pPr rtl="1"/>
                      <a:r>
                        <a:rPr lang="en-US" sz="3200" dirty="0" smtClean="0"/>
                        <a:t>CBC</a:t>
                      </a:r>
                      <a:r>
                        <a:rPr lang="en-US" sz="3200" baseline="0" dirty="0" smtClean="0"/>
                        <a:t> diff</a:t>
                      </a:r>
                      <a:endParaRPr lang="en-US" sz="3200" dirty="0" smtClean="0"/>
                    </a:p>
                    <a:p>
                      <a:pPr marL="0" marR="0" indent="0" algn="l" defTabSz="914400" rtl="1" eaLnBrk="1" fontAlgn="auto" latinLnBrk="0" hangingPunct="1">
                        <a:lnSpc>
                          <a:spcPct val="100000"/>
                        </a:lnSpc>
                        <a:spcBef>
                          <a:spcPts val="0"/>
                        </a:spcBef>
                        <a:spcAft>
                          <a:spcPts val="0"/>
                        </a:spcAft>
                        <a:buClrTx/>
                        <a:buSzTx/>
                        <a:buFontTx/>
                        <a:buNone/>
                        <a:tabLst/>
                        <a:defRPr/>
                      </a:pPr>
                      <a:r>
                        <a:rPr lang="en-US" sz="3200" dirty="0" smtClean="0"/>
                        <a:t>CRP , ESR </a:t>
                      </a:r>
                      <a:endParaRPr lang="fa-IR" sz="3200" dirty="0" smtClean="0"/>
                    </a:p>
                    <a:p>
                      <a:pPr marL="0" marR="0" indent="0" algn="l" defTabSz="914400" rtl="1" eaLnBrk="1" fontAlgn="auto" latinLnBrk="0" hangingPunct="1">
                        <a:lnSpc>
                          <a:spcPct val="100000"/>
                        </a:lnSpc>
                        <a:spcBef>
                          <a:spcPts val="0"/>
                        </a:spcBef>
                        <a:spcAft>
                          <a:spcPts val="0"/>
                        </a:spcAft>
                        <a:buClrTx/>
                        <a:buSzTx/>
                        <a:buFontTx/>
                        <a:buNone/>
                        <a:tabLst/>
                        <a:defRPr/>
                      </a:pPr>
                      <a:r>
                        <a:rPr lang="en-US" sz="3200" dirty="0" smtClean="0"/>
                        <a:t>LDH , CPK</a:t>
                      </a:r>
                      <a:endParaRPr lang="fa-IR" sz="3200" dirty="0" smtClean="0"/>
                    </a:p>
                    <a:p>
                      <a:pPr marL="0" marR="0" indent="0" algn="l" defTabSz="914400" rtl="1" eaLnBrk="1" fontAlgn="auto" latinLnBrk="0" hangingPunct="1">
                        <a:lnSpc>
                          <a:spcPct val="100000"/>
                        </a:lnSpc>
                        <a:spcBef>
                          <a:spcPts val="0"/>
                        </a:spcBef>
                        <a:spcAft>
                          <a:spcPts val="0"/>
                        </a:spcAft>
                        <a:buClrTx/>
                        <a:buSzTx/>
                        <a:buFontTx/>
                        <a:buNone/>
                        <a:tabLst/>
                        <a:defRPr/>
                      </a:pPr>
                      <a:r>
                        <a:rPr lang="en-US" sz="3200" dirty="0" smtClean="0"/>
                        <a:t>AST , ALT , ALP</a:t>
                      </a:r>
                    </a:p>
                  </a:txBody>
                  <a:tcPr>
                    <a:blipFill>
                      <a:blip r:embed="rId3"/>
                      <a:tile tx="0" ty="0" sx="100000" sy="100000" flip="none" algn="tl"/>
                    </a:blipFill>
                  </a:tcPr>
                </a:tc>
                <a:tc>
                  <a:txBody>
                    <a:bodyPr/>
                    <a:lstStyle/>
                    <a:p>
                      <a:pPr algn="ctr" rtl="1"/>
                      <a:r>
                        <a:rPr lang="en-US" sz="4000" b="1" i="1" dirty="0" err="1" smtClean="0"/>
                        <a:t>Routin</a:t>
                      </a:r>
                      <a:r>
                        <a:rPr lang="en-US" sz="4000" b="1" i="1" dirty="0" smtClean="0"/>
                        <a:t> Lab</a:t>
                      </a:r>
                      <a:endParaRPr lang="fa-IR" sz="4000" b="1" i="1" dirty="0" smtClean="0"/>
                    </a:p>
                    <a:p>
                      <a:pPr algn="ctr" rtl="1"/>
                      <a:r>
                        <a:rPr lang="fa-IR" sz="3200" dirty="0" smtClean="0"/>
                        <a:t>روز اول</a:t>
                      </a:r>
                      <a:r>
                        <a:rPr lang="fa-IR" sz="3200" baseline="0" dirty="0" smtClean="0"/>
                        <a:t> بستری</a:t>
                      </a:r>
                      <a:endParaRPr lang="fa-IR" sz="3200" dirty="0"/>
                    </a:p>
                  </a:txBody>
                  <a:tcPr>
                    <a:blipFill>
                      <a:blip r:embed="rId3"/>
                      <a:tile tx="0" ty="0" sx="100000" sy="100000" flip="none" algn="tl"/>
                    </a:blipFill>
                  </a:tcPr>
                </a:tc>
                <a:extLst>
                  <a:ext uri="{0D108BD9-81ED-4DB2-BD59-A6C34878D82A}">
                    <a16:rowId xmlns:a16="http://schemas.microsoft.com/office/drawing/2014/main" val="2961901764"/>
                  </a:ext>
                </a:extLst>
              </a:tr>
              <a:tr h="370840">
                <a:tc gridSpan="2">
                  <a:txBody>
                    <a:bodyPr/>
                    <a:lstStyle/>
                    <a:p>
                      <a:pPr rtl="1"/>
                      <a:r>
                        <a:rPr lang="en-US" sz="2400" dirty="0" smtClean="0"/>
                        <a:t>PT</a:t>
                      </a:r>
                      <a:r>
                        <a:rPr lang="en-US" sz="2400" baseline="0" dirty="0" smtClean="0"/>
                        <a:t> , PTT , INR</a:t>
                      </a:r>
                    </a:p>
                    <a:p>
                      <a:pPr rtl="1"/>
                      <a:r>
                        <a:rPr lang="en-US" sz="2400" dirty="0" smtClean="0"/>
                        <a:t>Ferritin , LDH , D-dimer</a:t>
                      </a:r>
                      <a:endParaRPr lang="fa-IR" sz="2400" dirty="0" smtClean="0"/>
                    </a:p>
                    <a:p>
                      <a:pPr rtl="1"/>
                      <a:r>
                        <a:rPr lang="en-US" sz="2400" b="0" i="0" u="none" strike="noStrike" kern="1200" baseline="0" dirty="0" smtClean="0">
                          <a:solidFill>
                            <a:schemeClr val="tx1"/>
                          </a:solidFill>
                          <a:latin typeface="+mn-lt"/>
                          <a:ea typeface="+mn-ea"/>
                          <a:cs typeface="+mn-cs"/>
                        </a:rPr>
                        <a:t>ABG,  Fibrinogen,  IL6,  NT-</a:t>
                      </a:r>
                      <a:r>
                        <a:rPr lang="en-US" sz="2400" b="0" i="0" u="none" strike="noStrike" kern="1200" baseline="0" dirty="0" err="1" smtClean="0">
                          <a:solidFill>
                            <a:schemeClr val="tx1"/>
                          </a:solidFill>
                          <a:latin typeface="+mn-lt"/>
                          <a:ea typeface="+mn-ea"/>
                          <a:cs typeface="+mn-cs"/>
                        </a:rPr>
                        <a:t>proBNP</a:t>
                      </a:r>
                      <a:endParaRPr lang="fa-IR" sz="24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baseline="0" dirty="0" smtClean="0">
                          <a:solidFill>
                            <a:schemeClr val="tx1"/>
                          </a:solidFill>
                          <a:latin typeface="+mn-lt"/>
                          <a:ea typeface="+mn-ea"/>
                          <a:cs typeface="+mn-cs"/>
                        </a:rPr>
                        <a:t>B/C</a:t>
                      </a:r>
                      <a:r>
                        <a:rPr lang="fa-IR" sz="2400" b="0" i="0" u="none" strike="noStrike" kern="1200" baseline="0" dirty="0" smtClean="0">
                          <a:solidFill>
                            <a:schemeClr val="tx1"/>
                          </a:solidFill>
                          <a:latin typeface="+mn-lt"/>
                          <a:ea typeface="+mn-ea"/>
                          <a:cs typeface="+mn-cs"/>
                        </a:rPr>
                        <a:t>(شک به عفونت باکتریال) </a:t>
                      </a:r>
                      <a:endParaRPr lang="fa-IR" sz="2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baseline="0" dirty="0" err="1" smtClean="0">
                          <a:solidFill>
                            <a:schemeClr val="tx1"/>
                          </a:solidFill>
                          <a:latin typeface="+mn-lt"/>
                          <a:ea typeface="+mn-ea"/>
                          <a:cs typeface="+mn-cs"/>
                        </a:rPr>
                        <a:t>Procalcitonin</a:t>
                      </a:r>
                      <a:r>
                        <a:rPr lang="fa-IR" sz="2400" b="0" i="0" u="none" strike="noStrike" kern="1200" baseline="0" dirty="0" smtClean="0">
                          <a:solidFill>
                            <a:schemeClr val="tx1"/>
                          </a:solidFill>
                          <a:latin typeface="+mn-lt"/>
                          <a:ea typeface="+mn-ea"/>
                          <a:cs typeface="+mn-cs"/>
                        </a:rPr>
                        <a:t>(شک به عفونت باکتریال) </a:t>
                      </a:r>
                      <a:endParaRPr lang="en-US" sz="24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baseline="0" dirty="0" smtClean="0">
                          <a:solidFill>
                            <a:schemeClr val="tx1"/>
                          </a:solidFill>
                          <a:latin typeface="+mn-lt"/>
                          <a:ea typeface="+mn-ea"/>
                          <a:cs typeface="+mn-cs"/>
                        </a:rPr>
                        <a:t>Urine </a:t>
                      </a:r>
                      <a:r>
                        <a:rPr lang="en-US" sz="2400" b="0" i="0" u="none" strike="noStrike" kern="1200" baseline="0" dirty="0" err="1" smtClean="0">
                          <a:solidFill>
                            <a:schemeClr val="tx1"/>
                          </a:solidFill>
                          <a:latin typeface="+mn-lt"/>
                          <a:ea typeface="+mn-ea"/>
                          <a:cs typeface="+mn-cs"/>
                        </a:rPr>
                        <a:t>Pr</a:t>
                      </a:r>
                      <a:r>
                        <a:rPr lang="en-US" sz="2400" b="0" i="0" u="none" strike="noStrike" kern="1200" baseline="0" dirty="0" smtClean="0">
                          <a:solidFill>
                            <a:schemeClr val="tx1"/>
                          </a:solidFill>
                          <a:latin typeface="+mn-lt"/>
                          <a:ea typeface="+mn-ea"/>
                          <a:cs typeface="+mn-cs"/>
                        </a:rPr>
                        <a:t>/Cr</a:t>
                      </a:r>
                      <a:endParaRPr lang="fa-IR" sz="2400" dirty="0" smtClean="0"/>
                    </a:p>
                  </a:txBody>
                  <a:tcPr>
                    <a:blipFill>
                      <a:blip r:embed="rId4"/>
                      <a:tile tx="0" ty="0" sx="100000" sy="100000" flip="none" algn="tl"/>
                    </a:blipFill>
                  </a:tcPr>
                </a:tc>
                <a:tc hMerge="1">
                  <a:txBody>
                    <a:bodyPr/>
                    <a:lstStyle/>
                    <a:p>
                      <a:pPr rtl="1"/>
                      <a:endParaRPr lang="fa-IR"/>
                    </a:p>
                  </a:txBody>
                  <a:tcPr/>
                </a:tc>
                <a:tc>
                  <a:txBody>
                    <a:bodyPr/>
                    <a:lstStyle/>
                    <a:p>
                      <a:pPr marL="0" algn="ctr" defTabSz="914400" rtl="1" eaLnBrk="1" latinLnBrk="0" hangingPunct="1"/>
                      <a:r>
                        <a:rPr lang="en-US" sz="4000" b="1" i="1" kern="1200" dirty="0" smtClean="0">
                          <a:solidFill>
                            <a:schemeClr val="tx1"/>
                          </a:solidFill>
                          <a:latin typeface="+mn-lt"/>
                          <a:ea typeface="+mn-ea"/>
                          <a:cs typeface="+mn-cs"/>
                        </a:rPr>
                        <a:t>Optional Lab</a:t>
                      </a:r>
                    </a:p>
                    <a:p>
                      <a:pPr algn="ctr" rtl="1"/>
                      <a:r>
                        <a:rPr lang="fa-IR" sz="3200" dirty="0" smtClean="0"/>
                        <a:t>(براساس شرایط بیمار)</a:t>
                      </a:r>
                      <a:endParaRPr lang="fa-IR" sz="3200" dirty="0"/>
                    </a:p>
                  </a:txBody>
                  <a:tcPr>
                    <a:blipFill>
                      <a:blip r:embed="rId4"/>
                      <a:tile tx="0" ty="0" sx="100000" sy="100000" flip="none" algn="tl"/>
                    </a:blipFill>
                  </a:tcPr>
                </a:tc>
                <a:extLst>
                  <a:ext uri="{0D108BD9-81ED-4DB2-BD59-A6C34878D82A}">
                    <a16:rowId xmlns:a16="http://schemas.microsoft.com/office/drawing/2014/main" val="3852469031"/>
                  </a:ext>
                </a:extLst>
              </a:tr>
            </a:tbl>
          </a:graphicData>
        </a:graphic>
      </p:graphicFrame>
    </p:spTree>
    <p:extLst>
      <p:ext uri="{BB962C8B-B14F-4D97-AF65-F5344CB8AC3E}">
        <p14:creationId xmlns:p14="http://schemas.microsoft.com/office/powerpoint/2010/main" val="2701500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9548" y="1163473"/>
            <a:ext cx="9133417" cy="586499"/>
          </a:xfrm>
          <a:solidFill>
            <a:schemeClr val="bg1"/>
          </a:solidFill>
        </p:spPr>
        <p:txBody>
          <a:bodyPr>
            <a:noAutofit/>
          </a:bodyPr>
          <a:lstStyle/>
          <a:p>
            <a:pPr marL="0" indent="0" algn="ctr">
              <a:buNone/>
            </a:pPr>
            <a:r>
              <a:rPr lang="fa-IR" sz="3600" b="1" i="1" dirty="0" smtClean="0">
                <a:solidFill>
                  <a:srgbClr val="FF0000"/>
                </a:solidFill>
              </a:rPr>
              <a:t>فاکتورهای پیش بینی کننده پیشرفت بیماری در فرد بستری </a:t>
            </a:r>
            <a:endParaRPr lang="fa-IR" sz="3600" b="1" i="1" dirty="0">
              <a:solidFill>
                <a:srgbClr val="FF0000"/>
              </a:solidFill>
            </a:endParaRPr>
          </a:p>
        </p:txBody>
      </p:sp>
      <p:sp>
        <p:nvSpPr>
          <p:cNvPr id="4" name="Rectangle 3"/>
          <p:cNvSpPr/>
          <p:nvPr/>
        </p:nvSpPr>
        <p:spPr>
          <a:xfrm>
            <a:off x="8825795" y="96782"/>
            <a:ext cx="3214341" cy="830997"/>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txBody>
          <a:bodyPr wrap="none">
            <a:spAutoFit/>
          </a:bodyPr>
          <a:lstStyle/>
          <a:p>
            <a:r>
              <a:rPr lang="fa-IR" sz="4800" b="1" dirty="0" smtClean="0"/>
              <a:t>جدول شماره 4</a:t>
            </a:r>
            <a:endParaRPr lang="fa-IR" sz="4800" dirty="0"/>
          </a:p>
        </p:txBody>
      </p:sp>
      <p:pic>
        <p:nvPicPr>
          <p:cNvPr id="5" name="Picture 4"/>
          <p:cNvPicPr>
            <a:picLocks noChangeAspect="1"/>
          </p:cNvPicPr>
          <p:nvPr/>
        </p:nvPicPr>
        <p:blipFill>
          <a:blip r:embed="rId2"/>
          <a:stretch>
            <a:fillRect/>
          </a:stretch>
        </p:blipFill>
        <p:spPr>
          <a:xfrm>
            <a:off x="704336" y="2096020"/>
            <a:ext cx="10670338" cy="40777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6617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1115</TotalTime>
  <Words>3193</Words>
  <Application>Microsoft Office PowerPoint</Application>
  <PresentationFormat>Widescreen</PresentationFormat>
  <Paragraphs>447</Paragraphs>
  <Slides>68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68</vt:i4>
      </vt:variant>
    </vt:vector>
  </HeadingPairs>
  <TitlesOfParts>
    <vt:vector size="79" baseType="lpstr">
      <vt:lpstr>Aharoni</vt:lpstr>
      <vt:lpstr>Alegreya Sans</vt:lpstr>
      <vt:lpstr>Arial</vt:lpstr>
      <vt:lpstr>Calibri</vt:lpstr>
      <vt:lpstr>Calibri Light</vt:lpstr>
      <vt:lpstr>CharisSIL</vt:lpstr>
      <vt:lpstr>inherit</vt:lpstr>
      <vt:lpstr>Symbol</vt:lpstr>
      <vt:lpstr>Times New Roman</vt:lpstr>
      <vt:lpstr>Wingdings</vt:lpstr>
      <vt:lpstr>Office Theme</vt:lpstr>
      <vt:lpstr>دكترعقيل ميري </vt:lpstr>
      <vt:lpstr>Contents </vt:lpstr>
      <vt:lpstr>PowerPoint Presentation</vt:lpstr>
      <vt:lpstr>سیستم نمره دهی در مرحله پیش بیمارستانی</vt:lpstr>
      <vt:lpstr>جدول شماره 2</vt:lpstr>
      <vt:lpstr>مجموع نمره براساس جدول سیستم پیش بیمارستانی </vt:lpstr>
      <vt:lpstr>PowerPoint Presentation</vt:lpstr>
      <vt:lpstr>آزمایشات بیماران بستری در بیمارستان</vt:lpstr>
      <vt:lpstr>PowerPoint Presentation</vt:lpstr>
      <vt:lpstr>PowerPoint Presentation</vt:lpstr>
      <vt:lpstr>Laboratory Findings</vt:lpstr>
      <vt:lpstr>PowerPoint Presentation</vt:lpstr>
      <vt:lpstr>Renal Function Test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CDC</vt:lpstr>
      <vt:lpstr>PowerPoint Presentation</vt:lpstr>
      <vt:lpstr>PowerPoint Presentation</vt:lpstr>
      <vt:lpstr>3 Main Test Type</vt:lpstr>
      <vt:lpstr>تست پی سی آر کرونا</vt:lpstr>
      <vt:lpstr>Nucleic Acid Amplification Tests (NAAT)</vt:lpstr>
      <vt:lpstr>NAAT To Diagnose Current Infection</vt:lpstr>
      <vt:lpstr>PCR Accuracy</vt:lpstr>
      <vt:lpstr>PCR Accuracy</vt:lpstr>
      <vt:lpstr>PowerPoint Presentation</vt:lpstr>
      <vt:lpstr>PowerPoint Presentation</vt:lpstr>
      <vt:lpstr>PowerPoint Presentation</vt:lpstr>
      <vt:lpstr>PowerPoint Presentation</vt:lpstr>
      <vt:lpstr>PowerPoint Presentation</vt:lpstr>
      <vt:lpstr>Preferred Initial Test</vt:lpstr>
      <vt:lpstr>Preferred Specimen Collection</vt:lpstr>
      <vt:lpstr>Preferred Specimen Collection</vt:lpstr>
      <vt:lpstr>Test Interpretation</vt:lpstr>
      <vt:lpstr>Test Interpretation</vt:lpstr>
      <vt:lpstr>Test Interpretation</vt:lpstr>
      <vt:lpstr>PowerPoint Presentation</vt:lpstr>
      <vt:lpstr>PowerPoint Presentation</vt:lpstr>
      <vt:lpstr>PowerPoint Presentation</vt:lpstr>
      <vt:lpstr>Persistent or Recurrent Positive PCR  During Convalescence</vt:lpstr>
      <vt:lpstr>تست سریع کرونا </vt:lpstr>
      <vt:lpstr>Antigen Tests</vt:lpstr>
      <vt:lpstr>Antigen Tests</vt:lpstr>
      <vt:lpstr>Symptomatic Patients &amp; Ag Tests </vt:lpstr>
      <vt:lpstr>Asymptomatic Individual With Exposure</vt:lpstr>
      <vt:lpstr>PowerPoint Presentation</vt:lpstr>
      <vt:lpstr>Antibody (Serologic) Tests</vt:lpstr>
      <vt:lpstr>Antibody (Serologic) Tests</vt:lpstr>
      <vt:lpstr>Antibody (Serologic) Tests</vt:lpstr>
      <vt:lpstr>Serology To Identify Prior/Late Infection</vt:lpstr>
      <vt:lpstr>Antibody (Serologic) Tests</vt:lpstr>
      <vt:lpstr>Other Tests</vt:lpstr>
      <vt:lpstr>Who Should Be Tested?</vt:lpstr>
      <vt:lpstr>Patients With Symptoms Consistent COVID-19</vt:lpstr>
      <vt:lpstr>Close Contact With Confirmed or Probable Infection</vt:lpstr>
      <vt:lpstr>Close Contact With Confirmed or Probable Infection</vt:lpstr>
      <vt:lpstr>Close Contact With Confirmed or Probable Infection</vt:lpstr>
      <vt:lpstr>Patients Requiring Screening  (In Absence of Symptoms or Known Close Contact)</vt:lpstr>
      <vt:lpstr>What Is Optimal Timing For Testing? </vt:lpstr>
      <vt:lpstr>What Is Optimal Timing For Testing? </vt:lpstr>
      <vt:lpstr>What Is Optimal Timing For Testing?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vista</dc:creator>
  <cp:lastModifiedBy>vista</cp:lastModifiedBy>
  <cp:revision>652</cp:revision>
  <dcterms:created xsi:type="dcterms:W3CDTF">2021-10-09T12:22:58Z</dcterms:created>
  <dcterms:modified xsi:type="dcterms:W3CDTF">2021-10-11T21:17:47Z</dcterms:modified>
</cp:coreProperties>
</file>