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3" d="100"/>
          <a:sy n="63" d="100"/>
        </p:scale>
        <p:origin x="-126" y="-21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5572DE-44B4-495C-AFBC-33ACDCDB1AF8}"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2577871-FBE0-4094-91C5-3F35C7F8A2AF}" type="slidenum">
              <a:rPr lang="en-US" smtClean="0"/>
              <a:pPr/>
              <a:t>‹#›</a:t>
            </a:fld>
            <a:endParaRPr lang="en-US"/>
          </a:p>
        </p:txBody>
      </p:sp>
    </p:spTree>
    <p:extLst>
      <p:ext uri="{BB962C8B-B14F-4D97-AF65-F5344CB8AC3E}">
        <p14:creationId xmlns:p14="http://schemas.microsoft.com/office/powerpoint/2010/main" xmlns="" val="204796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5572DE-44B4-495C-AFBC-33ACDCDB1AF8}"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577871-FBE0-4094-91C5-3F35C7F8A2AF}" type="slidenum">
              <a:rPr lang="en-US" smtClean="0"/>
              <a:pPr/>
              <a:t>‹#›</a:t>
            </a:fld>
            <a:endParaRPr lang="en-US"/>
          </a:p>
        </p:txBody>
      </p:sp>
    </p:spTree>
    <p:extLst>
      <p:ext uri="{BB962C8B-B14F-4D97-AF65-F5344CB8AC3E}">
        <p14:creationId xmlns:p14="http://schemas.microsoft.com/office/powerpoint/2010/main" xmlns="" val="52712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5572DE-44B4-495C-AFBC-33ACDCDB1AF8}"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577871-FBE0-4094-91C5-3F35C7F8A2AF}"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525265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45572DE-44B4-495C-AFBC-33ACDCDB1AF8}" type="datetimeFigureOut">
              <a:rPr lang="en-US" smtClean="0"/>
              <a:pPr/>
              <a:t>9/22/2021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577871-FBE0-4094-91C5-3F35C7F8A2AF}" type="slidenum">
              <a:rPr lang="en-US" smtClean="0"/>
              <a:pPr/>
              <a:t>‹#›</a:t>
            </a:fld>
            <a:endParaRPr lang="en-US"/>
          </a:p>
        </p:txBody>
      </p:sp>
    </p:spTree>
    <p:extLst>
      <p:ext uri="{BB962C8B-B14F-4D97-AF65-F5344CB8AC3E}">
        <p14:creationId xmlns:p14="http://schemas.microsoft.com/office/powerpoint/2010/main" xmlns="" val="1789692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45572DE-44B4-495C-AFBC-33ACDCDB1AF8}" type="datetimeFigureOut">
              <a:rPr lang="en-US" smtClean="0"/>
              <a:pPr/>
              <a:t>9/22/2021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577871-FBE0-4094-91C5-3F35C7F8A2AF}"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135111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45572DE-44B4-495C-AFBC-33ACDCDB1AF8}" type="datetimeFigureOut">
              <a:rPr lang="en-US" smtClean="0"/>
              <a:pPr/>
              <a:t>9/22/2021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577871-FBE0-4094-91C5-3F35C7F8A2AF}" type="slidenum">
              <a:rPr lang="en-US" smtClean="0"/>
              <a:pPr/>
              <a:t>‹#›</a:t>
            </a:fld>
            <a:endParaRPr lang="en-US"/>
          </a:p>
        </p:txBody>
      </p:sp>
    </p:spTree>
    <p:extLst>
      <p:ext uri="{BB962C8B-B14F-4D97-AF65-F5344CB8AC3E}">
        <p14:creationId xmlns:p14="http://schemas.microsoft.com/office/powerpoint/2010/main" xmlns="" val="2827958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5572DE-44B4-495C-AFBC-33ACDCDB1AF8}"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577871-FBE0-4094-91C5-3F35C7F8A2AF}" type="slidenum">
              <a:rPr lang="en-US" smtClean="0"/>
              <a:pPr/>
              <a:t>‹#›</a:t>
            </a:fld>
            <a:endParaRPr lang="en-US"/>
          </a:p>
        </p:txBody>
      </p:sp>
    </p:spTree>
    <p:extLst>
      <p:ext uri="{BB962C8B-B14F-4D97-AF65-F5344CB8AC3E}">
        <p14:creationId xmlns:p14="http://schemas.microsoft.com/office/powerpoint/2010/main" xmlns="" val="841309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5572DE-44B4-495C-AFBC-33ACDCDB1AF8}"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577871-FBE0-4094-91C5-3F35C7F8A2AF}" type="slidenum">
              <a:rPr lang="en-US" smtClean="0"/>
              <a:pPr/>
              <a:t>‹#›</a:t>
            </a:fld>
            <a:endParaRPr lang="en-US"/>
          </a:p>
        </p:txBody>
      </p:sp>
    </p:spTree>
    <p:extLst>
      <p:ext uri="{BB962C8B-B14F-4D97-AF65-F5344CB8AC3E}">
        <p14:creationId xmlns:p14="http://schemas.microsoft.com/office/powerpoint/2010/main" xmlns="" val="2836907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5572DE-44B4-495C-AFBC-33ACDCDB1AF8}"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577871-FBE0-4094-91C5-3F35C7F8A2AF}" type="slidenum">
              <a:rPr lang="en-US" smtClean="0"/>
              <a:pPr/>
              <a:t>‹#›</a:t>
            </a:fld>
            <a:endParaRPr lang="en-US"/>
          </a:p>
        </p:txBody>
      </p:sp>
    </p:spTree>
    <p:extLst>
      <p:ext uri="{BB962C8B-B14F-4D97-AF65-F5344CB8AC3E}">
        <p14:creationId xmlns:p14="http://schemas.microsoft.com/office/powerpoint/2010/main" xmlns="" val="121607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5572DE-44B4-495C-AFBC-33ACDCDB1AF8}" type="datetimeFigureOut">
              <a:rPr lang="en-US" smtClean="0"/>
              <a:pPr/>
              <a:t>9/22/2021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577871-FBE0-4094-91C5-3F35C7F8A2AF}" type="slidenum">
              <a:rPr lang="en-US" smtClean="0"/>
              <a:pPr/>
              <a:t>‹#›</a:t>
            </a:fld>
            <a:endParaRPr lang="en-US"/>
          </a:p>
        </p:txBody>
      </p:sp>
    </p:spTree>
    <p:extLst>
      <p:ext uri="{BB962C8B-B14F-4D97-AF65-F5344CB8AC3E}">
        <p14:creationId xmlns:p14="http://schemas.microsoft.com/office/powerpoint/2010/main" xmlns="" val="3762864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5572DE-44B4-495C-AFBC-33ACDCDB1AF8}" type="datetimeFigureOut">
              <a:rPr lang="en-US" smtClean="0"/>
              <a:pPr/>
              <a:t>9/22/2021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2577871-FBE0-4094-91C5-3F35C7F8A2AF}" type="slidenum">
              <a:rPr lang="en-US" smtClean="0"/>
              <a:pPr/>
              <a:t>‹#›</a:t>
            </a:fld>
            <a:endParaRPr lang="en-US"/>
          </a:p>
        </p:txBody>
      </p:sp>
    </p:spTree>
    <p:extLst>
      <p:ext uri="{BB962C8B-B14F-4D97-AF65-F5344CB8AC3E}">
        <p14:creationId xmlns:p14="http://schemas.microsoft.com/office/powerpoint/2010/main" xmlns="" val="2108368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5572DE-44B4-495C-AFBC-33ACDCDB1AF8}" type="datetimeFigureOut">
              <a:rPr lang="en-US" smtClean="0"/>
              <a:pPr/>
              <a:t>9/22/2021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2577871-FBE0-4094-91C5-3F35C7F8A2AF}" type="slidenum">
              <a:rPr lang="en-US" smtClean="0"/>
              <a:pPr/>
              <a:t>‹#›</a:t>
            </a:fld>
            <a:endParaRPr lang="en-US"/>
          </a:p>
        </p:txBody>
      </p:sp>
    </p:spTree>
    <p:extLst>
      <p:ext uri="{BB962C8B-B14F-4D97-AF65-F5344CB8AC3E}">
        <p14:creationId xmlns:p14="http://schemas.microsoft.com/office/powerpoint/2010/main" xmlns="" val="1796119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5572DE-44B4-495C-AFBC-33ACDCDB1AF8}" type="datetimeFigureOut">
              <a:rPr lang="en-US" smtClean="0"/>
              <a:pPr/>
              <a:t>9/22/2021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2577871-FBE0-4094-91C5-3F35C7F8A2AF}" type="slidenum">
              <a:rPr lang="en-US" smtClean="0"/>
              <a:pPr/>
              <a:t>‹#›</a:t>
            </a:fld>
            <a:endParaRPr lang="en-US"/>
          </a:p>
        </p:txBody>
      </p:sp>
    </p:spTree>
    <p:extLst>
      <p:ext uri="{BB962C8B-B14F-4D97-AF65-F5344CB8AC3E}">
        <p14:creationId xmlns:p14="http://schemas.microsoft.com/office/powerpoint/2010/main" xmlns="" val="2730090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572DE-44B4-495C-AFBC-33ACDCDB1AF8}" type="datetimeFigureOut">
              <a:rPr lang="en-US" smtClean="0"/>
              <a:pPr/>
              <a:t>9/22/2021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2577871-FBE0-4094-91C5-3F35C7F8A2AF}" type="slidenum">
              <a:rPr lang="en-US" smtClean="0"/>
              <a:pPr/>
              <a:t>‹#›</a:t>
            </a:fld>
            <a:endParaRPr lang="en-US"/>
          </a:p>
        </p:txBody>
      </p:sp>
    </p:spTree>
    <p:extLst>
      <p:ext uri="{BB962C8B-B14F-4D97-AF65-F5344CB8AC3E}">
        <p14:creationId xmlns:p14="http://schemas.microsoft.com/office/powerpoint/2010/main" xmlns="" val="393322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45572DE-44B4-495C-AFBC-33ACDCDB1AF8}" type="datetimeFigureOut">
              <a:rPr lang="en-US" smtClean="0"/>
              <a:pPr/>
              <a:t>9/22/2021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2577871-FBE0-4094-91C5-3F35C7F8A2AF}" type="slidenum">
              <a:rPr lang="en-US" smtClean="0"/>
              <a:pPr/>
              <a:t>‹#›</a:t>
            </a:fld>
            <a:endParaRPr lang="en-US"/>
          </a:p>
        </p:txBody>
      </p:sp>
    </p:spTree>
    <p:extLst>
      <p:ext uri="{BB962C8B-B14F-4D97-AF65-F5344CB8AC3E}">
        <p14:creationId xmlns:p14="http://schemas.microsoft.com/office/powerpoint/2010/main" xmlns="" val="1261464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45572DE-44B4-495C-AFBC-33ACDCDB1AF8}" type="datetimeFigureOut">
              <a:rPr lang="en-US" smtClean="0"/>
              <a:pPr/>
              <a:t>9/22/2021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577871-FBE0-4094-91C5-3F35C7F8A2AF}" type="slidenum">
              <a:rPr lang="en-US" smtClean="0"/>
              <a:pPr/>
              <a:t>‹#›</a:t>
            </a:fld>
            <a:endParaRPr lang="en-US"/>
          </a:p>
        </p:txBody>
      </p:sp>
    </p:spTree>
    <p:extLst>
      <p:ext uri="{BB962C8B-B14F-4D97-AF65-F5344CB8AC3E}">
        <p14:creationId xmlns:p14="http://schemas.microsoft.com/office/powerpoint/2010/main" xmlns="" val="259225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45572DE-44B4-495C-AFBC-33ACDCDB1AF8}" type="datetimeFigureOut">
              <a:rPr lang="en-US" smtClean="0"/>
              <a:pPr/>
              <a:t>9/22/2021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2577871-FBE0-4094-91C5-3F35C7F8A2AF}" type="slidenum">
              <a:rPr lang="en-US" smtClean="0"/>
              <a:pPr/>
              <a:t>‹#›</a:t>
            </a:fld>
            <a:endParaRPr lang="en-US"/>
          </a:p>
        </p:txBody>
      </p:sp>
    </p:spTree>
    <p:extLst>
      <p:ext uri="{BB962C8B-B14F-4D97-AF65-F5344CB8AC3E}">
        <p14:creationId xmlns:p14="http://schemas.microsoft.com/office/powerpoint/2010/main" xmlns="" val="1762422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radiopaedia.org/articles/juxtacortica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radiopaedia.org/articles/clinically-isolated-syndrom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radiopaedia.org/articles/juxtacortica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radiopaedia.org/articles/juxtacortica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8" Type="http://schemas.openxmlformats.org/officeDocument/2006/relationships/hyperlink" Target="https://en.wikipedia.org/wiki/Isoelectric_focusing" TargetMode="External"/><Relationship Id="rId3" Type="http://schemas.openxmlformats.org/officeDocument/2006/relationships/hyperlink" Target="https://en.wikipedia.org/wiki/Blood_serum" TargetMode="External"/><Relationship Id="rId7" Type="http://schemas.openxmlformats.org/officeDocument/2006/relationships/hyperlink" Target="https://en.wikipedia.org/wiki/Coomassie_Brilliant_Blue" TargetMode="External"/><Relationship Id="rId2" Type="http://schemas.openxmlformats.org/officeDocument/2006/relationships/hyperlink" Target="https://en.wikipedia.org/wiki/Immunoglobulins" TargetMode="External"/><Relationship Id="rId1" Type="http://schemas.openxmlformats.org/officeDocument/2006/relationships/slideLayout" Target="../slideLayouts/slideLayout2.xml"/><Relationship Id="rId6" Type="http://schemas.openxmlformats.org/officeDocument/2006/relationships/hyperlink" Target="https://en.wikipedia.org/wiki/Protein_electrophoresis" TargetMode="External"/><Relationship Id="rId5" Type="http://schemas.openxmlformats.org/officeDocument/2006/relationships/hyperlink" Target="https://en.wikipedia.org/wiki/Multiple_sclerosis" TargetMode="External"/><Relationship Id="rId4" Type="http://schemas.openxmlformats.org/officeDocument/2006/relationships/hyperlink" Target="https://en.wikipedia.org/wiki/Cerebrospinal_fluid"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en.wikipedia.org/wiki/Blood" TargetMode="External"/><Relationship Id="rId2" Type="http://schemas.openxmlformats.org/officeDocument/2006/relationships/hyperlink" Target="https://en.wikipedia.org/wiki/Lumbar_puncture" TargetMode="External"/><Relationship Id="rId1" Type="http://schemas.openxmlformats.org/officeDocument/2006/relationships/slideLayout" Target="../slideLayouts/slideLayout2.xml"/><Relationship Id="rId4" Type="http://schemas.openxmlformats.org/officeDocument/2006/relationships/hyperlink" Target="https://en.wikipedia.org/wiki/Intrathecally"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en.wikipedia.org/wiki/Immunoglobulin_M" TargetMode="External"/><Relationship Id="rId2" Type="http://schemas.openxmlformats.org/officeDocument/2006/relationships/hyperlink" Target="https://en.wikipedia.org/wiki/Immunoglobulin_G" TargetMode="External"/><Relationship Id="rId1" Type="http://schemas.openxmlformats.org/officeDocument/2006/relationships/slideLayout" Target="../slideLayouts/slideLayout2.xml"/><Relationship Id="rId6" Type="http://schemas.openxmlformats.org/officeDocument/2006/relationships/hyperlink" Target="https://en.wikipedia.org/wiki/Plasma_cell" TargetMode="External"/><Relationship Id="rId5" Type="http://schemas.openxmlformats.org/officeDocument/2006/relationships/hyperlink" Target="https://en.wikipedia.org/wiki/Protein" TargetMode="External"/><Relationship Id="rId4" Type="http://schemas.openxmlformats.org/officeDocument/2006/relationships/hyperlink" Target="https://en.wikipedia.org/wiki/Antibody"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en.wikipedia.org/wiki/Calcarine_fissure"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بیماری های دمیلینیزان</a:t>
            </a:r>
            <a:r>
              <a:rPr lang="en-US" dirty="0" smtClean="0"/>
              <a:t> /MS</a:t>
            </a:r>
            <a:endParaRPr lang="en-US" dirty="0"/>
          </a:p>
        </p:txBody>
      </p:sp>
      <p:sp>
        <p:nvSpPr>
          <p:cNvPr id="3" name="Subtitle 2"/>
          <p:cNvSpPr>
            <a:spLocks noGrp="1"/>
          </p:cNvSpPr>
          <p:nvPr>
            <p:ph type="subTitle" idx="1"/>
          </p:nvPr>
        </p:nvSpPr>
        <p:spPr/>
        <p:txBody>
          <a:bodyPr/>
          <a:lstStyle/>
          <a:p>
            <a:r>
              <a:rPr lang="fa-IR" dirty="0" smtClean="0"/>
              <a:t>دکتر شبنم سهیل نادر- نورولوژیست</a:t>
            </a:r>
            <a:endParaRPr lang="en-US" dirty="0"/>
          </a:p>
        </p:txBody>
      </p:sp>
    </p:spTree>
    <p:extLst>
      <p:ext uri="{BB962C8B-B14F-4D97-AF65-F5344CB8AC3E}">
        <p14:creationId xmlns:p14="http://schemas.microsoft.com/office/powerpoint/2010/main" xmlns="" val="1747655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تشخیص افتراقی:</a:t>
            </a:r>
            <a:endParaRPr lang="en-US" dirty="0"/>
          </a:p>
        </p:txBody>
      </p:sp>
      <p:sp>
        <p:nvSpPr>
          <p:cNvPr id="3" name="Content Placeholder 2"/>
          <p:cNvSpPr>
            <a:spLocks noGrp="1"/>
          </p:cNvSpPr>
          <p:nvPr>
            <p:ph idx="1"/>
          </p:nvPr>
        </p:nvSpPr>
        <p:spPr/>
        <p:txBody>
          <a:bodyPr>
            <a:normAutofit/>
          </a:bodyPr>
          <a:lstStyle/>
          <a:p>
            <a:pPr algn="r" rtl="1"/>
            <a:r>
              <a:rPr lang="fa-IR" dirty="0" smtClean="0"/>
              <a:t>واسکولیتها: لوپوس- بهجت-.../</a:t>
            </a:r>
            <a:r>
              <a:rPr lang="en-US" dirty="0" smtClean="0"/>
              <a:t>ADEM</a:t>
            </a:r>
            <a:r>
              <a:rPr lang="fa-IR" dirty="0" smtClean="0"/>
              <a:t>/ لکودیستروفی ها/ بیماری </a:t>
            </a:r>
            <a:r>
              <a:rPr lang="en-US" dirty="0" smtClean="0"/>
              <a:t>CADASIL</a:t>
            </a:r>
            <a:endParaRPr lang="fa-IR" dirty="0" smtClean="0"/>
          </a:p>
          <a:p>
            <a:pPr algn="r" rtl="1"/>
            <a:r>
              <a:rPr lang="fa-IR" dirty="0" smtClean="0"/>
              <a:t>بیماری ایدز/ لایم/ نوروسیفلیس/ </a:t>
            </a:r>
            <a:r>
              <a:rPr lang="en-US" dirty="0" smtClean="0"/>
              <a:t>HTLV1</a:t>
            </a:r>
            <a:endParaRPr lang="fa-IR" dirty="0" smtClean="0"/>
          </a:p>
          <a:p>
            <a:pPr algn="r" rtl="1"/>
            <a:r>
              <a:rPr lang="fa-IR" dirty="0" smtClean="0"/>
              <a:t>سارکوئیدوز</a:t>
            </a:r>
            <a:r>
              <a:rPr lang="en-US" dirty="0" smtClean="0"/>
              <a:t>/ </a:t>
            </a:r>
            <a:r>
              <a:rPr lang="fa-IR" dirty="0" smtClean="0"/>
              <a:t>کمبود </a:t>
            </a:r>
            <a:r>
              <a:rPr lang="en-US" dirty="0" smtClean="0"/>
              <a:t>B12</a:t>
            </a:r>
          </a:p>
          <a:p>
            <a:pPr algn="r" rtl="1"/>
            <a:r>
              <a:rPr lang="fa-IR" dirty="0" smtClean="0"/>
              <a:t>بیماری های دژنراتیو نخاع و مغز مثل آتاکسی فردریش</a:t>
            </a:r>
          </a:p>
          <a:p>
            <a:pPr algn="r" rtl="1"/>
            <a:r>
              <a:rPr lang="fa-IR" dirty="0" smtClean="0"/>
              <a:t>آسیبهای ایسکمیک پراکنده</a:t>
            </a:r>
          </a:p>
          <a:p>
            <a:pPr algn="r" rtl="1"/>
            <a:r>
              <a:rPr lang="fa-IR" dirty="0" smtClean="0"/>
              <a:t>لنفوم مغزی- متاستاز و ...</a:t>
            </a:r>
          </a:p>
          <a:p>
            <a:pPr algn="r" rtl="1"/>
            <a:r>
              <a:rPr lang="en-US" dirty="0" err="1" smtClean="0"/>
              <a:t>Susac</a:t>
            </a:r>
            <a:endParaRPr lang="en-US" dirty="0" smtClean="0"/>
          </a:p>
          <a:p>
            <a:pPr algn="r" rtl="1"/>
            <a:r>
              <a:rPr lang="fa-IR" dirty="0" smtClean="0"/>
              <a:t>تروما</a:t>
            </a:r>
          </a:p>
          <a:p>
            <a:pPr algn="r" rtl="1"/>
            <a:endParaRPr lang="en-US" dirty="0"/>
          </a:p>
        </p:txBody>
      </p:sp>
    </p:spTree>
    <p:extLst>
      <p:ext uri="{BB962C8B-B14F-4D97-AF65-F5344CB8AC3E}">
        <p14:creationId xmlns:p14="http://schemas.microsoft.com/office/powerpoint/2010/main" xmlns="" val="3863590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پیش آگهی:</a:t>
            </a:r>
            <a:endParaRPr lang="en-US" dirty="0"/>
          </a:p>
        </p:txBody>
      </p:sp>
      <p:sp>
        <p:nvSpPr>
          <p:cNvPr id="3" name="Content Placeholder 2"/>
          <p:cNvSpPr>
            <a:spLocks noGrp="1"/>
          </p:cNvSpPr>
          <p:nvPr>
            <p:ph idx="1"/>
          </p:nvPr>
        </p:nvSpPr>
        <p:spPr/>
        <p:txBody>
          <a:bodyPr>
            <a:normAutofit/>
          </a:bodyPr>
          <a:lstStyle/>
          <a:p>
            <a:pPr algn="r" rtl="1"/>
            <a:r>
              <a:rPr lang="fa-IR" dirty="0" smtClean="0"/>
              <a:t>50% تا 15 سال و 80% تا 25 سال نیاز به کمک برای حرکت</a:t>
            </a:r>
          </a:p>
          <a:p>
            <a:pPr algn="r" rtl="1"/>
            <a:r>
              <a:rPr lang="fa-IR" dirty="0" smtClean="0"/>
              <a:t>10-20% خوش خیم</a:t>
            </a:r>
          </a:p>
          <a:p>
            <a:pPr algn="r" rtl="1"/>
            <a:r>
              <a:rPr lang="fa-IR" dirty="0" smtClean="0"/>
              <a:t>بهتر: شروع قبل از 40 سالگی- مونث- آغاز با نوریت اپتیک- حملات کم در سالهای اول- </a:t>
            </a:r>
            <a:r>
              <a:rPr lang="en-US" dirty="0" smtClean="0"/>
              <a:t>RRMS</a:t>
            </a:r>
            <a:r>
              <a:rPr lang="fa-IR" dirty="0" smtClean="0"/>
              <a:t>- ناتوانی ناچیز در 5 سال اول</a:t>
            </a:r>
          </a:p>
          <a:p>
            <a:pPr algn="r" rtl="1"/>
            <a:endParaRPr lang="fa-IR" dirty="0"/>
          </a:p>
          <a:p>
            <a:pPr algn="r" rtl="1"/>
            <a:r>
              <a:rPr lang="fa-IR" dirty="0" smtClean="0"/>
              <a:t>بدتر: شروع بعد از 40 سالگی- شروع با علائم مخچه ای- سیر یکنواخت و پیشرونده- شروع با گرفتاری همزمان چند ناحیه- مذکر</a:t>
            </a:r>
          </a:p>
          <a:p>
            <a:pPr algn="r" rtl="1"/>
            <a:endParaRPr lang="fa-IR" dirty="0"/>
          </a:p>
          <a:p>
            <a:pPr algn="r" rtl="1"/>
            <a:r>
              <a:rPr lang="en-US" dirty="0" smtClean="0"/>
              <a:t>CIS</a:t>
            </a:r>
            <a:r>
              <a:rPr lang="fa-IR" dirty="0" smtClean="0"/>
              <a:t>: اهمیت داشتن تعداد پلاکها در تبدیل به </a:t>
            </a:r>
            <a:r>
              <a:rPr lang="en-US" dirty="0" smtClean="0"/>
              <a:t>MS</a:t>
            </a:r>
            <a:r>
              <a:rPr lang="fa-IR" dirty="0" smtClean="0"/>
              <a:t>(3&lt;</a:t>
            </a:r>
            <a:r>
              <a:rPr lang="en-US" dirty="0" smtClean="0"/>
              <a:t>(</a:t>
            </a:r>
          </a:p>
          <a:p>
            <a:pPr marL="0" indent="0" algn="r" rtl="1">
              <a:buNone/>
            </a:pPr>
            <a:endParaRPr lang="en-US" dirty="0" smtClean="0"/>
          </a:p>
          <a:p>
            <a:pPr algn="r" rtl="1"/>
            <a:endParaRPr lang="en-US" dirty="0"/>
          </a:p>
        </p:txBody>
      </p:sp>
    </p:spTree>
    <p:extLst>
      <p:ext uri="{BB962C8B-B14F-4D97-AF65-F5344CB8AC3E}">
        <p14:creationId xmlns:p14="http://schemas.microsoft.com/office/powerpoint/2010/main" xmlns="" val="2584433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002060"/>
                </a:solidFill>
              </a:rPr>
              <a:t>درمان</a:t>
            </a:r>
            <a:r>
              <a:rPr lang="fa-IR" dirty="0" smtClean="0"/>
              <a:t>:</a:t>
            </a:r>
            <a:endParaRPr lang="en-US" dirty="0"/>
          </a:p>
        </p:txBody>
      </p:sp>
      <p:sp>
        <p:nvSpPr>
          <p:cNvPr id="3" name="Content Placeholder 2"/>
          <p:cNvSpPr>
            <a:spLocks noGrp="1"/>
          </p:cNvSpPr>
          <p:nvPr>
            <p:ph idx="1"/>
          </p:nvPr>
        </p:nvSpPr>
        <p:spPr/>
        <p:txBody>
          <a:bodyPr>
            <a:normAutofit/>
          </a:bodyPr>
          <a:lstStyle/>
          <a:p>
            <a:pPr algn="r" rtl="1"/>
            <a:r>
              <a:rPr lang="fa-IR" dirty="0" smtClean="0"/>
              <a:t>درمان مرحله حاد: متیل پردنیزولون- </a:t>
            </a:r>
            <a:r>
              <a:rPr lang="en-US" dirty="0" smtClean="0"/>
              <a:t>PLEX</a:t>
            </a:r>
            <a:endParaRPr lang="fa-IR" dirty="0" smtClean="0"/>
          </a:p>
          <a:p>
            <a:pPr algn="r" rtl="1"/>
            <a:endParaRPr lang="fa-IR" dirty="0"/>
          </a:p>
          <a:p>
            <a:pPr algn="r" rtl="1"/>
            <a:r>
              <a:rPr lang="fa-IR" dirty="0" smtClean="0"/>
              <a:t>درمانهای تغییر دهنده سیر بیماری: </a:t>
            </a:r>
          </a:p>
          <a:p>
            <a:pPr algn="r" rtl="1">
              <a:buFontTx/>
              <a:buChar char="-"/>
            </a:pPr>
            <a:r>
              <a:rPr lang="fa-IR" dirty="0" smtClean="0"/>
              <a:t>اینترفرونهای بتا یک</a:t>
            </a:r>
            <a:r>
              <a:rPr lang="en-US" dirty="0" smtClean="0"/>
              <a:t> a-b</a:t>
            </a:r>
            <a:endParaRPr lang="fa-IR" dirty="0" smtClean="0"/>
          </a:p>
          <a:p>
            <a:pPr algn="r" rtl="1">
              <a:buFontTx/>
              <a:buChar char="-"/>
            </a:pPr>
            <a:r>
              <a:rPr lang="fa-IR" dirty="0" smtClean="0"/>
              <a:t>گلاتیرامر استات</a:t>
            </a:r>
          </a:p>
          <a:p>
            <a:pPr algn="r" rtl="1">
              <a:buFontTx/>
              <a:buChar char="-"/>
            </a:pPr>
            <a:r>
              <a:rPr lang="fa-IR" dirty="0" smtClean="0"/>
              <a:t>میتوکسانترون: هر 3 ماه/ کاردیومیوپاتی/ </a:t>
            </a:r>
            <a:r>
              <a:rPr lang="en-US" dirty="0" smtClean="0"/>
              <a:t>SPMS</a:t>
            </a:r>
            <a:r>
              <a:rPr lang="fa-IR" dirty="0" smtClean="0"/>
              <a:t>/ بررسی قلبی وخونی قبل ازهر تزریق</a:t>
            </a:r>
          </a:p>
          <a:p>
            <a:pPr algn="r" rtl="1">
              <a:buFontTx/>
              <a:buChar char="-"/>
            </a:pPr>
            <a:r>
              <a:rPr lang="fa-IR" dirty="0" smtClean="0"/>
              <a:t>ناتالیزوماب: ممانعت ازخروج لنفوسیتها از دیواره عروق/ اثر 2 برابر اینترفرونها/</a:t>
            </a:r>
            <a:r>
              <a:rPr lang="en-US" dirty="0" smtClean="0"/>
              <a:t>PML</a:t>
            </a:r>
            <a:endParaRPr lang="fa-IR" dirty="0" smtClean="0"/>
          </a:p>
          <a:p>
            <a:pPr algn="r" rtl="1">
              <a:buFontTx/>
              <a:buChar char="-"/>
            </a:pPr>
            <a:r>
              <a:rPr lang="fa-IR" dirty="0" smtClean="0"/>
              <a:t>داروهای خوراکی: فینگولیمود- تری فلوناماید- </a:t>
            </a:r>
            <a:r>
              <a:rPr lang="en-US" dirty="0" smtClean="0"/>
              <a:t>BG12</a:t>
            </a:r>
            <a:endParaRPr lang="fa-IR" dirty="0" smtClean="0"/>
          </a:p>
          <a:p>
            <a:pPr algn="r" rtl="1">
              <a:buFontTx/>
              <a:buChar char="-"/>
            </a:pPr>
            <a:endParaRPr lang="en-US" dirty="0"/>
          </a:p>
        </p:txBody>
      </p:sp>
    </p:spTree>
    <p:extLst>
      <p:ext uri="{BB962C8B-B14F-4D97-AF65-F5344CB8AC3E}">
        <p14:creationId xmlns:p14="http://schemas.microsoft.com/office/powerpoint/2010/main" xmlns="" val="409486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dirty="0" smtClean="0"/>
              <a:t>اینترفرونها:</a:t>
            </a:r>
          </a:p>
          <a:p>
            <a:pPr algn="r" rtl="1">
              <a:buFontTx/>
              <a:buChar char="-"/>
            </a:pPr>
            <a:r>
              <a:rPr lang="fa-IR" dirty="0" smtClean="0"/>
              <a:t>30-40% کاهش در حملات</a:t>
            </a:r>
          </a:p>
          <a:p>
            <a:pPr algn="r" rtl="1">
              <a:buFontTx/>
              <a:buChar char="-"/>
            </a:pPr>
            <a:r>
              <a:rPr lang="fa-IR" dirty="0" smtClean="0"/>
              <a:t>عوارض</a:t>
            </a:r>
          </a:p>
          <a:p>
            <a:pPr marL="0" indent="0" algn="r" rtl="1">
              <a:buNone/>
            </a:pPr>
            <a:r>
              <a:rPr lang="en-US" dirty="0"/>
              <a:t> </a:t>
            </a:r>
            <a:r>
              <a:rPr lang="en-US" dirty="0" smtClean="0"/>
              <a:t>  </a:t>
            </a:r>
            <a:r>
              <a:rPr lang="en-US" dirty="0" err="1" smtClean="0"/>
              <a:t>Avonex</a:t>
            </a:r>
            <a:r>
              <a:rPr lang="en-US" dirty="0" smtClean="0"/>
              <a:t>- </a:t>
            </a:r>
            <a:r>
              <a:rPr lang="en-US" dirty="0" err="1" smtClean="0"/>
              <a:t>Rebif</a:t>
            </a:r>
            <a:r>
              <a:rPr lang="en-US" dirty="0" smtClean="0"/>
              <a:t>- </a:t>
            </a:r>
            <a:r>
              <a:rPr lang="en-US" dirty="0" err="1" smtClean="0"/>
              <a:t>Betaferon</a:t>
            </a:r>
            <a:endParaRPr lang="fa-IR" dirty="0" smtClean="0"/>
          </a:p>
          <a:p>
            <a:pPr algn="r" rtl="1">
              <a:buFontTx/>
              <a:buChar char="-"/>
            </a:pPr>
            <a:endParaRPr lang="en-US" dirty="0" smtClean="0"/>
          </a:p>
          <a:p>
            <a:pPr algn="r" rtl="1">
              <a:buFontTx/>
              <a:buChar char="-"/>
            </a:pPr>
            <a:r>
              <a:rPr lang="en-US" dirty="0" err="1" smtClean="0"/>
              <a:t>Zytax</a:t>
            </a:r>
            <a:endParaRPr lang="en-US" dirty="0" smtClean="0"/>
          </a:p>
          <a:p>
            <a:pPr algn="r" rtl="1">
              <a:buFontTx/>
              <a:buChar char="-"/>
            </a:pPr>
            <a:r>
              <a:rPr lang="en-US" dirty="0" err="1" smtClean="0"/>
              <a:t>Ocreus</a:t>
            </a:r>
            <a:endParaRPr lang="en-US" dirty="0"/>
          </a:p>
        </p:txBody>
      </p:sp>
    </p:spTree>
    <p:extLst>
      <p:ext uri="{BB962C8B-B14F-4D97-AF65-F5344CB8AC3E}">
        <p14:creationId xmlns:p14="http://schemas.microsoft.com/office/powerpoint/2010/main" xmlns="" val="283898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0070C0"/>
                </a:solidFill>
              </a:rPr>
              <a:t>درمانهای علامتی</a:t>
            </a:r>
            <a:r>
              <a:rPr lang="fa-IR" dirty="0" smtClean="0"/>
              <a:t>:</a:t>
            </a:r>
            <a:endParaRPr lang="en-US" dirty="0"/>
          </a:p>
        </p:txBody>
      </p:sp>
      <p:sp>
        <p:nvSpPr>
          <p:cNvPr id="3" name="Content Placeholder 2"/>
          <p:cNvSpPr>
            <a:spLocks noGrp="1"/>
          </p:cNvSpPr>
          <p:nvPr>
            <p:ph idx="1"/>
          </p:nvPr>
        </p:nvSpPr>
        <p:spPr/>
        <p:txBody>
          <a:bodyPr/>
          <a:lstStyle/>
          <a:p>
            <a:pPr algn="r" rtl="1"/>
            <a:r>
              <a:rPr lang="fa-IR" dirty="0" smtClean="0"/>
              <a:t>اسپاستیسیتی: باکلوفن- تیزانیدین- دانترولن</a:t>
            </a:r>
          </a:p>
          <a:p>
            <a:pPr algn="r" rtl="1"/>
            <a:r>
              <a:rPr lang="fa-IR" dirty="0" smtClean="0"/>
              <a:t>خستگی: آمانتادین- مودافینیل- متیل فنیدیت</a:t>
            </a:r>
          </a:p>
          <a:p>
            <a:pPr algn="r" rtl="1"/>
            <a:r>
              <a:rPr lang="fa-IR" dirty="0" smtClean="0"/>
              <a:t>اختلالات جنسی: سیلدنافیل</a:t>
            </a:r>
          </a:p>
          <a:p>
            <a:pPr algn="r" rtl="1"/>
            <a:r>
              <a:rPr lang="fa-IR" dirty="0" smtClean="0"/>
              <a:t>درد: کاربامازپین- گاباپنتین- نورتریپتیلین</a:t>
            </a:r>
          </a:p>
          <a:p>
            <a:pPr algn="r" rtl="1"/>
            <a:r>
              <a:rPr lang="fa-IR" dirty="0" smtClean="0"/>
              <a:t>افسردگی: فلوکستین- آمی تریپتیلین</a:t>
            </a:r>
            <a:endParaRPr lang="en-US" dirty="0"/>
          </a:p>
        </p:txBody>
      </p:sp>
    </p:spTree>
    <p:extLst>
      <p:ext uri="{BB962C8B-B14F-4D97-AF65-F5344CB8AC3E}">
        <p14:creationId xmlns:p14="http://schemas.microsoft.com/office/powerpoint/2010/main" xmlns="" val="970532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20783"/>
            <a:ext cx="7543800" cy="2593975"/>
          </a:xfrm>
        </p:spPr>
        <p:txBody>
          <a:bodyPr/>
          <a:lstStyle/>
          <a:p>
            <a:r>
              <a:rPr lang="en-US"/>
              <a:t>       MS Diagnosis</a:t>
            </a:r>
            <a:endParaRPr lang="en-US" dirty="0"/>
          </a:p>
        </p:txBody>
      </p:sp>
      <p:sp>
        <p:nvSpPr>
          <p:cNvPr id="3" name="Subtitle 2"/>
          <p:cNvSpPr>
            <a:spLocks noGrp="1"/>
          </p:cNvSpPr>
          <p:nvPr>
            <p:ph type="subTitle" idx="1"/>
          </p:nvPr>
        </p:nvSpPr>
        <p:spPr>
          <a:xfrm rot="19140000">
            <a:off x="2765573" y="3190559"/>
            <a:ext cx="6511131" cy="1341134"/>
          </a:xfrm>
        </p:spPr>
        <p:txBody>
          <a:bodyPr>
            <a:normAutofit/>
          </a:bodyPr>
          <a:lstStyle/>
          <a:p>
            <a:r>
              <a:rPr lang="en-US" b="1" dirty="0" smtClean="0">
                <a:solidFill>
                  <a:srgbClr val="C00000"/>
                </a:solidFill>
              </a:rPr>
              <a:t>Dr. </a:t>
            </a:r>
            <a:r>
              <a:rPr lang="en-US" b="1" dirty="0" err="1" smtClean="0">
                <a:solidFill>
                  <a:srgbClr val="C00000"/>
                </a:solidFill>
              </a:rPr>
              <a:t>Shabnam</a:t>
            </a:r>
            <a:r>
              <a:rPr lang="en-US" b="1" dirty="0" smtClean="0">
                <a:solidFill>
                  <a:srgbClr val="C00000"/>
                </a:solidFill>
              </a:rPr>
              <a:t> </a:t>
            </a:r>
            <a:r>
              <a:rPr lang="en-US" b="1" dirty="0" err="1" smtClean="0">
                <a:solidFill>
                  <a:srgbClr val="C00000"/>
                </a:solidFill>
              </a:rPr>
              <a:t>Soheil</a:t>
            </a:r>
            <a:r>
              <a:rPr lang="en-US" b="1" dirty="0" smtClean="0">
                <a:solidFill>
                  <a:srgbClr val="C00000"/>
                </a:solidFill>
              </a:rPr>
              <a:t> Nader</a:t>
            </a:r>
          </a:p>
          <a:p>
            <a:r>
              <a:rPr lang="en-US" b="1" dirty="0" smtClean="0">
                <a:solidFill>
                  <a:srgbClr val="C00000"/>
                </a:solidFill>
              </a:rPr>
              <a:t>Neurologist</a:t>
            </a:r>
            <a:endParaRPr lang="en-US" b="1" dirty="0">
              <a:solidFill>
                <a:srgbClr val="C00000"/>
              </a:solidFill>
            </a:endParaRPr>
          </a:p>
        </p:txBody>
      </p:sp>
    </p:spTree>
    <p:extLst>
      <p:ext uri="{BB962C8B-B14F-4D97-AF65-F5344CB8AC3E}">
        <p14:creationId xmlns:p14="http://schemas.microsoft.com/office/powerpoint/2010/main" xmlns="" val="4150227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92925" y="462642"/>
            <a:ext cx="8458200" cy="6705600"/>
          </a:xfrm>
        </p:spPr>
      </p:pic>
    </p:spTree>
    <p:extLst>
      <p:ext uri="{BB962C8B-B14F-4D97-AF65-F5344CB8AC3E}">
        <p14:creationId xmlns:p14="http://schemas.microsoft.com/office/powerpoint/2010/main" xmlns="" val="3556563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92925" y="624110"/>
            <a:ext cx="8229600" cy="6172200"/>
          </a:xfrm>
        </p:spPr>
      </p:pic>
    </p:spTree>
    <p:extLst>
      <p:ext uri="{BB962C8B-B14F-4D97-AF65-F5344CB8AC3E}">
        <p14:creationId xmlns:p14="http://schemas.microsoft.com/office/powerpoint/2010/main" xmlns="" val="1815128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5614" y="440870"/>
            <a:ext cx="7668986" cy="6188529"/>
          </a:xfrm>
        </p:spPr>
        <p:txBody>
          <a:bodyPr>
            <a:normAutofit lnSpcReduction="10000"/>
          </a:bodyPr>
          <a:lstStyle/>
          <a:p>
            <a:r>
              <a:rPr lang="en-US" sz="2600" dirty="0">
                <a:solidFill>
                  <a:srgbClr val="002060"/>
                </a:solidFill>
              </a:rPr>
              <a:t>1965- Schumacher Criteria</a:t>
            </a:r>
          </a:p>
          <a:p>
            <a:r>
              <a:rPr lang="en-US" sz="2600" dirty="0">
                <a:solidFill>
                  <a:srgbClr val="002060"/>
                </a:solidFill>
              </a:rPr>
              <a:t>Based on clinical findings</a:t>
            </a:r>
          </a:p>
          <a:p>
            <a:endParaRPr lang="en-US" dirty="0"/>
          </a:p>
          <a:p>
            <a:r>
              <a:rPr lang="en-US" sz="2400" dirty="0">
                <a:solidFill>
                  <a:srgbClr val="C00000"/>
                </a:solidFill>
              </a:rPr>
              <a:t>1983-Poser Criteria</a:t>
            </a:r>
          </a:p>
          <a:p>
            <a:r>
              <a:rPr lang="en-US" sz="2400" dirty="0">
                <a:solidFill>
                  <a:srgbClr val="C00000"/>
                </a:solidFill>
              </a:rPr>
              <a:t>EP/ spinal tap</a:t>
            </a:r>
          </a:p>
          <a:p>
            <a:r>
              <a:rPr lang="en-US" sz="2400" dirty="0">
                <a:solidFill>
                  <a:srgbClr val="C00000"/>
                </a:solidFill>
              </a:rPr>
              <a:t>DIS/DIT</a:t>
            </a:r>
          </a:p>
          <a:p>
            <a:r>
              <a:rPr lang="en-US" sz="2400" dirty="0">
                <a:solidFill>
                  <a:srgbClr val="C00000"/>
                </a:solidFill>
              </a:rPr>
              <a:t>Possible/probable/definite MS</a:t>
            </a:r>
          </a:p>
          <a:p>
            <a:endParaRPr lang="en-US" dirty="0"/>
          </a:p>
          <a:p>
            <a:r>
              <a:rPr lang="en-US" sz="2400" dirty="0"/>
              <a:t>1982:</a:t>
            </a:r>
          </a:p>
          <a:p>
            <a:r>
              <a:rPr lang="en-US" sz="2400" dirty="0">
                <a:latin typeface="Arial Unicode MS" pitchFamily="34" charset="-128"/>
                <a:ea typeface="Arial Unicode MS" pitchFamily="34" charset="-128"/>
                <a:cs typeface="Arial Unicode MS" pitchFamily="34" charset="-128"/>
              </a:rPr>
              <a:t>clinically definite MS</a:t>
            </a:r>
          </a:p>
          <a:p>
            <a:r>
              <a:rPr lang="en-US" sz="2400" dirty="0">
                <a:latin typeface="Arial Unicode MS" pitchFamily="34" charset="-128"/>
                <a:ea typeface="Arial Unicode MS" pitchFamily="34" charset="-128"/>
                <a:cs typeface="Arial Unicode MS" pitchFamily="34" charset="-128"/>
              </a:rPr>
              <a:t>laboratory –supported definite MS</a:t>
            </a:r>
          </a:p>
          <a:p>
            <a:r>
              <a:rPr lang="en-US" sz="2400" dirty="0">
                <a:latin typeface="Arial Unicode MS" pitchFamily="34" charset="-128"/>
                <a:ea typeface="Arial Unicode MS" pitchFamily="34" charset="-128"/>
                <a:cs typeface="Arial Unicode MS" pitchFamily="34" charset="-128"/>
              </a:rPr>
              <a:t>clinically probable MS</a:t>
            </a:r>
          </a:p>
          <a:p>
            <a:r>
              <a:rPr lang="en-US" sz="2400" dirty="0">
                <a:latin typeface="Arial Unicode MS" pitchFamily="34" charset="-128"/>
                <a:ea typeface="Arial Unicode MS" pitchFamily="34" charset="-128"/>
                <a:cs typeface="Arial Unicode MS" pitchFamily="34" charset="-128"/>
              </a:rPr>
              <a:t>laboratory-supported probable MS</a:t>
            </a:r>
          </a:p>
        </p:txBody>
      </p:sp>
    </p:spTree>
    <p:extLst>
      <p:ext uri="{BB962C8B-B14F-4D97-AF65-F5344CB8AC3E}">
        <p14:creationId xmlns:p14="http://schemas.microsoft.com/office/powerpoint/2010/main" xmlns="" val="1158089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92925" y="624110"/>
            <a:ext cx="7823200" cy="6096000"/>
          </a:xfrm>
        </p:spPr>
      </p:pic>
    </p:spTree>
    <p:extLst>
      <p:ext uri="{BB962C8B-B14F-4D97-AF65-F5344CB8AC3E}">
        <p14:creationId xmlns:p14="http://schemas.microsoft.com/office/powerpoint/2010/main" xmlns="" val="2390817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dirty="0" smtClean="0"/>
              <a:t>اختلال در میلین</a:t>
            </a:r>
          </a:p>
          <a:p>
            <a:pPr algn="r" rtl="1"/>
            <a:r>
              <a:rPr lang="fa-IR" dirty="0" smtClean="0"/>
              <a:t>نقش میلین: 70 برابرافزایش سرعت پیامها</a:t>
            </a:r>
          </a:p>
          <a:p>
            <a:pPr algn="r" rtl="1"/>
            <a:endParaRPr lang="fa-IR" dirty="0"/>
          </a:p>
          <a:p>
            <a:pPr algn="r" rtl="1"/>
            <a:r>
              <a:rPr lang="fa-IR" dirty="0" smtClean="0"/>
              <a:t>اختلالات </a:t>
            </a:r>
            <a:r>
              <a:rPr lang="en-US" dirty="0" err="1" smtClean="0"/>
              <a:t>dysmyelinating</a:t>
            </a:r>
            <a:r>
              <a:rPr lang="fa-IR" dirty="0" smtClean="0"/>
              <a:t>: نقص بیوشیمیایی اولیه-ارثی-لکودیستروفی هاوبیماری الکساندر</a:t>
            </a:r>
          </a:p>
          <a:p>
            <a:pPr algn="r" rtl="1"/>
            <a:r>
              <a:rPr lang="fa-IR" dirty="0" smtClean="0"/>
              <a:t>بیماری های </a:t>
            </a:r>
            <a:r>
              <a:rPr lang="en-US" dirty="0" smtClean="0"/>
              <a:t>demyelinating</a:t>
            </a:r>
            <a:r>
              <a:rPr lang="fa-IR" dirty="0" smtClean="0"/>
              <a:t>: تخریب میلین به دلیل عامل بیرونی- اکتسابی-بیماری های خود ایمنی(</a:t>
            </a:r>
            <a:r>
              <a:rPr lang="en-US" dirty="0" smtClean="0"/>
              <a:t>MS</a:t>
            </a:r>
            <a:r>
              <a:rPr lang="fa-IR" dirty="0" smtClean="0"/>
              <a:t>- </a:t>
            </a:r>
            <a:r>
              <a:rPr lang="en-US" dirty="0" smtClean="0"/>
              <a:t>ADEM</a:t>
            </a:r>
            <a:r>
              <a:rPr lang="fa-IR" dirty="0" smtClean="0"/>
              <a:t>)، عفونی(</a:t>
            </a:r>
            <a:r>
              <a:rPr lang="en-US" dirty="0" smtClean="0"/>
              <a:t>PML</a:t>
            </a:r>
            <a:r>
              <a:rPr lang="fa-IR" dirty="0" smtClean="0"/>
              <a:t>)،توکسیک متابولیک(کمبود </a:t>
            </a:r>
            <a:r>
              <a:rPr lang="en-US" dirty="0" smtClean="0"/>
              <a:t>B12</a:t>
            </a:r>
            <a:r>
              <a:rPr lang="fa-IR" dirty="0" smtClean="0"/>
              <a:t>-مسمومیت با </a:t>
            </a:r>
            <a:r>
              <a:rPr lang="en-US" dirty="0" smtClean="0"/>
              <a:t>CO</a:t>
            </a:r>
            <a:r>
              <a:rPr lang="fa-IR" dirty="0" smtClean="0"/>
              <a:t> و جیوه و ...)</a:t>
            </a:r>
          </a:p>
          <a:p>
            <a:pPr algn="r" rtl="1"/>
            <a:endParaRPr lang="en-US" dirty="0"/>
          </a:p>
        </p:txBody>
      </p:sp>
    </p:spTree>
    <p:extLst>
      <p:ext uri="{BB962C8B-B14F-4D97-AF65-F5344CB8AC3E}">
        <p14:creationId xmlns:p14="http://schemas.microsoft.com/office/powerpoint/2010/main" xmlns="" val="1368766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92925" y="624110"/>
            <a:ext cx="8305800" cy="6229350"/>
          </a:xfrm>
        </p:spPr>
      </p:pic>
    </p:spTree>
    <p:extLst>
      <p:ext uri="{BB962C8B-B14F-4D97-AF65-F5344CB8AC3E}">
        <p14:creationId xmlns:p14="http://schemas.microsoft.com/office/powerpoint/2010/main" xmlns="" val="1318251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92925" y="624110"/>
            <a:ext cx="8026400" cy="6019800"/>
          </a:xfrm>
        </p:spPr>
      </p:pic>
    </p:spTree>
    <p:extLst>
      <p:ext uri="{BB962C8B-B14F-4D97-AF65-F5344CB8AC3E}">
        <p14:creationId xmlns:p14="http://schemas.microsoft.com/office/powerpoint/2010/main" xmlns="" val="2986240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92925" y="624110"/>
            <a:ext cx="8331200" cy="6248400"/>
          </a:xfrm>
        </p:spPr>
      </p:pic>
    </p:spTree>
    <p:extLst>
      <p:ext uri="{BB962C8B-B14F-4D97-AF65-F5344CB8AC3E}">
        <p14:creationId xmlns:p14="http://schemas.microsoft.com/office/powerpoint/2010/main" xmlns="" val="3413278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92925" y="647700"/>
            <a:ext cx="8280400" cy="6210300"/>
          </a:xfrm>
        </p:spPr>
      </p:pic>
    </p:spTree>
    <p:extLst>
      <p:ext uri="{BB962C8B-B14F-4D97-AF65-F5344CB8AC3E}">
        <p14:creationId xmlns:p14="http://schemas.microsoft.com/office/powerpoint/2010/main" xmlns="" val="135052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92925" y="624110"/>
            <a:ext cx="8229600" cy="6172200"/>
          </a:xfrm>
        </p:spPr>
      </p:pic>
    </p:spTree>
    <p:extLst>
      <p:ext uri="{BB962C8B-B14F-4D97-AF65-F5344CB8AC3E}">
        <p14:creationId xmlns:p14="http://schemas.microsoft.com/office/powerpoint/2010/main" xmlns="" val="2811394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1676400"/>
            <a:ext cx="7620000" cy="1143000"/>
          </a:xfrm>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642508" y="410936"/>
            <a:ext cx="8451273" cy="6338455"/>
          </a:xfrm>
        </p:spPr>
      </p:pic>
    </p:spTree>
    <p:extLst>
      <p:ext uri="{BB962C8B-B14F-4D97-AF65-F5344CB8AC3E}">
        <p14:creationId xmlns:p14="http://schemas.microsoft.com/office/powerpoint/2010/main" xmlns="" val="3717186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92925" y="13443"/>
            <a:ext cx="8077200" cy="6844557"/>
          </a:xfrm>
        </p:spPr>
      </p:pic>
    </p:spTree>
    <p:extLst>
      <p:ext uri="{BB962C8B-B14F-4D97-AF65-F5344CB8AC3E}">
        <p14:creationId xmlns:p14="http://schemas.microsoft.com/office/powerpoint/2010/main" xmlns="" val="2633056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92925" y="264881"/>
            <a:ext cx="8483600" cy="6515100"/>
          </a:xfrm>
        </p:spPr>
      </p:pic>
    </p:spTree>
    <p:extLst>
      <p:ext uri="{BB962C8B-B14F-4D97-AF65-F5344CB8AC3E}">
        <p14:creationId xmlns:p14="http://schemas.microsoft.com/office/powerpoint/2010/main" xmlns="" val="1376619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92925" y="325087"/>
            <a:ext cx="8280400" cy="6532913"/>
          </a:xfrm>
        </p:spPr>
      </p:pic>
    </p:spTree>
    <p:extLst>
      <p:ext uri="{BB962C8B-B14F-4D97-AF65-F5344CB8AC3E}">
        <p14:creationId xmlns:p14="http://schemas.microsoft.com/office/powerpoint/2010/main" xmlns="" val="131295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620000" cy="1143000"/>
          </a:xfrm>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064822" y="89807"/>
            <a:ext cx="8120474" cy="6324600"/>
          </a:xfrm>
        </p:spPr>
      </p:pic>
    </p:spTree>
    <p:extLst>
      <p:ext uri="{BB962C8B-B14F-4D97-AF65-F5344CB8AC3E}">
        <p14:creationId xmlns:p14="http://schemas.microsoft.com/office/powerpoint/2010/main" xmlns="" val="735895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r>
              <a:rPr lang="en-US" dirty="0" smtClean="0"/>
              <a:t>                      </a:t>
            </a:r>
            <a:r>
              <a:rPr lang="en-US" dirty="0" smtClean="0">
                <a:solidFill>
                  <a:srgbClr val="FF0000"/>
                </a:solidFill>
              </a:rPr>
              <a:t>Multiple Sclerosis</a:t>
            </a:r>
            <a:endParaRPr lang="en-US" dirty="0">
              <a:solidFill>
                <a:srgbClr val="FF0000"/>
              </a:solidFill>
            </a:endParaRPr>
          </a:p>
        </p:txBody>
      </p:sp>
      <p:sp>
        <p:nvSpPr>
          <p:cNvPr id="3" name="Content Placeholder 2"/>
          <p:cNvSpPr>
            <a:spLocks noGrp="1"/>
          </p:cNvSpPr>
          <p:nvPr>
            <p:ph idx="1"/>
          </p:nvPr>
        </p:nvSpPr>
        <p:spPr/>
        <p:txBody>
          <a:bodyPr>
            <a:normAutofit/>
          </a:bodyPr>
          <a:lstStyle/>
          <a:p>
            <a:pPr algn="r" rtl="1"/>
            <a:r>
              <a:rPr lang="fa-IR" dirty="0" smtClean="0">
                <a:solidFill>
                  <a:srgbClr val="FF0000"/>
                </a:solidFill>
              </a:rPr>
              <a:t>تاریخچه</a:t>
            </a:r>
            <a:r>
              <a:rPr lang="fa-IR" dirty="0" smtClean="0"/>
              <a:t>: </a:t>
            </a:r>
          </a:p>
          <a:p>
            <a:pPr algn="r" rtl="1">
              <a:buFontTx/>
              <a:buChar char="-"/>
            </a:pPr>
            <a:r>
              <a:rPr lang="fa-IR" dirty="0" smtClean="0"/>
              <a:t>میلین(+آکسون)</a:t>
            </a:r>
            <a:endParaRPr lang="fa-IR" dirty="0"/>
          </a:p>
          <a:p>
            <a:pPr algn="r" rtl="1">
              <a:buFontTx/>
              <a:buChar char="-"/>
            </a:pPr>
            <a:r>
              <a:rPr lang="fa-IR" dirty="0" smtClean="0"/>
              <a:t>از قرن پانزدهم/ ژان مارتین شاکو</a:t>
            </a:r>
            <a:r>
              <a:rPr lang="en-US" dirty="0" smtClean="0"/>
              <a:t>sclerosis </a:t>
            </a:r>
            <a:r>
              <a:rPr lang="en-US" dirty="0" err="1" smtClean="0"/>
              <a:t>enplaque</a:t>
            </a:r>
            <a:r>
              <a:rPr lang="en-US" dirty="0" smtClean="0"/>
              <a:t> </a:t>
            </a:r>
            <a:endParaRPr lang="fa-IR" dirty="0" smtClean="0"/>
          </a:p>
          <a:p>
            <a:pPr algn="r" rtl="1">
              <a:buFontTx/>
              <a:buChar char="-"/>
            </a:pPr>
            <a:endParaRPr lang="fa-IR" dirty="0" smtClean="0"/>
          </a:p>
          <a:p>
            <a:pPr algn="r" rtl="1"/>
            <a:r>
              <a:rPr lang="fa-IR" dirty="0" smtClean="0">
                <a:solidFill>
                  <a:srgbClr val="FF0000"/>
                </a:solidFill>
              </a:rPr>
              <a:t>اپیدمیولوژی</a:t>
            </a:r>
            <a:r>
              <a:rPr lang="fa-IR" dirty="0" smtClean="0"/>
              <a:t>:</a:t>
            </a:r>
          </a:p>
          <a:p>
            <a:pPr algn="r" rtl="1">
              <a:buFontTx/>
              <a:buChar char="-"/>
            </a:pPr>
            <a:r>
              <a:rPr lang="fa-IR" dirty="0" smtClean="0"/>
              <a:t>زنان 2 برابر</a:t>
            </a:r>
          </a:p>
          <a:p>
            <a:pPr algn="r" rtl="1">
              <a:buFontTx/>
              <a:buChar char="-"/>
            </a:pPr>
            <a:r>
              <a:rPr lang="fa-IR" dirty="0" smtClean="0"/>
              <a:t>20-40 سالگی</a:t>
            </a:r>
          </a:p>
          <a:p>
            <a:pPr algn="r" rtl="1">
              <a:buFontTx/>
              <a:buChar char="-"/>
            </a:pPr>
            <a:r>
              <a:rPr lang="fa-IR" dirty="0" smtClean="0"/>
              <a:t>بیشترین: اسکاتلند         کمترین: نواحی استوایی</a:t>
            </a:r>
          </a:p>
          <a:p>
            <a:pPr algn="r" rtl="1">
              <a:buFontTx/>
              <a:buChar char="-"/>
            </a:pPr>
            <a:r>
              <a:rPr lang="fa-IR" dirty="0" smtClean="0"/>
              <a:t>مواجه با عامل محیطی قبل از 15 سالگی</a:t>
            </a:r>
            <a:endParaRPr lang="fa-IR" dirty="0"/>
          </a:p>
        </p:txBody>
      </p:sp>
    </p:spTree>
    <p:extLst>
      <p:ext uri="{BB962C8B-B14F-4D97-AF65-F5344CB8AC3E}">
        <p14:creationId xmlns:p14="http://schemas.microsoft.com/office/powerpoint/2010/main" xmlns="" val="3321286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92925" y="609600"/>
            <a:ext cx="7924800" cy="6248400"/>
          </a:xfrm>
        </p:spPr>
      </p:pic>
    </p:spTree>
    <p:extLst>
      <p:ext uri="{BB962C8B-B14F-4D97-AF65-F5344CB8AC3E}">
        <p14:creationId xmlns:p14="http://schemas.microsoft.com/office/powerpoint/2010/main" xmlns="" val="38667494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C00000"/>
                </a:solidFill>
              </a:rPr>
              <a:t> McDonald  Criteria</a:t>
            </a:r>
          </a:p>
        </p:txBody>
      </p:sp>
      <p:sp>
        <p:nvSpPr>
          <p:cNvPr id="3" name="Content Placeholder 2"/>
          <p:cNvSpPr>
            <a:spLocks noGrp="1"/>
          </p:cNvSpPr>
          <p:nvPr>
            <p:ph idx="1"/>
          </p:nvPr>
        </p:nvSpPr>
        <p:spPr>
          <a:xfrm>
            <a:off x="2209800" y="990601"/>
            <a:ext cx="7520940" cy="3579849"/>
          </a:xfrm>
        </p:spPr>
        <p:txBody>
          <a:bodyPr>
            <a:noAutofit/>
          </a:bodyPr>
          <a:lstStyle/>
          <a:p>
            <a:r>
              <a:rPr lang="en-US" sz="2400" dirty="0"/>
              <a:t>2000-2001</a:t>
            </a:r>
          </a:p>
          <a:p>
            <a:endParaRPr lang="en-US" sz="2400" dirty="0"/>
          </a:p>
          <a:p>
            <a:r>
              <a:rPr lang="en-US" sz="2400" dirty="0"/>
              <a:t>Ian McDonald/ 1933-2006/ a New Zealand neurologist</a:t>
            </a:r>
          </a:p>
          <a:p>
            <a:endParaRPr lang="en-US" sz="2400" dirty="0"/>
          </a:p>
          <a:p>
            <a:r>
              <a:rPr lang="en-US" sz="2400" dirty="0"/>
              <a:t>2001-2005-2010-2016-2017</a:t>
            </a:r>
          </a:p>
          <a:p>
            <a:endParaRPr lang="en-US" sz="2400" dirty="0"/>
          </a:p>
          <a:p>
            <a:r>
              <a:rPr lang="en-US" sz="2400" dirty="0"/>
              <a:t>Clinical/ radiographic/ laboratory</a:t>
            </a:r>
          </a:p>
          <a:p>
            <a:endParaRPr lang="en-US" sz="2400" dirty="0"/>
          </a:p>
          <a:p>
            <a:r>
              <a:rPr lang="en-US" sz="2400" dirty="0"/>
              <a:t>MRI</a:t>
            </a:r>
          </a:p>
        </p:txBody>
      </p:sp>
    </p:spTree>
    <p:extLst>
      <p:ext uri="{BB962C8B-B14F-4D97-AF65-F5344CB8AC3E}">
        <p14:creationId xmlns:p14="http://schemas.microsoft.com/office/powerpoint/2010/main" xmlns="" val="709037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92925" y="624110"/>
            <a:ext cx="8153400" cy="6115050"/>
          </a:xfrm>
        </p:spPr>
      </p:pic>
    </p:spTree>
    <p:extLst>
      <p:ext uri="{BB962C8B-B14F-4D97-AF65-F5344CB8AC3E}">
        <p14:creationId xmlns:p14="http://schemas.microsoft.com/office/powerpoint/2010/main" xmlns="" val="9654634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92925" y="624110"/>
            <a:ext cx="8026400" cy="6248400"/>
          </a:xfrm>
        </p:spPr>
      </p:pic>
    </p:spTree>
    <p:extLst>
      <p:ext uri="{BB962C8B-B14F-4D97-AF65-F5344CB8AC3E}">
        <p14:creationId xmlns:p14="http://schemas.microsoft.com/office/powerpoint/2010/main" xmlns="" val="25167574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92925" y="603241"/>
            <a:ext cx="8051800" cy="6019800"/>
          </a:xfrm>
        </p:spPr>
      </p:pic>
    </p:spTree>
    <p:extLst>
      <p:ext uri="{BB962C8B-B14F-4D97-AF65-F5344CB8AC3E}">
        <p14:creationId xmlns:p14="http://schemas.microsoft.com/office/powerpoint/2010/main" xmlns="" val="27302393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92925" y="624110"/>
            <a:ext cx="7924800" cy="5943600"/>
          </a:xfrm>
        </p:spPr>
      </p:pic>
    </p:spTree>
    <p:extLst>
      <p:ext uri="{BB962C8B-B14F-4D97-AF65-F5344CB8AC3E}">
        <p14:creationId xmlns:p14="http://schemas.microsoft.com/office/powerpoint/2010/main" xmlns="" val="7429019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Drnamazi\Desktop\New folder (5)\ms-diagnostic-criteria-43-7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89212" y="624110"/>
            <a:ext cx="7772400" cy="5829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37802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 </a:t>
            </a:r>
            <a:r>
              <a:rPr lang="en-US" dirty="0" err="1" smtClean="0">
                <a:solidFill>
                  <a:srgbClr val="C00000"/>
                </a:solidFill>
              </a:rPr>
              <a:t>Mc</a:t>
            </a:r>
            <a:r>
              <a:rPr lang="en-US" dirty="0" smtClean="0">
                <a:solidFill>
                  <a:srgbClr val="C00000"/>
                </a:solidFill>
              </a:rPr>
              <a:t> Donald criteria 2001</a:t>
            </a:r>
            <a:endParaRPr lang="en-US"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sz="2400" dirty="0">
                <a:latin typeface="Arial Unicode MS" pitchFamily="34" charset="-128"/>
                <a:ea typeface="Arial Unicode MS" pitchFamily="34" charset="-128"/>
                <a:cs typeface="Arial Unicode MS" pitchFamily="34" charset="-128"/>
              </a:rPr>
              <a:t>The diagnosis of multiple sclerosis requires establishing disease disseminated in both time and space. </a:t>
            </a:r>
          </a:p>
          <a:p>
            <a:endParaRPr lang="en-US" sz="2400" dirty="0">
              <a:latin typeface="Arial Unicode MS" pitchFamily="34" charset="-128"/>
              <a:ea typeface="Arial Unicode MS" pitchFamily="34" charset="-128"/>
              <a:cs typeface="Arial Unicode MS" pitchFamily="34" charset="-128"/>
            </a:endParaRPr>
          </a:p>
          <a:p>
            <a:r>
              <a:rPr lang="en-US" sz="2400" dirty="0">
                <a:latin typeface="Arial Unicode MS" pitchFamily="34" charset="-128"/>
                <a:ea typeface="Arial Unicode MS" pitchFamily="34" charset="-128"/>
                <a:cs typeface="Arial Unicode MS" pitchFamily="34" charset="-128"/>
              </a:rPr>
              <a:t>Disseminated in space</a:t>
            </a:r>
          </a:p>
          <a:p>
            <a:r>
              <a:rPr lang="en-US" sz="2400" dirty="0">
                <a:latin typeface="Arial Unicode MS" pitchFamily="34" charset="-128"/>
                <a:ea typeface="Arial Unicode MS" pitchFamily="34" charset="-128"/>
                <a:cs typeface="Arial Unicode MS" pitchFamily="34" charset="-128"/>
              </a:rPr>
              <a:t>3 out of 4 of the following:</a:t>
            </a:r>
          </a:p>
          <a:p>
            <a:r>
              <a:rPr lang="en-US" sz="2400" dirty="0">
                <a:latin typeface="Arial Unicode MS" pitchFamily="34" charset="-128"/>
                <a:ea typeface="Arial Unicode MS" pitchFamily="34" charset="-128"/>
                <a:cs typeface="Arial Unicode MS" pitchFamily="34" charset="-128"/>
              </a:rPr>
              <a:t>1 gadolinium-enhancing lesion or 9 T2 hyper intense brain and/or cord lesions</a:t>
            </a:r>
          </a:p>
          <a:p>
            <a:r>
              <a:rPr lang="en-US" sz="2400" dirty="0">
                <a:latin typeface="Arial Unicode MS" pitchFamily="34" charset="-128"/>
                <a:ea typeface="Arial Unicode MS" pitchFamily="34" charset="-128"/>
                <a:cs typeface="Arial Unicode MS" pitchFamily="34" charset="-128"/>
              </a:rPr>
              <a:t>1 or more </a:t>
            </a:r>
            <a:r>
              <a:rPr lang="en-US" sz="2400" dirty="0" err="1">
                <a:latin typeface="Arial Unicode MS" pitchFamily="34" charset="-128"/>
                <a:ea typeface="Arial Unicode MS" pitchFamily="34" charset="-128"/>
                <a:cs typeface="Arial Unicode MS" pitchFamily="34" charset="-128"/>
              </a:rPr>
              <a:t>infratentorial</a:t>
            </a:r>
            <a:r>
              <a:rPr lang="en-US" sz="2400" dirty="0">
                <a:latin typeface="Arial Unicode MS" pitchFamily="34" charset="-128"/>
                <a:ea typeface="Arial Unicode MS" pitchFamily="34" charset="-128"/>
                <a:cs typeface="Arial Unicode MS" pitchFamily="34" charset="-128"/>
              </a:rPr>
              <a:t> (including cord) lesions</a:t>
            </a:r>
          </a:p>
          <a:p>
            <a:r>
              <a:rPr lang="en-US" sz="2400" dirty="0">
                <a:latin typeface="Arial Unicode MS" pitchFamily="34" charset="-128"/>
                <a:ea typeface="Arial Unicode MS" pitchFamily="34" charset="-128"/>
                <a:cs typeface="Arial Unicode MS" pitchFamily="34" charset="-128"/>
              </a:rPr>
              <a:t>1 or more </a:t>
            </a:r>
            <a:r>
              <a:rPr lang="en-US" sz="2400" dirty="0" err="1">
                <a:latin typeface="Arial Unicode MS" pitchFamily="34" charset="-128"/>
                <a:ea typeface="Arial Unicode MS" pitchFamily="34" charset="-128"/>
                <a:cs typeface="Arial Unicode MS" pitchFamily="34" charset="-128"/>
              </a:rPr>
              <a:t>juxtacortical</a:t>
            </a:r>
            <a:r>
              <a:rPr lang="en-US" sz="2400" dirty="0">
                <a:latin typeface="Arial Unicode MS" pitchFamily="34" charset="-128"/>
                <a:ea typeface="Arial Unicode MS" pitchFamily="34" charset="-128"/>
                <a:cs typeface="Arial Unicode MS" pitchFamily="34" charset="-128"/>
              </a:rPr>
              <a:t> lesions</a:t>
            </a:r>
          </a:p>
          <a:p>
            <a:r>
              <a:rPr lang="en-US" sz="2400" dirty="0">
                <a:latin typeface="Arial Unicode MS" pitchFamily="34" charset="-128"/>
                <a:ea typeface="Arial Unicode MS" pitchFamily="34" charset="-128"/>
                <a:cs typeface="Arial Unicode MS" pitchFamily="34" charset="-128"/>
              </a:rPr>
              <a:t>3 or more periventricular lesions</a:t>
            </a:r>
          </a:p>
          <a:p>
            <a:endParaRPr lang="en-US" dirty="0" smtClean="0"/>
          </a:p>
          <a:p>
            <a:endParaRPr lang="en-US" dirty="0"/>
          </a:p>
          <a:p>
            <a:endParaRPr lang="en-US" dirty="0"/>
          </a:p>
        </p:txBody>
      </p:sp>
    </p:spTree>
    <p:extLst>
      <p:ext uri="{BB962C8B-B14F-4D97-AF65-F5344CB8AC3E}">
        <p14:creationId xmlns:p14="http://schemas.microsoft.com/office/powerpoint/2010/main" xmlns="" val="7432976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92925" y="624110"/>
            <a:ext cx="8382000" cy="6286500"/>
          </a:xfrm>
        </p:spPr>
      </p:pic>
    </p:spTree>
    <p:extLst>
      <p:ext uri="{BB962C8B-B14F-4D97-AF65-F5344CB8AC3E}">
        <p14:creationId xmlns:p14="http://schemas.microsoft.com/office/powerpoint/2010/main" xmlns="" val="24167268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rgbClr val="C00000"/>
                </a:solidFill>
              </a:rPr>
              <a:t>Mc</a:t>
            </a:r>
            <a:r>
              <a:rPr lang="en-US" dirty="0" smtClean="0">
                <a:solidFill>
                  <a:srgbClr val="C00000"/>
                </a:solidFill>
              </a:rPr>
              <a:t> Donald criteria  2010</a:t>
            </a:r>
            <a:endParaRPr lang="en-US"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r>
              <a:rPr lang="en-US" sz="2400" dirty="0">
                <a:latin typeface="Arial Unicode MS" pitchFamily="34" charset="-128"/>
                <a:ea typeface="Arial Unicode MS" pitchFamily="34" charset="-128"/>
                <a:cs typeface="Arial Unicode MS" pitchFamily="34" charset="-128"/>
              </a:rPr>
              <a:t>As before the diagnosis of multiple sclerosis requires establishing disease disseminated in both space and time. </a:t>
            </a:r>
          </a:p>
          <a:p>
            <a:endParaRPr lang="en-US" sz="2400" dirty="0">
              <a:latin typeface="Arial Unicode MS" pitchFamily="34" charset="-128"/>
              <a:ea typeface="Arial Unicode MS" pitchFamily="34" charset="-128"/>
              <a:cs typeface="Arial Unicode MS" pitchFamily="34" charset="-128"/>
            </a:endParaRPr>
          </a:p>
          <a:p>
            <a:r>
              <a:rPr lang="en-US" sz="2400" dirty="0">
                <a:latin typeface="Arial Unicode MS" pitchFamily="34" charset="-128"/>
                <a:ea typeface="Arial Unicode MS" pitchFamily="34" charset="-128"/>
                <a:cs typeface="Arial Unicode MS" pitchFamily="34" charset="-128"/>
              </a:rPr>
              <a:t>Dissemination in space</a:t>
            </a:r>
          </a:p>
          <a:p>
            <a:r>
              <a:rPr lang="en-US" sz="2400" dirty="0">
                <a:latin typeface="Arial Unicode MS" pitchFamily="34" charset="-128"/>
                <a:ea typeface="Arial Unicode MS" pitchFamily="34" charset="-128"/>
                <a:cs typeface="Arial Unicode MS" pitchFamily="34" charset="-128"/>
              </a:rPr>
              <a:t>Dissemination in space requires T2 bright lesions in two or more of the following locations </a:t>
            </a:r>
            <a:r>
              <a:rPr lang="en-US" sz="2400" baseline="30000" dirty="0">
                <a:latin typeface="Arial Unicode MS" pitchFamily="34" charset="-128"/>
                <a:ea typeface="Arial Unicode MS" pitchFamily="34" charset="-128"/>
                <a:cs typeface="Arial Unicode MS" pitchFamily="34" charset="-128"/>
              </a:rPr>
              <a:t>1</a:t>
            </a:r>
            <a:r>
              <a:rPr lang="en-US" sz="2400" dirty="0">
                <a:latin typeface="Arial Unicode MS" pitchFamily="34" charset="-128"/>
                <a:ea typeface="Arial Unicode MS" pitchFamily="34" charset="-128"/>
                <a:cs typeface="Arial Unicode MS" pitchFamily="34" charset="-128"/>
              </a:rPr>
              <a:t>:</a:t>
            </a:r>
          </a:p>
          <a:p>
            <a:r>
              <a:rPr lang="en-US" sz="2400" dirty="0">
                <a:latin typeface="Arial Unicode MS" pitchFamily="34" charset="-128"/>
                <a:ea typeface="Arial Unicode MS" pitchFamily="34" charset="-128"/>
                <a:cs typeface="Arial Unicode MS" pitchFamily="34" charset="-128"/>
              </a:rPr>
              <a:t>periventricular (≥ 3 lesions)</a:t>
            </a:r>
          </a:p>
          <a:p>
            <a:r>
              <a:rPr lang="en-US" sz="2400" dirty="0">
                <a:latin typeface="Arial Unicode MS" pitchFamily="34" charset="-128"/>
                <a:ea typeface="Arial Unicode MS" pitchFamily="34" charset="-128"/>
                <a:cs typeface="Arial Unicode MS" pitchFamily="34" charset="-128"/>
              </a:rPr>
              <a:t>cortical or </a:t>
            </a:r>
            <a:r>
              <a:rPr lang="en-US" sz="2400" dirty="0" err="1">
                <a:latin typeface="Arial Unicode MS" pitchFamily="34" charset="-128"/>
                <a:ea typeface="Arial Unicode MS" pitchFamily="34" charset="-128"/>
                <a:cs typeface="Arial Unicode MS" pitchFamily="34" charset="-128"/>
                <a:hlinkClick r:id="rId2"/>
              </a:rPr>
              <a:t>juxtacortical</a:t>
            </a:r>
            <a:r>
              <a:rPr lang="en-US" sz="2400" dirty="0">
                <a:latin typeface="Arial Unicode MS" pitchFamily="34" charset="-128"/>
                <a:ea typeface="Arial Unicode MS" pitchFamily="34" charset="-128"/>
                <a:cs typeface="Arial Unicode MS" pitchFamily="34" charset="-128"/>
              </a:rPr>
              <a:t> (≥1 lesion)</a:t>
            </a:r>
          </a:p>
          <a:p>
            <a:r>
              <a:rPr lang="en-US" sz="2400" dirty="0">
                <a:latin typeface="Arial Unicode MS" pitchFamily="34" charset="-128"/>
                <a:ea typeface="Arial Unicode MS" pitchFamily="34" charset="-128"/>
                <a:cs typeface="Arial Unicode MS" pitchFamily="34" charset="-128"/>
              </a:rPr>
              <a:t>optic nerve (≥1 lesion)</a:t>
            </a:r>
          </a:p>
          <a:p>
            <a:r>
              <a:rPr lang="en-US" sz="2400" dirty="0" err="1">
                <a:latin typeface="Arial Unicode MS" pitchFamily="34" charset="-128"/>
                <a:ea typeface="Arial Unicode MS" pitchFamily="34" charset="-128"/>
                <a:cs typeface="Arial Unicode MS" pitchFamily="34" charset="-128"/>
              </a:rPr>
              <a:t>infratentorial</a:t>
            </a:r>
            <a:r>
              <a:rPr lang="en-US" sz="2400" dirty="0">
                <a:latin typeface="Arial Unicode MS" pitchFamily="34" charset="-128"/>
                <a:ea typeface="Arial Unicode MS" pitchFamily="34" charset="-128"/>
                <a:cs typeface="Arial Unicode MS" pitchFamily="34" charset="-128"/>
              </a:rPr>
              <a:t> (≥1 lesion)</a:t>
            </a:r>
          </a:p>
          <a:p>
            <a:r>
              <a:rPr lang="en-US" sz="2400" dirty="0">
                <a:latin typeface="Arial Unicode MS" pitchFamily="34" charset="-128"/>
                <a:ea typeface="Arial Unicode MS" pitchFamily="34" charset="-128"/>
                <a:cs typeface="Arial Unicode MS" pitchFamily="34" charset="-128"/>
              </a:rPr>
              <a:t>spinal cord (≥1 lesion)</a:t>
            </a:r>
          </a:p>
          <a:p>
            <a:endParaRPr lang="en-US" dirty="0" smtClean="0"/>
          </a:p>
          <a:p>
            <a:endParaRPr lang="en-US" dirty="0"/>
          </a:p>
          <a:p>
            <a:endParaRPr lang="en-US" dirty="0"/>
          </a:p>
        </p:txBody>
      </p:sp>
    </p:spTree>
    <p:extLst>
      <p:ext uri="{BB962C8B-B14F-4D97-AF65-F5344CB8AC3E}">
        <p14:creationId xmlns:p14="http://schemas.microsoft.com/office/powerpoint/2010/main" xmlns="" val="559108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pPr algn="r" rtl="1"/>
            <a:r>
              <a:rPr lang="fa-IR" dirty="0" smtClean="0">
                <a:solidFill>
                  <a:srgbClr val="FF0000"/>
                </a:solidFill>
              </a:rPr>
              <a:t>اتیولوژی</a:t>
            </a:r>
            <a:r>
              <a:rPr lang="fa-IR" dirty="0" smtClean="0"/>
              <a:t>:</a:t>
            </a:r>
            <a:endParaRPr lang="fa-IR" dirty="0"/>
          </a:p>
          <a:p>
            <a:pPr algn="r" rtl="1">
              <a:buFontTx/>
              <a:buChar char="-"/>
            </a:pPr>
            <a:r>
              <a:rPr lang="fa-IR" dirty="0" smtClean="0"/>
              <a:t>عوامل ژنتیک: بیشتر بودن در سفیدپوستان- افزایش ابتلا خویشاوندان(خواهر-برادر 5-15 برابر)- در دوقلوها(تک تخمکی 25-30%- دو تخمکی 2-5%)- پلی ژنتیک- کروموزوم 6- </a:t>
            </a:r>
            <a:r>
              <a:rPr lang="en-US" dirty="0" smtClean="0"/>
              <a:t>HLA DR2,DW2</a:t>
            </a:r>
            <a:endParaRPr lang="fa-IR" dirty="0"/>
          </a:p>
          <a:p>
            <a:pPr algn="r" rtl="1">
              <a:buFontTx/>
              <a:buChar char="-"/>
            </a:pPr>
            <a:endParaRPr lang="fa-IR" dirty="0" smtClean="0"/>
          </a:p>
          <a:p>
            <a:pPr algn="r" rtl="1">
              <a:buFontTx/>
              <a:buChar char="-"/>
            </a:pPr>
            <a:r>
              <a:rPr lang="fa-IR" dirty="0" smtClean="0"/>
              <a:t>عوامل محیطی و مکانیسم های خود ایمنی: تقلید مولکولی- ویروس های مختلف: سرخک، هرپس، زونا، آنفلوآنزای </a:t>
            </a:r>
            <a:r>
              <a:rPr lang="en-US" dirty="0" smtClean="0"/>
              <a:t>C</a:t>
            </a:r>
            <a:r>
              <a:rPr lang="fa-IR" dirty="0" smtClean="0"/>
              <a:t> / هرپس 6، کلامیدیا پنومونیه،</a:t>
            </a:r>
            <a:r>
              <a:rPr lang="en-US" dirty="0" smtClean="0"/>
              <a:t>EBV</a:t>
            </a:r>
            <a:r>
              <a:rPr lang="fa-IR" dirty="0" smtClean="0"/>
              <a:t>- نقش </a:t>
            </a:r>
            <a:r>
              <a:rPr lang="en-US" dirty="0" smtClean="0"/>
              <a:t>MBP</a:t>
            </a:r>
            <a:r>
              <a:rPr lang="fa-IR" dirty="0" smtClean="0"/>
              <a:t>(</a:t>
            </a:r>
            <a:r>
              <a:rPr lang="en-US" dirty="0" smtClean="0"/>
              <a:t>Myelin Basic </a:t>
            </a:r>
            <a:r>
              <a:rPr lang="en-US" dirty="0" err="1" smtClean="0"/>
              <a:t>Pr</a:t>
            </a:r>
            <a:r>
              <a:rPr lang="fa-IR" dirty="0" smtClean="0"/>
              <a:t>)</a:t>
            </a:r>
          </a:p>
          <a:p>
            <a:pPr algn="r" rtl="1">
              <a:buFontTx/>
              <a:buChar char="-"/>
            </a:pPr>
            <a:endParaRPr lang="fa-IR" dirty="0"/>
          </a:p>
          <a:p>
            <a:pPr algn="r" rtl="1"/>
            <a:r>
              <a:rPr lang="fa-IR" dirty="0" smtClean="0">
                <a:solidFill>
                  <a:srgbClr val="FF0000"/>
                </a:solidFill>
              </a:rPr>
              <a:t>پاتولوژی</a:t>
            </a:r>
            <a:r>
              <a:rPr lang="fa-IR" dirty="0" smtClean="0"/>
              <a:t>: پلاک( تخریب میلین، سلولهای التهابی </a:t>
            </a:r>
            <a:r>
              <a:rPr lang="en-US" dirty="0" smtClean="0"/>
              <a:t>B-T</a:t>
            </a:r>
            <a:r>
              <a:rPr lang="fa-IR" dirty="0" smtClean="0"/>
              <a:t>، ماکروفاژهای فعال شده- از بین رفتن اولیگودندروسیتها- تخریب اکسون)- تکثیر آستروسیتها و ایجاد گلیوز</a:t>
            </a:r>
          </a:p>
          <a:p>
            <a:pPr algn="r" rtl="1">
              <a:buFontTx/>
              <a:buChar char="-"/>
            </a:pPr>
            <a:endParaRPr lang="fa-IR" dirty="0"/>
          </a:p>
          <a:p>
            <a:pPr marL="0" indent="0" algn="r" rtl="1">
              <a:buNone/>
            </a:pPr>
            <a:endParaRPr lang="fa-IR" dirty="0"/>
          </a:p>
        </p:txBody>
      </p:sp>
    </p:spTree>
    <p:extLst>
      <p:ext uri="{BB962C8B-B14F-4D97-AF65-F5344CB8AC3E}">
        <p14:creationId xmlns:p14="http://schemas.microsoft.com/office/powerpoint/2010/main" xmlns="" val="5096398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46960" y="365760"/>
            <a:ext cx="7520940" cy="4282440"/>
          </a:xfrm>
        </p:spPr>
        <p:txBody>
          <a:bodyPr/>
          <a:lstStyle/>
          <a:p>
            <a:r>
              <a:rPr lang="en-US" sz="6000" dirty="0" err="1">
                <a:solidFill>
                  <a:srgbClr val="C00000"/>
                </a:solidFill>
              </a:rPr>
              <a:t>Mc</a:t>
            </a:r>
            <a:r>
              <a:rPr lang="en-US" sz="6000" dirty="0">
                <a:solidFill>
                  <a:srgbClr val="C00000"/>
                </a:solidFill>
              </a:rPr>
              <a:t> </a:t>
            </a:r>
            <a:r>
              <a:rPr lang="en-US" sz="6000" dirty="0" err="1">
                <a:solidFill>
                  <a:srgbClr val="C00000"/>
                </a:solidFill>
              </a:rPr>
              <a:t>donald</a:t>
            </a:r>
            <a:r>
              <a:rPr lang="en-US" sz="6000" dirty="0">
                <a:solidFill>
                  <a:srgbClr val="C00000"/>
                </a:solidFill>
              </a:rPr>
              <a:t> 2017 criteria</a:t>
            </a:r>
          </a:p>
        </p:txBody>
      </p:sp>
    </p:spTree>
    <p:extLst>
      <p:ext uri="{BB962C8B-B14F-4D97-AF65-F5344CB8AC3E}">
        <p14:creationId xmlns:p14="http://schemas.microsoft.com/office/powerpoint/2010/main" xmlns="" val="36616535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 </a:t>
            </a:r>
            <a:r>
              <a:rPr lang="en-US" sz="2800" dirty="0">
                <a:latin typeface="Arial Unicode MS" pitchFamily="34" charset="-128"/>
                <a:ea typeface="Arial Unicode MS" pitchFamily="34" charset="-128"/>
                <a:cs typeface="Arial Unicode MS" pitchFamily="34" charset="-128"/>
              </a:rPr>
              <a:t>The two major changes in the 2017 revision are that :</a:t>
            </a:r>
          </a:p>
          <a:p>
            <a:endParaRPr lang="en-US" sz="2800" dirty="0">
              <a:latin typeface="Arial Unicode MS" pitchFamily="34" charset="-128"/>
              <a:ea typeface="Arial Unicode MS" pitchFamily="34" charset="-128"/>
              <a:cs typeface="Arial Unicode MS" pitchFamily="34" charset="-128"/>
            </a:endParaRPr>
          </a:p>
          <a:p>
            <a:r>
              <a:rPr lang="en-US" sz="2800" dirty="0">
                <a:latin typeface="Arial Unicode MS" pitchFamily="34" charset="-128"/>
                <a:ea typeface="Arial Unicode MS" pitchFamily="34" charset="-128"/>
                <a:cs typeface="Arial Unicode MS" pitchFamily="34" charset="-128"/>
              </a:rPr>
              <a:t>the early diagnosis of multiple sclerosis can be made in patients with </a:t>
            </a:r>
            <a:r>
              <a:rPr lang="en-US" sz="2800" dirty="0">
                <a:solidFill>
                  <a:srgbClr val="FF0000"/>
                </a:solidFill>
                <a:latin typeface="Arial Unicode MS" pitchFamily="34" charset="-128"/>
                <a:ea typeface="Arial Unicode MS" pitchFamily="34" charset="-128"/>
                <a:cs typeface="Arial Unicode MS" pitchFamily="34" charset="-128"/>
              </a:rPr>
              <a:t>clinically isolated syndrome</a:t>
            </a:r>
            <a:r>
              <a:rPr lang="en-US" sz="2800" dirty="0">
                <a:latin typeface="Arial Unicode MS" pitchFamily="34" charset="-128"/>
                <a:ea typeface="Arial Unicode MS" pitchFamily="34" charset="-128"/>
                <a:cs typeface="Arial Unicode MS" pitchFamily="34" charset="-128"/>
              </a:rPr>
              <a:t>, demonstration of </a:t>
            </a:r>
            <a:r>
              <a:rPr lang="en-US" sz="2800" dirty="0">
                <a:solidFill>
                  <a:srgbClr val="FF0000"/>
                </a:solidFill>
                <a:latin typeface="Arial Unicode MS" pitchFamily="34" charset="-128"/>
                <a:ea typeface="Arial Unicode MS" pitchFamily="34" charset="-128"/>
                <a:cs typeface="Arial Unicode MS" pitchFamily="34" charset="-128"/>
              </a:rPr>
              <a:t>dissemination of space </a:t>
            </a:r>
            <a:r>
              <a:rPr lang="en-US" sz="2800" dirty="0">
                <a:latin typeface="Arial Unicode MS" pitchFamily="34" charset="-128"/>
                <a:ea typeface="Arial Unicode MS" pitchFamily="34" charset="-128"/>
                <a:cs typeface="Arial Unicode MS" pitchFamily="34" charset="-128"/>
              </a:rPr>
              <a:t>on MRI, and the presence of CSF-specific </a:t>
            </a:r>
            <a:r>
              <a:rPr lang="en-US" sz="2800" dirty="0" err="1">
                <a:solidFill>
                  <a:srgbClr val="FF0000"/>
                </a:solidFill>
                <a:latin typeface="Arial Unicode MS" pitchFamily="34" charset="-128"/>
                <a:ea typeface="Arial Unicode MS" pitchFamily="34" charset="-128"/>
                <a:cs typeface="Arial Unicode MS" pitchFamily="34" charset="-128"/>
              </a:rPr>
              <a:t>oligoclonal</a:t>
            </a:r>
            <a:r>
              <a:rPr lang="en-US" sz="2800" dirty="0">
                <a:solidFill>
                  <a:srgbClr val="FF0000"/>
                </a:solidFill>
                <a:latin typeface="Arial Unicode MS" pitchFamily="34" charset="-128"/>
                <a:ea typeface="Arial Unicode MS" pitchFamily="34" charset="-128"/>
                <a:cs typeface="Arial Unicode MS" pitchFamily="34" charset="-128"/>
              </a:rPr>
              <a:t> bands</a:t>
            </a:r>
            <a:r>
              <a:rPr lang="en-US" sz="2800" dirty="0">
                <a:latin typeface="Arial Unicode MS" pitchFamily="34" charset="-128"/>
                <a:ea typeface="Arial Unicode MS" pitchFamily="34" charset="-128"/>
                <a:cs typeface="Arial Unicode MS" pitchFamily="34" charset="-128"/>
              </a:rPr>
              <a:t>, without the need for demonstration of dissemination of time on MRI</a:t>
            </a:r>
          </a:p>
          <a:p>
            <a:pPr marL="114300" indent="0">
              <a:buNone/>
            </a:pPr>
            <a:endParaRPr lang="en-US" sz="2800" dirty="0">
              <a:latin typeface="Arial Unicode MS" pitchFamily="34" charset="-128"/>
              <a:ea typeface="Arial Unicode MS" pitchFamily="34" charset="-128"/>
              <a:cs typeface="Arial Unicode MS" pitchFamily="34" charset="-128"/>
            </a:endParaRPr>
          </a:p>
          <a:p>
            <a:r>
              <a:rPr lang="en-US" sz="2800" dirty="0">
                <a:latin typeface="Arial Unicode MS" pitchFamily="34" charset="-128"/>
                <a:ea typeface="Arial Unicode MS" pitchFamily="34" charset="-128"/>
                <a:cs typeface="Arial Unicode MS" pitchFamily="34" charset="-128"/>
              </a:rPr>
              <a:t>symptomatic and/or asymptomatic MRI lesions, except those in the optic nerve, can be considered in the determination of dissemination in space or time</a:t>
            </a:r>
          </a:p>
        </p:txBody>
      </p:sp>
    </p:spTree>
    <p:extLst>
      <p:ext uri="{BB962C8B-B14F-4D97-AF65-F5344CB8AC3E}">
        <p14:creationId xmlns:p14="http://schemas.microsoft.com/office/powerpoint/2010/main" xmlns="" val="28441533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 2017    Criteria</a:t>
            </a:r>
            <a:endParaRPr lang="en-US" dirty="0">
              <a:solidFill>
                <a:srgbClr val="C00000"/>
              </a:solidFill>
            </a:endParaRPr>
          </a:p>
        </p:txBody>
      </p:sp>
      <p:sp>
        <p:nvSpPr>
          <p:cNvPr id="3" name="Content Placeholder 2"/>
          <p:cNvSpPr>
            <a:spLocks noGrp="1"/>
          </p:cNvSpPr>
          <p:nvPr>
            <p:ph idx="1"/>
          </p:nvPr>
        </p:nvSpPr>
        <p:spPr>
          <a:xfrm>
            <a:off x="2209800" y="1100628"/>
            <a:ext cx="7658100" cy="5300172"/>
          </a:xfrm>
        </p:spPr>
        <p:txBody>
          <a:bodyPr>
            <a:normAutofit fontScale="25000" lnSpcReduction="20000"/>
          </a:bodyPr>
          <a:lstStyle/>
          <a:p>
            <a:r>
              <a:rPr lang="en-US" sz="9600" dirty="0">
                <a:latin typeface="Arial Unicode MS" pitchFamily="34" charset="-128"/>
                <a:ea typeface="Arial Unicode MS" pitchFamily="34" charset="-128"/>
                <a:cs typeface="Arial Unicode MS" pitchFamily="34" charset="-128"/>
              </a:rPr>
              <a:t>The diagnosis of multiple sclerosis can be made if there is fulfillment of </a:t>
            </a:r>
            <a:r>
              <a:rPr lang="en-US" sz="9600" dirty="0">
                <a:solidFill>
                  <a:srgbClr val="FF0000"/>
                </a:solidFill>
                <a:latin typeface="Arial Unicode MS" pitchFamily="34" charset="-128"/>
                <a:ea typeface="Arial Unicode MS" pitchFamily="34" charset="-128"/>
                <a:cs typeface="Arial Unicode MS" pitchFamily="34" charset="-128"/>
              </a:rPr>
              <a:t>either of these five categories </a:t>
            </a:r>
            <a:r>
              <a:rPr lang="en-US" sz="9600" dirty="0">
                <a:latin typeface="Arial Unicode MS" pitchFamily="34" charset="-128"/>
                <a:ea typeface="Arial Unicode MS" pitchFamily="34" charset="-128"/>
                <a:cs typeface="Arial Unicode MS" pitchFamily="34" charset="-128"/>
              </a:rPr>
              <a:t>of criteria, depending on how many clinical attacks have occurred:</a:t>
            </a:r>
          </a:p>
          <a:p>
            <a:endParaRPr lang="en-US" sz="7400" dirty="0">
              <a:latin typeface="Arial Unicode MS" pitchFamily="34" charset="-128"/>
              <a:ea typeface="Arial Unicode MS" pitchFamily="34" charset="-128"/>
              <a:cs typeface="Arial Unicode MS" pitchFamily="34" charset="-128"/>
            </a:endParaRPr>
          </a:p>
          <a:p>
            <a:r>
              <a:rPr lang="en-US" sz="7400" dirty="0">
                <a:latin typeface="Arial Unicode MS" pitchFamily="34" charset="-128"/>
                <a:ea typeface="Arial Unicode MS" pitchFamily="34" charset="-128"/>
                <a:cs typeface="Arial Unicode MS" pitchFamily="34" charset="-128"/>
              </a:rPr>
              <a:t>≥2 clinical attacks</a:t>
            </a:r>
          </a:p>
          <a:p>
            <a:pPr lvl="1"/>
            <a:r>
              <a:rPr lang="en-US" sz="7400" dirty="0">
                <a:latin typeface="Arial Unicode MS" pitchFamily="34" charset="-128"/>
                <a:ea typeface="Arial Unicode MS" pitchFamily="34" charset="-128"/>
                <a:cs typeface="Arial Unicode MS" pitchFamily="34" charset="-128"/>
              </a:rPr>
              <a:t>with ≥2 lesions with objective clinical evidence</a:t>
            </a:r>
          </a:p>
          <a:p>
            <a:pPr lvl="1"/>
            <a:r>
              <a:rPr lang="en-US" sz="7400" dirty="0">
                <a:latin typeface="Arial Unicode MS" pitchFamily="34" charset="-128"/>
                <a:ea typeface="Arial Unicode MS" pitchFamily="34" charset="-128"/>
                <a:cs typeface="Arial Unicode MS" pitchFamily="34" charset="-128"/>
              </a:rPr>
              <a:t>with no additional data needed</a:t>
            </a:r>
          </a:p>
          <a:p>
            <a:r>
              <a:rPr lang="en-US" sz="7400" dirty="0">
                <a:latin typeface="Arial Unicode MS" pitchFamily="34" charset="-128"/>
                <a:ea typeface="Arial Unicode MS" pitchFamily="34" charset="-128"/>
                <a:cs typeface="Arial Unicode MS" pitchFamily="34" charset="-128"/>
              </a:rPr>
              <a:t>≥2 clinical attacks</a:t>
            </a:r>
          </a:p>
          <a:p>
            <a:pPr lvl="1"/>
            <a:r>
              <a:rPr lang="en-US" sz="7400" dirty="0">
                <a:latin typeface="Arial Unicode MS" pitchFamily="34" charset="-128"/>
                <a:ea typeface="Arial Unicode MS" pitchFamily="34" charset="-128"/>
                <a:cs typeface="Arial Unicode MS" pitchFamily="34" charset="-128"/>
              </a:rPr>
              <a:t>with 1 lesion with objective clinical evidence and a clinical history suggestive of a previous lesion</a:t>
            </a:r>
          </a:p>
          <a:p>
            <a:pPr lvl="1"/>
            <a:r>
              <a:rPr lang="en-US" sz="7400" dirty="0">
                <a:latin typeface="Arial Unicode MS" pitchFamily="34" charset="-128"/>
                <a:ea typeface="Arial Unicode MS" pitchFamily="34" charset="-128"/>
                <a:cs typeface="Arial Unicode MS" pitchFamily="34" charset="-128"/>
              </a:rPr>
              <a:t>with no additional data needed</a:t>
            </a:r>
          </a:p>
          <a:p>
            <a:r>
              <a:rPr lang="en-US" sz="7400" dirty="0">
                <a:latin typeface="Arial Unicode MS" pitchFamily="34" charset="-128"/>
                <a:ea typeface="Arial Unicode MS" pitchFamily="34" charset="-128"/>
                <a:cs typeface="Arial Unicode MS" pitchFamily="34" charset="-128"/>
              </a:rPr>
              <a:t>≥2 clinical attacks</a:t>
            </a:r>
          </a:p>
          <a:p>
            <a:pPr lvl="1"/>
            <a:r>
              <a:rPr lang="en-US" sz="7400" dirty="0">
                <a:latin typeface="Arial Unicode MS" pitchFamily="34" charset="-128"/>
                <a:ea typeface="Arial Unicode MS" pitchFamily="34" charset="-128"/>
                <a:cs typeface="Arial Unicode MS" pitchFamily="34" charset="-128"/>
              </a:rPr>
              <a:t>with 1 lesion with objective clinical evidence and no clinical history suggestive of a previous lesion</a:t>
            </a:r>
          </a:p>
          <a:p>
            <a:pPr lvl="1"/>
            <a:r>
              <a:rPr lang="en-US" sz="7400" dirty="0">
                <a:latin typeface="Arial Unicode MS" pitchFamily="34" charset="-128"/>
                <a:ea typeface="Arial Unicode MS" pitchFamily="34" charset="-128"/>
                <a:cs typeface="Arial Unicode MS" pitchFamily="34" charset="-128"/>
              </a:rPr>
              <a:t>with dissemination in space evident on MRI</a:t>
            </a:r>
          </a:p>
          <a:p>
            <a:pPr marL="114300" indent="0">
              <a:buNone/>
            </a:pPr>
            <a:endParaRPr lang="en-US" dirty="0"/>
          </a:p>
        </p:txBody>
      </p:sp>
    </p:spTree>
    <p:extLst>
      <p:ext uri="{BB962C8B-B14F-4D97-AF65-F5344CB8AC3E}">
        <p14:creationId xmlns:p14="http://schemas.microsoft.com/office/powerpoint/2010/main" xmlns="" val="18092387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400" dirty="0">
                <a:latin typeface="Arial Unicode MS" pitchFamily="34" charset="-128"/>
                <a:ea typeface="Arial Unicode MS" pitchFamily="34" charset="-128"/>
                <a:cs typeface="Arial Unicode MS" pitchFamily="34" charset="-128"/>
              </a:rPr>
              <a:t>1 clinical attack (i.e. </a:t>
            </a:r>
            <a:r>
              <a:rPr lang="en-US" sz="2400" dirty="0">
                <a:latin typeface="Arial Unicode MS" pitchFamily="34" charset="-128"/>
                <a:ea typeface="Arial Unicode MS" pitchFamily="34" charset="-128"/>
                <a:cs typeface="Arial Unicode MS" pitchFamily="34" charset="-128"/>
                <a:hlinkClick r:id="rId2"/>
              </a:rPr>
              <a:t>clinically isolated syndrome</a:t>
            </a:r>
            <a:r>
              <a:rPr lang="en-US" sz="2400" dirty="0">
                <a:latin typeface="Arial Unicode MS" pitchFamily="34" charset="-128"/>
                <a:ea typeface="Arial Unicode MS" pitchFamily="34" charset="-128"/>
                <a:cs typeface="Arial Unicode MS" pitchFamily="34" charset="-128"/>
              </a:rPr>
              <a:t>)</a:t>
            </a:r>
          </a:p>
          <a:p>
            <a:pPr lvl="1"/>
            <a:r>
              <a:rPr lang="en-US" sz="2400" dirty="0">
                <a:latin typeface="Arial Unicode MS" pitchFamily="34" charset="-128"/>
                <a:ea typeface="Arial Unicode MS" pitchFamily="34" charset="-128"/>
                <a:cs typeface="Arial Unicode MS" pitchFamily="34" charset="-128"/>
              </a:rPr>
              <a:t>with ≥2 lesions with objective clinical evidence</a:t>
            </a:r>
          </a:p>
          <a:p>
            <a:pPr lvl="1"/>
            <a:r>
              <a:rPr lang="en-US" sz="2400" dirty="0">
                <a:latin typeface="Arial Unicode MS" pitchFamily="34" charset="-128"/>
                <a:ea typeface="Arial Unicode MS" pitchFamily="34" charset="-128"/>
                <a:cs typeface="Arial Unicode MS" pitchFamily="34" charset="-128"/>
              </a:rPr>
              <a:t>with dissemination in time evident on MRI </a:t>
            </a:r>
            <a:r>
              <a:rPr lang="en-US" sz="2400" b="1" dirty="0">
                <a:latin typeface="Arial Unicode MS" pitchFamily="34" charset="-128"/>
                <a:ea typeface="Arial Unicode MS" pitchFamily="34" charset="-128"/>
                <a:cs typeface="Arial Unicode MS" pitchFamily="34" charset="-128"/>
              </a:rPr>
              <a:t>or</a:t>
            </a:r>
            <a:r>
              <a:rPr lang="en-US" sz="2400" dirty="0">
                <a:latin typeface="Arial Unicode MS" pitchFamily="34" charset="-128"/>
                <a:ea typeface="Arial Unicode MS" pitchFamily="34" charset="-128"/>
                <a:cs typeface="Arial Unicode MS" pitchFamily="34" charset="-128"/>
              </a:rPr>
              <a:t> demonstration of CSF-specific </a:t>
            </a:r>
            <a:r>
              <a:rPr lang="en-US" sz="2400" dirty="0" err="1">
                <a:latin typeface="Arial Unicode MS" pitchFamily="34" charset="-128"/>
                <a:ea typeface="Arial Unicode MS" pitchFamily="34" charset="-128"/>
                <a:cs typeface="Arial Unicode MS" pitchFamily="34" charset="-128"/>
              </a:rPr>
              <a:t>oligoclonal</a:t>
            </a:r>
            <a:r>
              <a:rPr lang="en-US" sz="2400" dirty="0">
                <a:latin typeface="Arial Unicode MS" pitchFamily="34" charset="-128"/>
                <a:ea typeface="Arial Unicode MS" pitchFamily="34" charset="-128"/>
                <a:cs typeface="Arial Unicode MS" pitchFamily="34" charset="-128"/>
              </a:rPr>
              <a:t> bands</a:t>
            </a:r>
          </a:p>
          <a:p>
            <a:r>
              <a:rPr lang="en-US" sz="2400" dirty="0">
                <a:latin typeface="Arial Unicode MS" pitchFamily="34" charset="-128"/>
                <a:ea typeface="Arial Unicode MS" pitchFamily="34" charset="-128"/>
                <a:cs typeface="Arial Unicode MS" pitchFamily="34" charset="-128"/>
              </a:rPr>
              <a:t>1 clinical attack (i.e. </a:t>
            </a:r>
            <a:r>
              <a:rPr lang="en-US" sz="2400" dirty="0">
                <a:latin typeface="Arial Unicode MS" pitchFamily="34" charset="-128"/>
                <a:ea typeface="Arial Unicode MS" pitchFamily="34" charset="-128"/>
                <a:cs typeface="Arial Unicode MS" pitchFamily="34" charset="-128"/>
                <a:hlinkClick r:id="rId2"/>
              </a:rPr>
              <a:t>clinically isolated syndrome</a:t>
            </a:r>
            <a:r>
              <a:rPr lang="en-US" sz="2400" dirty="0">
                <a:latin typeface="Arial Unicode MS" pitchFamily="34" charset="-128"/>
                <a:ea typeface="Arial Unicode MS" pitchFamily="34" charset="-128"/>
                <a:cs typeface="Arial Unicode MS" pitchFamily="34" charset="-128"/>
              </a:rPr>
              <a:t>)</a:t>
            </a:r>
          </a:p>
          <a:p>
            <a:pPr lvl="1"/>
            <a:r>
              <a:rPr lang="en-US" sz="2400" dirty="0">
                <a:latin typeface="Arial Unicode MS" pitchFamily="34" charset="-128"/>
                <a:ea typeface="Arial Unicode MS" pitchFamily="34" charset="-128"/>
                <a:cs typeface="Arial Unicode MS" pitchFamily="34" charset="-128"/>
              </a:rPr>
              <a:t>with 1 lesion with objective clinical evidence</a:t>
            </a:r>
          </a:p>
          <a:p>
            <a:pPr lvl="1"/>
            <a:r>
              <a:rPr lang="en-US" sz="2400" dirty="0">
                <a:latin typeface="Arial Unicode MS" pitchFamily="34" charset="-128"/>
                <a:ea typeface="Arial Unicode MS" pitchFamily="34" charset="-128"/>
                <a:cs typeface="Arial Unicode MS" pitchFamily="34" charset="-128"/>
              </a:rPr>
              <a:t>with dissemination in space evident on MRI</a:t>
            </a:r>
          </a:p>
          <a:p>
            <a:pPr lvl="1"/>
            <a:r>
              <a:rPr lang="en-US" sz="2400" dirty="0">
                <a:latin typeface="Arial Unicode MS" pitchFamily="34" charset="-128"/>
                <a:ea typeface="Arial Unicode MS" pitchFamily="34" charset="-128"/>
                <a:cs typeface="Arial Unicode MS" pitchFamily="34" charset="-128"/>
              </a:rPr>
              <a:t>with dissemination in time evident on MRI </a:t>
            </a:r>
            <a:r>
              <a:rPr lang="en-US" sz="2400" b="1" dirty="0">
                <a:latin typeface="Arial Unicode MS" pitchFamily="34" charset="-128"/>
                <a:ea typeface="Arial Unicode MS" pitchFamily="34" charset="-128"/>
                <a:cs typeface="Arial Unicode MS" pitchFamily="34" charset="-128"/>
              </a:rPr>
              <a:t>or</a:t>
            </a:r>
            <a:r>
              <a:rPr lang="en-US" sz="2400" dirty="0">
                <a:latin typeface="Arial Unicode MS" pitchFamily="34" charset="-128"/>
                <a:ea typeface="Arial Unicode MS" pitchFamily="34" charset="-128"/>
                <a:cs typeface="Arial Unicode MS" pitchFamily="34" charset="-128"/>
              </a:rPr>
              <a:t> demonstration of CSF-specific </a:t>
            </a:r>
            <a:r>
              <a:rPr lang="en-US" sz="2400" dirty="0" err="1">
                <a:latin typeface="Arial Unicode MS" pitchFamily="34" charset="-128"/>
                <a:ea typeface="Arial Unicode MS" pitchFamily="34" charset="-128"/>
                <a:cs typeface="Arial Unicode MS" pitchFamily="34" charset="-128"/>
              </a:rPr>
              <a:t>oligoclonal</a:t>
            </a:r>
            <a:r>
              <a:rPr lang="en-US" sz="2400" dirty="0">
                <a:latin typeface="Arial Unicode MS" pitchFamily="34" charset="-128"/>
                <a:ea typeface="Arial Unicode MS" pitchFamily="34" charset="-128"/>
                <a:cs typeface="Arial Unicode MS" pitchFamily="34" charset="-128"/>
              </a:rPr>
              <a:t> bands</a:t>
            </a:r>
          </a:p>
          <a:p>
            <a:pPr marL="114300" indent="0">
              <a:buNone/>
            </a:pPr>
            <a:endParaRPr lang="en-US" dirty="0"/>
          </a:p>
        </p:txBody>
      </p:sp>
    </p:spTree>
    <p:extLst>
      <p:ext uri="{BB962C8B-B14F-4D97-AF65-F5344CB8AC3E}">
        <p14:creationId xmlns:p14="http://schemas.microsoft.com/office/powerpoint/2010/main" xmlns="" val="1305835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7696200" cy="1143000"/>
          </a:xfrm>
        </p:spPr>
        <p:txBody>
          <a:bodyPr>
            <a:normAutofit fontScale="90000"/>
          </a:bodyPr>
          <a:lstStyle/>
          <a:p>
            <a:pPr algn="ctr"/>
            <a:r>
              <a:rPr lang="en-US" b="1" dirty="0" smtClean="0"/>
              <a:t>      </a:t>
            </a:r>
            <a:r>
              <a:rPr lang="en-US" b="1" dirty="0"/>
              <a:t/>
            </a:r>
            <a:br>
              <a:rPr lang="en-US" b="1" dirty="0"/>
            </a:br>
            <a:r>
              <a:rPr lang="en-US" b="1" dirty="0" smtClean="0"/>
              <a:t> </a:t>
            </a:r>
            <a:r>
              <a:rPr lang="en-US" b="1" dirty="0" smtClean="0">
                <a:solidFill>
                  <a:srgbClr val="C00000"/>
                </a:solidFill>
              </a:rPr>
              <a:t>Dissemination </a:t>
            </a:r>
            <a:r>
              <a:rPr lang="en-US" b="1" dirty="0">
                <a:solidFill>
                  <a:srgbClr val="C00000"/>
                </a:solidFill>
              </a:rPr>
              <a:t>in space</a:t>
            </a:r>
            <a:br>
              <a:rPr lang="en-US" b="1" dirty="0">
                <a:solidFill>
                  <a:srgbClr val="C00000"/>
                </a:solidFill>
              </a:rPr>
            </a:br>
            <a:endParaRPr lang="en-US" dirty="0">
              <a:solidFill>
                <a:srgbClr val="C00000"/>
              </a:solidFill>
            </a:endParaRPr>
          </a:p>
        </p:txBody>
      </p:sp>
      <p:sp>
        <p:nvSpPr>
          <p:cNvPr id="3" name="Content Placeholder 2"/>
          <p:cNvSpPr>
            <a:spLocks noGrp="1"/>
          </p:cNvSpPr>
          <p:nvPr>
            <p:ph idx="1"/>
          </p:nvPr>
        </p:nvSpPr>
        <p:spPr>
          <a:xfrm>
            <a:off x="2133600" y="1447800"/>
            <a:ext cx="7848600" cy="4876800"/>
          </a:xfrm>
        </p:spPr>
        <p:txBody>
          <a:bodyPr>
            <a:normAutofit/>
          </a:bodyPr>
          <a:lstStyle/>
          <a:p>
            <a:r>
              <a:rPr lang="en-US" dirty="0">
                <a:latin typeface="Arial Unicode MS" pitchFamily="34" charset="-128"/>
                <a:ea typeface="Arial Unicode MS" pitchFamily="34" charset="-128"/>
                <a:cs typeface="Arial Unicode MS" pitchFamily="34" charset="-128"/>
              </a:rPr>
              <a:t>Dissemination in space requires </a:t>
            </a:r>
            <a:r>
              <a:rPr lang="en-US" dirty="0">
                <a:solidFill>
                  <a:srgbClr val="FF0000"/>
                </a:solidFill>
                <a:latin typeface="Arial Unicode MS" pitchFamily="34" charset="-128"/>
                <a:ea typeface="Arial Unicode MS" pitchFamily="34" charset="-128"/>
                <a:cs typeface="Arial Unicode MS" pitchFamily="34" charset="-128"/>
              </a:rPr>
              <a:t>≥1 T2-hyperintense lesions </a:t>
            </a:r>
            <a:r>
              <a:rPr lang="en-US" dirty="0">
                <a:latin typeface="Arial Unicode MS" pitchFamily="34" charset="-128"/>
                <a:ea typeface="Arial Unicode MS" pitchFamily="34" charset="-128"/>
                <a:cs typeface="Arial Unicode MS" pitchFamily="34" charset="-128"/>
              </a:rPr>
              <a:t>(≥3 mm in long axis), symptomatic and/or asymptomatic, that are characteristic of multiple sclerosis in two or more of the four following locations :</a:t>
            </a:r>
          </a:p>
          <a:p>
            <a:r>
              <a:rPr lang="en-US" dirty="0">
                <a:solidFill>
                  <a:srgbClr val="FF0000"/>
                </a:solidFill>
                <a:latin typeface="Arial Unicode MS" pitchFamily="34" charset="-128"/>
                <a:ea typeface="Arial Unicode MS" pitchFamily="34" charset="-128"/>
                <a:cs typeface="Arial Unicode MS" pitchFamily="34" charset="-128"/>
              </a:rPr>
              <a:t>periventricular</a:t>
            </a:r>
            <a:r>
              <a:rPr lang="en-US" dirty="0">
                <a:latin typeface="Arial Unicode MS" pitchFamily="34" charset="-128"/>
                <a:ea typeface="Arial Unicode MS" pitchFamily="34" charset="-128"/>
                <a:cs typeface="Arial Unicode MS" pitchFamily="34" charset="-128"/>
              </a:rPr>
              <a:t> (≥1 lesion, unless the patient is over the age of 50 in which case it is advised to seek a higher number of lesions)</a:t>
            </a:r>
          </a:p>
          <a:p>
            <a:r>
              <a:rPr lang="en-US" dirty="0">
                <a:latin typeface="Arial Unicode MS" pitchFamily="34" charset="-128"/>
                <a:ea typeface="Arial Unicode MS" pitchFamily="34" charset="-128"/>
                <a:cs typeface="Arial Unicode MS" pitchFamily="34" charset="-128"/>
              </a:rPr>
              <a:t>cortical or </a:t>
            </a:r>
            <a:r>
              <a:rPr lang="en-US" dirty="0" err="1">
                <a:latin typeface="Arial Unicode MS" pitchFamily="34" charset="-128"/>
                <a:ea typeface="Arial Unicode MS" pitchFamily="34" charset="-128"/>
                <a:cs typeface="Arial Unicode MS" pitchFamily="34" charset="-128"/>
                <a:hlinkClick r:id="rId2"/>
              </a:rPr>
              <a:t>juxtacortical</a:t>
            </a:r>
            <a:r>
              <a:rPr lang="en-US" dirty="0">
                <a:latin typeface="Arial Unicode MS" pitchFamily="34" charset="-128"/>
                <a:ea typeface="Arial Unicode MS" pitchFamily="34" charset="-128"/>
                <a:cs typeface="Arial Unicode MS" pitchFamily="34" charset="-128"/>
              </a:rPr>
              <a:t> (≥1 lesion)</a:t>
            </a:r>
          </a:p>
          <a:p>
            <a:r>
              <a:rPr lang="en-US" dirty="0" err="1">
                <a:solidFill>
                  <a:srgbClr val="FF0000"/>
                </a:solidFill>
                <a:latin typeface="Arial Unicode MS" pitchFamily="34" charset="-128"/>
                <a:ea typeface="Arial Unicode MS" pitchFamily="34" charset="-128"/>
                <a:cs typeface="Arial Unicode MS" pitchFamily="34" charset="-128"/>
              </a:rPr>
              <a:t>infratentorial</a:t>
            </a:r>
            <a:r>
              <a:rPr lang="en-US" dirty="0">
                <a:latin typeface="Arial Unicode MS" pitchFamily="34" charset="-128"/>
                <a:ea typeface="Arial Unicode MS" pitchFamily="34" charset="-128"/>
                <a:cs typeface="Arial Unicode MS" pitchFamily="34" charset="-128"/>
              </a:rPr>
              <a:t> (≥1 lesion)</a:t>
            </a:r>
          </a:p>
          <a:p>
            <a:r>
              <a:rPr lang="en-US" dirty="0">
                <a:solidFill>
                  <a:srgbClr val="FF0000"/>
                </a:solidFill>
                <a:latin typeface="Arial Unicode MS" pitchFamily="34" charset="-128"/>
                <a:ea typeface="Arial Unicode MS" pitchFamily="34" charset="-128"/>
                <a:cs typeface="Arial Unicode MS" pitchFamily="34" charset="-128"/>
              </a:rPr>
              <a:t>spinal cord </a:t>
            </a:r>
            <a:r>
              <a:rPr lang="en-US" dirty="0">
                <a:latin typeface="Arial Unicode MS" pitchFamily="34" charset="-128"/>
                <a:ea typeface="Arial Unicode MS" pitchFamily="34" charset="-128"/>
                <a:cs typeface="Arial Unicode MS" pitchFamily="34" charset="-128"/>
              </a:rPr>
              <a:t>(≥1 lesion)</a:t>
            </a:r>
          </a:p>
          <a:p>
            <a:r>
              <a:rPr lang="en-US" dirty="0">
                <a:latin typeface="Arial Unicode MS" pitchFamily="34" charset="-128"/>
                <a:ea typeface="Arial Unicode MS" pitchFamily="34" charset="-128"/>
                <a:cs typeface="Arial Unicode MS" pitchFamily="34" charset="-128"/>
              </a:rPr>
              <a:t>Notably, T2-hyperintense lesions of the optic nerve, such as those in a patient presenting with optic neuritis, cannot be used in fulfilling the 2017 revised McDonald criteria.</a:t>
            </a:r>
          </a:p>
          <a:p>
            <a:endParaRPr lang="en-US" dirty="0"/>
          </a:p>
        </p:txBody>
      </p:sp>
    </p:spTree>
    <p:extLst>
      <p:ext uri="{BB962C8B-B14F-4D97-AF65-F5344CB8AC3E}">
        <p14:creationId xmlns:p14="http://schemas.microsoft.com/office/powerpoint/2010/main" xmlns="" val="40701376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C00000"/>
                </a:solidFill>
              </a:rPr>
              <a:t/>
            </a:r>
            <a:br>
              <a:rPr lang="en-US" b="1" dirty="0" smtClean="0">
                <a:solidFill>
                  <a:srgbClr val="C00000"/>
                </a:solidFill>
              </a:rPr>
            </a:br>
            <a:r>
              <a:rPr lang="en-US" b="1" dirty="0" smtClean="0">
                <a:solidFill>
                  <a:srgbClr val="C00000"/>
                </a:solidFill>
              </a:rPr>
              <a:t>Dissemination in time</a:t>
            </a:r>
            <a:br>
              <a:rPr lang="en-US" b="1" dirty="0" smtClean="0">
                <a:solidFill>
                  <a:srgbClr val="C00000"/>
                </a:solidFill>
              </a:rPr>
            </a:b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400" dirty="0">
                <a:latin typeface="Arial Unicode MS" pitchFamily="34" charset="-128"/>
                <a:ea typeface="Arial Unicode MS" pitchFamily="34" charset="-128"/>
                <a:cs typeface="Arial Unicode MS" pitchFamily="34" charset="-128"/>
              </a:rPr>
              <a:t>Dissemination in time can be established in one of two ways :</a:t>
            </a:r>
          </a:p>
          <a:p>
            <a:endParaRPr lang="en-US" sz="2400" dirty="0">
              <a:latin typeface="Arial Unicode MS" pitchFamily="34" charset="-128"/>
              <a:ea typeface="Arial Unicode MS" pitchFamily="34" charset="-128"/>
              <a:cs typeface="Arial Unicode MS" pitchFamily="34" charset="-128"/>
            </a:endParaRPr>
          </a:p>
          <a:p>
            <a:r>
              <a:rPr lang="en-US" sz="2400" dirty="0">
                <a:latin typeface="Arial Unicode MS" pitchFamily="34" charset="-128"/>
                <a:ea typeface="Arial Unicode MS" pitchFamily="34" charset="-128"/>
                <a:cs typeface="Arial Unicode MS" pitchFamily="34" charset="-128"/>
              </a:rPr>
              <a:t>a </a:t>
            </a:r>
            <a:r>
              <a:rPr lang="en-US" sz="2400" dirty="0">
                <a:solidFill>
                  <a:srgbClr val="C00000"/>
                </a:solidFill>
                <a:latin typeface="Arial Unicode MS" pitchFamily="34" charset="-128"/>
                <a:ea typeface="Arial Unicode MS" pitchFamily="34" charset="-128"/>
                <a:cs typeface="Arial Unicode MS" pitchFamily="34" charset="-128"/>
              </a:rPr>
              <a:t>new T2-hyperintense </a:t>
            </a:r>
            <a:r>
              <a:rPr lang="en-US" sz="2400" dirty="0">
                <a:latin typeface="Arial Unicode MS" pitchFamily="34" charset="-128"/>
                <a:ea typeface="Arial Unicode MS" pitchFamily="34" charset="-128"/>
                <a:cs typeface="Arial Unicode MS" pitchFamily="34" charset="-128"/>
              </a:rPr>
              <a:t>or </a:t>
            </a:r>
            <a:r>
              <a:rPr lang="en-US" sz="2400" dirty="0">
                <a:solidFill>
                  <a:srgbClr val="C00000"/>
                </a:solidFill>
                <a:latin typeface="Arial Unicode MS" pitchFamily="34" charset="-128"/>
                <a:ea typeface="Arial Unicode MS" pitchFamily="34" charset="-128"/>
                <a:cs typeface="Arial Unicode MS" pitchFamily="34" charset="-128"/>
              </a:rPr>
              <a:t>gadolinium-enhancing </a:t>
            </a:r>
            <a:r>
              <a:rPr lang="en-US" sz="2400" dirty="0">
                <a:latin typeface="Arial Unicode MS" pitchFamily="34" charset="-128"/>
                <a:ea typeface="Arial Unicode MS" pitchFamily="34" charset="-128"/>
                <a:cs typeface="Arial Unicode MS" pitchFamily="34" charset="-128"/>
              </a:rPr>
              <a:t>lesion when compared to a previous baseline MRI scan (irrespective of timing)</a:t>
            </a:r>
          </a:p>
          <a:p>
            <a:endParaRPr lang="en-US" sz="2400" dirty="0">
              <a:solidFill>
                <a:srgbClr val="C00000"/>
              </a:solidFill>
              <a:latin typeface="Arial Unicode MS" pitchFamily="34" charset="-128"/>
              <a:ea typeface="Arial Unicode MS" pitchFamily="34" charset="-128"/>
              <a:cs typeface="Arial Unicode MS" pitchFamily="34" charset="-128"/>
            </a:endParaRPr>
          </a:p>
          <a:p>
            <a:r>
              <a:rPr lang="en-US" sz="2400" dirty="0">
                <a:solidFill>
                  <a:srgbClr val="C00000"/>
                </a:solidFill>
                <a:latin typeface="Arial Unicode MS" pitchFamily="34" charset="-128"/>
                <a:ea typeface="Arial Unicode MS" pitchFamily="34" charset="-128"/>
                <a:cs typeface="Arial Unicode MS" pitchFamily="34" charset="-128"/>
              </a:rPr>
              <a:t>simultaneous</a:t>
            </a:r>
            <a:r>
              <a:rPr lang="en-US" sz="2400" dirty="0">
                <a:latin typeface="Arial Unicode MS" pitchFamily="34" charset="-128"/>
                <a:ea typeface="Arial Unicode MS" pitchFamily="34" charset="-128"/>
                <a:cs typeface="Arial Unicode MS" pitchFamily="34" charset="-128"/>
              </a:rPr>
              <a:t> presence of a gadolinium-enhancing lesion and a non-enhancing T2-hyperintense lesion on any one MRI scan</a:t>
            </a:r>
          </a:p>
          <a:p>
            <a:endParaRPr lang="en-US" dirty="0"/>
          </a:p>
        </p:txBody>
      </p:sp>
    </p:spTree>
    <p:extLst>
      <p:ext uri="{BB962C8B-B14F-4D97-AF65-F5344CB8AC3E}">
        <p14:creationId xmlns:p14="http://schemas.microsoft.com/office/powerpoint/2010/main" xmlns="" val="1449978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a:t>
            </a:r>
            <a:r>
              <a:rPr lang="en-US" dirty="0" smtClean="0"/>
              <a:t> </a:t>
            </a:r>
            <a:r>
              <a:rPr lang="en-US" sz="2800" b="1" dirty="0">
                <a:solidFill>
                  <a:srgbClr val="C00000"/>
                </a:solidFill>
              </a:rPr>
              <a:t>Primary progressive multiple sclerosis (PPMS)</a:t>
            </a:r>
            <a:r>
              <a:rPr lang="en-US" sz="2800" b="1" dirty="0"/>
              <a:t/>
            </a:r>
            <a:br>
              <a:rPr lang="en-US" sz="2800" b="1" dirty="0"/>
            </a:br>
            <a:endParaRPr lang="en-US" sz="2800" dirty="0"/>
          </a:p>
        </p:txBody>
      </p:sp>
      <p:sp>
        <p:nvSpPr>
          <p:cNvPr id="3" name="Content Placeholder 2"/>
          <p:cNvSpPr>
            <a:spLocks noGrp="1"/>
          </p:cNvSpPr>
          <p:nvPr>
            <p:ph idx="1"/>
          </p:nvPr>
        </p:nvSpPr>
        <p:spPr>
          <a:xfrm>
            <a:off x="2346960" y="1100628"/>
            <a:ext cx="7520940" cy="4309572"/>
          </a:xfrm>
        </p:spPr>
        <p:txBody>
          <a:bodyPr>
            <a:normAutofit fontScale="70000" lnSpcReduction="20000"/>
          </a:bodyPr>
          <a:lstStyle/>
          <a:p>
            <a:r>
              <a:rPr lang="en-US" sz="2900" dirty="0">
                <a:latin typeface="Arial Unicode MS" pitchFamily="34" charset="-128"/>
                <a:ea typeface="Arial Unicode MS" pitchFamily="34" charset="-128"/>
                <a:cs typeface="Arial Unicode MS" pitchFamily="34" charset="-128"/>
              </a:rPr>
              <a:t>In addition to the above criteria, the McDonald criteria also define the diagnosis of primary progressive multiple sclerosis. The diagnosis now requires : </a:t>
            </a:r>
          </a:p>
          <a:p>
            <a:endParaRPr lang="en-US" sz="2900" dirty="0">
              <a:latin typeface="Arial Unicode MS" pitchFamily="34" charset="-128"/>
              <a:ea typeface="Arial Unicode MS" pitchFamily="34" charset="-128"/>
              <a:cs typeface="Arial Unicode MS" pitchFamily="34" charset="-128"/>
            </a:endParaRPr>
          </a:p>
          <a:p>
            <a:r>
              <a:rPr lang="en-US" sz="2900" dirty="0">
                <a:solidFill>
                  <a:srgbClr val="7030A0"/>
                </a:solidFill>
                <a:latin typeface="Arial Unicode MS" pitchFamily="34" charset="-128"/>
                <a:ea typeface="Arial Unicode MS" pitchFamily="34" charset="-128"/>
                <a:cs typeface="Arial Unicode MS" pitchFamily="34" charset="-128"/>
              </a:rPr>
              <a:t>≥1 year of disability progression </a:t>
            </a:r>
            <a:r>
              <a:rPr lang="en-US" sz="2900" dirty="0">
                <a:latin typeface="Arial Unicode MS" pitchFamily="34" charset="-128"/>
                <a:ea typeface="Arial Unicode MS" pitchFamily="34" charset="-128"/>
                <a:cs typeface="Arial Unicode MS" pitchFamily="34" charset="-128"/>
              </a:rPr>
              <a:t>which can be determined either prospectively or retrospectively</a:t>
            </a:r>
          </a:p>
          <a:p>
            <a:endParaRPr lang="en-US" sz="2900" dirty="0">
              <a:latin typeface="Arial Unicode MS" pitchFamily="34" charset="-128"/>
              <a:ea typeface="Arial Unicode MS" pitchFamily="34" charset="-128"/>
              <a:cs typeface="Arial Unicode MS" pitchFamily="34" charset="-128"/>
            </a:endParaRPr>
          </a:p>
          <a:p>
            <a:r>
              <a:rPr lang="en-US" sz="2900" dirty="0">
                <a:latin typeface="Arial Unicode MS" pitchFamily="34" charset="-128"/>
                <a:ea typeface="Arial Unicode MS" pitchFamily="34" charset="-128"/>
                <a:cs typeface="Arial Unicode MS" pitchFamily="34" charset="-128"/>
              </a:rPr>
              <a:t>with two of the following:</a:t>
            </a:r>
          </a:p>
          <a:p>
            <a:pPr lvl="1"/>
            <a:r>
              <a:rPr lang="en-US" sz="2900" dirty="0">
                <a:solidFill>
                  <a:srgbClr val="7030A0"/>
                </a:solidFill>
                <a:latin typeface="Arial Unicode MS" pitchFamily="34" charset="-128"/>
                <a:ea typeface="Arial Unicode MS" pitchFamily="34" charset="-128"/>
                <a:cs typeface="Arial Unicode MS" pitchFamily="34" charset="-128"/>
              </a:rPr>
              <a:t>≥1 T2-hyperintense lesions </a:t>
            </a:r>
            <a:r>
              <a:rPr lang="en-US" sz="2900" dirty="0">
                <a:latin typeface="Arial Unicode MS" pitchFamily="34" charset="-128"/>
                <a:ea typeface="Arial Unicode MS" pitchFamily="34" charset="-128"/>
                <a:cs typeface="Arial Unicode MS" pitchFamily="34" charset="-128"/>
              </a:rPr>
              <a:t>characteristic of multiple sclerosis in one or more of the following regions: periventricular, cortical or </a:t>
            </a:r>
            <a:r>
              <a:rPr lang="en-US" sz="2900" dirty="0" err="1">
                <a:latin typeface="Arial Unicode MS" pitchFamily="34" charset="-128"/>
                <a:ea typeface="Arial Unicode MS" pitchFamily="34" charset="-128"/>
                <a:cs typeface="Arial Unicode MS" pitchFamily="34" charset="-128"/>
                <a:hlinkClick r:id="rId2"/>
              </a:rPr>
              <a:t>juxtacortical</a:t>
            </a:r>
            <a:r>
              <a:rPr lang="en-US" sz="2900" dirty="0">
                <a:latin typeface="Arial Unicode MS" pitchFamily="34" charset="-128"/>
                <a:ea typeface="Arial Unicode MS" pitchFamily="34" charset="-128"/>
                <a:cs typeface="Arial Unicode MS" pitchFamily="34" charset="-128"/>
              </a:rPr>
              <a:t>, or </a:t>
            </a:r>
            <a:r>
              <a:rPr lang="en-US" sz="2900" dirty="0" err="1">
                <a:latin typeface="Arial Unicode MS" pitchFamily="34" charset="-128"/>
                <a:ea typeface="Arial Unicode MS" pitchFamily="34" charset="-128"/>
                <a:cs typeface="Arial Unicode MS" pitchFamily="34" charset="-128"/>
              </a:rPr>
              <a:t>infratentorial</a:t>
            </a:r>
            <a:endParaRPr lang="en-US" sz="2900" dirty="0">
              <a:latin typeface="Arial Unicode MS" pitchFamily="34" charset="-128"/>
              <a:ea typeface="Arial Unicode MS" pitchFamily="34" charset="-128"/>
              <a:cs typeface="Arial Unicode MS" pitchFamily="34" charset="-128"/>
            </a:endParaRPr>
          </a:p>
          <a:p>
            <a:pPr lvl="1"/>
            <a:r>
              <a:rPr lang="en-US" sz="2900" dirty="0">
                <a:solidFill>
                  <a:srgbClr val="7030A0"/>
                </a:solidFill>
                <a:latin typeface="Arial Unicode MS" pitchFamily="34" charset="-128"/>
                <a:ea typeface="Arial Unicode MS" pitchFamily="34" charset="-128"/>
                <a:cs typeface="Arial Unicode MS" pitchFamily="34" charset="-128"/>
              </a:rPr>
              <a:t>≥2 T2-hyperintense lesions in the spinal cord</a:t>
            </a:r>
          </a:p>
          <a:p>
            <a:pPr lvl="1"/>
            <a:r>
              <a:rPr lang="en-US" sz="2900" dirty="0">
                <a:latin typeface="Arial Unicode MS" pitchFamily="34" charset="-128"/>
                <a:ea typeface="Arial Unicode MS" pitchFamily="34" charset="-128"/>
                <a:cs typeface="Arial Unicode MS" pitchFamily="34" charset="-128"/>
              </a:rPr>
              <a:t>presence of CSF-specific </a:t>
            </a:r>
            <a:r>
              <a:rPr lang="en-US" sz="2900" dirty="0" err="1">
                <a:solidFill>
                  <a:srgbClr val="7030A0"/>
                </a:solidFill>
                <a:latin typeface="Arial Unicode MS" pitchFamily="34" charset="-128"/>
                <a:ea typeface="Arial Unicode MS" pitchFamily="34" charset="-128"/>
                <a:cs typeface="Arial Unicode MS" pitchFamily="34" charset="-128"/>
              </a:rPr>
              <a:t>oligoclonal</a:t>
            </a:r>
            <a:r>
              <a:rPr lang="en-US" sz="2900" dirty="0">
                <a:solidFill>
                  <a:srgbClr val="7030A0"/>
                </a:solidFill>
                <a:latin typeface="Arial Unicode MS" pitchFamily="34" charset="-128"/>
                <a:ea typeface="Arial Unicode MS" pitchFamily="34" charset="-128"/>
                <a:cs typeface="Arial Unicode MS" pitchFamily="34" charset="-128"/>
              </a:rPr>
              <a:t> bands</a:t>
            </a:r>
          </a:p>
          <a:p>
            <a:endParaRPr lang="en-US" dirty="0"/>
          </a:p>
        </p:txBody>
      </p:sp>
    </p:spTree>
    <p:extLst>
      <p:ext uri="{BB962C8B-B14F-4D97-AF65-F5344CB8AC3E}">
        <p14:creationId xmlns:p14="http://schemas.microsoft.com/office/powerpoint/2010/main" xmlns="" val="12020997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a:t>        MRI </a:t>
            </a:r>
            <a:endParaRPr lang="en-US" sz="60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8741819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t>Many neurological diseases can mimic MS both clinically and </a:t>
            </a:r>
            <a:r>
              <a:rPr lang="en-US" sz="2400" dirty="0" err="1"/>
              <a:t>radiologically</a:t>
            </a:r>
            <a:r>
              <a:rPr lang="en-US" sz="2400" dirty="0"/>
              <a:t>.</a:t>
            </a:r>
          </a:p>
          <a:p>
            <a:r>
              <a:rPr lang="en-US" sz="2400" dirty="0"/>
              <a:t>Most incidentally found WMLs will have a </a:t>
            </a:r>
            <a:r>
              <a:rPr lang="en-US" sz="2400" dirty="0">
                <a:solidFill>
                  <a:srgbClr val="7030A0"/>
                </a:solidFill>
              </a:rPr>
              <a:t>vascular origin</a:t>
            </a:r>
            <a:r>
              <a:rPr lang="en-US" sz="2400" dirty="0"/>
              <a:t>.</a:t>
            </a:r>
          </a:p>
          <a:p>
            <a:r>
              <a:rPr lang="en-US" sz="2400" dirty="0"/>
              <a:t>The list of possible diagnoses of WMLs is long.</a:t>
            </a:r>
          </a:p>
          <a:p>
            <a:endParaRPr lang="en-US" sz="1800" dirty="0"/>
          </a:p>
        </p:txBody>
      </p:sp>
      <p:pic>
        <p:nvPicPr>
          <p:cNvPr id="1026" name="Picture 2" desc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5121" y="4123707"/>
            <a:ext cx="4191000" cy="2381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97899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a:t>Typical for MS is involvement of </a:t>
            </a:r>
            <a:r>
              <a:rPr lang="en-US" sz="2400" dirty="0">
                <a:solidFill>
                  <a:srgbClr val="7030A0"/>
                </a:solidFill>
              </a:rPr>
              <a:t>corpus callosum, U-fibers, temporal lobes, brainstem, cerebellum and spinal cord.</a:t>
            </a:r>
            <a:br>
              <a:rPr lang="en-US" sz="2400" dirty="0">
                <a:solidFill>
                  <a:srgbClr val="7030A0"/>
                </a:solidFill>
              </a:rPr>
            </a:br>
            <a:r>
              <a:rPr lang="en-US" sz="2400" dirty="0"/>
              <a:t>This pattern of involvement is uncommon in other diseases.</a:t>
            </a:r>
            <a:br>
              <a:rPr lang="en-US" sz="2400" dirty="0"/>
            </a:br>
            <a:r>
              <a:rPr lang="en-US" sz="2400" dirty="0"/>
              <a:t>In small vessel disease there may be involvement of the </a:t>
            </a:r>
            <a:r>
              <a:rPr lang="en-US" sz="2400" dirty="0">
                <a:solidFill>
                  <a:srgbClr val="7030A0"/>
                </a:solidFill>
              </a:rPr>
              <a:t>brainstem</a:t>
            </a:r>
            <a:r>
              <a:rPr lang="en-US" sz="2400" dirty="0"/>
              <a:t>, but it is usually symmetrical and central, while in MS it is </a:t>
            </a:r>
            <a:r>
              <a:rPr lang="en-US" sz="2400" dirty="0">
                <a:solidFill>
                  <a:srgbClr val="7030A0"/>
                </a:solidFill>
              </a:rPr>
              <a:t>peripheral</a:t>
            </a:r>
            <a:r>
              <a:rPr lang="en-US" sz="2400" dirty="0"/>
              <a:t>.</a:t>
            </a:r>
          </a:p>
        </p:txBody>
      </p:sp>
    </p:spTree>
    <p:extLst>
      <p:ext uri="{BB962C8B-B14F-4D97-AF65-F5344CB8AC3E}">
        <p14:creationId xmlns:p14="http://schemas.microsoft.com/office/powerpoint/2010/main" xmlns="" val="3103281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fa-IR" dirty="0"/>
              <a:t> </a:t>
            </a:r>
            <a:r>
              <a:rPr lang="fa-IR" dirty="0" smtClean="0"/>
              <a:t>     </a:t>
            </a:r>
            <a:r>
              <a:rPr lang="fa-IR" dirty="0" smtClean="0">
                <a:solidFill>
                  <a:srgbClr val="C00000"/>
                </a:solidFill>
              </a:rPr>
              <a:t>تظاهرات بالینی:</a:t>
            </a:r>
            <a:r>
              <a:rPr lang="fa-IR" dirty="0" smtClean="0"/>
              <a:t>                                                            </a:t>
            </a:r>
            <a:endParaRPr lang="en-US" dirty="0"/>
          </a:p>
        </p:txBody>
      </p:sp>
      <p:sp>
        <p:nvSpPr>
          <p:cNvPr id="3" name="Content Placeholder 2"/>
          <p:cNvSpPr>
            <a:spLocks noGrp="1"/>
          </p:cNvSpPr>
          <p:nvPr>
            <p:ph idx="1"/>
          </p:nvPr>
        </p:nvSpPr>
        <p:spPr/>
        <p:txBody>
          <a:bodyPr>
            <a:normAutofit/>
          </a:bodyPr>
          <a:lstStyle/>
          <a:p>
            <a:pPr algn="r" rtl="1"/>
            <a:r>
              <a:rPr lang="fa-IR" dirty="0" smtClean="0">
                <a:solidFill>
                  <a:srgbClr val="C00000"/>
                </a:solidFill>
              </a:rPr>
              <a:t>نوریت اپتیک</a:t>
            </a:r>
            <a:r>
              <a:rPr lang="fa-IR" dirty="0" smtClean="0"/>
              <a:t>: معمولا یک طرفه- درد و اختلال دید رنگ به خصوص قرمزو ...- احتمال التهاب در حاشیه دیسک اپتیک- آتروفی اپتیک- معمولا بهبود دید طی چند هفته</a:t>
            </a:r>
            <a:endParaRPr lang="fa-IR" dirty="0"/>
          </a:p>
          <a:p>
            <a:pPr algn="r" rtl="1"/>
            <a:endParaRPr lang="fa-IR" dirty="0" smtClean="0"/>
          </a:p>
          <a:p>
            <a:pPr algn="r" rtl="1"/>
            <a:r>
              <a:rPr lang="fa-IR" dirty="0" smtClean="0">
                <a:solidFill>
                  <a:srgbClr val="C00000"/>
                </a:solidFill>
              </a:rPr>
              <a:t>ضعف اندامها</a:t>
            </a:r>
            <a:r>
              <a:rPr lang="fa-IR" dirty="0" smtClean="0"/>
              <a:t>: پارا- مونو- کوادری- (همی)/ علائم پیرامیدال(اسپاستیسیتی- بابنسکی- افزایش رفلکسهای وتری)</a:t>
            </a:r>
            <a:endParaRPr lang="en-US" dirty="0" smtClean="0"/>
          </a:p>
          <a:p>
            <a:pPr algn="r" rtl="1"/>
            <a:endParaRPr lang="en-US" dirty="0"/>
          </a:p>
          <a:p>
            <a:pPr algn="r" rtl="1"/>
            <a:r>
              <a:rPr lang="fa-IR" dirty="0" smtClean="0">
                <a:solidFill>
                  <a:srgbClr val="C00000"/>
                </a:solidFill>
              </a:rPr>
              <a:t>خستگی زودرس</a:t>
            </a:r>
          </a:p>
          <a:p>
            <a:pPr algn="r" rtl="1"/>
            <a:r>
              <a:rPr lang="fa-IR" dirty="0" smtClean="0">
                <a:solidFill>
                  <a:srgbClr val="C00000"/>
                </a:solidFill>
              </a:rPr>
              <a:t>علائم حسی</a:t>
            </a:r>
          </a:p>
          <a:p>
            <a:pPr algn="r" rtl="1"/>
            <a:r>
              <a:rPr lang="fa-IR" dirty="0" smtClean="0">
                <a:solidFill>
                  <a:srgbClr val="C00000"/>
                </a:solidFill>
              </a:rPr>
              <a:t>دوبینی:</a:t>
            </a:r>
            <a:r>
              <a:rPr lang="en-US" dirty="0" smtClean="0"/>
              <a:t>INO</a:t>
            </a:r>
            <a:r>
              <a:rPr lang="fa-IR" dirty="0" smtClean="0"/>
              <a:t>(آسیب </a:t>
            </a:r>
            <a:r>
              <a:rPr lang="en-US" dirty="0" smtClean="0"/>
              <a:t>MLF</a:t>
            </a:r>
            <a:r>
              <a:rPr lang="fa-IR" dirty="0" smtClean="0"/>
              <a:t>- یک یا دوطرفه)- فلج 6(3-4)</a:t>
            </a:r>
            <a:endParaRPr lang="fa-IR" dirty="0" smtClean="0">
              <a:solidFill>
                <a:srgbClr val="C00000"/>
              </a:solidFill>
            </a:endParaRPr>
          </a:p>
        </p:txBody>
      </p:sp>
    </p:spTree>
    <p:extLst>
      <p:ext uri="{BB962C8B-B14F-4D97-AF65-F5344CB8AC3E}">
        <p14:creationId xmlns:p14="http://schemas.microsoft.com/office/powerpoint/2010/main" xmlns="" val="12233302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pic>
        <p:nvPicPr>
          <p:cNvPr id="1026" name="Picture 2" desc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89212" y="624110"/>
            <a:ext cx="5181600" cy="45979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77499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brainstem lesions </a:t>
            </a:r>
          </a:p>
        </p:txBody>
      </p:sp>
      <p:sp>
        <p:nvSpPr>
          <p:cNvPr id="3" name="Content Placeholder 2"/>
          <p:cNvSpPr>
            <a:spLocks noGrp="1"/>
          </p:cNvSpPr>
          <p:nvPr>
            <p:ph idx="1"/>
          </p:nvPr>
        </p:nvSpPr>
        <p:spPr>
          <a:xfrm>
            <a:off x="2483076" y="2884714"/>
            <a:ext cx="8915400" cy="3777622"/>
          </a:xfrm>
        </p:spPr>
        <p:txBody>
          <a:bodyPr>
            <a:normAutofit/>
          </a:bodyPr>
          <a:lstStyle/>
          <a:p>
            <a:r>
              <a:rPr lang="en-US" sz="2400" dirty="0"/>
              <a:t>The image on the left is an axial T2 weighted image illustrating typical </a:t>
            </a:r>
            <a:r>
              <a:rPr lang="en-US" sz="2400" dirty="0">
                <a:solidFill>
                  <a:srgbClr val="C00000"/>
                </a:solidFill>
              </a:rPr>
              <a:t>vascular brainstem </a:t>
            </a:r>
            <a:r>
              <a:rPr lang="en-US" sz="2400" dirty="0"/>
              <a:t>involvement, with a </a:t>
            </a:r>
            <a:r>
              <a:rPr lang="en-US" sz="2400" dirty="0">
                <a:solidFill>
                  <a:srgbClr val="C00000"/>
                </a:solidFill>
              </a:rPr>
              <a:t>central</a:t>
            </a:r>
            <a:r>
              <a:rPr lang="en-US" sz="2400" dirty="0"/>
              <a:t> involvement of the transverse </a:t>
            </a:r>
            <a:r>
              <a:rPr lang="en-US" sz="2400" dirty="0" err="1"/>
              <a:t>pontine</a:t>
            </a:r>
            <a:r>
              <a:rPr lang="en-US" sz="2400" dirty="0"/>
              <a:t> fibers.</a:t>
            </a:r>
          </a:p>
          <a:p>
            <a:r>
              <a:rPr lang="en-US" sz="2400" dirty="0"/>
              <a:t>The image on the right is an axial T2 weighted image of the brainstem of an </a:t>
            </a:r>
            <a:r>
              <a:rPr lang="en-US" sz="2400" dirty="0">
                <a:solidFill>
                  <a:srgbClr val="7030A0"/>
                </a:solidFill>
              </a:rPr>
              <a:t>MS</a:t>
            </a:r>
            <a:r>
              <a:rPr lang="en-US" sz="2400" dirty="0"/>
              <a:t>-patient, showing typical </a:t>
            </a:r>
            <a:r>
              <a:rPr lang="en-US" sz="2400" dirty="0">
                <a:solidFill>
                  <a:srgbClr val="7030A0"/>
                </a:solidFill>
              </a:rPr>
              <a:t>peripherally located </a:t>
            </a:r>
            <a:r>
              <a:rPr lang="en-US" sz="2400" dirty="0"/>
              <a:t>white matter lesions, often in or near the </a:t>
            </a:r>
            <a:r>
              <a:rPr lang="en-US" sz="2400" dirty="0">
                <a:solidFill>
                  <a:srgbClr val="7030A0"/>
                </a:solidFill>
              </a:rPr>
              <a:t>trigeminal tract</a:t>
            </a:r>
            <a:r>
              <a:rPr lang="en-US" sz="2400" dirty="0"/>
              <a:t>, or </a:t>
            </a:r>
            <a:r>
              <a:rPr lang="en-US" sz="2400" dirty="0">
                <a:solidFill>
                  <a:srgbClr val="7030A0"/>
                </a:solidFill>
              </a:rPr>
              <a:t>bordering the 4th ventricle</a:t>
            </a:r>
            <a:r>
              <a:rPr lang="en-US" sz="2400" dirty="0"/>
              <a:t>.</a:t>
            </a:r>
          </a:p>
          <a:p>
            <a:endParaRPr lang="en-US" dirty="0"/>
          </a:p>
        </p:txBody>
      </p:sp>
      <p:pic>
        <p:nvPicPr>
          <p:cNvPr id="2050" name="Picture 2" desc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89271" y="473528"/>
            <a:ext cx="4191000" cy="21336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10469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589212" y="2680607"/>
            <a:ext cx="8915400" cy="3777622"/>
          </a:xfrm>
        </p:spPr>
        <p:txBody>
          <a:bodyPr>
            <a:normAutofit lnSpcReduction="10000"/>
          </a:bodyPr>
          <a:lstStyle/>
          <a:p>
            <a:r>
              <a:rPr lang="en-US" sz="2400" dirty="0"/>
              <a:t>The lesions in the deep white matter (yellow arrow) are </a:t>
            </a:r>
            <a:r>
              <a:rPr lang="en-US" sz="2400" dirty="0">
                <a:solidFill>
                  <a:srgbClr val="FFC000"/>
                </a:solidFill>
              </a:rPr>
              <a:t>nonspecific </a:t>
            </a:r>
            <a:r>
              <a:rPr lang="en-US" sz="2400" dirty="0"/>
              <a:t>and can be seen in many diseases.</a:t>
            </a:r>
          </a:p>
          <a:p>
            <a:endParaRPr lang="en-US" sz="2400" dirty="0"/>
          </a:p>
          <a:p>
            <a:r>
              <a:rPr lang="en-US" sz="2400" dirty="0"/>
              <a:t>Typical for MS in this case is:</a:t>
            </a:r>
          </a:p>
          <a:p>
            <a:r>
              <a:rPr lang="en-US" sz="2400" dirty="0"/>
              <a:t>Involvement of the </a:t>
            </a:r>
            <a:r>
              <a:rPr lang="en-US" sz="2400" dirty="0">
                <a:solidFill>
                  <a:srgbClr val="FF0000"/>
                </a:solidFill>
              </a:rPr>
              <a:t>temporal lobe </a:t>
            </a:r>
            <a:r>
              <a:rPr lang="en-US" sz="2400" dirty="0"/>
              <a:t>(red arrow)</a:t>
            </a:r>
          </a:p>
          <a:p>
            <a:r>
              <a:rPr lang="en-US" sz="2400" dirty="0" err="1">
                <a:solidFill>
                  <a:srgbClr val="00B050"/>
                </a:solidFill>
              </a:rPr>
              <a:t>Juxtacortical</a:t>
            </a:r>
            <a:r>
              <a:rPr lang="en-US" sz="2400" dirty="0">
                <a:solidFill>
                  <a:srgbClr val="00B050"/>
                </a:solidFill>
              </a:rPr>
              <a:t> </a:t>
            </a:r>
            <a:r>
              <a:rPr lang="en-US" sz="2400" dirty="0"/>
              <a:t>lesions (green arrow) - touching the cortex</a:t>
            </a:r>
          </a:p>
          <a:p>
            <a:r>
              <a:rPr lang="en-US" sz="2400" dirty="0"/>
              <a:t>Involvement of the </a:t>
            </a:r>
            <a:r>
              <a:rPr lang="en-US" sz="2400" dirty="0">
                <a:solidFill>
                  <a:srgbClr val="0070C0"/>
                </a:solidFill>
              </a:rPr>
              <a:t>corpus callosum </a:t>
            </a:r>
            <a:r>
              <a:rPr lang="en-US" sz="2400" dirty="0"/>
              <a:t>(blue arrow)</a:t>
            </a:r>
          </a:p>
          <a:p>
            <a:r>
              <a:rPr lang="en-US" sz="2400" dirty="0"/>
              <a:t>Periventricular lesions - touching the ventricles</a:t>
            </a:r>
          </a:p>
          <a:p>
            <a:pPr marL="0" indent="0">
              <a:buNone/>
            </a:pPr>
            <a:endParaRPr lang="en-US" sz="2400" dirty="0"/>
          </a:p>
        </p:txBody>
      </p:sp>
      <p:pic>
        <p:nvPicPr>
          <p:cNvPr id="3074" name="Picture 2" desc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01243" y="213632"/>
            <a:ext cx="4191000" cy="24669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1622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79865" y="2452007"/>
            <a:ext cx="8229600" cy="4525963"/>
          </a:xfrm>
        </p:spPr>
        <p:txBody>
          <a:bodyPr>
            <a:noAutofit/>
          </a:bodyPr>
          <a:lstStyle/>
          <a:p>
            <a:r>
              <a:rPr lang="en-US" sz="2400" b="1" dirty="0" err="1">
                <a:solidFill>
                  <a:srgbClr val="7030A0"/>
                </a:solidFill>
              </a:rPr>
              <a:t>Juxtacortical</a:t>
            </a:r>
            <a:r>
              <a:rPr lang="en-US" sz="2400" b="1" dirty="0">
                <a:solidFill>
                  <a:srgbClr val="7030A0"/>
                </a:solidFill>
              </a:rPr>
              <a:t> lesions</a:t>
            </a:r>
            <a:r>
              <a:rPr lang="en-US" sz="2400" dirty="0"/>
              <a:t> are </a:t>
            </a:r>
            <a:r>
              <a:rPr lang="en-US" sz="2400" dirty="0">
                <a:solidFill>
                  <a:srgbClr val="7030A0"/>
                </a:solidFill>
              </a:rPr>
              <a:t>specific</a:t>
            </a:r>
            <a:r>
              <a:rPr lang="en-US" sz="2400" dirty="0"/>
              <a:t> for MS.</a:t>
            </a:r>
            <a:br>
              <a:rPr lang="en-US" sz="2400" dirty="0"/>
            </a:br>
            <a:r>
              <a:rPr lang="en-US" sz="2400" dirty="0"/>
              <a:t>These are adjacent to the cortex and must </a:t>
            </a:r>
            <a:r>
              <a:rPr lang="en-US" sz="2400" dirty="0">
                <a:solidFill>
                  <a:srgbClr val="7030A0"/>
                </a:solidFill>
              </a:rPr>
              <a:t>touch the cortex</a:t>
            </a:r>
            <a:r>
              <a:rPr lang="en-US" sz="2400" dirty="0"/>
              <a:t>.</a:t>
            </a:r>
            <a:br>
              <a:rPr lang="en-US" sz="2400" dirty="0"/>
            </a:br>
            <a:r>
              <a:rPr lang="en-US" sz="2400" dirty="0"/>
              <a:t>Do not use the word subcortical to describe this location, because that is a less specific term, indicating a larger area of white matter almost reaching the ventricles.</a:t>
            </a:r>
            <a:br>
              <a:rPr lang="en-US" sz="2400" dirty="0"/>
            </a:br>
            <a:r>
              <a:rPr lang="en-US" sz="2400" dirty="0">
                <a:solidFill>
                  <a:srgbClr val="C00000"/>
                </a:solidFill>
              </a:rPr>
              <a:t>In small vessel disease </a:t>
            </a:r>
            <a:r>
              <a:rPr lang="en-US" sz="2400" dirty="0"/>
              <a:t>these </a:t>
            </a:r>
            <a:r>
              <a:rPr lang="en-US" sz="2400" dirty="0" err="1"/>
              <a:t>juxtacortical</a:t>
            </a:r>
            <a:r>
              <a:rPr lang="en-US" sz="2400" dirty="0"/>
              <a:t> U-fibers are not involved and on </a:t>
            </a:r>
            <a:r>
              <a:rPr lang="en-US" sz="2400" dirty="0">
                <a:solidFill>
                  <a:srgbClr val="C00000"/>
                </a:solidFill>
              </a:rPr>
              <a:t>T2 and FLAIR </a:t>
            </a:r>
            <a:r>
              <a:rPr lang="en-US" sz="2400" dirty="0"/>
              <a:t>there will be </a:t>
            </a:r>
            <a:r>
              <a:rPr lang="en-US" sz="2400" dirty="0">
                <a:solidFill>
                  <a:srgbClr val="C00000"/>
                </a:solidFill>
              </a:rPr>
              <a:t>a dark band </a:t>
            </a:r>
            <a:r>
              <a:rPr lang="en-US" sz="2400" dirty="0"/>
              <a:t>between the WML and the (also bright) cortex (yellow arrow).</a:t>
            </a:r>
          </a:p>
          <a:p>
            <a:endParaRPr lang="en-US" sz="2400" dirty="0"/>
          </a:p>
        </p:txBody>
      </p:sp>
      <p:pic>
        <p:nvPicPr>
          <p:cNvPr id="4098" name="Picture 2" desc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18465" y="261257"/>
            <a:ext cx="4191000" cy="2190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86228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b="1" dirty="0">
                <a:solidFill>
                  <a:srgbClr val="7030A0"/>
                </a:solidFill>
              </a:rPr>
              <a:t>Temporal lobe involvement</a:t>
            </a:r>
            <a:r>
              <a:rPr lang="en-US" sz="2400" dirty="0"/>
              <a:t> is also </a:t>
            </a:r>
            <a:r>
              <a:rPr lang="en-US" sz="2400" dirty="0">
                <a:solidFill>
                  <a:srgbClr val="7030A0"/>
                </a:solidFill>
              </a:rPr>
              <a:t>specific</a:t>
            </a:r>
            <a:r>
              <a:rPr lang="en-US" sz="2400" dirty="0"/>
              <a:t> for MS.</a:t>
            </a:r>
            <a:br>
              <a:rPr lang="en-US" sz="2400" dirty="0"/>
            </a:br>
            <a:r>
              <a:rPr lang="en-US" sz="2400" dirty="0"/>
              <a:t>In </a:t>
            </a:r>
            <a:r>
              <a:rPr lang="en-US" sz="2400" dirty="0">
                <a:solidFill>
                  <a:srgbClr val="C00000"/>
                </a:solidFill>
              </a:rPr>
              <a:t>hypertensive encephalopathy</a:t>
            </a:r>
            <a:r>
              <a:rPr lang="en-US" sz="2400" dirty="0"/>
              <a:t>, the WMLs are located in the </a:t>
            </a:r>
            <a:r>
              <a:rPr lang="en-US" sz="2400" dirty="0">
                <a:solidFill>
                  <a:srgbClr val="C00000"/>
                </a:solidFill>
              </a:rPr>
              <a:t>frontal and parietal lobes</a:t>
            </a:r>
            <a:r>
              <a:rPr lang="en-US" sz="2400" dirty="0"/>
              <a:t>, uncommonly in the occipital lobes and not in the temporal lobes.</a:t>
            </a:r>
            <a:br>
              <a:rPr lang="en-US" sz="2400" dirty="0"/>
            </a:br>
            <a:r>
              <a:rPr lang="en-US" sz="2400" dirty="0"/>
              <a:t>Only in </a:t>
            </a:r>
            <a:r>
              <a:rPr lang="en-US" sz="2400" dirty="0">
                <a:solidFill>
                  <a:srgbClr val="C00000"/>
                </a:solidFill>
              </a:rPr>
              <a:t>CADASIL</a:t>
            </a:r>
            <a:r>
              <a:rPr lang="en-US" sz="2400" dirty="0"/>
              <a:t> there is early involvement of the temporal lobes.</a:t>
            </a:r>
          </a:p>
        </p:txBody>
      </p:sp>
    </p:spTree>
    <p:extLst>
      <p:ext uri="{BB962C8B-B14F-4D97-AF65-F5344CB8AC3E}">
        <p14:creationId xmlns:p14="http://schemas.microsoft.com/office/powerpoint/2010/main" xmlns="" val="15042172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019300" y="2408464"/>
            <a:ext cx="8229600" cy="5211763"/>
          </a:xfrm>
        </p:spPr>
        <p:txBody>
          <a:bodyPr>
            <a:normAutofit/>
          </a:bodyPr>
          <a:lstStyle/>
          <a:p>
            <a:r>
              <a:rPr lang="en-US" sz="2400" dirty="0"/>
              <a:t>Typical findings for MS as seen in this case are:</a:t>
            </a:r>
          </a:p>
          <a:p>
            <a:r>
              <a:rPr lang="en-US" sz="2400" dirty="0"/>
              <a:t>Multiple lesions </a:t>
            </a:r>
            <a:r>
              <a:rPr lang="en-US" sz="2400" dirty="0">
                <a:solidFill>
                  <a:srgbClr val="C00000"/>
                </a:solidFill>
              </a:rPr>
              <a:t>adjacent to the ventricles </a:t>
            </a:r>
            <a:r>
              <a:rPr lang="en-US" sz="2400" dirty="0"/>
              <a:t>(red arrow).</a:t>
            </a:r>
          </a:p>
          <a:p>
            <a:r>
              <a:rPr lang="en-US" sz="2400" dirty="0">
                <a:solidFill>
                  <a:srgbClr val="FFC000"/>
                </a:solidFill>
              </a:rPr>
              <a:t>Ovoid lesions perpendicular to the ventricles </a:t>
            </a:r>
            <a:r>
              <a:rPr lang="en-US" sz="2400" dirty="0"/>
              <a:t>(yellow arrow).</a:t>
            </a:r>
          </a:p>
          <a:p>
            <a:r>
              <a:rPr lang="en-US" sz="2400" dirty="0"/>
              <a:t>Multiple lesions in </a:t>
            </a:r>
            <a:r>
              <a:rPr lang="en-US" sz="2400" dirty="0">
                <a:solidFill>
                  <a:srgbClr val="7030A0"/>
                </a:solidFill>
              </a:rPr>
              <a:t>brainstem and cerebellum</a:t>
            </a:r>
            <a:r>
              <a:rPr lang="en-US" sz="2400" dirty="0"/>
              <a:t>.</a:t>
            </a:r>
          </a:p>
          <a:p>
            <a:r>
              <a:rPr lang="en-US" sz="2400" dirty="0"/>
              <a:t>These ovoid lesions are also called </a:t>
            </a:r>
            <a:r>
              <a:rPr lang="en-US" sz="2400" dirty="0">
                <a:solidFill>
                  <a:srgbClr val="FFC000"/>
                </a:solidFill>
              </a:rPr>
              <a:t>Dawson fingers</a:t>
            </a:r>
            <a:r>
              <a:rPr lang="en-US" sz="2400" dirty="0"/>
              <a:t>. </a:t>
            </a:r>
            <a:br>
              <a:rPr lang="en-US" sz="2400" dirty="0"/>
            </a:br>
            <a:r>
              <a:rPr lang="en-US" sz="2400" dirty="0"/>
              <a:t>They represent areas of demyelination along the small </a:t>
            </a:r>
            <a:r>
              <a:rPr lang="en-US" sz="2400" dirty="0">
                <a:solidFill>
                  <a:srgbClr val="FFC000"/>
                </a:solidFill>
              </a:rPr>
              <a:t>cerebral veins </a:t>
            </a:r>
            <a:r>
              <a:rPr lang="en-US" sz="2400" dirty="0"/>
              <a:t>that run perpendicular to the ventricles.</a:t>
            </a:r>
          </a:p>
          <a:p>
            <a:endParaRPr lang="en-US" dirty="0"/>
          </a:p>
        </p:txBody>
      </p:sp>
      <p:pic>
        <p:nvPicPr>
          <p:cNvPr id="5122" name="Picture 2" desc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57900" y="0"/>
            <a:ext cx="4191000" cy="2457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7713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63536" y="786493"/>
            <a:ext cx="8229600" cy="4525963"/>
          </a:xfrm>
        </p:spPr>
        <p:txBody>
          <a:bodyPr>
            <a:normAutofit/>
          </a:bodyPr>
          <a:lstStyle/>
          <a:p>
            <a:r>
              <a:rPr lang="en-US" sz="2400" dirty="0"/>
              <a:t>Typical spinal cord lesions in MS are relatively </a:t>
            </a:r>
            <a:r>
              <a:rPr lang="en-US" sz="2400" dirty="0">
                <a:solidFill>
                  <a:srgbClr val="7030A0"/>
                </a:solidFill>
              </a:rPr>
              <a:t>small</a:t>
            </a:r>
            <a:r>
              <a:rPr lang="en-US" sz="2400" dirty="0"/>
              <a:t> and </a:t>
            </a:r>
            <a:r>
              <a:rPr lang="en-US" sz="2400" dirty="0">
                <a:solidFill>
                  <a:srgbClr val="7030A0"/>
                </a:solidFill>
              </a:rPr>
              <a:t>peripherally located</a:t>
            </a:r>
            <a:r>
              <a:rPr lang="en-US" sz="2400" dirty="0"/>
              <a:t>.</a:t>
            </a:r>
            <a:br>
              <a:rPr lang="en-US" sz="2400" dirty="0"/>
            </a:br>
            <a:r>
              <a:rPr lang="en-US" sz="2400" dirty="0"/>
              <a:t>They are most often found in the </a:t>
            </a:r>
            <a:r>
              <a:rPr lang="en-US" sz="2400" dirty="0">
                <a:solidFill>
                  <a:srgbClr val="7030A0"/>
                </a:solidFill>
              </a:rPr>
              <a:t>cervical cord </a:t>
            </a:r>
            <a:r>
              <a:rPr lang="en-US" sz="2400" dirty="0"/>
              <a:t>and are usually </a:t>
            </a:r>
            <a:r>
              <a:rPr lang="en-US" sz="2400" dirty="0">
                <a:solidFill>
                  <a:srgbClr val="7030A0"/>
                </a:solidFill>
              </a:rPr>
              <a:t>less than 2 vertebral segments </a:t>
            </a:r>
            <a:r>
              <a:rPr lang="en-US" sz="2400" dirty="0"/>
              <a:t>in length. </a:t>
            </a:r>
          </a:p>
          <a:p>
            <a:endParaRPr lang="en-US" sz="2400" dirty="0"/>
          </a:p>
          <a:p>
            <a:r>
              <a:rPr lang="en-US" sz="2400" dirty="0"/>
              <a:t>A </a:t>
            </a:r>
            <a:r>
              <a:rPr lang="en-US" sz="2400" dirty="0">
                <a:solidFill>
                  <a:srgbClr val="7030A0"/>
                </a:solidFill>
              </a:rPr>
              <a:t>spinal cord lesion together with a lesion in the cerebellum or brainstem </a:t>
            </a:r>
            <a:r>
              <a:rPr lang="en-US" sz="2400" dirty="0"/>
              <a:t>is very suggestive of MS.</a:t>
            </a:r>
            <a:br>
              <a:rPr lang="en-US" sz="2400" dirty="0"/>
            </a:br>
            <a:r>
              <a:rPr lang="en-US" sz="2400" dirty="0"/>
              <a:t>Spinal cord lesions are uncommon in most other CNS diseases, with the exception of </a:t>
            </a:r>
            <a:r>
              <a:rPr lang="en-US" sz="2400" dirty="0">
                <a:solidFill>
                  <a:srgbClr val="002060"/>
                </a:solidFill>
              </a:rPr>
              <a:t>ADEM, </a:t>
            </a:r>
            <a:r>
              <a:rPr lang="en-US" sz="2400" dirty="0" err="1">
                <a:solidFill>
                  <a:srgbClr val="002060"/>
                </a:solidFill>
              </a:rPr>
              <a:t>sarcoid</a:t>
            </a:r>
            <a:r>
              <a:rPr lang="en-US" sz="2400" dirty="0">
                <a:solidFill>
                  <a:srgbClr val="002060"/>
                </a:solidFill>
              </a:rPr>
              <a:t>, Lyme disease and SLE.</a:t>
            </a:r>
          </a:p>
        </p:txBody>
      </p:sp>
    </p:spTree>
    <p:extLst>
      <p:ext uri="{BB962C8B-B14F-4D97-AF65-F5344CB8AC3E}">
        <p14:creationId xmlns:p14="http://schemas.microsoft.com/office/powerpoint/2010/main" xmlns="" val="12747334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t>A proton density weighted image (</a:t>
            </a:r>
            <a:r>
              <a:rPr lang="en-US" sz="2400" dirty="0">
                <a:solidFill>
                  <a:srgbClr val="7030A0"/>
                </a:solidFill>
              </a:rPr>
              <a:t>PDWI</a:t>
            </a:r>
            <a:r>
              <a:rPr lang="en-US" sz="2400" dirty="0"/>
              <a:t>)is crucial for studying the </a:t>
            </a:r>
            <a:r>
              <a:rPr lang="en-US" sz="2400" dirty="0">
                <a:solidFill>
                  <a:srgbClr val="7030A0"/>
                </a:solidFill>
              </a:rPr>
              <a:t>spinal cord</a:t>
            </a:r>
            <a:r>
              <a:rPr lang="en-US" sz="2400" dirty="0"/>
              <a:t>.</a:t>
            </a:r>
            <a:br>
              <a:rPr lang="en-US" sz="2400" dirty="0"/>
            </a:br>
            <a:endParaRPr lang="en-US" sz="2400" dirty="0"/>
          </a:p>
        </p:txBody>
      </p:sp>
      <p:pic>
        <p:nvPicPr>
          <p:cNvPr id="6146" name="Picture 2" desc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87743" y="3206122"/>
            <a:ext cx="4191000" cy="2705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1317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Dawson fingers</a:t>
            </a:r>
            <a:br>
              <a:rPr lang="en-US" sz="2800" b="1" dirty="0"/>
            </a:br>
            <a:endParaRPr lang="en-US" sz="2800" dirty="0"/>
          </a:p>
        </p:txBody>
      </p:sp>
      <p:sp>
        <p:nvSpPr>
          <p:cNvPr id="3" name="Content Placeholder 2"/>
          <p:cNvSpPr>
            <a:spLocks noGrp="1"/>
          </p:cNvSpPr>
          <p:nvPr>
            <p:ph idx="1"/>
          </p:nvPr>
        </p:nvSpPr>
        <p:spPr/>
        <p:txBody>
          <a:bodyPr>
            <a:normAutofit/>
          </a:bodyPr>
          <a:lstStyle/>
          <a:p>
            <a:r>
              <a:rPr lang="en-US" sz="2400" dirty="0"/>
              <a:t>Ovoid lesions perpendicular to the ventricles (Dawson fingers).</a:t>
            </a:r>
          </a:p>
          <a:p>
            <a:r>
              <a:rPr lang="en-US" sz="2400" dirty="0"/>
              <a:t>Dawson fingers are </a:t>
            </a:r>
            <a:r>
              <a:rPr lang="en-US" sz="2400" dirty="0">
                <a:solidFill>
                  <a:srgbClr val="7030A0"/>
                </a:solidFill>
              </a:rPr>
              <a:t>typical </a:t>
            </a:r>
            <a:r>
              <a:rPr lang="en-US" sz="2400" dirty="0"/>
              <a:t>for MS and are the result of inflammation around penetrating </a:t>
            </a:r>
            <a:r>
              <a:rPr lang="en-US" sz="2400" dirty="0" err="1">
                <a:solidFill>
                  <a:srgbClr val="7030A0"/>
                </a:solidFill>
              </a:rPr>
              <a:t>venules</a:t>
            </a:r>
            <a:r>
              <a:rPr lang="en-US" sz="2400" dirty="0"/>
              <a:t>.</a:t>
            </a:r>
            <a:br>
              <a:rPr lang="en-US" sz="2400" dirty="0"/>
            </a:br>
            <a:r>
              <a:rPr lang="en-US" sz="2400" dirty="0"/>
              <a:t>These veins are perpendicular to the ventricular surface.</a:t>
            </a:r>
          </a:p>
        </p:txBody>
      </p:sp>
      <p:pic>
        <p:nvPicPr>
          <p:cNvPr id="4" name="Picture 2" desc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48150" y="4474030"/>
            <a:ext cx="4191000" cy="19431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57387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92136" y="1945821"/>
            <a:ext cx="8229600" cy="4525963"/>
          </a:xfrm>
        </p:spPr>
        <p:txBody>
          <a:bodyPr>
            <a:normAutofit/>
          </a:bodyPr>
          <a:lstStyle/>
          <a:p>
            <a:endParaRPr lang="en-US" sz="2400" b="1" dirty="0"/>
          </a:p>
          <a:p>
            <a:endParaRPr lang="en-US" sz="2400" b="1" dirty="0"/>
          </a:p>
          <a:p>
            <a:r>
              <a:rPr lang="en-US" sz="2400" b="1" dirty="0"/>
              <a:t>Enhancement</a:t>
            </a:r>
            <a:r>
              <a:rPr lang="en-US" sz="2400" dirty="0"/>
              <a:t> is another </a:t>
            </a:r>
            <a:r>
              <a:rPr lang="en-US" sz="2400" dirty="0">
                <a:solidFill>
                  <a:srgbClr val="7030A0"/>
                </a:solidFill>
              </a:rPr>
              <a:t>typical</a:t>
            </a:r>
            <a:r>
              <a:rPr lang="en-US" sz="2400" dirty="0"/>
              <a:t> finding in MS.</a:t>
            </a:r>
            <a:br>
              <a:rPr lang="en-US" sz="2400" dirty="0"/>
            </a:br>
            <a:r>
              <a:rPr lang="en-US" sz="2400" dirty="0"/>
              <a:t>This enhancement will be present for about </a:t>
            </a:r>
            <a:r>
              <a:rPr lang="en-US" sz="2400" dirty="0">
                <a:solidFill>
                  <a:srgbClr val="7030A0"/>
                </a:solidFill>
              </a:rPr>
              <a:t>one month </a:t>
            </a:r>
            <a:r>
              <a:rPr lang="en-US" sz="2400" dirty="0"/>
              <a:t>after the occurrence of a lesion.</a:t>
            </a:r>
            <a:br>
              <a:rPr lang="en-US" sz="2400" dirty="0"/>
            </a:br>
            <a:r>
              <a:rPr lang="en-US" sz="2400" dirty="0"/>
              <a:t>The </a:t>
            </a:r>
            <a:r>
              <a:rPr lang="en-US" sz="2400" dirty="0">
                <a:solidFill>
                  <a:srgbClr val="7030A0"/>
                </a:solidFill>
              </a:rPr>
              <a:t>simultaneous</a:t>
            </a:r>
            <a:r>
              <a:rPr lang="en-US" sz="2400" dirty="0"/>
              <a:t> demonstration of </a:t>
            </a:r>
            <a:r>
              <a:rPr lang="en-US" sz="2400" dirty="0">
                <a:solidFill>
                  <a:srgbClr val="7030A0"/>
                </a:solidFill>
              </a:rPr>
              <a:t>enhancing and non-enhancing </a:t>
            </a:r>
            <a:r>
              <a:rPr lang="en-US" sz="2400" dirty="0"/>
              <a:t>lesions in MS is the radiological counterpart of the clinical </a:t>
            </a:r>
            <a:r>
              <a:rPr lang="en-US" sz="2400" dirty="0">
                <a:solidFill>
                  <a:srgbClr val="7030A0"/>
                </a:solidFill>
              </a:rPr>
              <a:t>dissemination in time and space</a:t>
            </a:r>
            <a:r>
              <a:rPr lang="en-US" sz="2400" dirty="0"/>
              <a:t>.</a:t>
            </a:r>
            <a:br>
              <a:rPr lang="en-US" sz="2400" dirty="0"/>
            </a:br>
            <a:r>
              <a:rPr lang="en-US" sz="2400" dirty="0"/>
              <a:t>The edema will regress and finally only the center will remain as a </a:t>
            </a:r>
            <a:r>
              <a:rPr lang="en-US" sz="2400" dirty="0" err="1"/>
              <a:t>hyperintense</a:t>
            </a:r>
            <a:r>
              <a:rPr lang="en-US" sz="2400" dirty="0"/>
              <a:t> lesion on T2WI.</a:t>
            </a:r>
          </a:p>
        </p:txBody>
      </p:sp>
      <p:pic>
        <p:nvPicPr>
          <p:cNvPr id="7170" name="Picture 2" desc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57609" y="375558"/>
            <a:ext cx="4191000" cy="19431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5408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dirty="0" smtClean="0">
                <a:solidFill>
                  <a:srgbClr val="C00000"/>
                </a:solidFill>
              </a:rPr>
              <a:t>آتاکسی</a:t>
            </a:r>
            <a:r>
              <a:rPr lang="fa-IR" dirty="0" smtClean="0"/>
              <a:t>: پلاک در مخچه، ساقه مغز، نخاع/ حسی</a:t>
            </a:r>
          </a:p>
          <a:p>
            <a:pPr algn="r" rtl="1"/>
            <a:r>
              <a:rPr lang="fa-IR" dirty="0" smtClean="0">
                <a:solidFill>
                  <a:srgbClr val="C00000"/>
                </a:solidFill>
              </a:rPr>
              <a:t>اختلالات اسفنکتری</a:t>
            </a:r>
            <a:endParaRPr lang="fa-IR" dirty="0"/>
          </a:p>
          <a:p>
            <a:pPr algn="r" rtl="1"/>
            <a:r>
              <a:rPr lang="fa-IR" dirty="0" smtClean="0">
                <a:solidFill>
                  <a:srgbClr val="C00000"/>
                </a:solidFill>
              </a:rPr>
              <a:t>یبوست</a:t>
            </a:r>
            <a:endParaRPr lang="fa-IR" dirty="0">
              <a:solidFill>
                <a:srgbClr val="C00000"/>
              </a:solidFill>
            </a:endParaRPr>
          </a:p>
          <a:p>
            <a:pPr algn="r" rtl="1"/>
            <a:r>
              <a:rPr lang="fa-IR" dirty="0" smtClean="0">
                <a:solidFill>
                  <a:srgbClr val="C00000"/>
                </a:solidFill>
              </a:rPr>
              <a:t>مشکلات شناختی</a:t>
            </a:r>
          </a:p>
          <a:p>
            <a:pPr algn="r" rtl="1"/>
            <a:r>
              <a:rPr lang="fa-IR" dirty="0" smtClean="0">
                <a:solidFill>
                  <a:srgbClr val="C00000"/>
                </a:solidFill>
              </a:rPr>
              <a:t>افسردگی</a:t>
            </a:r>
          </a:p>
          <a:p>
            <a:pPr algn="r" rtl="1"/>
            <a:r>
              <a:rPr lang="fa-IR" dirty="0" smtClean="0">
                <a:solidFill>
                  <a:srgbClr val="C00000"/>
                </a:solidFill>
              </a:rPr>
              <a:t>عدم تحمل به گرما: علامت </a:t>
            </a:r>
            <a:r>
              <a:rPr lang="en-US" dirty="0" err="1" smtClean="0"/>
              <a:t>Uthoff</a:t>
            </a:r>
            <a:endParaRPr lang="en-US" dirty="0" smtClean="0"/>
          </a:p>
          <a:p>
            <a:pPr algn="r" rtl="1"/>
            <a:r>
              <a:rPr lang="fa-IR" dirty="0" smtClean="0">
                <a:solidFill>
                  <a:srgbClr val="C00000"/>
                </a:solidFill>
              </a:rPr>
              <a:t>علامت لرمیت</a:t>
            </a:r>
          </a:p>
          <a:p>
            <a:pPr algn="r" rtl="1"/>
            <a:r>
              <a:rPr lang="fa-IR" dirty="0" smtClean="0">
                <a:solidFill>
                  <a:srgbClr val="C00000"/>
                </a:solidFill>
              </a:rPr>
              <a:t>اختلالات جنسی/ سرگیجه/ نورالژی سه قلو/ فلج 7</a:t>
            </a:r>
            <a:endParaRPr lang="en-US" dirty="0">
              <a:solidFill>
                <a:srgbClr val="C00000"/>
              </a:solidFill>
            </a:endParaRPr>
          </a:p>
        </p:txBody>
      </p:sp>
    </p:spTree>
    <p:extLst>
      <p:ext uri="{BB962C8B-B14F-4D97-AF65-F5344CB8AC3E}">
        <p14:creationId xmlns:p14="http://schemas.microsoft.com/office/powerpoint/2010/main" xmlns="" val="1616665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pPr marL="0" indent="0">
              <a:buNone/>
            </a:pPr>
            <a:r>
              <a:rPr lang="en-US" sz="2400" b="1" dirty="0"/>
              <a:t>     </a:t>
            </a:r>
            <a:r>
              <a:rPr lang="en-US" sz="2400" b="1" dirty="0" err="1"/>
              <a:t>Juxtacortical</a:t>
            </a:r>
            <a:r>
              <a:rPr lang="en-US" sz="2400" b="1" dirty="0"/>
              <a:t> lesions:</a:t>
            </a:r>
          </a:p>
          <a:p>
            <a:r>
              <a:rPr lang="en-US" sz="2400" dirty="0"/>
              <a:t>located in the </a:t>
            </a:r>
            <a:r>
              <a:rPr lang="en-US" sz="2400" dirty="0">
                <a:solidFill>
                  <a:srgbClr val="7030A0"/>
                </a:solidFill>
              </a:rPr>
              <a:t>U-fibers</a:t>
            </a:r>
            <a:r>
              <a:rPr lang="en-US" sz="2400" dirty="0"/>
              <a:t> are also </a:t>
            </a:r>
            <a:r>
              <a:rPr lang="en-US" sz="2400" dirty="0">
                <a:solidFill>
                  <a:srgbClr val="7030A0"/>
                </a:solidFill>
              </a:rPr>
              <a:t>very specific </a:t>
            </a:r>
            <a:r>
              <a:rPr lang="en-US" sz="2400" dirty="0"/>
              <a:t>for MS.</a:t>
            </a:r>
            <a:endParaRPr lang="en-US" sz="2400" b="1" dirty="0"/>
          </a:p>
          <a:p>
            <a:endParaRPr lang="en-US" sz="2400" dirty="0"/>
          </a:p>
        </p:txBody>
      </p:sp>
      <p:pic>
        <p:nvPicPr>
          <p:cNvPr id="8194" name="Picture 2" desc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87447" y="3611337"/>
            <a:ext cx="4191000" cy="21336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129345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Dissemination in time.</a:t>
            </a:r>
          </a:p>
        </p:txBody>
      </p:sp>
      <p:sp>
        <p:nvSpPr>
          <p:cNvPr id="3" name="Content Placeholder 2"/>
          <p:cNvSpPr>
            <a:spLocks noGrp="1"/>
          </p:cNvSpPr>
          <p:nvPr>
            <p:ph idx="1"/>
          </p:nvPr>
        </p:nvSpPr>
        <p:spPr/>
        <p:txBody>
          <a:bodyPr/>
          <a:lstStyle/>
          <a:p>
            <a:pPr marL="0" indent="0">
              <a:buNone/>
            </a:pPr>
            <a:r>
              <a:rPr lang="en-US" sz="2400" dirty="0"/>
              <a:t>New lesions on T2W images </a:t>
            </a:r>
          </a:p>
          <a:p>
            <a:pPr marL="0" indent="0">
              <a:buNone/>
            </a:pPr>
            <a:endParaRPr lang="en-US" sz="2400" dirty="0"/>
          </a:p>
          <a:p>
            <a:pPr marL="0" indent="0">
              <a:buNone/>
            </a:pPr>
            <a:endParaRPr lang="en-US" sz="2400" dirty="0"/>
          </a:p>
          <a:p>
            <a:pPr marL="0" indent="0">
              <a:buNone/>
            </a:pPr>
            <a:r>
              <a:rPr lang="en-US" sz="2400" dirty="0" smtClean="0"/>
              <a:t>Gadolinium </a:t>
            </a:r>
            <a:r>
              <a:rPr lang="en-US" sz="2400" dirty="0"/>
              <a:t>enhancement is only visible for about 1 month.</a:t>
            </a:r>
          </a:p>
          <a:p>
            <a:pPr marL="0" indent="0">
              <a:buNone/>
            </a:pPr>
            <a:endParaRPr lang="en-US" sz="2400" dirty="0"/>
          </a:p>
        </p:txBody>
      </p:sp>
      <p:pic>
        <p:nvPicPr>
          <p:cNvPr id="10242" name="Picture 2" desc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53250" y="4148817"/>
            <a:ext cx="4191000" cy="256222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53250" y="1325336"/>
            <a:ext cx="4191000" cy="22574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5749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Tumefactive</a:t>
            </a:r>
            <a:r>
              <a:rPr lang="en-US" b="1" dirty="0"/>
              <a:t> MS</a:t>
            </a:r>
            <a:br>
              <a:rPr lang="en-US" b="1" dirty="0"/>
            </a:br>
            <a:endParaRPr lang="en-US" dirty="0"/>
          </a:p>
        </p:txBody>
      </p:sp>
      <p:sp>
        <p:nvSpPr>
          <p:cNvPr id="3" name="Content Placeholder 2"/>
          <p:cNvSpPr>
            <a:spLocks noGrp="1"/>
          </p:cNvSpPr>
          <p:nvPr>
            <p:ph idx="1"/>
          </p:nvPr>
        </p:nvSpPr>
        <p:spPr/>
        <p:txBody>
          <a:bodyPr>
            <a:normAutofit fontScale="92500"/>
          </a:bodyPr>
          <a:lstStyle/>
          <a:p>
            <a:r>
              <a:rPr lang="en-US" sz="2400" dirty="0"/>
              <a:t>It on MRI presents as </a:t>
            </a:r>
            <a:r>
              <a:rPr lang="en-US" sz="2400" dirty="0">
                <a:solidFill>
                  <a:srgbClr val="7030A0"/>
                </a:solidFill>
              </a:rPr>
              <a:t>a large intra-parenchymal lesion </a:t>
            </a:r>
            <a:r>
              <a:rPr lang="en-US" sz="2400" dirty="0"/>
              <a:t>with usually </a:t>
            </a:r>
            <a:r>
              <a:rPr lang="en-US" sz="2400" dirty="0">
                <a:solidFill>
                  <a:srgbClr val="7030A0"/>
                </a:solidFill>
              </a:rPr>
              <a:t>less mass effect </a:t>
            </a:r>
            <a:r>
              <a:rPr lang="en-US" sz="2400" dirty="0"/>
              <a:t>than would be expected for its size.</a:t>
            </a:r>
          </a:p>
          <a:p>
            <a:r>
              <a:rPr lang="en-US" sz="2400" dirty="0"/>
              <a:t>After the administration of gadolinium, there may be some peripheral </a:t>
            </a:r>
            <a:r>
              <a:rPr lang="en-US" sz="2400" dirty="0">
                <a:solidFill>
                  <a:srgbClr val="7030A0"/>
                </a:solidFill>
              </a:rPr>
              <a:t>enhancement</a:t>
            </a:r>
            <a:r>
              <a:rPr lang="en-US" sz="2400" dirty="0"/>
              <a:t>, often with an </a:t>
            </a:r>
            <a:r>
              <a:rPr lang="en-US" sz="2400" i="1" dirty="0">
                <a:solidFill>
                  <a:srgbClr val="7030A0"/>
                </a:solidFill>
              </a:rPr>
              <a:t>incomplete ring</a:t>
            </a:r>
            <a:r>
              <a:rPr lang="en-US" sz="2400" dirty="0"/>
              <a:t>.</a:t>
            </a:r>
            <a:br>
              <a:rPr lang="en-US" sz="2400" dirty="0"/>
            </a:br>
            <a:r>
              <a:rPr lang="en-US" sz="2400" dirty="0"/>
              <a:t>These lesions can be distinguished from </a:t>
            </a:r>
            <a:r>
              <a:rPr lang="en-US" sz="2400" dirty="0" err="1">
                <a:solidFill>
                  <a:srgbClr val="00B050"/>
                </a:solidFill>
              </a:rPr>
              <a:t>gliomas</a:t>
            </a:r>
            <a:r>
              <a:rPr lang="en-US" sz="2400" dirty="0">
                <a:solidFill>
                  <a:srgbClr val="00B050"/>
                </a:solidFill>
              </a:rPr>
              <a:t> </a:t>
            </a:r>
            <a:r>
              <a:rPr lang="en-US" sz="2400" dirty="0"/>
              <a:t>or </a:t>
            </a:r>
            <a:r>
              <a:rPr lang="en-US" sz="2400" dirty="0" err="1">
                <a:solidFill>
                  <a:srgbClr val="00B050"/>
                </a:solidFill>
              </a:rPr>
              <a:t>intraparenchymal</a:t>
            </a:r>
            <a:r>
              <a:rPr lang="en-US" sz="2400" dirty="0">
                <a:solidFill>
                  <a:srgbClr val="00B050"/>
                </a:solidFill>
              </a:rPr>
              <a:t> abscesses</a:t>
            </a:r>
            <a:r>
              <a:rPr lang="en-US" sz="2400" dirty="0"/>
              <a:t>, which typically have a </a:t>
            </a:r>
            <a:r>
              <a:rPr lang="en-US" sz="2400" dirty="0">
                <a:solidFill>
                  <a:srgbClr val="00B050"/>
                </a:solidFill>
              </a:rPr>
              <a:t>closed-ring enhancement</a:t>
            </a:r>
            <a:r>
              <a:rPr lang="en-US" sz="2400" dirty="0"/>
              <a:t>.</a:t>
            </a:r>
          </a:p>
          <a:p>
            <a:r>
              <a:rPr lang="en-US" sz="2400" dirty="0"/>
              <a:t>The open-ring enhancement pattern with low signal T2 ring and low CBF are all indicative of demyelination.</a:t>
            </a:r>
          </a:p>
        </p:txBody>
      </p:sp>
    </p:spTree>
    <p:extLst>
      <p:ext uri="{BB962C8B-B14F-4D97-AF65-F5344CB8AC3E}">
        <p14:creationId xmlns:p14="http://schemas.microsoft.com/office/powerpoint/2010/main" xmlns="" val="20348425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2400" y="1066800"/>
            <a:ext cx="4191000" cy="4819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328025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48552"/>
            <a:ext cx="8911687" cy="1280890"/>
          </a:xfrm>
        </p:spPr>
        <p:txBody>
          <a:bodyPr>
            <a:normAutofit/>
          </a:bodyPr>
          <a:lstStyle/>
          <a:p>
            <a:r>
              <a:rPr lang="en-US" sz="3600" b="1" dirty="0" err="1"/>
              <a:t>Balo’s</a:t>
            </a:r>
            <a:r>
              <a:rPr lang="en-US" sz="3600" b="1" dirty="0"/>
              <a:t> Concentric Sclerosis</a:t>
            </a:r>
            <a:r>
              <a:rPr lang="en-US" b="1" dirty="0"/>
              <a:t/>
            </a:r>
            <a:br>
              <a:rPr lang="en-US" b="1" dirty="0"/>
            </a:br>
            <a:endParaRPr lang="en-US" dirty="0"/>
          </a:p>
        </p:txBody>
      </p:sp>
      <p:sp>
        <p:nvSpPr>
          <p:cNvPr id="3" name="Content Placeholder 2"/>
          <p:cNvSpPr>
            <a:spLocks noGrp="1"/>
          </p:cNvSpPr>
          <p:nvPr>
            <p:ph idx="1"/>
          </p:nvPr>
        </p:nvSpPr>
        <p:spPr>
          <a:xfrm>
            <a:off x="2589212" y="1006928"/>
            <a:ext cx="8915400" cy="3777622"/>
          </a:xfrm>
        </p:spPr>
        <p:txBody>
          <a:bodyPr>
            <a:normAutofit/>
          </a:bodyPr>
          <a:lstStyle/>
          <a:p>
            <a:r>
              <a:rPr lang="en-US" sz="2400" dirty="0"/>
              <a:t>uncommon demyelinating disease</a:t>
            </a:r>
          </a:p>
          <a:p>
            <a:r>
              <a:rPr lang="en-US" sz="2400" dirty="0"/>
              <a:t>alternative bands of demyelination and myelin </a:t>
            </a:r>
          </a:p>
          <a:p>
            <a:pPr marL="0" indent="0">
              <a:buNone/>
            </a:pPr>
            <a:r>
              <a:rPr lang="en-US" sz="2400" dirty="0"/>
              <a:t>preservation, often in </a:t>
            </a:r>
          </a:p>
          <a:p>
            <a:pPr marL="0" indent="0">
              <a:buNone/>
            </a:pPr>
            <a:r>
              <a:rPr lang="en-US" sz="2400" dirty="0"/>
              <a:t>whorl-like  configurations</a:t>
            </a:r>
          </a:p>
        </p:txBody>
      </p:sp>
      <p:pic>
        <p:nvPicPr>
          <p:cNvPr id="12290" name="Picture 2" desc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09658" y="2057399"/>
            <a:ext cx="4191000" cy="48006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75219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Neuromyelitis</a:t>
            </a:r>
            <a:r>
              <a:rPr lang="en-US" b="1" dirty="0"/>
              <a:t> </a:t>
            </a:r>
            <a:r>
              <a:rPr lang="en-US" b="1" dirty="0" err="1"/>
              <a:t>Optica</a:t>
            </a:r>
            <a:r>
              <a:rPr lang="en-US" b="1" dirty="0"/>
              <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r>
              <a:rPr lang="en-US" sz="2400" dirty="0"/>
              <a:t>A very important differential to keep in mind, especially in patients with a </a:t>
            </a:r>
            <a:r>
              <a:rPr lang="en-US" sz="2400" dirty="0">
                <a:solidFill>
                  <a:srgbClr val="7030A0"/>
                </a:solidFill>
              </a:rPr>
              <a:t>bilateral optic neuritis</a:t>
            </a:r>
            <a:r>
              <a:rPr lang="en-US" sz="2400" dirty="0"/>
              <a:t>, is </a:t>
            </a:r>
            <a:r>
              <a:rPr lang="en-US" sz="2400" dirty="0" err="1"/>
              <a:t>Neuromyelitis</a:t>
            </a:r>
            <a:r>
              <a:rPr lang="en-US" sz="2400" dirty="0"/>
              <a:t> </a:t>
            </a:r>
            <a:r>
              <a:rPr lang="en-US" sz="2400" dirty="0" err="1"/>
              <a:t>Optica</a:t>
            </a:r>
            <a:r>
              <a:rPr lang="en-US" sz="2400" dirty="0"/>
              <a:t> (NMO) or </a:t>
            </a:r>
            <a:r>
              <a:rPr lang="en-US" sz="2400" dirty="0" err="1"/>
              <a:t>Devic's</a:t>
            </a:r>
            <a:r>
              <a:rPr lang="en-US" sz="2400" dirty="0"/>
              <a:t> Disease.</a:t>
            </a:r>
            <a:br>
              <a:rPr lang="en-US" sz="2400" dirty="0"/>
            </a:br>
            <a:r>
              <a:rPr lang="en-US" sz="2400" dirty="0"/>
              <a:t>This is a demyelinating disease in which the </a:t>
            </a:r>
            <a:r>
              <a:rPr lang="en-US" sz="2400" dirty="0">
                <a:solidFill>
                  <a:srgbClr val="7030A0"/>
                </a:solidFill>
              </a:rPr>
              <a:t>optic nerves and spinal cord</a:t>
            </a:r>
            <a:r>
              <a:rPr lang="en-US" sz="2400" dirty="0"/>
              <a:t> are usually involved.</a:t>
            </a:r>
            <a:br>
              <a:rPr lang="en-US" sz="2400" dirty="0"/>
            </a:br>
            <a:r>
              <a:rPr lang="en-US" sz="2400" dirty="0"/>
              <a:t>Often there are few T2-lesions in the brain.</a:t>
            </a:r>
            <a:br>
              <a:rPr lang="en-US" sz="2400" dirty="0"/>
            </a:br>
            <a:r>
              <a:rPr lang="en-US" sz="2400" dirty="0"/>
              <a:t>Think of NMO when there are </a:t>
            </a:r>
            <a:r>
              <a:rPr lang="en-US" sz="2400" dirty="0">
                <a:solidFill>
                  <a:srgbClr val="7030A0"/>
                </a:solidFill>
              </a:rPr>
              <a:t>extensive spinal cord lesions </a:t>
            </a:r>
            <a:r>
              <a:rPr lang="en-US" sz="2400" dirty="0"/>
              <a:t>(more than 3 vertebral segments) with </a:t>
            </a:r>
            <a:r>
              <a:rPr lang="en-US" sz="2400" dirty="0">
                <a:solidFill>
                  <a:srgbClr val="7030A0"/>
                </a:solidFill>
              </a:rPr>
              <a:t>low T1</a:t>
            </a:r>
            <a:r>
              <a:rPr lang="en-US" sz="2400" dirty="0"/>
              <a:t>-signalintensity and </a:t>
            </a:r>
            <a:r>
              <a:rPr lang="en-US" sz="2400" dirty="0">
                <a:solidFill>
                  <a:srgbClr val="7030A0"/>
                </a:solidFill>
              </a:rPr>
              <a:t>swelling </a:t>
            </a:r>
            <a:r>
              <a:rPr lang="en-US" sz="2400" dirty="0"/>
              <a:t>of the cord.</a:t>
            </a:r>
            <a:br>
              <a:rPr lang="en-US" sz="2400" dirty="0"/>
            </a:br>
            <a:r>
              <a:rPr lang="en-US" sz="2400" dirty="0"/>
              <a:t>On axial images the lesions often </a:t>
            </a:r>
            <a:r>
              <a:rPr lang="en-US" sz="2400" dirty="0">
                <a:solidFill>
                  <a:srgbClr val="7030A0"/>
                </a:solidFill>
              </a:rPr>
              <a:t>involve most of the cord</a:t>
            </a:r>
            <a:r>
              <a:rPr lang="en-US" sz="2400" dirty="0"/>
              <a:t>.</a:t>
            </a:r>
            <a:br>
              <a:rPr lang="en-US" sz="2400" dirty="0"/>
            </a:br>
            <a:r>
              <a:rPr lang="en-US" sz="2400" dirty="0"/>
              <a:t>This is unlike MS, in which the lesions are usually smaller and peripherally located.</a:t>
            </a:r>
          </a:p>
        </p:txBody>
      </p:sp>
    </p:spTree>
    <p:extLst>
      <p:ext uri="{BB962C8B-B14F-4D97-AF65-F5344CB8AC3E}">
        <p14:creationId xmlns:p14="http://schemas.microsoft.com/office/powerpoint/2010/main" xmlns="" val="27011582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3314" name="Picture 2" desc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44546" y="2133600"/>
            <a:ext cx="4191000" cy="34575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36468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ADEM</a:t>
            </a:r>
            <a:br>
              <a:rPr lang="en-US" b="1" dirty="0"/>
            </a:br>
            <a:endParaRPr lang="en-US" dirty="0"/>
          </a:p>
        </p:txBody>
      </p:sp>
      <p:sp>
        <p:nvSpPr>
          <p:cNvPr id="3" name="Content Placeholder 2"/>
          <p:cNvSpPr>
            <a:spLocks noGrp="1"/>
          </p:cNvSpPr>
          <p:nvPr>
            <p:ph idx="1"/>
          </p:nvPr>
        </p:nvSpPr>
        <p:spPr/>
        <p:txBody>
          <a:bodyPr>
            <a:normAutofit fontScale="85000" lnSpcReduction="10000"/>
          </a:bodyPr>
          <a:lstStyle/>
          <a:p>
            <a:r>
              <a:rPr lang="en-US" sz="2400" dirty="0"/>
              <a:t>Acute Disseminated Encephalomyelitis (ADEM)is another important differential diagnosis of MS.</a:t>
            </a:r>
            <a:br>
              <a:rPr lang="en-US" sz="2400" dirty="0"/>
            </a:br>
            <a:r>
              <a:rPr lang="en-US" sz="2400" dirty="0"/>
              <a:t>This is a </a:t>
            </a:r>
            <a:r>
              <a:rPr lang="en-US" sz="2400" dirty="0">
                <a:solidFill>
                  <a:srgbClr val="7030A0"/>
                </a:solidFill>
              </a:rPr>
              <a:t>monophasic</a:t>
            </a:r>
            <a:r>
              <a:rPr lang="en-US" sz="2400" dirty="0"/>
              <a:t>, </a:t>
            </a:r>
            <a:r>
              <a:rPr lang="en-US" sz="2400" dirty="0">
                <a:solidFill>
                  <a:srgbClr val="7030A0"/>
                </a:solidFill>
              </a:rPr>
              <a:t>immune-mediated</a:t>
            </a:r>
            <a:r>
              <a:rPr lang="en-US" sz="2400" dirty="0"/>
              <a:t> demyelinating disease which often presents in </a:t>
            </a:r>
            <a:r>
              <a:rPr lang="en-US" sz="2400" dirty="0">
                <a:solidFill>
                  <a:srgbClr val="7030A0"/>
                </a:solidFill>
              </a:rPr>
              <a:t>children</a:t>
            </a:r>
            <a:r>
              <a:rPr lang="en-US" sz="2400" dirty="0"/>
              <a:t> following an </a:t>
            </a:r>
            <a:r>
              <a:rPr lang="en-US" sz="2400" dirty="0">
                <a:solidFill>
                  <a:srgbClr val="7030A0"/>
                </a:solidFill>
              </a:rPr>
              <a:t>infection or vaccination.</a:t>
            </a:r>
          </a:p>
          <a:p>
            <a:r>
              <a:rPr lang="en-US" sz="2400" dirty="0">
                <a:solidFill>
                  <a:srgbClr val="7030A0"/>
                </a:solidFill>
              </a:rPr>
              <a:t> </a:t>
            </a:r>
            <a:r>
              <a:rPr lang="en-US" sz="2400" dirty="0"/>
              <a:t>On MRI there are often </a:t>
            </a:r>
            <a:r>
              <a:rPr lang="en-US" sz="2400" dirty="0">
                <a:solidFill>
                  <a:srgbClr val="7030A0"/>
                </a:solidFill>
              </a:rPr>
              <a:t>diffuse</a:t>
            </a:r>
            <a:r>
              <a:rPr lang="en-US" sz="2400" dirty="0"/>
              <a:t> and </a:t>
            </a:r>
            <a:r>
              <a:rPr lang="en-US" sz="2400" dirty="0">
                <a:solidFill>
                  <a:srgbClr val="7030A0"/>
                </a:solidFill>
              </a:rPr>
              <a:t>relatively symmetrical </a:t>
            </a:r>
            <a:r>
              <a:rPr lang="en-US" sz="2400" dirty="0"/>
              <a:t>lesions in the </a:t>
            </a:r>
            <a:r>
              <a:rPr lang="en-US" sz="2400" dirty="0">
                <a:solidFill>
                  <a:srgbClr val="7030A0"/>
                </a:solidFill>
              </a:rPr>
              <a:t>supra-and </a:t>
            </a:r>
            <a:r>
              <a:rPr lang="en-US" sz="2400" dirty="0" err="1">
                <a:solidFill>
                  <a:srgbClr val="7030A0"/>
                </a:solidFill>
              </a:rPr>
              <a:t>infratentorial</a:t>
            </a:r>
            <a:r>
              <a:rPr lang="en-US" sz="2400" dirty="0">
                <a:solidFill>
                  <a:srgbClr val="7030A0"/>
                </a:solidFill>
              </a:rPr>
              <a:t> white matter </a:t>
            </a:r>
            <a:r>
              <a:rPr lang="en-US" sz="2400" dirty="0"/>
              <a:t>which </a:t>
            </a:r>
            <a:r>
              <a:rPr lang="en-US" sz="2400" dirty="0">
                <a:solidFill>
                  <a:srgbClr val="7030A0"/>
                </a:solidFill>
              </a:rPr>
              <a:t>may enhance simultaneously</a:t>
            </a:r>
            <a:r>
              <a:rPr lang="en-US" sz="2400" dirty="0"/>
              <a:t>.</a:t>
            </a:r>
            <a:br>
              <a:rPr lang="en-US" sz="2400" dirty="0"/>
            </a:br>
            <a:r>
              <a:rPr lang="en-US" sz="2400" dirty="0"/>
              <a:t>There almost always is preferential involvement of the </a:t>
            </a:r>
            <a:r>
              <a:rPr lang="en-US" sz="2400" dirty="0">
                <a:solidFill>
                  <a:srgbClr val="7030A0"/>
                </a:solidFill>
              </a:rPr>
              <a:t>cortical gray matter and the deep gray matter of the basal ganglia and thalami.</a:t>
            </a:r>
          </a:p>
          <a:p>
            <a:pPr marL="0" indent="0">
              <a:buNone/>
            </a:pPr>
            <a:r>
              <a:rPr lang="en-US" sz="2400" dirty="0"/>
              <a:t/>
            </a:r>
            <a:br>
              <a:rPr lang="en-US" sz="2400" dirty="0"/>
            </a:br>
            <a:endParaRPr lang="en-US" sz="2400" dirty="0"/>
          </a:p>
        </p:txBody>
      </p:sp>
    </p:spTree>
    <p:extLst>
      <p:ext uri="{BB962C8B-B14F-4D97-AF65-F5344CB8AC3E}">
        <p14:creationId xmlns:p14="http://schemas.microsoft.com/office/powerpoint/2010/main" xmlns="" val="8998118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2400" y="914401"/>
            <a:ext cx="4191000" cy="4810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89559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96893" y="228600"/>
            <a:ext cx="4191000" cy="1609726"/>
          </a:xfrm>
          <a:prstGeom prst="rect">
            <a:avLst/>
          </a:prstGeom>
          <a:noFill/>
          <a:extLst>
            <a:ext uri="{909E8E84-426E-40DD-AFC4-6F175D3DCCD1}">
              <a14:hiddenFill xmlns:a14="http://schemas.microsoft.com/office/drawing/2010/main" xmlns="">
                <a:solidFill>
                  <a:srgbClr val="FFFFFF"/>
                </a:solidFill>
              </a14:hiddenFill>
            </a:ext>
          </a:extLst>
        </p:spPr>
      </p:pic>
      <p:pic>
        <p:nvPicPr>
          <p:cNvPr id="16388" name="Picture 4" desc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96893" y="2034021"/>
            <a:ext cx="4191000" cy="4810125"/>
          </a:xfrm>
          <a:prstGeom prst="rect">
            <a:avLst/>
          </a:prstGeom>
          <a:noFill/>
          <a:extLst>
            <a:ext uri="{909E8E84-426E-40DD-AFC4-6F175D3DCCD1}">
              <a14:hiddenFill xmlns:a14="http://schemas.microsoft.com/office/drawing/2010/main" xmlns="">
                <a:solidFill>
                  <a:srgbClr val="FFFFFF"/>
                </a:solidFill>
              </a14:hiddenFill>
            </a:ext>
          </a:extLst>
        </p:spPr>
      </p:pic>
      <p:pic>
        <p:nvPicPr>
          <p:cNvPr id="16390" name="Picture 6" desc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19800" y="529935"/>
            <a:ext cx="4191000" cy="1552576"/>
          </a:xfrm>
          <a:prstGeom prst="rect">
            <a:avLst/>
          </a:prstGeom>
          <a:noFill/>
          <a:extLst>
            <a:ext uri="{909E8E84-426E-40DD-AFC4-6F175D3DCCD1}">
              <a14:hiddenFill xmlns:a14="http://schemas.microsoft.com/office/drawing/2010/main" xmlns="">
                <a:solidFill>
                  <a:srgbClr val="FFFFFF"/>
                </a:solidFill>
              </a14:hiddenFill>
            </a:ext>
          </a:extLst>
        </p:spPr>
      </p:pic>
      <p:pic>
        <p:nvPicPr>
          <p:cNvPr id="16392" name="Picture 8" desc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019800" y="2819400"/>
            <a:ext cx="4191000" cy="1914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22168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7030A0"/>
                </a:solidFill>
              </a:rPr>
              <a:t>سیر بالینی:</a:t>
            </a:r>
            <a:endParaRPr lang="en-US" dirty="0">
              <a:solidFill>
                <a:srgbClr val="7030A0"/>
              </a:solidFill>
            </a:endParaRPr>
          </a:p>
        </p:txBody>
      </p:sp>
      <p:sp>
        <p:nvSpPr>
          <p:cNvPr id="3" name="Content Placeholder 2"/>
          <p:cNvSpPr>
            <a:spLocks noGrp="1"/>
          </p:cNvSpPr>
          <p:nvPr>
            <p:ph idx="1"/>
          </p:nvPr>
        </p:nvSpPr>
        <p:spPr/>
        <p:txBody>
          <a:bodyPr>
            <a:normAutofit fontScale="92500" lnSpcReduction="20000"/>
          </a:bodyPr>
          <a:lstStyle/>
          <a:p>
            <a:pPr algn="r" rtl="1"/>
            <a:r>
              <a:rPr lang="fa-IR" dirty="0" smtClean="0">
                <a:solidFill>
                  <a:srgbClr val="7030A0"/>
                </a:solidFill>
              </a:rPr>
              <a:t>فرم عود کننده- بهبود یابنده</a:t>
            </a:r>
            <a:r>
              <a:rPr lang="fa-IR" dirty="0" smtClean="0"/>
              <a:t>: </a:t>
            </a:r>
            <a:r>
              <a:rPr lang="en-US" dirty="0" smtClean="0"/>
              <a:t>RRMS</a:t>
            </a:r>
            <a:endParaRPr lang="fa-IR" dirty="0" smtClean="0"/>
          </a:p>
          <a:p>
            <a:pPr algn="r" rtl="1">
              <a:buFontTx/>
              <a:buChar char="-"/>
            </a:pPr>
            <a:r>
              <a:rPr lang="fa-IR" dirty="0" smtClean="0"/>
              <a:t>85% بیماران در ابتدا</a:t>
            </a:r>
          </a:p>
          <a:p>
            <a:pPr algn="r" rtl="1">
              <a:buFontTx/>
              <a:buChar char="-"/>
            </a:pPr>
            <a:r>
              <a:rPr lang="fa-IR" dirty="0" smtClean="0"/>
              <a:t>حمله: حداقل 24 ساعت</a:t>
            </a:r>
          </a:p>
          <a:p>
            <a:pPr algn="r" rtl="1">
              <a:buFontTx/>
              <a:buChar char="-"/>
            </a:pPr>
            <a:r>
              <a:rPr lang="fa-IR" dirty="0" smtClean="0"/>
              <a:t>فاصله حملات: حداقل یک ماه</a:t>
            </a:r>
            <a:endParaRPr lang="fa-IR" dirty="0"/>
          </a:p>
          <a:p>
            <a:pPr algn="r" rtl="1"/>
            <a:r>
              <a:rPr lang="fa-IR" dirty="0" smtClean="0">
                <a:solidFill>
                  <a:srgbClr val="7030A0"/>
                </a:solidFill>
              </a:rPr>
              <a:t>فرم پیشرونده ثانویه</a:t>
            </a:r>
            <a:r>
              <a:rPr lang="fa-IR" dirty="0" smtClean="0"/>
              <a:t>: </a:t>
            </a:r>
            <a:r>
              <a:rPr lang="en-US" dirty="0" smtClean="0"/>
              <a:t>SPMS</a:t>
            </a:r>
            <a:endParaRPr lang="fa-IR" dirty="0" smtClean="0"/>
          </a:p>
          <a:p>
            <a:pPr algn="r" rtl="1">
              <a:buFontTx/>
              <a:buChar char="-"/>
            </a:pPr>
            <a:r>
              <a:rPr lang="fa-IR" dirty="0" smtClean="0"/>
              <a:t>پیشرفت تدریجی با یا بدون حملات واضح</a:t>
            </a:r>
            <a:endParaRPr lang="fa-IR" dirty="0"/>
          </a:p>
          <a:p>
            <a:pPr algn="r" rtl="1"/>
            <a:r>
              <a:rPr lang="fa-IR" dirty="0" smtClean="0">
                <a:solidFill>
                  <a:srgbClr val="7030A0"/>
                </a:solidFill>
              </a:rPr>
              <a:t>فرم پیشرونده اولیه</a:t>
            </a:r>
            <a:r>
              <a:rPr lang="fa-IR" dirty="0" smtClean="0"/>
              <a:t>: </a:t>
            </a:r>
            <a:r>
              <a:rPr lang="en-US" dirty="0" smtClean="0"/>
              <a:t>PPMS</a:t>
            </a:r>
            <a:endParaRPr lang="fa-IR" dirty="0" smtClean="0"/>
          </a:p>
          <a:p>
            <a:pPr algn="r" rtl="1">
              <a:buFontTx/>
              <a:buChar char="-"/>
            </a:pPr>
            <a:r>
              <a:rPr lang="fa-IR" dirty="0" smtClean="0"/>
              <a:t>بدون حمله از ابتدا</a:t>
            </a:r>
          </a:p>
          <a:p>
            <a:pPr algn="r" rtl="1">
              <a:buFontTx/>
              <a:buChar char="-"/>
            </a:pPr>
            <a:r>
              <a:rPr lang="fa-IR" dirty="0" smtClean="0"/>
              <a:t>پیشرفت </a:t>
            </a:r>
            <a:r>
              <a:rPr lang="fa-IR" smtClean="0"/>
              <a:t>سریعتر ناتوانی</a:t>
            </a:r>
            <a:endParaRPr lang="fa-IR" dirty="0"/>
          </a:p>
          <a:p>
            <a:pPr algn="r" rtl="1"/>
            <a:r>
              <a:rPr lang="fa-IR" dirty="0" smtClean="0"/>
              <a:t>فرم پیشرونده- عود کننده: </a:t>
            </a:r>
            <a:r>
              <a:rPr lang="en-US" dirty="0" smtClean="0"/>
              <a:t>PRMS</a:t>
            </a:r>
            <a:endParaRPr lang="fa-IR" dirty="0" smtClean="0"/>
          </a:p>
          <a:p>
            <a:pPr marL="0" indent="0" algn="r" rtl="1">
              <a:buNone/>
            </a:pPr>
            <a:r>
              <a:rPr lang="fa-IR" dirty="0" smtClean="0"/>
              <a:t>- حمله+ پیشرفت تدریجی</a:t>
            </a:r>
          </a:p>
        </p:txBody>
      </p:sp>
    </p:spTree>
    <p:extLst>
      <p:ext uri="{BB962C8B-B14F-4D97-AF65-F5344CB8AC3E}">
        <p14:creationId xmlns:p14="http://schemas.microsoft.com/office/powerpoint/2010/main" xmlns="" val="42444038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62500" lnSpcReduction="20000"/>
          </a:bodyPr>
          <a:lstStyle/>
          <a:p>
            <a:r>
              <a:rPr lang="en-US" sz="2400" i="1" dirty="0"/>
              <a:t>An Attack is:</a:t>
            </a:r>
            <a:endParaRPr lang="en-US" sz="2400" dirty="0"/>
          </a:p>
          <a:p>
            <a:r>
              <a:rPr lang="en-US" sz="2400" dirty="0">
                <a:solidFill>
                  <a:srgbClr val="7030A0"/>
                </a:solidFill>
              </a:rPr>
              <a:t>Neurological disturbance </a:t>
            </a:r>
            <a:r>
              <a:rPr lang="en-US" sz="2400" dirty="0"/>
              <a:t>of kind seen in MS</a:t>
            </a:r>
          </a:p>
          <a:p>
            <a:r>
              <a:rPr lang="en-US" sz="2400" dirty="0">
                <a:solidFill>
                  <a:srgbClr val="7030A0"/>
                </a:solidFill>
              </a:rPr>
              <a:t>Subjective</a:t>
            </a:r>
            <a:r>
              <a:rPr lang="en-US" sz="2400" dirty="0"/>
              <a:t> report or </a:t>
            </a:r>
            <a:r>
              <a:rPr lang="en-US" sz="2400" dirty="0">
                <a:solidFill>
                  <a:srgbClr val="7030A0"/>
                </a:solidFill>
              </a:rPr>
              <a:t>objective</a:t>
            </a:r>
            <a:r>
              <a:rPr lang="en-US" sz="2400" dirty="0"/>
              <a:t> observation</a:t>
            </a:r>
          </a:p>
          <a:p>
            <a:r>
              <a:rPr lang="en-US" sz="2400" dirty="0"/>
              <a:t>At least </a:t>
            </a:r>
            <a:r>
              <a:rPr lang="en-US" sz="2400" dirty="0">
                <a:solidFill>
                  <a:srgbClr val="7030A0"/>
                </a:solidFill>
              </a:rPr>
              <a:t>24 hours </a:t>
            </a:r>
            <a:r>
              <a:rPr lang="en-US" sz="2400" dirty="0"/>
              <a:t>duration in absence of fever or infection</a:t>
            </a:r>
          </a:p>
          <a:p>
            <a:r>
              <a:rPr lang="en-US" sz="2400" dirty="0"/>
              <a:t>Excludes </a:t>
            </a:r>
            <a:r>
              <a:rPr lang="en-US" sz="2400" dirty="0" err="1"/>
              <a:t>pseudoattacks</a:t>
            </a:r>
            <a:r>
              <a:rPr lang="en-US" sz="2400" dirty="0"/>
              <a:t>, single paroxysmal symptoms (multiple episodes of paroxysmal symptoms occurring over 24 hours or more are acceptable as evidence)</a:t>
            </a:r>
          </a:p>
          <a:p>
            <a:r>
              <a:rPr lang="en-US" sz="2400" dirty="0"/>
              <a:t>Some </a:t>
            </a:r>
            <a:r>
              <a:rPr lang="en-US" sz="2400" dirty="0">
                <a:solidFill>
                  <a:srgbClr val="7030A0"/>
                </a:solidFill>
              </a:rPr>
              <a:t>historical events </a:t>
            </a:r>
            <a:r>
              <a:rPr lang="en-US" sz="2400" dirty="0"/>
              <a:t>with symptoms and pattern typical for MS can provide reasonable evidence of previous demyelinating events, even in the absence of objective findings</a:t>
            </a:r>
          </a:p>
          <a:p>
            <a:r>
              <a:rPr lang="en-US" sz="2400" i="1" dirty="0"/>
              <a:t>Time Between Attacks:</a:t>
            </a:r>
            <a:endParaRPr lang="en-US" sz="2400" dirty="0"/>
          </a:p>
          <a:p>
            <a:r>
              <a:rPr lang="en-US" sz="2400" dirty="0">
                <a:solidFill>
                  <a:srgbClr val="7030A0"/>
                </a:solidFill>
              </a:rPr>
              <a:t>30 days </a:t>
            </a:r>
            <a:r>
              <a:rPr lang="en-US" sz="2400" dirty="0"/>
              <a:t>between onset of event 1 and onset of event 2</a:t>
            </a:r>
          </a:p>
          <a:p>
            <a:r>
              <a:rPr lang="en-US" sz="2400" i="1" dirty="0"/>
              <a:t>Positive CSF is:</a:t>
            </a:r>
            <a:endParaRPr lang="en-US" sz="2400" dirty="0"/>
          </a:p>
          <a:p>
            <a:r>
              <a:rPr lang="en-US" sz="2400" dirty="0" err="1">
                <a:solidFill>
                  <a:srgbClr val="7030A0"/>
                </a:solidFill>
              </a:rPr>
              <a:t>Oligoclonal</a:t>
            </a:r>
            <a:r>
              <a:rPr lang="en-US" sz="2400" dirty="0">
                <a:solidFill>
                  <a:srgbClr val="7030A0"/>
                </a:solidFill>
              </a:rPr>
              <a:t> </a:t>
            </a:r>
            <a:r>
              <a:rPr lang="en-US" sz="2400" dirty="0" err="1">
                <a:solidFill>
                  <a:srgbClr val="7030A0"/>
                </a:solidFill>
              </a:rPr>
              <a:t>IgG</a:t>
            </a:r>
            <a:r>
              <a:rPr lang="en-US" sz="2400" dirty="0">
                <a:solidFill>
                  <a:srgbClr val="7030A0"/>
                </a:solidFill>
              </a:rPr>
              <a:t> bands in CSF </a:t>
            </a:r>
            <a:r>
              <a:rPr lang="en-US" sz="2400" dirty="0"/>
              <a:t>(and not serum) or </a:t>
            </a:r>
            <a:r>
              <a:rPr lang="en-US" sz="2400" dirty="0">
                <a:solidFill>
                  <a:srgbClr val="7030A0"/>
                </a:solidFill>
              </a:rPr>
              <a:t>elevated </a:t>
            </a:r>
            <a:r>
              <a:rPr lang="en-US" sz="2400" dirty="0" err="1">
                <a:solidFill>
                  <a:srgbClr val="7030A0"/>
                </a:solidFill>
              </a:rPr>
              <a:t>IgG</a:t>
            </a:r>
            <a:r>
              <a:rPr lang="en-US" sz="2400" dirty="0">
                <a:solidFill>
                  <a:srgbClr val="7030A0"/>
                </a:solidFill>
              </a:rPr>
              <a:t> index</a:t>
            </a:r>
          </a:p>
          <a:p>
            <a:endParaRPr lang="en-US" sz="2400" dirty="0"/>
          </a:p>
        </p:txBody>
      </p:sp>
    </p:spTree>
    <p:extLst>
      <p:ext uri="{BB962C8B-B14F-4D97-AF65-F5344CB8AC3E}">
        <p14:creationId xmlns:p14="http://schemas.microsoft.com/office/powerpoint/2010/main" xmlns="" val="29521410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65614" y="770164"/>
            <a:ext cx="8229600" cy="4525963"/>
          </a:xfrm>
        </p:spPr>
        <p:txBody>
          <a:bodyPr>
            <a:normAutofit/>
          </a:bodyPr>
          <a:lstStyle/>
          <a:p>
            <a:r>
              <a:rPr lang="en-US" sz="2400" dirty="0"/>
              <a:t>For dissemination in space (DIS) lesions in </a:t>
            </a:r>
            <a:r>
              <a:rPr lang="en-US" sz="2400" dirty="0">
                <a:solidFill>
                  <a:srgbClr val="7030A0"/>
                </a:solidFill>
              </a:rPr>
              <a:t>two out of four </a:t>
            </a:r>
            <a:r>
              <a:rPr lang="en-US" sz="2400" dirty="0"/>
              <a:t>typical areas of the CNS are required:</a:t>
            </a:r>
          </a:p>
          <a:p>
            <a:endParaRPr lang="en-US" sz="2400" dirty="0"/>
          </a:p>
          <a:p>
            <a:r>
              <a:rPr lang="en-US" sz="2400" dirty="0"/>
              <a:t>Periventricular</a:t>
            </a:r>
          </a:p>
          <a:p>
            <a:r>
              <a:rPr lang="en-US" sz="2400" dirty="0" err="1"/>
              <a:t>juxtacortical</a:t>
            </a:r>
            <a:endParaRPr lang="en-US" sz="2400" dirty="0"/>
          </a:p>
          <a:p>
            <a:r>
              <a:rPr lang="en-US" sz="2400" dirty="0" err="1"/>
              <a:t>infratentorial</a:t>
            </a:r>
            <a:endParaRPr lang="en-US" sz="2400" dirty="0"/>
          </a:p>
          <a:p>
            <a:r>
              <a:rPr lang="en-US" sz="2400" dirty="0"/>
              <a:t>spinal cord</a:t>
            </a:r>
          </a:p>
          <a:p>
            <a:endParaRPr lang="en-US" sz="2400" dirty="0"/>
          </a:p>
        </p:txBody>
      </p:sp>
    </p:spTree>
    <p:extLst>
      <p:ext uri="{BB962C8B-B14F-4D97-AF65-F5344CB8AC3E}">
        <p14:creationId xmlns:p14="http://schemas.microsoft.com/office/powerpoint/2010/main" xmlns="" val="8523916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a:t>Oligoclonal</a:t>
            </a:r>
            <a:r>
              <a:rPr lang="en-US" dirty="0"/>
              <a:t> band</a:t>
            </a:r>
            <a:br>
              <a:rPr lang="en-US"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40450930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5/5a/Coomassie3.jpg/250px-Coomassie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24400" y="990600"/>
            <a:ext cx="2381250" cy="4457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50870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2400" b="1" dirty="0" err="1"/>
              <a:t>Oligoclonal</a:t>
            </a:r>
            <a:r>
              <a:rPr lang="en-US" sz="2400" b="1" dirty="0"/>
              <a:t> bands</a:t>
            </a:r>
            <a:r>
              <a:rPr lang="en-US" sz="2400" dirty="0"/>
              <a:t> (OCBs) are bands of </a:t>
            </a:r>
            <a:r>
              <a:rPr lang="en-US" sz="2400" dirty="0" err="1">
                <a:hlinkClick r:id="rId2" tooltip="Immunoglobulins"/>
              </a:rPr>
              <a:t>immunoglobulins</a:t>
            </a:r>
            <a:r>
              <a:rPr lang="en-US" sz="2400" dirty="0"/>
              <a:t> that are seen when a patient's </a:t>
            </a:r>
            <a:r>
              <a:rPr lang="en-US" sz="2400" dirty="0">
                <a:hlinkClick r:id="rId3" tooltip="Blood serum"/>
              </a:rPr>
              <a:t>blood serum</a:t>
            </a:r>
            <a:r>
              <a:rPr lang="en-US" sz="2400" dirty="0"/>
              <a:t>, or </a:t>
            </a:r>
            <a:r>
              <a:rPr lang="en-US" sz="2400" dirty="0">
                <a:hlinkClick r:id="rId4" tooltip="Cerebrospinal fluid"/>
              </a:rPr>
              <a:t>cerebrospinal fluid</a:t>
            </a:r>
            <a:r>
              <a:rPr lang="en-US" sz="2400" dirty="0"/>
              <a:t> (CSF) is analyzed. They are used in the diagnosis of various neurological and blood diseases, especially in </a:t>
            </a:r>
            <a:r>
              <a:rPr lang="en-US" sz="2400" dirty="0">
                <a:hlinkClick r:id="rId5" tooltip="Multiple sclerosis"/>
              </a:rPr>
              <a:t>multiple sclerosis</a:t>
            </a:r>
            <a:r>
              <a:rPr lang="en-US" sz="2400" dirty="0"/>
              <a:t>. </a:t>
            </a:r>
          </a:p>
          <a:p>
            <a:endParaRPr lang="en-US" sz="2400" dirty="0"/>
          </a:p>
          <a:p>
            <a:r>
              <a:rPr lang="en-US" sz="2400" dirty="0"/>
              <a:t>Two methods of analysis are possible: (a) </a:t>
            </a:r>
            <a:r>
              <a:rPr lang="en-US" sz="2400" dirty="0">
                <a:hlinkClick r:id="rId6" tooltip="Protein electrophoresis"/>
              </a:rPr>
              <a:t>protein electrophoresis</a:t>
            </a:r>
            <a:r>
              <a:rPr lang="en-US" sz="2400" dirty="0"/>
              <a:t>, a method of analyzing the composition of fluids, also known as "</a:t>
            </a:r>
            <a:r>
              <a:rPr lang="en-US" sz="2400" dirty="0" err="1"/>
              <a:t>agarose</a:t>
            </a:r>
            <a:r>
              <a:rPr lang="en-US" sz="2400" dirty="0"/>
              <a:t> gel electrophoresis/</a:t>
            </a:r>
            <a:r>
              <a:rPr lang="en-US" sz="2400" dirty="0" err="1">
                <a:hlinkClick r:id="rId7" tooltip="Coomassie Brilliant Blue"/>
              </a:rPr>
              <a:t>Coomassie</a:t>
            </a:r>
            <a:r>
              <a:rPr lang="en-US" sz="2400" dirty="0">
                <a:hlinkClick r:id="rId7" tooltip="Coomassie Brilliant Blue"/>
              </a:rPr>
              <a:t> Blue</a:t>
            </a:r>
            <a:r>
              <a:rPr lang="en-US" sz="2400" dirty="0"/>
              <a:t> staining", and (b) the combination of </a:t>
            </a:r>
            <a:r>
              <a:rPr lang="en-US" sz="2400" dirty="0">
                <a:hlinkClick r:id="rId8" tooltip="Isoelectric focusing"/>
              </a:rPr>
              <a:t>isoelectric focusing</a:t>
            </a:r>
            <a:r>
              <a:rPr lang="en-US" sz="2400" dirty="0"/>
              <a:t>/silver staining. The latter is more sensitive.</a:t>
            </a:r>
          </a:p>
        </p:txBody>
      </p:sp>
    </p:spTree>
    <p:extLst>
      <p:ext uri="{BB962C8B-B14F-4D97-AF65-F5344CB8AC3E}">
        <p14:creationId xmlns:p14="http://schemas.microsoft.com/office/powerpoint/2010/main" xmlns="" val="22726350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t>For the analysis of cerebrospinal fluid, a patient has a </a:t>
            </a:r>
            <a:r>
              <a:rPr lang="en-US" sz="2400" dirty="0">
                <a:hlinkClick r:id="rId2" tooltip="Lumbar puncture"/>
              </a:rPr>
              <a:t>lumbar </a:t>
            </a:r>
            <a:r>
              <a:rPr lang="en-US" sz="2400" dirty="0" err="1">
                <a:hlinkClick r:id="rId2" tooltip="Lumbar puncture"/>
              </a:rPr>
              <a:t>puncture</a:t>
            </a:r>
            <a:r>
              <a:rPr lang="en-US" sz="2400" dirty="0" err="1"/>
              <a:t>performed</a:t>
            </a:r>
            <a:r>
              <a:rPr lang="en-US" sz="2400" dirty="0"/>
              <a:t>, which collects some of his or her cerebrospinal fluid. The blood serum can be gained from a clotted </a:t>
            </a:r>
            <a:r>
              <a:rPr lang="en-US" sz="2400" dirty="0">
                <a:hlinkClick r:id="rId3" tooltip="Blood"/>
              </a:rPr>
              <a:t>blood</a:t>
            </a:r>
            <a:r>
              <a:rPr lang="en-US" sz="2400" dirty="0"/>
              <a:t> sample. Normally it is assumed that all the proteins that appear in the CSF, but are not present in the serum, are produced </a:t>
            </a:r>
            <a:r>
              <a:rPr lang="en-US" sz="2400" dirty="0" err="1">
                <a:hlinkClick r:id="rId4" tooltip="Intrathecally"/>
              </a:rPr>
              <a:t>intrathecally</a:t>
            </a:r>
            <a:r>
              <a:rPr lang="en-US" sz="2400" dirty="0"/>
              <a:t> (inside the CNS). Therefore, it is normal to subtract bands in serum from bands in CSF when investigating CNS diseases.</a:t>
            </a:r>
          </a:p>
        </p:txBody>
      </p:sp>
    </p:spTree>
    <p:extLst>
      <p:ext uri="{BB962C8B-B14F-4D97-AF65-F5344CB8AC3E}">
        <p14:creationId xmlns:p14="http://schemas.microsoft.com/office/powerpoint/2010/main" xmlns="" val="33725999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OCBs are especially important for multiple sclerosis (MS). In MS, normally only OCBs made of </a:t>
            </a:r>
            <a:r>
              <a:rPr lang="en-US" dirty="0">
                <a:hlinkClick r:id="rId2" tooltip="Immunoglobulin G"/>
              </a:rPr>
              <a:t>immunoglobulin G</a:t>
            </a:r>
            <a:r>
              <a:rPr lang="en-US" dirty="0"/>
              <a:t> antibodies are considered, though sometimes other proteins can be taken into account, like lipid-specific </a:t>
            </a:r>
            <a:r>
              <a:rPr lang="en-US" dirty="0">
                <a:hlinkClick r:id="rId3" tooltip="Immunoglobulin M"/>
              </a:rPr>
              <a:t>immunoglobulin </a:t>
            </a:r>
            <a:r>
              <a:rPr lang="en-US" dirty="0" smtClean="0">
                <a:hlinkClick r:id="rId3" tooltip="Immunoglobulin M"/>
              </a:rPr>
              <a:t>M</a:t>
            </a:r>
            <a:r>
              <a:rPr lang="en-US" dirty="0" smtClean="0"/>
              <a:t>.</a:t>
            </a:r>
            <a:r>
              <a:rPr lang="en-US" baseline="30000" dirty="0"/>
              <a:t> </a:t>
            </a:r>
            <a:r>
              <a:rPr lang="en-US" dirty="0" smtClean="0"/>
              <a:t>The </a:t>
            </a:r>
            <a:r>
              <a:rPr lang="en-US" dirty="0"/>
              <a:t>presence of these </a:t>
            </a:r>
            <a:r>
              <a:rPr lang="en-US" dirty="0" err="1"/>
              <a:t>IgM</a:t>
            </a:r>
            <a:r>
              <a:rPr lang="en-US" dirty="0"/>
              <a:t> OCBs is associated with a more severe course</a:t>
            </a:r>
            <a:r>
              <a:rPr lang="en-US" dirty="0" smtClean="0"/>
              <a:t>.</a:t>
            </a:r>
            <a:endParaRPr lang="en-US" dirty="0"/>
          </a:p>
          <a:p>
            <a:r>
              <a:rPr lang="en-US" dirty="0"/>
              <a:t>New techniques like "capillary isoelectric focusing immunoassay" are able to detect </a:t>
            </a:r>
            <a:r>
              <a:rPr lang="en-US" dirty="0" err="1"/>
              <a:t>IgG</a:t>
            </a:r>
            <a:r>
              <a:rPr lang="en-US" dirty="0"/>
              <a:t> OCBs in more than 95% of multiple sclerosis patients</a:t>
            </a:r>
            <a:r>
              <a:rPr lang="en-US" dirty="0" smtClean="0"/>
              <a:t>.</a:t>
            </a:r>
            <a:endParaRPr lang="en-US" dirty="0"/>
          </a:p>
          <a:p>
            <a:r>
              <a:rPr lang="en-US" dirty="0"/>
              <a:t>Even more than 12 OCBs can appear in </a:t>
            </a:r>
            <a:r>
              <a:rPr lang="en-US" dirty="0" smtClean="0"/>
              <a:t>MS.</a:t>
            </a:r>
            <a:r>
              <a:rPr lang="en-US" baseline="30000" dirty="0"/>
              <a:t> </a:t>
            </a:r>
            <a:r>
              <a:rPr lang="en-US" dirty="0" smtClean="0"/>
              <a:t>Each </a:t>
            </a:r>
            <a:r>
              <a:rPr lang="en-US" dirty="0"/>
              <a:t>one of them represent </a:t>
            </a:r>
            <a:r>
              <a:rPr lang="en-US" dirty="0">
                <a:hlinkClick r:id="rId4" tooltip="Antibody"/>
              </a:rPr>
              <a:t>antibody</a:t>
            </a:r>
            <a:r>
              <a:rPr lang="en-US" dirty="0"/>
              <a:t> </a:t>
            </a:r>
            <a:r>
              <a:rPr lang="en-US" dirty="0">
                <a:hlinkClick r:id="rId5" tooltip="Protein"/>
              </a:rPr>
              <a:t>proteins</a:t>
            </a:r>
            <a:r>
              <a:rPr lang="en-US" dirty="0"/>
              <a:t> (or protein fragments) secreted by </a:t>
            </a:r>
            <a:r>
              <a:rPr lang="en-US" dirty="0">
                <a:hlinkClick r:id="rId6" tooltip="Plasma cell"/>
              </a:rPr>
              <a:t>plasma cells</a:t>
            </a:r>
            <a:r>
              <a:rPr lang="en-US" dirty="0"/>
              <a:t>, although why exactly these bands are present, and which proteins these bands represent, has not yet been fully elucidated. The target antigens for these antibodies are not easy to find because it requires to isolate a single kind of protein in each band, though new techniques are able to do so.</a:t>
            </a:r>
          </a:p>
          <a:p>
            <a:endParaRPr lang="en-US" dirty="0"/>
          </a:p>
        </p:txBody>
      </p:sp>
    </p:spTree>
    <p:extLst>
      <p:ext uri="{BB962C8B-B14F-4D97-AF65-F5344CB8AC3E}">
        <p14:creationId xmlns:p14="http://schemas.microsoft.com/office/powerpoint/2010/main" xmlns="" val="20568427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t>The last available reports in 2017 were pointing to a sensitivity of 98% and specificity of 87% for differential diagnosis versus MS mimickers (specificity respect unselected population should be equal or higher)</a:t>
            </a:r>
            <a:r>
              <a:rPr lang="en-US" sz="2400" baseline="30000" dirty="0"/>
              <a:t>.</a:t>
            </a:r>
            <a:endParaRPr lang="en-US" sz="2400" dirty="0"/>
          </a:p>
        </p:txBody>
      </p:sp>
    </p:spTree>
    <p:extLst>
      <p:ext uri="{BB962C8B-B14F-4D97-AF65-F5344CB8AC3E}">
        <p14:creationId xmlns:p14="http://schemas.microsoft.com/office/powerpoint/2010/main" xmlns="" val="36006351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37015" y="0"/>
            <a:ext cx="8229600" cy="4525963"/>
          </a:xfrm>
        </p:spPr>
        <p:txBody>
          <a:bodyPr>
            <a:noAutofit/>
          </a:bodyPr>
          <a:lstStyle/>
          <a:p>
            <a:r>
              <a:rPr lang="en-US" sz="2400" dirty="0"/>
              <a:t>It has been reported that </a:t>
            </a:r>
            <a:r>
              <a:rPr lang="en-US" sz="2400" dirty="0" err="1"/>
              <a:t>oligoclonal</a:t>
            </a:r>
            <a:r>
              <a:rPr lang="en-US" sz="2400" dirty="0"/>
              <a:t> bands are nearly absent in patients with pattern II and pattern III lesion types</a:t>
            </a:r>
            <a:r>
              <a:rPr lang="en-US" sz="2400" dirty="0" smtClean="0"/>
              <a:t>.</a:t>
            </a:r>
            <a:endParaRPr lang="en-US" sz="2400" dirty="0"/>
          </a:p>
          <a:p>
            <a:r>
              <a:rPr lang="en-US" sz="2400" dirty="0"/>
              <a:t>Six groups of patients are usually </a:t>
            </a:r>
            <a:r>
              <a:rPr lang="en-US" sz="2400" dirty="0" err="1"/>
              <a:t>separatd</a:t>
            </a:r>
            <a:r>
              <a:rPr lang="en-US" sz="2400" dirty="0"/>
              <a:t>, based on OCBs:</a:t>
            </a:r>
          </a:p>
          <a:p>
            <a:r>
              <a:rPr lang="en-US" sz="2400" dirty="0"/>
              <a:t>type 1, no bands in CSF and serum;</a:t>
            </a:r>
          </a:p>
          <a:p>
            <a:r>
              <a:rPr lang="en-US" sz="2400" dirty="0"/>
              <a:t>type 2, </a:t>
            </a:r>
            <a:r>
              <a:rPr lang="en-US" sz="2400" dirty="0" err="1"/>
              <a:t>oligoclonal</a:t>
            </a:r>
            <a:r>
              <a:rPr lang="en-US" sz="2400" dirty="0"/>
              <a:t> </a:t>
            </a:r>
            <a:r>
              <a:rPr lang="en-US" sz="2400" dirty="0" err="1"/>
              <a:t>IgG</a:t>
            </a:r>
            <a:r>
              <a:rPr lang="en-US" sz="2400" dirty="0"/>
              <a:t> bands in CSF,</a:t>
            </a:r>
          </a:p>
          <a:p>
            <a:r>
              <a:rPr lang="en-US" sz="2400" dirty="0"/>
              <a:t>type 3, </a:t>
            </a:r>
            <a:r>
              <a:rPr lang="en-US" sz="2400" dirty="0" err="1"/>
              <a:t>oligoclonal</a:t>
            </a:r>
            <a:r>
              <a:rPr lang="en-US" sz="2400" dirty="0"/>
              <a:t> bands in CSF and serum with additional bands in CSF;</a:t>
            </a:r>
          </a:p>
          <a:p>
            <a:r>
              <a:rPr lang="en-US" sz="2400" dirty="0"/>
              <a:t>type 4, identical </a:t>
            </a:r>
            <a:r>
              <a:rPr lang="en-US" sz="2400" dirty="0" err="1"/>
              <a:t>oligoclonal</a:t>
            </a:r>
            <a:r>
              <a:rPr lang="en-US" sz="2400" dirty="0"/>
              <a:t> bands in CSF and serum,</a:t>
            </a:r>
          </a:p>
          <a:p>
            <a:r>
              <a:rPr lang="en-US" sz="2400" dirty="0"/>
              <a:t>type 5, monoclonal bands in CSF and serum,</a:t>
            </a:r>
          </a:p>
          <a:p>
            <a:r>
              <a:rPr lang="en-US" sz="2400" dirty="0"/>
              <a:t>type 6, presence of a single band limited to the CSF.</a:t>
            </a:r>
          </a:p>
          <a:p>
            <a:r>
              <a:rPr lang="en-US" sz="2400" dirty="0"/>
              <a:t>Type 2 and 3 indicate </a:t>
            </a:r>
            <a:r>
              <a:rPr lang="en-US" sz="2400" dirty="0" err="1"/>
              <a:t>intrathecal</a:t>
            </a:r>
            <a:r>
              <a:rPr lang="en-US" sz="2400" dirty="0"/>
              <a:t> synthesis, and the rest are considered as negative results </a:t>
            </a:r>
          </a:p>
          <a:p>
            <a:endParaRPr lang="en-US" sz="2400" dirty="0"/>
          </a:p>
        </p:txBody>
      </p:sp>
    </p:spTree>
    <p:extLst>
      <p:ext uri="{BB962C8B-B14F-4D97-AF65-F5344CB8AC3E}">
        <p14:creationId xmlns:p14="http://schemas.microsoft.com/office/powerpoint/2010/main" xmlns="" val="38608591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000" dirty="0"/>
              <a:t>VEP</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907263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chemeClr val="accent6">
                    <a:lumMod val="75000"/>
                  </a:schemeClr>
                </a:solidFill>
              </a:rPr>
              <a:t>تشخیص</a:t>
            </a:r>
            <a:r>
              <a:rPr lang="fa-IR" dirty="0" smtClean="0"/>
              <a:t>:</a:t>
            </a:r>
            <a:endParaRPr lang="en-US" dirty="0"/>
          </a:p>
        </p:txBody>
      </p:sp>
      <p:sp>
        <p:nvSpPr>
          <p:cNvPr id="3" name="Content Placeholder 2"/>
          <p:cNvSpPr>
            <a:spLocks noGrp="1"/>
          </p:cNvSpPr>
          <p:nvPr>
            <p:ph idx="1"/>
          </p:nvPr>
        </p:nvSpPr>
        <p:spPr/>
        <p:txBody>
          <a:bodyPr>
            <a:normAutofit lnSpcReduction="10000"/>
          </a:bodyPr>
          <a:lstStyle/>
          <a:p>
            <a:pPr algn="r" rtl="1"/>
            <a:r>
              <a:rPr lang="fa-IR" dirty="0" smtClean="0"/>
              <a:t>حملات با پراکندگی در زمان و مکان</a:t>
            </a:r>
            <a:endParaRPr lang="fa-IR" dirty="0"/>
          </a:p>
          <a:p>
            <a:pPr algn="r" rtl="1"/>
            <a:r>
              <a:rPr lang="fa-IR" dirty="0" smtClean="0"/>
              <a:t>عدم توجیه علائم با بیماری دیگر</a:t>
            </a:r>
          </a:p>
          <a:p>
            <a:pPr algn="r" rtl="1"/>
            <a:r>
              <a:rPr lang="en-US" dirty="0" smtClean="0">
                <a:solidFill>
                  <a:schemeClr val="accent6">
                    <a:lumMod val="75000"/>
                  </a:schemeClr>
                </a:solidFill>
              </a:rPr>
              <a:t>MRI</a:t>
            </a:r>
            <a:r>
              <a:rPr lang="fa-IR" dirty="0" smtClean="0"/>
              <a:t>: پلاک/ دور بطنها- ساب کورتیکال- ساقه مغز- مخچه- نخاع/ </a:t>
            </a:r>
            <a:r>
              <a:rPr lang="en-US" dirty="0" err="1" smtClean="0"/>
              <a:t>enh</a:t>
            </a:r>
            <a:r>
              <a:rPr lang="fa-IR" dirty="0" smtClean="0"/>
              <a:t>/ هیپر در </a:t>
            </a:r>
            <a:r>
              <a:rPr lang="en-US" dirty="0" smtClean="0"/>
              <a:t>T2</a:t>
            </a:r>
            <a:r>
              <a:rPr lang="fa-IR" dirty="0" smtClean="0"/>
              <a:t>/ </a:t>
            </a:r>
            <a:r>
              <a:rPr lang="en-US" dirty="0" smtClean="0"/>
              <a:t>black hole</a:t>
            </a:r>
          </a:p>
          <a:p>
            <a:pPr algn="r" rtl="1"/>
            <a:r>
              <a:rPr lang="fa-IR" dirty="0" smtClean="0"/>
              <a:t>پلاکها در مغز بیشتر بدون علائم و در نخاع علامتدار</a:t>
            </a:r>
          </a:p>
          <a:p>
            <a:pPr algn="r" rtl="1"/>
            <a:r>
              <a:rPr lang="fa-IR" dirty="0" smtClean="0"/>
              <a:t>ارتباط شدت علائم بیشتر با </a:t>
            </a:r>
            <a:r>
              <a:rPr lang="en-US" dirty="0" smtClean="0"/>
              <a:t>T1</a:t>
            </a:r>
            <a:r>
              <a:rPr lang="fa-IR" dirty="0" smtClean="0"/>
              <a:t> است تا </a:t>
            </a:r>
            <a:r>
              <a:rPr lang="en-US" dirty="0" smtClean="0"/>
              <a:t>T2</a:t>
            </a:r>
            <a:endParaRPr lang="fa-IR" dirty="0" smtClean="0"/>
          </a:p>
          <a:p>
            <a:pPr algn="r" rtl="1"/>
            <a:endParaRPr lang="en-US" dirty="0" smtClean="0"/>
          </a:p>
          <a:p>
            <a:pPr algn="r" rtl="1"/>
            <a:r>
              <a:rPr lang="en-US" dirty="0" smtClean="0">
                <a:solidFill>
                  <a:schemeClr val="accent6">
                    <a:lumMod val="75000"/>
                  </a:schemeClr>
                </a:solidFill>
              </a:rPr>
              <a:t>CSF</a:t>
            </a:r>
            <a:r>
              <a:rPr lang="fa-IR" dirty="0" smtClean="0"/>
              <a:t>: افزایش پروتئین و سلول- افزایش </a:t>
            </a:r>
            <a:r>
              <a:rPr lang="en-US" dirty="0" smtClean="0"/>
              <a:t>IgG</a:t>
            </a:r>
            <a:r>
              <a:rPr lang="fa-IR" dirty="0" smtClean="0"/>
              <a:t>- </a:t>
            </a:r>
            <a:r>
              <a:rPr lang="en-US" dirty="0" smtClean="0"/>
              <a:t>OCB</a:t>
            </a:r>
            <a:r>
              <a:rPr lang="fa-IR" dirty="0" smtClean="0"/>
              <a:t>- رد برخی تشخیصهای افتراقی</a:t>
            </a:r>
          </a:p>
          <a:p>
            <a:pPr algn="r" rtl="1"/>
            <a:endParaRPr lang="fa-IR" dirty="0"/>
          </a:p>
          <a:p>
            <a:pPr algn="r" rtl="1"/>
            <a:r>
              <a:rPr lang="fa-IR" dirty="0" smtClean="0">
                <a:solidFill>
                  <a:schemeClr val="accent6">
                    <a:lumMod val="75000"/>
                  </a:schemeClr>
                </a:solidFill>
              </a:rPr>
              <a:t>پتانسیل های برانگیخته</a:t>
            </a:r>
            <a:r>
              <a:rPr lang="fa-IR" dirty="0" smtClean="0"/>
              <a:t>: بینایی – شنوایی- حسی</a:t>
            </a:r>
            <a:endParaRPr lang="en-US" dirty="0"/>
          </a:p>
        </p:txBody>
      </p:sp>
    </p:spTree>
    <p:extLst>
      <p:ext uri="{BB962C8B-B14F-4D97-AF65-F5344CB8AC3E}">
        <p14:creationId xmlns:p14="http://schemas.microsoft.com/office/powerpoint/2010/main" xmlns="" val="323238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b/b4/VEP-normal.gif/220px-VEP-normal.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67600" y="1295400"/>
            <a:ext cx="2095500" cy="20097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4" descr="http://webvision.med.utah.edu/wp-content/uploads/2011/11/VEPFig9_.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http://webvision.med.utah.edu/wp-content/uploads/2011/11/VEPFig9_.jp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http://webvision.med.utah.edu/wp-content/uploads/2011/11/VEPFig9_.jpg"/>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http://webvision.med.utah.edu/wp-content/uploads/2011/11/VEPFig9_.jpg"/>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http://webvision.med.utah.edu/wp-content/uploads/2011/11/10.Trauma2-1024x612.jpg"/>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ÙØªÛØ¬Ù ØªØµÙÛØ±Û Ø¨Ø±Ø§Û âªabnormal vep resultsâ¬â"/>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8"/>
          <p:cNvSpPr>
            <a:spLocks noGrp="1"/>
          </p:cNvSpPr>
          <p:nvPr>
            <p:ph type="title"/>
          </p:nvPr>
        </p:nvSpPr>
        <p:spPr/>
        <p:txBody>
          <a:bodyPr/>
          <a:lstStyle/>
          <a:p>
            <a:endParaRPr lang="en-US"/>
          </a:p>
        </p:txBody>
      </p:sp>
      <p:sp>
        <p:nvSpPr>
          <p:cNvPr id="10" name="Content Placeholder 9"/>
          <p:cNvSpPr>
            <a:spLocks noGrp="1"/>
          </p:cNvSpPr>
          <p:nvPr>
            <p:ph idx="1"/>
          </p:nvPr>
        </p:nvSpPr>
        <p:spPr/>
        <p:txBody>
          <a:bodyPr/>
          <a:lstStyle/>
          <a:p>
            <a:endParaRPr lang="en-US" dirty="0"/>
          </a:p>
        </p:txBody>
      </p:sp>
      <p:sp>
        <p:nvSpPr>
          <p:cNvPr id="11" name="AutoShape 16" descr="ÙØªÛØ¬Ù ØªØµÙÛØ±Û Ø¨Ø±Ø§Û âªabnormal vep resultsâ¬â"/>
          <p:cNvSpPr>
            <a:spLocks noChangeAspect="1" noChangeArrowheads="1"/>
          </p:cNvSpPr>
          <p:nvPr/>
        </p:nvSpPr>
        <p:spPr bwMode="auto">
          <a:xfrm>
            <a:off x="2593975" y="7699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ÙØªÛØ¬Ù ØªØµÙÛØ±Û Ø¨Ø±Ø§Û âªabnormal vep resultsâ¬â"/>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89288" y="1676401"/>
            <a:ext cx="3019425" cy="15144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79570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sz="2400" dirty="0"/>
              <a:t>In </a:t>
            </a:r>
            <a:r>
              <a:rPr lang="en-US" sz="2400" dirty="0">
                <a:solidFill>
                  <a:srgbClr val="00B050"/>
                </a:solidFill>
              </a:rPr>
              <a:t>1934</a:t>
            </a:r>
            <a:r>
              <a:rPr lang="en-US" sz="2400" dirty="0"/>
              <a:t>, Adrian and Matthew noticed potential changes of the </a:t>
            </a:r>
            <a:r>
              <a:rPr lang="en-US" sz="2400" dirty="0">
                <a:solidFill>
                  <a:srgbClr val="00B050"/>
                </a:solidFill>
              </a:rPr>
              <a:t>occipital EEG </a:t>
            </a:r>
            <a:r>
              <a:rPr lang="en-US" sz="2400" dirty="0"/>
              <a:t>can be observed under </a:t>
            </a:r>
            <a:r>
              <a:rPr lang="en-US" sz="2400" dirty="0">
                <a:solidFill>
                  <a:srgbClr val="00B050"/>
                </a:solidFill>
              </a:rPr>
              <a:t>stimulation of light</a:t>
            </a:r>
            <a:r>
              <a:rPr lang="en-US" sz="2400" dirty="0"/>
              <a:t>. </a:t>
            </a:r>
            <a:r>
              <a:rPr lang="en-US" sz="2400" dirty="0" err="1"/>
              <a:t>Ciganek</a:t>
            </a:r>
            <a:r>
              <a:rPr lang="en-US" sz="2400" dirty="0"/>
              <a:t> developed the first nomenclature for occipital EEG components in 1961. During that same year, Hirsch and colleagues recorded a visual evoked potential (VEP) on the occipital lobe (externally and internally), and they discovered amplitudes recorded along the </a:t>
            </a:r>
            <a:r>
              <a:rPr lang="en-US" sz="2400" dirty="0" err="1">
                <a:hlinkClick r:id="rId2" tooltip="Calcarine fissure"/>
              </a:rPr>
              <a:t>calcarine</a:t>
            </a:r>
            <a:r>
              <a:rPr lang="en-US" sz="2400" dirty="0">
                <a:hlinkClick r:id="rId2" tooltip="Calcarine fissure"/>
              </a:rPr>
              <a:t> fissure</a:t>
            </a:r>
            <a:r>
              <a:rPr lang="en-US" sz="2400" dirty="0"/>
              <a:t> were the largest. In 1965, </a:t>
            </a:r>
            <a:r>
              <a:rPr lang="en-US" sz="2400" dirty="0" err="1"/>
              <a:t>Spehlmann</a:t>
            </a:r>
            <a:r>
              <a:rPr lang="en-US" sz="2400" dirty="0"/>
              <a:t> used a checkerboard stimulation to describe human VEPs. An attempt to localize structures in the primary visual pathway was completed by </a:t>
            </a:r>
            <a:r>
              <a:rPr lang="en-US" sz="2400" dirty="0" err="1"/>
              <a:t>Szikla</a:t>
            </a:r>
            <a:r>
              <a:rPr lang="en-US" sz="2400" dirty="0"/>
              <a:t> and colleagues. </a:t>
            </a:r>
            <a:r>
              <a:rPr lang="en-US" sz="2400" dirty="0" err="1"/>
              <a:t>Halliday</a:t>
            </a:r>
            <a:r>
              <a:rPr lang="en-US" sz="2400" dirty="0"/>
              <a:t> and colleagues completed the first clinical investigations using VEP by recording delayed VEPs in a patient with </a:t>
            </a:r>
            <a:r>
              <a:rPr lang="en-US" sz="2400" dirty="0" err="1"/>
              <a:t>retrobulbar</a:t>
            </a:r>
            <a:r>
              <a:rPr lang="en-US" sz="2400" dirty="0"/>
              <a:t> neuritis in 1972. A wide variety of extensive research to improve procedures and theories has been conducted from the 1970s to today and the method has also been described in animals.</a:t>
            </a:r>
          </a:p>
        </p:txBody>
      </p:sp>
    </p:spTree>
    <p:extLst>
      <p:ext uri="{BB962C8B-B14F-4D97-AF65-F5344CB8AC3E}">
        <p14:creationId xmlns:p14="http://schemas.microsoft.com/office/powerpoint/2010/main" xmlns="" val="11774513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t>The VEP nomenclature is determined by using capital letters stating whether the peak is </a:t>
            </a:r>
            <a:r>
              <a:rPr lang="en-US" sz="2400" dirty="0">
                <a:solidFill>
                  <a:srgbClr val="00B050"/>
                </a:solidFill>
              </a:rPr>
              <a:t>positive (P)</a:t>
            </a:r>
            <a:r>
              <a:rPr lang="en-US" sz="2400" dirty="0"/>
              <a:t> or </a:t>
            </a:r>
            <a:r>
              <a:rPr lang="en-US" sz="2400" dirty="0">
                <a:solidFill>
                  <a:srgbClr val="00B050"/>
                </a:solidFill>
              </a:rPr>
              <a:t>negative (N)</a:t>
            </a:r>
            <a:r>
              <a:rPr lang="en-US" sz="2400" dirty="0"/>
              <a:t> followed by a number which indicates the average peak latency for that particular wave. For example, </a:t>
            </a:r>
            <a:r>
              <a:rPr lang="en-US" sz="2400" dirty="0">
                <a:solidFill>
                  <a:srgbClr val="00B050"/>
                </a:solidFill>
              </a:rPr>
              <a:t>P100</a:t>
            </a:r>
            <a:r>
              <a:rPr lang="en-US" sz="2400" dirty="0"/>
              <a:t> is a wave with a positive peak at approximately 100 </a:t>
            </a:r>
            <a:r>
              <a:rPr lang="en-US" sz="2400" dirty="0" err="1"/>
              <a:t>ms</a:t>
            </a:r>
            <a:r>
              <a:rPr lang="en-US" sz="2400" dirty="0"/>
              <a:t> following stimulus onset. The average amplitude for VEP waves usually falls between </a:t>
            </a:r>
            <a:r>
              <a:rPr lang="en-US" sz="2400" dirty="0">
                <a:solidFill>
                  <a:srgbClr val="00B050"/>
                </a:solidFill>
              </a:rPr>
              <a:t>5 and 20 microvolts</a:t>
            </a:r>
            <a:r>
              <a:rPr lang="en-US" sz="2400" dirty="0"/>
              <a:t>.</a:t>
            </a:r>
          </a:p>
        </p:txBody>
      </p:sp>
    </p:spTree>
    <p:extLst>
      <p:ext uri="{BB962C8B-B14F-4D97-AF65-F5344CB8AC3E}">
        <p14:creationId xmlns:p14="http://schemas.microsoft.com/office/powerpoint/2010/main" xmlns="" val="3889649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احتیاط در تشخیص </a:t>
            </a:r>
            <a:r>
              <a:rPr lang="en-US" dirty="0" smtClean="0"/>
              <a:t>MS</a:t>
            </a:r>
            <a:r>
              <a:rPr lang="fa-IR" dirty="0" smtClean="0"/>
              <a:t>:</a:t>
            </a:r>
            <a:endParaRPr lang="en-US" dirty="0"/>
          </a:p>
        </p:txBody>
      </p:sp>
      <p:sp>
        <p:nvSpPr>
          <p:cNvPr id="3" name="Content Placeholder 2"/>
          <p:cNvSpPr>
            <a:spLocks noGrp="1"/>
          </p:cNvSpPr>
          <p:nvPr>
            <p:ph idx="1"/>
          </p:nvPr>
        </p:nvSpPr>
        <p:spPr/>
        <p:txBody>
          <a:bodyPr/>
          <a:lstStyle/>
          <a:p>
            <a:pPr algn="r" rtl="1"/>
            <a:r>
              <a:rPr lang="fa-IR" dirty="0" smtClean="0"/>
              <a:t>قابل توجیه بودن علائم با یک محل آناتومیک</a:t>
            </a:r>
          </a:p>
          <a:p>
            <a:pPr algn="r" rtl="1"/>
            <a:r>
              <a:rPr lang="fa-IR" dirty="0" smtClean="0"/>
              <a:t>عدم ایجاد علائم بینایی، حسی و ادراری در طی زمان</a:t>
            </a:r>
          </a:p>
          <a:p>
            <a:pPr algn="r" rtl="1"/>
            <a:r>
              <a:rPr lang="fa-IR" dirty="0" smtClean="0"/>
              <a:t>بروز اولیه با آفازی، کره، اختلال هوشیاری، تشنج</a:t>
            </a:r>
          </a:p>
          <a:p>
            <a:pPr algn="r" rtl="1"/>
            <a:r>
              <a:rPr lang="fa-IR" dirty="0" smtClean="0"/>
              <a:t>نرمال بودن </a:t>
            </a:r>
            <a:r>
              <a:rPr lang="en-US" dirty="0" smtClean="0"/>
              <a:t>MRI</a:t>
            </a:r>
            <a:r>
              <a:rPr lang="fa-IR" dirty="0" smtClean="0"/>
              <a:t> مغز و نخاع</a:t>
            </a:r>
            <a:endParaRPr lang="en-US" dirty="0"/>
          </a:p>
        </p:txBody>
      </p:sp>
    </p:spTree>
    <p:extLst>
      <p:ext uri="{BB962C8B-B14F-4D97-AF65-F5344CB8AC3E}">
        <p14:creationId xmlns:p14="http://schemas.microsoft.com/office/powerpoint/2010/main" xmlns="" val="1411662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1798</TotalTime>
  <Words>1982</Words>
  <Application>Microsoft Office PowerPoint</Application>
  <PresentationFormat>Custom</PresentationFormat>
  <Paragraphs>290</Paragraphs>
  <Slides>82</Slides>
  <Notes>0</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Wisp</vt:lpstr>
      <vt:lpstr>بیماری های دمیلینیزان /MS</vt:lpstr>
      <vt:lpstr>Slide 2</vt:lpstr>
      <vt:lpstr>                         Multiple Sclerosis</vt:lpstr>
      <vt:lpstr>Slide 4</vt:lpstr>
      <vt:lpstr>                                                                                        تظاهرات بالینی:                                                            </vt:lpstr>
      <vt:lpstr>Slide 6</vt:lpstr>
      <vt:lpstr>سیر بالینی:</vt:lpstr>
      <vt:lpstr>تشخیص:</vt:lpstr>
      <vt:lpstr>احتیاط در تشخیص MS:</vt:lpstr>
      <vt:lpstr>تشخیص افتراقی:</vt:lpstr>
      <vt:lpstr>پیش آگهی:</vt:lpstr>
      <vt:lpstr>درمان:</vt:lpstr>
      <vt:lpstr>Slide 13</vt:lpstr>
      <vt:lpstr>درمانهای علامتی:</vt:lpstr>
      <vt:lpstr>       MS Diagnosis</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 McDonald  Criteria</vt:lpstr>
      <vt:lpstr>Slide 32</vt:lpstr>
      <vt:lpstr>Slide 33</vt:lpstr>
      <vt:lpstr>Slide 34</vt:lpstr>
      <vt:lpstr>Slide 35</vt:lpstr>
      <vt:lpstr>Slide 36</vt:lpstr>
      <vt:lpstr> Mc Donald criteria 2001</vt:lpstr>
      <vt:lpstr>Slide 38</vt:lpstr>
      <vt:lpstr>Mc Donald criteria  2010</vt:lpstr>
      <vt:lpstr>Mc donald 2017 criteria</vt:lpstr>
      <vt:lpstr>Slide 41</vt:lpstr>
      <vt:lpstr> 2017    Criteria</vt:lpstr>
      <vt:lpstr>Slide 43</vt:lpstr>
      <vt:lpstr>        Dissemination in space </vt:lpstr>
      <vt:lpstr> Dissemination in time </vt:lpstr>
      <vt:lpstr>  Primary progressive multiple sclerosis (PPMS) </vt:lpstr>
      <vt:lpstr>        MRI </vt:lpstr>
      <vt:lpstr>Slide 48</vt:lpstr>
      <vt:lpstr>Slide 49</vt:lpstr>
      <vt:lpstr>Slide 50</vt:lpstr>
      <vt:lpstr> brainstem lesions </vt:lpstr>
      <vt:lpstr>Slide 52</vt:lpstr>
      <vt:lpstr>Slide 53</vt:lpstr>
      <vt:lpstr>Slide 54</vt:lpstr>
      <vt:lpstr>Slide 55</vt:lpstr>
      <vt:lpstr>Slide 56</vt:lpstr>
      <vt:lpstr>Slide 57</vt:lpstr>
      <vt:lpstr>Dawson fingers </vt:lpstr>
      <vt:lpstr>Slide 59</vt:lpstr>
      <vt:lpstr>Slide 60</vt:lpstr>
      <vt:lpstr>Dissemination in time.</vt:lpstr>
      <vt:lpstr>Tumefactive MS </vt:lpstr>
      <vt:lpstr>Slide 63</vt:lpstr>
      <vt:lpstr>Balo’s Concentric Sclerosis </vt:lpstr>
      <vt:lpstr>Neuromyelitis Optica </vt:lpstr>
      <vt:lpstr>Slide 66</vt:lpstr>
      <vt:lpstr>ADEM </vt:lpstr>
      <vt:lpstr>Slide 68</vt:lpstr>
      <vt:lpstr>Slide 69</vt:lpstr>
      <vt:lpstr>Slide 70</vt:lpstr>
      <vt:lpstr>Slide 71</vt:lpstr>
      <vt:lpstr>Oligoclonal band </vt:lpstr>
      <vt:lpstr>Slide 73</vt:lpstr>
      <vt:lpstr>Slide 74</vt:lpstr>
      <vt:lpstr>Slide 75</vt:lpstr>
      <vt:lpstr>Slide 76</vt:lpstr>
      <vt:lpstr>Slide 77</vt:lpstr>
      <vt:lpstr>Slide 78</vt:lpstr>
      <vt:lpstr>                       VEP</vt:lpstr>
      <vt:lpstr>Slide 80</vt:lpstr>
      <vt:lpstr>Slide 81</vt:lpstr>
      <vt:lpstr>Slide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بیماری های دمیلینیزان</dc:title>
  <dc:creator>Asus</dc:creator>
  <cp:lastModifiedBy>LER01</cp:lastModifiedBy>
  <cp:revision>23</cp:revision>
  <dcterms:created xsi:type="dcterms:W3CDTF">2021-09-18T18:31:11Z</dcterms:created>
  <dcterms:modified xsi:type="dcterms:W3CDTF">2021-09-22T06:13:13Z</dcterms:modified>
</cp:coreProperties>
</file>