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2"/>
  </p:notesMasterIdLst>
  <p:sldIdLst>
    <p:sldId id="407" r:id="rId3"/>
    <p:sldId id="408" r:id="rId4"/>
    <p:sldId id="466" r:id="rId5"/>
    <p:sldId id="425" r:id="rId6"/>
    <p:sldId id="426" r:id="rId7"/>
    <p:sldId id="427" r:id="rId8"/>
    <p:sldId id="325" r:id="rId9"/>
    <p:sldId id="326" r:id="rId10"/>
    <p:sldId id="327" r:id="rId11"/>
    <p:sldId id="328" r:id="rId12"/>
    <p:sldId id="330" r:id="rId13"/>
    <p:sldId id="331" r:id="rId14"/>
    <p:sldId id="332" r:id="rId15"/>
    <p:sldId id="333" r:id="rId16"/>
    <p:sldId id="334" r:id="rId17"/>
    <p:sldId id="459" r:id="rId18"/>
    <p:sldId id="335" r:id="rId19"/>
    <p:sldId id="336" r:id="rId20"/>
    <p:sldId id="337" r:id="rId21"/>
    <p:sldId id="339" r:id="rId22"/>
    <p:sldId id="340" r:id="rId23"/>
    <p:sldId id="341" r:id="rId24"/>
    <p:sldId id="342" r:id="rId25"/>
    <p:sldId id="343" r:id="rId26"/>
    <p:sldId id="464" r:id="rId27"/>
    <p:sldId id="431" r:id="rId28"/>
    <p:sldId id="432" r:id="rId29"/>
    <p:sldId id="433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4" r:id="rId39"/>
    <p:sldId id="445" r:id="rId40"/>
    <p:sldId id="446" r:id="rId41"/>
    <p:sldId id="465" r:id="rId42"/>
    <p:sldId id="448" r:id="rId43"/>
    <p:sldId id="450" r:id="rId44"/>
    <p:sldId id="451" r:id="rId45"/>
    <p:sldId id="452" r:id="rId46"/>
    <p:sldId id="467" r:id="rId47"/>
    <p:sldId id="468" r:id="rId48"/>
    <p:sldId id="454" r:id="rId49"/>
    <p:sldId id="455" r:id="rId50"/>
    <p:sldId id="469" r:id="rId51"/>
    <p:sldId id="370" r:id="rId52"/>
    <p:sldId id="381" r:id="rId53"/>
    <p:sldId id="383" r:id="rId54"/>
    <p:sldId id="384" r:id="rId55"/>
    <p:sldId id="470" r:id="rId56"/>
    <p:sldId id="387" r:id="rId57"/>
    <p:sldId id="389" r:id="rId58"/>
    <p:sldId id="391" r:id="rId59"/>
    <p:sldId id="392" r:id="rId60"/>
    <p:sldId id="39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494" autoAdjust="0"/>
  </p:normalViewPr>
  <p:slideViewPr>
    <p:cSldViewPr>
      <p:cViewPr varScale="1">
        <p:scale>
          <a:sx n="87" d="100"/>
          <a:sy n="87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0C757-B475-4BAF-824F-BE4D2BB0289B}" type="doc">
      <dgm:prSet loTypeId="urn:microsoft.com/office/officeart/2005/8/layout/hList7#1" loCatId="list" qsTypeId="urn:microsoft.com/office/officeart/2005/8/quickstyle/simple1#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A2EB40E-EF9E-494C-97D8-A8735F2E77D2}">
      <dgm:prSet/>
      <dgm:spPr/>
      <dgm:t>
        <a:bodyPr/>
        <a:lstStyle/>
        <a:p>
          <a:pPr rtl="0"/>
          <a:r>
            <a:rPr lang="en-US" dirty="0"/>
            <a:t>Bulb syringe</a:t>
          </a:r>
        </a:p>
      </dgm:t>
    </dgm:pt>
    <dgm:pt modelId="{703AF244-2B17-47EB-B847-C50059E1A362}" type="parTrans" cxnId="{65A2F65B-E544-49E1-9B36-A2C1C1023967}">
      <dgm:prSet/>
      <dgm:spPr/>
      <dgm:t>
        <a:bodyPr/>
        <a:lstStyle/>
        <a:p>
          <a:endParaRPr lang="en-US"/>
        </a:p>
      </dgm:t>
    </dgm:pt>
    <dgm:pt modelId="{B4273E0A-CA7F-4CE4-B302-83489603C165}" type="sibTrans" cxnId="{65A2F65B-E544-49E1-9B36-A2C1C1023967}">
      <dgm:prSet/>
      <dgm:spPr/>
      <dgm:t>
        <a:bodyPr/>
        <a:lstStyle/>
        <a:p>
          <a:endParaRPr lang="en-US"/>
        </a:p>
      </dgm:t>
    </dgm:pt>
    <dgm:pt modelId="{82B33F2D-3651-466B-8BB9-60E9811DAFFC}">
      <dgm:prSet/>
      <dgm:spPr/>
      <dgm:t>
        <a:bodyPr/>
        <a:lstStyle/>
        <a:p>
          <a:pPr rtl="0"/>
          <a:r>
            <a:rPr lang="en-US" dirty="0"/>
            <a:t>Mechanical suction, tubing, and catheters</a:t>
          </a:r>
        </a:p>
      </dgm:t>
    </dgm:pt>
    <dgm:pt modelId="{4BE60184-2368-4E8C-8A55-62173C3D5376}" type="parTrans" cxnId="{30576B8A-E5B1-4592-9BC4-0B1EA04E8C8D}">
      <dgm:prSet/>
      <dgm:spPr/>
      <dgm:t>
        <a:bodyPr/>
        <a:lstStyle/>
        <a:p>
          <a:endParaRPr lang="en-US"/>
        </a:p>
      </dgm:t>
    </dgm:pt>
    <dgm:pt modelId="{0BA7F9CE-7802-40DE-BD3E-35A8E5EBCA03}" type="sibTrans" cxnId="{30576B8A-E5B1-4592-9BC4-0B1EA04E8C8D}">
      <dgm:prSet/>
      <dgm:spPr/>
      <dgm:t>
        <a:bodyPr/>
        <a:lstStyle/>
        <a:p>
          <a:endParaRPr lang="en-US"/>
        </a:p>
      </dgm:t>
    </dgm:pt>
    <dgm:pt modelId="{18A8B0DE-74EF-4A59-8CD5-7B9AE10E680A}">
      <dgm:prSet/>
      <dgm:spPr/>
      <dgm:t>
        <a:bodyPr/>
        <a:lstStyle/>
        <a:p>
          <a:pPr rtl="0"/>
          <a:r>
            <a:rPr lang="en-US" dirty="0"/>
            <a:t>Meconium aspirator</a:t>
          </a:r>
        </a:p>
      </dgm:t>
    </dgm:pt>
    <dgm:pt modelId="{E0295A00-524A-4ACB-A038-2B4098D65174}" type="parTrans" cxnId="{ABFE07CF-C7AF-4DA4-B871-D7D866CD250F}">
      <dgm:prSet/>
      <dgm:spPr/>
      <dgm:t>
        <a:bodyPr/>
        <a:lstStyle/>
        <a:p>
          <a:endParaRPr lang="en-US"/>
        </a:p>
      </dgm:t>
    </dgm:pt>
    <dgm:pt modelId="{064C83F5-9100-4237-8389-6A0F56F03E46}" type="sibTrans" cxnId="{ABFE07CF-C7AF-4DA4-B871-D7D866CD250F}">
      <dgm:prSet/>
      <dgm:spPr/>
      <dgm:t>
        <a:bodyPr/>
        <a:lstStyle/>
        <a:p>
          <a:endParaRPr lang="en-US"/>
        </a:p>
      </dgm:t>
    </dgm:pt>
    <dgm:pt modelId="{9EA2B030-8817-4820-AD15-29E6CEF35071}">
      <dgm:prSet/>
      <dgm:spPr/>
      <dgm:t>
        <a:bodyPr/>
        <a:lstStyle/>
        <a:p>
          <a:pPr rtl="0"/>
          <a:r>
            <a:rPr lang="en-US" dirty="0"/>
            <a:t>8F feeding tube and 20 cc syringe</a:t>
          </a:r>
        </a:p>
      </dgm:t>
    </dgm:pt>
    <dgm:pt modelId="{AB17F83E-F88D-47B0-8012-438EB362F762}" type="parTrans" cxnId="{893389BB-AE22-4381-8281-A294CE99A661}">
      <dgm:prSet/>
      <dgm:spPr/>
      <dgm:t>
        <a:bodyPr/>
        <a:lstStyle/>
        <a:p>
          <a:endParaRPr lang="en-US"/>
        </a:p>
      </dgm:t>
    </dgm:pt>
    <dgm:pt modelId="{313491A4-AF82-43D2-AD35-CD176A5A99FF}" type="sibTrans" cxnId="{893389BB-AE22-4381-8281-A294CE99A661}">
      <dgm:prSet/>
      <dgm:spPr/>
      <dgm:t>
        <a:bodyPr/>
        <a:lstStyle/>
        <a:p>
          <a:endParaRPr lang="en-US"/>
        </a:p>
      </dgm:t>
    </dgm:pt>
    <dgm:pt modelId="{CFA71DDD-5990-4057-AD03-AEDC541FBF5F}" type="pres">
      <dgm:prSet presAssocID="{6F30C757-B475-4BAF-824F-BE4D2BB028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964B6D5-5CD1-49E7-8F29-F98D1C74B0BF}" type="pres">
      <dgm:prSet presAssocID="{6F30C757-B475-4BAF-824F-BE4D2BB0289B}" presName="fgShape" presStyleLbl="fgShp" presStyleIdx="0" presStyleCnt="1" custLinFactNeighborX="462" custLinFactNeighborY="67606"/>
      <dgm:spPr/>
    </dgm:pt>
    <dgm:pt modelId="{150AA6AE-4328-4B23-923D-01571CA991A9}" type="pres">
      <dgm:prSet presAssocID="{6F30C757-B475-4BAF-824F-BE4D2BB0289B}" presName="linComp" presStyleCnt="0"/>
      <dgm:spPr/>
    </dgm:pt>
    <dgm:pt modelId="{B2D94564-6E67-4727-ACF9-BD784E0364E6}" type="pres">
      <dgm:prSet presAssocID="{4A2EB40E-EF9E-494C-97D8-A8735F2E77D2}" presName="compNode" presStyleCnt="0"/>
      <dgm:spPr/>
    </dgm:pt>
    <dgm:pt modelId="{6209BC5C-A5F9-40BA-81E1-5D015C7C77E7}" type="pres">
      <dgm:prSet presAssocID="{4A2EB40E-EF9E-494C-97D8-A8735F2E77D2}" presName="bkgdShape" presStyleLbl="node1" presStyleIdx="0" presStyleCnt="4"/>
      <dgm:spPr/>
      <dgm:t>
        <a:bodyPr/>
        <a:lstStyle/>
        <a:p>
          <a:pPr rtl="1"/>
          <a:endParaRPr lang="fa-IR"/>
        </a:p>
      </dgm:t>
    </dgm:pt>
    <dgm:pt modelId="{2BF6DEFA-BE7D-4E3C-83EB-C6AEC3990835}" type="pres">
      <dgm:prSet presAssocID="{4A2EB40E-EF9E-494C-97D8-A8735F2E77D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90C99D-D254-4AB6-B479-A703BA10696B}" type="pres">
      <dgm:prSet presAssocID="{4A2EB40E-EF9E-494C-97D8-A8735F2E77D2}" presName="invisiNode" presStyleLbl="node1" presStyleIdx="0" presStyleCnt="4"/>
      <dgm:spPr/>
    </dgm:pt>
    <dgm:pt modelId="{2897595E-B91D-4D4E-A582-6722D3E48BA6}" type="pres">
      <dgm:prSet presAssocID="{4A2EB40E-EF9E-494C-97D8-A8735F2E77D2}" presName="imagNode" presStyleLbl="fgImgPlace1" presStyleIdx="0" presStyleCnt="4" custScaleX="117025" custScaleY="1191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1AD0B3-DF51-4B23-82A7-3E1E4DF73DD0}" type="pres">
      <dgm:prSet presAssocID="{B4273E0A-CA7F-4CE4-B302-83489603C165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7B903FBD-A0BA-4C04-AEBE-03134DC3D1AA}" type="pres">
      <dgm:prSet presAssocID="{82B33F2D-3651-466B-8BB9-60E9811DAFFC}" presName="compNode" presStyleCnt="0"/>
      <dgm:spPr/>
    </dgm:pt>
    <dgm:pt modelId="{FD6C84B5-AC3A-4A0D-96EA-6FC154F61AB1}" type="pres">
      <dgm:prSet presAssocID="{82B33F2D-3651-466B-8BB9-60E9811DAFFC}" presName="bkgdShape" presStyleLbl="node1" presStyleIdx="1" presStyleCnt="4"/>
      <dgm:spPr/>
      <dgm:t>
        <a:bodyPr/>
        <a:lstStyle/>
        <a:p>
          <a:pPr rtl="1"/>
          <a:endParaRPr lang="fa-IR"/>
        </a:p>
      </dgm:t>
    </dgm:pt>
    <dgm:pt modelId="{B58D8180-AEE0-4D13-AAAF-C8B79BCEED2A}" type="pres">
      <dgm:prSet presAssocID="{82B33F2D-3651-466B-8BB9-60E9811DAFF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E09DDD-AC22-4836-A3F0-4F40BAE0680C}" type="pres">
      <dgm:prSet presAssocID="{82B33F2D-3651-466B-8BB9-60E9811DAFFC}" presName="invisiNode" presStyleLbl="node1" presStyleIdx="1" presStyleCnt="4"/>
      <dgm:spPr/>
    </dgm:pt>
    <dgm:pt modelId="{3207267B-F212-4820-9017-AEEF230A4200}" type="pres">
      <dgm:prSet presAssocID="{82B33F2D-3651-466B-8BB9-60E9811DAFFC}" presName="imagNode" presStyleLbl="fgImgPlace1" presStyleIdx="1" presStyleCnt="4" custScaleX="107394" custScaleY="1191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5ADFA94-C078-4487-B091-AA5032754216}" type="pres">
      <dgm:prSet presAssocID="{0BA7F9CE-7802-40DE-BD3E-35A8E5EBCA03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7D29C388-3039-42AF-BBA1-7F6654326E6E}" type="pres">
      <dgm:prSet presAssocID="{18A8B0DE-74EF-4A59-8CD5-7B9AE10E680A}" presName="compNode" presStyleCnt="0"/>
      <dgm:spPr/>
    </dgm:pt>
    <dgm:pt modelId="{6E74DFBD-0424-4415-8D65-3F64C9BF015E}" type="pres">
      <dgm:prSet presAssocID="{18A8B0DE-74EF-4A59-8CD5-7B9AE10E680A}" presName="bkgdShape" presStyleLbl="node1" presStyleIdx="2" presStyleCnt="4"/>
      <dgm:spPr/>
      <dgm:t>
        <a:bodyPr/>
        <a:lstStyle/>
        <a:p>
          <a:pPr rtl="1"/>
          <a:endParaRPr lang="fa-IR"/>
        </a:p>
      </dgm:t>
    </dgm:pt>
    <dgm:pt modelId="{6692B312-9917-4D5D-BC56-5CC993BAFB57}" type="pres">
      <dgm:prSet presAssocID="{18A8B0DE-74EF-4A59-8CD5-7B9AE10E680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FCA1F4-FBEE-407C-B107-E1034A0CED8C}" type="pres">
      <dgm:prSet presAssocID="{18A8B0DE-74EF-4A59-8CD5-7B9AE10E680A}" presName="invisiNode" presStyleLbl="node1" presStyleIdx="2" presStyleCnt="4"/>
      <dgm:spPr/>
    </dgm:pt>
    <dgm:pt modelId="{6472A6FE-56B0-4538-81F2-9C39F7F1A1DE}" type="pres">
      <dgm:prSet presAssocID="{18A8B0DE-74EF-4A59-8CD5-7B9AE10E680A}" presName="imagNode" presStyleLbl="fgImgPlace1" presStyleIdx="2" presStyleCnt="4" custScaleX="107840" custScaleY="117739" custLinFactNeighborX="0" custLinFactNeighborY="-6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6C471D5-5AF0-41B3-8A3B-D6A70D4CFE49}" type="pres">
      <dgm:prSet presAssocID="{064C83F5-9100-4237-8389-6A0F56F03E46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0777A551-0967-4761-AB48-3DE95E138E1D}" type="pres">
      <dgm:prSet presAssocID="{9EA2B030-8817-4820-AD15-29E6CEF35071}" presName="compNode" presStyleCnt="0"/>
      <dgm:spPr/>
    </dgm:pt>
    <dgm:pt modelId="{9A6B065B-89F8-4436-8120-39CE2DA0F543}" type="pres">
      <dgm:prSet presAssocID="{9EA2B030-8817-4820-AD15-29E6CEF35071}" presName="bkgdShape" presStyleLbl="node1" presStyleIdx="3" presStyleCnt="4"/>
      <dgm:spPr/>
      <dgm:t>
        <a:bodyPr/>
        <a:lstStyle/>
        <a:p>
          <a:pPr rtl="1"/>
          <a:endParaRPr lang="fa-IR"/>
        </a:p>
      </dgm:t>
    </dgm:pt>
    <dgm:pt modelId="{6C02E748-F2AF-48C0-80BB-CC8B76B19B5E}" type="pres">
      <dgm:prSet presAssocID="{9EA2B030-8817-4820-AD15-29E6CEF3507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65BD83A-3788-4620-B1D5-D915EA108CAE}" type="pres">
      <dgm:prSet presAssocID="{9EA2B030-8817-4820-AD15-29E6CEF35071}" presName="invisiNode" presStyleLbl="node1" presStyleIdx="3" presStyleCnt="4"/>
      <dgm:spPr/>
    </dgm:pt>
    <dgm:pt modelId="{03D42489-8D2A-4F52-A79C-3918801E3385}" type="pres">
      <dgm:prSet presAssocID="{9EA2B030-8817-4820-AD15-29E6CEF35071}" presName="imagNode" presStyleLbl="fgImgPlace1" presStyleIdx="3" presStyleCnt="4" custScaleX="103136" custScaleY="12619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3B66EA5-11D4-4F8C-9C30-5C22B9AA5708}" type="presOf" srcId="{4A2EB40E-EF9E-494C-97D8-A8735F2E77D2}" destId="{2BF6DEFA-BE7D-4E3C-83EB-C6AEC3990835}" srcOrd="1" destOrd="0" presId="urn:microsoft.com/office/officeart/2005/8/layout/hList7#1"/>
    <dgm:cxn modelId="{14BFB13A-05DE-4D88-B1C6-B998C8870DBA}" type="presOf" srcId="{82B33F2D-3651-466B-8BB9-60E9811DAFFC}" destId="{B58D8180-AEE0-4D13-AAAF-C8B79BCEED2A}" srcOrd="1" destOrd="0" presId="urn:microsoft.com/office/officeart/2005/8/layout/hList7#1"/>
    <dgm:cxn modelId="{893389BB-AE22-4381-8281-A294CE99A661}" srcId="{6F30C757-B475-4BAF-824F-BE4D2BB0289B}" destId="{9EA2B030-8817-4820-AD15-29E6CEF35071}" srcOrd="3" destOrd="0" parTransId="{AB17F83E-F88D-47B0-8012-438EB362F762}" sibTransId="{313491A4-AF82-43D2-AD35-CD176A5A99FF}"/>
    <dgm:cxn modelId="{E226CC0A-5A6C-499E-80CB-93D0546F7E21}" type="presOf" srcId="{0BA7F9CE-7802-40DE-BD3E-35A8E5EBCA03}" destId="{B5ADFA94-C078-4487-B091-AA5032754216}" srcOrd="0" destOrd="0" presId="urn:microsoft.com/office/officeart/2005/8/layout/hList7#1"/>
    <dgm:cxn modelId="{19147FFF-E4E6-407A-B91C-F99F037DCBCD}" type="presOf" srcId="{B4273E0A-CA7F-4CE4-B302-83489603C165}" destId="{5A1AD0B3-DF51-4B23-82A7-3E1E4DF73DD0}" srcOrd="0" destOrd="0" presId="urn:microsoft.com/office/officeart/2005/8/layout/hList7#1"/>
    <dgm:cxn modelId="{929AF3BE-C226-4FF0-88DE-29E09E7A6D8C}" type="presOf" srcId="{4A2EB40E-EF9E-494C-97D8-A8735F2E77D2}" destId="{6209BC5C-A5F9-40BA-81E1-5D015C7C77E7}" srcOrd="0" destOrd="0" presId="urn:microsoft.com/office/officeart/2005/8/layout/hList7#1"/>
    <dgm:cxn modelId="{ABFE07CF-C7AF-4DA4-B871-D7D866CD250F}" srcId="{6F30C757-B475-4BAF-824F-BE4D2BB0289B}" destId="{18A8B0DE-74EF-4A59-8CD5-7B9AE10E680A}" srcOrd="2" destOrd="0" parTransId="{E0295A00-524A-4ACB-A038-2B4098D65174}" sibTransId="{064C83F5-9100-4237-8389-6A0F56F03E46}"/>
    <dgm:cxn modelId="{C2B1947C-DC77-486F-8DEB-C7533670C7E4}" type="presOf" srcId="{18A8B0DE-74EF-4A59-8CD5-7B9AE10E680A}" destId="{6E74DFBD-0424-4415-8D65-3F64C9BF015E}" srcOrd="0" destOrd="0" presId="urn:microsoft.com/office/officeart/2005/8/layout/hList7#1"/>
    <dgm:cxn modelId="{C26428D8-9D4A-43BF-9BB5-B86C1351557B}" type="presOf" srcId="{064C83F5-9100-4237-8389-6A0F56F03E46}" destId="{46C471D5-5AF0-41B3-8A3B-D6A70D4CFE49}" srcOrd="0" destOrd="0" presId="urn:microsoft.com/office/officeart/2005/8/layout/hList7#1"/>
    <dgm:cxn modelId="{30576B8A-E5B1-4592-9BC4-0B1EA04E8C8D}" srcId="{6F30C757-B475-4BAF-824F-BE4D2BB0289B}" destId="{82B33F2D-3651-466B-8BB9-60E9811DAFFC}" srcOrd="1" destOrd="0" parTransId="{4BE60184-2368-4E8C-8A55-62173C3D5376}" sibTransId="{0BA7F9CE-7802-40DE-BD3E-35A8E5EBCA03}"/>
    <dgm:cxn modelId="{F2F65CFC-64FE-4887-9519-AEC68582F317}" type="presOf" srcId="{82B33F2D-3651-466B-8BB9-60E9811DAFFC}" destId="{FD6C84B5-AC3A-4A0D-96EA-6FC154F61AB1}" srcOrd="0" destOrd="0" presId="urn:microsoft.com/office/officeart/2005/8/layout/hList7#1"/>
    <dgm:cxn modelId="{85B9BBCB-A13B-411C-96B3-2E94FB60C562}" type="presOf" srcId="{18A8B0DE-74EF-4A59-8CD5-7B9AE10E680A}" destId="{6692B312-9917-4D5D-BC56-5CC993BAFB57}" srcOrd="1" destOrd="0" presId="urn:microsoft.com/office/officeart/2005/8/layout/hList7#1"/>
    <dgm:cxn modelId="{28684646-8A09-4020-AC6A-0CE52CB06731}" type="presOf" srcId="{9EA2B030-8817-4820-AD15-29E6CEF35071}" destId="{6C02E748-F2AF-48C0-80BB-CC8B76B19B5E}" srcOrd="1" destOrd="0" presId="urn:microsoft.com/office/officeart/2005/8/layout/hList7#1"/>
    <dgm:cxn modelId="{01B1635A-0FB5-45B0-A903-2A89B13636E6}" type="presOf" srcId="{6F30C757-B475-4BAF-824F-BE4D2BB0289B}" destId="{CFA71DDD-5990-4057-AD03-AEDC541FBF5F}" srcOrd="0" destOrd="0" presId="urn:microsoft.com/office/officeart/2005/8/layout/hList7#1"/>
    <dgm:cxn modelId="{72C86F70-7A5B-416D-AC3E-4B968ECF89DE}" type="presOf" srcId="{9EA2B030-8817-4820-AD15-29E6CEF35071}" destId="{9A6B065B-89F8-4436-8120-39CE2DA0F543}" srcOrd="0" destOrd="0" presId="urn:microsoft.com/office/officeart/2005/8/layout/hList7#1"/>
    <dgm:cxn modelId="{65A2F65B-E544-49E1-9B36-A2C1C1023967}" srcId="{6F30C757-B475-4BAF-824F-BE4D2BB0289B}" destId="{4A2EB40E-EF9E-494C-97D8-A8735F2E77D2}" srcOrd="0" destOrd="0" parTransId="{703AF244-2B17-47EB-B847-C50059E1A362}" sibTransId="{B4273E0A-CA7F-4CE4-B302-83489603C165}"/>
    <dgm:cxn modelId="{B9C5B9BF-5A93-4BE0-B1B8-9EA7007CD283}" type="presParOf" srcId="{CFA71DDD-5990-4057-AD03-AEDC541FBF5F}" destId="{8964B6D5-5CD1-49E7-8F29-F98D1C74B0BF}" srcOrd="0" destOrd="0" presId="urn:microsoft.com/office/officeart/2005/8/layout/hList7#1"/>
    <dgm:cxn modelId="{E2EA44E7-B2BF-4DF5-A719-97FF29F63530}" type="presParOf" srcId="{CFA71DDD-5990-4057-AD03-AEDC541FBF5F}" destId="{150AA6AE-4328-4B23-923D-01571CA991A9}" srcOrd="1" destOrd="0" presId="urn:microsoft.com/office/officeart/2005/8/layout/hList7#1"/>
    <dgm:cxn modelId="{3D7D903B-48AE-422D-AB97-92031051E9D0}" type="presParOf" srcId="{150AA6AE-4328-4B23-923D-01571CA991A9}" destId="{B2D94564-6E67-4727-ACF9-BD784E0364E6}" srcOrd="0" destOrd="0" presId="urn:microsoft.com/office/officeart/2005/8/layout/hList7#1"/>
    <dgm:cxn modelId="{3E3CCE28-F410-42CB-829C-5F69DCEC3F8D}" type="presParOf" srcId="{B2D94564-6E67-4727-ACF9-BD784E0364E6}" destId="{6209BC5C-A5F9-40BA-81E1-5D015C7C77E7}" srcOrd="0" destOrd="0" presId="urn:microsoft.com/office/officeart/2005/8/layout/hList7#1"/>
    <dgm:cxn modelId="{CB42F3AB-71FD-4F3C-8492-77C961C96FDF}" type="presParOf" srcId="{B2D94564-6E67-4727-ACF9-BD784E0364E6}" destId="{2BF6DEFA-BE7D-4E3C-83EB-C6AEC3990835}" srcOrd="1" destOrd="0" presId="urn:microsoft.com/office/officeart/2005/8/layout/hList7#1"/>
    <dgm:cxn modelId="{7AD737C6-FBCF-4685-8E6E-CC584EDD1B2D}" type="presParOf" srcId="{B2D94564-6E67-4727-ACF9-BD784E0364E6}" destId="{D990C99D-D254-4AB6-B479-A703BA10696B}" srcOrd="2" destOrd="0" presId="urn:microsoft.com/office/officeart/2005/8/layout/hList7#1"/>
    <dgm:cxn modelId="{18906ADA-7A98-4799-BD1E-5EC5D95E1148}" type="presParOf" srcId="{B2D94564-6E67-4727-ACF9-BD784E0364E6}" destId="{2897595E-B91D-4D4E-A582-6722D3E48BA6}" srcOrd="3" destOrd="0" presId="urn:microsoft.com/office/officeart/2005/8/layout/hList7#1"/>
    <dgm:cxn modelId="{E3FDF31B-F725-4212-BF19-AD037EEEDC8F}" type="presParOf" srcId="{150AA6AE-4328-4B23-923D-01571CA991A9}" destId="{5A1AD0B3-DF51-4B23-82A7-3E1E4DF73DD0}" srcOrd="1" destOrd="0" presId="urn:microsoft.com/office/officeart/2005/8/layout/hList7#1"/>
    <dgm:cxn modelId="{09232DE6-B4C7-4182-AD76-B89348175606}" type="presParOf" srcId="{150AA6AE-4328-4B23-923D-01571CA991A9}" destId="{7B903FBD-A0BA-4C04-AEBE-03134DC3D1AA}" srcOrd="2" destOrd="0" presId="urn:microsoft.com/office/officeart/2005/8/layout/hList7#1"/>
    <dgm:cxn modelId="{668118BA-36B2-4DB3-B2FF-950F5BE92CB5}" type="presParOf" srcId="{7B903FBD-A0BA-4C04-AEBE-03134DC3D1AA}" destId="{FD6C84B5-AC3A-4A0D-96EA-6FC154F61AB1}" srcOrd="0" destOrd="0" presId="urn:microsoft.com/office/officeart/2005/8/layout/hList7#1"/>
    <dgm:cxn modelId="{A55931C7-7F04-499E-8452-B39590FE97E3}" type="presParOf" srcId="{7B903FBD-A0BA-4C04-AEBE-03134DC3D1AA}" destId="{B58D8180-AEE0-4D13-AAAF-C8B79BCEED2A}" srcOrd="1" destOrd="0" presId="urn:microsoft.com/office/officeart/2005/8/layout/hList7#1"/>
    <dgm:cxn modelId="{181CDBBD-70BB-4910-B194-E479246C74D8}" type="presParOf" srcId="{7B903FBD-A0BA-4C04-AEBE-03134DC3D1AA}" destId="{6CE09DDD-AC22-4836-A3F0-4F40BAE0680C}" srcOrd="2" destOrd="0" presId="urn:microsoft.com/office/officeart/2005/8/layout/hList7#1"/>
    <dgm:cxn modelId="{D7B0E4C3-4C2F-4490-8FCA-C49DB2A585CB}" type="presParOf" srcId="{7B903FBD-A0BA-4C04-AEBE-03134DC3D1AA}" destId="{3207267B-F212-4820-9017-AEEF230A4200}" srcOrd="3" destOrd="0" presId="urn:microsoft.com/office/officeart/2005/8/layout/hList7#1"/>
    <dgm:cxn modelId="{E6425F4A-E8A6-432C-AA54-2BFCA94AD304}" type="presParOf" srcId="{150AA6AE-4328-4B23-923D-01571CA991A9}" destId="{B5ADFA94-C078-4487-B091-AA5032754216}" srcOrd="3" destOrd="0" presId="urn:microsoft.com/office/officeart/2005/8/layout/hList7#1"/>
    <dgm:cxn modelId="{5E6CA8EB-84ED-480F-9D24-A2254E54EBB5}" type="presParOf" srcId="{150AA6AE-4328-4B23-923D-01571CA991A9}" destId="{7D29C388-3039-42AF-BBA1-7F6654326E6E}" srcOrd="4" destOrd="0" presId="urn:microsoft.com/office/officeart/2005/8/layout/hList7#1"/>
    <dgm:cxn modelId="{2B3C2DCE-E213-4DA4-86CF-34924601C9A1}" type="presParOf" srcId="{7D29C388-3039-42AF-BBA1-7F6654326E6E}" destId="{6E74DFBD-0424-4415-8D65-3F64C9BF015E}" srcOrd="0" destOrd="0" presId="urn:microsoft.com/office/officeart/2005/8/layout/hList7#1"/>
    <dgm:cxn modelId="{1E08AA8A-13C1-4DC3-AE2B-1FAE839036C6}" type="presParOf" srcId="{7D29C388-3039-42AF-BBA1-7F6654326E6E}" destId="{6692B312-9917-4D5D-BC56-5CC993BAFB57}" srcOrd="1" destOrd="0" presId="urn:microsoft.com/office/officeart/2005/8/layout/hList7#1"/>
    <dgm:cxn modelId="{E314E2AE-3C36-4251-8F0A-9711B95AC52C}" type="presParOf" srcId="{7D29C388-3039-42AF-BBA1-7F6654326E6E}" destId="{45FCA1F4-FBEE-407C-B107-E1034A0CED8C}" srcOrd="2" destOrd="0" presId="urn:microsoft.com/office/officeart/2005/8/layout/hList7#1"/>
    <dgm:cxn modelId="{E60B3D89-A09B-4D6B-A8D9-ECE2252C1F5B}" type="presParOf" srcId="{7D29C388-3039-42AF-BBA1-7F6654326E6E}" destId="{6472A6FE-56B0-4538-81F2-9C39F7F1A1DE}" srcOrd="3" destOrd="0" presId="urn:microsoft.com/office/officeart/2005/8/layout/hList7#1"/>
    <dgm:cxn modelId="{0F1A1817-A5E0-41D8-A00B-5FED307110EC}" type="presParOf" srcId="{150AA6AE-4328-4B23-923D-01571CA991A9}" destId="{46C471D5-5AF0-41B3-8A3B-D6A70D4CFE49}" srcOrd="5" destOrd="0" presId="urn:microsoft.com/office/officeart/2005/8/layout/hList7#1"/>
    <dgm:cxn modelId="{6881AA92-0870-4512-9735-7132CABB9F52}" type="presParOf" srcId="{150AA6AE-4328-4B23-923D-01571CA991A9}" destId="{0777A551-0967-4761-AB48-3DE95E138E1D}" srcOrd="6" destOrd="0" presId="urn:microsoft.com/office/officeart/2005/8/layout/hList7#1"/>
    <dgm:cxn modelId="{A1C07AF8-BAC1-40E6-BFEF-6908A95FF763}" type="presParOf" srcId="{0777A551-0967-4761-AB48-3DE95E138E1D}" destId="{9A6B065B-89F8-4436-8120-39CE2DA0F543}" srcOrd="0" destOrd="0" presId="urn:microsoft.com/office/officeart/2005/8/layout/hList7#1"/>
    <dgm:cxn modelId="{17289074-000E-4435-9085-74FCB97A37C7}" type="presParOf" srcId="{0777A551-0967-4761-AB48-3DE95E138E1D}" destId="{6C02E748-F2AF-48C0-80BB-CC8B76B19B5E}" srcOrd="1" destOrd="0" presId="urn:microsoft.com/office/officeart/2005/8/layout/hList7#1"/>
    <dgm:cxn modelId="{D7FBBF2D-BCAC-46BB-A3BD-69F8A5037B4B}" type="presParOf" srcId="{0777A551-0967-4761-AB48-3DE95E138E1D}" destId="{065BD83A-3788-4620-B1D5-D915EA108CAE}" srcOrd="2" destOrd="0" presId="urn:microsoft.com/office/officeart/2005/8/layout/hList7#1"/>
    <dgm:cxn modelId="{26C13C23-FB71-4489-B0C8-E3DC574B2D84}" type="presParOf" srcId="{0777A551-0967-4761-AB48-3DE95E138E1D}" destId="{03D42489-8D2A-4F52-A79C-3918801E338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57BB2-B0CD-4844-9FCD-F9F5F3910ADE}" type="doc">
      <dgm:prSet loTypeId="urn:microsoft.com/office/officeart/2005/8/layout/hList7#2" loCatId="list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541ECC3-915F-4B6E-BFE2-A875B27E1E05}">
      <dgm:prSet/>
      <dgm:spPr/>
      <dgm:t>
        <a:bodyPr/>
        <a:lstStyle/>
        <a:p>
          <a:pPr rtl="0"/>
          <a:endParaRPr lang="en-US" dirty="0"/>
        </a:p>
        <a:p>
          <a:pPr rtl="0"/>
          <a:r>
            <a:rPr lang="en-US" dirty="0"/>
            <a:t>Laryngoscope with straight blades (Number 00 , 0 and 1 for extreme premature , preterm and term infants, respectively)</a:t>
          </a:r>
        </a:p>
      </dgm:t>
    </dgm:pt>
    <dgm:pt modelId="{6B03353A-5941-452E-A059-4AA6A3443204}" type="parTrans" cxnId="{E802D835-8800-4ED4-8022-2B5006820DE2}">
      <dgm:prSet/>
      <dgm:spPr/>
      <dgm:t>
        <a:bodyPr/>
        <a:lstStyle/>
        <a:p>
          <a:endParaRPr lang="en-US"/>
        </a:p>
      </dgm:t>
    </dgm:pt>
    <dgm:pt modelId="{F5E3F387-7801-4CB6-8E0E-6BD39F2933EB}" type="sibTrans" cxnId="{E802D835-8800-4ED4-8022-2B5006820DE2}">
      <dgm:prSet/>
      <dgm:spPr/>
      <dgm:t>
        <a:bodyPr/>
        <a:lstStyle/>
        <a:p>
          <a:endParaRPr lang="en-US"/>
        </a:p>
      </dgm:t>
    </dgm:pt>
    <dgm:pt modelId="{EC5812FB-D724-43F4-9392-F2A6CB557224}">
      <dgm:prSet/>
      <dgm:spPr/>
      <dgm:t>
        <a:bodyPr/>
        <a:lstStyle/>
        <a:p>
          <a:pPr rtl="0"/>
          <a:r>
            <a:rPr lang="en-US" dirty="0"/>
            <a:t>Face masks (preterm and term infant sizes)</a:t>
          </a:r>
        </a:p>
      </dgm:t>
    </dgm:pt>
    <dgm:pt modelId="{DC5F90F8-CFBD-48E9-AC29-C5BBBE59DA12}" type="parTrans" cxnId="{F10019A4-65F7-45D8-AC19-6B3357997869}">
      <dgm:prSet/>
      <dgm:spPr/>
      <dgm:t>
        <a:bodyPr/>
        <a:lstStyle/>
        <a:p>
          <a:endParaRPr lang="en-US"/>
        </a:p>
      </dgm:t>
    </dgm:pt>
    <dgm:pt modelId="{DA8E8921-D0F2-4778-BB2E-44585C6A9FC0}" type="sibTrans" cxnId="{F10019A4-65F7-45D8-AC19-6B3357997869}">
      <dgm:prSet/>
      <dgm:spPr/>
      <dgm:t>
        <a:bodyPr/>
        <a:lstStyle/>
        <a:p>
          <a:endParaRPr lang="en-US"/>
        </a:p>
      </dgm:t>
    </dgm:pt>
    <dgm:pt modelId="{FC716718-D257-4FBE-9BC9-8A971C5C1F37}">
      <dgm:prSet/>
      <dgm:spPr/>
      <dgm:t>
        <a:bodyPr/>
        <a:lstStyle/>
        <a:p>
          <a:pPr rtl="0"/>
          <a:r>
            <a:rPr lang="en-US" dirty="0"/>
            <a:t>Oxygen source with </a:t>
          </a:r>
          <a:r>
            <a:rPr lang="en-US" dirty="0" err="1"/>
            <a:t>flowmeter</a:t>
          </a:r>
          <a:endParaRPr lang="en-US" dirty="0"/>
        </a:p>
      </dgm:t>
    </dgm:pt>
    <dgm:pt modelId="{3BEC6E97-65BA-49F2-90A0-735437B6C0FF}" type="parTrans" cxnId="{8E937A73-C975-41BE-BC3D-7D424E9D2ABA}">
      <dgm:prSet/>
      <dgm:spPr/>
      <dgm:t>
        <a:bodyPr/>
        <a:lstStyle/>
        <a:p>
          <a:endParaRPr lang="en-US"/>
        </a:p>
      </dgm:t>
    </dgm:pt>
    <dgm:pt modelId="{9BEAAC45-4693-41BA-B700-C22C8FB21686}" type="sibTrans" cxnId="{8E937A73-C975-41BE-BC3D-7D424E9D2ABA}">
      <dgm:prSet/>
      <dgm:spPr/>
      <dgm:t>
        <a:bodyPr/>
        <a:lstStyle/>
        <a:p>
          <a:endParaRPr lang="en-US"/>
        </a:p>
      </dgm:t>
    </dgm:pt>
    <dgm:pt modelId="{63A4A8F0-1CB6-44F0-BC2E-0454C9D75928}" type="pres">
      <dgm:prSet presAssocID="{58057BB2-B0CD-4844-9FCD-F9F5F3910A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31FC067-FF02-4348-B516-28F6432D0706}" type="pres">
      <dgm:prSet presAssocID="{58057BB2-B0CD-4844-9FCD-F9F5F3910ADE}" presName="fgShape" presStyleLbl="fgShp" presStyleIdx="0" presStyleCnt="1" custLinFactNeighborX="-632" custLinFactNeighborY="41880"/>
      <dgm:spPr/>
    </dgm:pt>
    <dgm:pt modelId="{19AD8CE8-FE89-49F3-BF4F-D5F64CC60A2B}" type="pres">
      <dgm:prSet presAssocID="{58057BB2-B0CD-4844-9FCD-F9F5F3910ADE}" presName="linComp" presStyleCnt="0"/>
      <dgm:spPr/>
    </dgm:pt>
    <dgm:pt modelId="{AD2F46F4-13A0-4D4A-9B9B-BBA4C9E9B3D7}" type="pres">
      <dgm:prSet presAssocID="{6541ECC3-915F-4B6E-BFE2-A875B27E1E05}" presName="compNode" presStyleCnt="0"/>
      <dgm:spPr/>
    </dgm:pt>
    <dgm:pt modelId="{3C890B49-58DD-4F07-BC20-CF0D8BB04B44}" type="pres">
      <dgm:prSet presAssocID="{6541ECC3-915F-4B6E-BFE2-A875B27E1E05}" presName="bkgdShap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E9D19D73-B9C6-4CE1-98BD-1468448EE5CA}" type="pres">
      <dgm:prSet presAssocID="{6541ECC3-915F-4B6E-BFE2-A875B27E1E0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3A33C7-5A18-43F7-9EA8-DD18CA1D8832}" type="pres">
      <dgm:prSet presAssocID="{6541ECC3-915F-4B6E-BFE2-A875B27E1E05}" presName="invisiNode" presStyleLbl="node1" presStyleIdx="0" presStyleCnt="3"/>
      <dgm:spPr/>
    </dgm:pt>
    <dgm:pt modelId="{C77051D8-6695-49C2-98CB-4E2843960F3F}" type="pres">
      <dgm:prSet presAssocID="{6541ECC3-915F-4B6E-BFE2-A875B27E1E05}" presName="imagNode" presStyleLbl="fgImgPlace1" presStyleIdx="0" presStyleCnt="3" custScaleX="122167" custScaleY="142450" custLinFactNeighborY="93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A17E07-3E8F-4486-89CB-72115189E336}" type="pres">
      <dgm:prSet presAssocID="{F5E3F387-7801-4CB6-8E0E-6BD39F2933EB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B98132FC-D261-4EDB-8E19-241D9675E8BB}" type="pres">
      <dgm:prSet presAssocID="{EC5812FB-D724-43F4-9392-F2A6CB557224}" presName="compNode" presStyleCnt="0"/>
      <dgm:spPr/>
    </dgm:pt>
    <dgm:pt modelId="{2CF45D30-DE6C-44CE-8D54-1F41D910BA37}" type="pres">
      <dgm:prSet presAssocID="{EC5812FB-D724-43F4-9392-F2A6CB557224}" presName="bkgdShap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04953FAC-4F30-4008-8CBD-1F68BEB24805}" type="pres">
      <dgm:prSet presAssocID="{EC5812FB-D724-43F4-9392-F2A6CB55722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ED0898-982A-4B60-8326-1F277E934119}" type="pres">
      <dgm:prSet presAssocID="{EC5812FB-D724-43F4-9392-F2A6CB557224}" presName="invisiNode" presStyleLbl="node1" presStyleIdx="1" presStyleCnt="3"/>
      <dgm:spPr/>
    </dgm:pt>
    <dgm:pt modelId="{2FDA8184-4940-44FB-AF87-5002EC7ACB79}" type="pres">
      <dgm:prSet presAssocID="{EC5812FB-D724-43F4-9392-F2A6CB557224}" presName="imagNode" presStyleLbl="fgImgPlace1" presStyleIdx="1" presStyleCnt="3" custScaleX="122167" custScaleY="142450" custLinFactNeighborY="93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FB33111-0202-4815-9293-3D34DCBC3413}" type="pres">
      <dgm:prSet presAssocID="{DA8E8921-D0F2-4778-BB2E-44585C6A9FC0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A6C8FDE3-AFCE-4936-9923-4271A55BD541}" type="pres">
      <dgm:prSet presAssocID="{FC716718-D257-4FBE-9BC9-8A971C5C1F37}" presName="compNode" presStyleCnt="0"/>
      <dgm:spPr/>
    </dgm:pt>
    <dgm:pt modelId="{42AE85A3-07D2-4559-90C7-A6277F57F1E7}" type="pres">
      <dgm:prSet presAssocID="{FC716718-D257-4FBE-9BC9-8A971C5C1F37}" presName="bkgdShap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0EFC3B13-F1EB-4338-90B0-A0F56B9A22E1}" type="pres">
      <dgm:prSet presAssocID="{FC716718-D257-4FBE-9BC9-8A971C5C1F3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5893F5-7FFA-4CDA-89E0-B08721A01618}" type="pres">
      <dgm:prSet presAssocID="{FC716718-D257-4FBE-9BC9-8A971C5C1F37}" presName="invisiNode" presStyleLbl="node1" presStyleIdx="2" presStyleCnt="3"/>
      <dgm:spPr/>
    </dgm:pt>
    <dgm:pt modelId="{EC189F4D-F5A3-465B-83AE-05EF98F80E2C}" type="pres">
      <dgm:prSet presAssocID="{FC716718-D257-4FBE-9BC9-8A971C5C1F37}" presName="imagNode" presStyleLbl="fgImgPlace1" presStyleIdx="2" presStyleCnt="3" custScaleX="122167" custScaleY="142450" custLinFactNeighborY="93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6C80EF-B9B9-42E2-B259-3522681A2D02}" type="presOf" srcId="{6541ECC3-915F-4B6E-BFE2-A875B27E1E05}" destId="{E9D19D73-B9C6-4CE1-98BD-1468448EE5CA}" srcOrd="1" destOrd="0" presId="urn:microsoft.com/office/officeart/2005/8/layout/hList7#2"/>
    <dgm:cxn modelId="{FF7A912C-911E-40BB-8A71-39AB3BB9CFAD}" type="presOf" srcId="{EC5812FB-D724-43F4-9392-F2A6CB557224}" destId="{2CF45D30-DE6C-44CE-8D54-1F41D910BA37}" srcOrd="0" destOrd="0" presId="urn:microsoft.com/office/officeart/2005/8/layout/hList7#2"/>
    <dgm:cxn modelId="{E802D835-8800-4ED4-8022-2B5006820DE2}" srcId="{58057BB2-B0CD-4844-9FCD-F9F5F3910ADE}" destId="{6541ECC3-915F-4B6E-BFE2-A875B27E1E05}" srcOrd="0" destOrd="0" parTransId="{6B03353A-5941-452E-A059-4AA6A3443204}" sibTransId="{F5E3F387-7801-4CB6-8E0E-6BD39F2933EB}"/>
    <dgm:cxn modelId="{8E937A73-C975-41BE-BC3D-7D424E9D2ABA}" srcId="{58057BB2-B0CD-4844-9FCD-F9F5F3910ADE}" destId="{FC716718-D257-4FBE-9BC9-8A971C5C1F37}" srcOrd="2" destOrd="0" parTransId="{3BEC6E97-65BA-49F2-90A0-735437B6C0FF}" sibTransId="{9BEAAC45-4693-41BA-B700-C22C8FB21686}"/>
    <dgm:cxn modelId="{7DDD1A33-26DA-48D5-AA43-6D9932D393A6}" type="presOf" srcId="{58057BB2-B0CD-4844-9FCD-F9F5F3910ADE}" destId="{63A4A8F0-1CB6-44F0-BC2E-0454C9D75928}" srcOrd="0" destOrd="0" presId="urn:microsoft.com/office/officeart/2005/8/layout/hList7#2"/>
    <dgm:cxn modelId="{50582B83-D902-42FD-AA6D-37E3D91F6D0A}" type="presOf" srcId="{F5E3F387-7801-4CB6-8E0E-6BD39F2933EB}" destId="{47A17E07-3E8F-4486-89CB-72115189E336}" srcOrd="0" destOrd="0" presId="urn:microsoft.com/office/officeart/2005/8/layout/hList7#2"/>
    <dgm:cxn modelId="{A863B956-43CD-45B1-AED4-5C7DEF165803}" type="presOf" srcId="{FC716718-D257-4FBE-9BC9-8A971C5C1F37}" destId="{42AE85A3-07D2-4559-90C7-A6277F57F1E7}" srcOrd="0" destOrd="0" presId="urn:microsoft.com/office/officeart/2005/8/layout/hList7#2"/>
    <dgm:cxn modelId="{F7E17AAF-B425-44D5-A4D8-176FFFB9B8F2}" type="presOf" srcId="{6541ECC3-915F-4B6E-BFE2-A875B27E1E05}" destId="{3C890B49-58DD-4F07-BC20-CF0D8BB04B44}" srcOrd="0" destOrd="0" presId="urn:microsoft.com/office/officeart/2005/8/layout/hList7#2"/>
    <dgm:cxn modelId="{9D75DEDF-1FCE-4A66-852A-C2D64ECA924B}" type="presOf" srcId="{DA8E8921-D0F2-4778-BB2E-44585C6A9FC0}" destId="{FFB33111-0202-4815-9293-3D34DCBC3413}" srcOrd="0" destOrd="0" presId="urn:microsoft.com/office/officeart/2005/8/layout/hList7#2"/>
    <dgm:cxn modelId="{F10019A4-65F7-45D8-AC19-6B3357997869}" srcId="{58057BB2-B0CD-4844-9FCD-F9F5F3910ADE}" destId="{EC5812FB-D724-43F4-9392-F2A6CB557224}" srcOrd="1" destOrd="0" parTransId="{DC5F90F8-CFBD-48E9-AC29-C5BBBE59DA12}" sibTransId="{DA8E8921-D0F2-4778-BB2E-44585C6A9FC0}"/>
    <dgm:cxn modelId="{90451305-FABA-4338-B571-2FA887FDAC7F}" type="presOf" srcId="{EC5812FB-D724-43F4-9392-F2A6CB557224}" destId="{04953FAC-4F30-4008-8CBD-1F68BEB24805}" srcOrd="1" destOrd="0" presId="urn:microsoft.com/office/officeart/2005/8/layout/hList7#2"/>
    <dgm:cxn modelId="{02546632-1119-48AC-ADEF-FC5264CBD243}" type="presOf" srcId="{FC716718-D257-4FBE-9BC9-8A971C5C1F37}" destId="{0EFC3B13-F1EB-4338-90B0-A0F56B9A22E1}" srcOrd="1" destOrd="0" presId="urn:microsoft.com/office/officeart/2005/8/layout/hList7#2"/>
    <dgm:cxn modelId="{E6958FC3-98D9-4156-9207-ADA64F5C7B06}" type="presParOf" srcId="{63A4A8F0-1CB6-44F0-BC2E-0454C9D75928}" destId="{231FC067-FF02-4348-B516-28F6432D0706}" srcOrd="0" destOrd="0" presId="urn:microsoft.com/office/officeart/2005/8/layout/hList7#2"/>
    <dgm:cxn modelId="{1D762DDB-7D68-42E2-8958-ABB71CF78BF7}" type="presParOf" srcId="{63A4A8F0-1CB6-44F0-BC2E-0454C9D75928}" destId="{19AD8CE8-FE89-49F3-BF4F-D5F64CC60A2B}" srcOrd="1" destOrd="0" presId="urn:microsoft.com/office/officeart/2005/8/layout/hList7#2"/>
    <dgm:cxn modelId="{B515C299-BDDF-4854-85A1-884037621354}" type="presParOf" srcId="{19AD8CE8-FE89-49F3-BF4F-D5F64CC60A2B}" destId="{AD2F46F4-13A0-4D4A-9B9B-BBA4C9E9B3D7}" srcOrd="0" destOrd="0" presId="urn:microsoft.com/office/officeart/2005/8/layout/hList7#2"/>
    <dgm:cxn modelId="{30293B25-1400-4692-8281-0D09808C42C0}" type="presParOf" srcId="{AD2F46F4-13A0-4D4A-9B9B-BBA4C9E9B3D7}" destId="{3C890B49-58DD-4F07-BC20-CF0D8BB04B44}" srcOrd="0" destOrd="0" presId="urn:microsoft.com/office/officeart/2005/8/layout/hList7#2"/>
    <dgm:cxn modelId="{6FB113BF-5E93-4AB3-BEBE-1FC3A2ED641E}" type="presParOf" srcId="{AD2F46F4-13A0-4D4A-9B9B-BBA4C9E9B3D7}" destId="{E9D19D73-B9C6-4CE1-98BD-1468448EE5CA}" srcOrd="1" destOrd="0" presId="urn:microsoft.com/office/officeart/2005/8/layout/hList7#2"/>
    <dgm:cxn modelId="{CC17FC38-8888-4C72-AC95-FF2C008D7E92}" type="presParOf" srcId="{AD2F46F4-13A0-4D4A-9B9B-BBA4C9E9B3D7}" destId="{9E3A33C7-5A18-43F7-9EA8-DD18CA1D8832}" srcOrd="2" destOrd="0" presId="urn:microsoft.com/office/officeart/2005/8/layout/hList7#2"/>
    <dgm:cxn modelId="{2A249D94-1F7E-4003-A34B-FF16F9BD1CD9}" type="presParOf" srcId="{AD2F46F4-13A0-4D4A-9B9B-BBA4C9E9B3D7}" destId="{C77051D8-6695-49C2-98CB-4E2843960F3F}" srcOrd="3" destOrd="0" presId="urn:microsoft.com/office/officeart/2005/8/layout/hList7#2"/>
    <dgm:cxn modelId="{CB116FF3-C6EE-45D8-A65D-96877C9D19E3}" type="presParOf" srcId="{19AD8CE8-FE89-49F3-BF4F-D5F64CC60A2B}" destId="{47A17E07-3E8F-4486-89CB-72115189E336}" srcOrd="1" destOrd="0" presId="urn:microsoft.com/office/officeart/2005/8/layout/hList7#2"/>
    <dgm:cxn modelId="{44128020-9C57-4629-92FC-BFC925816F7D}" type="presParOf" srcId="{19AD8CE8-FE89-49F3-BF4F-D5F64CC60A2B}" destId="{B98132FC-D261-4EDB-8E19-241D9675E8BB}" srcOrd="2" destOrd="0" presId="urn:microsoft.com/office/officeart/2005/8/layout/hList7#2"/>
    <dgm:cxn modelId="{CD5813FE-9039-4A81-B19A-2D2129C78B75}" type="presParOf" srcId="{B98132FC-D261-4EDB-8E19-241D9675E8BB}" destId="{2CF45D30-DE6C-44CE-8D54-1F41D910BA37}" srcOrd="0" destOrd="0" presId="urn:microsoft.com/office/officeart/2005/8/layout/hList7#2"/>
    <dgm:cxn modelId="{2C6DD9B4-15E9-4852-B14E-0C910F0FF1CF}" type="presParOf" srcId="{B98132FC-D261-4EDB-8E19-241D9675E8BB}" destId="{04953FAC-4F30-4008-8CBD-1F68BEB24805}" srcOrd="1" destOrd="0" presId="urn:microsoft.com/office/officeart/2005/8/layout/hList7#2"/>
    <dgm:cxn modelId="{0504A320-A97D-4906-92E5-AC4AE2FE8DAF}" type="presParOf" srcId="{B98132FC-D261-4EDB-8E19-241D9675E8BB}" destId="{74ED0898-982A-4B60-8326-1F277E934119}" srcOrd="2" destOrd="0" presId="urn:microsoft.com/office/officeart/2005/8/layout/hList7#2"/>
    <dgm:cxn modelId="{FC4F90E3-ED9A-4C9C-B491-D9B6A110CF6F}" type="presParOf" srcId="{B98132FC-D261-4EDB-8E19-241D9675E8BB}" destId="{2FDA8184-4940-44FB-AF87-5002EC7ACB79}" srcOrd="3" destOrd="0" presId="urn:microsoft.com/office/officeart/2005/8/layout/hList7#2"/>
    <dgm:cxn modelId="{F018C96E-29D6-40A0-9CCF-F58E0C5330A2}" type="presParOf" srcId="{19AD8CE8-FE89-49F3-BF4F-D5F64CC60A2B}" destId="{FFB33111-0202-4815-9293-3D34DCBC3413}" srcOrd="3" destOrd="0" presId="urn:microsoft.com/office/officeart/2005/8/layout/hList7#2"/>
    <dgm:cxn modelId="{EF1DB8A9-EB09-474D-A59B-271C09F52970}" type="presParOf" srcId="{19AD8CE8-FE89-49F3-BF4F-D5F64CC60A2B}" destId="{A6C8FDE3-AFCE-4936-9923-4271A55BD541}" srcOrd="4" destOrd="0" presId="urn:microsoft.com/office/officeart/2005/8/layout/hList7#2"/>
    <dgm:cxn modelId="{C800208C-4C62-45B5-A82F-BE6AFED45728}" type="presParOf" srcId="{A6C8FDE3-AFCE-4936-9923-4271A55BD541}" destId="{42AE85A3-07D2-4559-90C7-A6277F57F1E7}" srcOrd="0" destOrd="0" presId="urn:microsoft.com/office/officeart/2005/8/layout/hList7#2"/>
    <dgm:cxn modelId="{936C1FEE-629B-4EEE-AA60-78B27A14D211}" type="presParOf" srcId="{A6C8FDE3-AFCE-4936-9923-4271A55BD541}" destId="{0EFC3B13-F1EB-4338-90B0-A0F56B9A22E1}" srcOrd="1" destOrd="0" presId="urn:microsoft.com/office/officeart/2005/8/layout/hList7#2"/>
    <dgm:cxn modelId="{74FC777F-C4D1-4A60-B5F5-EFB2462598CA}" type="presParOf" srcId="{A6C8FDE3-AFCE-4936-9923-4271A55BD541}" destId="{5F5893F5-7FFA-4CDA-89E0-B08721A01618}" srcOrd="2" destOrd="0" presId="urn:microsoft.com/office/officeart/2005/8/layout/hList7#2"/>
    <dgm:cxn modelId="{42864311-0123-4D8A-B2A3-3E41ABA1C64F}" type="presParOf" srcId="{A6C8FDE3-AFCE-4936-9923-4271A55BD541}" destId="{EC189F4D-F5A3-465B-83AE-05EF98F80E2C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6EBDD-9D63-467D-93DF-D4E543996058}" type="doc">
      <dgm:prSet loTypeId="urn:microsoft.com/office/officeart/2005/8/layout/target3" loCatId="relationship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431C506-EF91-4C13-BF0E-7393B56ED0C9}">
      <dgm:prSet/>
      <dgm:spPr/>
      <dgm:t>
        <a:bodyPr/>
        <a:lstStyle/>
        <a:p>
          <a:pPr rtl="0"/>
          <a:r>
            <a:rPr lang="en-US" dirty="0"/>
            <a:t>Others </a:t>
          </a:r>
        </a:p>
      </dgm:t>
    </dgm:pt>
    <dgm:pt modelId="{CC4B78F5-F3A8-48FE-BD12-73838B06E74D}" type="parTrans" cxnId="{47D8232E-1335-4E97-B8E0-6E68EDF7C531}">
      <dgm:prSet/>
      <dgm:spPr/>
      <dgm:t>
        <a:bodyPr/>
        <a:lstStyle/>
        <a:p>
          <a:endParaRPr lang="en-US"/>
        </a:p>
      </dgm:t>
    </dgm:pt>
    <dgm:pt modelId="{769263EF-AFB2-4461-9396-EAA5D1FF40FB}" type="sibTrans" cxnId="{47D8232E-1335-4E97-B8E0-6E68EDF7C531}">
      <dgm:prSet/>
      <dgm:spPr/>
      <dgm:t>
        <a:bodyPr/>
        <a:lstStyle/>
        <a:p>
          <a:endParaRPr lang="en-US"/>
        </a:p>
      </dgm:t>
    </dgm:pt>
    <dgm:pt modelId="{70FB27FF-0187-4AF5-BBAC-50835F2B69E6}">
      <dgm:prSet/>
      <dgm:spPr/>
      <dgm:t>
        <a:bodyPr/>
        <a:lstStyle/>
        <a:p>
          <a:pPr rtl="0"/>
          <a:r>
            <a:rPr lang="en-US" dirty="0"/>
            <a:t>Radiant warmer</a:t>
          </a:r>
        </a:p>
      </dgm:t>
    </dgm:pt>
    <dgm:pt modelId="{C5B9F88B-DB5F-40E5-B7F2-72A2E1E4AAAE}" type="parTrans" cxnId="{834A5959-A648-44E9-8844-6497768F938C}">
      <dgm:prSet/>
      <dgm:spPr/>
      <dgm:t>
        <a:bodyPr/>
        <a:lstStyle/>
        <a:p>
          <a:endParaRPr lang="en-US"/>
        </a:p>
      </dgm:t>
    </dgm:pt>
    <dgm:pt modelId="{57B67410-7083-4796-B35D-BB2B2D8E0FFB}" type="sibTrans" cxnId="{834A5959-A648-44E9-8844-6497768F938C}">
      <dgm:prSet/>
      <dgm:spPr/>
      <dgm:t>
        <a:bodyPr/>
        <a:lstStyle/>
        <a:p>
          <a:endParaRPr lang="en-US"/>
        </a:p>
      </dgm:t>
    </dgm:pt>
    <dgm:pt modelId="{A9B805E8-4E75-47CB-98C1-F70CBCDEF392}">
      <dgm:prSet/>
      <dgm:spPr/>
      <dgm:t>
        <a:bodyPr/>
        <a:lstStyle/>
        <a:p>
          <a:pPr rtl="0"/>
          <a:r>
            <a:rPr lang="en-US" dirty="0"/>
            <a:t>Warm towels</a:t>
          </a:r>
        </a:p>
      </dgm:t>
    </dgm:pt>
    <dgm:pt modelId="{BCF25DF4-D971-4619-BA7E-E3A3A7AA1227}" type="parTrans" cxnId="{B34E7B7A-C8C9-4CCE-8945-AEEA7844CA66}">
      <dgm:prSet/>
      <dgm:spPr/>
      <dgm:t>
        <a:bodyPr/>
        <a:lstStyle/>
        <a:p>
          <a:endParaRPr lang="en-US"/>
        </a:p>
      </dgm:t>
    </dgm:pt>
    <dgm:pt modelId="{D78184A8-21CB-4F47-A406-8CDDEA9C247A}" type="sibTrans" cxnId="{B34E7B7A-C8C9-4CCE-8945-AEEA7844CA66}">
      <dgm:prSet/>
      <dgm:spPr/>
      <dgm:t>
        <a:bodyPr/>
        <a:lstStyle/>
        <a:p>
          <a:endParaRPr lang="en-US"/>
        </a:p>
      </dgm:t>
    </dgm:pt>
    <dgm:pt modelId="{BCAE10AE-FBAC-4C45-A9CC-AED5FFF403D3}">
      <dgm:prSet/>
      <dgm:spPr/>
      <dgm:t>
        <a:bodyPr/>
        <a:lstStyle/>
        <a:p>
          <a:pPr rtl="0"/>
          <a:r>
            <a:rPr lang="en-US" dirty="0"/>
            <a:t>Cardiac monitor</a:t>
          </a:r>
        </a:p>
      </dgm:t>
    </dgm:pt>
    <dgm:pt modelId="{C6E557AA-5379-49B7-AA58-10842EF44BD8}" type="parTrans" cxnId="{670C0B5A-410D-4F1C-B40F-E2C834D8DB0B}">
      <dgm:prSet/>
      <dgm:spPr/>
      <dgm:t>
        <a:bodyPr/>
        <a:lstStyle/>
        <a:p>
          <a:endParaRPr lang="en-US"/>
        </a:p>
      </dgm:t>
    </dgm:pt>
    <dgm:pt modelId="{C06CD47F-817B-4101-8AA6-19469B5463E5}" type="sibTrans" cxnId="{670C0B5A-410D-4F1C-B40F-E2C834D8DB0B}">
      <dgm:prSet/>
      <dgm:spPr/>
      <dgm:t>
        <a:bodyPr/>
        <a:lstStyle/>
        <a:p>
          <a:endParaRPr lang="en-US"/>
        </a:p>
      </dgm:t>
    </dgm:pt>
    <dgm:pt modelId="{93B1C781-AA95-4884-9248-2EF79AED7292}">
      <dgm:prSet/>
      <dgm:spPr/>
      <dgm:t>
        <a:bodyPr/>
        <a:lstStyle/>
        <a:p>
          <a:pPr rtl="0"/>
          <a:r>
            <a:rPr lang="en-US" dirty="0"/>
            <a:t>Pulse </a:t>
          </a:r>
          <a:r>
            <a:rPr lang="en-US" dirty="0" err="1"/>
            <a:t>oximeter</a:t>
          </a:r>
          <a:r>
            <a:rPr lang="en-US" dirty="0"/>
            <a:t> and probe</a:t>
          </a:r>
        </a:p>
      </dgm:t>
    </dgm:pt>
    <dgm:pt modelId="{32EB503A-0F2F-424B-A891-C30AB64BFDCC}" type="parTrans" cxnId="{F6CE669F-DC07-462F-8D94-6D8AE9CD26A4}">
      <dgm:prSet/>
      <dgm:spPr/>
      <dgm:t>
        <a:bodyPr/>
        <a:lstStyle/>
        <a:p>
          <a:endParaRPr lang="en-US"/>
        </a:p>
      </dgm:t>
    </dgm:pt>
    <dgm:pt modelId="{C56AFEDD-28E2-449C-9E9B-7AFDE308461C}" type="sibTrans" cxnId="{F6CE669F-DC07-462F-8D94-6D8AE9CD26A4}">
      <dgm:prSet/>
      <dgm:spPr/>
      <dgm:t>
        <a:bodyPr/>
        <a:lstStyle/>
        <a:p>
          <a:endParaRPr lang="en-US"/>
        </a:p>
      </dgm:t>
    </dgm:pt>
    <dgm:pt modelId="{048EB5AD-5D69-40FB-93EF-D8E5C42403E5}">
      <dgm:prSet/>
      <dgm:spPr/>
      <dgm:t>
        <a:bodyPr/>
        <a:lstStyle/>
        <a:p>
          <a:pPr rtl="0"/>
          <a:r>
            <a:rPr lang="en-US" dirty="0" err="1"/>
            <a:t>Oropharyngeal</a:t>
          </a:r>
          <a:r>
            <a:rPr lang="en-US" dirty="0"/>
            <a:t> airways</a:t>
          </a:r>
        </a:p>
      </dgm:t>
    </dgm:pt>
    <dgm:pt modelId="{6954BF00-11E2-47FB-8FE4-864FF64AB832}" type="parTrans" cxnId="{24045CBA-276F-4A64-B350-CEBD6DC97B93}">
      <dgm:prSet/>
      <dgm:spPr/>
      <dgm:t>
        <a:bodyPr/>
        <a:lstStyle/>
        <a:p>
          <a:endParaRPr lang="en-US"/>
        </a:p>
      </dgm:t>
    </dgm:pt>
    <dgm:pt modelId="{1764BAC8-EF17-4615-80A8-00CF68612245}" type="sibTrans" cxnId="{24045CBA-276F-4A64-B350-CEBD6DC97B93}">
      <dgm:prSet/>
      <dgm:spPr/>
      <dgm:t>
        <a:bodyPr/>
        <a:lstStyle/>
        <a:p>
          <a:endParaRPr lang="en-US"/>
        </a:p>
      </dgm:t>
    </dgm:pt>
    <dgm:pt modelId="{90E7E0C9-94E9-4E7E-8158-8AD46E775EBB}">
      <dgm:prSet/>
      <dgm:spPr/>
      <dgm:t>
        <a:bodyPr/>
        <a:lstStyle/>
        <a:p>
          <a:pPr rtl="0"/>
          <a:r>
            <a:rPr lang="en-US" dirty="0"/>
            <a:t>Additional equipment for delivery of preterm infants</a:t>
          </a:r>
        </a:p>
      </dgm:t>
    </dgm:pt>
    <dgm:pt modelId="{F492DADE-565D-4856-993E-16348C1FA65E}" type="parTrans" cxnId="{5C771DF9-1533-4654-83CA-BA0B84D70C20}">
      <dgm:prSet/>
      <dgm:spPr/>
      <dgm:t>
        <a:bodyPr/>
        <a:lstStyle/>
        <a:p>
          <a:endParaRPr lang="en-US"/>
        </a:p>
      </dgm:t>
    </dgm:pt>
    <dgm:pt modelId="{3A3FBC7B-F56F-4E5F-92D5-79039DA0B327}" type="sibTrans" cxnId="{5C771DF9-1533-4654-83CA-BA0B84D70C20}">
      <dgm:prSet/>
      <dgm:spPr/>
      <dgm:t>
        <a:bodyPr/>
        <a:lstStyle/>
        <a:p>
          <a:endParaRPr lang="en-US"/>
        </a:p>
      </dgm:t>
    </dgm:pt>
    <dgm:pt modelId="{54B2A6CC-7595-4EE3-811E-46001AE668A6}">
      <dgm:prSet/>
      <dgm:spPr/>
      <dgm:t>
        <a:bodyPr/>
        <a:lstStyle/>
        <a:p>
          <a:pPr rtl="0"/>
          <a:r>
            <a:rPr lang="en-US" dirty="0"/>
            <a:t>Compressed air source</a:t>
          </a:r>
        </a:p>
      </dgm:t>
    </dgm:pt>
    <dgm:pt modelId="{1395453F-1C28-42E4-B7F9-62FE57D8DEAC}" type="parTrans" cxnId="{D58915AB-8B03-49A4-AB8D-576416912E1A}">
      <dgm:prSet/>
      <dgm:spPr/>
      <dgm:t>
        <a:bodyPr/>
        <a:lstStyle/>
        <a:p>
          <a:endParaRPr lang="en-US"/>
        </a:p>
      </dgm:t>
    </dgm:pt>
    <dgm:pt modelId="{6A97A282-326F-434B-89EB-1105903551A6}" type="sibTrans" cxnId="{D58915AB-8B03-49A4-AB8D-576416912E1A}">
      <dgm:prSet/>
      <dgm:spPr/>
      <dgm:t>
        <a:bodyPr/>
        <a:lstStyle/>
        <a:p>
          <a:endParaRPr lang="en-US"/>
        </a:p>
      </dgm:t>
    </dgm:pt>
    <dgm:pt modelId="{B3AE57E9-10B2-45AA-B579-D4920D1737B7}">
      <dgm:prSet/>
      <dgm:spPr/>
      <dgm:t>
        <a:bodyPr/>
        <a:lstStyle/>
        <a:p>
          <a:pPr rtl="0"/>
          <a:r>
            <a:rPr lang="en-US" dirty="0"/>
            <a:t>Oxygen blender</a:t>
          </a:r>
        </a:p>
      </dgm:t>
    </dgm:pt>
    <dgm:pt modelId="{41EF2BC9-277D-440F-8BC2-05057026840B}" type="parTrans" cxnId="{429CD427-5B5F-42D4-89D9-B3F5CA7F2C4E}">
      <dgm:prSet/>
      <dgm:spPr/>
      <dgm:t>
        <a:bodyPr/>
        <a:lstStyle/>
        <a:p>
          <a:endParaRPr lang="en-US"/>
        </a:p>
      </dgm:t>
    </dgm:pt>
    <dgm:pt modelId="{6A7DDE1C-905F-4958-A5A0-90BAC4EBA5E2}" type="sibTrans" cxnId="{429CD427-5B5F-42D4-89D9-B3F5CA7F2C4E}">
      <dgm:prSet/>
      <dgm:spPr/>
      <dgm:t>
        <a:bodyPr/>
        <a:lstStyle/>
        <a:p>
          <a:endParaRPr lang="en-US"/>
        </a:p>
      </dgm:t>
    </dgm:pt>
    <dgm:pt modelId="{9E3BEBFB-CFAE-499A-9BDD-A569E79C8EE3}">
      <dgm:prSet/>
      <dgm:spPr/>
      <dgm:t>
        <a:bodyPr/>
        <a:lstStyle/>
        <a:p>
          <a:pPr rtl="0"/>
          <a:r>
            <a:rPr lang="en-US" dirty="0"/>
            <a:t>Transport incubator</a:t>
          </a:r>
        </a:p>
      </dgm:t>
    </dgm:pt>
    <dgm:pt modelId="{ACA42472-BC76-4828-9B8F-EC1B15864B7E}" type="parTrans" cxnId="{8A890D07-3031-4E16-B883-24A2D4EF28AE}">
      <dgm:prSet/>
      <dgm:spPr/>
      <dgm:t>
        <a:bodyPr/>
        <a:lstStyle/>
        <a:p>
          <a:endParaRPr lang="en-US"/>
        </a:p>
      </dgm:t>
    </dgm:pt>
    <dgm:pt modelId="{EE8F0F16-90EF-4727-99B8-C8C10FD5CBF8}" type="sibTrans" cxnId="{8A890D07-3031-4E16-B883-24A2D4EF28AE}">
      <dgm:prSet/>
      <dgm:spPr/>
      <dgm:t>
        <a:bodyPr/>
        <a:lstStyle/>
        <a:p>
          <a:endParaRPr lang="en-US"/>
        </a:p>
      </dgm:t>
    </dgm:pt>
    <dgm:pt modelId="{F2B0AA92-A178-4F09-9E2F-D439A047A42D}" type="pres">
      <dgm:prSet presAssocID="{29E6EBDD-9D63-467D-93DF-D4E54399605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6A22514-4893-4BA3-AA5E-A3A0A8AEB3F4}" type="pres">
      <dgm:prSet presAssocID="{1431C506-EF91-4C13-BF0E-7393B56ED0C9}" presName="circle1" presStyleLbl="node1" presStyleIdx="0" presStyleCnt="2" custLinFactNeighborX="-353" custLinFactNeighborY="0"/>
      <dgm:spPr/>
      <dgm:t>
        <a:bodyPr/>
        <a:lstStyle/>
        <a:p>
          <a:pPr rtl="1"/>
          <a:endParaRPr lang="fa-IR"/>
        </a:p>
      </dgm:t>
    </dgm:pt>
    <dgm:pt modelId="{7AEBAEA3-BC3F-4971-8A1E-7AA3A0F50352}" type="pres">
      <dgm:prSet presAssocID="{1431C506-EF91-4C13-BF0E-7393B56ED0C9}" presName="space" presStyleCnt="0"/>
      <dgm:spPr/>
      <dgm:t>
        <a:bodyPr/>
        <a:lstStyle/>
        <a:p>
          <a:pPr rtl="1"/>
          <a:endParaRPr lang="fa-IR"/>
        </a:p>
      </dgm:t>
    </dgm:pt>
    <dgm:pt modelId="{4442C048-D733-4CE1-9B4A-3C7718BF87C2}" type="pres">
      <dgm:prSet presAssocID="{1431C506-EF91-4C13-BF0E-7393B56ED0C9}" presName="rect1" presStyleLbl="alignAcc1" presStyleIdx="0" presStyleCnt="2" custAng="0"/>
      <dgm:spPr/>
      <dgm:t>
        <a:bodyPr/>
        <a:lstStyle/>
        <a:p>
          <a:pPr rtl="1"/>
          <a:endParaRPr lang="fa-IR"/>
        </a:p>
      </dgm:t>
    </dgm:pt>
    <dgm:pt modelId="{B8E0CA47-F4DD-4A6E-BC17-7E5EB93600AF}" type="pres">
      <dgm:prSet presAssocID="{90E7E0C9-94E9-4E7E-8158-8AD46E775EBB}" presName="vertSpace2" presStyleLbl="node1" presStyleIdx="0" presStyleCnt="2"/>
      <dgm:spPr/>
      <dgm:t>
        <a:bodyPr/>
        <a:lstStyle/>
        <a:p>
          <a:pPr rtl="1"/>
          <a:endParaRPr lang="fa-IR"/>
        </a:p>
      </dgm:t>
    </dgm:pt>
    <dgm:pt modelId="{B184EE8E-B907-45BE-98A2-C66707FFB223}" type="pres">
      <dgm:prSet presAssocID="{90E7E0C9-94E9-4E7E-8158-8AD46E775EBB}" presName="circle2" presStyleLbl="node1" presStyleIdx="1" presStyleCnt="2"/>
      <dgm:spPr/>
      <dgm:t>
        <a:bodyPr/>
        <a:lstStyle/>
        <a:p>
          <a:pPr rtl="1"/>
          <a:endParaRPr lang="fa-IR"/>
        </a:p>
      </dgm:t>
    </dgm:pt>
    <dgm:pt modelId="{9F48AACD-E65A-43C9-9F4E-DEF44F53DAFA}" type="pres">
      <dgm:prSet presAssocID="{90E7E0C9-94E9-4E7E-8158-8AD46E775EBB}" presName="rect2" presStyleLbl="alignAcc1" presStyleIdx="1" presStyleCnt="2"/>
      <dgm:spPr/>
      <dgm:t>
        <a:bodyPr/>
        <a:lstStyle/>
        <a:p>
          <a:pPr rtl="1"/>
          <a:endParaRPr lang="fa-IR"/>
        </a:p>
      </dgm:t>
    </dgm:pt>
    <dgm:pt modelId="{E2DE52BB-6449-47CC-999B-71E46E3AD448}" type="pres">
      <dgm:prSet presAssocID="{1431C506-EF91-4C13-BF0E-7393B56ED0C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7B79D5-84C0-4C39-B3BE-998F63397705}" type="pres">
      <dgm:prSet presAssocID="{1431C506-EF91-4C13-BF0E-7393B56ED0C9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25FEA1-8A41-4C0E-89D9-D0A40273F8E4}" type="pres">
      <dgm:prSet presAssocID="{90E7E0C9-94E9-4E7E-8158-8AD46E775EBB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ABBC5F0-DA5C-4486-ADE3-720C028E2011}" type="pres">
      <dgm:prSet presAssocID="{90E7E0C9-94E9-4E7E-8158-8AD46E775EBB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9187499-5F08-4946-99D9-3AFE444B8A7B}" type="presOf" srcId="{90E7E0C9-94E9-4E7E-8158-8AD46E775EBB}" destId="{6F25FEA1-8A41-4C0E-89D9-D0A40273F8E4}" srcOrd="1" destOrd="0" presId="urn:microsoft.com/office/officeart/2005/8/layout/target3"/>
    <dgm:cxn modelId="{9A350E93-414E-4454-B1D8-14FCF3D90AE7}" type="presOf" srcId="{90E7E0C9-94E9-4E7E-8158-8AD46E775EBB}" destId="{9F48AACD-E65A-43C9-9F4E-DEF44F53DAFA}" srcOrd="0" destOrd="0" presId="urn:microsoft.com/office/officeart/2005/8/layout/target3"/>
    <dgm:cxn modelId="{B34E7B7A-C8C9-4CCE-8945-AEEA7844CA66}" srcId="{1431C506-EF91-4C13-BF0E-7393B56ED0C9}" destId="{A9B805E8-4E75-47CB-98C1-F70CBCDEF392}" srcOrd="1" destOrd="0" parTransId="{BCF25DF4-D971-4619-BA7E-E3A3A7AA1227}" sibTransId="{D78184A8-21CB-4F47-A406-8CDDEA9C247A}"/>
    <dgm:cxn modelId="{D58915AB-8B03-49A4-AB8D-576416912E1A}" srcId="{90E7E0C9-94E9-4E7E-8158-8AD46E775EBB}" destId="{54B2A6CC-7595-4EE3-811E-46001AE668A6}" srcOrd="0" destOrd="0" parTransId="{1395453F-1C28-42E4-B7F9-62FE57D8DEAC}" sibTransId="{6A97A282-326F-434B-89EB-1105903551A6}"/>
    <dgm:cxn modelId="{21A20AC9-A041-456D-8463-D68D9F4276B1}" type="presOf" srcId="{B3AE57E9-10B2-45AA-B579-D4920D1737B7}" destId="{1ABBC5F0-DA5C-4486-ADE3-720C028E2011}" srcOrd="0" destOrd="1" presId="urn:microsoft.com/office/officeart/2005/8/layout/target3"/>
    <dgm:cxn modelId="{6912E298-433C-4C15-8C4B-50C974D3456D}" type="presOf" srcId="{70FB27FF-0187-4AF5-BBAC-50835F2B69E6}" destId="{507B79D5-84C0-4C39-B3BE-998F63397705}" srcOrd="0" destOrd="0" presId="urn:microsoft.com/office/officeart/2005/8/layout/target3"/>
    <dgm:cxn modelId="{41F485CF-724F-487D-9D17-B23F7D54E4FE}" type="presOf" srcId="{A9B805E8-4E75-47CB-98C1-F70CBCDEF392}" destId="{507B79D5-84C0-4C39-B3BE-998F63397705}" srcOrd="0" destOrd="1" presId="urn:microsoft.com/office/officeart/2005/8/layout/target3"/>
    <dgm:cxn modelId="{C023CDE3-2FA6-4734-B754-15979ECBC405}" type="presOf" srcId="{1431C506-EF91-4C13-BF0E-7393B56ED0C9}" destId="{4442C048-D733-4CE1-9B4A-3C7718BF87C2}" srcOrd="0" destOrd="0" presId="urn:microsoft.com/office/officeart/2005/8/layout/target3"/>
    <dgm:cxn modelId="{429CD427-5B5F-42D4-89D9-B3F5CA7F2C4E}" srcId="{90E7E0C9-94E9-4E7E-8158-8AD46E775EBB}" destId="{B3AE57E9-10B2-45AA-B579-D4920D1737B7}" srcOrd="1" destOrd="0" parTransId="{41EF2BC9-277D-440F-8BC2-05057026840B}" sibTransId="{6A7DDE1C-905F-4958-A5A0-90BAC4EBA5E2}"/>
    <dgm:cxn modelId="{47D8232E-1335-4E97-B8E0-6E68EDF7C531}" srcId="{29E6EBDD-9D63-467D-93DF-D4E543996058}" destId="{1431C506-EF91-4C13-BF0E-7393B56ED0C9}" srcOrd="0" destOrd="0" parTransId="{CC4B78F5-F3A8-48FE-BD12-73838B06E74D}" sibTransId="{769263EF-AFB2-4461-9396-EAA5D1FF40FB}"/>
    <dgm:cxn modelId="{F6CE669F-DC07-462F-8D94-6D8AE9CD26A4}" srcId="{1431C506-EF91-4C13-BF0E-7393B56ED0C9}" destId="{93B1C781-AA95-4884-9248-2EF79AED7292}" srcOrd="3" destOrd="0" parTransId="{32EB503A-0F2F-424B-A891-C30AB64BFDCC}" sibTransId="{C56AFEDD-28E2-449C-9E9B-7AFDE308461C}"/>
    <dgm:cxn modelId="{5C771DF9-1533-4654-83CA-BA0B84D70C20}" srcId="{29E6EBDD-9D63-467D-93DF-D4E543996058}" destId="{90E7E0C9-94E9-4E7E-8158-8AD46E775EBB}" srcOrd="1" destOrd="0" parTransId="{F492DADE-565D-4856-993E-16348C1FA65E}" sibTransId="{3A3FBC7B-F56F-4E5F-92D5-79039DA0B327}"/>
    <dgm:cxn modelId="{9A6BFD7D-D2EA-4F99-A2E0-CC8E88346AFF}" type="presOf" srcId="{29E6EBDD-9D63-467D-93DF-D4E543996058}" destId="{F2B0AA92-A178-4F09-9E2F-D439A047A42D}" srcOrd="0" destOrd="0" presId="urn:microsoft.com/office/officeart/2005/8/layout/target3"/>
    <dgm:cxn modelId="{834A5959-A648-44E9-8844-6497768F938C}" srcId="{1431C506-EF91-4C13-BF0E-7393B56ED0C9}" destId="{70FB27FF-0187-4AF5-BBAC-50835F2B69E6}" srcOrd="0" destOrd="0" parTransId="{C5B9F88B-DB5F-40E5-B7F2-72A2E1E4AAAE}" sibTransId="{57B67410-7083-4796-B35D-BB2B2D8E0FFB}"/>
    <dgm:cxn modelId="{B6153DE0-0451-4E06-AC10-470229269C49}" type="presOf" srcId="{93B1C781-AA95-4884-9248-2EF79AED7292}" destId="{507B79D5-84C0-4C39-B3BE-998F63397705}" srcOrd="0" destOrd="3" presId="urn:microsoft.com/office/officeart/2005/8/layout/target3"/>
    <dgm:cxn modelId="{27BC70C0-D213-433C-BB37-1A93B126B859}" type="presOf" srcId="{BCAE10AE-FBAC-4C45-A9CC-AED5FFF403D3}" destId="{507B79D5-84C0-4C39-B3BE-998F63397705}" srcOrd="0" destOrd="2" presId="urn:microsoft.com/office/officeart/2005/8/layout/target3"/>
    <dgm:cxn modelId="{670C0B5A-410D-4F1C-B40F-E2C834D8DB0B}" srcId="{1431C506-EF91-4C13-BF0E-7393B56ED0C9}" destId="{BCAE10AE-FBAC-4C45-A9CC-AED5FFF403D3}" srcOrd="2" destOrd="0" parTransId="{C6E557AA-5379-49B7-AA58-10842EF44BD8}" sibTransId="{C06CD47F-817B-4101-8AA6-19469B5463E5}"/>
    <dgm:cxn modelId="{8A890D07-3031-4E16-B883-24A2D4EF28AE}" srcId="{90E7E0C9-94E9-4E7E-8158-8AD46E775EBB}" destId="{9E3BEBFB-CFAE-499A-9BDD-A569E79C8EE3}" srcOrd="2" destOrd="0" parTransId="{ACA42472-BC76-4828-9B8F-EC1B15864B7E}" sibTransId="{EE8F0F16-90EF-4727-99B8-C8C10FD5CBF8}"/>
    <dgm:cxn modelId="{7F828438-415E-44FC-B6B1-40561E07B6DB}" type="presOf" srcId="{9E3BEBFB-CFAE-499A-9BDD-A569E79C8EE3}" destId="{1ABBC5F0-DA5C-4486-ADE3-720C028E2011}" srcOrd="0" destOrd="2" presId="urn:microsoft.com/office/officeart/2005/8/layout/target3"/>
    <dgm:cxn modelId="{2E72979F-D93F-44CF-A6EE-AEB238F593D3}" type="presOf" srcId="{1431C506-EF91-4C13-BF0E-7393B56ED0C9}" destId="{E2DE52BB-6449-47CC-999B-71E46E3AD448}" srcOrd="1" destOrd="0" presId="urn:microsoft.com/office/officeart/2005/8/layout/target3"/>
    <dgm:cxn modelId="{24045CBA-276F-4A64-B350-CEBD6DC97B93}" srcId="{1431C506-EF91-4C13-BF0E-7393B56ED0C9}" destId="{048EB5AD-5D69-40FB-93EF-D8E5C42403E5}" srcOrd="4" destOrd="0" parTransId="{6954BF00-11E2-47FB-8FE4-864FF64AB832}" sibTransId="{1764BAC8-EF17-4615-80A8-00CF68612245}"/>
    <dgm:cxn modelId="{A90DDEEB-F705-4430-BBED-2CDCDEF49937}" type="presOf" srcId="{54B2A6CC-7595-4EE3-811E-46001AE668A6}" destId="{1ABBC5F0-DA5C-4486-ADE3-720C028E2011}" srcOrd="0" destOrd="0" presId="urn:microsoft.com/office/officeart/2005/8/layout/target3"/>
    <dgm:cxn modelId="{550F46C6-C301-4D74-9141-05652C64730F}" type="presOf" srcId="{048EB5AD-5D69-40FB-93EF-D8E5C42403E5}" destId="{507B79D5-84C0-4C39-B3BE-998F63397705}" srcOrd="0" destOrd="4" presId="urn:microsoft.com/office/officeart/2005/8/layout/target3"/>
    <dgm:cxn modelId="{8C00AA2A-AAD3-4187-90C2-C509B3FBF28C}" type="presParOf" srcId="{F2B0AA92-A178-4F09-9E2F-D439A047A42D}" destId="{E6A22514-4893-4BA3-AA5E-A3A0A8AEB3F4}" srcOrd="0" destOrd="0" presId="urn:microsoft.com/office/officeart/2005/8/layout/target3"/>
    <dgm:cxn modelId="{1ED8B806-08F7-4BF2-A040-FEA948BF765E}" type="presParOf" srcId="{F2B0AA92-A178-4F09-9E2F-D439A047A42D}" destId="{7AEBAEA3-BC3F-4971-8A1E-7AA3A0F50352}" srcOrd="1" destOrd="0" presId="urn:microsoft.com/office/officeart/2005/8/layout/target3"/>
    <dgm:cxn modelId="{954B573D-F4C2-4204-8238-9FEC5B018B6F}" type="presParOf" srcId="{F2B0AA92-A178-4F09-9E2F-D439A047A42D}" destId="{4442C048-D733-4CE1-9B4A-3C7718BF87C2}" srcOrd="2" destOrd="0" presId="urn:microsoft.com/office/officeart/2005/8/layout/target3"/>
    <dgm:cxn modelId="{E5A33733-2F19-447A-86BC-31E774D7F01E}" type="presParOf" srcId="{F2B0AA92-A178-4F09-9E2F-D439A047A42D}" destId="{B8E0CA47-F4DD-4A6E-BC17-7E5EB93600AF}" srcOrd="3" destOrd="0" presId="urn:microsoft.com/office/officeart/2005/8/layout/target3"/>
    <dgm:cxn modelId="{0A70FDDC-8E8D-4DEA-9A5B-C625F6254520}" type="presParOf" srcId="{F2B0AA92-A178-4F09-9E2F-D439A047A42D}" destId="{B184EE8E-B907-45BE-98A2-C66707FFB223}" srcOrd="4" destOrd="0" presId="urn:microsoft.com/office/officeart/2005/8/layout/target3"/>
    <dgm:cxn modelId="{17B7BED3-7448-47A3-A56F-83B35A23BE86}" type="presParOf" srcId="{F2B0AA92-A178-4F09-9E2F-D439A047A42D}" destId="{9F48AACD-E65A-43C9-9F4E-DEF44F53DAFA}" srcOrd="5" destOrd="0" presId="urn:microsoft.com/office/officeart/2005/8/layout/target3"/>
    <dgm:cxn modelId="{E49DE6AC-59E2-4BBA-B78E-7DA5EED597D9}" type="presParOf" srcId="{F2B0AA92-A178-4F09-9E2F-D439A047A42D}" destId="{E2DE52BB-6449-47CC-999B-71E46E3AD448}" srcOrd="6" destOrd="0" presId="urn:microsoft.com/office/officeart/2005/8/layout/target3"/>
    <dgm:cxn modelId="{B12C565C-09F9-42AD-833F-8CB409503991}" type="presParOf" srcId="{F2B0AA92-A178-4F09-9E2F-D439A047A42D}" destId="{507B79D5-84C0-4C39-B3BE-998F63397705}" srcOrd="7" destOrd="0" presId="urn:microsoft.com/office/officeart/2005/8/layout/target3"/>
    <dgm:cxn modelId="{EB347BB2-6290-4E49-9D20-49349D5A07F5}" type="presParOf" srcId="{F2B0AA92-A178-4F09-9E2F-D439A047A42D}" destId="{6F25FEA1-8A41-4C0E-89D9-D0A40273F8E4}" srcOrd="8" destOrd="0" presId="urn:microsoft.com/office/officeart/2005/8/layout/target3"/>
    <dgm:cxn modelId="{DD572FDA-B9C7-49D3-9EC4-2B00204F691F}" type="presParOf" srcId="{F2B0AA92-A178-4F09-9E2F-D439A047A42D}" destId="{1ABBC5F0-DA5C-4486-ADE3-720C028E2011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BC5C-A5F9-40BA-81E1-5D015C7C77E7}">
      <dsp:nvSpPr>
        <dsp:cNvPr id="0" name=""/>
        <dsp:cNvSpPr/>
      </dsp:nvSpPr>
      <dsp:spPr>
        <a:xfrm>
          <a:off x="2007" y="0"/>
          <a:ext cx="2104299" cy="54102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Bulb syringe</a:t>
          </a:r>
        </a:p>
      </dsp:txBody>
      <dsp:txXfrm>
        <a:off x="2007" y="2164080"/>
        <a:ext cx="2104299" cy="2164080"/>
      </dsp:txXfrm>
    </dsp:sp>
    <dsp:sp modelId="{2897595E-B91D-4D4E-A582-6722D3E48BA6}">
      <dsp:nvSpPr>
        <dsp:cNvPr id="0" name=""/>
        <dsp:cNvSpPr/>
      </dsp:nvSpPr>
      <dsp:spPr>
        <a:xfrm>
          <a:off x="-1" y="152397"/>
          <a:ext cx="2108318" cy="21460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C84B5-AC3A-4A0D-96EA-6FC154F61AB1}">
      <dsp:nvSpPr>
        <dsp:cNvPr id="0" name=""/>
        <dsp:cNvSpPr/>
      </dsp:nvSpPr>
      <dsp:spPr>
        <a:xfrm>
          <a:off x="2171445" y="0"/>
          <a:ext cx="2104299" cy="54102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Mechanical suction, tubing, and catheters</a:t>
          </a:r>
        </a:p>
      </dsp:txBody>
      <dsp:txXfrm>
        <a:off x="2171445" y="2164080"/>
        <a:ext cx="2104299" cy="2164080"/>
      </dsp:txXfrm>
    </dsp:sp>
    <dsp:sp modelId="{3207267B-F212-4820-9017-AEEF230A4200}">
      <dsp:nvSpPr>
        <dsp:cNvPr id="0" name=""/>
        <dsp:cNvSpPr/>
      </dsp:nvSpPr>
      <dsp:spPr>
        <a:xfrm>
          <a:off x="2256191" y="152397"/>
          <a:ext cx="1934806" cy="214602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4DFBD-0424-4415-8D65-3F64C9BF015E}">
      <dsp:nvSpPr>
        <dsp:cNvPr id="0" name=""/>
        <dsp:cNvSpPr/>
      </dsp:nvSpPr>
      <dsp:spPr>
        <a:xfrm>
          <a:off x="4338873" y="0"/>
          <a:ext cx="2104299" cy="54102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Meconium aspirator</a:t>
          </a:r>
        </a:p>
      </dsp:txBody>
      <dsp:txXfrm>
        <a:off x="4338873" y="2164080"/>
        <a:ext cx="2104299" cy="2164080"/>
      </dsp:txXfrm>
    </dsp:sp>
    <dsp:sp modelId="{6472A6FE-56B0-4538-81F2-9C39F7F1A1DE}">
      <dsp:nvSpPr>
        <dsp:cNvPr id="0" name=""/>
        <dsp:cNvSpPr/>
      </dsp:nvSpPr>
      <dsp:spPr>
        <a:xfrm>
          <a:off x="4419602" y="152406"/>
          <a:ext cx="1942841" cy="21211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B065B-89F8-4436-8120-39CE2DA0F543}">
      <dsp:nvSpPr>
        <dsp:cNvPr id="0" name=""/>
        <dsp:cNvSpPr/>
      </dsp:nvSpPr>
      <dsp:spPr>
        <a:xfrm>
          <a:off x="6506302" y="0"/>
          <a:ext cx="2104299" cy="54102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8F feeding tube and 20 cc syringe</a:t>
          </a:r>
        </a:p>
      </dsp:txBody>
      <dsp:txXfrm>
        <a:off x="6506302" y="2164080"/>
        <a:ext cx="2104299" cy="2164080"/>
      </dsp:txXfrm>
    </dsp:sp>
    <dsp:sp modelId="{03D42489-8D2A-4F52-A79C-3918801E3385}">
      <dsp:nvSpPr>
        <dsp:cNvPr id="0" name=""/>
        <dsp:cNvSpPr/>
      </dsp:nvSpPr>
      <dsp:spPr>
        <a:xfrm>
          <a:off x="6629404" y="88620"/>
          <a:ext cx="1858094" cy="22735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4B6D5-5CD1-49E7-8F29-F98D1C74B0BF}">
      <dsp:nvSpPr>
        <dsp:cNvPr id="0" name=""/>
        <dsp:cNvSpPr/>
      </dsp:nvSpPr>
      <dsp:spPr>
        <a:xfrm>
          <a:off x="381022" y="4598670"/>
          <a:ext cx="7921752" cy="811530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90B49-58DD-4F07-BC20-CF0D8BB04B44}">
      <dsp:nvSpPr>
        <dsp:cNvPr id="0" name=""/>
        <dsp:cNvSpPr/>
      </dsp:nvSpPr>
      <dsp:spPr>
        <a:xfrm>
          <a:off x="1871" y="31736"/>
          <a:ext cx="2912305" cy="59435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Laryngoscope with straight blades (Number 00 , 0 and 1 for extreme premature , preterm and term infants, respectively)</a:t>
          </a:r>
        </a:p>
      </dsp:txBody>
      <dsp:txXfrm>
        <a:off x="1871" y="2409176"/>
        <a:ext cx="2912305" cy="2377439"/>
      </dsp:txXfrm>
    </dsp:sp>
    <dsp:sp modelId="{C77051D8-6695-49C2-98CB-4E2843960F3F}">
      <dsp:nvSpPr>
        <dsp:cNvPr id="0" name=""/>
        <dsp:cNvSpPr/>
      </dsp:nvSpPr>
      <dsp:spPr>
        <a:xfrm>
          <a:off x="249048" y="152409"/>
          <a:ext cx="2417951" cy="28193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45D30-DE6C-44CE-8D54-1F41D910BA37}">
      <dsp:nvSpPr>
        <dsp:cNvPr id="0" name=""/>
        <dsp:cNvSpPr/>
      </dsp:nvSpPr>
      <dsp:spPr>
        <a:xfrm>
          <a:off x="3001547" y="31736"/>
          <a:ext cx="2912305" cy="59435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Face masks (preterm and term infant sizes)</a:t>
          </a:r>
        </a:p>
      </dsp:txBody>
      <dsp:txXfrm>
        <a:off x="3001547" y="2409176"/>
        <a:ext cx="2912305" cy="2377439"/>
      </dsp:txXfrm>
    </dsp:sp>
    <dsp:sp modelId="{2FDA8184-4940-44FB-AF87-5002EC7ACB79}">
      <dsp:nvSpPr>
        <dsp:cNvPr id="0" name=""/>
        <dsp:cNvSpPr/>
      </dsp:nvSpPr>
      <dsp:spPr>
        <a:xfrm>
          <a:off x="3248724" y="152409"/>
          <a:ext cx="2417951" cy="28193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E85A3-07D2-4559-90C7-A6277F57F1E7}">
      <dsp:nvSpPr>
        <dsp:cNvPr id="0" name=""/>
        <dsp:cNvSpPr/>
      </dsp:nvSpPr>
      <dsp:spPr>
        <a:xfrm>
          <a:off x="6001222" y="31736"/>
          <a:ext cx="2912305" cy="59435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Oxygen source with </a:t>
          </a:r>
          <a:r>
            <a:rPr lang="en-US" sz="2000" kern="1200" dirty="0" err="1"/>
            <a:t>flowmeter</a:t>
          </a:r>
          <a:endParaRPr lang="en-US" sz="2000" kern="1200" dirty="0"/>
        </a:p>
      </dsp:txBody>
      <dsp:txXfrm>
        <a:off x="6001222" y="2409176"/>
        <a:ext cx="2912305" cy="2377439"/>
      </dsp:txXfrm>
    </dsp:sp>
    <dsp:sp modelId="{EC189F4D-F5A3-465B-83AE-05EF98F80E2C}">
      <dsp:nvSpPr>
        <dsp:cNvPr id="0" name=""/>
        <dsp:cNvSpPr/>
      </dsp:nvSpPr>
      <dsp:spPr>
        <a:xfrm>
          <a:off x="6248399" y="152409"/>
          <a:ext cx="2417951" cy="28193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FC067-FF02-4348-B516-28F6432D0706}">
      <dsp:nvSpPr>
        <dsp:cNvPr id="0" name=""/>
        <dsp:cNvSpPr/>
      </dsp:nvSpPr>
      <dsp:spPr>
        <a:xfrm>
          <a:off x="304778" y="5052059"/>
          <a:ext cx="8202168" cy="891539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2514-4893-4BA3-AA5E-A3A0A8AEB3F4}">
      <dsp:nvSpPr>
        <dsp:cNvPr id="0" name=""/>
        <dsp:cNvSpPr/>
      </dsp:nvSpPr>
      <dsp:spPr>
        <a:xfrm>
          <a:off x="-17914" y="93026"/>
          <a:ext cx="5074920" cy="50749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42C048-D733-4CE1-9B4A-3C7718BF87C2}">
      <dsp:nvSpPr>
        <dsp:cNvPr id="0" name=""/>
        <dsp:cNvSpPr/>
      </dsp:nvSpPr>
      <dsp:spPr>
        <a:xfrm>
          <a:off x="2537460" y="93026"/>
          <a:ext cx="5920739" cy="5074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Others </a:t>
          </a:r>
        </a:p>
      </dsp:txBody>
      <dsp:txXfrm>
        <a:off x="2537460" y="93026"/>
        <a:ext cx="2960369" cy="2410587"/>
      </dsp:txXfrm>
    </dsp:sp>
    <dsp:sp modelId="{B184EE8E-B907-45BE-98A2-C66707FFB223}">
      <dsp:nvSpPr>
        <dsp:cNvPr id="0" name=""/>
        <dsp:cNvSpPr/>
      </dsp:nvSpPr>
      <dsp:spPr>
        <a:xfrm>
          <a:off x="1332166" y="2503614"/>
          <a:ext cx="2410587" cy="24105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48AACD-E65A-43C9-9F4E-DEF44F53DAFA}">
      <dsp:nvSpPr>
        <dsp:cNvPr id="0" name=""/>
        <dsp:cNvSpPr/>
      </dsp:nvSpPr>
      <dsp:spPr>
        <a:xfrm>
          <a:off x="2537460" y="2503614"/>
          <a:ext cx="5920739" cy="2410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Additional equipment for delivery of preterm infants</a:t>
          </a:r>
        </a:p>
      </dsp:txBody>
      <dsp:txXfrm>
        <a:off x="2537460" y="2503614"/>
        <a:ext cx="2960369" cy="2410587"/>
      </dsp:txXfrm>
    </dsp:sp>
    <dsp:sp modelId="{507B79D5-84C0-4C39-B3BE-998F63397705}">
      <dsp:nvSpPr>
        <dsp:cNvPr id="0" name=""/>
        <dsp:cNvSpPr/>
      </dsp:nvSpPr>
      <dsp:spPr>
        <a:xfrm>
          <a:off x="5497830" y="93026"/>
          <a:ext cx="2960369" cy="24105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Radiant warmer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Warm towels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Cardiac monitor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Pulse </a:t>
          </a:r>
          <a:r>
            <a:rPr lang="en-US" sz="2100" kern="1200" dirty="0" err="1"/>
            <a:t>oximeter</a:t>
          </a:r>
          <a:r>
            <a:rPr lang="en-US" sz="2100" kern="1200" dirty="0"/>
            <a:t> and probe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Oropharyngeal</a:t>
          </a:r>
          <a:r>
            <a:rPr lang="en-US" sz="2100" kern="1200" dirty="0"/>
            <a:t> airways</a:t>
          </a:r>
        </a:p>
      </dsp:txBody>
      <dsp:txXfrm>
        <a:off x="5497830" y="93026"/>
        <a:ext cx="2960369" cy="2410587"/>
      </dsp:txXfrm>
    </dsp:sp>
    <dsp:sp modelId="{1ABBC5F0-DA5C-4486-ADE3-720C028E2011}">
      <dsp:nvSpPr>
        <dsp:cNvPr id="0" name=""/>
        <dsp:cNvSpPr/>
      </dsp:nvSpPr>
      <dsp:spPr>
        <a:xfrm>
          <a:off x="5497830" y="2503614"/>
          <a:ext cx="2960369" cy="24105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Compressed air source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Oxygen blender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Transport incubator</a:t>
          </a:r>
        </a:p>
      </dsp:txBody>
      <dsp:txXfrm>
        <a:off x="5497830" y="2503614"/>
        <a:ext cx="2960369" cy="241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FD94C-B718-43DE-BEE0-F11C35CF3DC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6D4B2-C6C6-4DF4-8364-B37D5290D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ench_catheter_scal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D4B2-C6C6-4DF4-8364-B37D5290D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cs typeface="Arial" charset="0"/>
                <a:hlinkClick r:id="rId3" tooltip="French catheter scale"/>
              </a:rPr>
              <a:t>French units</a:t>
            </a:r>
            <a:r>
              <a:rPr lang="en-US">
                <a:cs typeface="Arial" charset="0"/>
              </a:rPr>
              <a:t> (each French unit equals 0.33 millimeters)</a:t>
            </a: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EDAD734-771C-468E-9AAC-582437008486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>
                <a:cs typeface="Arial" charset="0"/>
              </a:rPr>
              <a:t>Compressed air</a:t>
            </a:r>
            <a:r>
              <a:rPr lang="en-US">
                <a:cs typeface="Arial" charset="0"/>
              </a:rPr>
              <a:t> is </a:t>
            </a:r>
            <a:r>
              <a:rPr lang="en-US" b="1">
                <a:cs typeface="Arial" charset="0"/>
              </a:rPr>
              <a:t>air</a:t>
            </a:r>
            <a:r>
              <a:rPr lang="en-US">
                <a:cs typeface="Arial" charset="0"/>
              </a:rPr>
              <a:t> kept under a pressure that is greater than atmospheric pressure. 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202C7C-80D6-46B4-82D6-E1FB3535393C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4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6D4B2-C6C6-4DF4-8364-B37D5290D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/>
              <a:t>Drugs are rarely indicated in resuscitation of the newly born infant.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5250B2-67C5-4A74-BAC5-27A4F6F5D177}" type="slidenum">
              <a:rPr lang="ar-SA" smtClean="0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8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7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9AED0C-9B8B-4A87-8B58-C60A49DBA131}" type="datetimeFigureOut">
              <a:rPr lang="en-US" smtClean="0">
                <a:solidFill>
                  <a:srgbClr val="FFF39D"/>
                </a:solidFill>
              </a:rPr>
              <a:pPr/>
              <a:t>10/20/2021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849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19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78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5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16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6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ED0C-9B8B-4A87-8B58-C60A49DBA131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9AED0C-9B8B-4A87-8B58-C60A49DBA131}" type="datetimeFigureOut">
              <a:rPr lang="en-US" smtClean="0">
                <a:solidFill>
                  <a:srgbClr val="575F6D"/>
                </a:solidFill>
              </a:rPr>
              <a:pPr/>
              <a:t>10/20/2021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68BC2E-2A43-4378-83A0-7B1FC4FD4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0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689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56441"/>
            <a:ext cx="8305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Newborn </a:t>
            </a:r>
            <a:r>
              <a:rPr lang="en-US" sz="6000" b="1" dirty="0" smtClean="0"/>
              <a:t>Resuscitation</a:t>
            </a:r>
            <a:endParaRPr lang="en-US" sz="6000" b="1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err="1" smtClean="0"/>
              <a:t>Khoshnam</a:t>
            </a:r>
            <a:r>
              <a:rPr lang="en-US" sz="4000" dirty="0" smtClean="0"/>
              <a:t> rad</a:t>
            </a:r>
          </a:p>
          <a:p>
            <a:pPr algn="ctr"/>
            <a:endParaRPr lang="en-US" sz="4000" dirty="0"/>
          </a:p>
          <a:p>
            <a:pPr algn="ctr"/>
            <a:endParaRPr lang="ar-JO" sz="6000" b="1" dirty="0">
              <a:solidFill>
                <a:prstClr val="white"/>
              </a:solidFill>
            </a:endParaRPr>
          </a:p>
          <a:p>
            <a:pPr algn="ctr"/>
            <a:endParaRPr lang="ar-JO" sz="6000" b="1" dirty="0">
              <a:solidFill>
                <a:prstClr val="white"/>
              </a:solidFill>
            </a:endParaRPr>
          </a:p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5123" name="Picture 3" descr="C:\Users\Administrator\Desktop\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41251"/>
            <a:ext cx="9144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0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9550" y="862013"/>
          <a:ext cx="89154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نجمة ذات 5 نقاط 1"/>
          <p:cNvSpPr/>
          <p:nvPr/>
        </p:nvSpPr>
        <p:spPr>
          <a:xfrm>
            <a:off x="228600" y="2667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94870"/>
              </p:ext>
            </p:extLst>
          </p:nvPr>
        </p:nvGraphicFramePr>
        <p:xfrm>
          <a:off x="15875" y="914401"/>
          <a:ext cx="8458200" cy="526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3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Communication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en-US" dirty="0"/>
          </a:p>
          <a:p>
            <a:pPr eaLnBrk="1" hangingPunct="1"/>
            <a:r>
              <a:rPr lang="en-US" dirty="0"/>
              <a:t>With </a:t>
            </a:r>
            <a:r>
              <a:rPr lang="en-US" dirty="0" err="1"/>
              <a:t>anaesthetic</a:t>
            </a:r>
            <a:r>
              <a:rPr lang="en-US" dirty="0"/>
              <a:t> and obstetric staff regarding maternal condition, fetal condition, maternal therapies.</a:t>
            </a:r>
          </a:p>
          <a:p>
            <a:pPr eaLnBrk="1" hangingPunct="1"/>
            <a:r>
              <a:rPr lang="en-US" dirty="0"/>
              <a:t>If time permits, meet the family before the birth.</a:t>
            </a:r>
          </a:p>
          <a:p>
            <a:pPr algn="ctr" eaLnBrk="1" hangingPunct="1"/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173BC-A6B6-4451-9B9C-ECE6A5AB4CD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نجمة ذات 5 نقاط 1"/>
          <p:cNvSpPr/>
          <p:nvPr/>
        </p:nvSpPr>
        <p:spPr>
          <a:xfrm>
            <a:off x="762000" y="1103086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 4.Environment :</a:t>
            </a:r>
          </a:p>
          <a:p>
            <a:pPr eaLnBrk="1" hangingPunct="1"/>
            <a:r>
              <a:rPr lang="en-US" dirty="0"/>
              <a:t>Prevention of heat loss is important.</a:t>
            </a:r>
          </a:p>
          <a:p>
            <a:pPr eaLnBrk="1" hangingPunct="1"/>
            <a:r>
              <a:rPr lang="en-US" dirty="0"/>
              <a:t>Where possible deliver infant into a warm draft free environment.</a:t>
            </a:r>
          </a:p>
          <a:p>
            <a:pPr eaLnBrk="1" hangingPunct="1"/>
            <a:r>
              <a:rPr lang="en-US" dirty="0"/>
              <a:t>The ambient temperature of the room should be at least 26  C for very preterm infants.</a:t>
            </a:r>
          </a:p>
          <a:p>
            <a:pPr eaLnBrk="1" hangingPunct="1"/>
            <a:endParaRPr lang="ar-JO" dirty="0"/>
          </a:p>
        </p:txBody>
      </p:sp>
      <p:sp>
        <p:nvSpPr>
          <p:cNvPr id="4" name="Flowchart: Connector 3"/>
          <p:cNvSpPr/>
          <p:nvPr/>
        </p:nvSpPr>
        <p:spPr>
          <a:xfrm>
            <a:off x="3124200" y="4495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792CE-7AD8-42B4-9F9F-8D002D4AE8A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/>
              <a:t>Assessment and recognition of the problem</a:t>
            </a:r>
            <a:endParaRPr lang="ar-JO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need for resuscitation must be recognized before the </a:t>
            </a:r>
            <a:r>
              <a:rPr lang="en-US" sz="2800" dirty="0">
                <a:solidFill>
                  <a:srgbClr val="FF0000"/>
                </a:solidFill>
              </a:rPr>
              <a:t>end of the first minute </a:t>
            </a:r>
            <a:r>
              <a:rPr lang="en-US" sz="2800" dirty="0"/>
              <a:t>of life which is when the first Apgar score is taken.</a:t>
            </a:r>
          </a:p>
          <a:p>
            <a:pPr eaLnBrk="1" hangingPunct="1"/>
            <a:r>
              <a:rPr lang="en-US" sz="2800" dirty="0"/>
              <a:t>Start resuscitation on zero time </a:t>
            </a:r>
          </a:p>
          <a:p>
            <a:pPr eaLnBrk="1" hangingPunct="1"/>
            <a:r>
              <a:rPr lang="en-US" sz="2800" dirty="0"/>
              <a:t> The most important indicator that resuscitation is needed is </a:t>
            </a:r>
            <a:r>
              <a:rPr lang="en-US" sz="2800" dirty="0">
                <a:solidFill>
                  <a:srgbClr val="FF0000"/>
                </a:solidFill>
              </a:rPr>
              <a:t>failure to BREATHE  after birth </a:t>
            </a:r>
            <a:r>
              <a:rPr lang="en-US" sz="2800" dirty="0"/>
              <a:t>so, if the baby does not breathe, resuscitation must be started immediately.</a:t>
            </a:r>
            <a:endParaRPr lang="ar-JO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6A430-DEB1-47C1-BA96-5D4562E8FC5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نجمة ذات 5 نقاط 2"/>
          <p:cNvSpPr/>
          <p:nvPr/>
        </p:nvSpPr>
        <p:spPr>
          <a:xfrm>
            <a:off x="5486400" y="3124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Continue</a:t>
            </a:r>
            <a:r>
              <a:rPr lang="en-US" b="1" i="1" dirty="0"/>
              <a:t>:</a:t>
            </a:r>
            <a:br>
              <a:rPr lang="en-US" b="1" i="1" dirty="0"/>
            </a:b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87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/>
              <a:t>1.Breathing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newly born infant should establish regular respirations in order to maintain </a:t>
            </a:r>
            <a:r>
              <a:rPr lang="en-US" sz="2800" dirty="0">
                <a:solidFill>
                  <a:srgbClr val="FF0000"/>
                </a:solidFill>
              </a:rPr>
              <a:t>HR &gt; 100 </a:t>
            </a:r>
            <a:r>
              <a:rPr lang="en-US" sz="2800" dirty="0" err="1">
                <a:solidFill>
                  <a:srgbClr val="FF0000"/>
                </a:solidFill>
              </a:rPr>
              <a:t>bpm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7030A0"/>
                </a:solidFill>
              </a:rPr>
              <a:t>Baby's Cry </a:t>
            </a:r>
            <a:r>
              <a:rPr lang="en-US" sz="2800" dirty="0"/>
              <a:t>is the most obvious sign that there is adequate ventilation after the birth beside in a crying newborn the </a:t>
            </a:r>
            <a:r>
              <a:rPr lang="en-US" sz="3000" u="sng" dirty="0">
                <a:solidFill>
                  <a:srgbClr val="7030A0"/>
                </a:solidFill>
              </a:rPr>
              <a:t>heart rate </a:t>
            </a:r>
            <a:r>
              <a:rPr lang="en-US" sz="2800" dirty="0"/>
              <a:t>is normal.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Breathing immediately after birth may be irregular but is usually still sufficient for adequate ventilation. However</a:t>
            </a:r>
            <a:r>
              <a:rPr lang="en-US" sz="2800" u="sng" dirty="0"/>
              <a:t>, gasping </a:t>
            </a:r>
            <a:r>
              <a:rPr lang="en-US" sz="2800" dirty="0"/>
              <a:t>(occasional breaths with long pauses in between) is not sufficient.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If the newborn does not cry or breathe at all, or is gasping within 30 seconds of birth, and after being dried, the essential steps of resuscitation should be taken immediately.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JO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9B55-41A6-4839-9A10-51C45B743231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r>
              <a:rPr lang="en-US" dirty="0"/>
              <a:t>Good cry :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) normal CNS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normal CVS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normal RS</a:t>
            </a:r>
          </a:p>
        </p:txBody>
      </p:sp>
      <p:sp>
        <p:nvSpPr>
          <p:cNvPr id="4" name="نجمة ذات 5 نقاط 3"/>
          <p:cNvSpPr/>
          <p:nvPr/>
        </p:nvSpPr>
        <p:spPr>
          <a:xfrm>
            <a:off x="4648200" y="2743200"/>
            <a:ext cx="1066800" cy="1066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u="sng" dirty="0"/>
              <a:t>2.Heart Rate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/>
              <a:t>The HR should be &gt; 100 </a:t>
            </a:r>
            <a:r>
              <a:rPr lang="en-US" sz="2800" dirty="0" err="1"/>
              <a:t>bpm</a:t>
            </a:r>
            <a:r>
              <a:rPr lang="en-US" sz="2800" dirty="0"/>
              <a:t> in a well newly born infant.</a:t>
            </a:r>
          </a:p>
          <a:p>
            <a:pPr eaLnBrk="1" hangingPunct="1"/>
            <a:r>
              <a:rPr lang="en-US" sz="2400" dirty="0"/>
              <a:t>Determined from auscultation over the apex with a stethoscope or direct palpation of cord or with stethoscope. </a:t>
            </a:r>
          </a:p>
          <a:p>
            <a:pPr eaLnBrk="1" hangingPunct="1"/>
            <a:r>
              <a:rPr lang="en-US" sz="2400" dirty="0"/>
              <a:t>Peripheral pulses are often difficult to feel.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45EDA-5C59-4BAB-91EC-57F4B6C16A3F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/>
              <a:t>3.Colour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Assessment of </a:t>
            </a:r>
            <a:r>
              <a:rPr lang="en-US" dirty="0" err="1"/>
              <a:t>of</a:t>
            </a:r>
            <a:r>
              <a:rPr lang="en-US" dirty="0"/>
              <a:t> </a:t>
            </a:r>
            <a:r>
              <a:rPr lang="en-US" dirty="0" err="1"/>
              <a:t>colour</a:t>
            </a:r>
            <a:r>
              <a:rPr lang="en-US" dirty="0"/>
              <a:t> is a poor proxy for </a:t>
            </a:r>
            <a:r>
              <a:rPr lang="en-US" dirty="0" smtClean="0"/>
              <a:t>oxygenation, therefore </a:t>
            </a:r>
            <a:r>
              <a:rPr lang="en-US" dirty="0"/>
              <a:t>assessment of oxygenation  can be aided by use of a </a:t>
            </a:r>
            <a:r>
              <a:rPr lang="en-US" dirty="0">
                <a:solidFill>
                  <a:srgbClr val="FF0000"/>
                </a:solidFill>
              </a:rPr>
              <a:t>pulse </a:t>
            </a:r>
            <a:r>
              <a:rPr lang="en-US" dirty="0" err="1">
                <a:solidFill>
                  <a:srgbClr val="FF0000"/>
                </a:solidFill>
              </a:rPr>
              <a:t>oximeter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 neonatal probe attached to the infant's </a:t>
            </a:r>
            <a:r>
              <a:rPr lang="en-US" dirty="0">
                <a:solidFill>
                  <a:srgbClr val="FF0000"/>
                </a:solidFill>
              </a:rPr>
              <a:t>right hand</a:t>
            </a:r>
            <a:r>
              <a:rPr lang="en-US" dirty="0"/>
              <a:t>.</a:t>
            </a:r>
            <a:endParaRPr lang="en-US" b="1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During </a:t>
            </a:r>
            <a:r>
              <a:rPr lang="en-US" dirty="0" err="1"/>
              <a:t>labour</a:t>
            </a:r>
            <a:r>
              <a:rPr lang="en-US" dirty="0"/>
              <a:t> the uncompromised infant has oxygen saturations of about 60% which after birth usually take 5-10 minutes to reach 90%.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98898-4E73-4649-AD99-D79F7D51238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نجمة ذات 5 نقاط 1"/>
          <p:cNvSpPr/>
          <p:nvPr/>
        </p:nvSpPr>
        <p:spPr>
          <a:xfrm>
            <a:off x="457200" y="28956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Taking </a:t>
            </a:r>
            <a:r>
              <a:rPr lang="en-US" sz="2800" dirty="0"/>
              <a:t>an Apgar score is not a prerequisite for </a:t>
            </a:r>
            <a:r>
              <a:rPr lang="en-US" sz="2800" dirty="0" smtClean="0"/>
              <a:t>resuscitation.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Apgar </a:t>
            </a:r>
            <a:r>
              <a:rPr lang="en-US" sz="2800" dirty="0"/>
              <a:t>scoring has been used as a systematic tool to assess and document the clinical status of the newborn at birth (at 1 and 5 minutes of life</a:t>
            </a:r>
            <a:r>
              <a:rPr lang="en-US" sz="2800" dirty="0" smtClean="0"/>
              <a:t>).  </a:t>
            </a:r>
            <a:r>
              <a:rPr lang="en-US" sz="2800" dirty="0"/>
              <a:t>The newborn is examined for five signs: breathing, heart rate, muscle tone, reflex irritability and </a:t>
            </a:r>
            <a:r>
              <a:rPr lang="en-US" sz="2800" dirty="0" err="1"/>
              <a:t>colour</a:t>
            </a:r>
            <a:r>
              <a:rPr lang="en-US" sz="2800" dirty="0"/>
              <a:t>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</a:t>
            </a:r>
            <a:r>
              <a:rPr lang="en-US" sz="2800" dirty="0"/>
              <a:t>score depends not only on the severity of birth asphyxia but also on other factors such </a:t>
            </a:r>
            <a:r>
              <a:rPr lang="en-US" sz="2800" dirty="0" smtClean="0"/>
              <a:t>as: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 Drugs </a:t>
            </a:r>
            <a:r>
              <a:rPr lang="en-US" sz="2400" dirty="0"/>
              <a:t>given to the </a:t>
            </a:r>
            <a:r>
              <a:rPr lang="en-US" sz="2400" dirty="0" smtClean="0"/>
              <a:t>mother</a:t>
            </a:r>
            <a:endParaRPr lang="en-US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Anesthetics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Fetal infection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 Fetal anomalies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Prematurity</a:t>
            </a:r>
            <a:r>
              <a:rPr lang="en-US" sz="2400" dirty="0"/>
              <a:t>.</a:t>
            </a:r>
            <a:endParaRPr lang="ar-JO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FF0B1-A8E7-4245-90F8-DE671BDB8B9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نجمة ذات 5 نقاط 1"/>
          <p:cNvSpPr/>
          <p:nvPr/>
        </p:nvSpPr>
        <p:spPr>
          <a:xfrm>
            <a:off x="457200" y="5334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219200"/>
            <a:ext cx="6553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Neonatal </a:t>
            </a:r>
            <a:r>
              <a:rPr lang="en-US" sz="2400" b="1" dirty="0">
                <a:solidFill>
                  <a:srgbClr val="FF0000"/>
                </a:solidFill>
              </a:rPr>
              <a:t>Resuscitation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Newborn </a:t>
            </a:r>
            <a:r>
              <a:rPr lang="en-US" sz="2400" b="1" dirty="0">
                <a:solidFill>
                  <a:srgbClr val="FF0000"/>
                </a:solidFill>
              </a:rPr>
              <a:t>Resuscitation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Delivery room </a:t>
            </a:r>
            <a:r>
              <a:rPr lang="en-US" sz="2400" b="1" dirty="0">
                <a:solidFill>
                  <a:srgbClr val="FF0000"/>
                </a:solidFill>
              </a:rPr>
              <a:t>Resuscitation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251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3657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Indicates the transition from fetal to extra uterine life 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4953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5638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Physiologic changes occur in this transition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5791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53000" y="251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3733800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Series of actions, used to assist newborn babies who have difficulty with making the physiological ‘transition’ </a:t>
            </a:r>
            <a:r>
              <a:rPr lang="en-AU" b="1" dirty="0">
                <a:solidFill>
                  <a:prstClr val="black"/>
                </a:solidFill>
              </a:rPr>
              <a:t>from the intrauterine to </a:t>
            </a:r>
            <a:r>
              <a:rPr lang="en-AU" b="1" dirty="0" err="1">
                <a:solidFill>
                  <a:prstClr val="black"/>
                </a:solidFill>
              </a:rPr>
              <a:t>extrauterine</a:t>
            </a:r>
            <a:r>
              <a:rPr lang="en-AU" b="1" dirty="0">
                <a:solidFill>
                  <a:prstClr val="black"/>
                </a:solidFill>
              </a:rPr>
              <a:t> life , Assists babies who fail to initiate or sustain regular breathing at birth.</a:t>
            </a:r>
            <a:endParaRPr lang="en-IN" dirty="0">
              <a:solidFill>
                <a:prstClr val="black"/>
              </a:solidFill>
            </a:endParaRPr>
          </a:p>
          <a:p>
            <a:endParaRPr lang="en-AU" b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38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62083-004-427B94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838" y="4267200"/>
            <a:ext cx="19351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7210425" y="3886200"/>
            <a:ext cx="193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b="1">
                <a:latin typeface="Calibri" pitchFamily="34" charset="0"/>
              </a:rPr>
              <a:t>Virginia Apgar</a:t>
            </a:r>
          </a:p>
        </p:txBody>
      </p:sp>
      <p:pic>
        <p:nvPicPr>
          <p:cNvPr id="17412" name="Picture 4" descr="apg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APGAR Score 8-10</a:t>
            </a:r>
            <a:endParaRPr lang="en-IN">
              <a:solidFill>
                <a:schemeClr val="accent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1950" y="2286000"/>
            <a:ext cx="5638800" cy="3810000"/>
          </a:xfrm>
        </p:spPr>
        <p:txBody>
          <a:bodyPr/>
          <a:lstStyle/>
          <a:p>
            <a:pPr eaLnBrk="1" hangingPunct="1"/>
            <a:r>
              <a:rPr lang="en-US"/>
              <a:t>Achieved by 90% of neonates</a:t>
            </a:r>
          </a:p>
          <a:p>
            <a:pPr eaLnBrk="1" hangingPunct="1"/>
            <a:r>
              <a:rPr lang="en-US"/>
              <a:t>Nothing is required, except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   - nasal and oral suctioning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   - drying of the skin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   - maintenance of normal body temperature.</a:t>
            </a:r>
          </a:p>
        </p:txBody>
      </p:sp>
      <p:pic>
        <p:nvPicPr>
          <p:cNvPr id="18436" name="Picture 5" descr="700.jpg"/>
          <p:cNvPicPr>
            <a:picLocks noChangeAspect="1"/>
          </p:cNvPicPr>
          <p:nvPr/>
        </p:nvPicPr>
        <p:blipFill>
          <a:blip r:embed="rId2" cstate="print"/>
          <a:srcRect l="10857" r="5144"/>
          <a:stretch>
            <a:fillRect/>
          </a:stretch>
        </p:blipFill>
        <p:spPr bwMode="auto">
          <a:xfrm>
            <a:off x="5867400" y="3987800"/>
            <a:ext cx="3048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APGAR Score 5-7</a:t>
            </a:r>
            <a:endParaRPr lang="en-IN">
              <a:solidFill>
                <a:schemeClr val="accent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876800" cy="4324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ar-JO" sz="3600" b="1" dirty="0">
                <a:solidFill>
                  <a:srgbClr val="FF0000"/>
                </a:solidFill>
              </a:rPr>
              <a:t>” </a:t>
            </a:r>
            <a:r>
              <a:rPr lang="en-US" sz="3600" b="1" dirty="0">
                <a:solidFill>
                  <a:srgbClr val="FF0000"/>
                </a:solidFill>
              </a:rPr>
              <a:t>resuscitation “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-</a:t>
            </a:r>
            <a:r>
              <a:rPr lang="en-US" sz="3600" dirty="0"/>
              <a:t>Respond to vigorous stimulation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/>
              <a:t>-Oxygen blown over the face.</a:t>
            </a:r>
          </a:p>
          <a:p>
            <a:pPr eaLnBrk="1" hangingPunct="1">
              <a:buFont typeface="Arial" charset="0"/>
              <a:buNone/>
            </a:pPr>
            <a:endParaRPr lang="en-IN" sz="3600" dirty="0"/>
          </a:p>
        </p:txBody>
      </p:sp>
      <p:pic>
        <p:nvPicPr>
          <p:cNvPr id="19460" name="Picture 3" descr="Apgar-score_bewerkt-607x4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448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Apgar Score 3-4</a:t>
            </a:r>
            <a:endParaRPr lang="en-IN">
              <a:solidFill>
                <a:schemeClr val="accent1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3600" dirty="0"/>
              <a:t>These Neonates are moderately depressed at birth.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3600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3600" dirty="0"/>
              <a:t>They are usually cyanotic and have poor respiratory efforts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Apgar Score 0-2</a:t>
            </a:r>
            <a:endParaRPr lang="en-IN">
              <a:solidFill>
                <a:schemeClr val="accent1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3429000" cy="43243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/>
              <a:t>These neonates severely asphyxiated and require immediate resuscitation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intubation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21508" name="Picture 3" descr="original_resuscitation_with_bagging_and_chest_compressio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4302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7" name="Picture 3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5" y="228600"/>
            <a:ext cx="866397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60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resuscitation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b="1" u="sng" dirty="0"/>
              <a:t>The initial steps </a:t>
            </a:r>
            <a:r>
              <a:rPr lang="en-US" altLang="en-US" sz="2800" dirty="0"/>
              <a:t>of newborn resuscitation are to </a:t>
            </a:r>
            <a:r>
              <a:rPr lang="en-US" altLang="en-US" sz="2800" b="1" dirty="0">
                <a:solidFill>
                  <a:srgbClr val="FF0000"/>
                </a:solidFill>
              </a:rPr>
              <a:t>maintain normal temperature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of the infant, </a:t>
            </a:r>
            <a:endParaRPr lang="en-US" altLang="en-US" sz="2800" dirty="0" smtClean="0"/>
          </a:p>
          <a:p>
            <a:r>
              <a:rPr lang="en-US" altLang="en-US" sz="2800" dirty="0" smtClean="0">
                <a:solidFill>
                  <a:srgbClr val="FF0000"/>
                </a:solidFill>
              </a:rPr>
              <a:t>position </a:t>
            </a:r>
            <a:r>
              <a:rPr lang="en-US" altLang="en-US" sz="2800" dirty="0"/>
              <a:t>the infant in a “sniffing” position to open the airway</a:t>
            </a:r>
            <a:r>
              <a:rPr lang="en-US" altLang="en-US" sz="2800" dirty="0" smtClean="0"/>
              <a:t>,</a:t>
            </a:r>
          </a:p>
          <a:p>
            <a:r>
              <a:rPr lang="en-US" altLang="en-US" sz="2800" dirty="0" smtClean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clear secretions </a:t>
            </a:r>
            <a:r>
              <a:rPr lang="en-US" altLang="en-US" sz="2800" dirty="0"/>
              <a:t>if needed with a bulb syringe or suction catheter, </a:t>
            </a:r>
            <a:endParaRPr lang="en-US" altLang="en-US" sz="2800" dirty="0" smtClean="0"/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dry </a:t>
            </a:r>
            <a:r>
              <a:rPr lang="en-US" altLang="en-US" sz="2800" b="1" dirty="0">
                <a:solidFill>
                  <a:srgbClr val="FF0000"/>
                </a:solidFill>
              </a:rPr>
              <a:t>the infant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which is the best tactile stimulation for breathing (unless preterm and covered in plastic wrap), and </a:t>
            </a:r>
            <a:r>
              <a:rPr lang="en-US" altLang="en-US" sz="2800" b="1" dirty="0">
                <a:solidFill>
                  <a:srgbClr val="FF0000"/>
                </a:solidFill>
              </a:rPr>
              <a:t>stimulate the infant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to breathe.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843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-infant-in-the-sniffing-position_ori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7194684" cy="5364163"/>
          </a:xfrm>
        </p:spPr>
      </p:pic>
      <p:sp>
        <p:nvSpPr>
          <p:cNvPr id="2" name="نجمة ذات 5 نقاط 1"/>
          <p:cNvSpPr/>
          <p:nvPr/>
        </p:nvSpPr>
        <p:spPr>
          <a:xfrm>
            <a:off x="304800" y="457200"/>
            <a:ext cx="4572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نجمة ذات 5 نقاط 2"/>
          <p:cNvSpPr/>
          <p:nvPr/>
        </p:nvSpPr>
        <p:spPr>
          <a:xfrm>
            <a:off x="304800" y="6096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5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r>
              <a:rPr lang="en-US" dirty="0"/>
              <a:t>Why babies have hypothermia? </a:t>
            </a:r>
          </a:p>
        </p:txBody>
      </p:sp>
      <p:sp>
        <p:nvSpPr>
          <p:cNvPr id="4" name="Rectangl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high ratio of skin surface 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fluid </a:t>
            </a:r>
            <a:r>
              <a:rPr lang="en-US" altLang="en-US" sz="2000" b="1" dirty="0"/>
              <a:t>loss from the </a:t>
            </a:r>
            <a:r>
              <a:rPr lang="en-US" altLang="en-US" sz="2000" b="1" dirty="0" smtClean="0"/>
              <a:t>skin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000" b="1" dirty="0" smtClean="0"/>
              <a:t> </a:t>
            </a:r>
            <a:r>
              <a:rPr lang="en-US" altLang="en-US" sz="2000" dirty="0"/>
              <a:t>(due not to sweating but to direct transdermal water </a:t>
            </a:r>
            <a:r>
              <a:rPr lang="en-US" altLang="en-US" sz="2000" dirty="0" smtClean="0"/>
              <a:t>loss)</a:t>
            </a:r>
          </a:p>
          <a:p>
            <a:pPr algn="l" rtl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thin fetal skin, with </a:t>
            </a:r>
            <a:r>
              <a:rPr lang="en-US" altLang="en-US" sz="2000" b="1" dirty="0"/>
              <a:t>blood vessels that are near the surface</a:t>
            </a:r>
            <a:r>
              <a:rPr lang="en-US" altLang="en-US" sz="2000" dirty="0"/>
              <a:t>, provides </a:t>
            </a:r>
            <a:r>
              <a:rPr lang="en-US" altLang="en-US" sz="2000" b="1" dirty="0"/>
              <a:t>poor insulation</a:t>
            </a:r>
            <a:r>
              <a:rPr lang="en-US" altLang="en-US" sz="2000" dirty="0"/>
              <a:t>, which leads to further heat loss. </a:t>
            </a:r>
          </a:p>
          <a:p>
            <a:pPr algn="l" rtl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</a:t>
            </a:r>
            <a:r>
              <a:rPr lang="en-US" altLang="en-US" sz="2000" b="1" dirty="0"/>
              <a:t>low amount of musculature </a:t>
            </a:r>
            <a:r>
              <a:rPr lang="en-US" altLang="en-US" sz="2000" dirty="0"/>
              <a:t>and the </a:t>
            </a:r>
            <a:r>
              <a:rPr lang="en-US" altLang="en-US" sz="2000" b="1" dirty="0"/>
              <a:t>inability to shiver</a:t>
            </a:r>
            <a:r>
              <a:rPr lang="en-US" altLang="en-US" sz="2000" dirty="0"/>
              <a:t>.</a:t>
            </a:r>
            <a:endParaRPr lang="en-US" altLang="en-US" sz="2000" b="1" u="sng" dirty="0"/>
          </a:p>
          <a:p>
            <a:pPr algn="l" rtl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A </a:t>
            </a:r>
            <a:r>
              <a:rPr lang="en-US" altLang="en-US" sz="2000" b="1" dirty="0"/>
              <a:t>lack</a:t>
            </a:r>
            <a:r>
              <a:rPr lang="en-US" altLang="en-US" sz="2000" dirty="0"/>
              <a:t> of thermal insulation, e.g., </a:t>
            </a:r>
            <a:r>
              <a:rPr lang="en-US" altLang="en-US" sz="2000" b="1" dirty="0"/>
              <a:t>subcutaneous fat and fine body hair </a:t>
            </a:r>
            <a:r>
              <a:rPr lang="en-US" altLang="en-US" sz="2000" dirty="0"/>
              <a:t>(especially in premature).</a:t>
            </a:r>
          </a:p>
          <a:p>
            <a:pPr algn="l" rtl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</a:t>
            </a:r>
            <a:r>
              <a:rPr lang="en-US" altLang="en-US" sz="2000" b="1" dirty="0"/>
              <a:t>nervous system is not fully developed </a:t>
            </a:r>
            <a:r>
              <a:rPr lang="en-US" altLang="en-US" sz="2000" dirty="0"/>
              <a:t>and does not respond quickly and/or properly to cold (e.g., by vasoconstriction of skin blood vessels).</a:t>
            </a:r>
          </a:p>
          <a:p>
            <a:pPr algn="l" rtl="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Conduction and Evaporation mainly</a:t>
            </a:r>
          </a:p>
        </p:txBody>
      </p:sp>
    </p:spTree>
    <p:extLst>
      <p:ext uri="{BB962C8B-B14F-4D97-AF65-F5344CB8AC3E}">
        <p14:creationId xmlns:p14="http://schemas.microsoft.com/office/powerpoint/2010/main" val="177399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-5-tips-to-better-neonatal-care-43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7347739" cy="5516563"/>
          </a:xfrm>
        </p:spPr>
      </p:pic>
    </p:spTree>
    <p:extLst>
      <p:ext uri="{BB962C8B-B14F-4D97-AF65-F5344CB8AC3E}">
        <p14:creationId xmlns:p14="http://schemas.microsoft.com/office/powerpoint/2010/main" val="28652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C:\Users\Administrator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8686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78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preterm-infant-81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7330740" cy="4515644"/>
          </a:xfrm>
        </p:spPr>
      </p:pic>
    </p:spTree>
    <p:extLst>
      <p:ext uri="{BB962C8B-B14F-4D97-AF65-F5344CB8AC3E}">
        <p14:creationId xmlns:p14="http://schemas.microsoft.com/office/powerpoint/2010/main" val="395023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ABC’s of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8096" y="1414586"/>
            <a:ext cx="7290055" cy="48947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en-US" dirty="0"/>
          </a:p>
          <a:p>
            <a:pPr marL="68263" indent="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Establish an open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Airway</a:t>
            </a:r>
          </a:p>
          <a:p>
            <a:pPr lvl="1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infant</a:t>
            </a:r>
          </a:p>
          <a:p>
            <a:pPr lvl="1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mouth then nose</a:t>
            </a:r>
          </a:p>
          <a:p>
            <a:pPr marL="68263" indent="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– initiate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</a:p>
          <a:p>
            <a:pPr lvl="1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tactile stimulation</a:t>
            </a:r>
          </a:p>
          <a:p>
            <a:pPr lvl="1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PPV if necessary</a:t>
            </a:r>
          </a:p>
          <a:p>
            <a:pPr marL="68263" indent="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– Maintain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</a:p>
          <a:p>
            <a:pPr lvl="1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 and maintain circulation</a:t>
            </a:r>
          </a:p>
          <a:p>
            <a:pPr marL="1031875" lvl="2" indent="-346075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compressions</a:t>
            </a:r>
          </a:p>
          <a:p>
            <a:pPr marL="1031875" lvl="2" indent="-346075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</a:p>
          <a:p>
            <a:pPr lvl="1"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53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cs typeface="Calibri" panose="020F0502020204030204" pitchFamily="34" charset="0"/>
              </a:rPr>
              <a:t>Position </a:t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 smtClean="0"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cs typeface="Calibri" panose="020F0502020204030204" pitchFamily="34" charset="0"/>
              </a:rPr>
              <a:t>infant should be positioned so as to open the airway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asic-life-support-13-638.jpg"/>
          <p:cNvPicPr>
            <a:picLocks noChangeAspect="1"/>
          </p:cNvPicPr>
          <p:nvPr/>
        </p:nvPicPr>
        <p:blipFill>
          <a:blip r:embed="rId2" cstate="print"/>
          <a:srcRect t="18267" r="-157"/>
          <a:stretch>
            <a:fillRect/>
          </a:stretch>
        </p:blipFill>
        <p:spPr>
          <a:xfrm>
            <a:off x="1219200" y="2743200"/>
            <a:ext cx="6086475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0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ants-and-children-20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371600"/>
            <a:ext cx="7476232" cy="4970462"/>
          </a:xfrm>
        </p:spPr>
      </p:pic>
    </p:spTree>
    <p:extLst>
      <p:ext uri="{BB962C8B-B14F-4D97-AF65-F5344CB8AC3E}">
        <p14:creationId xmlns:p14="http://schemas.microsoft.com/office/powerpoint/2010/main" val="3592236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Airway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cs typeface="Calibri" panose="020F0502020204030204" pitchFamily="34" charset="0"/>
              </a:rPr>
              <a:t>Suction :</a:t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/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>The mouth and nose should be suctioned.</a:t>
            </a:r>
          </a:p>
          <a:p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Mouth then nose </a:t>
            </a:r>
            <a:r>
              <a:rPr lang="en-US" altLang="en-US" sz="2400" dirty="0">
                <a:cs typeface="Calibri" panose="020F0502020204030204" pitchFamily="34" charset="0"/>
              </a:rPr>
              <a:t>to prevent aspiration of mouth contents </a:t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/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> A bulb syringe should be used for the initial suctioning.</a:t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/>
            </a:r>
            <a:br>
              <a:rPr lang="en-US" altLang="en-US" sz="2400" dirty="0">
                <a:cs typeface="Calibri" panose="020F0502020204030204" pitchFamily="34" charset="0"/>
              </a:rPr>
            </a:br>
            <a:r>
              <a:rPr lang="en-US" altLang="en-US" sz="2400" dirty="0">
                <a:cs typeface="Calibri" panose="020F0502020204030204" pitchFamily="34" charset="0"/>
              </a:rPr>
              <a:t>Suction is done </a:t>
            </a:r>
            <a:r>
              <a:rPr lang="en-US" altLang="en-US" sz="2400" dirty="0" smtClean="0">
                <a:cs typeface="Calibri" panose="020F0502020204030204" pitchFamily="34" charset="0"/>
              </a:rPr>
              <a:t>to: </a:t>
            </a:r>
            <a:r>
              <a:rPr lang="en-US" alt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assess reflex </a:t>
            </a:r>
            <a:r>
              <a:rPr lang="en-US" altLang="en-US" sz="2400" dirty="0">
                <a:cs typeface="Calibri" panose="020F0502020204030204" pitchFamily="34" charset="0"/>
              </a:rPr>
              <a:t>and clean the airway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981200"/>
            <a:ext cx="1925250" cy="39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36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7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88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376"/>
            <a:ext cx="3962400" cy="685800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Insert Laryngoscope.</a:t>
            </a:r>
          </a:p>
          <a:p>
            <a:r>
              <a:rPr lang="en-US" dirty="0"/>
              <a:t>Clear the mouth and posterior pharynx using 12F/14F catheter.</a:t>
            </a:r>
          </a:p>
          <a:p>
            <a:r>
              <a:rPr lang="en-US" dirty="0"/>
              <a:t>Insert ET tube.</a:t>
            </a:r>
          </a:p>
          <a:p>
            <a:r>
              <a:rPr lang="en-US" dirty="0"/>
              <a:t>Attach ET tube to meconium aspirator and suction source.</a:t>
            </a:r>
          </a:p>
          <a:p>
            <a:r>
              <a:rPr lang="en-US" dirty="0"/>
              <a:t>Apply suction and remove slowly.</a:t>
            </a:r>
          </a:p>
        </p:txBody>
      </p:sp>
    </p:spTree>
    <p:extLst>
      <p:ext uri="{BB962C8B-B14F-4D97-AF65-F5344CB8AC3E}">
        <p14:creationId xmlns:p14="http://schemas.microsoft.com/office/powerpoint/2010/main" val="942407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-273050"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Drying and suctioning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often provide enough stimulation to initiate breathing; however, if more vigorous stimulation is necessary,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gently slapping the soles of the feet or rubbing the back may be effective.</a:t>
            </a:r>
          </a:p>
          <a:p>
            <a:pPr>
              <a:lnSpc>
                <a:spcPct val="80000"/>
              </a:lnSpc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At this point, the infant's respiratory rate, heart rate, and color should be evaluated.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305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305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12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31277" y="0"/>
            <a:ext cx="5797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7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5867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Infants who have a sustained heart rate higher than 100 beats/min and adequate respiratory effort but who remain 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receive blow-by oxygen via oxygen tubing or a mask.</a:t>
            </a:r>
          </a:p>
          <a:p>
            <a:pPr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Supplemental oxygen should be initially provided with 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Fio2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1 at a flow rate of 8-10 L/min. </a:t>
            </a:r>
            <a:endParaRPr lang="ar-JO" altLang="en-US" sz="2400" dirty="0">
              <a:latin typeface="Arial" panose="020B0604020202020204" pitchFamily="34" charset="0"/>
            </a:endParaRPr>
          </a:p>
          <a:p>
            <a:pPr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oxygen is to needed for a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period, heated humidified oxygen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supplied via an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hood</a:t>
            </a:r>
          </a:p>
          <a:p>
            <a:endParaRPr lang="en-US" dirty="0"/>
          </a:p>
        </p:txBody>
      </p:sp>
      <p:pic>
        <p:nvPicPr>
          <p:cNvPr id="4" name="Picture 2" descr="C:\Users\Dr Khaled\index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09800"/>
            <a:ext cx="2178050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165361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Maternal Risk Factors: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Prolonged rupture of membranes (greater than 18 hours)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Bleeding in second or third trimester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Pregnancy induced hypertension or Chronic Hypertension.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Substance abuse.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Drug therapy (e.g. lithium, magnesium, adrenergic blocking agents, narcotics)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Diabetes mellitus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Chronic illness (e.g. </a:t>
            </a:r>
            <a:r>
              <a:rPr lang="en-US" sz="2000" b="1" dirty="0" err="1">
                <a:solidFill>
                  <a:prstClr val="black"/>
                </a:solidFill>
              </a:rPr>
              <a:t>anaemia</a:t>
            </a:r>
            <a:r>
              <a:rPr lang="en-US" sz="2000" b="1" dirty="0">
                <a:solidFill>
                  <a:prstClr val="black"/>
                </a:solidFill>
              </a:rPr>
              <a:t>, cyanotic congenital heart disease)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Maternal pyrexia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Maternal infection  or </a:t>
            </a:r>
            <a:r>
              <a:rPr lang="en-US" sz="2000" b="1" dirty="0" err="1">
                <a:solidFill>
                  <a:prstClr val="black"/>
                </a:solidFill>
              </a:rPr>
              <a:t>Chorioamnionitis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Heavy sedation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Previous fetal or neonatal death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No prenatal care</a:t>
            </a:r>
            <a:endParaRPr lang="ar-JO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50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1" name="Picture 3" descr="C:\Users\Administrato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270015"/>
            <a:ext cx="8736013" cy="62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1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pressure ventilation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Infants with adequate respirations who are experiencing respiratory distress (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tachypnea, grunting, flaring, retracting, or persistent central cyanosis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may benefit from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PPV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infant is apneic, is making inadequate respiratory efforts (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gasping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or has a heart rate lower than 100 beats/min, PPV should be initiated immediately.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Infants who have continued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cyanosis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despite supplemental oxygen should also receive PPV.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55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349324_519067105321567_584541244503569203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5029200" cy="5638800"/>
          </a:xfrm>
          <a:prstGeom prst="rect">
            <a:avLst/>
          </a:prstGeom>
        </p:spPr>
      </p:pic>
      <p:pic>
        <p:nvPicPr>
          <p:cNvPr id="6" name="Picture 5" descr="71895271_724222984655815_14646496167702036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609600"/>
            <a:ext cx="33813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42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712178" y="674750"/>
            <a:ext cx="6172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Ambu</a:t>
            </a:r>
            <a:r>
              <a:rPr lang="en-US" altLang="en-US" dirty="0"/>
              <a:t> bag (self-inflating bag)</a:t>
            </a:r>
          </a:p>
        </p:txBody>
      </p:sp>
      <p:sp>
        <p:nvSpPr>
          <p:cNvPr id="84995" name="Rectangle 3"/>
          <p:cNvSpPr>
            <a:spLocks noGrp="1"/>
          </p:cNvSpPr>
          <p:nvPr>
            <p:ph sz="quarter" idx="1"/>
          </p:nvPr>
        </p:nvSpPr>
        <p:spPr>
          <a:xfrm>
            <a:off x="575897" y="2286000"/>
            <a:ext cx="5062903" cy="3810000"/>
          </a:xfrm>
        </p:spPr>
        <p:txBody>
          <a:bodyPr/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Make sure the mask size is appropriate ; should cover the nose, mouth and chin 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And the head in semi-flexed position 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84996" name="Picture 4" descr="lungAmbuPeds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92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3774t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1038509"/>
            <a:ext cx="4850103" cy="508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34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7467600" cy="5864225"/>
          </a:xfrm>
        </p:spPr>
      </p:pic>
    </p:spTree>
    <p:extLst>
      <p:ext uri="{BB962C8B-B14F-4D97-AF65-F5344CB8AC3E}">
        <p14:creationId xmlns:p14="http://schemas.microsoft.com/office/powerpoint/2010/main" val="2882672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8" y="1905000"/>
            <a:ext cx="7139442" cy="3352799"/>
          </a:xfrm>
        </p:spPr>
      </p:pic>
    </p:spTree>
    <p:extLst>
      <p:ext uri="{BB962C8B-B14F-4D97-AF65-F5344CB8AC3E}">
        <p14:creationId xmlns:p14="http://schemas.microsoft.com/office/powerpoint/2010/main" val="1811578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sz="quarter" idx="1"/>
          </p:nvPr>
        </p:nvSpPr>
        <p:spPr>
          <a:xfrm>
            <a:off x="1485900" y="838200"/>
            <a:ext cx="6172200" cy="548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sz="3600" dirty="0">
                <a:cs typeface="Calibri" panose="020F0502020204030204" pitchFamily="34" charset="0"/>
              </a:rPr>
              <a:t>Respiratory rate 40-60 breaths/min to promptly achieve or maintain &gt;HR 100/min</a:t>
            </a:r>
          </a:p>
          <a:p>
            <a:pPr marL="0" indent="0">
              <a:buNone/>
            </a:pPr>
            <a:endParaRPr lang="en-US" altLang="en-US" sz="36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3600" dirty="0" smtClean="0">
                <a:cs typeface="Calibri" panose="020F0502020204030204" pitchFamily="34" charset="0"/>
              </a:rPr>
              <a:t>Positive </a:t>
            </a:r>
            <a:r>
              <a:rPr lang="en-US" altLang="en-US" sz="3600" dirty="0">
                <a:cs typeface="Calibri" panose="020F0502020204030204" pitchFamily="34" charset="0"/>
              </a:rPr>
              <a:t>end expiratory pressure (peep) should be 5-7 cm H</a:t>
            </a:r>
            <a:r>
              <a:rPr lang="en-US" altLang="en-US" sz="3600" baseline="-25000" dirty="0">
                <a:cs typeface="Calibri" panose="020F0502020204030204" pitchFamily="34" charset="0"/>
              </a:rPr>
              <a:t>2</a:t>
            </a:r>
            <a:r>
              <a:rPr lang="en-US" altLang="en-US" sz="3600" dirty="0">
                <a:cs typeface="Calibri" panose="020F0502020204030204" pitchFamily="34" charset="0"/>
              </a:rPr>
              <a:t>O </a:t>
            </a:r>
            <a:r>
              <a:rPr lang="ar-JO" altLang="en-US" sz="3600" dirty="0"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cs typeface="Calibri" panose="020F0502020204030204" pitchFamily="34" charset="0"/>
              </a:rPr>
              <a:t>(to keep the alveoli open)</a:t>
            </a:r>
          </a:p>
          <a:p>
            <a:pPr marL="0" indent="0">
              <a:buNone/>
            </a:pPr>
            <a:endParaRPr lang="en-US" altLang="en-US" sz="36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3600" dirty="0">
                <a:cs typeface="Calibri" panose="020F0502020204030204" pitchFamily="34" charset="0"/>
              </a:rPr>
              <a:t>Fio2 is  21-100 %</a:t>
            </a:r>
          </a:p>
          <a:p>
            <a:pPr marL="609600" indent="-609600">
              <a:buFont typeface="Arial" panose="020B0604020202020204" pitchFamily="34" charset="0"/>
              <a:buAutoNum type="arabicPeriod" startAt="5"/>
            </a:pPr>
            <a:endParaRPr lang="ar-JO" altLang="en-US" sz="3600" dirty="0"/>
          </a:p>
          <a:p>
            <a:pPr marL="609600" indent="-609600"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Contraindications of 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Ambu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bag : thick meconium and diaphragmatic hernia </a:t>
            </a:r>
          </a:p>
        </p:txBody>
      </p:sp>
    </p:spTree>
    <p:extLst>
      <p:ext uri="{BB962C8B-B14F-4D97-AF65-F5344CB8AC3E}">
        <p14:creationId xmlns:p14="http://schemas.microsoft.com/office/powerpoint/2010/main" val="1422358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485900" y="76200"/>
            <a:ext cx="6172200" cy="10668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accent1"/>
                </a:solidFill>
              </a:rPr>
              <a:t>CPAP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524000"/>
            <a:ext cx="6172200" cy="4724400"/>
          </a:xfrm>
        </p:spPr>
        <p:txBody>
          <a:bodyPr>
            <a:normAutofit fontScale="85000" lnSpcReduction="20000"/>
          </a:bodyPr>
          <a:lstStyle/>
          <a:p>
            <a:pPr algn="l" rtl="0" eaLnBrk="1" hangingPunct="1"/>
            <a:r>
              <a:rPr lang="en-US" altLang="en-US" sz="3600" dirty="0"/>
              <a:t>Recommended  in </a:t>
            </a:r>
            <a:r>
              <a:rPr lang="en-US" altLang="en-US" sz="3600" b="1" dirty="0">
                <a:solidFill>
                  <a:srgbClr val="FF0000"/>
                </a:solidFill>
              </a:rPr>
              <a:t>preterm newborn who are breathing spontaneously</a:t>
            </a:r>
            <a:r>
              <a:rPr lang="en-US" altLang="en-US" sz="3600" dirty="0"/>
              <a:t>, but with difficulty.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US" altLang="en-US" sz="3600" dirty="0"/>
          </a:p>
          <a:p>
            <a:pPr algn="l" rtl="0" eaLnBrk="1" hangingPunct="1"/>
            <a:r>
              <a:rPr lang="en-US" altLang="en-US" sz="3600" dirty="0"/>
              <a:t>Starting infants on CPAP, </a:t>
            </a:r>
            <a:r>
              <a:rPr lang="en-US" altLang="en-US" sz="3600" b="1" dirty="0"/>
              <a:t>↓ the rates of intubation and Mechanical ventilation , surfactant use, and duration of ventilation</a:t>
            </a:r>
            <a:r>
              <a:rPr lang="en-US" altLang="en-US" sz="3600" dirty="0"/>
              <a:t>, but </a:t>
            </a:r>
            <a:r>
              <a:rPr lang="en-US" altLang="en-US" sz="3600" b="1" dirty="0">
                <a:solidFill>
                  <a:srgbClr val="FF0000"/>
                </a:solidFill>
              </a:rPr>
              <a:t>↑ rate of </a:t>
            </a:r>
            <a:r>
              <a:rPr lang="en-US" altLang="en-US" sz="3600" b="1" dirty="0" err="1">
                <a:solidFill>
                  <a:srgbClr val="FF0000"/>
                </a:solidFill>
              </a:rPr>
              <a:t>pneumothorax</a:t>
            </a:r>
            <a:r>
              <a:rPr lang="en-US" alt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551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7543800" cy="5257800"/>
          </a:xfrm>
        </p:spPr>
      </p:pic>
    </p:spTree>
    <p:extLst>
      <p:ext uri="{BB962C8B-B14F-4D97-AF65-F5344CB8AC3E}">
        <p14:creationId xmlns:p14="http://schemas.microsoft.com/office/powerpoint/2010/main" val="1972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Fetal Risk Factors: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Multiple gestation (e.g. twins, triplets)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Preterm gestation (especially less than 35 weeks)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Post term gestation (greater than 41 weeks)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Fetal growth restriction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Alloimmune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haemolytic</a:t>
            </a:r>
            <a:r>
              <a:rPr lang="en-US" sz="2000" b="1" dirty="0">
                <a:solidFill>
                  <a:prstClr val="black"/>
                </a:solidFill>
              </a:rPr>
              <a:t> disease (e.g. anti-D, anti-</a:t>
            </a:r>
            <a:r>
              <a:rPr lang="en-US" sz="2000" b="1" dirty="0" err="1">
                <a:solidFill>
                  <a:prstClr val="black"/>
                </a:solidFill>
              </a:rPr>
              <a:t>Kell</a:t>
            </a:r>
            <a:r>
              <a:rPr lang="en-US" sz="2000" b="1" dirty="0">
                <a:solidFill>
                  <a:prstClr val="black"/>
                </a:solidFill>
              </a:rPr>
              <a:t>, especially if fetal </a:t>
            </a:r>
            <a:r>
              <a:rPr lang="en-US" sz="2000" b="1" dirty="0" err="1">
                <a:solidFill>
                  <a:prstClr val="black"/>
                </a:solidFill>
              </a:rPr>
              <a:t>anaemia</a:t>
            </a:r>
            <a:r>
              <a:rPr lang="en-US" sz="2000" b="1" dirty="0">
                <a:solidFill>
                  <a:prstClr val="black"/>
                </a:solidFill>
              </a:rPr>
              <a:t> or </a:t>
            </a:r>
            <a:r>
              <a:rPr lang="en-US" sz="2000" b="1" dirty="0" err="1">
                <a:solidFill>
                  <a:prstClr val="black"/>
                </a:solidFill>
              </a:rPr>
              <a:t>hydrops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fetalis</a:t>
            </a:r>
            <a:r>
              <a:rPr lang="en-US" sz="2000" b="1" dirty="0">
                <a:solidFill>
                  <a:prstClr val="black"/>
                </a:solidFill>
              </a:rPr>
              <a:t> present)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Polyhydramnios</a:t>
            </a:r>
            <a:r>
              <a:rPr lang="en-US" sz="2000" b="1" dirty="0">
                <a:solidFill>
                  <a:prstClr val="black"/>
                </a:solidFill>
              </a:rPr>
              <a:t> and </a:t>
            </a:r>
            <a:r>
              <a:rPr lang="en-US" sz="2000" b="1" dirty="0" err="1">
                <a:solidFill>
                  <a:prstClr val="black"/>
                </a:solidFill>
              </a:rPr>
              <a:t>oligohydramnios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Reduced fetal movement before onset of </a:t>
            </a:r>
            <a:r>
              <a:rPr lang="en-US" sz="2000" b="1" dirty="0" err="1">
                <a:solidFill>
                  <a:prstClr val="black"/>
                </a:solidFill>
              </a:rPr>
              <a:t>labour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Congenital abnormalities which may effect breathing, cardiovascular function or other aspects of </a:t>
            </a:r>
            <a:r>
              <a:rPr lang="en-US" sz="2000" b="1" dirty="0" err="1">
                <a:solidFill>
                  <a:prstClr val="black"/>
                </a:solidFill>
              </a:rPr>
              <a:t>perinatal</a:t>
            </a:r>
            <a:r>
              <a:rPr lang="en-US" sz="2000" b="1" dirty="0">
                <a:solidFill>
                  <a:prstClr val="black"/>
                </a:solidFill>
              </a:rPr>
              <a:t> transition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Intrauterine infection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Hydrops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fetalis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Large for dates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2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1314450" y="381000"/>
            <a:ext cx="6515100" cy="6248400"/>
          </a:xfrm>
        </p:spPr>
        <p:txBody>
          <a:bodyPr>
            <a:normAutofit/>
          </a:bodyPr>
          <a:lstStyle/>
          <a:p>
            <a:pPr marL="366713">
              <a:buNone/>
            </a:pPr>
            <a:r>
              <a:rPr lang="en-US" altLang="en-US" sz="28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INTUBATION</a:t>
            </a:r>
            <a:endParaRPr lang="en-US" altLang="en-US" dirty="0">
              <a:solidFill>
                <a:srgbClr val="006699"/>
              </a:solidFill>
              <a:cs typeface="Calibri" panose="020F0502020204030204" pitchFamily="34" charset="0"/>
            </a:endParaRPr>
          </a:p>
          <a:p>
            <a:pPr marL="366713"/>
            <a:r>
              <a:rPr lang="en-US" altLang="en-US" sz="2800" dirty="0" smtClean="0">
                <a:cs typeface="Calibri" panose="020F0502020204030204" pitchFamily="34" charset="0"/>
              </a:rPr>
              <a:t>Initial </a:t>
            </a:r>
            <a:r>
              <a:rPr lang="en-US" altLang="en-US" sz="2800" dirty="0">
                <a:cs typeface="Calibri" panose="020F0502020204030204" pitchFamily="34" charset="0"/>
              </a:rPr>
              <a:t>endotracheal suctioning of non vigorous meconium stained newborns.</a:t>
            </a:r>
          </a:p>
          <a:p>
            <a:pPr marL="366713"/>
            <a:r>
              <a:rPr lang="en-US" altLang="en-US" sz="2800" dirty="0">
                <a:cs typeface="Calibri" panose="020F0502020204030204" pitchFamily="34" charset="0"/>
              </a:rPr>
              <a:t>If BMV is ineffective or prolonged (Intractable Apnea)</a:t>
            </a:r>
            <a:endParaRPr lang="en-IN" altLang="en-US" sz="2800" dirty="0">
              <a:cs typeface="Calibri" panose="020F0502020204030204" pitchFamily="34" charset="0"/>
            </a:endParaRPr>
          </a:p>
          <a:p>
            <a:pPr marL="366713"/>
            <a:r>
              <a:rPr lang="en-IN" altLang="en-US" sz="2800" dirty="0" err="1">
                <a:cs typeface="Calibri" panose="020F0502020204030204" pitchFamily="34" charset="0"/>
              </a:rPr>
              <a:t>Newborns</a:t>
            </a:r>
            <a:r>
              <a:rPr lang="en-IN" altLang="en-US" sz="2800" dirty="0">
                <a:cs typeface="Calibri" panose="020F0502020204030204" pitchFamily="34" charset="0"/>
              </a:rPr>
              <a:t> born without a detectable HR</a:t>
            </a:r>
          </a:p>
          <a:p>
            <a:pPr marL="366713"/>
            <a:r>
              <a:rPr lang="en-IN" altLang="en-US" sz="2800" dirty="0">
                <a:solidFill>
                  <a:srgbClr val="FF0000"/>
                </a:solidFill>
                <a:cs typeface="Calibri" panose="020F0502020204030204" pitchFamily="34" charset="0"/>
              </a:rPr>
              <a:t>Apgar score &lt;3</a:t>
            </a:r>
          </a:p>
          <a:p>
            <a:pPr marL="366713"/>
            <a:r>
              <a:rPr lang="en-IN" altLang="en-US" sz="2800" dirty="0">
                <a:solidFill>
                  <a:srgbClr val="FF0000"/>
                </a:solidFill>
              </a:rPr>
              <a:t>PH &lt; </a:t>
            </a:r>
            <a:r>
              <a:rPr lang="en-US" altLang="en-US" sz="2800" dirty="0" smtClean="0">
                <a:solidFill>
                  <a:srgbClr val="FF0000"/>
                </a:solidFill>
              </a:rPr>
              <a:t>7.2</a:t>
            </a:r>
            <a:r>
              <a:rPr lang="en-IN" altLang="en-US" sz="2800" dirty="0" smtClean="0">
                <a:solidFill>
                  <a:srgbClr val="FF0000"/>
                </a:solidFill>
              </a:rPr>
              <a:t> </a:t>
            </a:r>
            <a:r>
              <a:rPr lang="en-IN" altLang="en-US" sz="2800" dirty="0">
                <a:solidFill>
                  <a:srgbClr val="FF0000"/>
                </a:solidFill>
              </a:rPr>
              <a:t>, PaO2 &lt;50 mmHg , PaCO2 &lt;55 mmHg</a:t>
            </a:r>
          </a:p>
          <a:p>
            <a:pPr marL="366713"/>
            <a:r>
              <a:rPr lang="en-IN" altLang="en-US" sz="2800" dirty="0"/>
              <a:t>Expected need for continued or prolonged ventilation </a:t>
            </a:r>
          </a:p>
          <a:p>
            <a:pPr marL="366713"/>
            <a:endParaRPr lang="en-IN" altLang="en-US" sz="2800" dirty="0">
              <a:cs typeface="Calibri" panose="020F0502020204030204" pitchFamily="34" charset="0"/>
            </a:endParaRPr>
          </a:p>
        </p:txBody>
      </p:sp>
      <p:sp>
        <p:nvSpPr>
          <p:cNvPr id="2" name="نجمة ذات 5 نقاط 1"/>
          <p:cNvSpPr/>
          <p:nvPr/>
        </p:nvSpPr>
        <p:spPr>
          <a:xfrm>
            <a:off x="228600" y="2971800"/>
            <a:ext cx="11430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59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93147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03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2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423" y="585216"/>
            <a:ext cx="7853621" cy="61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1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4072133" cy="4563494"/>
          </a:xfrm>
        </p:spPr>
      </p:pic>
    </p:spTree>
    <p:extLst>
      <p:ext uri="{BB962C8B-B14F-4D97-AF65-F5344CB8AC3E}">
        <p14:creationId xmlns:p14="http://schemas.microsoft.com/office/powerpoint/2010/main" val="613745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369" y="101600"/>
            <a:ext cx="86868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37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2"/>
                </a:solidFill>
              </a:rPr>
              <a:t>RESUSCITATION DRUGS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pPr algn="l" rtl="0" eaLnBrk="1" hangingPunct="1"/>
            <a:r>
              <a:rPr lang="en-US" sz="3600" dirty="0" smtClean="0"/>
              <a:t>If </a:t>
            </a:r>
            <a:r>
              <a:rPr lang="en-US" sz="3600" dirty="0"/>
              <a:t>the HR remains &lt; 60/min despite </a:t>
            </a:r>
            <a:r>
              <a:rPr lang="en-IN" sz="3600" dirty="0"/>
              <a:t>one minute of adequate ventilation and chest compressions </a:t>
            </a:r>
            <a:r>
              <a:rPr lang="en-US" sz="3600" dirty="0"/>
              <a:t>with 100% O</a:t>
            </a:r>
            <a:r>
              <a:rPr lang="en-US" sz="3600" baseline="-25000" dirty="0"/>
              <a:t>2  ,</a:t>
            </a:r>
            <a:r>
              <a:rPr lang="en-US" sz="3600" dirty="0"/>
              <a:t>adrenaline or volume expansion or both are indicated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98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981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562600"/>
          </a:xfrm>
        </p:spPr>
        <p:txBody>
          <a:bodyPr>
            <a:normAutofit fontScale="85000" lnSpcReduction="20000"/>
          </a:bodyPr>
          <a:lstStyle/>
          <a:p>
            <a:pPr algn="l" rtl="0" eaLnBrk="1" hangingPunct="1"/>
            <a:r>
              <a:rPr lang="en-IN" sz="3600" dirty="0"/>
              <a:t>IV is the preferred route: UVC is preferable to </a:t>
            </a:r>
            <a:r>
              <a:rPr lang="en-IN" sz="3600" dirty="0" err="1"/>
              <a:t>intraosseous</a:t>
            </a:r>
            <a:endParaRPr lang="en-IN" sz="3600" dirty="0"/>
          </a:p>
          <a:p>
            <a:pPr algn="l" rtl="0" eaLnBrk="1" hangingPunct="1"/>
            <a:endParaRPr lang="en-IN" sz="3600" dirty="0"/>
          </a:p>
          <a:p>
            <a:pPr algn="l" rtl="0" eaLnBrk="1" hangingPunct="1"/>
            <a:r>
              <a:rPr lang="en-IN" sz="3600" dirty="0"/>
              <a:t>R</a:t>
            </a:r>
            <a:r>
              <a:rPr lang="en-US" sz="3600" dirty="0" err="1"/>
              <a:t>ecommended</a:t>
            </a:r>
            <a:r>
              <a:rPr lang="en-US" sz="3600" dirty="0"/>
              <a:t> IV dose is 0.01-0.03 mg/kg/dose;</a:t>
            </a:r>
            <a:r>
              <a:rPr lang="en-IN" sz="3600" dirty="0"/>
              <a:t> rapid bolus</a:t>
            </a:r>
          </a:p>
          <a:p>
            <a:pPr algn="l" rtl="0" eaLnBrk="1" hangingPunct="1"/>
            <a:r>
              <a:rPr lang="en-IN" sz="3600" dirty="0"/>
              <a:t> followed by 1ml of 0.9% NS </a:t>
            </a:r>
            <a:r>
              <a:rPr lang="en-IN" sz="3600" dirty="0" smtClean="0"/>
              <a:t>flush</a:t>
            </a:r>
          </a:p>
          <a:p>
            <a:pPr algn="l" rtl="0" eaLnBrk="1" hangingPunct="1"/>
            <a:endParaRPr lang="en-IN" sz="3600" dirty="0"/>
          </a:p>
          <a:p>
            <a:r>
              <a:rPr lang="en-US" sz="4000" dirty="0"/>
              <a:t>0.1 to 0.3 mL/kg of a 1:10,000 solution [concentration 0.1 mg/mL]</a:t>
            </a:r>
            <a:endParaRPr lang="ar-JO" sz="4000" dirty="0"/>
          </a:p>
          <a:p>
            <a:pPr algn="l" rtl="0" eaLnBrk="1" hangingPunct="1"/>
            <a:endParaRPr lang="en-US" sz="4000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28600"/>
            <a:ext cx="32385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5334000"/>
          </a:xfrm>
        </p:spPr>
        <p:txBody>
          <a:bodyPr/>
          <a:lstStyle/>
          <a:p>
            <a:pPr algn="l" rtl="0" eaLnBrk="1" hangingPunct="1"/>
            <a:r>
              <a:rPr lang="en-US" sz="3600" dirty="0" err="1">
                <a:solidFill>
                  <a:srgbClr val="990000"/>
                </a:solidFill>
              </a:rPr>
              <a:t>Intratracheal</a:t>
            </a:r>
            <a:r>
              <a:rPr lang="en-US" sz="3600" dirty="0">
                <a:solidFill>
                  <a:srgbClr val="990000"/>
                </a:solidFill>
              </a:rPr>
              <a:t> dose is higher</a:t>
            </a:r>
            <a:r>
              <a:rPr lang="en-US" sz="3600" dirty="0"/>
              <a:t> (0.05 to 0.1 mg/kg); 1:10,000 (0.1 mg/</a:t>
            </a:r>
            <a:r>
              <a:rPr lang="en-US" sz="3600" dirty="0" err="1"/>
              <a:t>mL</a:t>
            </a:r>
            <a:r>
              <a:rPr lang="en-US" sz="3600" dirty="0"/>
              <a:t>); may be </a:t>
            </a:r>
            <a:r>
              <a:rPr lang="en-US" sz="3600" dirty="0">
                <a:solidFill>
                  <a:srgbClr val="990000"/>
                </a:solidFill>
              </a:rPr>
              <a:t>considered while IV access is being obtained</a:t>
            </a:r>
            <a:r>
              <a:rPr lang="en-US" sz="3600" dirty="0"/>
              <a:t>; </a:t>
            </a:r>
            <a:r>
              <a:rPr lang="en-IN" sz="3600" dirty="0"/>
              <a:t>Follow with PPV</a:t>
            </a:r>
          </a:p>
          <a:p>
            <a:pPr algn="l" rtl="0" eaLnBrk="1" hangingPunct="1"/>
            <a:r>
              <a:rPr lang="en-IN" sz="3600" b="1" dirty="0"/>
              <a:t>Can be repeated every 5 minutes, if HR remains &lt; 60/min.</a:t>
            </a:r>
          </a:p>
          <a:p>
            <a:pPr algn="l" rtl="0" eaLnBrk="1" hangingPunct="1"/>
            <a:endParaRPr lang="en-IN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7696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Intrapartum</a:t>
            </a:r>
            <a:r>
              <a:rPr lang="en-US" sz="2800" b="1" dirty="0">
                <a:solidFill>
                  <a:srgbClr val="FF0000"/>
                </a:solidFill>
              </a:rPr>
              <a:t> Risk Factors: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Non reassuring fetal heart rate patterns on </a:t>
            </a:r>
            <a:r>
              <a:rPr lang="en-US" sz="2000" b="1" dirty="0" err="1">
                <a:solidFill>
                  <a:prstClr val="black"/>
                </a:solidFill>
              </a:rPr>
              <a:t>cardiotocograph</a:t>
            </a:r>
            <a:r>
              <a:rPr lang="en-US" sz="2000" b="1" dirty="0">
                <a:solidFill>
                  <a:prstClr val="black"/>
                </a:solidFill>
              </a:rPr>
              <a:t> (CTG)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Abnormal presentation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Prolapsed cord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Prolonged </a:t>
            </a:r>
            <a:r>
              <a:rPr lang="en-US" sz="2000" b="1" dirty="0" err="1">
                <a:solidFill>
                  <a:prstClr val="black"/>
                </a:solidFill>
              </a:rPr>
              <a:t>labour</a:t>
            </a:r>
            <a:r>
              <a:rPr lang="en-US" sz="2000" b="1" dirty="0">
                <a:solidFill>
                  <a:prstClr val="black"/>
                </a:solidFill>
              </a:rPr>
              <a:t> (or prolonged second stage of </a:t>
            </a:r>
            <a:r>
              <a:rPr lang="en-US" sz="2000" b="1" dirty="0" err="1">
                <a:solidFill>
                  <a:prstClr val="black"/>
                </a:solidFill>
              </a:rPr>
              <a:t>labour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Antepartum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haemorrhage</a:t>
            </a:r>
            <a:r>
              <a:rPr lang="en-US" sz="2000" b="1" dirty="0">
                <a:solidFill>
                  <a:prstClr val="black"/>
                </a:solidFill>
              </a:rPr>
              <a:t> (e.g. abruption, placenta </a:t>
            </a:r>
            <a:r>
              <a:rPr lang="en-US" sz="2000" b="1" dirty="0" err="1">
                <a:solidFill>
                  <a:prstClr val="black"/>
                </a:solidFill>
              </a:rPr>
              <a:t>praevia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vasa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praevia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Meconium</a:t>
            </a:r>
            <a:r>
              <a:rPr lang="en-US" sz="2000" b="1" dirty="0">
                <a:solidFill>
                  <a:prstClr val="black"/>
                </a:solidFill>
              </a:rPr>
              <a:t> in the amniotic fluid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Narcotic administration to mother within 4 hours of birth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Forceps birth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Vacuum-assisted (</a:t>
            </a:r>
            <a:r>
              <a:rPr lang="en-US" sz="2000" b="1" dirty="0" err="1">
                <a:solidFill>
                  <a:prstClr val="black"/>
                </a:solidFill>
              </a:rPr>
              <a:t>vento</a:t>
            </a:r>
            <a:r>
              <a:rPr lang="en-US" sz="2000" b="1" dirty="0">
                <a:solidFill>
                  <a:prstClr val="black"/>
                </a:solidFill>
              </a:rPr>
              <a:t>-use) birth</a:t>
            </a:r>
            <a:endParaRPr lang="ar-JO" sz="20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Maternal general </a:t>
            </a:r>
            <a:r>
              <a:rPr lang="en-US" sz="2000" b="1" dirty="0" err="1">
                <a:solidFill>
                  <a:prstClr val="black"/>
                </a:solidFill>
              </a:rPr>
              <a:t>anaesthesia</a:t>
            </a:r>
            <a:endParaRPr lang="ar-JO" sz="2000" b="1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Preparation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Personnel 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Every Birth attendant must be trained in </a:t>
            </a:r>
            <a:r>
              <a:rPr lang="en-US" dirty="0" err="1">
                <a:solidFill>
                  <a:srgbClr val="FF0000"/>
                </a:solidFill>
              </a:rPr>
              <a:t>Resusitaion</a:t>
            </a:r>
            <a:r>
              <a:rPr lang="en-US" dirty="0"/>
              <a:t>.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At least two trained people are required for adequate resuscitation involving positive pressure ventilation and chest compressions. Therefore, always call for help.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The most senior person available needs to co-ordinate resuscitation.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senior on circulation, 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 senior on </a:t>
            </a:r>
            <a:r>
              <a:rPr lang="en-US" sz="2000" dirty="0" err="1">
                <a:solidFill>
                  <a:srgbClr val="FF0000"/>
                </a:solidFill>
              </a:rPr>
              <a:t>resparotery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1314450" lvl="2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Each person must have a dedicated job. For </a:t>
            </a:r>
            <a:r>
              <a:rPr lang="en-US" dirty="0" err="1"/>
              <a:t>exa</a:t>
            </a:r>
            <a:r>
              <a:rPr lang="en-US" dirty="0"/>
              <a:t>. with three people, one should be solely responsible for airway, one solely responsible for chest compressions and the third person should co-ordinate the resuscitation and administer medication as necessary.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314450" lvl="2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3D8A-2170-4BA4-A148-3B5CE52C47E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نجمة ذات 5 نقاط 1"/>
          <p:cNvSpPr/>
          <p:nvPr/>
        </p:nvSpPr>
        <p:spPr>
          <a:xfrm>
            <a:off x="1219200" y="3810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2. Check equipment 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Every Birth </a:t>
            </a:r>
            <a:r>
              <a:rPr lang="en-US" dirty="0" smtClean="0">
                <a:solidFill>
                  <a:srgbClr val="FF0000"/>
                </a:solidFill>
              </a:rPr>
              <a:t>must </a:t>
            </a:r>
            <a:r>
              <a:rPr lang="en-US" dirty="0">
                <a:solidFill>
                  <a:srgbClr val="FF0000"/>
                </a:solidFill>
              </a:rPr>
              <a:t>have resuscitation equipment and supplies in perfect condition.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/>
              <a:t> </a:t>
            </a:r>
            <a:r>
              <a:rPr lang="en-US" sz="3000" dirty="0"/>
              <a:t>Resuscitation equipment should be checked at least daily and after each usage.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When use is anticipated at a birth recheck equipment including(medical air and oxygen supply, suction, positive pressure devices, resuscitation equipment, </a:t>
            </a:r>
            <a:r>
              <a:rPr lang="en-US" sz="3000" dirty="0" err="1"/>
              <a:t>largyngoscope</a:t>
            </a:r>
            <a:r>
              <a:rPr lang="en-US" sz="3000" dirty="0"/>
              <a:t>, and </a:t>
            </a:r>
            <a:r>
              <a:rPr lang="en-US" sz="3000" dirty="0" err="1"/>
              <a:t>endotracheal</a:t>
            </a:r>
            <a:r>
              <a:rPr lang="en-US" sz="3000" dirty="0"/>
              <a:t> tubes).</a:t>
            </a:r>
            <a:r>
              <a:rPr lang="en-US" sz="3000" b="1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391400" cy="685800"/>
          </a:xfrm>
          <a:scene3d>
            <a:camera prst="obliqueTopLef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equipment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4478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نجمة ذات 5 نقاط 1"/>
          <p:cNvSpPr/>
          <p:nvPr/>
        </p:nvSpPr>
        <p:spPr>
          <a:xfrm>
            <a:off x="76200" y="228600"/>
            <a:ext cx="5334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1735</Words>
  <Application>Microsoft Office PowerPoint</Application>
  <PresentationFormat>On-screen Show (4:3)</PresentationFormat>
  <Paragraphs>237</Paragraphs>
  <Slides>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Century Schoolbook</vt:lpstr>
      <vt:lpstr>Times New Roman</vt:lpstr>
      <vt:lpstr>Wingdings</vt:lpstr>
      <vt:lpstr>Wingdings 2</vt:lpstr>
      <vt:lpstr>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and recognition of the problem</vt:lpstr>
      <vt:lpstr> Continue: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APGAR Score 8-10</vt:lpstr>
      <vt:lpstr>APGAR Score 5-7</vt:lpstr>
      <vt:lpstr>Apgar Score 3-4</vt:lpstr>
      <vt:lpstr>Apgar Score 0-2</vt:lpstr>
      <vt:lpstr>PowerPoint Presentation</vt:lpstr>
      <vt:lpstr>Steps of resuscitation</vt:lpstr>
      <vt:lpstr>PowerPoint Presentation</vt:lpstr>
      <vt:lpstr>Why babies have hypothermia? </vt:lpstr>
      <vt:lpstr>PowerPoint Presentation</vt:lpstr>
      <vt:lpstr>PowerPoint Presentation</vt:lpstr>
      <vt:lpstr>ABC’s of Resuscitation</vt:lpstr>
      <vt:lpstr>Airway management</vt:lpstr>
      <vt:lpstr>PowerPoint Presentation</vt:lpstr>
      <vt:lpstr>Airway management</vt:lpstr>
      <vt:lpstr>PowerPoint Presentation</vt:lpstr>
      <vt:lpstr>PowerPoint Presentation</vt:lpstr>
      <vt:lpstr>stimulation</vt:lpstr>
      <vt:lpstr>PowerPoint Presentation</vt:lpstr>
      <vt:lpstr>PowerPoint Presentation</vt:lpstr>
      <vt:lpstr>PowerPoint Presentation</vt:lpstr>
      <vt:lpstr>Positive pressure ventilation </vt:lpstr>
      <vt:lpstr>PowerPoint Presentation</vt:lpstr>
      <vt:lpstr>Ambu bag (self-inflating bag)</vt:lpstr>
      <vt:lpstr>PowerPoint Presentation</vt:lpstr>
      <vt:lpstr>PowerPoint Presentation</vt:lpstr>
      <vt:lpstr>PowerPoint Presentation</vt:lpstr>
      <vt:lpstr>PowerPoint Presentation</vt:lpstr>
      <vt:lpstr>CPAP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RESUSCITATION DRUGS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Hana</dc:creator>
  <cp:lastModifiedBy>khoshnam</cp:lastModifiedBy>
  <cp:revision>126</cp:revision>
  <dcterms:created xsi:type="dcterms:W3CDTF">2017-11-06T18:28:41Z</dcterms:created>
  <dcterms:modified xsi:type="dcterms:W3CDTF">2021-10-20T05:32:19Z</dcterms:modified>
</cp:coreProperties>
</file>