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57"/>
  </p:notesMasterIdLst>
  <p:sldIdLst>
    <p:sldId id="367" r:id="rId2"/>
    <p:sldId id="265" r:id="rId3"/>
    <p:sldId id="259" r:id="rId4"/>
    <p:sldId id="400" r:id="rId5"/>
    <p:sldId id="401" r:id="rId6"/>
    <p:sldId id="402" r:id="rId7"/>
    <p:sldId id="403" r:id="rId8"/>
    <p:sldId id="433" r:id="rId9"/>
    <p:sldId id="513" r:id="rId10"/>
    <p:sldId id="514" r:id="rId11"/>
    <p:sldId id="530" r:id="rId12"/>
    <p:sldId id="515" r:id="rId13"/>
    <p:sldId id="516" r:id="rId14"/>
    <p:sldId id="517" r:id="rId15"/>
    <p:sldId id="434" r:id="rId16"/>
    <p:sldId id="437" r:id="rId17"/>
    <p:sldId id="455" r:id="rId18"/>
    <p:sldId id="453" r:id="rId19"/>
    <p:sldId id="438" r:id="rId20"/>
    <p:sldId id="440" r:id="rId21"/>
    <p:sldId id="531" r:id="rId22"/>
    <p:sldId id="452" r:id="rId23"/>
    <p:sldId id="430" r:id="rId24"/>
    <p:sldId id="441" r:id="rId25"/>
    <p:sldId id="442" r:id="rId26"/>
    <p:sldId id="451" r:id="rId27"/>
    <p:sldId id="417" r:id="rId28"/>
    <p:sldId id="419" r:id="rId29"/>
    <p:sldId id="420" r:id="rId30"/>
    <p:sldId id="536" r:id="rId31"/>
    <p:sldId id="535" r:id="rId32"/>
    <p:sldId id="534" r:id="rId33"/>
    <p:sldId id="506" r:id="rId34"/>
    <p:sldId id="537" r:id="rId35"/>
    <p:sldId id="422" r:id="rId36"/>
    <p:sldId id="511" r:id="rId37"/>
    <p:sldId id="508" r:id="rId38"/>
    <p:sldId id="509" r:id="rId39"/>
    <p:sldId id="538" r:id="rId40"/>
    <p:sldId id="445" r:id="rId41"/>
    <p:sldId id="533" r:id="rId42"/>
    <p:sldId id="526" r:id="rId43"/>
    <p:sldId id="532" r:id="rId44"/>
    <p:sldId id="518" r:id="rId45"/>
    <p:sldId id="495" r:id="rId46"/>
    <p:sldId id="426" r:id="rId47"/>
    <p:sldId id="427" r:id="rId48"/>
    <p:sldId id="428" r:id="rId49"/>
    <p:sldId id="524" r:id="rId50"/>
    <p:sldId id="429" r:id="rId51"/>
    <p:sldId id="450" r:id="rId52"/>
    <p:sldId id="520" r:id="rId53"/>
    <p:sldId id="522" r:id="rId54"/>
    <p:sldId id="512" r:id="rId55"/>
    <p:sldId id="489" r:id="rId5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fld id="{42DE1187-BB67-4490-AF20-7EB2793F77DA}" type="datetimeFigureOut">
              <a:rPr lang="fa-IR" smtClean="0"/>
              <a:pPr/>
              <a:t>1443/03/12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fld id="{7EE997FE-1E03-4BF8-839C-BC2368F795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2603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24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47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366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  <a:lvl2pPr>
              <a:defRPr>
                <a:cs typeface="B Nazanin" panose="00000400000000000000" pitchFamily="2" charset="-78"/>
              </a:defRPr>
            </a:lvl2pPr>
            <a:lvl3pPr>
              <a:defRPr>
                <a:cs typeface="B Nazanin" panose="00000400000000000000" pitchFamily="2" charset="-78"/>
              </a:defRPr>
            </a:lvl3pPr>
            <a:lvl4pPr>
              <a:defRPr>
                <a:cs typeface="B Nazanin" panose="00000400000000000000" pitchFamily="2" charset="-78"/>
              </a:defRPr>
            </a:lvl4pPr>
            <a:lvl5pPr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3"/>
            <a:ext cx="5355035" cy="365126"/>
          </a:xfrm>
        </p:spPr>
        <p:txBody>
          <a:bodyPr/>
          <a:lstStyle>
            <a:lvl1pPr>
              <a:defRPr sz="1200">
                <a:cs typeface="B Nazanin" panose="00000400000000000000" pitchFamily="2" charset="-78"/>
              </a:defRPr>
            </a:lvl1pPr>
          </a:lstStyle>
          <a:p>
            <a:pPr algn="ctr"/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27876" y="6459785"/>
            <a:ext cx="4822804" cy="365125"/>
          </a:xfrm>
        </p:spPr>
        <p:txBody>
          <a:bodyPr/>
          <a:lstStyle>
            <a:lvl1pPr algn="r" rtl="1">
              <a:defRPr sz="1200"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عنوان</a:t>
            </a:r>
            <a:r>
              <a:rPr lang="en-US" dirty="0" smtClean="0"/>
              <a:t> :</a:t>
            </a:r>
            <a:r>
              <a:rPr lang="fa-IR" dirty="0" smtClean="0"/>
              <a:t>                                                                                             نام مدرس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59783"/>
            <a:ext cx="631065" cy="365126"/>
          </a:xfrm>
        </p:spPr>
        <p:txBody>
          <a:bodyPr/>
          <a:lstStyle>
            <a:lvl1pPr algn="ctr">
              <a:defRPr sz="1200">
                <a:cs typeface="B Nazanin" panose="00000400000000000000" pitchFamily="2" charset="-78"/>
              </a:defRPr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47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103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995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91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85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4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40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60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a-IR" dirty="0" smtClean="0"/>
              <a:t>به نام خدا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l"/>
            <a:r>
              <a:rPr lang="fa-IR" sz="1400" b="0" i="0" u="none" strike="noStrike" baseline="0" dirty="0" smtClean="0">
                <a:cs typeface="B Nazanin" panose="00000400000000000000" pitchFamily="2" charset="-78"/>
              </a:rPr>
              <a:t>ابن محتوا در راستای فراخوان شماره ...... دانشگاه علوم پزشکی مجازی و طی قرارداد بین دانشگاه علوم چزشکی مجازی و دانشگاه علوم چزشکی کاشان تهیه شده است و کلیه حقوق آن متعلق به دانشگاه علوم پزشکی مجازی است.</a:t>
            </a:r>
          </a:p>
          <a:p>
            <a:pPr algn="l"/>
            <a:endParaRPr lang="fa-IR" sz="1400" b="0" i="0" u="none" strike="noStrike" baseline="0" dirty="0" smtClean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دانشگاه علوم پزشکی کاشان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عنوان :                                                                                             نام مدرس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22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7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None/>
        <a:defRPr lang="fa-IR" sz="1400" b="0" i="0" u="none" strike="noStrike" kern="1200" baseline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Titr" panose="00000700000000000000" pitchFamily="2" charset="-78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jof7080616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57200"/>
            <a:ext cx="9652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0" cap="none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rPr>
              <a:t/>
            </a:r>
            <a:br>
              <a:rPr lang="en-US" sz="2800" b="0" cap="none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endParaRPr lang="en-US" sz="2800" b="0" cap="none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1026" name="Picture 2" descr="D:\مهم\سرگرمی\عکسهای جالب\431824846_2071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488456">
            <a:off x="5137561" y="3354131"/>
            <a:ext cx="4513779" cy="32004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Multidocument 4"/>
          <p:cNvSpPr/>
          <p:nvPr/>
        </p:nvSpPr>
        <p:spPr>
          <a:xfrm>
            <a:off x="609600" y="381000"/>
            <a:ext cx="7416800" cy="39624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به نام خدایی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ar-SA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که داننده ی رازهاست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ar-SA" sz="32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نخستین سرآغاز آغازهاست</a:t>
            </a:r>
            <a:endParaRPr lang="en-US" sz="3200" dirty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7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5" y="1780419"/>
            <a:ext cx="10750731" cy="189024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sz="11200" smtClean="0"/>
              <a:t>علاوه بر </a:t>
            </a:r>
            <a:r>
              <a:rPr lang="en-US" sz="11200" dirty="0" smtClean="0"/>
              <a:t>ACE2</a:t>
            </a:r>
            <a:r>
              <a:rPr sz="11200" smtClean="0"/>
              <a:t> یک رسپتور دیگر بنام  </a:t>
            </a:r>
            <a:r>
              <a:rPr lang="en-US" sz="11200" dirty="0" smtClean="0">
                <a:solidFill>
                  <a:srgbClr val="FF0000"/>
                </a:solidFill>
              </a:rPr>
              <a:t>Glucose regulated protein (GRP78)</a:t>
            </a:r>
            <a:r>
              <a:rPr lang="en-US" sz="11200" dirty="0" smtClean="0"/>
              <a:t> </a:t>
            </a:r>
            <a:r>
              <a:rPr sz="11200" smtClean="0"/>
              <a:t> در کوید شدید  وجود دارد که باند شدن ویروس و ورود بداخل سلولهای اندوتلیال وآسیب آنها را  تسهیل میکنند 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sz="11200" smtClean="0"/>
              <a:t>افزایش عرضه </a:t>
            </a:r>
            <a:r>
              <a:rPr lang="en-US" sz="11200" dirty="0" smtClean="0"/>
              <a:t>GRP78</a:t>
            </a:r>
            <a:r>
              <a:rPr sz="11200" smtClean="0"/>
              <a:t> در سلولهای اندوتیال واپیتلیال در </a:t>
            </a:r>
            <a:r>
              <a:rPr sz="11200" smtClean="0">
                <a:solidFill>
                  <a:srgbClr val="FF0000"/>
                </a:solidFill>
              </a:rPr>
              <a:t>بیماران دیابتی </a:t>
            </a:r>
            <a:r>
              <a:rPr sz="11200" smtClean="0"/>
              <a:t>،</a:t>
            </a:r>
            <a:r>
              <a:rPr sz="11200" smtClean="0">
                <a:solidFill>
                  <a:srgbClr val="FF0000"/>
                </a:solidFill>
              </a:rPr>
              <a:t>افزایش بار آهن  </a:t>
            </a:r>
            <a:r>
              <a:rPr sz="11200" smtClean="0"/>
              <a:t>وبعداز</a:t>
            </a:r>
            <a:r>
              <a:rPr sz="11200" smtClean="0">
                <a:solidFill>
                  <a:srgbClr val="FF0000"/>
                </a:solidFill>
              </a:rPr>
              <a:t> کورتیکواستروئیدتراپی </a:t>
            </a:r>
            <a:r>
              <a:rPr sz="11200" smtClean="0"/>
              <a:t>دیده شده است  که ممکنست  با تقویت  باند شدن اسپور موکورها به رسپتور </a:t>
            </a:r>
            <a:r>
              <a:rPr lang="en-US" sz="11200" dirty="0" smtClean="0"/>
              <a:t>GRP78 receptor</a:t>
            </a:r>
            <a:r>
              <a:rPr sz="11200" smtClean="0"/>
              <a:t> فرد را مستعد  موکورمایکوز کند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sz="11200" smtClean="0"/>
              <a:t>دیسفانکشن اندوتلیال ایجاد شده توسط ویروس ،هیپرگلیسمی و نقص ایمنی ایجاد شده توسط  کورتیکواستروئید ریسک اکتساب موکور را افزایش میدهند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Coronavirus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disease (COVID-19)-associated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mucormycosis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(CAM)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4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7440" y="1815737"/>
            <a:ext cx="6975566" cy="37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Coronavirus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disease (COVID-19)-associated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mucormycosis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(CAM)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sz="2800" smtClean="0"/>
              <a:t>اینترکشن اسپور موکور با سلول اپیتلیال ،تهاجم اندوتلیال را بدنبال خواهد داشت  که   نکته مهم در پاتوژنز موکور است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آسیب اندوتلیال وافزایش  عرضه رسپتورهای اندوتلیالی ایجاد شده توسط ویروس کرونا  ممکسنت  بیمار را مستعد</a:t>
            </a:r>
            <a:r>
              <a:rPr lang="en-US" sz="2800" dirty="0" smtClean="0"/>
              <a:t>CAM</a:t>
            </a:r>
            <a:r>
              <a:rPr sz="2800" smtClean="0"/>
              <a:t> کند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دریافت آهن </a:t>
            </a:r>
            <a:r>
              <a:rPr sz="2800" smtClean="0"/>
              <a:t>از میزبان بویژه در کتواسیدوز دیابتی یا بیماران دریافت کننده دفروکسامین یک عامل ویرولانس مهم برای موکور است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هیپرفریتینمی</a:t>
            </a:r>
            <a:r>
              <a:rPr sz="2800" smtClean="0"/>
              <a:t> ایجاد شده توسط کوید 19  منبع مهم آهن برای موکور وتهاجم آن است 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کورتیکواستروئید وهیپرگلیسمی عملکرد  ذاتی سلولهای فاگوسیتی  سیستم ایمنی را مختل میکند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Coronavirus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disease (COVID-19)-associated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mucormycosis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(CAM)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4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2581" y="1846263"/>
            <a:ext cx="64071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Coronavirus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disease (COVID-19)-associated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mucormycosis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(CAM)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5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Coronavirus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disease (COVID-19)-associated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mucormycosis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(CAM)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sz="2400" dirty="0" smtClean="0"/>
              <a:t>بیماران مبتلا به کرونا پس از بهبودی فاز اولیه کرونا یعنی بعد از </a:t>
            </a:r>
            <a:r>
              <a:rPr sz="2400" dirty="0" smtClean="0">
                <a:solidFill>
                  <a:srgbClr val="FF0000"/>
                </a:solidFill>
              </a:rPr>
              <a:t>هفته سوم یا چهارم </a:t>
            </a:r>
            <a:r>
              <a:rPr sz="2400" dirty="0" smtClean="0"/>
              <a:t>در معرض خطر بروز علایم موکورمایکوزیس می باشند؛ یعنی زمانی که دیگر خطر کرونا تهدید کننده نیست یا خطر آن کمتر شده است .</a:t>
            </a:r>
          </a:p>
          <a:p>
            <a:pPr>
              <a:buFont typeface="Wingdings" pitchFamily="2" charset="2"/>
              <a:buChar char="Ø"/>
            </a:pPr>
            <a:r>
              <a:rPr sz="2400" dirty="0" smtClean="0"/>
              <a:t>میزان بروز آن در هفته دوم و در پیک بروز علائم شدید کرونا بسیار کمتر است و بیشتر در بیمارانی دیده می شود که دیابتی هستند یا پالس کورتون با دوز بالا دریافت کرده اند</a:t>
            </a:r>
          </a:p>
          <a:p>
            <a:pPr>
              <a:buFont typeface="Wingdings" pitchFamily="2" charset="2"/>
              <a:buChar char="Ø"/>
            </a:pPr>
            <a:r>
              <a:rPr sz="2400" dirty="0" smtClean="0"/>
              <a:t>بروز بیماری در هفته سوم و چهارم پس از پیدایش علایم کرونا، نشان دهنده اثر تجمعی نقص ایمنی حاصله  تزریق کورتون است که این نقص ایمنی</a:t>
            </a:r>
            <a:r>
              <a:rPr sz="2400" dirty="0" smtClean="0">
                <a:solidFill>
                  <a:srgbClr val="FF0000"/>
                </a:solidFill>
              </a:rPr>
              <a:t> از ۵ روز بعد از دریافت دارو تا ۲۰ روز بعد</a:t>
            </a:r>
            <a:r>
              <a:rPr sz="2400" dirty="0" smtClean="0"/>
              <a:t>، فرد را مستعد بروز موکورمایکوزیس می نماید</a:t>
            </a:r>
          </a:p>
          <a:p>
            <a:pPr>
              <a:buFont typeface="Wingdings" pitchFamily="2" charset="2"/>
              <a:buChar char="Ø"/>
            </a:pPr>
            <a:r>
              <a:rPr sz="2400" dirty="0" smtClean="0"/>
              <a:t>در صورتی که بیمار دو الی سه هفته از بروز موکورمایکوزیس را طی کرده و دیابت، کنترل شده باشد معمولا روند بیماری خود محدود خواهد بود چرا که سیستم ایمنی بتدریج فعال شده و مانع گسترش بیماری خواهد شد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8383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عفونتهای رینوسربرال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Rhinocerebral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4291" y="1717964"/>
            <a:ext cx="10421389" cy="4151130"/>
          </a:xfrm>
        </p:spPr>
        <p:txBody>
          <a:bodyPr>
            <a:normAutofit/>
          </a:bodyPr>
          <a:lstStyle/>
          <a:p>
            <a:pPr algn="l"/>
            <a:endParaRPr smtClean="0"/>
          </a:p>
          <a:p>
            <a:pPr>
              <a:buFont typeface="Wingdings" pitchFamily="2" charset="2"/>
              <a:buChar char="Ø"/>
            </a:pPr>
            <a:r>
              <a:rPr sz="2800" smtClean="0"/>
              <a:t>رینو سینوزیت، رینواربیتال  و رینوسربرال  </a:t>
            </a:r>
            <a:r>
              <a:rPr sz="2800" dirty="0" smtClean="0"/>
              <a:t>تظاهرات کلاسیک </a:t>
            </a:r>
            <a:r>
              <a:rPr sz="2800" smtClean="0"/>
              <a:t>موکورمایکوز انسانی </a:t>
            </a:r>
            <a:r>
              <a:rPr sz="2800" dirty="0" smtClean="0"/>
              <a:t>هستند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عفونت </a:t>
            </a:r>
            <a:r>
              <a:rPr sz="2800" dirty="0" smtClean="0"/>
              <a:t>پس از  استنشاق اسپور قارچ ابتدا در توربینتهای </a:t>
            </a:r>
            <a:r>
              <a:rPr sz="2800" smtClean="0"/>
              <a:t>بینی  و سینوسهای </a:t>
            </a:r>
            <a:r>
              <a:rPr sz="2800" dirty="0" smtClean="0"/>
              <a:t>پارانازال لوکالیزه میشود ومیتواند سریعا به اربیت (سینواربیتال) یا مغز(رینوسربرال) گسترش </a:t>
            </a:r>
            <a:r>
              <a:rPr sz="2800" smtClean="0"/>
              <a:t>یابد بویژه </a:t>
            </a:r>
            <a:r>
              <a:rPr sz="2800" dirty="0" smtClean="0"/>
              <a:t>در بیماران با کتواسیدوز </a:t>
            </a:r>
            <a:r>
              <a:rPr sz="2800" smtClean="0"/>
              <a:t>دیابتی ونوتروپنی شدید </a:t>
            </a:r>
            <a:endParaRPr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عفونتهای رینوسربرال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r">
              <a:buFont typeface="Wingdings" pitchFamily="2" charset="2"/>
              <a:buChar char="Ø"/>
            </a:pPr>
            <a:r>
              <a:rPr sz="2800" smtClean="0"/>
              <a:t>گسترش بیماری سینوس ابتدائاًبه ساختمانهای مجاوراست</a:t>
            </a:r>
          </a:p>
          <a:p>
            <a:pPr algn="r"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عفونت سینوس ماگزیلا </a:t>
            </a:r>
            <a:r>
              <a:rPr sz="2800" smtClean="0"/>
              <a:t>به سمت کام سخت؛حفره بینی وسینوس اتموئید گسترش می یابد </a:t>
            </a:r>
          </a:p>
          <a:p>
            <a:pPr algn="r"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عفونت سینوس  اسفنوئید  </a:t>
            </a:r>
            <a:r>
              <a:rPr sz="2800" smtClean="0"/>
              <a:t>به سینوس کاورنوس تهاجم میکند  آمبولی سپتیک شریان کاروتید بداخل لوبهای پاریتال وفرونتال مغز رخ میدهد </a:t>
            </a:r>
          </a:p>
          <a:p>
            <a:pPr algn="r"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عفونت سینوس اتموئید </a:t>
            </a:r>
            <a:r>
              <a:rPr sz="2800" smtClean="0"/>
              <a:t>ممکنست به صورت یا لوب فرونتال تهاجم کند اما  براحتی از لامینا پروپریا رد شده  وبه اربیت میرسد </a:t>
            </a:r>
          </a:p>
          <a:p>
            <a:pPr algn="r"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تهاجم اربیت بطور تیپیک یکطرفه است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تظاهرات بالینی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845734"/>
            <a:ext cx="10587644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sz="2800" dirty="0" smtClean="0"/>
              <a:t>علائم  ممکنس</a:t>
            </a:r>
            <a:r>
              <a:rPr lang="fa-IR" sz="2800" dirty="0" smtClean="0"/>
              <a:t>ت</a:t>
            </a:r>
            <a:r>
              <a:rPr sz="2800" dirty="0" smtClean="0"/>
              <a:t> شامل</a:t>
            </a:r>
            <a:r>
              <a:rPr sz="2800" dirty="0" smtClean="0">
                <a:solidFill>
                  <a:schemeClr val="tx1"/>
                </a:solidFill>
              </a:rPr>
              <a:t> موارد زیر باشد:</a:t>
            </a:r>
          </a:p>
          <a:p>
            <a:pPr>
              <a:buFont typeface="Wingdings" pitchFamily="2" charset="2"/>
              <a:buChar char="Ø"/>
            </a:pPr>
            <a:r>
              <a:rPr sz="2800" dirty="0" smtClean="0">
                <a:solidFill>
                  <a:srgbClr val="FF0000"/>
                </a:solidFill>
              </a:rPr>
              <a:t> </a:t>
            </a:r>
            <a:r>
              <a:rPr sz="2800" dirty="0" smtClean="0">
                <a:solidFill>
                  <a:schemeClr val="tx1"/>
                </a:solidFill>
              </a:rPr>
              <a:t>درد  وحساسیت سینوس،احتقان،سردرد ،درد صورت </a:t>
            </a:r>
            <a:r>
              <a:rPr sz="2800" smtClean="0">
                <a:solidFill>
                  <a:schemeClr val="tx1"/>
                </a:solidFill>
              </a:rPr>
              <a:t>یا دهان ودندان،علائم </a:t>
            </a:r>
            <a:r>
              <a:rPr sz="2800" dirty="0" smtClean="0">
                <a:solidFill>
                  <a:schemeClr val="tx1"/>
                </a:solidFill>
              </a:rPr>
              <a:t>گوشی ،هیپوسمی یا آنوسمی ، نکروز کام سخت</a:t>
            </a:r>
          </a:p>
          <a:p>
            <a:pPr algn="r" rtl="1">
              <a:buFont typeface="Wingdings" pitchFamily="2" charset="2"/>
              <a:buChar char="Ø"/>
            </a:pPr>
            <a:r>
              <a:rPr sz="2800" dirty="0" smtClean="0">
                <a:solidFill>
                  <a:schemeClr val="tx1"/>
                </a:solidFill>
              </a:rPr>
              <a:t>بي </a:t>
            </a:r>
            <a:r>
              <a:rPr sz="2800" dirty="0">
                <a:solidFill>
                  <a:schemeClr val="tx1"/>
                </a:solidFill>
              </a:rPr>
              <a:t>حسي در صورت يا بيني و يا كام، تورم يك طرفه </a:t>
            </a:r>
            <a:r>
              <a:rPr sz="2800" dirty="0" smtClean="0">
                <a:solidFill>
                  <a:schemeClr val="tx1"/>
                </a:solidFill>
              </a:rPr>
              <a:t>صورت، </a:t>
            </a:r>
            <a:r>
              <a:rPr sz="2800" dirty="0">
                <a:solidFill>
                  <a:schemeClr val="tx1"/>
                </a:solidFill>
              </a:rPr>
              <a:t>گرفتگي بيني يا سينوس </a:t>
            </a:r>
            <a:r>
              <a:rPr sz="2800" dirty="0" smtClean="0">
                <a:solidFill>
                  <a:schemeClr val="tx1"/>
                </a:solidFill>
              </a:rPr>
              <a:t>، ترشح سیاه رنگ </a:t>
            </a:r>
            <a:r>
              <a:rPr sz="2800" dirty="0">
                <a:solidFill>
                  <a:schemeClr val="tx1"/>
                </a:solidFill>
              </a:rPr>
              <a:t>بيني </a:t>
            </a:r>
            <a:r>
              <a:rPr sz="2800" dirty="0" smtClean="0">
                <a:solidFill>
                  <a:schemeClr val="tx1"/>
                </a:solidFill>
              </a:rPr>
              <a:t>و تب</a:t>
            </a:r>
          </a:p>
          <a:p>
            <a:pPr>
              <a:buFont typeface="Wingdings" pitchFamily="2" charset="2"/>
              <a:buChar char="Ø"/>
            </a:pPr>
            <a:r>
              <a:rPr sz="2800" dirty="0" smtClean="0">
                <a:solidFill>
                  <a:srgbClr val="FF0000"/>
                </a:solidFill>
              </a:rPr>
              <a:t>ترشح </a:t>
            </a:r>
            <a:r>
              <a:rPr sz="2800" smtClean="0">
                <a:solidFill>
                  <a:srgbClr val="FF0000"/>
                </a:solidFill>
              </a:rPr>
              <a:t>خونی /سیاه بینی </a:t>
            </a:r>
            <a:r>
              <a:rPr sz="2800" dirty="0" smtClean="0">
                <a:solidFill>
                  <a:schemeClr val="tx1"/>
                </a:solidFill>
              </a:rPr>
              <a:t>ممکنست یک نشانه اولیه تهاجم مخاط بینی باشد. </a:t>
            </a:r>
            <a:endParaRPr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ضايعات </a:t>
            </a:r>
            <a:r>
              <a:rPr sz="2800" dirty="0"/>
              <a:t>نكروز سياه در كام سخت يا شاخك های بيني و سپتوم و ترشحات نكروتيك از چشم از </a:t>
            </a:r>
            <a:r>
              <a:rPr sz="2800" dirty="0" smtClean="0"/>
              <a:t>جمله علائم </a:t>
            </a:r>
            <a:r>
              <a:rPr sz="2800" dirty="0"/>
              <a:t>تشخيصي مفيد هستند</a:t>
            </a:r>
            <a:r>
              <a:rPr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تظاهرات بالینی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762605"/>
            <a:ext cx="10559935" cy="4416521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dirty="0"/>
              <a:t>موكورمايكوزيس رينو-اوربيتال </a:t>
            </a:r>
            <a:r>
              <a:rPr sz="2800" dirty="0">
                <a:solidFill>
                  <a:srgbClr val="FF0000"/>
                </a:solidFill>
              </a:rPr>
              <a:t>شايع ترين </a:t>
            </a:r>
            <a:r>
              <a:rPr sz="2800" dirty="0"/>
              <a:t>فرم باليني ديده شده در بيماران </a:t>
            </a:r>
            <a:r>
              <a:rPr sz="2800" dirty="0">
                <a:solidFill>
                  <a:srgbClr val="FF0000"/>
                </a:solidFill>
              </a:rPr>
              <a:t>ديابتي ، پيوند كليه و موكورمايكوزيس وابسته </a:t>
            </a:r>
            <a:r>
              <a:rPr sz="2800">
                <a:solidFill>
                  <a:srgbClr val="FF0000"/>
                </a:solidFill>
              </a:rPr>
              <a:t>به </a:t>
            </a:r>
            <a:r>
              <a:rPr sz="2800" smtClean="0">
                <a:solidFill>
                  <a:srgbClr val="FF0000"/>
                </a:solidFill>
              </a:rPr>
              <a:t>كوويد  </a:t>
            </a:r>
            <a:r>
              <a:rPr sz="2800" smtClean="0"/>
              <a:t>مي </a:t>
            </a:r>
            <a:r>
              <a:rPr sz="2800" dirty="0"/>
              <a:t>باشد</a:t>
            </a:r>
            <a:r>
              <a:rPr sz="2800" dirty="0" smtClean="0"/>
              <a:t>.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 </a:t>
            </a:r>
            <a:r>
              <a:rPr sz="2800" dirty="0"/>
              <a:t>همچنين اين بيماری در بيماران سرطاني نوتروپنيك و پيوند سلولهای بنيادی خون ساز يا گيرندگان پيوند عضو اتفاق مي افتد.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sz="2800" dirty="0" smtClean="0"/>
              <a:t>اين</a:t>
            </a:r>
            <a:r>
              <a:rPr lang="en-US" sz="2800" dirty="0" smtClean="0"/>
              <a:t> </a:t>
            </a:r>
            <a:r>
              <a:rPr sz="2800" dirty="0" smtClean="0"/>
              <a:t>عفونت </a:t>
            </a:r>
            <a:r>
              <a:rPr sz="2800" dirty="0"/>
              <a:t>اغلب در </a:t>
            </a:r>
            <a:r>
              <a:rPr sz="2800" dirty="0">
                <a:solidFill>
                  <a:schemeClr val="tx1"/>
                </a:solidFill>
              </a:rPr>
              <a:t>مخاط بيني </a:t>
            </a:r>
            <a:r>
              <a:rPr sz="2800">
                <a:solidFill>
                  <a:schemeClr val="tx1"/>
                </a:solidFill>
              </a:rPr>
              <a:t>و </a:t>
            </a:r>
            <a:r>
              <a:rPr sz="2800" smtClean="0">
                <a:solidFill>
                  <a:schemeClr val="tx1"/>
                </a:solidFill>
              </a:rPr>
              <a:t>ياكام  وسينوسهاى </a:t>
            </a:r>
            <a:r>
              <a:rPr sz="2800" dirty="0"/>
              <a:t>اطراف بيني به دنبال استنشاق اسپورها به وجود ميآيد </a:t>
            </a:r>
            <a:r>
              <a:rPr sz="2800"/>
              <a:t>و </a:t>
            </a:r>
            <a:r>
              <a:rPr sz="2800" smtClean="0"/>
              <a:t>و از طريق </a:t>
            </a:r>
            <a:r>
              <a:rPr sz="2800" smtClean="0">
                <a:solidFill>
                  <a:srgbClr val="FF0000"/>
                </a:solidFill>
              </a:rPr>
              <a:t>مجارى اشكي و اتموئيد </a:t>
            </a:r>
            <a:r>
              <a:rPr sz="2800" smtClean="0"/>
              <a:t>و همچنين به صورت مستقيم از سينوس به </a:t>
            </a:r>
            <a:r>
              <a:rPr sz="2800" smtClean="0">
                <a:solidFill>
                  <a:srgbClr val="FF0000"/>
                </a:solidFill>
              </a:rPr>
              <a:t>قسمت رترواربيتال </a:t>
            </a:r>
            <a:r>
              <a:rPr sz="2800" smtClean="0"/>
              <a:t>گسترش مي يابدو ممكن </a:t>
            </a:r>
            <a:r>
              <a:rPr sz="2800" dirty="0"/>
              <a:t>است به سمت مغز </a:t>
            </a:r>
            <a:r>
              <a:rPr sz="2800"/>
              <a:t>توسعه </a:t>
            </a:r>
            <a:r>
              <a:rPr sz="2800" smtClean="0"/>
              <a:t>پيدا کند</a:t>
            </a:r>
            <a:r>
              <a:rPr sz="2800" dirty="0"/>
              <a:t>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sz="2800" smtClean="0"/>
              <a:t>پيشرفت بيمارى اگر درمان نشود معمولاً سريع است و موجب گسترش بيمارى به بافتهاى مجاور،ترومبوز و نكروز بيشتر و در نتيجه منجر به </a:t>
            </a:r>
            <a:r>
              <a:rPr sz="2800" smtClean="0">
                <a:solidFill>
                  <a:srgbClr val="FF0000"/>
                </a:solidFill>
              </a:rPr>
              <a:t>زخم سياه دردناک روى سطح يا مخاط بيني </a:t>
            </a:r>
            <a:r>
              <a:rPr sz="2800" smtClean="0"/>
              <a:t>ميشود. </a:t>
            </a:r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تشخيص زودرس و درمان بموقع عفونت برای بهبود ميزان بقای بيماران مبتلا قبل</a:t>
            </a:r>
            <a:r>
              <a:rPr lang="en-US" sz="2800" dirty="0" smtClean="0"/>
              <a:t> </a:t>
            </a:r>
            <a:r>
              <a:rPr sz="2800" smtClean="0"/>
              <a:t>از تهاجم عروقي ، ايجاد نكروز و انتشار عفونت به ساير ارگانها امری ضروری است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تظاهرات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389" y="1845733"/>
            <a:ext cx="10868297" cy="431522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sz="11200" smtClean="0"/>
              <a:t>ادم پری اربیت،پتوزیس،پروپتوزیس،کموزیس ،كاهش حركات عضلات خارج ازچشم ، ادم پره سپتال واربیتال نشانه ی اولیه گسترش اربیتال هستند .</a:t>
            </a:r>
          </a:p>
          <a:p>
            <a:pPr algn="r">
              <a:buFont typeface="Wingdings" pitchFamily="2" charset="2"/>
              <a:buChar char="Ø"/>
            </a:pPr>
            <a:r>
              <a:rPr sz="11200" smtClean="0">
                <a:solidFill>
                  <a:srgbClr val="FF0000"/>
                </a:solidFill>
              </a:rPr>
              <a:t>درد </a:t>
            </a:r>
            <a:r>
              <a:rPr sz="11200" smtClean="0">
                <a:solidFill>
                  <a:schemeClr val="tx1"/>
                </a:solidFill>
              </a:rPr>
              <a:t>،</a:t>
            </a:r>
            <a:r>
              <a:rPr sz="11200" smtClean="0">
                <a:solidFill>
                  <a:srgbClr val="FF0000"/>
                </a:solidFill>
              </a:rPr>
              <a:t> تاری دید  </a:t>
            </a:r>
            <a:r>
              <a:rPr sz="11200" smtClean="0">
                <a:solidFill>
                  <a:schemeClr val="tx1"/>
                </a:solidFill>
              </a:rPr>
              <a:t>یا</a:t>
            </a:r>
            <a:r>
              <a:rPr sz="11200" smtClean="0">
                <a:solidFill>
                  <a:srgbClr val="FF0000"/>
                </a:solidFill>
              </a:rPr>
              <a:t> کاهش بینایی </a:t>
            </a:r>
            <a:r>
              <a:rPr sz="11200" smtClean="0"/>
              <a:t>اغلب نشانه تهاجم عصب اپتیک یا گلوب است .</a:t>
            </a:r>
          </a:p>
          <a:p>
            <a:pPr algn="r">
              <a:buFont typeface="Wingdings" pitchFamily="2" charset="2"/>
              <a:buChar char="Ø"/>
            </a:pPr>
            <a:r>
              <a:rPr sz="11200" smtClean="0">
                <a:solidFill>
                  <a:srgbClr val="FF0000"/>
                </a:solidFill>
              </a:rPr>
              <a:t>بیحسی اینفرااربتیال </a:t>
            </a:r>
            <a:r>
              <a:rPr sz="11200" smtClean="0"/>
              <a:t>صورت بدنبال تهاجم عصب اینفراربیتال داخل اربیت  رخ میدهد.</a:t>
            </a:r>
          </a:p>
          <a:p>
            <a:pPr>
              <a:buFont typeface="Wingdings" pitchFamily="2" charset="2"/>
              <a:buChar char="Ø"/>
            </a:pPr>
            <a:r>
              <a:rPr sz="11200" smtClean="0"/>
              <a:t>بیماران با گسترش رینو اربیتال و رینوسربرال ممکن است </a:t>
            </a:r>
            <a:r>
              <a:rPr sz="11200" smtClean="0">
                <a:solidFill>
                  <a:srgbClr val="FF0000"/>
                </a:solidFill>
              </a:rPr>
              <a:t>با فلج  عصب حرکتی اکولار وترژمینال (اعصاب کرانیال 3،4 ،6</a:t>
            </a:r>
            <a:r>
              <a:rPr sz="11200" smtClean="0"/>
              <a:t> و </a:t>
            </a:r>
            <a:r>
              <a:rPr sz="11200" smtClean="0">
                <a:solidFill>
                  <a:srgbClr val="FF0000"/>
                </a:solidFill>
              </a:rPr>
              <a:t>دو شاخه فوقانی عصب پنج) </a:t>
            </a:r>
            <a:r>
              <a:rPr sz="11200" smtClean="0"/>
              <a:t>بعد از تهاجم به سینوس کاورنو تظاهر کنند.</a:t>
            </a:r>
            <a:endParaRPr sz="112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sz="11200" smtClean="0">
                <a:solidFill>
                  <a:srgbClr val="FF0000"/>
                </a:solidFill>
              </a:rPr>
              <a:t>عوارض داخل مغزی </a:t>
            </a:r>
            <a:r>
              <a:rPr sz="11200" smtClean="0"/>
              <a:t>شامل آبسه اپیدورال وساب دورال ،ترومبوز سینوس کاورنوس وبا شیوع کمتر ترومبوز سینوس ساژیتال</a:t>
            </a:r>
          </a:p>
          <a:p>
            <a:pPr>
              <a:buFont typeface="Wingdings" pitchFamily="2" charset="2"/>
              <a:buChar char="Ø"/>
            </a:pPr>
            <a:r>
              <a:rPr sz="11200" smtClean="0"/>
              <a:t>مننژیت در بیماران موکور مایکوز نادر است</a:t>
            </a:r>
          </a:p>
          <a:p>
            <a:pPr>
              <a:buFont typeface="Wingdings" pitchFamily="2" charset="2"/>
              <a:buChar char="Ø"/>
            </a:pPr>
            <a:endParaRPr sz="11200" smtClean="0"/>
          </a:p>
          <a:p>
            <a:pPr algn="r">
              <a:buFont typeface="Wingdings" pitchFamily="2" charset="2"/>
              <a:buChar char="Ø"/>
            </a:pPr>
            <a:endParaRPr sz="2800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295" y="700763"/>
            <a:ext cx="10058400" cy="112803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موکور مایکوز</a:t>
            </a:r>
            <a:r>
              <a:rPr lang="fa-IR" sz="4000" b="1" dirty="0" smtClean="0">
                <a:cs typeface="B Nazanin" panose="00000400000000000000" pitchFamily="2" charset="-78"/>
              </a:rPr>
              <a:t/>
            </a:r>
            <a:br>
              <a:rPr lang="fa-IR" sz="4000" b="1" dirty="0" smtClean="0">
                <a:cs typeface="B Nazanin" panose="00000400000000000000" pitchFamily="2" charset="-78"/>
              </a:rPr>
            </a:b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646" y="2100993"/>
            <a:ext cx="10250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B Nazanin" panose="00000400000000000000" pitchFamily="2" charset="-78"/>
              </a:rPr>
              <a:t> دکتر منصوره مومن هروی</a:t>
            </a:r>
          </a:p>
          <a:p>
            <a:pPr algn="ctr" rtl="1"/>
            <a:r>
              <a:rPr lang="fa-IR" sz="2800" b="1" dirty="0" smtClean="0">
                <a:cs typeface="B Nazanin" panose="00000400000000000000" pitchFamily="2" charset="-78"/>
              </a:rPr>
              <a:t> استاد گروه عفونی دانشگاه علوم پزشکی کاشان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8" name="Picture 2" descr="http://kaums.ac.ir/uploads/arm-kaums-logo_464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14" y="251375"/>
            <a:ext cx="1521252" cy="12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r.heravi\New folder\New folder (2)\New folder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257" y="3155869"/>
            <a:ext cx="6923315" cy="3117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2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545" y="556549"/>
            <a:ext cx="51266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53143" y="4826726"/>
            <a:ext cx="1006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dirty="0" smtClean="0">
                <a:solidFill>
                  <a:srgbClr val="FF0000"/>
                </a:solidFill>
              </a:rPr>
              <a:t>)</a:t>
            </a:r>
            <a:r>
              <a:rPr lang="en-US" sz="1600" dirty="0" smtClean="0">
                <a:solidFill>
                  <a:srgbClr val="FF0000"/>
                </a:solidFill>
              </a:rPr>
              <a:t>A) </a:t>
            </a:r>
            <a:r>
              <a:rPr lang="en-US" sz="1600" dirty="0" smtClean="0"/>
              <a:t>Orbital involvement in cancer patient. Note the </a:t>
            </a:r>
            <a:r>
              <a:rPr lang="en-US" sz="1600" dirty="0" err="1" smtClean="0"/>
              <a:t>periorbital</a:t>
            </a:r>
            <a:r>
              <a:rPr lang="en-US" sz="1600" dirty="0" smtClean="0"/>
              <a:t> </a:t>
            </a:r>
            <a:r>
              <a:rPr lang="en-US" sz="1600" dirty="0" err="1" smtClean="0"/>
              <a:t>ecchymosis</a:t>
            </a:r>
            <a:r>
              <a:rPr lang="en-US" sz="1600" dirty="0" smtClean="0"/>
              <a:t> and sanguineous</a:t>
            </a:r>
            <a:r>
              <a:rPr lang="fa-IR" sz="1600" dirty="0" smtClean="0"/>
              <a:t> </a:t>
            </a:r>
            <a:r>
              <a:rPr lang="en-US" sz="1600" dirty="0" smtClean="0"/>
              <a:t>discharge from the eye. </a:t>
            </a:r>
            <a:endParaRPr lang="fa-IR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(B) </a:t>
            </a:r>
            <a:r>
              <a:rPr lang="en-US" sz="1600" dirty="0" smtClean="0"/>
              <a:t>Rapid progression of orbital involvement with necrosis of nasal bridge in less than 24 hours. </a:t>
            </a:r>
            <a:endParaRPr lang="fa-IR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(C) </a:t>
            </a:r>
            <a:r>
              <a:rPr lang="en-US" sz="1600" dirty="0" smtClean="0"/>
              <a:t>Necrotic </a:t>
            </a:r>
            <a:r>
              <a:rPr lang="en-US" sz="1600" dirty="0" err="1" smtClean="0"/>
              <a:t>eschar</a:t>
            </a:r>
            <a:r>
              <a:rPr lang="en-US" sz="1600" dirty="0" smtClean="0"/>
              <a:t> on the hard</a:t>
            </a:r>
            <a:r>
              <a:rPr lang="fa-IR" sz="1600" dirty="0" smtClean="0"/>
              <a:t> </a:t>
            </a:r>
            <a:r>
              <a:rPr lang="en-US" sz="1600" dirty="0" smtClean="0"/>
              <a:t>palate of a cancer patient with </a:t>
            </a:r>
            <a:r>
              <a:rPr lang="en-US" sz="1600" dirty="0" err="1" smtClean="0"/>
              <a:t>rhinocerebral</a:t>
            </a:r>
            <a:r>
              <a:rPr lang="en-US" sz="1600" dirty="0" smtClean="0"/>
              <a:t> </a:t>
            </a:r>
            <a:r>
              <a:rPr lang="en-US" sz="1600" dirty="0" err="1" smtClean="0"/>
              <a:t>mucormycosis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تظاهرات بالینی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sz="2800" smtClean="0"/>
              <a:t>اسکار سیاه رنگ حفره بینی و توربینتها،ضایعات اطراف بینی ،ضایعات اگزوفتیک یا نکروتیک کام سخت که به سمت سینوس ماگزیلا پیشرفت میکند نشانه های پیشرفت سریع عفونت هستند 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بررسی اندوسکوپی وبیوپسی از ضایعات مشکوک برای تشخیص کمک کننده است ولی  نبود ضایعات نکروتیک رد کننده نیست چون در </a:t>
            </a:r>
            <a:r>
              <a:rPr sz="2800" smtClean="0">
                <a:solidFill>
                  <a:srgbClr val="FF0000"/>
                </a:solidFill>
              </a:rPr>
              <a:t>50% </a:t>
            </a:r>
            <a:r>
              <a:rPr sz="2800" smtClean="0"/>
              <a:t>بیماران در طی </a:t>
            </a:r>
            <a:r>
              <a:rPr sz="2800" smtClean="0">
                <a:solidFill>
                  <a:srgbClr val="FF0000"/>
                </a:solidFill>
              </a:rPr>
              <a:t>سه روز اول </a:t>
            </a:r>
            <a:r>
              <a:rPr sz="2800" smtClean="0"/>
              <a:t>عفونت  ضایعات نکروتیک بینی وکام ممکن است دیده شود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در معاينه و مشاهده، ممكن است بافت آلوده شده در حين مراحل ابتدايي گسترش قارچ نرمال به نظر برسد.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لذا معاينه گوش حلق بيني و چشم پزشكي در عرض </a:t>
            </a:r>
            <a:r>
              <a:rPr sz="2800" smtClean="0">
                <a:solidFill>
                  <a:srgbClr val="FF0000"/>
                </a:solidFill>
              </a:rPr>
              <a:t>3 - 5 روز </a:t>
            </a:r>
            <a:r>
              <a:rPr sz="2800" smtClean="0"/>
              <a:t>از بستری، هنگام ترخيص و سپس </a:t>
            </a:r>
            <a:r>
              <a:rPr sz="2800" smtClean="0">
                <a:solidFill>
                  <a:srgbClr val="FF0000"/>
                </a:solidFill>
              </a:rPr>
              <a:t>2 هفته پس از ترخيص </a:t>
            </a:r>
            <a:r>
              <a:rPr sz="2800" smtClean="0"/>
              <a:t>از بخش  کوید توصیه میشود</a:t>
            </a:r>
          </a:p>
          <a:p>
            <a:pPr>
              <a:buFont typeface="Wingdings" pitchFamily="2" charset="2"/>
              <a:buChar char="Ø"/>
            </a:pPr>
            <a:endParaRPr sz="2800" smtClean="0"/>
          </a:p>
          <a:p>
            <a:pPr>
              <a:buFont typeface="Wingdings" pitchFamily="2" charset="2"/>
              <a:buChar char="Ø"/>
            </a:pPr>
            <a:endParaRPr sz="2800" smtClean="0"/>
          </a:p>
          <a:p>
            <a:pPr algn="r">
              <a:buFont typeface="Wingdings" pitchFamily="2" charset="2"/>
              <a:buChar char="Ø"/>
            </a:pPr>
            <a:endParaRPr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4514" name="Picture 2" descr="C:\Users\Dr.heravi\Desktop\سرگرمی 2\عکسهای جالب تلگرام\223031016_4093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979" y="642918"/>
            <a:ext cx="628654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تشخیص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smtClean="0"/>
              <a:t>راههای تشخیص  شامل: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شرح حال و بررسی عوامل خطر و  معاینه بالینی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 تصویر برداری :سی تی اسکن سینوسهای پارانازال،سی تی </a:t>
            </a:r>
            <a:r>
              <a:rPr sz="2800" smtClean="0"/>
              <a:t>اسکن</a:t>
            </a:r>
            <a:r>
              <a:rPr lang="en-US" sz="2800" dirty="0" smtClean="0"/>
              <a:t> </a:t>
            </a:r>
            <a:r>
              <a:rPr sz="2800" smtClean="0"/>
              <a:t>یا </a:t>
            </a:r>
            <a:r>
              <a:rPr lang="en-US" sz="2800" dirty="0" smtClean="0"/>
              <a:t>MRI </a:t>
            </a:r>
            <a:r>
              <a:rPr sz="2800" smtClean="0"/>
              <a:t>اربیت </a:t>
            </a:r>
            <a:r>
              <a:rPr sz="2800" smtClean="0"/>
              <a:t>و مغز و </a:t>
            </a:r>
            <a:r>
              <a:rPr lang="en-US" sz="2800" dirty="0" smtClean="0"/>
              <a:t>brain MRI,MRV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بیوپسی واندوسکوپی سینوس و مشاهده نکروز  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پاتولوژی نمونه های بیوپسی شده سینوس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اسمیر و کشت ترشحات  نسوج دبرید شده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PCR</a:t>
            </a:r>
            <a:r>
              <a:rPr sz="2800" dirty="0" smtClean="0"/>
              <a:t> </a:t>
            </a:r>
            <a:r>
              <a:rPr sz="2800" smtClean="0"/>
              <a:t>ترشحات  نسوج </a:t>
            </a:r>
            <a:r>
              <a:rPr sz="2800" dirty="0" smtClean="0"/>
              <a:t>دبرید شده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Radiographic imaging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137" y="1845734"/>
            <a:ext cx="10711543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sz="3200" smtClean="0"/>
              <a:t>اسكن اربيت و سينوسهای پارانازال در هر بيمار مبتلا به بي حسي گونه/ تورم پلك / درد صورت / ترشح خونابه ای بيني / كاهش بينايي باید انجام شود .</a:t>
            </a:r>
          </a:p>
          <a:p>
            <a:pPr>
              <a:buFont typeface="Wingdings" pitchFamily="2" charset="2"/>
              <a:buChar char="Ø"/>
            </a:pPr>
            <a:r>
              <a:rPr sz="3200" smtClean="0"/>
              <a:t>اگر يافته های مربوط به تصويربرداری منطبق با درگيری اربيت و سينوس باشند، بلافاصله </a:t>
            </a:r>
            <a:r>
              <a:rPr sz="3200" smtClean="0"/>
              <a:t>بيمار </a:t>
            </a:r>
            <a:r>
              <a:rPr sz="3200" smtClean="0"/>
              <a:t>به </a:t>
            </a:r>
            <a:r>
              <a:rPr sz="3200" smtClean="0"/>
              <a:t>همكاران با تجربه و مراكز ارجاعي چند تخصصي و مجهز ارجاع داده شود</a:t>
            </a:r>
          </a:p>
          <a:p>
            <a:pPr algn="r">
              <a:buFont typeface="Wingdings" pitchFamily="2" charset="2"/>
              <a:buChar char="Ø"/>
            </a:pPr>
            <a:r>
              <a:rPr sz="3200" smtClean="0"/>
              <a:t>تصویربرداری </a:t>
            </a:r>
            <a:r>
              <a:rPr sz="3200" smtClean="0"/>
              <a:t>اغلب مطرح کننده سینوزیت شدید است اما اختصاصیت برای تشخیص موکورمایکوز رینوسربرال ندارد</a:t>
            </a:r>
          </a:p>
          <a:p>
            <a:pPr algn="r">
              <a:buFont typeface="Wingdings" pitchFamily="2" charset="2"/>
              <a:buChar char="Ø"/>
            </a:pPr>
            <a:r>
              <a:rPr sz="3200" smtClean="0"/>
              <a:t>سی تی اسکن سینوسها بطور تیپیک  موارد زیر را نشان میدهد:</a:t>
            </a:r>
          </a:p>
          <a:p>
            <a:pPr>
              <a:buFont typeface="Wingdings" pitchFamily="2" charset="2"/>
              <a:buChar char="Ø"/>
            </a:pPr>
            <a:r>
              <a:rPr sz="3200" smtClean="0"/>
              <a:t>ضخیم شدن مخاط سینوسها         </a:t>
            </a:r>
            <a:r>
              <a:rPr lang="en-US" sz="3200" dirty="0" smtClean="0"/>
              <a:t> mucosal thickening</a:t>
            </a:r>
            <a:endParaRPr sz="3200" smtClean="0"/>
          </a:p>
          <a:p>
            <a:pPr>
              <a:buFont typeface="Wingdings" pitchFamily="2" charset="2"/>
              <a:buChar char="Ø"/>
            </a:pPr>
            <a:r>
              <a:rPr sz="3200" smtClean="0"/>
              <a:t>سطح مایع هوا           </a:t>
            </a:r>
            <a:r>
              <a:rPr lang="en-US" sz="3200" dirty="0" smtClean="0"/>
              <a:t>air-fluid levels</a:t>
            </a:r>
            <a:r>
              <a:rPr sz="3200" smtClean="0"/>
              <a:t>   </a:t>
            </a:r>
          </a:p>
          <a:p>
            <a:pPr>
              <a:buFont typeface="Wingdings" pitchFamily="2" charset="2"/>
              <a:buChar char="Ø"/>
            </a:pPr>
            <a:r>
              <a:rPr sz="3200" smtClean="0"/>
              <a:t> اروزیون استخوان         </a:t>
            </a:r>
            <a:r>
              <a:rPr lang="en-US" sz="3200" dirty="0" smtClean="0"/>
              <a:t>bony erosion</a:t>
            </a:r>
            <a:endParaRPr sz="320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buFont typeface="Wingdings" pitchFamily="2" charset="2"/>
              <a:buChar char="Ø"/>
            </a:pPr>
            <a:r>
              <a:rPr sz="2400" smtClean="0"/>
              <a:t>بیماران نقص ایمنی اغلب با پان سینوزیت تظاهر میکنند که بسیار مطرح کننده عفونت قارچی مهاجم است</a:t>
            </a:r>
          </a:p>
          <a:p>
            <a:pPr algn="r">
              <a:buFont typeface="Wingdings" pitchFamily="2" charset="2"/>
              <a:buChar char="Ø"/>
            </a:pPr>
            <a:r>
              <a:rPr sz="2400" smtClean="0">
                <a:solidFill>
                  <a:srgbClr val="FF0000"/>
                </a:solidFill>
              </a:rPr>
              <a:t>ضخیم شدن اربیتال </a:t>
            </a:r>
            <a:r>
              <a:rPr sz="2400" smtClean="0"/>
              <a:t>ممکن است در سی تی اسکن سینوسها دتکت شود اما میتواند در </a:t>
            </a:r>
            <a:r>
              <a:rPr lang="en-US" sz="2400" dirty="0" smtClean="0"/>
              <a:t>MRI </a:t>
            </a:r>
            <a:r>
              <a:rPr sz="2400" smtClean="0"/>
              <a:t>زودتر دتکت شود</a:t>
            </a:r>
          </a:p>
          <a:p>
            <a:pPr>
              <a:buFont typeface="Wingdings" pitchFamily="2" charset="2"/>
              <a:buChar char="Ø"/>
            </a:pPr>
            <a:r>
              <a:rPr sz="2400" smtClean="0"/>
              <a:t>سی تی/ </a:t>
            </a:r>
            <a:r>
              <a:rPr lang="en-US" sz="2400" dirty="0" smtClean="0"/>
              <a:t> MRI</a:t>
            </a:r>
            <a:r>
              <a:rPr sz="2400" smtClean="0"/>
              <a:t> اربیت ممکنست در طی نشانه های اولیه  عفونت چیزی را نشان ندهد  که نشانگر اهمیت تصویربرداری سریال برای مانیتور پیشرفت بیماری است </a:t>
            </a:r>
          </a:p>
          <a:p>
            <a:pPr>
              <a:buFont typeface="Wingdings" pitchFamily="2" charset="2"/>
              <a:buChar char="Ø"/>
            </a:pPr>
            <a:r>
              <a:rPr sz="2400" smtClean="0"/>
              <a:t>فراوانی تصویربرداری به بیمار بستگی دارد  اما ممکن است هر </a:t>
            </a:r>
            <a:r>
              <a:rPr sz="2400" smtClean="0">
                <a:solidFill>
                  <a:srgbClr val="FF0000"/>
                </a:solidFill>
              </a:rPr>
              <a:t>2تا3 روز </a:t>
            </a:r>
            <a:r>
              <a:rPr sz="2400" smtClean="0"/>
              <a:t>در بیماران با مشکوک به پیشرفت انجام شود</a:t>
            </a:r>
          </a:p>
          <a:p>
            <a:pPr>
              <a:buFont typeface="Wingdings" pitchFamily="2" charset="2"/>
              <a:buChar char="Ø"/>
            </a:pPr>
            <a:r>
              <a:rPr sz="2400" smtClean="0"/>
              <a:t> رینوسکوپی  واندوسکوپی برای اثبات ایسکمی و وسعت گسترش بیماری  مهم است</a:t>
            </a:r>
          </a:p>
          <a:p>
            <a:pPr>
              <a:buFont typeface="Wingdings" pitchFamily="2" charset="2"/>
              <a:buChar char="Ø"/>
            </a:pPr>
            <a:r>
              <a:rPr sz="2400" smtClean="0">
                <a:solidFill>
                  <a:srgbClr val="FF0000"/>
                </a:solidFill>
              </a:rPr>
              <a:t>ضخیم شدن عضلات خارج اربیت  اغلب اولین نشانه در گیری اربیت   در سی تی یا </a:t>
            </a:r>
            <a:r>
              <a:rPr lang="en-US" sz="2400" dirty="0" smtClean="0">
                <a:solidFill>
                  <a:srgbClr val="FF0000"/>
                </a:solidFill>
              </a:rPr>
              <a:t>MRI </a:t>
            </a:r>
            <a:r>
              <a:rPr sz="2400" smtClean="0">
                <a:solidFill>
                  <a:srgbClr val="FF0000"/>
                </a:solidFill>
              </a:rPr>
              <a:t>است </a:t>
            </a:r>
            <a:r>
              <a:rPr sz="2400" smtClean="0"/>
              <a:t>وباید سریعا درمان ضد قارچ تجربی  تا زمان اکسپلور جراحی یا بیوپسی سینوس واربیت  شروع شود </a:t>
            </a:r>
          </a:p>
          <a:p>
            <a:pPr>
              <a:buFont typeface="Wingdings" pitchFamily="2" charset="2"/>
              <a:buChar char="Ø"/>
            </a:pPr>
            <a:endParaRPr sz="2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Radiographic findings in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sinopulmonary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mucormycosis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85091" y="1828801"/>
            <a:ext cx="3733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67054" y="1918855"/>
            <a:ext cx="3860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69817" y="4800601"/>
            <a:ext cx="5418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Left maxillary sinus air-fluid level is evident in this computed tomography(CT) scan that is indistinguishable from bacterial sinusitis.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97600" y="4648201"/>
            <a:ext cx="538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Magnetic resonance image reveals T2 signal </a:t>
            </a:r>
            <a:r>
              <a:rPr lang="en-US" dirty="0" err="1" smtClean="0"/>
              <a:t>hyperintensity</a:t>
            </a:r>
            <a:r>
              <a:rPr lang="en-US" dirty="0" smtClean="0"/>
              <a:t> in the left </a:t>
            </a:r>
            <a:r>
              <a:rPr lang="en-US" dirty="0" err="1" smtClean="0"/>
              <a:t>pterygoid</a:t>
            </a:r>
            <a:r>
              <a:rPr lang="en-US" dirty="0" smtClean="0"/>
              <a:t> musculature</a:t>
            </a:r>
            <a:r>
              <a:rPr lang="en-US" i="1" dirty="0" smtClean="0"/>
              <a:t>(arrow) in conjunction with a left maxillary sinus air-fluid level.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مدیریت بیماران مبتلا به موکور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مایکوزیس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821874"/>
            <a:ext cx="11277600" cy="4525963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dirty="0"/>
              <a:t>مديريت اين عفونت بالقوه مهلك بر اساس بكارگرفتن سريع و همزمان </a:t>
            </a:r>
            <a:r>
              <a:rPr sz="2800" dirty="0">
                <a:solidFill>
                  <a:srgbClr val="FF0000"/>
                </a:solidFill>
              </a:rPr>
              <a:t>دو روش جراحي و مديكال </a:t>
            </a:r>
            <a:r>
              <a:rPr sz="2800" dirty="0"/>
              <a:t>در بيماران مشكوک ميباشد</a:t>
            </a:r>
            <a:r>
              <a:rPr sz="2800"/>
              <a:t>. </a:t>
            </a:r>
            <a:endParaRPr sz="2800" smtClean="0"/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درمان </a:t>
            </a:r>
            <a:r>
              <a:rPr sz="2800" dirty="0" smtClean="0"/>
              <a:t>اين بيماری </a:t>
            </a:r>
            <a:r>
              <a:rPr sz="2800" dirty="0"/>
              <a:t>نيازمند كار تيمي و هماهنگ چند رشته ای است كه اغلب شامل متخصص بيماريهای عفوني، متخصص و جراح گوش و حلق و </a:t>
            </a:r>
            <a:r>
              <a:rPr sz="2800" dirty="0" smtClean="0"/>
              <a:t>بيني، </a:t>
            </a:r>
            <a:r>
              <a:rPr sz="2800" dirty="0"/>
              <a:t>پلاستيك و ترميمي چشم / چشم پزشك، متخصص غدد/داخلي، متخصص راديولوژی و در صورت نياز متخصص نفرولوژی</a:t>
            </a:r>
            <a:r>
              <a:rPr sz="2800"/>
              <a:t>، </a:t>
            </a:r>
            <a:r>
              <a:rPr sz="2800" smtClean="0"/>
              <a:t>متخصص نورولوژی</a:t>
            </a:r>
            <a:r>
              <a:rPr sz="2800" dirty="0"/>
              <a:t>، متخصص جراحي مغز و </a:t>
            </a:r>
            <a:r>
              <a:rPr sz="2800" dirty="0" smtClean="0"/>
              <a:t>اعصاب ،فارماكوتراپيست (متخصص </a:t>
            </a:r>
            <a:r>
              <a:rPr sz="2800" dirty="0"/>
              <a:t>داروسازی </a:t>
            </a:r>
            <a:r>
              <a:rPr sz="2800" smtClean="0"/>
              <a:t>باليني) </a:t>
            </a:r>
            <a:r>
              <a:rPr sz="2800" smtClean="0"/>
              <a:t>میشود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لازم به ذكر است برای شروع درمان ضد قارچ نياز به وجود نتايج پاراكلينيكي قطعي نيست.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 در ابتدا با شك اوليه متخصصين بيماریهای عفوني، داخلي، طب اورژانس، چشم، گوش و حلق و بيني ، مغز و اعصاب و مراقبت های ويژه بلافاصله درمان ضد قارچ را شروع مي كنند ولي </a:t>
            </a:r>
            <a:r>
              <a:rPr sz="2800" smtClean="0">
                <a:solidFill>
                  <a:srgbClr val="FF0000"/>
                </a:solidFill>
              </a:rPr>
              <a:t>طي 72 ساعت </a:t>
            </a:r>
            <a:r>
              <a:rPr sz="2800" smtClean="0"/>
              <a:t>، برای ادامه درمان بايد تشخيص قطعي گردد.</a:t>
            </a:r>
          </a:p>
          <a:p>
            <a:pPr algn="r" rtl="1"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درمان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مدیکال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5" y="1845734"/>
            <a:ext cx="10735955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sz="2800" smtClean="0"/>
              <a:t>از بين عوامل ضد قارچ 3 داروی </a:t>
            </a:r>
            <a:r>
              <a:rPr sz="2800" smtClean="0">
                <a:solidFill>
                  <a:srgbClr val="FF0000"/>
                </a:solidFill>
              </a:rPr>
              <a:t>آمفوتريسين بی، پساكونازول و ايساوكونازول </a:t>
            </a:r>
            <a:r>
              <a:rPr sz="2800" smtClean="0"/>
              <a:t>روی اين عفونت مهاجم قارچي موثر هستند</a:t>
            </a:r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ساير </a:t>
            </a:r>
            <a:r>
              <a:rPr sz="2800" dirty="0"/>
              <a:t>داروهای ضد قارچ </a:t>
            </a:r>
            <a:r>
              <a:rPr sz="2800" dirty="0" smtClean="0"/>
              <a:t>(فلوكونازول</a:t>
            </a:r>
            <a:r>
              <a:rPr sz="2800" dirty="0"/>
              <a:t>، وريكونازول و </a:t>
            </a:r>
            <a:r>
              <a:rPr sz="2800" dirty="0" smtClean="0"/>
              <a:t>كاسپوفانژين) </a:t>
            </a:r>
            <a:r>
              <a:rPr sz="2800" dirty="0"/>
              <a:t>تاثير جدی در درمان </a:t>
            </a:r>
            <a:r>
              <a:rPr sz="2800"/>
              <a:t>ندارند</a:t>
            </a:r>
            <a:r>
              <a:rPr sz="2800" smtClean="0"/>
              <a:t>.</a:t>
            </a:r>
            <a:endParaRPr sz="2800" dirty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>
                <a:solidFill>
                  <a:schemeClr val="tx1"/>
                </a:solidFill>
              </a:rPr>
              <a:t>درمان </a:t>
            </a:r>
            <a:r>
              <a:rPr sz="2800" dirty="0">
                <a:solidFill>
                  <a:schemeClr val="tx1"/>
                </a:solidFill>
              </a:rPr>
              <a:t>مديكال اصلي استفاده از آمفوتریسین </a:t>
            </a:r>
            <a:r>
              <a:rPr sz="2800" smtClean="0">
                <a:solidFill>
                  <a:schemeClr val="tx1"/>
                </a:solidFill>
              </a:rPr>
              <a:t>بی است.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دوره درمان دارويي شامل حداقل </a:t>
            </a:r>
            <a:r>
              <a:rPr sz="2800" smtClean="0">
                <a:solidFill>
                  <a:srgbClr val="FF0000"/>
                </a:solidFill>
              </a:rPr>
              <a:t>4 - 6 هفته </a:t>
            </a:r>
            <a:r>
              <a:rPr sz="2800" smtClean="0"/>
              <a:t>آمفوتريسين بی و پس از آن تقريبا همين مدت پساكونازول و پيگيری بيمار بصورت سرپايي ميباشد.</a:t>
            </a:r>
          </a:p>
          <a:p>
            <a:pPr algn="r" rtl="1">
              <a:buFont typeface="Wingdings" pitchFamily="2" charset="2"/>
              <a:buChar char="Ø"/>
            </a:pPr>
            <a:endParaRPr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آمفوتریسین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845734"/>
            <a:ext cx="10711543" cy="437218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آمفوتريسين بی ليپوزومال:  5 </a:t>
            </a:r>
            <a:r>
              <a:rPr sz="2800" smtClean="0">
                <a:solidFill>
                  <a:schemeClr val="tx1"/>
                </a:solidFill>
              </a:rPr>
              <a:t>ميليگرم بازای هر كيلوگرم وزن </a:t>
            </a:r>
            <a:r>
              <a:rPr sz="2800" smtClean="0"/>
              <a:t> بدن </a:t>
            </a:r>
            <a:r>
              <a:rPr sz="2800" dirty="0"/>
              <a:t>بصورت روزانه در سرم دكستروز 5 درصد محلول شده </a:t>
            </a:r>
            <a:r>
              <a:rPr sz="2800"/>
              <a:t>انفوزيون </a:t>
            </a:r>
            <a:r>
              <a:rPr sz="2800" smtClean="0"/>
              <a:t>ميگردد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sz="2800" smtClean="0"/>
              <a:t>در صورت درگیری مغزی  و درافراد پیوند عضو دوز </a:t>
            </a:r>
            <a:r>
              <a:rPr sz="2800" smtClean="0">
                <a:solidFill>
                  <a:schemeClr val="tx1"/>
                </a:solidFill>
              </a:rPr>
              <a:t>10</a:t>
            </a:r>
            <a:r>
              <a:rPr sz="2800" smtClean="0">
                <a:solidFill>
                  <a:srgbClr val="FF0000"/>
                </a:solidFill>
              </a:rPr>
              <a:t> </a:t>
            </a:r>
            <a:r>
              <a:rPr sz="2800" smtClean="0">
                <a:solidFill>
                  <a:schemeClr val="tx1"/>
                </a:solidFill>
              </a:rPr>
              <a:t>ميليگرم بازای هر كيلوگرم وزن </a:t>
            </a:r>
            <a:r>
              <a:rPr sz="2800" smtClean="0"/>
              <a:t> بدن بصورت روزانه  توصیه میشود</a:t>
            </a:r>
            <a:endParaRPr sz="2800" dirty="0"/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آمفوتريسين بی داكسي كولات </a:t>
            </a:r>
            <a:r>
              <a:rPr sz="2800" smtClean="0"/>
              <a:t>: 1 ميليگرم بازای هر كيلوگرم وزن بدن بصورت روزانه در سرم دكستروز 5 درصد محلول شده انفوزيون ميگردد 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عوارض:  </a:t>
            </a:r>
            <a:r>
              <a:rPr sz="2800" smtClean="0">
                <a:solidFill>
                  <a:schemeClr val="tx1"/>
                </a:solidFill>
              </a:rPr>
              <a:t>ازوتمی ،از دست دادن پتاسیم ،منیزیوم وبیکربنات وکاهش تولید اریتروپویتین 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چك </a:t>
            </a:r>
            <a:r>
              <a:rPr sz="2800" smtClean="0">
                <a:solidFill>
                  <a:srgbClr val="FF0000"/>
                </a:solidFill>
              </a:rPr>
              <a:t>پتاسيم و كراتينين يك روز در ميان </a:t>
            </a:r>
            <a:r>
              <a:rPr sz="2800" smtClean="0"/>
              <a:t>توصيه ميشود</a:t>
            </a:r>
            <a:endParaRPr sz="280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واکنش حاد بدنبال تزریق </a:t>
            </a:r>
            <a:r>
              <a:rPr sz="2800" smtClean="0">
                <a:solidFill>
                  <a:schemeClr val="tx1"/>
                </a:solidFill>
              </a:rPr>
              <a:t>30 تا 45 دقیقه بعد شروع اولین دوز لرز ،تب وتاکی پنه ممکسنت رخ دهد  وطی 15 تا 30 دقیقه به پیک میرسد  وبتدریج طی 2تا4 ساعت قروکش میکند.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پره مدیکیشن با </a:t>
            </a:r>
            <a:r>
              <a:rPr sz="2800" smtClean="0">
                <a:solidFill>
                  <a:srgbClr val="FF0000"/>
                </a:solidFill>
              </a:rPr>
              <a:t>استامینوفن</a:t>
            </a:r>
            <a:r>
              <a:rPr sz="2800" smtClean="0"/>
              <a:t>  یا اضافه کردن  </a:t>
            </a:r>
            <a:r>
              <a:rPr sz="2800" smtClean="0">
                <a:solidFill>
                  <a:srgbClr val="FF0000"/>
                </a:solidFill>
              </a:rPr>
              <a:t>هیدروکورتیزون  25 تا 50 میلی گرم  </a:t>
            </a:r>
            <a:r>
              <a:rPr sz="2800" smtClean="0"/>
              <a:t>به محلول انفوزیون  واکنش را کاهش میدهد 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تست دوز  </a:t>
            </a:r>
            <a:r>
              <a:rPr sz="2800" smtClean="0"/>
              <a:t>1 میلیگرم  داخل 100 سی سی سرم طی </a:t>
            </a:r>
            <a:r>
              <a:rPr sz="2800" smtClean="0">
                <a:solidFill>
                  <a:srgbClr val="FF0000"/>
                </a:solidFill>
              </a:rPr>
              <a:t>15 دقیقه  </a:t>
            </a:r>
            <a:r>
              <a:rPr sz="2800" smtClean="0"/>
              <a:t>وارزیابی واکنش طی </a:t>
            </a:r>
            <a:r>
              <a:rPr sz="2800" smtClean="0">
                <a:solidFill>
                  <a:srgbClr val="FF0000"/>
                </a:solidFill>
              </a:rPr>
              <a:t>یک ساعت  </a:t>
            </a:r>
            <a:r>
              <a:rPr sz="2800" smtClean="0"/>
              <a:t>انجام میشود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سایر عوارض:</a:t>
            </a:r>
            <a:r>
              <a:rPr sz="2800" smtClean="0">
                <a:solidFill>
                  <a:schemeClr val="tx1"/>
                </a:solidFill>
              </a:rPr>
              <a:t>ترومبوسیتوپنی ،لوکوپنی خفیف ،آریتمی  ،کواگولوپاتی،انتریت هموراژیک،سرگیجه ،انسفالوپاتی ،سیژر،همولیز ، افزایش ترانس آمینازها ودیس استزی کف پاها ممکنست رخ دهد</a:t>
            </a:r>
          </a:p>
          <a:p>
            <a:pPr>
              <a:buFont typeface="Wingdings" pitchFamily="2" charset="2"/>
              <a:buChar char="Ø"/>
            </a:pPr>
            <a:endParaRPr sz="2800" smtClean="0"/>
          </a:p>
          <a:p>
            <a:pPr>
              <a:buFont typeface="Wingdings" pitchFamily="2" charset="2"/>
              <a:buChar char="Ø"/>
            </a:pPr>
            <a:endParaRPr sz="280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sz="2800" smtClean="0"/>
          </a:p>
          <a:p>
            <a:pPr algn="r" rtl="1"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</a:t>
            </a:r>
            <a:endParaRPr lang="fa-I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sz="2800" dirty="0" smtClean="0">
                <a:solidFill>
                  <a:srgbClr val="FF0000"/>
                </a:solidFill>
              </a:rPr>
              <a:t>در </a:t>
            </a:r>
            <a:r>
              <a:rPr sz="2800" smtClean="0">
                <a:solidFill>
                  <a:srgbClr val="FF0000"/>
                </a:solidFill>
              </a:rPr>
              <a:t>پایان انتظار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sz="2800" smtClean="0">
                <a:solidFill>
                  <a:srgbClr val="FF0000"/>
                </a:solidFill>
              </a:rPr>
              <a:t>میر</a:t>
            </a:r>
            <a:r>
              <a:rPr lang="fa-IR" sz="2800" dirty="0" smtClean="0">
                <a:solidFill>
                  <a:srgbClr val="FF0000"/>
                </a:solidFill>
              </a:rPr>
              <a:t>و</a:t>
            </a:r>
            <a:r>
              <a:rPr sz="2800" dirty="0" smtClean="0">
                <a:solidFill>
                  <a:srgbClr val="FF0000"/>
                </a:solidFill>
              </a:rPr>
              <a:t>د فراگیر قادر باشد </a:t>
            </a:r>
            <a:r>
              <a:rPr sz="2800" smtClean="0">
                <a:solidFill>
                  <a:srgbClr val="FF0000"/>
                </a:solidFill>
              </a:rPr>
              <a:t>که </a:t>
            </a:r>
            <a:r>
              <a:rPr lang="fa-IR" sz="2800" dirty="0" smtClean="0">
                <a:solidFill>
                  <a:srgbClr val="FF0000"/>
                </a:solidFill>
              </a:rPr>
              <a:t>:</a:t>
            </a:r>
            <a:endParaRPr sz="2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sz="9600" smtClean="0"/>
              <a:t>اپیدمیولوژی بیماری موکورمایکوز را شرح دهد.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عوامل مستعد کننده موکورمایکوز را لیست کند.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پاتوژنز موکورمایکوز  مرتبط با کوید را شرح دهد.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علائم بالینی موکورمایکوز  رینوسربرال را شرح دهد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راههای تشخیص بیماری موکور مایکوز را شرح دهد.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تشخیص آزمایشگاهی وپاتولوژی  موکور مایکوز را شرح دهد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داروهای موثر بر موکورمایکوز و نحوه درمان دارویی را شرح دهد.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مدیریت تشخیص اندوسکوپی  وجراحی موکورمایکوز را شرح دهد</a:t>
            </a:r>
          </a:p>
          <a:p>
            <a:pPr>
              <a:buFont typeface="Wingdings" pitchFamily="2" charset="2"/>
              <a:buChar char="ü"/>
            </a:pPr>
            <a:r>
              <a:rPr sz="9600" smtClean="0"/>
              <a:t>نکات مهم برای پیشگیری از موکورمایکوز را شرح دهد</a:t>
            </a:r>
          </a:p>
        </p:txBody>
      </p:sp>
    </p:spTree>
    <p:extLst>
      <p:ext uri="{BB962C8B-B14F-4D97-AF65-F5344CB8AC3E}">
        <p14:creationId xmlns:p14="http://schemas.microsoft.com/office/powerpoint/2010/main" xmlns="" val="2056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FF0000"/>
                </a:solidFill>
              </a:rPr>
              <a:t>تریاد علائم مرتبط با انفوزیون </a:t>
            </a:r>
            <a:r>
              <a:rPr lang="fa-IR" sz="2800" dirty="0" smtClean="0"/>
              <a:t>شامل</a:t>
            </a:r>
            <a:r>
              <a:rPr sz="2800" smtClean="0"/>
              <a:t> علائم زیر است :</a:t>
            </a:r>
            <a:endParaRPr lang="fa-IR" sz="2800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درد سینه ،تنگی نفس وهیپوکسی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درد شدید در شکم ،پهلو وپاها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فلاشینگ وکهیر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اغلب طی 5 دقیقه اول  </a:t>
            </a:r>
            <a:r>
              <a:rPr sz="2800" smtClean="0"/>
              <a:t>رخ میدهد </a:t>
            </a:r>
            <a:r>
              <a:rPr lang="fa-IR" sz="2800" dirty="0" smtClean="0"/>
              <a:t>و</a:t>
            </a:r>
            <a:r>
              <a:rPr sz="2800" smtClean="0"/>
              <a:t> </a:t>
            </a:r>
            <a:r>
              <a:rPr lang="fa-IR" sz="2800" dirty="0" smtClean="0"/>
              <a:t>ربطی به سرعت انفوزیون ندارد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این واکنش ها  با تجویز دیفن هیدرامین  و قطع موقت انفوزیون  قا</a:t>
            </a:r>
            <a:r>
              <a:rPr sz="2800" smtClean="0"/>
              <a:t>ب</a:t>
            </a:r>
            <a:r>
              <a:rPr lang="fa-IR" sz="2800" dirty="0" smtClean="0"/>
              <a:t>ل کنترل است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fa-IR" dirty="0" smtClean="0"/>
              <a:t>واکنش های حاد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آمفوتریسین</a:t>
            </a:r>
            <a:r>
              <a:rPr lang="fa-IR" dirty="0" smtClean="0"/>
              <a:t>نفروتوکسیسیتی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770783"/>
            <a:ext cx="10675995" cy="47649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sz="3200" smtClean="0">
                <a:solidFill>
                  <a:srgbClr val="FF0000"/>
                </a:solidFill>
              </a:rPr>
              <a:t>نفروتوکسیسیتی :</a:t>
            </a:r>
            <a:r>
              <a:rPr sz="2400" smtClean="0"/>
              <a:t>پتاسیم </a:t>
            </a:r>
            <a:r>
              <a:rPr sz="2400" dirty="0" smtClean="0"/>
              <a:t>سرم باید مانیتور </a:t>
            </a:r>
            <a:r>
              <a:rPr sz="2400" smtClean="0"/>
              <a:t>شود  و اغلب کاهش آن </a:t>
            </a:r>
            <a:r>
              <a:rPr sz="2400" dirty="0" smtClean="0"/>
              <a:t>نیاز به مکمل خوراکی یا تزریقی دارد</a:t>
            </a:r>
          </a:p>
          <a:p>
            <a:pPr algn="r" rtl="1">
              <a:buFont typeface="Wingdings" pitchFamily="2" charset="2"/>
              <a:buChar char="Ø"/>
            </a:pPr>
            <a:r>
              <a:rPr sz="2400" smtClean="0"/>
              <a:t> اسیدوز </a:t>
            </a:r>
            <a:r>
              <a:rPr sz="2400" dirty="0" smtClean="0"/>
              <a:t>رنال کلیوی بخاطر از دست دادن بیکربنات بندرت نیاز به جایگزینی دارد </a:t>
            </a:r>
          </a:p>
          <a:p>
            <a:pPr algn="r" rtl="1">
              <a:buFont typeface="Wingdings" pitchFamily="2" charset="2"/>
              <a:buChar char="Ø"/>
            </a:pPr>
            <a:r>
              <a:rPr sz="2400" dirty="0" smtClean="0"/>
              <a:t>آمفو تریسین بی معمولا  تداخل </a:t>
            </a:r>
            <a:r>
              <a:rPr sz="2400" smtClean="0"/>
              <a:t>دارویی ندارد </a:t>
            </a:r>
            <a:r>
              <a:rPr sz="2400" dirty="0" smtClean="0"/>
              <a:t>ولی ازوتمی حاصل از آن اغلب در بیمارانی که سایر داروهای نفروتوکسیک میگیرند  مثل </a:t>
            </a:r>
            <a:r>
              <a:rPr sz="2400" smtClean="0">
                <a:solidFill>
                  <a:srgbClr val="FF0000"/>
                </a:solidFill>
              </a:rPr>
              <a:t>سیکلوسپورین</a:t>
            </a:r>
            <a:r>
              <a:rPr sz="2400" smtClean="0"/>
              <a:t> و</a:t>
            </a:r>
            <a:r>
              <a:rPr sz="2400" smtClean="0">
                <a:solidFill>
                  <a:srgbClr val="FF0000"/>
                </a:solidFill>
              </a:rPr>
              <a:t>آمینوگلیکوزید </a:t>
            </a:r>
            <a:r>
              <a:rPr sz="2400" dirty="0" smtClean="0"/>
              <a:t>افزایش می یابد</a:t>
            </a:r>
          </a:p>
          <a:p>
            <a:pPr algn="r" rtl="1">
              <a:buFont typeface="Wingdings" pitchFamily="2" charset="2"/>
              <a:buChar char="Ø"/>
            </a:pPr>
            <a:r>
              <a:rPr sz="2400" dirty="0" smtClean="0">
                <a:solidFill>
                  <a:srgbClr val="FF0000"/>
                </a:solidFill>
              </a:rPr>
              <a:t>هیپوتانسیون وکاهش حجم داخل </a:t>
            </a:r>
            <a:r>
              <a:rPr sz="2400" smtClean="0">
                <a:solidFill>
                  <a:srgbClr val="FF0000"/>
                </a:solidFill>
              </a:rPr>
              <a:t>عروقی و پیوند کلیه  </a:t>
            </a:r>
            <a:r>
              <a:rPr sz="2400" smtClean="0"/>
              <a:t>و سایر </a:t>
            </a:r>
            <a:r>
              <a:rPr sz="2400" dirty="0" smtClean="0"/>
              <a:t>بیماریهای کلیوی  ازوتمی  را افزایش میدهند</a:t>
            </a:r>
          </a:p>
          <a:p>
            <a:pPr algn="r" rtl="1">
              <a:buFont typeface="Wingdings" pitchFamily="2" charset="2"/>
              <a:buChar char="Ø"/>
            </a:pPr>
            <a:r>
              <a:rPr sz="2400" dirty="0" smtClean="0"/>
              <a:t>در ابتدای درمان ازوتمی ممکنست سریعا افزایش یابد واغلب بعد کم میشود وبعد چند روز ثابت میماند </a:t>
            </a:r>
          </a:p>
          <a:p>
            <a:pPr>
              <a:buFont typeface="Wingdings" pitchFamily="2" charset="2"/>
              <a:buChar char="Ø"/>
            </a:pPr>
            <a:r>
              <a:rPr sz="2400" dirty="0" smtClean="0"/>
              <a:t>بالغین بدون بیماری کلیوی ممکنست دچار افزایش متوسط کراتینین در حد </a:t>
            </a:r>
            <a:r>
              <a:rPr sz="2400" dirty="0" smtClean="0">
                <a:solidFill>
                  <a:srgbClr val="FF0000"/>
                </a:solidFill>
              </a:rPr>
              <a:t>2تا 3 میلی گرم در دسی </a:t>
            </a:r>
            <a:r>
              <a:rPr sz="2400" smtClean="0">
                <a:solidFill>
                  <a:srgbClr val="FF0000"/>
                </a:solidFill>
              </a:rPr>
              <a:t>لیتر </a:t>
            </a:r>
            <a:r>
              <a:rPr sz="2400" smtClean="0"/>
              <a:t>شوند و تا </a:t>
            </a:r>
            <a:r>
              <a:rPr sz="2400" dirty="0" smtClean="0"/>
              <a:t>ازاین حد بالاتر نرفته </a:t>
            </a:r>
            <a:r>
              <a:rPr sz="2400" smtClean="0"/>
              <a:t>است درمان نباید قطع شود </a:t>
            </a:r>
            <a:endParaRPr sz="2400" dirty="0" smtClean="0"/>
          </a:p>
          <a:p>
            <a:pPr algn="r" rtl="1">
              <a:buFont typeface="Wingdings" pitchFamily="2" charset="2"/>
              <a:buChar char="Ø"/>
            </a:pPr>
            <a:r>
              <a:rPr sz="2400" dirty="0" smtClean="0"/>
              <a:t>تلاش برای دادن آمفو بدون ایجادازوتمی منجر به درمان ناموفق میشود </a:t>
            </a:r>
          </a:p>
          <a:p>
            <a:pPr algn="r" rtl="1">
              <a:buFont typeface="Wingdings" pitchFamily="2" charset="2"/>
              <a:buChar char="Ø"/>
            </a:pPr>
            <a:r>
              <a:rPr sz="2400" smtClean="0"/>
              <a:t>هدف </a:t>
            </a:r>
            <a:r>
              <a:rPr sz="2400" dirty="0" smtClean="0"/>
              <a:t>تیپرکردن درمان پیشگیری از تجمع دارو نیست بلکه هدف کاهش دادن فشار به نفرونهای تخریب شده  قبلی است </a:t>
            </a:r>
            <a:endParaRPr lang="en-US" sz="2400" dirty="0" smtClean="0"/>
          </a:p>
          <a:p>
            <a:pPr algn="r" rtl="1"/>
            <a:endParaRPr 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ترکیبات آمفوتریسین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چهار ترکیب برای آمفو تریسین بی وجود د ارد</a:t>
            </a:r>
            <a:r>
              <a:rPr lang="en-US" sz="2800" dirty="0" smtClean="0"/>
              <a:t>:</a:t>
            </a:r>
            <a:endParaRPr lang="fa-IR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dirty="0" err="1" smtClean="0"/>
              <a:t>AmphotericinB</a:t>
            </a:r>
            <a:r>
              <a:rPr lang="en-US" sz="2800" dirty="0" smtClean="0"/>
              <a:t> </a:t>
            </a:r>
            <a:r>
              <a:rPr lang="en-US" sz="2800" dirty="0" err="1"/>
              <a:t>deoxycholate</a:t>
            </a:r>
            <a:r>
              <a:rPr lang="en-US" sz="2800" dirty="0"/>
              <a:t> (ABD; </a:t>
            </a:r>
            <a:r>
              <a:rPr lang="en-US" sz="2800" dirty="0" err="1">
                <a:solidFill>
                  <a:srgbClr val="FF0000"/>
                </a:solidFill>
              </a:rPr>
              <a:t>Fungizone</a:t>
            </a:r>
            <a:r>
              <a:rPr lang="en-US" sz="2800" dirty="0" smtClean="0"/>
              <a:t>)</a:t>
            </a:r>
            <a:endParaRPr lang="fa-IR" sz="2800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سه ترکیب چربی وجود دارد</a:t>
            </a:r>
            <a:r>
              <a:rPr lang="en-US" sz="2800" dirty="0" smtClean="0"/>
              <a:t>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err="1" smtClean="0"/>
              <a:t>Amphotericin</a:t>
            </a:r>
            <a:r>
              <a:rPr lang="en-US" sz="2800" dirty="0" smtClean="0"/>
              <a:t> </a:t>
            </a:r>
            <a:r>
              <a:rPr lang="en-US" sz="2800" dirty="0"/>
              <a:t>B colloidal dispersion (ABCD; </a:t>
            </a:r>
            <a:r>
              <a:rPr lang="en-US" sz="2800" dirty="0" err="1" smtClean="0"/>
              <a:t>Amphotec</a:t>
            </a:r>
            <a:r>
              <a:rPr lang="en-US" sz="2800" dirty="0" smtClean="0"/>
              <a:t> or </a:t>
            </a:r>
            <a:r>
              <a:rPr lang="en-US" sz="2800" dirty="0" err="1">
                <a:solidFill>
                  <a:srgbClr val="FF0000"/>
                </a:solidFill>
              </a:rPr>
              <a:t>Amphocil</a:t>
            </a:r>
            <a:r>
              <a:rPr lang="en-US" sz="2800" dirty="0" smtClean="0"/>
              <a:t>)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err="1" smtClean="0"/>
              <a:t>Amphotericin</a:t>
            </a:r>
            <a:r>
              <a:rPr lang="en-US" sz="2800" dirty="0" smtClean="0"/>
              <a:t> </a:t>
            </a:r>
            <a:r>
              <a:rPr lang="en-US" sz="2800" dirty="0"/>
              <a:t>B lipid complex (ABLC; </a:t>
            </a:r>
            <a:r>
              <a:rPr lang="en-US" sz="2800" dirty="0" err="1" smtClean="0">
                <a:solidFill>
                  <a:srgbClr val="FF0000"/>
                </a:solidFill>
              </a:rPr>
              <a:t>Abelcet</a:t>
            </a:r>
            <a:r>
              <a:rPr sz="2800" smtClean="0">
                <a:solidFill>
                  <a:schemeClr val="tx1"/>
                </a:solidFill>
              </a:rPr>
              <a:t>(</a:t>
            </a:r>
            <a:endParaRPr lang="en-US" sz="2800" dirty="0">
              <a:solidFill>
                <a:schemeClr val="tx1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Liposomal </a:t>
            </a:r>
            <a:r>
              <a:rPr lang="en-US" sz="2800" dirty="0" err="1"/>
              <a:t>amphotericin</a:t>
            </a:r>
            <a:r>
              <a:rPr lang="en-US" sz="2800" dirty="0"/>
              <a:t> B (LAMB; </a:t>
            </a:r>
            <a:r>
              <a:rPr lang="en-US" sz="2800" dirty="0" err="1">
                <a:solidFill>
                  <a:srgbClr val="FF0000"/>
                </a:solidFill>
              </a:rPr>
              <a:t>AmBisome</a:t>
            </a:r>
            <a:r>
              <a:rPr lang="en-US" sz="2800" dirty="0" smtClean="0"/>
              <a:t>).</a:t>
            </a:r>
            <a:endParaRPr lang="fa-IR" sz="28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آمفوتریسین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Dr.heravi\New folder\New folder (2)\New folder\Desktop\amphotericin-B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567" y="1903752"/>
            <a:ext cx="5141626" cy="4152274"/>
          </a:xfrm>
          <a:prstGeom prst="rect">
            <a:avLst/>
          </a:prstGeom>
          <a:noFill/>
        </p:spPr>
      </p:pic>
      <p:pic>
        <p:nvPicPr>
          <p:cNvPr id="8" name="Picture 2" descr="C:\Users\Dr.heravi\New folder\New folder (2)\New folder\Desktop\داروی-آمفوتریسین-بی-لیپوزومال-چیست-؟-تأثیرش-بر-قارچ-سیاه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775" y="1843790"/>
            <a:ext cx="5473095" cy="4130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مدیکال- آزول ها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sz="2800" smtClean="0"/>
              <a:t>دسته ای از داروهای ضد قارچ که شامل دو یا سه نیتروژن در حلقه آزول بوده وتقسیم میشوند به :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ایمیدازولها: </a:t>
            </a:r>
            <a:r>
              <a:rPr sz="2800" smtClean="0"/>
              <a:t>شامل </a:t>
            </a:r>
            <a:r>
              <a:rPr sz="2800" smtClean="0"/>
              <a:t>کتوکونازل،میکونازول، </a:t>
            </a:r>
            <a:r>
              <a:rPr sz="2800" smtClean="0"/>
              <a:t>اکونازول </a:t>
            </a:r>
            <a:r>
              <a:rPr sz="2800" smtClean="0"/>
              <a:t>،کلوتریمازول</a:t>
            </a:r>
            <a:endParaRPr sz="2800" smtClean="0"/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تریازولها </a:t>
            </a:r>
            <a:r>
              <a:rPr sz="2800" smtClean="0">
                <a:solidFill>
                  <a:srgbClr val="FF0000"/>
                </a:solidFill>
              </a:rPr>
              <a:t>:</a:t>
            </a:r>
            <a:r>
              <a:rPr sz="2800" smtClean="0"/>
              <a:t>شامل </a:t>
            </a:r>
            <a:r>
              <a:rPr sz="2800" smtClean="0"/>
              <a:t>فلوکونازول،ایتراکونازول،پساکونازول ،وریکونازول، </a:t>
            </a:r>
            <a:r>
              <a:rPr sz="2800" smtClean="0"/>
              <a:t>ایساوکونازول</a:t>
            </a:r>
            <a:endParaRPr sz="2800" smtClean="0"/>
          </a:p>
          <a:p>
            <a:pPr algn="l"/>
            <a:endParaRPr sz="2400" smtClean="0"/>
          </a:p>
          <a:p>
            <a:pPr algn="l"/>
            <a:endParaRPr sz="2400" smtClean="0"/>
          </a:p>
          <a:p>
            <a:pPr algn="l"/>
            <a:endParaRPr sz="2400" smtClean="0"/>
          </a:p>
          <a:p>
            <a:pPr algn="l"/>
            <a:endParaRPr sz="24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پساكونازول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پساكونازول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Posaconazole</a:t>
            </a:r>
            <a:r>
              <a:rPr sz="2800" smtClean="0"/>
              <a:t> بعنوان درمان اوليه توصيه نشده است و معمولا در مواردی كه بيمار به درمان استاندارد پاسخ نداده پساکونازول </a:t>
            </a:r>
            <a:r>
              <a:rPr lang="en-US" sz="2800" dirty="0" smtClean="0"/>
              <a:t>Salvage </a:t>
            </a:r>
            <a:r>
              <a:rPr sz="2800" smtClean="0"/>
              <a:t>به درمان اوليه اضافه ميشود ، در ضمن دربيماراني كه دوره درمان تزريقي آنها كامل شده است با تجويز پساكونازول خوراكي </a:t>
            </a:r>
            <a:r>
              <a:rPr lang="en-US" sz="2800" dirty="0" smtClean="0"/>
              <a:t>Step down therapy </a:t>
            </a:r>
            <a:r>
              <a:rPr sz="2800" smtClean="0"/>
              <a:t>درمان آنها ادامه مي یابد.</a:t>
            </a:r>
            <a:endParaRPr sz="2800" smtClean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پساكونازول </a:t>
            </a:r>
            <a:r>
              <a:rPr sz="2800" dirty="0">
                <a:solidFill>
                  <a:srgbClr val="FF0000"/>
                </a:solidFill>
              </a:rPr>
              <a:t>تزريقي</a:t>
            </a:r>
            <a:r>
              <a:rPr sz="2800" dirty="0"/>
              <a:t>: </a:t>
            </a:r>
            <a:r>
              <a:rPr sz="2800" dirty="0" smtClean="0"/>
              <a:t>ويالهای </a:t>
            </a:r>
            <a:r>
              <a:rPr sz="2800" dirty="0"/>
              <a:t>300 ميليگرم(هر 300 ميليگرم داخل 200 سي سي سالين محلول شده هر 12 ساعت برای روز اول و </a:t>
            </a:r>
            <a:r>
              <a:rPr sz="2800" dirty="0" smtClean="0"/>
              <a:t>سپس300 </a:t>
            </a:r>
            <a:r>
              <a:rPr sz="2800" dirty="0"/>
              <a:t>ميليگرم روزانه از طريق </a:t>
            </a:r>
            <a:r>
              <a:rPr sz="2800" dirty="0">
                <a:solidFill>
                  <a:srgbClr val="FF0000"/>
                </a:solidFill>
              </a:rPr>
              <a:t>وريد مركزی </a:t>
            </a:r>
            <a:r>
              <a:rPr sz="2800" dirty="0"/>
              <a:t>انفوزيون گردد </a:t>
            </a:r>
            <a:r>
              <a:rPr sz="2800" dirty="0" smtClean="0"/>
              <a:t>)</a:t>
            </a:r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دوز </a:t>
            </a:r>
            <a:r>
              <a:rPr sz="2800" dirty="0"/>
              <a:t>اول را ميتوان از طريق رگ محيطي و در ظرف نهايت 30 دقيقه </a:t>
            </a:r>
            <a:r>
              <a:rPr sz="2800" dirty="0" smtClean="0"/>
              <a:t>انفوزيون كرد.</a:t>
            </a:r>
            <a:endParaRPr sz="2800" dirty="0"/>
          </a:p>
          <a:p>
            <a:pPr algn="r" rtl="1"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پساكونازول </a:t>
            </a:r>
            <a:r>
              <a:rPr sz="2800">
                <a:solidFill>
                  <a:srgbClr val="FF0000"/>
                </a:solidFill>
              </a:rPr>
              <a:t>خوراكي </a:t>
            </a:r>
            <a:endParaRPr sz="2800" smtClean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سوسپانسيون 105سی سی (1سی سی/40 میلی گرم) </a:t>
            </a:r>
            <a:r>
              <a:rPr sz="2800"/>
              <a:t>: </a:t>
            </a:r>
            <a:r>
              <a:rPr sz="2800" smtClean="0"/>
              <a:t>5 </a:t>
            </a:r>
            <a:r>
              <a:rPr sz="2800"/>
              <a:t>سي </a:t>
            </a:r>
            <a:r>
              <a:rPr sz="2800" smtClean="0"/>
              <a:t>سي یا 200 میلی گرم </a:t>
            </a:r>
            <a:r>
              <a:rPr sz="2800"/>
              <a:t>هر </a:t>
            </a:r>
            <a:r>
              <a:rPr sz="2800" smtClean="0"/>
              <a:t>6 </a:t>
            </a:r>
            <a:r>
              <a:rPr sz="2800" dirty="0"/>
              <a:t>ساعت با غذای </a:t>
            </a:r>
            <a:r>
              <a:rPr sz="2800"/>
              <a:t>چرب </a:t>
            </a:r>
            <a:r>
              <a:rPr sz="2800" smtClean="0"/>
              <a:t>ميل </a:t>
            </a:r>
            <a:r>
              <a:rPr sz="2800"/>
              <a:t>شود</a:t>
            </a:r>
            <a:r>
              <a:rPr sz="280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آنتی اسید ها و </a:t>
            </a:r>
            <a:r>
              <a:rPr lang="en-US" sz="2800" dirty="0" smtClean="0"/>
              <a:t>H2 </a:t>
            </a:r>
            <a:r>
              <a:rPr sz="2800" smtClean="0"/>
              <a:t>بلوکرها  جذب  سوسپانسیون را کاهش میدهند سوسپانسیون نیاز به دوزهای متعدد دارد  تا فراهم زیستی افزایش یابد  </a:t>
            </a:r>
            <a:endParaRPr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قرص </a:t>
            </a:r>
            <a:r>
              <a:rPr sz="2800" dirty="0"/>
              <a:t>آهسته رهش </a:t>
            </a:r>
            <a:r>
              <a:rPr sz="2800"/>
              <a:t>100 </a:t>
            </a:r>
            <a:r>
              <a:rPr sz="2800" smtClean="0"/>
              <a:t>ميليگرمي:3 </a:t>
            </a:r>
            <a:r>
              <a:rPr sz="2800" dirty="0"/>
              <a:t>قرص معادل 300 ميليگرم هر 12 ساعت روز اول و سپس 300 ميليگرم </a:t>
            </a:r>
            <a:r>
              <a:rPr sz="2800" dirty="0" smtClean="0"/>
              <a:t>روزانه از </a:t>
            </a:r>
            <a:r>
              <a:rPr sz="2800" dirty="0"/>
              <a:t>روز دوم</a:t>
            </a: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پساكونازول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Dr.heravi\New folder\New folder (2)\New folder\Desktop\کاربرد-داروی-پوساکونازول-چیست-؟-تأثیرش-بر-درمان-قارچ-سیاه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151" y="2508070"/>
            <a:ext cx="2554929" cy="2837977"/>
          </a:xfrm>
          <a:prstGeom prst="rect">
            <a:avLst/>
          </a:prstGeom>
          <a:noFill/>
        </p:spPr>
      </p:pic>
      <p:pic>
        <p:nvPicPr>
          <p:cNvPr id="4099" name="Picture 3" descr="C:\Users\Dr.heravi\New folder\New folder (2)\New folder\Desktop\New folder (2)\IMG_۲۰۲۱۰۹۱۷_۰۸۴۹۵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5845" y="2586445"/>
            <a:ext cx="2187756" cy="2835729"/>
          </a:xfrm>
          <a:prstGeom prst="rect">
            <a:avLst/>
          </a:prstGeom>
          <a:noFill/>
        </p:spPr>
      </p:pic>
      <p:pic>
        <p:nvPicPr>
          <p:cNvPr id="5" name="Picture 2" descr="C:\Users\Dr.heravi\New folder\New folder (2)\New folder\Desktop\پوساکونازو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6983" y="2100550"/>
            <a:ext cx="3087758" cy="3282845"/>
          </a:xfrm>
          <a:prstGeom prst="rect">
            <a:avLst/>
          </a:prstGeom>
          <a:noFill/>
        </p:spPr>
      </p:pic>
      <p:pic>
        <p:nvPicPr>
          <p:cNvPr id="6" name="Picture 3" descr="C:\Users\Dr.heravi\New folder\New folder (2)\New folder\Desktop\5e3052a211cc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8679" y="2338252"/>
            <a:ext cx="2333986" cy="3423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پساكونازول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819608"/>
            <a:ext cx="10724606" cy="40233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FF0000"/>
                </a:solidFill>
              </a:rPr>
              <a:t>عوارض :</a:t>
            </a:r>
            <a:endParaRPr sz="28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a-IR" sz="2800" dirty="0" smtClean="0"/>
              <a:t>عوارض گوارشی تهوع </a:t>
            </a:r>
            <a:r>
              <a:rPr sz="2800" dirty="0" smtClean="0"/>
              <a:t>،</a:t>
            </a:r>
            <a:r>
              <a:rPr lang="fa-IR" sz="2800" dirty="0" smtClean="0"/>
              <a:t>استفراغ واسهال که در سوسپانسیون شایعتر است </a:t>
            </a:r>
          </a:p>
          <a:p>
            <a:pPr>
              <a:buFont typeface="Wingdings" pitchFamily="2" charset="2"/>
              <a:buChar char="Ø"/>
            </a:pPr>
            <a:r>
              <a:rPr lang="fa-IR" sz="2800" dirty="0" smtClean="0"/>
              <a:t>هپاتوتوکسیسیتی وتوکسیسیتی قلبی بخاطرطولانی شدن</a:t>
            </a:r>
            <a:r>
              <a:rPr lang="en-US" sz="2800" dirty="0" smtClean="0"/>
              <a:t> </a:t>
            </a:r>
            <a:r>
              <a:rPr lang="en-US" sz="2800" dirty="0" err="1" smtClean="0"/>
              <a:t>QTc</a:t>
            </a:r>
            <a:r>
              <a:rPr lang="en-US" sz="2800" dirty="0" smtClean="0"/>
              <a:t> interval</a:t>
            </a:r>
            <a:r>
              <a:rPr lang="fa-IR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a-IR" sz="2800" dirty="0" smtClean="0"/>
              <a:t>هیپوکالمی </a:t>
            </a:r>
            <a:r>
              <a:rPr sz="2800" dirty="0" smtClean="0"/>
              <a:t>،</a:t>
            </a:r>
            <a:r>
              <a:rPr lang="fa-IR" sz="2800" dirty="0" smtClean="0"/>
              <a:t>هیپرتانسیون وادم محیطی بخاط</a:t>
            </a:r>
            <a:r>
              <a:rPr sz="2800" dirty="0" smtClean="0"/>
              <a:t>ر</a:t>
            </a:r>
            <a:r>
              <a:rPr lang="fa-IR" sz="2800" dirty="0" smtClean="0"/>
              <a:t> مهار</a:t>
            </a:r>
            <a:r>
              <a:rPr lang="en-US" sz="2800" dirty="0" smtClean="0"/>
              <a:t> </a:t>
            </a:r>
            <a:r>
              <a:rPr lang="en-US" sz="2000" dirty="0" smtClean="0"/>
              <a:t>11β-hydroxylase and/or 11β-hydroxysteroid </a:t>
            </a:r>
            <a:r>
              <a:rPr lang="en-US" sz="2000" dirty="0" err="1" smtClean="0"/>
              <a:t>dehydrogenase</a:t>
            </a:r>
            <a:r>
              <a:rPr lang="en-US" sz="2000" dirty="0" smtClean="0"/>
              <a:t> </a:t>
            </a:r>
            <a:endParaRPr sz="2800" dirty="0" smtClean="0"/>
          </a:p>
          <a:p>
            <a:pPr>
              <a:buFont typeface="Wingdings" pitchFamily="2" charset="2"/>
              <a:buChar char="Ø"/>
            </a:pPr>
            <a:r>
              <a:rPr sz="2800" dirty="0" smtClean="0">
                <a:solidFill>
                  <a:schemeClr val="tx1"/>
                </a:solidFill>
              </a:rPr>
              <a:t>در بارداری وشیردهی ممنوعست </a:t>
            </a:r>
          </a:p>
          <a:p>
            <a:pPr>
              <a:buFont typeface="Wingdings" pitchFamily="2" charset="2"/>
              <a:buChar char="Ø"/>
            </a:pPr>
            <a:r>
              <a:rPr sz="2800" dirty="0" smtClean="0">
                <a:solidFill>
                  <a:schemeClr val="tx1"/>
                </a:solidFill>
              </a:rPr>
              <a:t>تعدیل دوز  در نارسایی  کلیه و سیروز  کلاس </a:t>
            </a:r>
            <a:r>
              <a:rPr lang="en-US" sz="2800" dirty="0" err="1" smtClean="0">
                <a:solidFill>
                  <a:schemeClr val="tx1"/>
                </a:solidFill>
              </a:rPr>
              <a:t>inChild</a:t>
            </a:r>
            <a:r>
              <a:rPr lang="en-US" sz="2800" dirty="0" smtClean="0">
                <a:solidFill>
                  <a:schemeClr val="tx1"/>
                </a:solidFill>
              </a:rPr>
              <a:t>-Pugh class A, B, or C </a:t>
            </a:r>
            <a:r>
              <a:rPr sz="2800" dirty="0" smtClean="0">
                <a:solidFill>
                  <a:schemeClr val="tx1"/>
                </a:solidFill>
              </a:rPr>
              <a:t>نیاز ندارد</a:t>
            </a:r>
          </a:p>
          <a:p>
            <a:pPr algn="r" rtl="1">
              <a:buFont typeface="Wingdings" pitchFamily="2" charset="2"/>
              <a:buChar char="Ø"/>
            </a:pPr>
            <a:endParaRPr lang="en-US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2295" y="1768978"/>
          <a:ext cx="8801904" cy="406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9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3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نادر (زیر 1%)</a:t>
                      </a:r>
                      <a:endParaRPr lang="en-US" sz="24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شایع(10-1%)</a:t>
                      </a:r>
                      <a:endParaRPr lang="en-US" sz="24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بسیار شایع(10%)</a:t>
                      </a:r>
                      <a:endParaRPr lang="en-US" sz="24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کلستاز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طول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QT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پسودو آلدسترونیسم 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ادم،آمبولی ریه- تورساد دپوینت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بیحسی در پوست ودرد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تعریق شدید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کاهش کلسیم خون،نارسایی غده آدرنال-کم آبی بدن-کاهش وزن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سوه هاضمه- التهاب پانکراس- برفک دهان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خونریزی واژینال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سندرم همولیتیک اورمیک-تشکیل لخته در </a:t>
                      </a:r>
                      <a:r>
                        <a:rPr lang="fa-IR" sz="1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عروق </a:t>
                      </a: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کوچک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TTP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بیلی روبین –نارسایی کبد –التهاب کبد –بزرگی کبد – افرایش آنزیمهای کبدی – زردی- 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واکنشهاش افزایش </a:t>
                      </a:r>
                      <a:r>
                        <a:rPr lang="fa-IR" sz="1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حساسیت-عفونت هرپس سیمپلکس-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کمردرد- خستگی 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نارسایی حاد کلیوی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پنومونی 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ترومبوفلبیت-افزایش ویا افت فشار خون-ادم محیطی </a:t>
                      </a:r>
                      <a:r>
                        <a:rPr lang="fa-IR" sz="1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</a:t>
                      </a: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ضربان قلب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سردرد-تب </a:t>
                      </a: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ولرز-خستگی-بیخوابی- سرگیجه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راش پوستی  وخارش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هیپومنیزیمی-هیپوکالمی-افزایش قند خون-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اسهال- تهوع- استفراغ-دردشکمی- یبوست- بی اشتهایی- التهاب لب ودهان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ترومبوسیتوپنی-آنمی- نوتروپنی-پتشی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ALT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دردهای عضلانی استخوانی درد مفاصل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سرفه- </a:t>
                      </a: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تنگی نفس- خونریزی بینی </a:t>
                      </a:r>
                      <a:r>
                        <a:rPr lang="fa-IR" sz="16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فارنژیت- </a:t>
                      </a:r>
                      <a:r>
                        <a:rPr lang="fa-IR" sz="16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تب</a:t>
                      </a:r>
                      <a:endParaRPr lang="en-US" sz="16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پساكونازول</a:t>
            </a:r>
            <a:b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عوارض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845" y="1929800"/>
          <a:ext cx="9375133" cy="398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تداخل اثر</a:t>
                      </a:r>
                      <a:endParaRPr lang="en-US" sz="24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داروها</a:t>
                      </a:r>
                      <a:endParaRPr lang="en-US" sz="24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غلظت این داروها  وبروز عوارض قلبی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ترفنادین-استمیزول-سیزاپراید-هالوفانترین-کوئینیدن-پیموزاید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غلظت این داروها وکاهش جریان خون بویژه در انگشتان دست وپا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داروهای دسته ارگوت مثل ارگوتامین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استاتین ها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کاهش غلظت پساکونازول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ریفابوتین وریفامپین- فنی توئین- کاربامازپین- فنوباربیتال- پریمیدون-افاویرنز-فوس امپرناویر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غلظت این داروها   وافزایش عوارض جانبی  این داروها  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.ین کریستین-وین بلاستین-سیکلوسپورین- تاکرولیموس-سیرولیموس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بنزودیازپین ها مثل میدازولام- الپرازولام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مهارکننده پروتئاز مثل لوپیناویر/ریتوناویر- اتازاناویر ریتوناویر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دیلتیازم- وراپامیل- نیفدپین- </a:t>
                      </a:r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نیزولدپین-دیگوکسین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سولوفونیل اوره  مثل گلیپیزاید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261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پساكونازول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تداخلات دارویی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a-IR" dirty="0" smtClean="0">
                <a:solidFill>
                  <a:srgbClr val="92D050"/>
                </a:solidFill>
              </a:rPr>
              <a:t>اتیولوژی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845734"/>
            <a:ext cx="10615353" cy="402336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800" dirty="0"/>
              <a:t>موكورمايكوزيس يك عفونت تهاجمي مخرب توسط يك قارچ فرصت طلب از خانواده موكورال است. 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ارگانيسم </a:t>
            </a:r>
            <a:r>
              <a:rPr lang="fa-IR" sz="2800" dirty="0"/>
              <a:t>های مسبب اين بيماری </a:t>
            </a:r>
            <a:r>
              <a:rPr lang="fa-IR" sz="2800" dirty="0" smtClean="0"/>
              <a:t>ازخانواده </a:t>
            </a:r>
            <a:r>
              <a:rPr lang="fa-IR" sz="2800" dirty="0"/>
              <a:t>موكوراسه مي باشند كه به راسته </a:t>
            </a:r>
            <a:r>
              <a:rPr lang="fa-IR" sz="2800" dirty="0">
                <a:solidFill>
                  <a:srgbClr val="FF0000"/>
                </a:solidFill>
              </a:rPr>
              <a:t>موكورال ها </a:t>
            </a:r>
            <a:r>
              <a:rPr lang="fa-IR" sz="2800" dirty="0"/>
              <a:t>از رده </a:t>
            </a:r>
            <a:r>
              <a:rPr lang="fa-IR" sz="2800" dirty="0">
                <a:solidFill>
                  <a:srgbClr val="FF0000"/>
                </a:solidFill>
              </a:rPr>
              <a:t>زايگوميست ها </a:t>
            </a:r>
            <a:r>
              <a:rPr lang="fa-IR" sz="2800" dirty="0"/>
              <a:t>تعلق دارند. 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اين </a:t>
            </a:r>
            <a:r>
              <a:rPr lang="fa-IR" sz="2800" dirty="0"/>
              <a:t>قارچ ها در </a:t>
            </a:r>
            <a:r>
              <a:rPr lang="fa-IR" sz="2800" dirty="0">
                <a:solidFill>
                  <a:srgbClr val="FF0000"/>
                </a:solidFill>
              </a:rPr>
              <a:t>سراسر محيط به ويژه در هواى </a:t>
            </a:r>
            <a:r>
              <a:rPr lang="fa-IR" sz="2800" dirty="0" smtClean="0">
                <a:solidFill>
                  <a:srgbClr val="FF0000"/>
                </a:solidFill>
              </a:rPr>
              <a:t>داخل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fa-IR" sz="2800" dirty="0" smtClean="0">
                <a:solidFill>
                  <a:srgbClr val="FF0000"/>
                </a:solidFill>
              </a:rPr>
              <a:t>اتاق </a:t>
            </a:r>
            <a:r>
              <a:rPr lang="fa-IR" sz="2800" dirty="0">
                <a:solidFill>
                  <a:srgbClr val="FF0000"/>
                </a:solidFill>
              </a:rPr>
              <a:t>و خارج اتاق، روى مواد غذايي، كمپوست گياهان، روى </a:t>
            </a:r>
            <a:r>
              <a:rPr lang="fa-IR" sz="2800" dirty="0" smtClean="0">
                <a:solidFill>
                  <a:srgbClr val="FF0000"/>
                </a:solidFill>
              </a:rPr>
              <a:t>ميوه</a:t>
            </a:r>
            <a:r>
              <a:rPr sz="2800" smtClean="0">
                <a:solidFill>
                  <a:srgbClr val="FF0000"/>
                </a:solidFill>
              </a:rPr>
              <a:t> </a:t>
            </a:r>
            <a:r>
              <a:rPr lang="fa-IR" sz="2800" dirty="0" smtClean="0">
                <a:solidFill>
                  <a:srgbClr val="FF0000"/>
                </a:solidFill>
              </a:rPr>
              <a:t>هاى </a:t>
            </a:r>
            <a:r>
              <a:rPr lang="fa-IR" sz="2800" dirty="0">
                <a:solidFill>
                  <a:srgbClr val="FF0000"/>
                </a:solidFill>
              </a:rPr>
              <a:t>پوسيده، در گردوغبار، در طي </a:t>
            </a:r>
            <a:r>
              <a:rPr lang="fa-IR" sz="2800" dirty="0" smtClean="0">
                <a:solidFill>
                  <a:srgbClr val="FF0000"/>
                </a:solidFill>
              </a:rPr>
              <a:t>حفاریهاى </a:t>
            </a:r>
            <a:r>
              <a:rPr lang="fa-IR" sz="2800" dirty="0">
                <a:solidFill>
                  <a:srgbClr val="FF0000"/>
                </a:solidFill>
              </a:rPr>
              <a:t>سنگين و ساختمان سازى </a:t>
            </a:r>
            <a:r>
              <a:rPr lang="fa-IR" sz="2800" dirty="0" smtClean="0">
                <a:solidFill>
                  <a:srgbClr val="FF0000"/>
                </a:solidFill>
              </a:rPr>
              <a:t>و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fa-IR" sz="2800" dirty="0" smtClean="0">
                <a:solidFill>
                  <a:srgbClr val="FF0000"/>
                </a:solidFill>
              </a:rPr>
              <a:t>در </a:t>
            </a:r>
            <a:r>
              <a:rPr lang="fa-IR" sz="2800" dirty="0">
                <a:solidFill>
                  <a:srgbClr val="FF0000"/>
                </a:solidFill>
              </a:rPr>
              <a:t>فيلترهاى تهويه هوا </a:t>
            </a:r>
            <a:r>
              <a:rPr lang="fa-IR" sz="2800" dirty="0"/>
              <a:t>وجود دارد. </a:t>
            </a:r>
            <a:endParaRPr sz="2800" smtClean="0"/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استنشاق </a:t>
            </a:r>
            <a:r>
              <a:rPr lang="fa-IR" sz="2800" dirty="0"/>
              <a:t>اسپورها از منابع محيطي </a:t>
            </a:r>
            <a:r>
              <a:rPr lang="fa-IR" sz="2800" dirty="0" smtClean="0">
                <a:solidFill>
                  <a:srgbClr val="FF0000"/>
                </a:solidFill>
              </a:rPr>
              <a:t>اصلي</a:t>
            </a:r>
            <a:r>
              <a:rPr sz="2800" smtClean="0">
                <a:solidFill>
                  <a:srgbClr val="FF0000"/>
                </a:solidFill>
              </a:rPr>
              <a:t> </a:t>
            </a:r>
            <a:r>
              <a:rPr lang="fa-IR" sz="2800" dirty="0" smtClean="0">
                <a:solidFill>
                  <a:srgbClr val="FF0000"/>
                </a:solidFill>
              </a:rPr>
              <a:t>ترين </a:t>
            </a:r>
            <a:r>
              <a:rPr lang="fa-IR" sz="2800" dirty="0"/>
              <a:t>روش انتقال قارچها مي باشد و بيشتر افراد هر روز </a:t>
            </a:r>
            <a:r>
              <a:rPr lang="fa-IR" sz="2800" dirty="0" smtClean="0"/>
              <a:t>با</a:t>
            </a:r>
            <a:r>
              <a:rPr lang="en-US" sz="2800" dirty="0" smtClean="0"/>
              <a:t> </a:t>
            </a:r>
            <a:r>
              <a:rPr lang="fa-IR" sz="2800" dirty="0" smtClean="0"/>
              <a:t>اسپورهای </a:t>
            </a:r>
            <a:r>
              <a:rPr lang="fa-IR" sz="2800" dirty="0"/>
              <a:t>ميكروسكوپي قارچ در تماس هستند، بنابراين احتمالاً </a:t>
            </a:r>
            <a:r>
              <a:rPr lang="fa-IR" sz="2800" dirty="0">
                <a:solidFill>
                  <a:srgbClr val="FF0000"/>
                </a:solidFill>
              </a:rPr>
              <a:t>جلوگيری از تماس با موركومايست ها كاملاً غيرممكن است.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/>
              <a:t>اين </a:t>
            </a:r>
            <a:r>
              <a:rPr lang="fa-IR" sz="2800" dirty="0"/>
              <a:t>قارچ </a:t>
            </a:r>
            <a:r>
              <a:rPr lang="fa-IR" sz="2800" dirty="0" smtClean="0"/>
              <a:t>هابرای </a:t>
            </a:r>
            <a:r>
              <a:rPr lang="fa-IR" sz="2800" dirty="0"/>
              <a:t>اكثر مردم مضر نيستند. با اين </a:t>
            </a:r>
            <a:r>
              <a:rPr lang="fa-IR" sz="2800" dirty="0" smtClean="0"/>
              <a:t>حال </a:t>
            </a:r>
            <a:r>
              <a:rPr lang="fa-IR" sz="2800" dirty="0"/>
              <a:t>در افرادی كه سيستم ايمني ضعيفي دارند مي تواند باعث ايجاد عفونت در ريه ها يا سينوس ها </a:t>
            </a:r>
            <a:r>
              <a:rPr lang="fa-IR" sz="2800" dirty="0" smtClean="0"/>
              <a:t>شده</a:t>
            </a:r>
            <a:r>
              <a:rPr lang="en-US" sz="2800" dirty="0" smtClean="0"/>
              <a:t> </a:t>
            </a:r>
            <a:r>
              <a:rPr lang="fa-IR" sz="2800" dirty="0" smtClean="0"/>
              <a:t>و </a:t>
            </a:r>
            <a:r>
              <a:rPr lang="fa-IR" sz="2800" dirty="0"/>
              <a:t>به ساير قسمت های بدن گسترش يابد.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0780" y="1845734"/>
            <a:ext cx="10414900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sz="2800" smtClean="0"/>
              <a:t>ایساوکونازول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Isavuconazole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Cresemba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معمولا بخوبی تحمل میشود  وآلترناتیو در بیمارانی است که از نظر بالینی پایدار هستند   وامکان تجویز آمفوتریسین وپساکونازول نیست مواردی از شکست درمان هم دیده شده است </a:t>
            </a:r>
            <a:endParaRPr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Isavuconazole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dosed with a 200-mg every 8 hours loading dose for 6 doses (48 hours), then  mg  200 daily maintenance dose  for 4- 6 weeks</a:t>
            </a:r>
          </a:p>
          <a:p>
            <a:pPr algn="r"/>
            <a:endParaRPr lang="en-US" sz="2400" dirty="0" smtClean="0"/>
          </a:p>
          <a:p>
            <a:pPr algn="l" rtl="0"/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ایساوکونازول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 ایساوکونازول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98" y="1845734"/>
            <a:ext cx="10391182" cy="4398312"/>
          </a:xfrm>
        </p:spPr>
        <p:txBody>
          <a:bodyPr>
            <a:noAutofit/>
          </a:bodyPr>
          <a:lstStyle/>
          <a:p>
            <a:pPr algn="r">
              <a:buFont typeface="Wingdings" pitchFamily="2" charset="2"/>
              <a:buChar char="Ø"/>
            </a:pPr>
            <a:r>
              <a:rPr sz="2400" smtClean="0"/>
              <a:t>ایساوکونازول بصورت کپسول  100 میلی گرم وفرم تزریقی 100میلی گرم وجود دارد</a:t>
            </a:r>
          </a:p>
          <a:p>
            <a:pPr algn="r">
              <a:buFont typeface="Wingdings" pitchFamily="2" charset="2"/>
              <a:buChar char="Ø"/>
            </a:pPr>
            <a:r>
              <a:rPr sz="2400" smtClean="0"/>
              <a:t>نیمه عمر طولانی 130 ساعت دارد  و</a:t>
            </a:r>
            <a:r>
              <a:rPr lang="en-US" sz="2400" dirty="0" smtClean="0"/>
              <a:t> </a:t>
            </a:r>
            <a:r>
              <a:rPr sz="2400" smtClean="0"/>
              <a:t>روزی یک بار میتوان داد</a:t>
            </a:r>
          </a:p>
          <a:p>
            <a:pPr algn="r">
              <a:buFont typeface="Wingdings" pitchFamily="2" charset="2"/>
              <a:buChar char="Ø"/>
            </a:pPr>
            <a:r>
              <a:rPr sz="2400" smtClean="0"/>
              <a:t>کپسول خوراکی بخوبی جذب میشود  وفراهم زیستی 98% دارد وبا یا بدون غذا داده میشود</a:t>
            </a:r>
          </a:p>
          <a:p>
            <a:pPr algn="r">
              <a:buFont typeface="Wingdings" pitchFamily="2" charset="2"/>
              <a:buChar char="Ø"/>
            </a:pPr>
            <a:r>
              <a:rPr sz="2400" smtClean="0"/>
              <a:t>دوز بارگیری  در 48 ساعت اول داده میشود</a:t>
            </a:r>
          </a:p>
          <a:p>
            <a:pPr algn="r">
              <a:buFont typeface="Wingdings" pitchFamily="2" charset="2"/>
              <a:buChar char="Ø"/>
            </a:pPr>
            <a:r>
              <a:rPr sz="2400" smtClean="0"/>
              <a:t>تجویز همزمان با متوتروکسات  باعث افزایش سمیت آن متوترکسات میشود</a:t>
            </a:r>
          </a:p>
          <a:p>
            <a:pPr algn="r">
              <a:buFont typeface="Wingdings" pitchFamily="2" charset="2"/>
              <a:buChar char="Ø"/>
            </a:pPr>
            <a:r>
              <a:rPr sz="2400" smtClean="0"/>
              <a:t>سطح خونی تاکرولیموس وسیرولیموسبا مصرف همزمان آن افزایش می یابد درحالی که تداخل با گلوکوکورتیکوئیدها وسیکلوسپورین خفیف است 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sz="2400" smtClean="0">
                <a:solidFill>
                  <a:srgbClr val="FF0000"/>
                </a:solidFill>
              </a:rPr>
              <a:t>عوارض:</a:t>
            </a:r>
            <a:r>
              <a:rPr sz="2400" smtClean="0"/>
              <a:t>شایعترین  عارضه تهوع،استفراغ ،اسهال ،سردرد ،افزایش ترانس آمینازها  وهیپوکالمی است </a:t>
            </a:r>
          </a:p>
          <a:p>
            <a:pPr>
              <a:buFont typeface="Wingdings" pitchFamily="2" charset="2"/>
              <a:buChar char="Ø"/>
            </a:pPr>
            <a:r>
              <a:rPr sz="2400" smtClean="0"/>
              <a:t>برخلاف سایر آزولها باعث کوتاه شدن </a:t>
            </a:r>
            <a:r>
              <a:rPr lang="en-US" sz="2400" dirty="0" smtClean="0"/>
              <a:t>QT </a:t>
            </a:r>
            <a:r>
              <a:rPr sz="2400" smtClean="0"/>
              <a:t>میشود</a:t>
            </a:r>
          </a:p>
          <a:p>
            <a:pPr algn="r">
              <a:buFont typeface="Wingdings" pitchFamily="2" charset="2"/>
              <a:buChar char="Ø"/>
            </a:pPr>
            <a:endParaRPr sz="2400" smtClean="0"/>
          </a:p>
          <a:p>
            <a:pPr algn="r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مدیکال-ایتراکونازول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sz="9600" smtClean="0"/>
              <a:t>موکورها ذاتا به وریکونازول ،فلوکونازول  و</a:t>
            </a:r>
            <a:r>
              <a:rPr lang="en-US" sz="9600" dirty="0" smtClean="0"/>
              <a:t> </a:t>
            </a:r>
            <a:r>
              <a:rPr sz="9600" smtClean="0"/>
              <a:t>کسپوفونژین مقاوم هستند مطالعات آزمایشگاهی  محدودی حساسیت به ایتراکونازل را نشان داده اند.</a:t>
            </a:r>
          </a:p>
          <a:p>
            <a:pPr>
              <a:buFont typeface="Wingdings" pitchFamily="2" charset="2"/>
              <a:buChar char="Ø"/>
            </a:pPr>
            <a:r>
              <a:rPr sz="9600" smtClean="0"/>
              <a:t>از آنجایی که با  محدودیت دارو مواجه هستیم ایتراکونازول ممکنست مدنظر قرار گیرد</a:t>
            </a:r>
          </a:p>
          <a:p>
            <a:pPr>
              <a:buFont typeface="Wingdings" pitchFamily="2" charset="2"/>
              <a:buChar char="Ø"/>
            </a:pPr>
            <a:r>
              <a:rPr sz="9600" smtClean="0"/>
              <a:t>ایتراکونازول علیه اکثر مایکوزهای جلدی ومهاجم فعالیت دارد بویژه در آلرژیک برونکوپولموناری آسپرژیلوزیس </a:t>
            </a:r>
            <a:r>
              <a:rPr lang="en-US" sz="9600" dirty="0" smtClean="0"/>
              <a:t>ABPA</a:t>
            </a:r>
            <a:endParaRPr sz="9600" smtClean="0"/>
          </a:p>
          <a:p>
            <a:pPr>
              <a:buFont typeface="Wingdings" pitchFamily="2" charset="2"/>
              <a:buChar char="Ø"/>
            </a:pPr>
            <a:r>
              <a:rPr sz="9600" smtClean="0">
                <a:solidFill>
                  <a:srgbClr val="FF0000"/>
                </a:solidFill>
              </a:rPr>
              <a:t>اشکال دارویی :</a:t>
            </a:r>
            <a:r>
              <a:rPr sz="9600" smtClean="0"/>
              <a:t>یتراکونازول </a:t>
            </a:r>
            <a:r>
              <a:rPr lang="en-US" sz="9600" dirty="0" err="1" smtClean="0"/>
              <a:t>itraconazole</a:t>
            </a:r>
            <a:r>
              <a:rPr sz="9600" smtClean="0"/>
              <a:t>  کپسول 100 میلی گرم دارد فراهم زییستی تقریباً 55% دارد وجذبش با غذا  و</a:t>
            </a:r>
            <a:r>
              <a:rPr lang="en-US" sz="9600" dirty="0" smtClean="0"/>
              <a:t>PH </a:t>
            </a:r>
            <a:r>
              <a:rPr sz="9600" smtClean="0"/>
              <a:t> اسیدی  افزایش می یابد</a:t>
            </a:r>
          </a:p>
          <a:p>
            <a:pPr>
              <a:buFont typeface="Wingdings" pitchFamily="2" charset="2"/>
              <a:buChar char="Ø"/>
            </a:pPr>
            <a:r>
              <a:rPr sz="9600" smtClean="0"/>
              <a:t>سوسپانسیون </a:t>
            </a:r>
            <a:r>
              <a:rPr lang="en-US" sz="9600" dirty="0" smtClean="0"/>
              <a:t>(10 mg/</a:t>
            </a:r>
            <a:r>
              <a:rPr lang="en-US" sz="9600" dirty="0" err="1" smtClean="0"/>
              <a:t>mL</a:t>
            </a:r>
            <a:r>
              <a:rPr lang="en-US" sz="9600" dirty="0" smtClean="0"/>
              <a:t>)</a:t>
            </a:r>
            <a:r>
              <a:rPr sz="9600" smtClean="0"/>
              <a:t> فراهم زیستی 30 تا 37% بیشتر دارد  وجذبش با </a:t>
            </a:r>
            <a:r>
              <a:rPr lang="en-US" sz="9600" dirty="0" smtClean="0"/>
              <a:t>PH </a:t>
            </a:r>
            <a:r>
              <a:rPr sz="9600" smtClean="0"/>
              <a:t> اسیدی  تغییر نمیکند ولی با معده خالی جذب بهتر است </a:t>
            </a:r>
          </a:p>
          <a:p>
            <a:pPr>
              <a:buFont typeface="Wingdings" pitchFamily="2" charset="2"/>
              <a:buChar char="Ø"/>
            </a:pPr>
            <a:r>
              <a:rPr sz="9600" smtClean="0">
                <a:solidFill>
                  <a:srgbClr val="FF0000"/>
                </a:solidFill>
              </a:rPr>
              <a:t>دوزاژ : </a:t>
            </a:r>
            <a:r>
              <a:rPr sz="9600" smtClean="0"/>
              <a:t>200 میلیگرم هر 8 ساعت برای 6- 3 هفته </a:t>
            </a:r>
          </a:p>
          <a:p>
            <a:pPr>
              <a:buFont typeface="Wingdings" pitchFamily="2" charset="2"/>
              <a:buChar char="Ø"/>
            </a:pPr>
            <a:r>
              <a:rPr sz="9600" smtClean="0"/>
              <a:t>تعدیل دوز در نارسایی کبد وکلیه نیازندارد گرچه که بهتر است با احتیاط مصرف شود</a:t>
            </a:r>
          </a:p>
          <a:p>
            <a:pPr>
              <a:buFont typeface="Wingdings" pitchFamily="2" charset="2"/>
              <a:buChar char="Ø"/>
            </a:pPr>
            <a:r>
              <a:rPr sz="9600" smtClean="0">
                <a:solidFill>
                  <a:srgbClr val="FF0000"/>
                </a:solidFill>
              </a:rPr>
              <a:t>عوارض:</a:t>
            </a:r>
            <a:r>
              <a:rPr sz="9600" smtClean="0"/>
              <a:t>هپاتوتوکسیسیتی و طولانی شدن </a:t>
            </a:r>
            <a:r>
              <a:rPr lang="en-US" sz="9600" dirty="0" smtClean="0"/>
              <a:t>QT</a:t>
            </a:r>
            <a:r>
              <a:rPr sz="9600" smtClean="0"/>
              <a:t>، عوارض گوارشی،فشار خون،هیپوکالمی وادم محیطی،نارسایی قلبی،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0780" y="1845734"/>
            <a:ext cx="10414900" cy="402336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Combination Therapy </a:t>
            </a:r>
            <a:r>
              <a:rPr sz="2800" smtClean="0">
                <a:solidFill>
                  <a:srgbClr val="FF0000"/>
                </a:solidFill>
              </a:rPr>
              <a:t>درمان ترکیبی سود مند نمی باشد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طول مدت درمان بسته به بیمار دارد  نزدیک به نرمال شدن تصویربرداری ها ،منفی شدن کشت و نمونه بیوپسی  وبهبود یافتن نقص ایمنی  اندیکاتورهای قطع درمان ضد قارچ هستند </a:t>
            </a:r>
          </a:p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ریلاپس دیررس </a:t>
            </a:r>
            <a:r>
              <a:rPr sz="2800" smtClean="0"/>
              <a:t>بعد درمان موفق گزارش شده است </a:t>
            </a:r>
          </a:p>
          <a:p>
            <a:pPr algn="r"/>
            <a:endParaRPr lang="en-US" sz="2400" dirty="0" smtClean="0"/>
          </a:p>
          <a:p>
            <a:pPr algn="l" rtl="0"/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درمان مدیکال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Simplified Treatment algorithm for COVID Associated Rhino-Orbital </a:t>
            </a:r>
            <a:r>
              <a:rPr lang="en-US" sz="3200" dirty="0" err="1"/>
              <a:t>Mucormycosis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15281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9634" name="Picture 2" descr="C:\Users\Dr.heravi\Desktop\سرگرمی 2\عکسهای جالب تلگرام\421225476_1247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467" y="500042"/>
            <a:ext cx="971556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716" y="401781"/>
            <a:ext cx="10058400" cy="559724"/>
          </a:xfrm>
        </p:spPr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پیشگیری از موکور دربیماران کوید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7964"/>
            <a:ext cx="11277600" cy="440820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dirty="0"/>
              <a:t>نشان داده شده است كه عوامل مختلفي ممكن است بيماران مبتلا به كوويد- 19 را به موكورمايكوزيس مستعد كند</a:t>
            </a:r>
            <a:r>
              <a:rPr sz="2800"/>
              <a:t>. </a:t>
            </a:r>
            <a:endParaRPr sz="2800" smtClean="0"/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برخي </a:t>
            </a:r>
            <a:r>
              <a:rPr sz="2800" dirty="0"/>
              <a:t>از بيماران مبتلا </a:t>
            </a:r>
            <a:r>
              <a:rPr sz="2800" dirty="0" smtClean="0"/>
              <a:t>به</a:t>
            </a:r>
            <a:r>
              <a:rPr lang="en-US" sz="2800" dirty="0" smtClean="0"/>
              <a:t> </a:t>
            </a:r>
            <a:r>
              <a:rPr sz="2800" dirty="0" smtClean="0"/>
              <a:t>عفونت </a:t>
            </a:r>
            <a:r>
              <a:rPr sz="2800" dirty="0"/>
              <a:t>با ويروس </a:t>
            </a:r>
            <a:r>
              <a:rPr lang="en-US" sz="2800" dirty="0"/>
              <a:t>COVID-19 </a:t>
            </a:r>
            <a:r>
              <a:rPr sz="2800" dirty="0"/>
              <a:t>كه سابقه بيماری ديابت نداشتند به دنبال ابتلا به اين عفونت و دريافت درمان های دارويي به ديابت </a:t>
            </a:r>
            <a:r>
              <a:rPr sz="2800" dirty="0" smtClean="0"/>
              <a:t>مبتلا</a:t>
            </a:r>
            <a:r>
              <a:rPr lang="en-US" sz="2800" dirty="0" smtClean="0"/>
              <a:t> </a:t>
            </a:r>
            <a:r>
              <a:rPr sz="2800" dirty="0" smtClean="0"/>
              <a:t>مي </a:t>
            </a:r>
            <a:r>
              <a:rPr sz="2800" dirty="0"/>
              <a:t>شوند</a:t>
            </a:r>
            <a:r>
              <a:rPr sz="2800"/>
              <a:t>. 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 </a:t>
            </a:r>
            <a:r>
              <a:rPr sz="2800" dirty="0"/>
              <a:t>با توجه به اينكه </a:t>
            </a:r>
            <a:r>
              <a:rPr sz="2800" dirty="0">
                <a:solidFill>
                  <a:srgbClr val="FF0000"/>
                </a:solidFill>
              </a:rPr>
              <a:t>15 % </a:t>
            </a:r>
            <a:r>
              <a:rPr sz="2800" dirty="0"/>
              <a:t>بيماراني كه به علت كوويد بستری مي شوند </a:t>
            </a:r>
            <a:r>
              <a:rPr sz="2800" dirty="0">
                <a:solidFill>
                  <a:srgbClr val="FF0000"/>
                </a:solidFill>
              </a:rPr>
              <a:t>ديابت جديد </a:t>
            </a:r>
            <a:r>
              <a:rPr sz="2800" dirty="0"/>
              <a:t>رخ مي دهد و بسياری از بيماران </a:t>
            </a:r>
            <a:r>
              <a:rPr sz="2800" dirty="0" smtClean="0"/>
              <a:t>دچار</a:t>
            </a:r>
            <a:r>
              <a:rPr sz="2800" dirty="0" smtClean="0">
                <a:solidFill>
                  <a:srgbClr val="FF0000"/>
                </a:solidFill>
              </a:rPr>
              <a:t>هيپرگليسمي</a:t>
            </a:r>
            <a:r>
              <a:rPr sz="2800" dirty="0" smtClean="0"/>
              <a:t> </a:t>
            </a:r>
            <a:r>
              <a:rPr sz="2800" dirty="0">
                <a:solidFill>
                  <a:srgbClr val="FF0000"/>
                </a:solidFill>
              </a:rPr>
              <a:t>ناشي</a:t>
            </a:r>
            <a:r>
              <a:rPr sz="2800" dirty="0"/>
              <a:t> </a:t>
            </a:r>
            <a:r>
              <a:rPr sz="2800" dirty="0">
                <a:solidFill>
                  <a:srgbClr val="FF0000"/>
                </a:solidFill>
              </a:rPr>
              <a:t>از استرس </a:t>
            </a:r>
            <a:r>
              <a:rPr sz="2800" dirty="0"/>
              <a:t>مي شوند بر اساس شواهد فعلي ما توصيه مي كنيم:</a:t>
            </a:r>
          </a:p>
          <a:p>
            <a:pPr algn="r" rtl="1"/>
            <a:r>
              <a:rPr sz="2800" dirty="0"/>
              <a:t>1 - قند خون ، </a:t>
            </a:r>
            <a:r>
              <a:rPr lang="en-US" sz="2800" dirty="0"/>
              <a:t>HbA1c </a:t>
            </a:r>
            <a:r>
              <a:rPr sz="2800" dirty="0"/>
              <a:t>در تمام بيماران مبتلا به كوويد- 19 بررسي شود .</a:t>
            </a:r>
          </a:p>
          <a:p>
            <a:pPr algn="r" rtl="1"/>
            <a:r>
              <a:rPr sz="2800" dirty="0"/>
              <a:t>2 - كنترل دقيق قند خون </a:t>
            </a:r>
            <a:r>
              <a:rPr lang="en-US" sz="2800" dirty="0" smtClean="0"/>
              <a:t>)</a:t>
            </a:r>
            <a:r>
              <a:rPr sz="2800" dirty="0" smtClean="0"/>
              <a:t> </a:t>
            </a:r>
            <a:r>
              <a:rPr sz="2800" dirty="0"/>
              <a:t>110 - 180 ميلي گرم در دسي </a:t>
            </a:r>
            <a:r>
              <a:rPr sz="2800" dirty="0" smtClean="0"/>
              <a:t>ليتر</a:t>
            </a:r>
            <a:r>
              <a:rPr lang="en-US" sz="2800" dirty="0" smtClean="0"/>
              <a:t>(</a:t>
            </a:r>
            <a:r>
              <a:rPr sz="2800" dirty="0" smtClean="0"/>
              <a:t> </a:t>
            </a:r>
            <a:r>
              <a:rPr sz="2800" dirty="0"/>
              <a:t>در بيماران ديابتي انجام شود .</a:t>
            </a:r>
          </a:p>
          <a:p>
            <a:pPr algn="r" rtl="1"/>
            <a:r>
              <a:rPr sz="2800" dirty="0"/>
              <a:t>3 - استفاده منطقي و اجتناب از دوزهای غير ضروری كورتيكواستروئيدهای سيستميك ، داروهای ضد اينترلوكين 6 در </a:t>
            </a:r>
            <a:r>
              <a:rPr sz="2800" dirty="0" smtClean="0"/>
              <a:t>بيماران</a:t>
            </a:r>
            <a:r>
              <a:rPr lang="en-US" sz="2800" dirty="0" smtClean="0"/>
              <a:t> </a:t>
            </a:r>
            <a:r>
              <a:rPr sz="2800" dirty="0" smtClean="0"/>
              <a:t>كوويد- </a:t>
            </a:r>
            <a:r>
              <a:rPr sz="2800" dirty="0"/>
              <a:t>19</a:t>
            </a:r>
          </a:p>
          <a:p>
            <a:pPr algn="r" rtl="1"/>
            <a:r>
              <a:rPr sz="2800" dirty="0"/>
              <a:t>4 </a:t>
            </a:r>
            <a:r>
              <a:rPr sz="2800"/>
              <a:t>- </a:t>
            </a:r>
            <a:r>
              <a:rPr sz="2800" smtClean="0"/>
              <a:t>توصيه </a:t>
            </a:r>
            <a:r>
              <a:rPr sz="2800" dirty="0"/>
              <a:t>ها در حين و بعد از استفاده از درمان با استروييد ها و </a:t>
            </a:r>
            <a:r>
              <a:rPr lang="en-US" sz="2800" dirty="0" err="1"/>
              <a:t>immunomodulator</a:t>
            </a:r>
            <a:r>
              <a:rPr lang="en-US" sz="2800" dirty="0"/>
              <a:t>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پیشگیری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780310"/>
            <a:ext cx="11176000" cy="4525963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dirty="0"/>
              <a:t>بيماراني كه از قبل مبتلا به ديابت نبوده و حين بستری در آنها قند بالا گزارش شده است علاوه بر تنظيم قند خون حين </a:t>
            </a:r>
            <a:r>
              <a:rPr sz="2800" dirty="0" smtClean="0"/>
              <a:t>درمان</a:t>
            </a:r>
            <a:r>
              <a:rPr lang="en-US" sz="2800" dirty="0" smtClean="0"/>
              <a:t> </a:t>
            </a:r>
            <a:r>
              <a:rPr sz="2800" dirty="0" smtClean="0"/>
              <a:t>بيماری </a:t>
            </a:r>
            <a:r>
              <a:rPr sz="2800" dirty="0"/>
              <a:t>كوويد- 19 ، موظف به چك قند خون پس از ترخيص در منزل هستند و در صورت تداوم قند خون بالا بايد درمان </a:t>
            </a:r>
            <a:r>
              <a:rPr sz="2800" dirty="0" smtClean="0"/>
              <a:t>مناسب</a:t>
            </a:r>
            <a:r>
              <a:rPr lang="en-US" sz="2800" dirty="0" smtClean="0"/>
              <a:t> </a:t>
            </a:r>
            <a:r>
              <a:rPr sz="2800" dirty="0" smtClean="0"/>
              <a:t>را </a:t>
            </a:r>
            <a:r>
              <a:rPr sz="2800" dirty="0"/>
              <a:t>دريافت كنند و </a:t>
            </a:r>
            <a:r>
              <a:rPr sz="2800" dirty="0">
                <a:solidFill>
                  <a:srgbClr val="FF0000"/>
                </a:solidFill>
              </a:rPr>
              <a:t>سه تا چهار هفته </a:t>
            </a:r>
            <a:r>
              <a:rPr sz="2800" dirty="0"/>
              <a:t>پس از ترخيص نيز با چك </a:t>
            </a:r>
            <a:r>
              <a:rPr sz="2800" dirty="0">
                <a:solidFill>
                  <a:srgbClr val="FF0000"/>
                </a:solidFill>
              </a:rPr>
              <a:t>قند خون ناشتا </a:t>
            </a:r>
            <a:r>
              <a:rPr sz="2800" dirty="0"/>
              <a:t>و </a:t>
            </a:r>
            <a:r>
              <a:rPr lang="en-US" sz="2800" dirty="0">
                <a:solidFill>
                  <a:srgbClr val="FF0000"/>
                </a:solidFill>
              </a:rPr>
              <a:t>HbA1c</a:t>
            </a:r>
            <a:r>
              <a:rPr lang="en-US" sz="2800" dirty="0"/>
              <a:t> </a:t>
            </a:r>
            <a:r>
              <a:rPr sz="2800" dirty="0"/>
              <a:t>به متخصص غدد مراجعه كنند.</a:t>
            </a:r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بيماران </a:t>
            </a:r>
            <a:r>
              <a:rPr sz="2800" dirty="0"/>
              <a:t>مبتلا به ديابت حين بستری و پس از ترخيص تحت مانتيورينگ و تنظيم دقيق قند ها قرار گيرند.</a:t>
            </a:r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بيماراني </a:t>
            </a:r>
            <a:r>
              <a:rPr sz="2800" dirty="0"/>
              <a:t>كه شواهد افزايش قند خون بالا حين بستری را ندارند ولي تحت درمان با پالس كورتون قرار مي گيرند </a:t>
            </a:r>
            <a:r>
              <a:rPr sz="2800" dirty="0">
                <a:solidFill>
                  <a:srgbClr val="FF0000"/>
                </a:solidFill>
              </a:rPr>
              <a:t>3 - 4 هفته </a:t>
            </a:r>
            <a:r>
              <a:rPr sz="2800" dirty="0"/>
              <a:t>پس </a:t>
            </a:r>
            <a:r>
              <a:rPr sz="2800" dirty="0" smtClean="0"/>
              <a:t>از</a:t>
            </a:r>
            <a:r>
              <a:rPr lang="en-US" sz="2800" dirty="0" smtClean="0"/>
              <a:t> </a:t>
            </a:r>
            <a:r>
              <a:rPr sz="2800" dirty="0" smtClean="0"/>
              <a:t>ترخيص </a:t>
            </a:r>
            <a:r>
              <a:rPr sz="2800" dirty="0"/>
              <a:t>چك مجدد قند خون ناشتا انجام شود</a:t>
            </a:r>
            <a:r>
              <a:rPr lang="fa-IR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پیشگیری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845734"/>
            <a:ext cx="11404269" cy="402336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dirty="0"/>
              <a:t>بيماراني كه تحت درمان با توسيليزوماب و پالس كورتون قرار مي گيرند پس از ترخيص در صورت هرگونه </a:t>
            </a:r>
            <a:r>
              <a:rPr sz="2800" dirty="0">
                <a:solidFill>
                  <a:schemeClr val="tx1"/>
                </a:solidFill>
              </a:rPr>
              <a:t>اختلال ديد، </a:t>
            </a:r>
            <a:r>
              <a:rPr sz="2800" dirty="0" smtClean="0">
                <a:solidFill>
                  <a:schemeClr val="tx1"/>
                </a:solidFill>
              </a:rPr>
              <a:t>درداطراف </a:t>
            </a:r>
            <a:r>
              <a:rPr sz="2800" dirty="0">
                <a:solidFill>
                  <a:schemeClr val="tx1"/>
                </a:solidFill>
              </a:rPr>
              <a:t>چشم، سردرد، درد در صورت، خونريزی و </a:t>
            </a:r>
            <a:r>
              <a:rPr sz="2800">
                <a:solidFill>
                  <a:schemeClr val="tx1"/>
                </a:solidFill>
              </a:rPr>
              <a:t>ترشحات </a:t>
            </a:r>
            <a:r>
              <a:rPr sz="2800" smtClean="0">
                <a:solidFill>
                  <a:schemeClr val="tx1"/>
                </a:solidFill>
              </a:rPr>
              <a:t>خونابه از </a:t>
            </a:r>
            <a:r>
              <a:rPr sz="2800" dirty="0">
                <a:solidFill>
                  <a:schemeClr val="tx1"/>
                </a:solidFill>
              </a:rPr>
              <a:t>بيني ، بي حسي گونه</a:t>
            </a:r>
            <a:r>
              <a:rPr sz="2800" dirty="0"/>
              <a:t>، جهت بررسي و معاينه دقيق </a:t>
            </a:r>
            <a:r>
              <a:rPr sz="2800" dirty="0" smtClean="0"/>
              <a:t>به</a:t>
            </a:r>
            <a:r>
              <a:rPr lang="en-US" sz="2800" dirty="0" smtClean="0"/>
              <a:t> </a:t>
            </a:r>
            <a:r>
              <a:rPr sz="2800" dirty="0" smtClean="0"/>
              <a:t>پزشك </a:t>
            </a:r>
            <a:r>
              <a:rPr sz="2800" dirty="0"/>
              <a:t>معالج مراجعه نمايند.</a:t>
            </a:r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رعايت </a:t>
            </a:r>
            <a:r>
              <a:rPr sz="2800" dirty="0"/>
              <a:t>بهداشت </a:t>
            </a:r>
            <a:r>
              <a:rPr sz="2800" dirty="0">
                <a:solidFill>
                  <a:schemeClr val="tx1"/>
                </a:solidFill>
              </a:rPr>
              <a:t>و</a:t>
            </a:r>
            <a:r>
              <a:rPr sz="2800" dirty="0">
                <a:solidFill>
                  <a:srgbClr val="FF0000"/>
                </a:solidFill>
              </a:rPr>
              <a:t> اجتناب از تماس با خاک، كود و مواد فاسد شده</a:t>
            </a:r>
            <a:r>
              <a:rPr sz="2800" dirty="0"/>
              <a:t> در طي زماني كه بيماران تحت </a:t>
            </a:r>
            <a:r>
              <a:rPr sz="2800"/>
              <a:t>تاثير </a:t>
            </a:r>
            <a:r>
              <a:rPr sz="2800" smtClean="0"/>
              <a:t>داروهای ايمونوساپرسيوهستند</a:t>
            </a:r>
            <a:endParaRPr sz="2800" dirty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تبعيت </a:t>
            </a:r>
            <a:r>
              <a:rPr sz="2800" dirty="0"/>
              <a:t>از رژيم غذايي ديابتيك در بيماران مستعد مذكور</a:t>
            </a:r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معاينه </a:t>
            </a:r>
            <a:r>
              <a:rPr sz="2800" dirty="0"/>
              <a:t>روزانه چشمها و همينطور حفرات بيني و دهان در بيماران با كوويد- 19 شديد تحت حمايت تنفسي و </a:t>
            </a:r>
            <a:r>
              <a:rPr sz="2800"/>
              <a:t>بخصوص </a:t>
            </a:r>
            <a:r>
              <a:rPr sz="2800" smtClean="0"/>
              <a:t>ونتيلاسيون مكانيكي </a:t>
            </a:r>
            <a:r>
              <a:rPr sz="2800" dirty="0"/>
              <a:t>و سابقه دريافت كورتيكواستروئيدها و يا شرايط </a:t>
            </a:r>
            <a:r>
              <a:rPr sz="2800" dirty="0" smtClean="0"/>
              <a:t>هايپرگليسميك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قند </a:t>
            </a:r>
            <a:r>
              <a:rPr sz="2800" dirty="0"/>
              <a:t>خون و </a:t>
            </a:r>
            <a:r>
              <a:rPr lang="en-US" sz="2800" dirty="0"/>
              <a:t>HbA1C </a:t>
            </a:r>
            <a:r>
              <a:rPr sz="2800" dirty="0"/>
              <a:t>را قبل از ترخيص و بعد از ترخيص در بيماران فوق الذكر مانيتور كنيد.</a:t>
            </a: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پیشگیری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itchFamily="2" charset="2"/>
              <a:buChar char="Ø"/>
            </a:pPr>
            <a:r>
              <a:rPr sz="2800" smtClean="0"/>
              <a:t>در بیماران نوتروپنیک یا افراد با  </a:t>
            </a:r>
            <a:r>
              <a:rPr lang="en-US" sz="2800" dirty="0" smtClean="0"/>
              <a:t>GVHD </a:t>
            </a:r>
            <a:r>
              <a:rPr sz="2800" smtClean="0"/>
              <a:t> پروفیلاکسی اولیه با پساکونازل  خوراکی  برای پیشگیری از موکور توصیه میشود </a:t>
            </a:r>
          </a:p>
          <a:p>
            <a:pPr algn="r">
              <a:buFont typeface="Wingdings" pitchFamily="2" charset="2"/>
              <a:buChar char="Ø"/>
            </a:pPr>
            <a:r>
              <a:rPr sz="2800" smtClean="0"/>
              <a:t>در بیمار نقص ایمنی با تشخیص قبلی موکور رزکشن جراحی و ادامه یا شروع مجدد داروی موثر قبلی قویا توصیه میشود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92D050"/>
                </a:solidFill>
              </a:rPr>
              <a:t>راه انتقال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45734"/>
            <a:ext cx="10740044" cy="402336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طبقه</a:t>
            </a:r>
            <a:r>
              <a:rPr lang="en-US" sz="2800" dirty="0" smtClean="0"/>
              <a:t> </a:t>
            </a:r>
            <a:r>
              <a:rPr sz="2800" dirty="0" smtClean="0"/>
              <a:t>بندى </a:t>
            </a:r>
            <a:r>
              <a:rPr sz="2800" dirty="0"/>
              <a:t>موكورمايكوزيس بر اساس محل آناتوميك عفونت انجام ميشود كه نشاندهنده بخشي </a:t>
            </a:r>
            <a:r>
              <a:rPr sz="2800" dirty="0" smtClean="0"/>
              <a:t>از</a:t>
            </a:r>
            <a:r>
              <a:rPr lang="en-US" sz="2800" dirty="0" smtClean="0"/>
              <a:t> </a:t>
            </a:r>
            <a:r>
              <a:rPr sz="2800" dirty="0" smtClean="0"/>
              <a:t>بدن </a:t>
            </a:r>
            <a:r>
              <a:rPr sz="2800" dirty="0"/>
              <a:t>انسان به عنوان محل ورود است</a:t>
            </a:r>
            <a:r>
              <a:rPr sz="2800" dirty="0" smtClean="0"/>
              <a:t>.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 </a:t>
            </a:r>
            <a:r>
              <a:rPr sz="2800" dirty="0"/>
              <a:t>اسپورها از راه </a:t>
            </a:r>
            <a:r>
              <a:rPr sz="2800" dirty="0">
                <a:solidFill>
                  <a:srgbClr val="FF0000"/>
                </a:solidFill>
              </a:rPr>
              <a:t>لوله تنفسي </a:t>
            </a:r>
            <a:r>
              <a:rPr sz="2800" dirty="0"/>
              <a:t>يا از </a:t>
            </a:r>
            <a:r>
              <a:rPr sz="2800" dirty="0" smtClean="0"/>
              <a:t>طريق</a:t>
            </a:r>
            <a:r>
              <a:rPr lang="en-US" sz="2800" dirty="0" smtClean="0"/>
              <a:t> </a:t>
            </a:r>
            <a:r>
              <a:rPr sz="2800" dirty="0" smtClean="0">
                <a:solidFill>
                  <a:srgbClr val="FF0000"/>
                </a:solidFill>
              </a:rPr>
              <a:t>پوست آسيب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sz="2800" dirty="0" smtClean="0">
                <a:solidFill>
                  <a:srgbClr val="FF0000"/>
                </a:solidFill>
              </a:rPr>
              <a:t>ديده </a:t>
            </a:r>
            <a:r>
              <a:rPr sz="2800" dirty="0"/>
              <a:t>يا از راه </a:t>
            </a:r>
            <a:r>
              <a:rPr sz="2800">
                <a:solidFill>
                  <a:srgbClr val="FF0000"/>
                </a:solidFill>
              </a:rPr>
              <a:t>زيرپوستي</a:t>
            </a:r>
            <a:r>
              <a:rPr sz="2800"/>
              <a:t> </a:t>
            </a:r>
            <a:r>
              <a:rPr sz="2800" smtClean="0"/>
              <a:t> ،به</a:t>
            </a:r>
            <a:r>
              <a:rPr lang="en-US" sz="2800" dirty="0" smtClean="0"/>
              <a:t> </a:t>
            </a:r>
            <a:r>
              <a:rPr sz="2800" dirty="0" smtClean="0"/>
              <a:t>وسيله</a:t>
            </a:r>
            <a:r>
              <a:rPr lang="en-US" sz="2800" dirty="0" smtClean="0"/>
              <a:t> </a:t>
            </a:r>
            <a:r>
              <a:rPr sz="2800" dirty="0" smtClean="0"/>
              <a:t>ى </a:t>
            </a:r>
            <a:r>
              <a:rPr sz="2800" dirty="0"/>
              <a:t>سوزن تزريق يا كاتتر </a:t>
            </a:r>
            <a:r>
              <a:rPr sz="2800" dirty="0" smtClean="0"/>
              <a:t>آلوده </a:t>
            </a:r>
            <a:r>
              <a:rPr sz="2800" dirty="0"/>
              <a:t>يا از راه </a:t>
            </a:r>
            <a:r>
              <a:rPr sz="2800" dirty="0">
                <a:solidFill>
                  <a:srgbClr val="FF0000"/>
                </a:solidFill>
              </a:rPr>
              <a:t>بلعيدن غذاى آلوده </a:t>
            </a:r>
            <a:r>
              <a:rPr sz="2800" dirty="0"/>
              <a:t>وارد بدن ميشوند</a:t>
            </a:r>
            <a:r>
              <a:rPr sz="2800" dirty="0" smtClean="0"/>
              <a:t>.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 </a:t>
            </a:r>
            <a:r>
              <a:rPr sz="2800" dirty="0"/>
              <a:t>بيمارى ممكن است به فرمهاى </a:t>
            </a:r>
            <a:r>
              <a:rPr sz="2800" dirty="0">
                <a:solidFill>
                  <a:srgbClr val="FF0000"/>
                </a:solidFill>
              </a:rPr>
              <a:t>رينوسربرال، </a:t>
            </a:r>
            <a:r>
              <a:rPr sz="2800" dirty="0" smtClean="0">
                <a:solidFill>
                  <a:srgbClr val="FF0000"/>
                </a:solidFill>
              </a:rPr>
              <a:t>ريوى،جلدى </a:t>
            </a:r>
            <a:r>
              <a:rPr sz="2800" dirty="0">
                <a:solidFill>
                  <a:srgbClr val="FF0000"/>
                </a:solidFill>
              </a:rPr>
              <a:t>يا زيرجلدى، معدى- روده اى </a:t>
            </a:r>
            <a:r>
              <a:rPr sz="2800">
                <a:solidFill>
                  <a:srgbClr val="FF0000"/>
                </a:solidFill>
              </a:rPr>
              <a:t>يا </a:t>
            </a:r>
            <a:r>
              <a:rPr sz="2800" smtClean="0">
                <a:solidFill>
                  <a:srgbClr val="FF0000"/>
                </a:solidFill>
              </a:rPr>
              <a:t>منتشر </a:t>
            </a:r>
            <a:r>
              <a:rPr sz="2800" dirty="0"/>
              <a:t>بروز پيدا كند</a:t>
            </a:r>
            <a:r>
              <a:rPr sz="2800" dirty="0" smtClean="0"/>
              <a:t>.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 </a:t>
            </a:r>
            <a:r>
              <a:rPr sz="2800" dirty="0"/>
              <a:t>موكورمايكوزيس رينوسربرال </a:t>
            </a:r>
            <a:r>
              <a:rPr sz="2800" dirty="0" smtClean="0">
                <a:solidFill>
                  <a:srgbClr val="FF0000"/>
                </a:solidFill>
              </a:rPr>
              <a:t>رايجترين</a:t>
            </a:r>
            <a:r>
              <a:rPr lang="en-US" sz="2800" dirty="0" smtClean="0"/>
              <a:t> </a:t>
            </a:r>
            <a:r>
              <a:rPr sz="2800" dirty="0" smtClean="0"/>
              <a:t>شكل </a:t>
            </a:r>
            <a:r>
              <a:rPr sz="2800" dirty="0"/>
              <a:t>از بيمارى است و حدود نيمي </a:t>
            </a:r>
            <a:r>
              <a:rPr sz="2800" dirty="0" smtClean="0"/>
              <a:t>از</a:t>
            </a:r>
            <a:r>
              <a:rPr lang="en-US" sz="2800" dirty="0" smtClean="0"/>
              <a:t> </a:t>
            </a:r>
            <a:r>
              <a:rPr sz="2800" dirty="0" smtClean="0"/>
              <a:t>موارد </a:t>
            </a:r>
            <a:r>
              <a:rPr sz="2800" dirty="0"/>
              <a:t>گزارش شده بيمارى را </a:t>
            </a:r>
            <a:r>
              <a:rPr sz="2800" dirty="0" smtClean="0"/>
              <a:t>شامل</a:t>
            </a:r>
            <a:r>
              <a:rPr lang="en-US" sz="2800" dirty="0" smtClean="0"/>
              <a:t> </a:t>
            </a:r>
            <a:r>
              <a:rPr sz="2800" dirty="0" smtClean="0"/>
              <a:t>ميشود.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 </a:t>
            </a:r>
            <a:r>
              <a:rPr sz="2800" dirty="0"/>
              <a:t>اين بيماری غالباً يك عفونت تهديد كننده زندگي است و به طور كلي </a:t>
            </a:r>
            <a:r>
              <a:rPr sz="2800" dirty="0">
                <a:solidFill>
                  <a:srgbClr val="FF0000"/>
                </a:solidFill>
              </a:rPr>
              <a:t>ميزان مرگ و مير </a:t>
            </a:r>
            <a:r>
              <a:rPr sz="2800" dirty="0"/>
              <a:t>ناشي </a:t>
            </a:r>
            <a:r>
              <a:rPr sz="2800" smtClean="0"/>
              <a:t>از</a:t>
            </a:r>
            <a:r>
              <a:rPr lang="en-US" sz="2800" dirty="0" smtClean="0"/>
              <a:t> </a:t>
            </a:r>
            <a:r>
              <a:rPr sz="2800" smtClean="0"/>
              <a:t>موكورمايكوز </a:t>
            </a:r>
            <a:r>
              <a:rPr sz="2800" dirty="0"/>
              <a:t>رينو-اوربيتو-سربرال </a:t>
            </a:r>
            <a:r>
              <a:rPr sz="2800">
                <a:solidFill>
                  <a:srgbClr val="FF0000"/>
                </a:solidFill>
              </a:rPr>
              <a:t>54 </a:t>
            </a:r>
            <a:r>
              <a:rPr sz="2800" smtClean="0">
                <a:solidFill>
                  <a:srgbClr val="FF0000"/>
                </a:solidFill>
              </a:rPr>
              <a:t>٪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sz="2800" smtClean="0">
                <a:solidFill>
                  <a:srgbClr val="FF0000"/>
                </a:solidFill>
              </a:rPr>
              <a:t>75 </a:t>
            </a:r>
            <a:r>
              <a:rPr sz="2800">
                <a:solidFill>
                  <a:srgbClr val="FF0000"/>
                </a:solidFill>
              </a:rPr>
              <a:t>٪ </a:t>
            </a:r>
            <a:r>
              <a:rPr sz="2800" smtClean="0"/>
              <a:t>است.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b="1" dirty="0">
                <a:solidFill>
                  <a:schemeClr val="accent1">
                    <a:lumMod val="75000"/>
                  </a:schemeClr>
                </a:solidFill>
              </a:rPr>
              <a:t>آموزش بیماران قبل از ترخیص از بخش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COVID - 19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845734"/>
            <a:ext cx="11222182" cy="402336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dirty="0"/>
              <a:t>شستشوی روزانه حفره بيني با نرمال سالين</a:t>
            </a:r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رعايت </a:t>
            </a:r>
            <a:r>
              <a:rPr sz="2800" dirty="0"/>
              <a:t>رژيم غذايي و كنترل قند خون</a:t>
            </a:r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آموزش</a:t>
            </a:r>
            <a:r>
              <a:rPr sz="2800" dirty="0" smtClean="0"/>
              <a:t> </a:t>
            </a:r>
            <a:r>
              <a:rPr sz="2800" smtClean="0"/>
              <a:t>علائم </a:t>
            </a:r>
            <a:r>
              <a:rPr sz="2800" dirty="0"/>
              <a:t>و نشانه های </a:t>
            </a:r>
            <a:r>
              <a:rPr sz="2800"/>
              <a:t>اوليه </a:t>
            </a:r>
            <a:r>
              <a:rPr sz="2800" smtClean="0"/>
              <a:t>موكورمايكوزيس و علايم هشدار دهنده </a:t>
            </a:r>
            <a:r>
              <a:rPr sz="2800" dirty="0"/>
              <a:t>از </a:t>
            </a:r>
            <a:r>
              <a:rPr sz="2800"/>
              <a:t>جمله </a:t>
            </a:r>
            <a:r>
              <a:rPr sz="2800" smtClean="0"/>
              <a:t>هرگونه </a:t>
            </a:r>
            <a:r>
              <a:rPr sz="2800" smtClean="0">
                <a:solidFill>
                  <a:srgbClr val="FF0000"/>
                </a:solidFill>
              </a:rPr>
              <a:t>تورم پلك، درد پشت چشمها، بي حسي گونه، درد صورت، سردرد، ترشح بيني ، كاهش بينايي،، </a:t>
            </a:r>
            <a:r>
              <a:rPr sz="2800" dirty="0">
                <a:solidFill>
                  <a:srgbClr val="FF0000"/>
                </a:solidFill>
              </a:rPr>
              <a:t>درد و ناراحتي در </a:t>
            </a:r>
            <a:r>
              <a:rPr sz="2800">
                <a:solidFill>
                  <a:srgbClr val="FF0000"/>
                </a:solidFill>
              </a:rPr>
              <a:t>چشم</a:t>
            </a:r>
            <a:r>
              <a:rPr sz="2800" smtClean="0">
                <a:solidFill>
                  <a:srgbClr val="FF0000"/>
                </a:solidFill>
              </a:rPr>
              <a:t>،، </a:t>
            </a:r>
            <a:r>
              <a:rPr sz="2800" dirty="0">
                <a:solidFill>
                  <a:srgbClr val="FF0000"/>
                </a:solidFill>
              </a:rPr>
              <a:t>دوبيني، تورم </a:t>
            </a:r>
            <a:r>
              <a:rPr sz="2800" smtClean="0">
                <a:solidFill>
                  <a:srgbClr val="FF0000"/>
                </a:solidFill>
              </a:rPr>
              <a:t>پری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sz="2800" smtClean="0">
                <a:solidFill>
                  <a:srgbClr val="FF0000"/>
                </a:solidFill>
              </a:rPr>
              <a:t>اربيتال، </a:t>
            </a:r>
            <a:r>
              <a:rPr sz="2800" dirty="0">
                <a:solidFill>
                  <a:srgbClr val="FF0000"/>
                </a:solidFill>
              </a:rPr>
              <a:t>درد و تورم صورت، بي حسي در اطراف چشم يا كام يا صورت يا بيني </a:t>
            </a:r>
            <a:r>
              <a:rPr sz="2800">
                <a:solidFill>
                  <a:srgbClr val="FF0000"/>
                </a:solidFill>
              </a:rPr>
              <a:t>و </a:t>
            </a:r>
            <a:r>
              <a:rPr sz="2800" smtClean="0">
                <a:solidFill>
                  <a:srgbClr val="FF0000"/>
                </a:solidFill>
              </a:rPr>
              <a:t>لثه، </a:t>
            </a:r>
            <a:r>
              <a:rPr sz="2800" dirty="0">
                <a:solidFill>
                  <a:srgbClr val="FF0000"/>
                </a:solidFill>
              </a:rPr>
              <a:t>دندان درد ، </a:t>
            </a:r>
            <a:r>
              <a:rPr sz="2800" dirty="0" smtClean="0">
                <a:solidFill>
                  <a:srgbClr val="FF0000"/>
                </a:solidFill>
              </a:rPr>
              <a:t>درد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sz="2800" dirty="0" smtClean="0">
                <a:solidFill>
                  <a:srgbClr val="FF0000"/>
                </a:solidFill>
              </a:rPr>
              <a:t>يا </a:t>
            </a:r>
            <a:r>
              <a:rPr sz="2800" dirty="0">
                <a:solidFill>
                  <a:srgbClr val="FF0000"/>
                </a:solidFill>
              </a:rPr>
              <a:t>ناراحتي هنگام جويدن، گرفتگي بيني، ترشحات خوني يا آبكي بيني </a:t>
            </a:r>
            <a:r>
              <a:rPr sz="2800">
                <a:solidFill>
                  <a:srgbClr val="FF0000"/>
                </a:solidFill>
              </a:rPr>
              <a:t>يا </a:t>
            </a:r>
            <a:r>
              <a:rPr sz="2800" smtClean="0">
                <a:solidFill>
                  <a:srgbClr val="FF0000"/>
                </a:solidFill>
              </a:rPr>
              <a:t>تيره</a:t>
            </a:r>
            <a:r>
              <a:rPr sz="2800" smtClean="0"/>
              <a:t>.</a:t>
            </a:r>
            <a:endParaRPr sz="2800" dirty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توصيه </a:t>
            </a:r>
            <a:r>
              <a:rPr sz="2800" dirty="0"/>
              <a:t>به مراجعه سريع به پزشك معالج در صورت بروز علايم جهت بررسي كاملتر بيني و چشم.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smtClean="0"/>
              <a:t>اصطلاح قارچ سیاه  صحیح نیست  وقارچ سیاه دسته ای از قارچها هستند که ملانین تولید کرده وهایفای قهوه ای تیره یا سیاه دارند </a:t>
            </a:r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هيچ </a:t>
            </a:r>
            <a:r>
              <a:rPr sz="2800" dirty="0"/>
              <a:t>دليل قطعي در مورد انتقال موكورمايكوز از انساني به انسان </a:t>
            </a:r>
            <a:r>
              <a:rPr sz="2800"/>
              <a:t>ديگر </a:t>
            </a:r>
            <a:r>
              <a:rPr sz="2800" smtClean="0"/>
              <a:t> وجود ندارد</a:t>
            </a:r>
            <a:endParaRPr sz="2800" dirty="0"/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هيچ </a:t>
            </a:r>
            <a:r>
              <a:rPr sz="2800" dirty="0"/>
              <a:t>دليل قطعي در مورد انتقال موكورمايكوز از طريق دستگاه </a:t>
            </a:r>
            <a:r>
              <a:rPr sz="2800"/>
              <a:t>بيهوشي </a:t>
            </a:r>
            <a:r>
              <a:rPr sz="2800" smtClean="0"/>
              <a:t> وجود ندارد</a:t>
            </a:r>
            <a:endParaRPr sz="2800" dirty="0"/>
          </a:p>
          <a:p>
            <a:pPr>
              <a:buFont typeface="Wingdings" pitchFamily="2" charset="2"/>
              <a:buChar char="Ø"/>
            </a:pPr>
            <a:r>
              <a:rPr sz="2800" smtClean="0"/>
              <a:t>دليلي برای جداسازی بیماران موکور در بيمارستان / خانه  </a:t>
            </a:r>
            <a:r>
              <a:rPr sz="2800"/>
              <a:t>برای </a:t>
            </a:r>
            <a:r>
              <a:rPr sz="2800" smtClean="0"/>
              <a:t>اين كار ديده نشده </a:t>
            </a:r>
            <a:r>
              <a:rPr sz="2800" dirty="0"/>
              <a:t>است. مراقبت اصلي بر اساس شرايط كرونا مي باشد.</a:t>
            </a:r>
          </a:p>
          <a:p>
            <a:pPr algn="r" rtl="1">
              <a:buFont typeface="Wingdings" pitchFamily="2" charset="2"/>
              <a:buChar char="Ø"/>
            </a:pPr>
            <a:r>
              <a:rPr sz="2800" smtClean="0"/>
              <a:t>با </a:t>
            </a:r>
            <a:r>
              <a:rPr sz="2800" dirty="0"/>
              <a:t>اين حال ، به طور منطقي پيشنهاد مي شود كه بيماران مبتلا به كرونا و موكورمايكوزيس از بيماران ديابتي ، سرطاني ، شيمي </a:t>
            </a:r>
            <a:r>
              <a:rPr sz="2800"/>
              <a:t>درماني </a:t>
            </a:r>
            <a:r>
              <a:rPr sz="2800" smtClean="0"/>
              <a:t>جدا </a:t>
            </a:r>
            <a:r>
              <a:rPr sz="2800" dirty="0"/>
              <a:t>شوند.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3722915" y="496389"/>
            <a:ext cx="3265714" cy="1254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2  Titr" pitchFamily="2" charset="-78"/>
              </a:rPr>
              <a:t>نکته</a:t>
            </a:r>
            <a:endParaRPr lang="en-US" dirty="0" smtClean="0">
              <a:cs typeface="2  Titr" pitchFamily="2" charset="-7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339634"/>
            <a:ext cx="10058400" cy="4441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1022774"/>
            <a:ext cx="10058400" cy="510370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sz="2400" smtClean="0"/>
              <a:t>اسپورهای موکور از راه </a:t>
            </a:r>
            <a:r>
              <a:rPr sz="2400" smtClean="0">
                <a:solidFill>
                  <a:srgbClr val="FF0000"/>
                </a:solidFill>
              </a:rPr>
              <a:t>لوله تنفسي </a:t>
            </a:r>
            <a:r>
              <a:rPr sz="2400" smtClean="0"/>
              <a:t>يا از طريق </a:t>
            </a:r>
            <a:r>
              <a:rPr sz="2400" smtClean="0">
                <a:solidFill>
                  <a:srgbClr val="FF0000"/>
                </a:solidFill>
              </a:rPr>
              <a:t>پوست آسيب ديده </a:t>
            </a:r>
            <a:r>
              <a:rPr sz="2400" smtClean="0"/>
              <a:t>يا از راه </a:t>
            </a:r>
            <a:r>
              <a:rPr sz="2400" smtClean="0">
                <a:solidFill>
                  <a:srgbClr val="FF0000"/>
                </a:solidFill>
              </a:rPr>
              <a:t>زيرپوستي</a:t>
            </a:r>
            <a:r>
              <a:rPr sz="2400" smtClean="0"/>
              <a:t> به طور مثال انتقال اسپور به وسيله ى سوزن تزريق يا كاتتر آلوده يا از راه </a:t>
            </a:r>
            <a:r>
              <a:rPr sz="2400" smtClean="0">
                <a:solidFill>
                  <a:srgbClr val="FF0000"/>
                </a:solidFill>
              </a:rPr>
              <a:t>بلعيدن غذاى آلوده </a:t>
            </a:r>
            <a:r>
              <a:rPr sz="2400" smtClean="0"/>
              <a:t>وارد بدن ميشوند.</a:t>
            </a:r>
          </a:p>
          <a:p>
            <a:pPr>
              <a:buFont typeface="Wingdings" pitchFamily="2" charset="2"/>
              <a:buChar char="v"/>
            </a:pPr>
            <a:r>
              <a:rPr sz="2400" smtClean="0"/>
              <a:t> بيمارى ممكن است به فرمهاى </a:t>
            </a:r>
            <a:r>
              <a:rPr sz="2400" smtClean="0">
                <a:solidFill>
                  <a:srgbClr val="FF0000"/>
                </a:solidFill>
              </a:rPr>
              <a:t>رينوسربرال، ريوى،جلدى، معدى- روده اى يا منتشر </a:t>
            </a:r>
            <a:r>
              <a:rPr sz="2400" smtClean="0"/>
              <a:t>بروز پيدا كند.</a:t>
            </a:r>
          </a:p>
          <a:p>
            <a:pPr>
              <a:buFont typeface="Wingdings" pitchFamily="2" charset="2"/>
              <a:buChar char="v"/>
            </a:pPr>
            <a:r>
              <a:rPr sz="2400" smtClean="0">
                <a:solidFill>
                  <a:srgbClr val="FF0000"/>
                </a:solidFill>
              </a:rPr>
              <a:t>عوامل خطر:</a:t>
            </a:r>
            <a:r>
              <a:rPr sz="2400" smtClean="0"/>
              <a:t>ديابت كنترل نشده با يا بدون كتواسيدوز وديگر اسيدوزهاى متابوليك،بدخيمي های خوني ؛پيوند عضو ،نوتروپني طولاني،تروما ی پوستی ،استفاده طولاني مدت و يا استفاده از دوز بالا از داروهای كورتيكواستروئيد، اعتیاد تزریقی، ميزان بالاى آهن با يا بدون استفاده از درمان دفروكسامين</a:t>
            </a:r>
          </a:p>
          <a:p>
            <a:pPr>
              <a:buFont typeface="Wingdings" pitchFamily="2" charset="2"/>
              <a:buChar char="v"/>
            </a:pPr>
            <a:r>
              <a:rPr sz="2400" smtClean="0"/>
              <a:t>رينوسربرال موكورمايكوزيس معمولاً در </a:t>
            </a:r>
            <a:r>
              <a:rPr sz="2400" smtClean="0">
                <a:solidFill>
                  <a:srgbClr val="FF0000"/>
                </a:solidFill>
              </a:rPr>
              <a:t>مخاط بيني ياكام </a:t>
            </a:r>
            <a:r>
              <a:rPr sz="2400" smtClean="0"/>
              <a:t>آغاز ميشود، به </a:t>
            </a:r>
            <a:r>
              <a:rPr sz="2400" smtClean="0">
                <a:solidFill>
                  <a:srgbClr val="FF0000"/>
                </a:solidFill>
              </a:rPr>
              <a:t>سينوسهاى پارانازال </a:t>
            </a:r>
            <a:r>
              <a:rPr sz="2400" smtClean="0"/>
              <a:t>گسترش مي يابد و از طريق </a:t>
            </a:r>
            <a:r>
              <a:rPr sz="2400" smtClean="0">
                <a:solidFill>
                  <a:srgbClr val="FF0000"/>
                </a:solidFill>
              </a:rPr>
              <a:t>مجارى اشكي و اتموئيد </a:t>
            </a:r>
            <a:r>
              <a:rPr sz="2400" smtClean="0"/>
              <a:t>و همچنين به صورت مستقيم از سينوس به </a:t>
            </a:r>
            <a:r>
              <a:rPr sz="2400" smtClean="0">
                <a:solidFill>
                  <a:srgbClr val="FF0000"/>
                </a:solidFill>
              </a:rPr>
              <a:t>قسمت رترواربيتال  ونیز مغز </a:t>
            </a:r>
            <a:r>
              <a:rPr sz="2400" smtClean="0"/>
              <a:t>گسترش مييابد. </a:t>
            </a:r>
          </a:p>
          <a:p>
            <a:pPr>
              <a:buFont typeface="Wingdings" pitchFamily="2" charset="2"/>
              <a:buChar char="v"/>
            </a:pPr>
            <a:r>
              <a:rPr sz="2400" smtClean="0"/>
              <a:t>راههای تشخیص  شامل:شرح حال و بررسی عوامل خطر و  معاینه بالینی ،تصویر برداری  بیوپسی واندوسکوپی سینوس و مشاهده نکروز  اتولوژی نمونه های بیوپسی شده سینوس،اسمیر و کشت ترشحات  نسوج دبرید شده  و</a:t>
            </a:r>
            <a:r>
              <a:rPr lang="en-US" sz="2400" dirty="0" smtClean="0"/>
              <a:t>PCR </a:t>
            </a:r>
            <a:r>
              <a:rPr sz="2400" smtClean="0"/>
              <a:t>ترشحات  نسوج دبرید شده </a:t>
            </a:r>
          </a:p>
          <a:p>
            <a:pPr>
              <a:buFont typeface="Wingdings" pitchFamily="2" charset="2"/>
              <a:buChar char="v"/>
            </a:pPr>
            <a:r>
              <a:rPr sz="2400" smtClean="0"/>
              <a:t>مديريت اين عفونت بالقوه مهلك بر اساس بكارگرفتن سريع و همزمان </a:t>
            </a:r>
            <a:r>
              <a:rPr sz="2400" smtClean="0">
                <a:solidFill>
                  <a:srgbClr val="FF0000"/>
                </a:solidFill>
              </a:rPr>
              <a:t>دو روش جراحي و مديكال </a:t>
            </a:r>
            <a:r>
              <a:rPr sz="2400" smtClean="0"/>
              <a:t>در بيماران مشكوک ميباشد</a:t>
            </a:r>
          </a:p>
          <a:p>
            <a:pPr>
              <a:buFont typeface="Wingdings" pitchFamily="2" charset="2"/>
              <a:buChar char="v"/>
            </a:pPr>
            <a:r>
              <a:rPr sz="2400" smtClean="0"/>
              <a:t>از بين عوامل ضد قارچ 3 داروی </a:t>
            </a:r>
            <a:r>
              <a:rPr sz="2400" smtClean="0">
                <a:solidFill>
                  <a:srgbClr val="FF0000"/>
                </a:solidFill>
              </a:rPr>
              <a:t>آمفوتريسين بی، پساكونازول و ايساوكونازول </a:t>
            </a:r>
            <a:r>
              <a:rPr sz="2400" smtClean="0"/>
              <a:t>روی اين عفونت مهاجم قارچي موثر هستند. دوره درمان دارويي شامل حداقل </a:t>
            </a:r>
            <a:r>
              <a:rPr sz="2400" smtClean="0">
                <a:solidFill>
                  <a:srgbClr val="FF0000"/>
                </a:solidFill>
              </a:rPr>
              <a:t>4 - 6 هفته </a:t>
            </a:r>
            <a:r>
              <a:rPr sz="2400" smtClean="0"/>
              <a:t>آمفوتريسين بی و پس از آن تقريبا همين مدت پساكونازول و پيگيری بيمار بصورت سرپايي ميباشد.</a:t>
            </a:r>
          </a:p>
          <a:p>
            <a:endParaRPr smtClean="0"/>
          </a:p>
          <a:p>
            <a:endParaRPr smtClean="0"/>
          </a:p>
          <a:p>
            <a:endParaRPr smtClean="0"/>
          </a:p>
          <a:p>
            <a:pPr>
              <a:buFont typeface="Wingdings" pitchFamily="2" charset="2"/>
              <a:buChar char="Ø"/>
            </a:pPr>
            <a:endParaRPr smtClean="0"/>
          </a:p>
          <a:p>
            <a:endParaRPr smtClean="0"/>
          </a:p>
          <a:p>
            <a:pPr>
              <a:buFont typeface="Wingdings" pitchFamily="2" charset="2"/>
              <a:buChar char="Ø"/>
            </a:pPr>
            <a:endParaRPr smtClean="0"/>
          </a:p>
          <a:p>
            <a:endParaRPr lang="en-US" dirty="0"/>
          </a:p>
        </p:txBody>
      </p:sp>
      <p:sp>
        <p:nvSpPr>
          <p:cNvPr id="7" name="Up Ribbon 6"/>
          <p:cNvSpPr/>
          <p:nvPr/>
        </p:nvSpPr>
        <p:spPr>
          <a:xfrm>
            <a:off x="4101738" y="261257"/>
            <a:ext cx="3135085" cy="65314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Titr" pitchFamily="2" charset="-78"/>
              </a:rPr>
              <a:t>جمع بندی</a:t>
            </a:r>
            <a:endParaRPr lang="en-US" dirty="0"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92D050"/>
                </a:solidFill>
              </a:rPr>
              <a:t>منایع مورداستفاده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845734"/>
            <a:ext cx="10515600" cy="4023360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000" b="1" dirty="0" smtClean="0"/>
              <a:t>Global guideline for the diagnosis and management </a:t>
            </a:r>
            <a:r>
              <a:rPr lang="en-US" sz="2000" b="1" dirty="0" err="1" smtClean="0"/>
              <a:t>ofmucormycosis</a:t>
            </a:r>
            <a:r>
              <a:rPr lang="en-US" sz="2000" b="1" dirty="0" smtClean="0"/>
              <a:t>: an initiative of the European Confederation</a:t>
            </a:r>
            <a:r>
              <a:rPr sz="2000" b="1" smtClean="0"/>
              <a:t> </a:t>
            </a:r>
            <a:r>
              <a:rPr lang="en-US" sz="2000" b="1" dirty="0" smtClean="0"/>
              <a:t>of Medical Mycology in cooperation with the Mycoses </a:t>
            </a:r>
            <a:r>
              <a:rPr lang="en-US" sz="2000" b="1" dirty="0" err="1" smtClean="0"/>
              <a:t>StudyGroup</a:t>
            </a:r>
            <a:r>
              <a:rPr lang="en-US" sz="2000" b="1" dirty="0" smtClean="0"/>
              <a:t> Education and Research Consortium</a:t>
            </a:r>
            <a:r>
              <a:rPr lang="en-US" sz="2000" i="1" dirty="0" smtClean="0"/>
              <a:t>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dirty="0" err="1" smtClean="0"/>
              <a:t>Shivaprakash</a:t>
            </a:r>
            <a:r>
              <a:rPr lang="en-US" sz="2000" b="1" dirty="0" smtClean="0"/>
              <a:t> M. </a:t>
            </a:r>
            <a:r>
              <a:rPr lang="en-US" sz="2000" b="1" dirty="0" err="1" smtClean="0"/>
              <a:t>Rudramurthy</a:t>
            </a:r>
            <a:r>
              <a:rPr lang="en-US" sz="2000" b="1" dirty="0" smtClean="0"/>
              <a:t>. EECMM/ISHAM recommendations for clinical management of COVID-19 associated </a:t>
            </a:r>
            <a:r>
              <a:rPr lang="en-US" sz="2000" b="1" dirty="0" err="1" smtClean="0"/>
              <a:t>mucormycosis</a:t>
            </a:r>
            <a:r>
              <a:rPr lang="en-US" sz="2000" b="1" dirty="0" smtClean="0"/>
              <a:t> in low-and..middle-income c </a:t>
            </a:r>
            <a:r>
              <a:rPr lang="en-US" sz="2000" b="1" dirty="0" err="1" smtClean="0"/>
              <a:t>ountries</a:t>
            </a:r>
            <a:r>
              <a:rPr lang="en-US" sz="2000" b="1" dirty="0" smtClean="0"/>
              <a:t>. .</a:t>
            </a:r>
            <a:r>
              <a:rPr lang="en-US" sz="2000" i="1" dirty="0" smtClean="0"/>
              <a:t> </a:t>
            </a:r>
            <a:r>
              <a:rPr lang="en-US" sz="2000" b="1" dirty="0" smtClean="0"/>
              <a:t>Mycoses. 2021;64:1028–1037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dirty="0" err="1" smtClean="0"/>
              <a:t>Chariprasath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Prakash</a:t>
            </a:r>
            <a:r>
              <a:rPr lang="en-US" sz="2000" b="1" dirty="0" smtClean="0"/>
              <a:t>. Connecting the Dots: Interplay of Pathogenic </a:t>
            </a:r>
            <a:r>
              <a:rPr lang="en-US" sz="2000" b="1" dirty="0" err="1" smtClean="0"/>
              <a:t>Mechanismsbetween</a:t>
            </a:r>
            <a:r>
              <a:rPr lang="en-US" sz="2000" b="1" dirty="0" smtClean="0"/>
              <a:t> COVID-19 Disease and </a:t>
            </a:r>
            <a:r>
              <a:rPr lang="en-US" sz="2000" b="1" dirty="0" err="1" smtClean="0"/>
              <a:t>Mucormycosis</a:t>
            </a:r>
            <a:r>
              <a:rPr lang="en-US" sz="2000" b="1" dirty="0" smtClean="0"/>
              <a:t> .</a:t>
            </a:r>
            <a:r>
              <a:rPr lang="en-US" sz="2000" dirty="0" smtClean="0"/>
              <a:t> </a:t>
            </a:r>
            <a:r>
              <a:rPr lang="en-US" sz="2100" b="1" dirty="0" smtClean="0"/>
              <a:t>Fungi </a:t>
            </a:r>
            <a:r>
              <a:rPr lang="en-US" sz="2000" b="1" dirty="0" smtClean="0"/>
              <a:t>2021, 7, 616. </a:t>
            </a:r>
            <a:r>
              <a:rPr lang="en-US" sz="2000" b="1" dirty="0" smtClean="0">
                <a:hlinkClick r:id="rId2"/>
              </a:rPr>
              <a:t>https://doi.org/10.3390/jof7080616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000" b="1" dirty="0" err="1" smtClean="0"/>
              <a:t>Mandell,Douglas</a:t>
            </a:r>
            <a:r>
              <a:rPr lang="en-US" sz="2000" b="1" dirty="0" smtClean="0"/>
              <a:t> and Benet.  principle and practice of infectious disease </a:t>
            </a:r>
            <a:endParaRPr sz="2000" b="1" smtClean="0"/>
          </a:p>
          <a:p>
            <a:pPr>
              <a:buFont typeface="Wingdings" pitchFamily="2" charset="2"/>
              <a:buChar char="§"/>
            </a:pPr>
            <a:r>
              <a:rPr sz="2800" b="1" smtClean="0"/>
              <a:t>پروتکل  پیشگیری ،تشخیص ودرمان موکورمایکوزیس در همه گیری کوید19.دبیرخانه شورای راهبردی تدوین راهنماها ی سلامت-معاونت درمان وزارت بهداشت درمان آموزش پزشکی ،تابستان 1400</a:t>
            </a:r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r>
              <a:rPr sz="2800" b="1" smtClean="0"/>
              <a:t>محمد طاهر رجبی -پروتکل برخورد با موکورمایکوزیس اربیتال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7173626" y="849443"/>
            <a:ext cx="4165600" cy="2438400"/>
          </a:xfrm>
          <a:prstGeom prst="cloudCallout">
            <a:avLst>
              <a:gd name="adj1" fmla="val -46037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Thanks for your attention</a:t>
            </a:r>
          </a:p>
        </p:txBody>
      </p:sp>
      <p:pic>
        <p:nvPicPr>
          <p:cNvPr id="4" name="Picture 2" descr="C:\Users\Dr.heravi\Desktop\سرگرمی 2\عکسهای جالب تلگرام\222809978_3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295" y="494441"/>
            <a:ext cx="5740400" cy="562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2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r.heravi\Desktop\سرگرمی 2\عکسهای جالب تلگرام\226614273_36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3" y="642918"/>
            <a:ext cx="7810555" cy="5338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92D050"/>
                </a:solidFill>
              </a:rPr>
              <a:t>عوامل خطر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056" y="1845734"/>
            <a:ext cx="10449624" cy="402336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sz="2800" smtClean="0"/>
              <a:t>موكورمايكوزيس در اكثر موارد </a:t>
            </a:r>
            <a:r>
              <a:rPr sz="2800" dirty="0" smtClean="0"/>
              <a:t>بيماران دچار نقص ايمني از تمام سنين شامل نوزادان نارس تا افراد سالخورده را تحت تأثيرقرار ميدهد. 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فاكتورهاى ميزبان اغلب نقش مهمي در توسعه بيمارى موكورمايكوزيس دارند. </a:t>
            </a:r>
            <a:endParaRPr lang="en-US" sz="2800" dirty="0" smtClean="0"/>
          </a:p>
          <a:p>
            <a:pPr algn="r" rtl="1">
              <a:buFont typeface="Wingdings" pitchFamily="2" charset="2"/>
              <a:buChar char="Ø"/>
            </a:pPr>
            <a:r>
              <a:rPr sz="2800" dirty="0" smtClean="0"/>
              <a:t>با اينحال افراد به ظاهر سالم از نظر سيستم ايمني،درصد كمي از جمعيت مبتلايان به موكورمايكوزيس را تشكيل مي دهند و عفونت خوشبختانه در اين گروه از افراد بندرت بروز </a:t>
            </a:r>
            <a:r>
              <a:rPr sz="2800" smtClean="0"/>
              <a:t>مي كند.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07" y="318655"/>
            <a:ext cx="10058400" cy="656705"/>
          </a:xfrm>
        </p:spPr>
        <p:txBody>
          <a:bodyPr/>
          <a:lstStyle/>
          <a:p>
            <a:r>
              <a:rPr lang="fa-IR" dirty="0" smtClean="0">
                <a:solidFill>
                  <a:srgbClr val="92D050"/>
                </a:solidFill>
              </a:rPr>
              <a:t>عوامل خطر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399"/>
            <a:ext cx="11277600" cy="4489269"/>
          </a:xfrm>
        </p:spPr>
        <p:txBody>
          <a:bodyPr>
            <a:noAutofit/>
          </a:bodyPr>
          <a:lstStyle/>
          <a:p>
            <a:pPr algn="r" rtl="1"/>
            <a:r>
              <a:rPr sz="2400" dirty="0">
                <a:solidFill>
                  <a:srgbClr val="FF0000"/>
                </a:solidFill>
              </a:rPr>
              <a:t>عوامل خطر </a:t>
            </a:r>
            <a:r>
              <a:rPr sz="1800" dirty="0"/>
              <a:t>برای ايجاد موكورمايكوزيس در ميزبان عبارتند از:</a:t>
            </a:r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ديابت </a:t>
            </a:r>
            <a:r>
              <a:rPr sz="1800" dirty="0"/>
              <a:t>كنترل نشده با يا بدون كتواسيدوز</a:t>
            </a:r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ديگر </a:t>
            </a:r>
            <a:r>
              <a:rPr sz="1800" dirty="0"/>
              <a:t>اسيدوزهاى متابوليك</a:t>
            </a:r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بدخيمي </a:t>
            </a:r>
            <a:r>
              <a:rPr sz="1800" dirty="0"/>
              <a:t>های خوني</a:t>
            </a:r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پيوند </a:t>
            </a:r>
            <a:r>
              <a:rPr sz="1800" dirty="0"/>
              <a:t>عضو</a:t>
            </a:r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نوتروپني </a:t>
            </a:r>
            <a:r>
              <a:rPr sz="1800" dirty="0" smtClean="0"/>
              <a:t>طولاني</a:t>
            </a:r>
            <a:endParaRPr sz="1800" dirty="0"/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ضربه </a:t>
            </a:r>
            <a:r>
              <a:rPr sz="1800" dirty="0"/>
              <a:t>پوستي </a:t>
            </a:r>
            <a:r>
              <a:rPr lang="en-US" sz="1800" dirty="0" smtClean="0"/>
              <a:t>)</a:t>
            </a:r>
            <a:r>
              <a:rPr sz="1800" dirty="0" smtClean="0"/>
              <a:t>بريدگي </a:t>
            </a:r>
            <a:r>
              <a:rPr sz="1800" dirty="0"/>
              <a:t>، خراش ، سوراخ يا </a:t>
            </a:r>
            <a:r>
              <a:rPr sz="1800" dirty="0" smtClean="0"/>
              <a:t>سوختگي</a:t>
            </a:r>
            <a:r>
              <a:rPr lang="en-US" sz="1800" dirty="0" smtClean="0"/>
              <a:t>(</a:t>
            </a:r>
            <a:r>
              <a:rPr sz="1800" dirty="0" smtClean="0"/>
              <a:t>.</a:t>
            </a:r>
            <a:endParaRPr lang="en-US" sz="1800" dirty="0" smtClean="0"/>
          </a:p>
          <a:p>
            <a:pPr algn="r" rtl="1">
              <a:buFont typeface="Wingdings" pitchFamily="2" charset="2"/>
              <a:buChar char="Ø"/>
            </a:pPr>
            <a:r>
              <a:rPr sz="1800" dirty="0"/>
              <a:t>استفاده طولاني مدت و يا استفاده از دوز بالا از داروهای كورتيكواستروئيد بخصوص در افراد با سابقه ديابت</a:t>
            </a:r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سوء </a:t>
            </a:r>
            <a:r>
              <a:rPr sz="1800" dirty="0"/>
              <a:t>مصرف مواد مخدر تزريقي</a:t>
            </a:r>
          </a:p>
          <a:p>
            <a:pPr algn="r" rtl="1">
              <a:buFont typeface="Wingdings" pitchFamily="2" charset="2"/>
              <a:buChar char="Ø"/>
            </a:pPr>
            <a:r>
              <a:rPr sz="1800" smtClean="0"/>
              <a:t>ميزان </a:t>
            </a:r>
            <a:r>
              <a:rPr sz="1800" dirty="0"/>
              <a:t>بالاى آهن با يا بدون استفاده از درمان </a:t>
            </a:r>
            <a:r>
              <a:rPr sz="1800" dirty="0" smtClean="0"/>
              <a:t>دفروكسامين</a:t>
            </a:r>
            <a:endParaRPr lang="en-US" sz="1800" dirty="0" smtClean="0"/>
          </a:p>
          <a:p>
            <a:pPr algn="r" rtl="1"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83426" y="318655"/>
            <a:ext cx="10058400" cy="753687"/>
          </a:xfrm>
        </p:spPr>
        <p:txBody>
          <a:bodyPr/>
          <a:lstStyle/>
          <a:p>
            <a:r>
              <a:rPr lang="fa-IR" dirty="0" smtClean="0">
                <a:solidFill>
                  <a:srgbClr val="92D050"/>
                </a:solidFill>
              </a:rPr>
              <a:t>پترن موکورمایکوز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6947390"/>
              </p:ext>
            </p:extLst>
          </p:nvPr>
        </p:nvGraphicFramePr>
        <p:xfrm>
          <a:off x="2502449" y="1723868"/>
          <a:ext cx="6086915" cy="399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8073">
                <a:tc>
                  <a:txBody>
                    <a:bodyPr/>
                    <a:lstStyle/>
                    <a:p>
                      <a:pPr algn="ctr"/>
                      <a:r>
                        <a:rPr lang="fa-IR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پترن موکورمایکوز</a:t>
                      </a:r>
                      <a:endParaRPr lang="en-US" sz="20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بیماری زمینه ای</a:t>
                      </a:r>
                      <a:endParaRPr lang="en-US" sz="20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073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رینوسربرال-سینواربیتال-پوستی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دیابت ملیتوس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543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ریوی-سینوس-پوستی-سینواربیتال-منتشر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بدخیمی( بدخیمی خونی)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073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ریوی-سینوس-رینوسربرال-منتشر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پیوند مغز استخوان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502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سینوس-پوستی-ریوی-رینوسربرال-منتشر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پیوند اعضای توپر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073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سربرال-اندوکاردیت-پوستی-منتشر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معتاد تزریقی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073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گوارشی- منتشر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سوء تغذیه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149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منتشر-ریوی-رینوسربرال-مغزی-پوستی- گوارشی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درمان با دفروکسامین 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073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پوستی-چشمی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تروما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073">
                <a:tc>
                  <a:txBody>
                    <a:bodyPr/>
                    <a:lstStyle/>
                    <a:p>
                      <a:r>
                        <a:rPr lang="fa-IR" sz="2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سینواربیتال- رینوسربرال</a:t>
                      </a:r>
                      <a:endParaRPr lang="en-US" sz="20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کوید 19</a:t>
                      </a:r>
                      <a:endParaRPr lang="en-US" sz="20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3524" marR="163524"/>
                </a:tc>
              </a:tr>
            </a:tbl>
          </a:graphicData>
        </a:graphic>
      </p:graphicFrame>
      <p:sp>
        <p:nvSpPr>
          <p:cNvPr id="8" name="Left Arrow Callout 7"/>
          <p:cNvSpPr/>
          <p:nvPr/>
        </p:nvSpPr>
        <p:spPr>
          <a:xfrm>
            <a:off x="8961120" y="2795451"/>
            <a:ext cx="2821577" cy="104502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fa-IR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B Nazanin" panose="00000400000000000000" pitchFamily="2" charset="-78"/>
              </a:rPr>
              <a:t>پترن عفونت بسته به بیماری زمینه ای فرق میکند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sz="2800" smtClean="0">
                <a:solidFill>
                  <a:srgbClr val="FF0000"/>
                </a:solidFill>
              </a:rPr>
              <a:t>علت هیپرگلیسمی در کوید 19</a:t>
            </a:r>
          </a:p>
          <a:p>
            <a:pPr>
              <a:buFont typeface="Wingdings" pitchFamily="2" charset="2"/>
              <a:buChar char="Ø"/>
            </a:pPr>
            <a:r>
              <a:rPr sz="2800" smtClean="0"/>
              <a:t>وجود بیماری زمینه ای دیابت غیر کنترل</a:t>
            </a:r>
            <a:r>
              <a:rPr lang="en-US" sz="2800" dirty="0" smtClean="0"/>
              <a:t>pre-existing diabetes mellitus</a:t>
            </a:r>
            <a:endParaRPr sz="2800" smtClean="0"/>
          </a:p>
          <a:p>
            <a:pPr>
              <a:buFont typeface="Wingdings" pitchFamily="2" charset="2"/>
              <a:buChar char="Ø"/>
            </a:pPr>
            <a:r>
              <a:rPr sz="2800" smtClean="0"/>
              <a:t>مصرف کورتیکواستروئید </a:t>
            </a:r>
            <a:r>
              <a:rPr lang="en-US" sz="2800" dirty="0" smtClean="0"/>
              <a:t>corticosteroid therapy</a:t>
            </a:r>
            <a:endParaRPr sz="2800" dirty="0" smtClean="0"/>
          </a:p>
          <a:p>
            <a:pPr>
              <a:buFont typeface="Wingdings" pitchFamily="2" charset="2"/>
              <a:buChar char="Ø"/>
            </a:pPr>
            <a:r>
              <a:rPr sz="2800" smtClean="0"/>
              <a:t>افزایش سطح کورتیزول ناشی از استرس   </a:t>
            </a:r>
            <a:r>
              <a:rPr lang="en-US" sz="2800" dirty="0" smtClean="0"/>
              <a:t>level</a:t>
            </a:r>
            <a:r>
              <a:rPr sz="2800" smtClean="0"/>
              <a:t> </a:t>
            </a:r>
            <a:r>
              <a:rPr lang="en-US" sz="2800" dirty="0" smtClean="0"/>
              <a:t>stress-related increased </a:t>
            </a:r>
            <a:r>
              <a:rPr lang="en-US" sz="2800" dirty="0" err="1" smtClean="0"/>
              <a:t>cortisol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sz="2800" smtClean="0"/>
              <a:t>آسیب سلولهای بتا پانکراس توسط ویروس کرونا</a:t>
            </a:r>
            <a:r>
              <a:rPr lang="en-US" sz="2800" dirty="0" smtClean="0"/>
              <a:t>damage of the beta cell pancreas by COVID-19 leading to the diminution of insulin production</a:t>
            </a:r>
          </a:p>
          <a:p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Coronavirus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disease (COVID-19)-associated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mucormycosis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(CAM)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0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4648</Words>
  <Application>Microsoft Office PowerPoint</Application>
  <PresentationFormat>Custom</PresentationFormat>
  <Paragraphs>348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Retrospect</vt:lpstr>
      <vt:lpstr> </vt:lpstr>
      <vt:lpstr>موکور مایکوز </vt:lpstr>
      <vt:lpstr>اهداف</vt:lpstr>
      <vt:lpstr>اتیولوژی</vt:lpstr>
      <vt:lpstr>راه انتقال</vt:lpstr>
      <vt:lpstr>عوامل خطر </vt:lpstr>
      <vt:lpstr>عوامل خطر</vt:lpstr>
      <vt:lpstr>پترن موکورمایکوز</vt:lpstr>
      <vt:lpstr>Coronavirus disease (COVID-19)-associated mucormycosis (CAM)</vt:lpstr>
      <vt:lpstr>Coronavirus disease (COVID-19)-associated mucormycosis (CAM)</vt:lpstr>
      <vt:lpstr>Coronavirus disease (COVID-19)-associated mucormycosis (CAM)</vt:lpstr>
      <vt:lpstr>Coronavirus disease (COVID-19)-associated mucormycosis (CAM)</vt:lpstr>
      <vt:lpstr>Coronavirus disease (COVID-19)-associated mucormycosis (CAM)</vt:lpstr>
      <vt:lpstr>Coronavirus disease (COVID-19)-associated mucormycosis (CAM)</vt:lpstr>
      <vt:lpstr> عفونتهای رینوسربرالRhinocerebral Infections</vt:lpstr>
      <vt:lpstr>عفونتهای رینوسربرال</vt:lpstr>
      <vt:lpstr>تظاهرات بالینی</vt:lpstr>
      <vt:lpstr>تظاهرات بالینی</vt:lpstr>
      <vt:lpstr>تظاهرات بالینی</vt:lpstr>
      <vt:lpstr>Slide 20</vt:lpstr>
      <vt:lpstr>تظاهرات بالینی</vt:lpstr>
      <vt:lpstr>Slide 22</vt:lpstr>
      <vt:lpstr>تشخیص</vt:lpstr>
      <vt:lpstr>Radiographic imaging</vt:lpstr>
      <vt:lpstr>Radiographic imaging</vt:lpstr>
      <vt:lpstr>Radiographic findings in sinopulmonary mucormycosis</vt:lpstr>
      <vt:lpstr>مدیریت بیماران مبتلا به موکور مایکوزیس</vt:lpstr>
      <vt:lpstr>درمان مدیکال</vt:lpstr>
      <vt:lpstr>درمان مدیکال- آمفوتریسین</vt:lpstr>
      <vt:lpstr>واکنش های حاد</vt:lpstr>
      <vt:lpstr>درمان مدیکال- آمفوتریسیننفروتوکسیسیتی</vt:lpstr>
      <vt:lpstr>ترکیبات آمفوتریسین</vt:lpstr>
      <vt:lpstr>درمان مدیکال- آمفوتریسین</vt:lpstr>
      <vt:lpstr>درمان مدیکال- آزول ها</vt:lpstr>
      <vt:lpstr>درمان مدیکال- پساكونازول</vt:lpstr>
      <vt:lpstr>درمان مدیکال- پساكونازول</vt:lpstr>
      <vt:lpstr>درمان مدیکال- پساكونازول</vt:lpstr>
      <vt:lpstr>درمان مدیکال- پساكونازول عوارض</vt:lpstr>
      <vt:lpstr>درمان مدیکال- پساكونازول  تداخلات دارویی</vt:lpstr>
      <vt:lpstr>درمان مدیکال- ایساوکونازول</vt:lpstr>
      <vt:lpstr>درمان مدیکال- ایساوکونازول</vt:lpstr>
      <vt:lpstr>درمان مدیکال-ایتراکونازول</vt:lpstr>
      <vt:lpstr>درمان مدیکال</vt:lpstr>
      <vt:lpstr>Simplified Treatment algorithm for COVID Associated Rhino-Orbital Mucormycosis</vt:lpstr>
      <vt:lpstr>Slide 45</vt:lpstr>
      <vt:lpstr>پیشگیری از موکور دربیماران کوید </vt:lpstr>
      <vt:lpstr>پیشگیری</vt:lpstr>
      <vt:lpstr>پیشگیری</vt:lpstr>
      <vt:lpstr>پیشگیری</vt:lpstr>
      <vt:lpstr>آموزش بیماران قبل از ترخیص از بخش COVID - 19</vt:lpstr>
      <vt:lpstr>Slide 51</vt:lpstr>
      <vt:lpstr>Slide 52</vt:lpstr>
      <vt:lpstr>منایع مورداستفاده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Dr.heravi</cp:lastModifiedBy>
  <cp:revision>70</cp:revision>
  <dcterms:created xsi:type="dcterms:W3CDTF">2021-01-25T09:59:35Z</dcterms:created>
  <dcterms:modified xsi:type="dcterms:W3CDTF">2021-10-18T06:09:16Z</dcterms:modified>
</cp:coreProperties>
</file>