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59" r:id="rId4"/>
    <p:sldId id="260" r:id="rId5"/>
    <p:sldId id="271" r:id="rId6"/>
    <p:sldId id="272" r:id="rId7"/>
    <p:sldId id="261" r:id="rId8"/>
    <p:sldId id="262" r:id="rId9"/>
    <p:sldId id="263" r:id="rId10"/>
    <p:sldId id="264" r:id="rId11"/>
    <p:sldId id="270" r:id="rId12"/>
    <p:sldId id="265" r:id="rId13"/>
    <p:sldId id="266" r:id="rId14"/>
    <p:sldId id="268" r:id="rId15"/>
    <p:sldId id="267" r:id="rId16"/>
    <p:sldId id="274" r:id="rId17"/>
    <p:sldId id="275" r:id="rId18"/>
    <p:sldId id="276"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0F8C6-B6AD-4524-A673-BA3EBE416D0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1192283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0F8C6-B6AD-4524-A673-BA3EBE416D0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1457340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0F8C6-B6AD-4524-A673-BA3EBE416D0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578336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0F8C6-B6AD-4524-A673-BA3EBE416D0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3699663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30F8C6-B6AD-4524-A673-BA3EBE416D0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1187705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0F8C6-B6AD-4524-A673-BA3EBE416D0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3575098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0F8C6-B6AD-4524-A673-BA3EBE416D07}"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6034849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0F8C6-B6AD-4524-A673-BA3EBE416D07}"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4202059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0F8C6-B6AD-4524-A673-BA3EBE416D07}"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1681709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0F8C6-B6AD-4524-A673-BA3EBE416D0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584434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0F8C6-B6AD-4524-A673-BA3EBE416D0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C9D4EB-6444-40ED-936E-537C4C37CE91}" type="slidenum">
              <a:rPr lang="en-US" smtClean="0"/>
              <a:t>‹#›</a:t>
            </a:fld>
            <a:endParaRPr lang="en-US"/>
          </a:p>
        </p:txBody>
      </p:sp>
    </p:spTree>
    <p:extLst>
      <p:ext uri="{BB962C8B-B14F-4D97-AF65-F5344CB8AC3E}">
        <p14:creationId xmlns:p14="http://schemas.microsoft.com/office/powerpoint/2010/main" val="681240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0F8C6-B6AD-4524-A673-BA3EBE416D07}"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9D4EB-6444-40ED-936E-537C4C37CE91}" type="slidenum">
              <a:rPr lang="en-US" smtClean="0"/>
              <a:t>‹#›</a:t>
            </a:fld>
            <a:endParaRPr lang="en-US"/>
          </a:p>
        </p:txBody>
      </p:sp>
    </p:spTree>
    <p:extLst>
      <p:ext uri="{BB962C8B-B14F-4D97-AF65-F5344CB8AC3E}">
        <p14:creationId xmlns:p14="http://schemas.microsoft.com/office/powerpoint/2010/main" val="47636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sciencedirect.com/topics/medicine-and-dentistry/ketoacidosis" TargetMode="External"/><Relationship Id="rId4" Type="http://schemas.openxmlformats.org/officeDocument/2006/relationships/hyperlink" Target="https://www.sciencedirect.com/topics/medicine-and-dentistry/surgical-approach"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0F44CB2-FCF6-48E9-A34D-AB8DB959757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3EB86EB-4120-4394-805D-D63FFA526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DDAD4EE-410C-4F1E-8E47-59788B6D0D77}"/>
              </a:ext>
            </a:extLst>
          </p:cNvPr>
          <p:cNvSpPr/>
          <p:nvPr/>
        </p:nvSpPr>
        <p:spPr>
          <a:xfrm>
            <a:off x="6921533" y="1453198"/>
            <a:ext cx="5120640" cy="1097280"/>
          </a:xfrm>
          <a:prstGeom prst="rect">
            <a:avLst/>
          </a:prstGeom>
          <a:noFill/>
          <a:ln w="12700" cap="flat" cmpd="sng" algn="ctr">
            <a:no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Brush Script MT" panose="03060802040406070304" pitchFamily="66" charset="0"/>
                <a:ea typeface="+mn-ea"/>
                <a:cs typeface="+mn-cs"/>
              </a:rPr>
              <a:t>In The Name Of God</a:t>
            </a:r>
            <a:endParaRPr kumimoji="0" lang="fa-IR" sz="4400" b="0" i="0" u="none" strike="noStrike" kern="0" cap="none" spc="0" normalizeH="0" baseline="0" noProof="0" dirty="0">
              <a:ln>
                <a:noFill/>
              </a:ln>
              <a:solidFill>
                <a:prstClr val="black"/>
              </a:solidFill>
              <a:effectLst/>
              <a:uLnTx/>
              <a:uFillTx/>
              <a:latin typeface="Brush Script MT" panose="03060802040406070304" pitchFamily="66" charset="0"/>
              <a:ea typeface="+mn-ea"/>
              <a:cs typeface="Arial" panose="020B0604020202020204" pitchFamily="34" charset="0"/>
            </a:endParaRPr>
          </a:p>
        </p:txBody>
      </p:sp>
    </p:spTree>
    <p:extLst>
      <p:ext uri="{BB962C8B-B14F-4D97-AF65-F5344CB8AC3E}">
        <p14:creationId xmlns:p14="http://schemas.microsoft.com/office/powerpoint/2010/main" val="2137841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50607"/>
            <a:ext cx="12192000" cy="6858000"/>
          </a:xfrm>
          <a:prstGeom prst="rect">
            <a:avLst/>
          </a:prstGeom>
        </p:spPr>
      </p:pic>
      <p:sp>
        <p:nvSpPr>
          <p:cNvPr id="2" name="Title 1"/>
          <p:cNvSpPr>
            <a:spLocks noGrp="1"/>
          </p:cNvSpPr>
          <p:nvPr>
            <p:ph type="title"/>
          </p:nvPr>
        </p:nvSpPr>
        <p:spPr>
          <a:xfrm>
            <a:off x="1329558" y="341029"/>
            <a:ext cx="9532883" cy="4572000"/>
          </a:xfrm>
        </p:spPr>
        <p:txBody>
          <a:bodyPr>
            <a:normAutofit/>
          </a:bodyPr>
          <a:lstStyle/>
          <a:p>
            <a:r>
              <a:rPr lang="en-US" sz="3200" dirty="0">
                <a:latin typeface="+mn-lt"/>
                <a:ea typeface="+mn-ea"/>
                <a:cs typeface="+mn-cs"/>
              </a:rPr>
              <a:t>Orbital </a:t>
            </a:r>
            <a:r>
              <a:rPr lang="en-US" sz="3200" dirty="0" err="1">
                <a:latin typeface="+mn-lt"/>
                <a:ea typeface="+mn-ea"/>
                <a:cs typeface="+mn-cs"/>
              </a:rPr>
              <a:t>exentration</a:t>
            </a: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-orbital </a:t>
            </a:r>
            <a:r>
              <a:rPr lang="en-US" sz="3200" dirty="0" err="1">
                <a:latin typeface="+mn-lt"/>
                <a:ea typeface="+mn-ea"/>
                <a:cs typeface="+mn-cs"/>
              </a:rPr>
              <a:t>involment</a:t>
            </a:r>
            <a:r>
              <a:rPr lang="en-US" sz="3200" dirty="0">
                <a:latin typeface="+mn-lt"/>
                <a:ea typeface="+mn-ea"/>
                <a:cs typeface="+mn-cs"/>
              </a:rPr>
              <a:t> in most cases is from orbital apex</a:t>
            </a:r>
            <a:br>
              <a:rPr lang="en-US" sz="3200" dirty="0">
                <a:latin typeface="+mn-lt"/>
                <a:ea typeface="+mn-ea"/>
                <a:cs typeface="+mn-cs"/>
              </a:rPr>
            </a:b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-in past: orbital </a:t>
            </a:r>
            <a:r>
              <a:rPr lang="en-US" sz="3200" dirty="0" err="1">
                <a:latin typeface="+mn-lt"/>
                <a:ea typeface="+mn-ea"/>
                <a:cs typeface="+mn-cs"/>
              </a:rPr>
              <a:t>involment</a:t>
            </a:r>
            <a:r>
              <a:rPr lang="en-US" sz="3200" dirty="0">
                <a:latin typeface="+mn-lt"/>
                <a:ea typeface="+mn-ea"/>
                <a:cs typeface="+mn-cs"/>
              </a:rPr>
              <a:t> and </a:t>
            </a:r>
            <a:r>
              <a:rPr lang="en-US" sz="3200" dirty="0" err="1">
                <a:latin typeface="+mn-lt"/>
                <a:ea typeface="+mn-ea"/>
                <a:cs typeface="+mn-cs"/>
              </a:rPr>
              <a:t>specialy</a:t>
            </a:r>
            <a:r>
              <a:rPr lang="en-US" sz="3200" dirty="0">
                <a:latin typeface="+mn-lt"/>
                <a:ea typeface="+mn-ea"/>
                <a:cs typeface="+mn-cs"/>
              </a:rPr>
              <a:t> blindness leads to </a:t>
            </a:r>
            <a:r>
              <a:rPr lang="en-US" sz="3200" dirty="0" err="1">
                <a:latin typeface="+mn-lt"/>
                <a:ea typeface="+mn-ea"/>
                <a:cs typeface="+mn-cs"/>
              </a:rPr>
              <a:t>exentration</a:t>
            </a: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 </a:t>
            </a: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a:t>
            </a:r>
            <a:r>
              <a:rPr lang="en-US" sz="3200" dirty="0">
                <a:latin typeface="+mn-lt"/>
                <a:ea typeface="+mn-ea"/>
                <a:cs typeface="+mn-cs"/>
              </a:rPr>
              <a:t>today: bone removal around the orbit .</a:t>
            </a:r>
            <a:br>
              <a:rPr lang="en-US" sz="3200" dirty="0">
                <a:latin typeface="+mn-lt"/>
                <a:ea typeface="+mn-ea"/>
                <a:cs typeface="+mn-cs"/>
              </a:rPr>
            </a:br>
            <a:r>
              <a:rPr lang="en-US" sz="3200" dirty="0">
                <a:latin typeface="+mn-lt"/>
                <a:ea typeface="+mn-ea"/>
                <a:cs typeface="+mn-cs"/>
              </a:rPr>
              <a:t> </a:t>
            </a:r>
            <a:r>
              <a:rPr lang="en-US" sz="3200" dirty="0">
                <a:latin typeface="+mn-lt"/>
                <a:ea typeface="+mn-ea"/>
                <a:cs typeface="+mn-cs"/>
              </a:rPr>
              <a:t>           Necrotic fat and tissues </a:t>
            </a:r>
            <a:r>
              <a:rPr lang="en-US" sz="3200" dirty="0" err="1">
                <a:latin typeface="+mn-lt"/>
                <a:ea typeface="+mn-ea"/>
                <a:cs typeface="+mn-cs"/>
              </a:rPr>
              <a:t>debridment</a:t>
            </a: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-globe </a:t>
            </a:r>
            <a:r>
              <a:rPr lang="en-US" sz="3200" dirty="0" err="1">
                <a:latin typeface="+mn-lt"/>
                <a:ea typeface="+mn-ea"/>
                <a:cs typeface="+mn-cs"/>
              </a:rPr>
              <a:t>involment</a:t>
            </a:r>
            <a:r>
              <a:rPr lang="en-US" sz="3200" dirty="0">
                <a:latin typeface="+mn-lt"/>
                <a:ea typeface="+mn-ea"/>
                <a:cs typeface="+mn-cs"/>
              </a:rPr>
              <a:t>  &gt;&gt;&gt; </a:t>
            </a:r>
            <a:r>
              <a:rPr lang="en-US" sz="3200" dirty="0" err="1">
                <a:latin typeface="+mn-lt"/>
                <a:ea typeface="+mn-ea"/>
                <a:cs typeface="+mn-cs"/>
              </a:rPr>
              <a:t>exentration</a:t>
            </a:r>
            <a:r>
              <a:rPr lang="en-US" sz="3200" dirty="0">
                <a:latin typeface="+mn-lt"/>
                <a:ea typeface="+mn-ea"/>
                <a:cs typeface="+mn-cs"/>
              </a:rPr>
              <a:t/>
            </a:r>
            <a:br>
              <a:rPr lang="en-US" sz="3200" dirty="0">
                <a:latin typeface="+mn-lt"/>
                <a:ea typeface="+mn-ea"/>
                <a:cs typeface="+mn-cs"/>
              </a:rPr>
            </a:br>
            <a:endParaRPr lang="en-US" sz="3200" dirty="0">
              <a:latin typeface="+mn-lt"/>
              <a:ea typeface="+mn-ea"/>
              <a:cs typeface="+mn-cs"/>
            </a:endParaRPr>
          </a:p>
        </p:txBody>
      </p:sp>
    </p:spTree>
    <p:extLst>
      <p:ext uri="{BB962C8B-B14F-4D97-AF65-F5344CB8AC3E}">
        <p14:creationId xmlns:p14="http://schemas.microsoft.com/office/powerpoint/2010/main" val="36675111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45284" y="366794"/>
            <a:ext cx="10101431" cy="3970318"/>
          </a:xfrm>
          <a:prstGeom prst="rect">
            <a:avLst/>
          </a:prstGeom>
        </p:spPr>
        <p:txBody>
          <a:bodyPr wrap="square">
            <a:spAutoFit/>
          </a:bodyPr>
          <a:lstStyle/>
          <a:p>
            <a:pPr marL="457200" indent="-457200">
              <a:buFont typeface="Wingdings" panose="05000000000000000000" pitchFamily="2" charset="2"/>
              <a:buChar char="§"/>
            </a:pPr>
            <a:r>
              <a:rPr lang="en-US" sz="2800" dirty="0" smtClean="0"/>
              <a:t>Orbital </a:t>
            </a:r>
            <a:r>
              <a:rPr lang="en-US" sz="2800" dirty="0" err="1"/>
              <a:t>exenteration</a:t>
            </a:r>
            <a:r>
              <a:rPr lang="en-US" sz="2800" dirty="0"/>
              <a:t> may be life-saving in the presence of active fungal invasion of the orbit and should be considered for an actively infected orbit with a blind, immobile eye. </a:t>
            </a:r>
          </a:p>
          <a:p>
            <a:endParaRPr lang="en-US" sz="2800" dirty="0"/>
          </a:p>
          <a:p>
            <a:pPr marL="457200" indent="-457200">
              <a:buFont typeface="Wingdings" panose="05000000000000000000" pitchFamily="2" charset="2"/>
              <a:buChar char="§"/>
            </a:pPr>
            <a:r>
              <a:rPr lang="en-US" sz="2800" dirty="0"/>
              <a:t>It </a:t>
            </a:r>
            <a:r>
              <a:rPr lang="en-US" sz="2800" dirty="0"/>
              <a:t>has been considered helpful even after intracranial spread has occurred. Whether or not to perform orbital </a:t>
            </a:r>
            <a:r>
              <a:rPr lang="en-US" sz="2800" dirty="0" err="1"/>
              <a:t>exenteration</a:t>
            </a:r>
            <a:r>
              <a:rPr lang="en-US" sz="2800" dirty="0"/>
              <a:t> is the most difficult decision in the surgical management of orbital </a:t>
            </a:r>
            <a:r>
              <a:rPr lang="en-US" sz="2800" dirty="0" err="1"/>
              <a:t>mucormycosis</a:t>
            </a:r>
            <a:r>
              <a:rPr lang="en-US" sz="2800" dirty="0"/>
              <a:t> because the procedure may represent a life-saving measure achieved at the cost of permanent mutilation</a:t>
            </a:r>
          </a:p>
        </p:txBody>
      </p:sp>
    </p:spTree>
    <p:extLst>
      <p:ext uri="{BB962C8B-B14F-4D97-AF65-F5344CB8AC3E}">
        <p14:creationId xmlns:p14="http://schemas.microsoft.com/office/powerpoint/2010/main" val="2741267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10004" y="355002"/>
            <a:ext cx="10069158" cy="3872754"/>
          </a:xfrm>
        </p:spPr>
        <p:txBody>
          <a:bodyPr>
            <a:noAutofit/>
          </a:bodyPr>
          <a:lstStyle/>
          <a:p>
            <a:r>
              <a:rPr lang="en-US" sz="2800" dirty="0">
                <a:latin typeface="+mn-lt"/>
                <a:ea typeface="+mn-ea"/>
                <a:cs typeface="+mn-cs"/>
              </a:rPr>
              <a:t>Staging and revision </a:t>
            </a:r>
            <a:br>
              <a:rPr lang="en-US" sz="2800" dirty="0">
                <a:latin typeface="+mn-lt"/>
                <a:ea typeface="+mn-ea"/>
                <a:cs typeface="+mn-cs"/>
              </a:rPr>
            </a:br>
            <a:r>
              <a:rPr lang="en-US" sz="2800" dirty="0">
                <a:latin typeface="+mn-lt"/>
                <a:ea typeface="+mn-ea"/>
                <a:cs typeface="+mn-cs"/>
              </a:rPr>
              <a:t>- in most cases  pathology is hidden</a:t>
            </a:r>
            <a:br>
              <a:rPr lang="en-US" sz="2800" dirty="0">
                <a:latin typeface="+mn-lt"/>
                <a:ea typeface="+mn-ea"/>
                <a:cs typeface="+mn-cs"/>
              </a:rPr>
            </a:br>
            <a:r>
              <a:rPr lang="en-US" sz="2800" dirty="0">
                <a:latin typeface="+mn-lt"/>
                <a:ea typeface="+mn-ea"/>
                <a:cs typeface="+mn-cs"/>
              </a:rPr>
              <a:t>-decision making is based on :</a:t>
            </a:r>
            <a:br>
              <a:rPr lang="en-US" sz="2800" dirty="0">
                <a:latin typeface="+mn-lt"/>
                <a:ea typeface="+mn-ea"/>
                <a:cs typeface="+mn-cs"/>
              </a:rPr>
            </a:br>
            <a:r>
              <a:rPr lang="en-US" sz="2800" dirty="0">
                <a:latin typeface="+mn-lt"/>
                <a:ea typeface="+mn-ea"/>
                <a:cs typeface="+mn-cs"/>
              </a:rPr>
              <a:t/>
            </a:r>
            <a:br>
              <a:rPr lang="en-US" sz="2800" dirty="0">
                <a:latin typeface="+mn-lt"/>
                <a:ea typeface="+mn-ea"/>
                <a:cs typeface="+mn-cs"/>
              </a:rPr>
            </a:br>
            <a:r>
              <a:rPr lang="en-US" sz="2800" dirty="0">
                <a:latin typeface="+mn-lt"/>
                <a:ea typeface="+mn-ea"/>
                <a:cs typeface="+mn-cs"/>
              </a:rPr>
              <a:t>1.previous </a:t>
            </a:r>
            <a:r>
              <a:rPr lang="en-US" sz="2800" dirty="0" err="1">
                <a:latin typeface="+mn-lt"/>
                <a:ea typeface="+mn-ea"/>
                <a:cs typeface="+mn-cs"/>
              </a:rPr>
              <a:t>surgeicalrecords</a:t>
            </a:r>
            <a:r>
              <a:rPr lang="en-US" sz="2800" dirty="0">
                <a:latin typeface="+mn-lt"/>
                <a:ea typeface="+mn-ea"/>
                <a:cs typeface="+mn-cs"/>
              </a:rPr>
              <a:t/>
            </a:r>
            <a:br>
              <a:rPr lang="en-US" sz="2800" dirty="0">
                <a:latin typeface="+mn-lt"/>
                <a:ea typeface="+mn-ea"/>
                <a:cs typeface="+mn-cs"/>
              </a:rPr>
            </a:br>
            <a:r>
              <a:rPr lang="en-US" sz="2800" dirty="0">
                <a:latin typeface="+mn-lt"/>
                <a:ea typeface="+mn-ea"/>
                <a:cs typeface="+mn-cs"/>
              </a:rPr>
              <a:t>2.clinic (exam &amp;ESR .CRP)</a:t>
            </a:r>
            <a:br>
              <a:rPr lang="en-US" sz="2800" dirty="0">
                <a:latin typeface="+mn-lt"/>
                <a:ea typeface="+mn-ea"/>
                <a:cs typeface="+mn-cs"/>
              </a:rPr>
            </a:br>
            <a:r>
              <a:rPr lang="en-US" sz="2800" dirty="0">
                <a:latin typeface="+mn-lt"/>
                <a:ea typeface="+mn-ea"/>
                <a:cs typeface="+mn-cs"/>
              </a:rPr>
              <a:t>3.MRI</a:t>
            </a:r>
            <a:br>
              <a:rPr lang="en-US" sz="2800" dirty="0">
                <a:latin typeface="+mn-lt"/>
                <a:ea typeface="+mn-ea"/>
                <a:cs typeface="+mn-cs"/>
              </a:rPr>
            </a:br>
            <a:r>
              <a:rPr lang="en-US" sz="2800" dirty="0">
                <a:latin typeface="+mn-lt"/>
                <a:ea typeface="+mn-ea"/>
                <a:cs typeface="+mn-cs"/>
              </a:rPr>
              <a:t>4.CT</a:t>
            </a:r>
          </a:p>
        </p:txBody>
      </p:sp>
    </p:spTree>
    <p:extLst>
      <p:ext uri="{BB962C8B-B14F-4D97-AF65-F5344CB8AC3E}">
        <p14:creationId xmlns:p14="http://schemas.microsoft.com/office/powerpoint/2010/main" val="19958335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72360" y="442400"/>
            <a:ext cx="10520854" cy="3299283"/>
          </a:xfrm>
        </p:spPr>
        <p:txBody>
          <a:bodyPr>
            <a:normAutofit/>
          </a:bodyPr>
          <a:lstStyle/>
          <a:p>
            <a:r>
              <a:rPr lang="en-US" sz="2800" dirty="0">
                <a:latin typeface="+mn-lt"/>
                <a:ea typeface="+mn-ea"/>
                <a:cs typeface="+mn-cs"/>
              </a:rPr>
              <a:t>The most important surgical area that were ignored:</a:t>
            </a:r>
            <a:br>
              <a:rPr lang="en-US" sz="2800" dirty="0">
                <a:latin typeface="+mn-lt"/>
                <a:ea typeface="+mn-ea"/>
                <a:cs typeface="+mn-cs"/>
              </a:rPr>
            </a:br>
            <a:r>
              <a:rPr lang="en-US" sz="2800" dirty="0">
                <a:latin typeface="+mn-lt"/>
                <a:ea typeface="+mn-ea"/>
                <a:cs typeface="+mn-cs"/>
              </a:rPr>
              <a:t>-</a:t>
            </a:r>
            <a:r>
              <a:rPr lang="en-US" sz="2800" dirty="0" err="1">
                <a:latin typeface="+mn-lt"/>
                <a:ea typeface="+mn-ea"/>
                <a:cs typeface="+mn-cs"/>
              </a:rPr>
              <a:t>lat</a:t>
            </a:r>
            <a:r>
              <a:rPr lang="en-US" sz="2800" dirty="0">
                <a:latin typeface="+mn-lt"/>
                <a:ea typeface="+mn-ea"/>
                <a:cs typeface="+mn-cs"/>
              </a:rPr>
              <a:t> &amp;ant walls of maxilla .body of </a:t>
            </a:r>
            <a:r>
              <a:rPr lang="en-US" sz="2800" dirty="0" err="1">
                <a:latin typeface="+mn-lt"/>
                <a:ea typeface="+mn-ea"/>
                <a:cs typeface="+mn-cs"/>
              </a:rPr>
              <a:t>zygoma</a:t>
            </a:r>
            <a:r>
              <a:rPr lang="en-US" sz="2800" dirty="0">
                <a:latin typeface="+mn-lt"/>
                <a:ea typeface="+mn-ea"/>
                <a:cs typeface="+mn-cs"/>
              </a:rPr>
              <a:t> .</a:t>
            </a:r>
            <a:r>
              <a:rPr lang="en-US" sz="2800" dirty="0" err="1">
                <a:latin typeface="+mn-lt"/>
                <a:ea typeface="+mn-ea"/>
                <a:cs typeface="+mn-cs"/>
              </a:rPr>
              <a:t>palate.clivus.pterigoid</a:t>
            </a:r>
            <a:r>
              <a:rPr lang="en-US" sz="2800" dirty="0">
                <a:latin typeface="+mn-lt"/>
                <a:ea typeface="+mn-ea"/>
                <a:cs typeface="+mn-cs"/>
              </a:rPr>
              <a:t> and greater wing of sphenoid</a:t>
            </a:r>
            <a:br>
              <a:rPr lang="en-US" sz="2800" dirty="0">
                <a:latin typeface="+mn-lt"/>
                <a:ea typeface="+mn-ea"/>
                <a:cs typeface="+mn-cs"/>
              </a:rPr>
            </a:br>
            <a:r>
              <a:rPr lang="en-US" sz="2800" dirty="0">
                <a:latin typeface="+mn-lt"/>
                <a:ea typeface="+mn-ea"/>
                <a:cs typeface="+mn-cs"/>
              </a:rPr>
              <a:t/>
            </a:r>
            <a:br>
              <a:rPr lang="en-US" sz="2800" dirty="0">
                <a:latin typeface="+mn-lt"/>
                <a:ea typeface="+mn-ea"/>
                <a:cs typeface="+mn-cs"/>
              </a:rPr>
            </a:br>
            <a:r>
              <a:rPr lang="en-US" sz="2800" dirty="0">
                <a:latin typeface="+mn-lt"/>
                <a:ea typeface="+mn-ea"/>
                <a:cs typeface="+mn-cs"/>
              </a:rPr>
              <a:t>-orbital apex and </a:t>
            </a:r>
            <a:r>
              <a:rPr lang="en-US" sz="2800" dirty="0" err="1">
                <a:latin typeface="+mn-lt"/>
                <a:ea typeface="+mn-ea"/>
                <a:cs typeface="+mn-cs"/>
              </a:rPr>
              <a:t>sup.orbital</a:t>
            </a:r>
            <a:r>
              <a:rPr lang="en-US" sz="2800" dirty="0">
                <a:latin typeface="+mn-lt"/>
                <a:ea typeface="+mn-ea"/>
                <a:cs typeface="+mn-cs"/>
              </a:rPr>
              <a:t> fissure</a:t>
            </a:r>
            <a:endParaRPr lang="en-US" sz="2800" dirty="0">
              <a:latin typeface="+mn-lt"/>
              <a:ea typeface="+mn-ea"/>
              <a:cs typeface="+mn-cs"/>
            </a:endParaRPr>
          </a:p>
        </p:txBody>
      </p:sp>
    </p:spTree>
    <p:extLst>
      <p:ext uri="{BB962C8B-B14F-4D97-AF65-F5344CB8AC3E}">
        <p14:creationId xmlns:p14="http://schemas.microsoft.com/office/powerpoint/2010/main" val="51866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35724" y="994152"/>
            <a:ext cx="10489324" cy="2434848"/>
          </a:xfrm>
        </p:spPr>
        <p:txBody>
          <a:bodyPr>
            <a:normAutofit fontScale="90000"/>
          </a:bodyPr>
          <a:lstStyle/>
          <a:p>
            <a:pPr>
              <a:lnSpc>
                <a:spcPct val="150000"/>
              </a:lnSpc>
            </a:pPr>
            <a:r>
              <a:rPr lang="en-US" sz="2800" dirty="0">
                <a:latin typeface="+mn-lt"/>
                <a:ea typeface="+mn-ea"/>
                <a:cs typeface="+mn-cs"/>
              </a:rPr>
              <a:t>Endoscopic surgery interval :</a:t>
            </a:r>
            <a:br>
              <a:rPr lang="en-US" sz="2800" dirty="0">
                <a:latin typeface="+mn-lt"/>
                <a:ea typeface="+mn-ea"/>
                <a:cs typeface="+mn-cs"/>
              </a:rPr>
            </a:br>
            <a:r>
              <a:rPr lang="en-US" sz="2800" dirty="0">
                <a:latin typeface="+mn-lt"/>
                <a:ea typeface="+mn-ea"/>
                <a:cs typeface="+mn-cs"/>
              </a:rPr>
              <a:t>-depended to primary presentation and primary </a:t>
            </a:r>
            <a:r>
              <a:rPr lang="en-US" sz="2800" dirty="0" err="1">
                <a:latin typeface="+mn-lt"/>
                <a:ea typeface="+mn-ea"/>
                <a:cs typeface="+mn-cs"/>
              </a:rPr>
              <a:t>extention</a:t>
            </a:r>
            <a:r>
              <a:rPr lang="en-US" sz="2800" dirty="0">
                <a:latin typeface="+mn-lt"/>
                <a:ea typeface="+mn-ea"/>
                <a:cs typeface="+mn-cs"/>
              </a:rPr>
              <a:t> of disease and</a:t>
            </a:r>
            <a:br>
              <a:rPr lang="en-US" sz="2800" dirty="0">
                <a:latin typeface="+mn-lt"/>
                <a:ea typeface="+mn-ea"/>
                <a:cs typeface="+mn-cs"/>
              </a:rPr>
            </a:br>
            <a:r>
              <a:rPr lang="en-US" sz="2800" dirty="0" smtClean="0">
                <a:latin typeface="+mn-lt"/>
                <a:ea typeface="+mn-ea"/>
                <a:cs typeface="+mn-cs"/>
              </a:rPr>
              <a:t>-</a:t>
            </a:r>
            <a:r>
              <a:rPr lang="en-US" sz="2800" dirty="0" err="1" smtClean="0">
                <a:latin typeface="+mn-lt"/>
                <a:ea typeface="+mn-ea"/>
                <a:cs typeface="+mn-cs"/>
              </a:rPr>
              <a:t>extention</a:t>
            </a:r>
            <a:r>
              <a:rPr lang="en-US" sz="2800" dirty="0" smtClean="0">
                <a:latin typeface="+mn-lt"/>
                <a:ea typeface="+mn-ea"/>
                <a:cs typeface="+mn-cs"/>
              </a:rPr>
              <a:t> </a:t>
            </a:r>
            <a:r>
              <a:rPr lang="en-US" sz="2800" dirty="0">
                <a:latin typeface="+mn-lt"/>
                <a:ea typeface="+mn-ea"/>
                <a:cs typeface="+mn-cs"/>
              </a:rPr>
              <a:t>of primary surgery </a:t>
            </a:r>
            <a:endParaRPr lang="en-US" sz="2800" dirty="0">
              <a:latin typeface="+mn-lt"/>
              <a:ea typeface="+mn-ea"/>
              <a:cs typeface="+mn-cs"/>
            </a:endParaRPr>
          </a:p>
        </p:txBody>
      </p:sp>
    </p:spTree>
    <p:extLst>
      <p:ext uri="{BB962C8B-B14F-4D97-AF65-F5344CB8AC3E}">
        <p14:creationId xmlns:p14="http://schemas.microsoft.com/office/powerpoint/2010/main" val="37576239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3338" y="710003"/>
            <a:ext cx="11144921" cy="3571541"/>
          </a:xfrm>
        </p:spPr>
        <p:txBody>
          <a:bodyPr>
            <a:normAutofit/>
          </a:bodyPr>
          <a:lstStyle/>
          <a:p>
            <a:r>
              <a:rPr lang="en-US" sz="3600" dirty="0">
                <a:latin typeface="+mn-lt"/>
                <a:ea typeface="+mn-ea"/>
                <a:cs typeface="+mn-cs"/>
              </a:rPr>
              <a:t>Intracranial </a:t>
            </a:r>
            <a:r>
              <a:rPr lang="en-US" sz="3600" dirty="0" err="1">
                <a:latin typeface="+mn-lt"/>
                <a:ea typeface="+mn-ea"/>
                <a:cs typeface="+mn-cs"/>
              </a:rPr>
              <a:t>involment</a:t>
            </a:r>
            <a:r>
              <a:rPr lang="en-US" sz="3600" dirty="0">
                <a:latin typeface="+mn-lt"/>
                <a:ea typeface="+mn-ea"/>
                <a:cs typeface="+mn-cs"/>
              </a:rPr>
              <a:t> of&gt;&gt;&gt;&gt; </a:t>
            </a:r>
            <a:br>
              <a:rPr lang="en-US" sz="3600" dirty="0">
                <a:latin typeface="+mn-lt"/>
                <a:ea typeface="+mn-ea"/>
                <a:cs typeface="+mn-cs"/>
              </a:rPr>
            </a:br>
            <a:r>
              <a:rPr lang="en-US" sz="3600" dirty="0">
                <a:latin typeface="+mn-lt"/>
                <a:ea typeface="+mn-ea"/>
                <a:cs typeface="+mn-cs"/>
              </a:rPr>
              <a:t> cribriform </a:t>
            </a:r>
            <a:r>
              <a:rPr lang="en-US" sz="3600" dirty="0" err="1">
                <a:latin typeface="+mn-lt"/>
                <a:ea typeface="+mn-ea"/>
                <a:cs typeface="+mn-cs"/>
              </a:rPr>
              <a:t>palte</a:t>
            </a:r>
            <a:r>
              <a:rPr lang="en-US" sz="3600" dirty="0">
                <a:latin typeface="+mn-lt"/>
                <a:ea typeface="+mn-ea"/>
                <a:cs typeface="+mn-cs"/>
              </a:rPr>
              <a:t> and orbital apex</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intracranial nerve   &gt;&gt;&gt;&gt;&gt; poor </a:t>
            </a:r>
            <a:r>
              <a:rPr lang="en-US" sz="3600" dirty="0" err="1">
                <a:latin typeface="+mn-lt"/>
                <a:ea typeface="+mn-ea"/>
                <a:cs typeface="+mn-cs"/>
              </a:rPr>
              <a:t>prognose</a:t>
            </a:r>
            <a:endParaRPr lang="en-US" sz="3600" dirty="0">
              <a:latin typeface="+mn-lt"/>
              <a:ea typeface="+mn-ea"/>
              <a:cs typeface="+mn-cs"/>
            </a:endParaRPr>
          </a:p>
        </p:txBody>
      </p:sp>
    </p:spTree>
    <p:extLst>
      <p:ext uri="{BB962C8B-B14F-4D97-AF65-F5344CB8AC3E}">
        <p14:creationId xmlns:p14="http://schemas.microsoft.com/office/powerpoint/2010/main" val="32644512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62579" y="555199"/>
            <a:ext cx="11015830" cy="5262979"/>
          </a:xfrm>
          <a:prstGeom prst="rect">
            <a:avLst/>
          </a:prstGeom>
        </p:spPr>
        <p:txBody>
          <a:bodyPr wrap="square">
            <a:spAutoFit/>
          </a:bodyPr>
          <a:lstStyle/>
          <a:p>
            <a:r>
              <a:rPr lang="en-US" sz="2800" b="1" dirty="0"/>
              <a:t>Treatment Duration</a:t>
            </a:r>
          </a:p>
          <a:p>
            <a:r>
              <a:rPr lang="en-US" sz="2800" dirty="0"/>
              <a:t>There is no standard duration of treatment for </a:t>
            </a:r>
            <a:r>
              <a:rPr lang="en-US" sz="2800" dirty="0" err="1"/>
              <a:t>mucormycosis</a:t>
            </a:r>
            <a:r>
              <a:rPr lang="en-US" sz="2800" dirty="0"/>
              <a:t>.</a:t>
            </a:r>
          </a:p>
          <a:p>
            <a:pPr marL="457200" indent="-457200">
              <a:buFont typeface="Wingdings" panose="05000000000000000000" pitchFamily="2" charset="2"/>
              <a:buChar char="q"/>
            </a:pPr>
            <a:r>
              <a:rPr lang="en-US" sz="2800" dirty="0"/>
              <a:t> </a:t>
            </a:r>
            <a:r>
              <a:rPr lang="en-US" sz="2800" dirty="0"/>
              <a:t>Decisions are made on an individual basis, and as a principle, antifungal therapy of </a:t>
            </a:r>
            <a:r>
              <a:rPr lang="en-US" sz="2800" dirty="0" err="1"/>
              <a:t>mucormycosis</a:t>
            </a:r>
            <a:r>
              <a:rPr lang="en-US" sz="2800" dirty="0"/>
              <a:t> is continued until resolution of all clinical, laboratory, and imaging signs and symptoms of infection and reversal of immunosuppression</a:t>
            </a:r>
            <a:r>
              <a:rPr lang="en-US" sz="2800" dirty="0"/>
              <a:t>.</a:t>
            </a:r>
          </a:p>
          <a:p>
            <a:pPr marL="457200" indent="-457200">
              <a:buFont typeface="Wingdings" panose="05000000000000000000" pitchFamily="2" charset="2"/>
              <a:buChar char="q"/>
            </a:pPr>
            <a:r>
              <a:rPr lang="en-US" sz="2800" dirty="0"/>
              <a:t> </a:t>
            </a:r>
            <a:r>
              <a:rPr lang="en-US" sz="2800" dirty="0" err="1"/>
              <a:t>posaconazole</a:t>
            </a:r>
            <a:r>
              <a:rPr lang="en-US" sz="2800" dirty="0"/>
              <a:t> </a:t>
            </a:r>
            <a:r>
              <a:rPr lang="en-US" sz="2800" dirty="0"/>
              <a:t>and </a:t>
            </a:r>
            <a:r>
              <a:rPr lang="en-US" sz="2800" dirty="0" err="1"/>
              <a:t>isovuconazole</a:t>
            </a:r>
            <a:r>
              <a:rPr lang="en-US" sz="2800" dirty="0"/>
              <a:t> have an important role in bridging the initial IV treatment of </a:t>
            </a:r>
            <a:r>
              <a:rPr lang="en-US" sz="2800" dirty="0" err="1"/>
              <a:t>mucormycosis</a:t>
            </a:r>
            <a:r>
              <a:rPr lang="en-US" sz="2800" dirty="0"/>
              <a:t> to long-term treatment </a:t>
            </a:r>
            <a:r>
              <a:rPr lang="en-US" sz="2800" dirty="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 </a:t>
            </a:r>
            <a:r>
              <a:rPr lang="en-US" sz="2800" dirty="0"/>
              <a:t>In selected patients, </a:t>
            </a:r>
            <a:r>
              <a:rPr lang="en-US" sz="2800" dirty="0"/>
              <a:t>PET scan  </a:t>
            </a:r>
            <a:r>
              <a:rPr lang="en-US" sz="2800" dirty="0"/>
              <a:t>might have a role in making the distinction between radiographic signs of active disease and inactive scars, thus facilitating treatment discontinuation</a:t>
            </a:r>
          </a:p>
        </p:txBody>
      </p:sp>
    </p:spTree>
    <p:extLst>
      <p:ext uri="{BB962C8B-B14F-4D97-AF65-F5344CB8AC3E}">
        <p14:creationId xmlns:p14="http://schemas.microsoft.com/office/powerpoint/2010/main" val="197049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7068207"/>
          </a:xfrm>
          <a:prstGeom prst="rect">
            <a:avLst/>
          </a:prstGeom>
        </p:spPr>
      </p:pic>
      <p:sp>
        <p:nvSpPr>
          <p:cNvPr id="2" name="Rectangle 1"/>
          <p:cNvSpPr/>
          <p:nvPr/>
        </p:nvSpPr>
        <p:spPr>
          <a:xfrm>
            <a:off x="578070" y="1000036"/>
            <a:ext cx="10741572" cy="1493358"/>
          </a:xfrm>
          <a:prstGeom prst="rect">
            <a:avLst/>
          </a:prstGeom>
        </p:spPr>
        <p:txBody>
          <a:bodyPr wrap="square">
            <a:spAutoFit/>
          </a:bodyPr>
          <a:lstStyle/>
          <a:p>
            <a:pPr>
              <a:lnSpc>
                <a:spcPct val="150000"/>
              </a:lnSpc>
            </a:pPr>
            <a:r>
              <a:rPr lang="en-US" sz="3200" dirty="0"/>
              <a:t>Because </a:t>
            </a:r>
            <a:r>
              <a:rPr lang="en-US" sz="3200" dirty="0"/>
              <a:t>late </a:t>
            </a:r>
            <a:r>
              <a:rPr lang="en-US" sz="3200" dirty="0"/>
              <a:t>recurrences of </a:t>
            </a:r>
            <a:r>
              <a:rPr lang="en-US" sz="3200" dirty="0" err="1"/>
              <a:t>mucormycosis</a:t>
            </a:r>
            <a:r>
              <a:rPr lang="en-US" sz="3200" dirty="0"/>
              <a:t> in patients who were previously successfully </a:t>
            </a:r>
            <a:r>
              <a:rPr lang="en-US" sz="3200" dirty="0"/>
              <a:t>treated    &gt;&gt;&gt;&gt; long term treatment</a:t>
            </a:r>
            <a:endParaRPr lang="en-US" sz="3200" dirty="0"/>
          </a:p>
        </p:txBody>
      </p:sp>
    </p:spTree>
    <p:extLst>
      <p:ext uri="{BB962C8B-B14F-4D97-AF65-F5344CB8AC3E}">
        <p14:creationId xmlns:p14="http://schemas.microsoft.com/office/powerpoint/2010/main" val="797950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7068207"/>
          </a:xfrm>
          <a:prstGeom prst="rect">
            <a:avLst/>
          </a:prstGeom>
        </p:spPr>
      </p:pic>
      <p:sp>
        <p:nvSpPr>
          <p:cNvPr id="2" name="Rectangle 1"/>
          <p:cNvSpPr/>
          <p:nvPr/>
        </p:nvSpPr>
        <p:spPr>
          <a:xfrm>
            <a:off x="472966" y="1257407"/>
            <a:ext cx="10962289" cy="4401205"/>
          </a:xfrm>
          <a:prstGeom prst="rect">
            <a:avLst/>
          </a:prstGeom>
        </p:spPr>
        <p:txBody>
          <a:bodyPr wrap="square">
            <a:spAutoFit/>
          </a:bodyPr>
          <a:lstStyle/>
          <a:p>
            <a:r>
              <a:rPr lang="en-US" sz="2800" b="1" dirty="0"/>
              <a:t>How to monitor for relapse of </a:t>
            </a:r>
            <a:r>
              <a:rPr lang="en-US" sz="2800" b="1" dirty="0" err="1"/>
              <a:t>mucormycosis</a:t>
            </a:r>
            <a:endParaRPr lang="en-US" sz="2800" b="1" dirty="0"/>
          </a:p>
          <a:p>
            <a:pPr marL="457200" indent="-457200">
              <a:buFont typeface="Wingdings" panose="05000000000000000000" pitchFamily="2" charset="2"/>
              <a:buChar char="Ø"/>
            </a:pPr>
            <a:r>
              <a:rPr lang="en-US" sz="2800" dirty="0"/>
              <a:t>There are no validated approaches or biomarker to monitor for clinical relapse. </a:t>
            </a:r>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r>
              <a:rPr lang="en-US" sz="2800" dirty="0" smtClean="0"/>
              <a:t> </a:t>
            </a:r>
            <a:r>
              <a:rPr lang="en-US" sz="2800" dirty="0"/>
              <a:t>immunosuppression, </a:t>
            </a:r>
            <a:r>
              <a:rPr lang="en-US" sz="2800" dirty="0" smtClean="0"/>
              <a:t>uncontrolled hyperglycemia, </a:t>
            </a:r>
            <a:r>
              <a:rPr lang="en-US" sz="2800" dirty="0"/>
              <a:t>leukemia relapse, cytomegalovirus reactivation, </a:t>
            </a:r>
            <a:r>
              <a:rPr lang="en-US" sz="2800" dirty="0" smtClean="0"/>
              <a:t>discounting of antifungal </a:t>
            </a:r>
            <a:r>
              <a:rPr lang="en-US" sz="2800" dirty="0"/>
              <a:t>and the presence of anatomic </a:t>
            </a:r>
            <a:r>
              <a:rPr lang="en-US" sz="2800" dirty="0" err="1"/>
              <a:t>sequestra</a:t>
            </a:r>
            <a:r>
              <a:rPr lang="en-US" sz="2800" dirty="0"/>
              <a:t> are factors that increase the risk of recurrent </a:t>
            </a:r>
            <a:r>
              <a:rPr lang="en-US" sz="2800" dirty="0" smtClean="0"/>
              <a:t>infection</a:t>
            </a:r>
          </a:p>
          <a:p>
            <a:endParaRPr lang="en-US" sz="2800" dirty="0" smtClean="0"/>
          </a:p>
          <a:p>
            <a:pPr marL="457200" indent="-457200">
              <a:buFont typeface="Wingdings" panose="05000000000000000000" pitchFamily="2" charset="2"/>
              <a:buChar char="Ø"/>
            </a:pPr>
            <a:r>
              <a:rPr lang="en-US" sz="2800" dirty="0"/>
              <a:t> </a:t>
            </a:r>
            <a:r>
              <a:rPr lang="en-US" sz="2800" dirty="0" smtClean="0"/>
              <a:t>follow up  with endoscopy</a:t>
            </a:r>
            <a:endParaRPr lang="en-US" sz="2800" dirty="0"/>
          </a:p>
        </p:txBody>
      </p:sp>
    </p:spTree>
    <p:extLst>
      <p:ext uri="{BB962C8B-B14F-4D97-AF65-F5344CB8AC3E}">
        <p14:creationId xmlns:p14="http://schemas.microsoft.com/office/powerpoint/2010/main" val="2265071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459827" y="5641318"/>
            <a:ext cx="2619703" cy="1022241"/>
          </a:xfrm>
        </p:spPr>
        <p:txBody>
          <a:bodyPr/>
          <a:lstStyle/>
          <a:p>
            <a:r>
              <a:rPr lang="en-US" i="1" dirty="0" smtClean="0">
                <a:solidFill>
                  <a:schemeClr val="bg1"/>
                </a:solidFill>
                <a:latin typeface="Arial Black" panose="020B0A04020102020204" pitchFamily="34" charset="0"/>
              </a:rPr>
              <a:t>Thanks</a:t>
            </a:r>
            <a:endParaRPr lang="fa-IR"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07623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283" b="8659"/>
          <a:stretch/>
        </p:blipFill>
        <p:spPr>
          <a:xfrm>
            <a:off x="0" y="0"/>
            <a:ext cx="12192000" cy="6936828"/>
          </a:xfrm>
          <a:prstGeom prst="rect">
            <a:avLst/>
          </a:prstGeom>
        </p:spPr>
      </p:pic>
      <p:sp>
        <p:nvSpPr>
          <p:cNvPr id="2" name="Title 1"/>
          <p:cNvSpPr>
            <a:spLocks noGrp="1"/>
          </p:cNvSpPr>
          <p:nvPr>
            <p:ph type="ctrTitle"/>
          </p:nvPr>
        </p:nvSpPr>
        <p:spPr>
          <a:xfrm>
            <a:off x="77273" y="1545020"/>
            <a:ext cx="12037454" cy="842579"/>
          </a:xfrm>
          <a:solidFill>
            <a:srgbClr val="FFFF00"/>
          </a:solidFill>
        </p:spPr>
        <p:txBody>
          <a:bodyPr>
            <a:normAutofit/>
          </a:bodyPr>
          <a:lstStyle/>
          <a:p>
            <a:r>
              <a:rPr lang="en-US" sz="4400" b="1" dirty="0" smtClean="0">
                <a:latin typeface="Arial Black" panose="020B0A04020102020204" pitchFamily="34" charset="0"/>
              </a:rPr>
              <a:t>Surgical treatment in </a:t>
            </a:r>
            <a:r>
              <a:rPr lang="en-US" sz="4400" b="1" dirty="0" err="1" smtClean="0">
                <a:latin typeface="Arial Black" panose="020B0A04020102020204" pitchFamily="34" charset="0"/>
              </a:rPr>
              <a:t>mucormycosis</a:t>
            </a:r>
            <a:endParaRPr lang="en-US" sz="4400" b="1" dirty="0">
              <a:latin typeface="Arial Black" panose="020B0A04020102020204" pitchFamily="34" charset="0"/>
            </a:endParaRPr>
          </a:p>
        </p:txBody>
      </p:sp>
      <p:sp>
        <p:nvSpPr>
          <p:cNvPr id="3" name="Subtitle 2"/>
          <p:cNvSpPr>
            <a:spLocks noGrp="1"/>
          </p:cNvSpPr>
          <p:nvPr>
            <p:ph type="subTitle" idx="1"/>
          </p:nvPr>
        </p:nvSpPr>
        <p:spPr>
          <a:xfrm>
            <a:off x="1524000" y="4537458"/>
            <a:ext cx="9144000" cy="1453438"/>
          </a:xfrm>
          <a:solidFill>
            <a:schemeClr val="accent4">
              <a:lumMod val="20000"/>
              <a:lumOff val="80000"/>
            </a:schemeClr>
          </a:solidFill>
        </p:spPr>
        <p:txBody>
          <a:bodyPr/>
          <a:lstStyle/>
          <a:p>
            <a:r>
              <a:rPr lang="en-US" dirty="0" err="1" smtClean="0"/>
              <a:t>Dr</a:t>
            </a:r>
            <a:r>
              <a:rPr lang="en-US" dirty="0" smtClean="0"/>
              <a:t> </a:t>
            </a:r>
            <a:r>
              <a:rPr lang="en-US" dirty="0" err="1" smtClean="0"/>
              <a:t>amirhossein</a:t>
            </a:r>
            <a:r>
              <a:rPr lang="en-US" dirty="0" smtClean="0"/>
              <a:t> </a:t>
            </a:r>
            <a:r>
              <a:rPr lang="en-US" dirty="0" err="1" smtClean="0"/>
              <a:t>ahsani</a:t>
            </a:r>
            <a:r>
              <a:rPr lang="en-US" dirty="0" smtClean="0"/>
              <a:t> </a:t>
            </a:r>
          </a:p>
          <a:p>
            <a:r>
              <a:rPr lang="en-US" dirty="0" smtClean="0"/>
              <a:t>Assistant professor of </a:t>
            </a:r>
            <a:r>
              <a:rPr lang="en-US" dirty="0" err="1" smtClean="0"/>
              <a:t>otolanyngology</a:t>
            </a:r>
            <a:r>
              <a:rPr lang="en-US" dirty="0" smtClean="0"/>
              <a:t> </a:t>
            </a:r>
            <a:endParaRPr lang="en-US" dirty="0" smtClean="0"/>
          </a:p>
          <a:p>
            <a:r>
              <a:rPr lang="en-US" dirty="0" smtClean="0"/>
              <a:t> </a:t>
            </a:r>
            <a:r>
              <a:rPr lang="en-US" dirty="0" smtClean="0"/>
              <a:t>at </a:t>
            </a:r>
            <a:r>
              <a:rPr lang="en-US" dirty="0" err="1" smtClean="0"/>
              <a:t>kashan</a:t>
            </a:r>
            <a:r>
              <a:rPr lang="en-US" dirty="0" smtClean="0"/>
              <a:t> university of medical sciences </a:t>
            </a:r>
            <a:endParaRPr lang="en-US" dirty="0"/>
          </a:p>
        </p:txBody>
      </p:sp>
    </p:spTree>
    <p:extLst>
      <p:ext uri="{BB962C8B-B14F-4D97-AF65-F5344CB8AC3E}">
        <p14:creationId xmlns:p14="http://schemas.microsoft.com/office/powerpoint/2010/main" val="539901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35421" y="494951"/>
            <a:ext cx="10068911" cy="3034897"/>
          </a:xfrm>
        </p:spPr>
        <p:txBody>
          <a:bodyPr>
            <a:normAutofit/>
          </a:bodyPr>
          <a:lstStyle/>
          <a:p>
            <a:pPr marL="571500" indent="-571500">
              <a:buFont typeface="Wingdings" panose="05000000000000000000" pitchFamily="2" charset="2"/>
              <a:buChar char="Ø"/>
            </a:pPr>
            <a:r>
              <a:rPr lang="en-US" sz="3200" dirty="0">
                <a:latin typeface="+mn-lt"/>
                <a:ea typeface="+mn-ea"/>
                <a:cs typeface="+mn-cs"/>
              </a:rPr>
              <a:t>As soon as possible</a:t>
            </a:r>
            <a:br>
              <a:rPr lang="en-US" sz="3200" dirty="0">
                <a:latin typeface="+mn-lt"/>
                <a:ea typeface="+mn-ea"/>
                <a:cs typeface="+mn-cs"/>
              </a:rPr>
            </a:b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**basic medical condition</a:t>
            </a:r>
            <a:br>
              <a:rPr lang="en-US" sz="3200" dirty="0">
                <a:latin typeface="+mn-lt"/>
                <a:ea typeface="+mn-ea"/>
                <a:cs typeface="+mn-cs"/>
              </a:rPr>
            </a:br>
            <a:r>
              <a:rPr lang="en-US" sz="3200" dirty="0">
                <a:latin typeface="+mn-lt"/>
                <a:ea typeface="+mn-ea"/>
                <a:cs typeface="+mn-cs"/>
              </a:rPr>
              <a:t/>
            </a:r>
            <a:br>
              <a:rPr lang="en-US" sz="3200" dirty="0">
                <a:latin typeface="+mn-lt"/>
                <a:ea typeface="+mn-ea"/>
                <a:cs typeface="+mn-cs"/>
              </a:rPr>
            </a:br>
            <a:r>
              <a:rPr lang="en-US" sz="3200" dirty="0">
                <a:latin typeface="+mn-lt"/>
                <a:ea typeface="+mn-ea"/>
                <a:cs typeface="+mn-cs"/>
              </a:rPr>
              <a:t>**late diagnosis  &gt;&gt;&gt;&gt;  poor </a:t>
            </a:r>
            <a:r>
              <a:rPr lang="en-US" sz="3200" dirty="0" err="1">
                <a:latin typeface="+mn-lt"/>
                <a:ea typeface="+mn-ea"/>
                <a:cs typeface="+mn-cs"/>
              </a:rPr>
              <a:t>prognose</a:t>
            </a:r>
            <a:endParaRPr lang="en-US" sz="3200" dirty="0">
              <a:latin typeface="+mn-lt"/>
              <a:ea typeface="+mn-ea"/>
              <a:cs typeface="+mn-cs"/>
            </a:endParaRPr>
          </a:p>
        </p:txBody>
      </p:sp>
    </p:spTree>
    <p:extLst>
      <p:ext uri="{BB962C8B-B14F-4D97-AF65-F5344CB8AC3E}">
        <p14:creationId xmlns:p14="http://schemas.microsoft.com/office/powerpoint/2010/main" val="4256518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26124"/>
            <a:ext cx="12192000" cy="6858000"/>
          </a:xfrm>
          <a:prstGeom prst="rect">
            <a:avLst/>
          </a:prstGeom>
        </p:spPr>
      </p:pic>
      <p:sp>
        <p:nvSpPr>
          <p:cNvPr id="2" name="Title 1"/>
          <p:cNvSpPr>
            <a:spLocks noGrp="1"/>
          </p:cNvSpPr>
          <p:nvPr>
            <p:ph type="title"/>
          </p:nvPr>
        </p:nvSpPr>
        <p:spPr>
          <a:xfrm>
            <a:off x="882868" y="0"/>
            <a:ext cx="10179009" cy="4802634"/>
          </a:xfrm>
        </p:spPr>
        <p:txBody>
          <a:bodyPr>
            <a:normAutofit/>
          </a:bodyPr>
          <a:lstStyle/>
          <a:p>
            <a:pPr marL="571500" indent="-571500">
              <a:buFont typeface="Wingdings" panose="05000000000000000000" pitchFamily="2" charset="2"/>
              <a:buChar char="q"/>
            </a:pPr>
            <a:r>
              <a:rPr lang="en-US" sz="2800" dirty="0">
                <a:latin typeface="+mn-lt"/>
                <a:ea typeface="+mn-ea"/>
                <a:cs typeface="+mn-cs"/>
              </a:rPr>
              <a:t>Different from other pathologies</a:t>
            </a:r>
            <a:br>
              <a:rPr lang="en-US" sz="2800" dirty="0">
                <a:latin typeface="+mn-lt"/>
                <a:ea typeface="+mn-ea"/>
                <a:cs typeface="+mn-cs"/>
              </a:rPr>
            </a:br>
            <a:r>
              <a:rPr lang="en-US" sz="2800" dirty="0">
                <a:latin typeface="+mn-lt"/>
                <a:ea typeface="+mn-ea"/>
                <a:cs typeface="+mn-cs"/>
              </a:rPr>
              <a:t/>
            </a:r>
            <a:br>
              <a:rPr lang="en-US" sz="2800" dirty="0">
                <a:latin typeface="+mn-lt"/>
                <a:ea typeface="+mn-ea"/>
                <a:cs typeface="+mn-cs"/>
              </a:rPr>
            </a:br>
            <a:r>
              <a:rPr lang="en-US" sz="2800" dirty="0">
                <a:latin typeface="+mn-lt"/>
                <a:ea typeface="+mn-ea"/>
                <a:cs typeface="+mn-cs"/>
              </a:rPr>
              <a:t>-</a:t>
            </a:r>
            <a:r>
              <a:rPr lang="en-US" sz="2800" dirty="0">
                <a:latin typeface="+mn-lt"/>
                <a:ea typeface="+mn-ea"/>
                <a:cs typeface="+mn-cs"/>
              </a:rPr>
              <a:t>CRS  &gt;&gt;&gt;   functional endoscopy</a:t>
            </a:r>
            <a:br>
              <a:rPr lang="en-US" sz="2800" dirty="0">
                <a:latin typeface="+mn-lt"/>
                <a:ea typeface="+mn-ea"/>
                <a:cs typeface="+mn-cs"/>
              </a:rPr>
            </a:br>
            <a:r>
              <a:rPr lang="en-US" sz="2800" dirty="0">
                <a:latin typeface="+mn-lt"/>
                <a:ea typeface="+mn-ea"/>
                <a:cs typeface="+mn-cs"/>
              </a:rPr>
              <a:t/>
            </a:r>
            <a:br>
              <a:rPr lang="en-US" sz="2800" dirty="0">
                <a:latin typeface="+mn-lt"/>
                <a:ea typeface="+mn-ea"/>
                <a:cs typeface="+mn-cs"/>
              </a:rPr>
            </a:br>
            <a:r>
              <a:rPr lang="en-US" sz="2800" dirty="0">
                <a:latin typeface="+mn-lt"/>
                <a:ea typeface="+mn-ea"/>
                <a:cs typeface="+mn-cs"/>
              </a:rPr>
              <a:t>-malignancy  &gt;&gt;&gt;&gt;&gt;radical  resection with safe margin</a:t>
            </a:r>
            <a:br>
              <a:rPr lang="en-US" sz="2800" dirty="0">
                <a:latin typeface="+mn-lt"/>
                <a:ea typeface="+mn-ea"/>
                <a:cs typeface="+mn-cs"/>
              </a:rPr>
            </a:br>
            <a:r>
              <a:rPr lang="en-US" sz="2800" dirty="0">
                <a:latin typeface="+mn-lt"/>
                <a:ea typeface="+mn-ea"/>
                <a:cs typeface="+mn-cs"/>
              </a:rPr>
              <a:t/>
            </a:r>
            <a:br>
              <a:rPr lang="en-US" sz="2800" dirty="0">
                <a:latin typeface="+mn-lt"/>
                <a:ea typeface="+mn-ea"/>
                <a:cs typeface="+mn-cs"/>
              </a:rPr>
            </a:br>
            <a:r>
              <a:rPr lang="en-US" sz="2800" dirty="0">
                <a:latin typeface="+mn-lt"/>
                <a:ea typeface="+mn-ea"/>
                <a:cs typeface="+mn-cs"/>
              </a:rPr>
              <a:t>-</a:t>
            </a:r>
            <a:r>
              <a:rPr lang="en-US" sz="2800" dirty="0" err="1">
                <a:latin typeface="+mn-lt"/>
                <a:ea typeface="+mn-ea"/>
                <a:cs typeface="+mn-cs"/>
              </a:rPr>
              <a:t>mucormycosis</a:t>
            </a:r>
            <a:r>
              <a:rPr lang="en-US" sz="2800" dirty="0">
                <a:latin typeface="+mn-lt"/>
                <a:ea typeface="+mn-ea"/>
                <a:cs typeface="+mn-cs"/>
              </a:rPr>
              <a:t>  &gt;&gt;&gt;&gt; radical resection without safe margin</a:t>
            </a:r>
            <a:br>
              <a:rPr lang="en-US" sz="2800" dirty="0">
                <a:latin typeface="+mn-lt"/>
                <a:ea typeface="+mn-ea"/>
                <a:cs typeface="+mn-cs"/>
              </a:rPr>
            </a:br>
            <a:r>
              <a:rPr lang="en-US" sz="2800" dirty="0">
                <a:latin typeface="+mn-lt"/>
                <a:ea typeface="+mn-ea"/>
                <a:cs typeface="+mn-cs"/>
              </a:rPr>
              <a:t/>
            </a:r>
            <a:br>
              <a:rPr lang="en-US" sz="2800" dirty="0">
                <a:latin typeface="+mn-lt"/>
                <a:ea typeface="+mn-ea"/>
                <a:cs typeface="+mn-cs"/>
              </a:rPr>
            </a:br>
            <a:endParaRPr lang="en-US" sz="2800" dirty="0">
              <a:latin typeface="+mn-lt"/>
              <a:ea typeface="+mn-ea"/>
              <a:cs typeface="+mn-cs"/>
            </a:endParaRPr>
          </a:p>
        </p:txBody>
      </p:sp>
    </p:spTree>
    <p:extLst>
      <p:ext uri="{BB962C8B-B14F-4D97-AF65-F5344CB8AC3E}">
        <p14:creationId xmlns:p14="http://schemas.microsoft.com/office/powerpoint/2010/main" val="1584111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98179" y="977652"/>
            <a:ext cx="9903409" cy="3970318"/>
          </a:xfrm>
          <a:prstGeom prst="rect">
            <a:avLst/>
          </a:prstGeom>
        </p:spPr>
        <p:txBody>
          <a:bodyPr wrap="square">
            <a:spAutoFit/>
          </a:bodyPr>
          <a:lstStyle/>
          <a:p>
            <a:pPr marL="457200" indent="-457200">
              <a:buFont typeface="Arial" panose="020B0604020202020204" pitchFamily="34" charset="0"/>
              <a:buChar char="•"/>
            </a:pPr>
            <a:r>
              <a:rPr lang="en-US" sz="2800" dirty="0"/>
              <a:t>An aggressive </a:t>
            </a:r>
            <a:r>
              <a:rPr lang="en-US" sz="2800" dirty="0">
                <a:hlinkClick r:id="rId4" tooltip="Learn more about Surgical Approach from ScienceDirect's AI-generated Topic Pages"/>
              </a:rPr>
              <a:t>surgical approach</a:t>
            </a:r>
            <a:r>
              <a:rPr lang="en-US" sz="2800" dirty="0"/>
              <a:t> appears to enhance </a:t>
            </a:r>
            <a:r>
              <a:rPr lang="en-US" sz="2800" dirty="0" smtClean="0"/>
              <a:t>survival</a:t>
            </a:r>
            <a:r>
              <a:rPr lang="en-US" sz="2800" dirty="0"/>
              <a:t> </a:t>
            </a:r>
            <a:endParaRPr lang="en-US" sz="2800" dirty="0" smtClean="0"/>
          </a:p>
          <a:p>
            <a:endParaRPr lang="en-US" sz="2800" dirty="0"/>
          </a:p>
          <a:p>
            <a:endParaRPr lang="en-US" sz="2800" dirty="0" smtClean="0"/>
          </a:p>
          <a:p>
            <a:pPr marL="457200" indent="-457200">
              <a:buFont typeface="Arial" panose="020B0604020202020204" pitchFamily="34" charset="0"/>
              <a:buChar char="•"/>
            </a:pPr>
            <a:r>
              <a:rPr lang="en-US" sz="2800" dirty="0" smtClean="0"/>
              <a:t>The </a:t>
            </a:r>
            <a:r>
              <a:rPr lang="en-US" sz="2800" dirty="0"/>
              <a:t>keys to successful therapy include </a:t>
            </a:r>
            <a:endParaRPr lang="en-US" sz="2800" dirty="0" smtClean="0"/>
          </a:p>
          <a:p>
            <a:pPr marL="457200" indent="-457200">
              <a:buFont typeface="Wingdings" panose="05000000000000000000" pitchFamily="2" charset="2"/>
              <a:buChar char="ü"/>
            </a:pPr>
            <a:endParaRPr lang="en-US" sz="2800" dirty="0" smtClean="0"/>
          </a:p>
          <a:p>
            <a:pPr marL="457200" indent="-457200">
              <a:buFont typeface="Wingdings" panose="05000000000000000000" pitchFamily="2" charset="2"/>
              <a:buChar char="ü"/>
            </a:pPr>
            <a:r>
              <a:rPr lang="en-US" sz="2800" dirty="0" smtClean="0"/>
              <a:t>suspicion </a:t>
            </a:r>
            <a:r>
              <a:rPr lang="en-US" sz="2800" dirty="0"/>
              <a:t>of the diagnosis with early recognition of the signs and symptoms</a:t>
            </a:r>
            <a:r>
              <a:rPr lang="en-US" sz="2800" dirty="0" smtClean="0"/>
              <a:t>,</a:t>
            </a:r>
          </a:p>
          <a:p>
            <a:pPr marL="457200" indent="-457200">
              <a:buFont typeface="Wingdings" panose="05000000000000000000" pitchFamily="2" charset="2"/>
              <a:buChar char="ü"/>
            </a:pPr>
            <a:r>
              <a:rPr lang="en-US" sz="2800" dirty="0" smtClean="0"/>
              <a:t> </a:t>
            </a:r>
            <a:r>
              <a:rPr lang="en-US" sz="2800" dirty="0"/>
              <a:t>correction of underlying medical disorders such as </a:t>
            </a:r>
            <a:r>
              <a:rPr lang="en-US" sz="2800" dirty="0">
                <a:hlinkClick r:id="rId5" tooltip="Learn more about Ketoacidosis from ScienceDirect's AI-generated Topic Pages"/>
              </a:rPr>
              <a:t>ketoacidosis</a:t>
            </a:r>
            <a:r>
              <a:rPr lang="en-US" sz="2800" dirty="0"/>
              <a:t>, </a:t>
            </a:r>
            <a:endParaRPr lang="en-US" sz="2800" dirty="0" smtClean="0"/>
          </a:p>
          <a:p>
            <a:pPr marL="457200" indent="-457200">
              <a:buFont typeface="Wingdings" panose="05000000000000000000" pitchFamily="2" charset="2"/>
              <a:buChar char="ü"/>
            </a:pPr>
            <a:r>
              <a:rPr lang="en-US" sz="2800" dirty="0" smtClean="0"/>
              <a:t>and </a:t>
            </a:r>
            <a:r>
              <a:rPr lang="en-US" sz="2800" dirty="0"/>
              <a:t>aggressive medical and surgical intervention</a:t>
            </a:r>
          </a:p>
        </p:txBody>
      </p:sp>
    </p:spTree>
    <p:extLst>
      <p:ext uri="{BB962C8B-B14F-4D97-AF65-F5344CB8AC3E}">
        <p14:creationId xmlns:p14="http://schemas.microsoft.com/office/powerpoint/2010/main" val="3279933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90513" y="309815"/>
            <a:ext cx="9810974" cy="3416320"/>
          </a:xfrm>
          <a:prstGeom prst="rect">
            <a:avLst/>
          </a:prstGeom>
        </p:spPr>
        <p:txBody>
          <a:bodyPr wrap="square">
            <a:spAutoFit/>
          </a:bodyPr>
          <a:lstStyle/>
          <a:p>
            <a:pPr>
              <a:lnSpc>
                <a:spcPct val="150000"/>
              </a:lnSpc>
            </a:pPr>
            <a:r>
              <a:rPr lang="en-US" sz="3600" dirty="0"/>
              <a:t>In pulmonary </a:t>
            </a:r>
            <a:r>
              <a:rPr lang="en-US" sz="3600" dirty="0" err="1"/>
              <a:t>mucormycosis</a:t>
            </a:r>
            <a:r>
              <a:rPr lang="en-US" sz="3600" dirty="0"/>
              <a:t>, surgical treatment along with appropriate systemic antifungal therapy has been shown to significantly improve survival compared to antifungal therapy alone</a:t>
            </a:r>
          </a:p>
        </p:txBody>
      </p:sp>
    </p:spTree>
    <p:extLst>
      <p:ext uri="{BB962C8B-B14F-4D97-AF65-F5344CB8AC3E}">
        <p14:creationId xmlns:p14="http://schemas.microsoft.com/office/powerpoint/2010/main" val="2673445738"/>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945" y="1387736"/>
            <a:ext cx="10779162" cy="4561243"/>
          </a:xfrm>
        </p:spPr>
        <p:txBody>
          <a:bodyPr>
            <a:normAutofit fontScale="90000"/>
          </a:bodyPr>
          <a:lstStyle/>
          <a:p>
            <a:r>
              <a:rPr lang="en-US" sz="3600" dirty="0" err="1">
                <a:latin typeface="+mn-lt"/>
                <a:ea typeface="+mn-ea"/>
                <a:cs typeface="+mn-cs"/>
              </a:rPr>
              <a:t>Involment</a:t>
            </a:r>
            <a:r>
              <a:rPr lang="en-US" sz="3600" dirty="0">
                <a:latin typeface="+mn-lt"/>
                <a:ea typeface="+mn-ea"/>
                <a:cs typeface="+mn-cs"/>
              </a:rPr>
              <a:t> by </a:t>
            </a:r>
            <a:r>
              <a:rPr lang="en-US" sz="3600" dirty="0" err="1">
                <a:latin typeface="+mn-lt"/>
                <a:ea typeface="+mn-ea"/>
                <a:cs typeface="+mn-cs"/>
              </a:rPr>
              <a:t>mucor</a:t>
            </a:r>
            <a:r>
              <a:rPr lang="en-US" sz="3600" dirty="0">
                <a:latin typeface="+mn-lt"/>
                <a:ea typeface="+mn-ea"/>
                <a:cs typeface="+mn-cs"/>
              </a:rPr>
              <a:t>:</a:t>
            </a:r>
            <a:br>
              <a:rPr lang="en-US" sz="3600" dirty="0">
                <a:latin typeface="+mn-lt"/>
                <a:ea typeface="+mn-ea"/>
                <a:cs typeface="+mn-cs"/>
              </a:rPr>
            </a:br>
            <a:r>
              <a:rPr lang="en-US" sz="3600" dirty="0">
                <a:latin typeface="+mn-lt"/>
                <a:ea typeface="+mn-ea"/>
                <a:cs typeface="+mn-cs"/>
              </a:rPr>
              <a:t>-expert eye: </a:t>
            </a:r>
            <a:r>
              <a:rPr lang="en-US" sz="3600" dirty="0" err="1">
                <a:latin typeface="+mn-lt"/>
                <a:ea typeface="+mn-ea"/>
                <a:cs typeface="+mn-cs"/>
              </a:rPr>
              <a:t>especialy</a:t>
            </a:r>
            <a:r>
              <a:rPr lang="en-US" sz="3600" dirty="0">
                <a:latin typeface="+mn-lt"/>
                <a:ea typeface="+mn-ea"/>
                <a:cs typeface="+mn-cs"/>
              </a:rPr>
              <a:t> in fat and bone</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-frozen section :in primary case .doubtful case .eye </a:t>
            </a:r>
            <a:r>
              <a:rPr lang="en-US" sz="3600" dirty="0" err="1">
                <a:latin typeface="+mn-lt"/>
                <a:ea typeface="+mn-ea"/>
                <a:cs typeface="+mn-cs"/>
              </a:rPr>
              <a:t>involment</a:t>
            </a:r>
            <a:r>
              <a:rPr lang="en-US" sz="3600" dirty="0">
                <a:latin typeface="+mn-lt"/>
                <a:ea typeface="+mn-ea"/>
                <a:cs typeface="+mn-cs"/>
              </a:rPr>
              <a:t>.  Previous treatment </a:t>
            </a:r>
            <a:r>
              <a:rPr lang="en-US" sz="3600" dirty="0">
                <a:latin typeface="+mn-lt"/>
                <a:ea typeface="+mn-ea"/>
                <a:cs typeface="+mn-cs"/>
              </a:rPr>
              <a:t>case </a:t>
            </a: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the </a:t>
            </a:r>
            <a:r>
              <a:rPr lang="en-US" sz="3600" dirty="0">
                <a:latin typeface="+mn-lt"/>
                <a:ea typeface="+mn-ea"/>
                <a:cs typeface="+mn-cs"/>
              </a:rPr>
              <a:t>use of intraoperative frozen sections to delineate the margins of infected tissues so that uninvolved tissues can be spared from debridement. </a:t>
            </a:r>
            <a:r>
              <a:rPr lang="en-US" sz="3600" dirty="0">
                <a:latin typeface="+mn-lt"/>
                <a:ea typeface="+mn-ea"/>
                <a:cs typeface="+mn-cs"/>
              </a:rPr>
              <a:t> &gt;&gt;&gt;guiding </a:t>
            </a:r>
            <a:r>
              <a:rPr lang="en-US" sz="3600" dirty="0">
                <a:latin typeface="+mn-lt"/>
                <a:ea typeface="+mn-ea"/>
                <a:cs typeface="+mn-cs"/>
              </a:rPr>
              <a:t>extent of surgical revision</a:t>
            </a: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a:t>
            </a:r>
            <a:r>
              <a:rPr lang="en-US" sz="3600" dirty="0">
                <a:latin typeface="+mn-lt"/>
                <a:ea typeface="+mn-ea"/>
                <a:cs typeface="+mn-cs"/>
              </a:rPr>
              <a:t>frozen is not help  &gt;&gt;&gt; bone</a:t>
            </a:r>
            <a:br>
              <a:rPr lang="en-US" sz="3600" dirty="0">
                <a:latin typeface="+mn-lt"/>
                <a:ea typeface="+mn-ea"/>
                <a:cs typeface="+mn-cs"/>
              </a:rPr>
            </a:br>
            <a:endParaRPr lang="en-US" sz="3600" dirty="0">
              <a:latin typeface="+mn-lt"/>
              <a:ea typeface="+mn-ea"/>
              <a:cs typeface="+mn-cs"/>
            </a:endParaRPr>
          </a:p>
        </p:txBody>
      </p:sp>
    </p:spTree>
    <p:extLst>
      <p:ext uri="{BB962C8B-B14F-4D97-AF65-F5344CB8AC3E}">
        <p14:creationId xmlns:p14="http://schemas.microsoft.com/office/powerpoint/2010/main" val="2685444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45919" y="247425"/>
            <a:ext cx="9294608" cy="4169119"/>
          </a:xfrm>
        </p:spPr>
        <p:txBody>
          <a:bodyPr>
            <a:normAutofit/>
          </a:bodyPr>
          <a:lstStyle/>
          <a:p>
            <a:pPr marL="571500" indent="-571500">
              <a:buFont typeface="Wingdings" panose="05000000000000000000" pitchFamily="2" charset="2"/>
              <a:buChar char="§"/>
            </a:pPr>
            <a:r>
              <a:rPr lang="en-US" sz="3600" dirty="0">
                <a:latin typeface="+mn-lt"/>
                <a:ea typeface="+mn-ea"/>
                <a:cs typeface="+mn-cs"/>
              </a:rPr>
              <a:t>The important surgery is the first one</a:t>
            </a:r>
            <a:br>
              <a:rPr lang="en-US" sz="3600" dirty="0">
                <a:latin typeface="+mn-lt"/>
                <a:ea typeface="+mn-ea"/>
                <a:cs typeface="+mn-cs"/>
              </a:rPr>
            </a:br>
            <a:r>
              <a:rPr lang="en-US" sz="3600" dirty="0">
                <a:latin typeface="+mn-lt"/>
                <a:ea typeface="+mn-ea"/>
                <a:cs typeface="+mn-cs"/>
              </a:rPr>
              <a:t>-if we need staging complete surgical recording is necessary</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-most patients need frequent </a:t>
            </a:r>
            <a:r>
              <a:rPr lang="en-US" sz="3600" dirty="0" err="1">
                <a:latin typeface="+mn-lt"/>
                <a:ea typeface="+mn-ea"/>
                <a:cs typeface="+mn-cs"/>
              </a:rPr>
              <a:t>debridment</a:t>
            </a:r>
            <a:r>
              <a:rPr lang="en-US" sz="3600" dirty="0">
                <a:latin typeface="+mn-lt"/>
                <a:ea typeface="+mn-ea"/>
                <a:cs typeface="+mn-cs"/>
              </a:rPr>
              <a:t/>
            </a:r>
            <a:br>
              <a:rPr lang="en-US" sz="3600" dirty="0">
                <a:latin typeface="+mn-lt"/>
                <a:ea typeface="+mn-ea"/>
                <a:cs typeface="+mn-cs"/>
              </a:rPr>
            </a:br>
            <a:endParaRPr lang="en-US" sz="3600" dirty="0">
              <a:latin typeface="+mn-lt"/>
              <a:ea typeface="+mn-ea"/>
              <a:cs typeface="+mn-cs"/>
            </a:endParaRPr>
          </a:p>
        </p:txBody>
      </p:sp>
    </p:spTree>
    <p:extLst>
      <p:ext uri="{BB962C8B-B14F-4D97-AF65-F5344CB8AC3E}">
        <p14:creationId xmlns:p14="http://schemas.microsoft.com/office/powerpoint/2010/main" val="2853529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26372" y="484095"/>
            <a:ext cx="10101430" cy="3958814"/>
          </a:xfrm>
        </p:spPr>
        <p:txBody>
          <a:bodyPr>
            <a:normAutofit fontScale="90000"/>
          </a:bodyPr>
          <a:lstStyle/>
          <a:p>
            <a:r>
              <a:rPr lang="en-US" sz="3600" dirty="0">
                <a:latin typeface="+mn-lt"/>
                <a:ea typeface="+mn-ea"/>
                <a:cs typeface="+mn-cs"/>
              </a:rPr>
              <a:t>Necrotic tissues removal till &gt;&gt;&gt;&gt; bleeding tissue</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
            </a:r>
            <a:br>
              <a:rPr lang="en-US" sz="3600" dirty="0">
                <a:latin typeface="+mn-lt"/>
                <a:ea typeface="+mn-ea"/>
                <a:cs typeface="+mn-cs"/>
              </a:rPr>
            </a:br>
            <a:r>
              <a:rPr lang="en-US" sz="3600" dirty="0">
                <a:latin typeface="+mn-lt"/>
                <a:ea typeface="+mn-ea"/>
                <a:cs typeface="+mn-cs"/>
              </a:rPr>
              <a:t>**the necrotic tissues have not good penetration</a:t>
            </a:r>
            <a:br>
              <a:rPr lang="en-US" sz="3600" dirty="0">
                <a:latin typeface="+mn-lt"/>
                <a:ea typeface="+mn-ea"/>
                <a:cs typeface="+mn-cs"/>
              </a:rPr>
            </a:br>
            <a:r>
              <a:rPr lang="en-US" sz="3600" dirty="0">
                <a:latin typeface="+mn-lt"/>
                <a:ea typeface="+mn-ea"/>
                <a:cs typeface="+mn-cs"/>
              </a:rPr>
              <a:t>-bone ( &amp; more thick bone)</a:t>
            </a:r>
            <a:br>
              <a:rPr lang="en-US" sz="3600" dirty="0">
                <a:latin typeface="+mn-lt"/>
                <a:ea typeface="+mn-ea"/>
                <a:cs typeface="+mn-cs"/>
              </a:rPr>
            </a:br>
            <a:r>
              <a:rPr lang="en-US" sz="3600" dirty="0">
                <a:latin typeface="+mn-lt"/>
                <a:ea typeface="+mn-ea"/>
                <a:cs typeface="+mn-cs"/>
              </a:rPr>
              <a:t>-fat</a:t>
            </a:r>
            <a:br>
              <a:rPr lang="en-US" sz="3600" dirty="0">
                <a:latin typeface="+mn-lt"/>
                <a:ea typeface="+mn-ea"/>
                <a:cs typeface="+mn-cs"/>
              </a:rPr>
            </a:br>
            <a:r>
              <a:rPr lang="en-US" sz="3600" dirty="0">
                <a:latin typeface="+mn-lt"/>
                <a:ea typeface="+mn-ea"/>
                <a:cs typeface="+mn-cs"/>
              </a:rPr>
              <a:t>-</a:t>
            </a:r>
            <a:r>
              <a:rPr lang="en-US" sz="3600" dirty="0" err="1">
                <a:latin typeface="+mn-lt"/>
                <a:ea typeface="+mn-ea"/>
                <a:cs typeface="+mn-cs"/>
              </a:rPr>
              <a:t>dura</a:t>
            </a:r>
            <a:r>
              <a:rPr lang="en-US" sz="3600" dirty="0">
                <a:latin typeface="+mn-lt"/>
                <a:ea typeface="+mn-ea"/>
                <a:cs typeface="+mn-cs"/>
              </a:rPr>
              <a:t> </a:t>
            </a:r>
            <a:br>
              <a:rPr lang="en-US" sz="3600" dirty="0">
                <a:latin typeface="+mn-lt"/>
                <a:ea typeface="+mn-ea"/>
                <a:cs typeface="+mn-cs"/>
              </a:rPr>
            </a:br>
            <a:endParaRPr lang="en-US" sz="3600" dirty="0">
              <a:latin typeface="+mn-lt"/>
              <a:ea typeface="+mn-ea"/>
              <a:cs typeface="+mn-cs"/>
            </a:endParaRPr>
          </a:p>
        </p:txBody>
      </p:sp>
    </p:spTree>
    <p:extLst>
      <p:ext uri="{BB962C8B-B14F-4D97-AF65-F5344CB8AC3E}">
        <p14:creationId xmlns:p14="http://schemas.microsoft.com/office/powerpoint/2010/main" val="30676360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474</TotalTime>
  <Words>691</Words>
  <Application>Microsoft Office PowerPoint</Application>
  <PresentationFormat>Widescreen</PresentationFormat>
  <Paragraphs>41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Brush Script MT</vt:lpstr>
      <vt:lpstr>Calibri</vt:lpstr>
      <vt:lpstr>Calibri Light</vt:lpstr>
      <vt:lpstr>Times New Roman</vt:lpstr>
      <vt:lpstr>Wingdings</vt:lpstr>
      <vt:lpstr>Office Theme</vt:lpstr>
      <vt:lpstr>PowerPoint Presentation</vt:lpstr>
      <vt:lpstr>Surgical treatment in mucormycosis</vt:lpstr>
      <vt:lpstr>As soon as possible  **basic medical condition  **late diagnosis  &gt;&gt;&gt;&gt;  poor prognose</vt:lpstr>
      <vt:lpstr>Different from other pathologies  -CRS  &gt;&gt;&gt;   functional endoscopy  -malignancy  &gt;&gt;&gt;&gt;&gt;radical  resection with safe margin  -mucormycosis  &gt;&gt;&gt;&gt; radical resection without safe margin  </vt:lpstr>
      <vt:lpstr>PowerPoint Presentation</vt:lpstr>
      <vt:lpstr>PowerPoint Presentation</vt:lpstr>
      <vt:lpstr>Involment by mucor: -expert eye: especialy in fat and bone  -frozen section :in primary case .doubtful case .eye involment.  Previous treatment case   the use of intraoperative frozen sections to delineate the margins of infected tissues so that uninvolved tissues can be spared from debridement.  &gt;&gt;&gt;guiding extent of surgical revision  -frozen is not help  &gt;&gt;&gt; bone </vt:lpstr>
      <vt:lpstr>The important surgery is the first one -if we need staging complete surgical recording is necessary  -most patients need frequent debridment </vt:lpstr>
      <vt:lpstr>Necrotic tissues removal till &gt;&gt;&gt;&gt; bleeding tissue   **the necrotic tissues have not good penetration -bone ( &amp; more thick bone) -fat -dura  </vt:lpstr>
      <vt:lpstr>Orbital exentration -orbital involment in most cases is from orbital apex  -in past: orbital involment and specialy blindness leads to exentration   -today: bone removal around the orbit .             Necrotic fat and tissues debridment -globe involment  &gt;&gt;&gt; exentration </vt:lpstr>
      <vt:lpstr>PowerPoint Presentation</vt:lpstr>
      <vt:lpstr>Staging and revision  - in most cases  pathology is hidden -decision making is based on :  1.previous surgeicalrecords 2.clinic (exam &amp;ESR .CRP) 3.MRI 4.CT</vt:lpstr>
      <vt:lpstr>The most important surgical area that were ignored: -lat &amp;ant walls of maxilla .body of zygoma .palate.clivus.pterigoid and greater wing of sphenoid  -orbital apex and sup.orbital fissure</vt:lpstr>
      <vt:lpstr>Endoscopic surgery interval : -depended to primary presentation and primary extention of disease and -extention of primary surgery </vt:lpstr>
      <vt:lpstr>Intracranial involment of&gt;&gt;&gt;&gt;   cribriform palte and orbital apex  intracranial nerve   &gt;&gt;&gt;&gt;&gt; poor prognose</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PARSIAN</dc:creator>
  <cp:lastModifiedBy>Admin</cp:lastModifiedBy>
  <cp:revision>45</cp:revision>
  <dcterms:created xsi:type="dcterms:W3CDTF">2021-10-15T13:40:55Z</dcterms:created>
  <dcterms:modified xsi:type="dcterms:W3CDTF">2021-10-19T06:15:46Z</dcterms:modified>
</cp:coreProperties>
</file>