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8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4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3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2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1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69E5-CF0B-4055-B048-B16D19D5078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D88C3-BB78-4D58-A260-BD74DB3C6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سینوزیت آسپرژیلوسی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دکتر زهرا سلیمانی</a:t>
            </a:r>
          </a:p>
          <a:p>
            <a:r>
              <a:rPr lang="fa-IR" sz="3600" dirty="0" smtClean="0"/>
              <a:t>دانشیار بیماریهای عفونی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6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آسپرژیلوس مهاجم مزمن:</a:t>
            </a:r>
          </a:p>
          <a:p>
            <a:pPr marL="0" indent="0" algn="r">
              <a:buNone/>
            </a:pPr>
            <a:r>
              <a:rPr lang="fa-IR" dirty="0" smtClean="0"/>
              <a:t>آنتی بادی با ارزش است که با درمان کاهش پیدا می کند</a:t>
            </a:r>
          </a:p>
          <a:p>
            <a:pPr marL="0" indent="0" algn="r">
              <a:buNone/>
            </a:pPr>
            <a:r>
              <a:rPr lang="fa-IR" dirty="0" smtClean="0"/>
              <a:t>کشت در موارد کمی مثبت است</a:t>
            </a:r>
          </a:p>
          <a:p>
            <a:pPr marL="0" indent="0" algn="r">
              <a:buNone/>
            </a:pPr>
            <a:r>
              <a:rPr lang="fa-IR" dirty="0" smtClean="0"/>
              <a:t>گاهی توتال و اختصاصی مثبت است</a:t>
            </a:r>
            <a:r>
              <a:rPr lang="en-US" dirty="0" smtClean="0"/>
              <a:t> Ig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4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سینوزیت آلرژیک آسپرژیلوس معمولا از طریق هیستولوزیک تشخیص داده می شودو وجود آنتی بادی در خون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0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درمان: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وریکونازول انتخابی نوع مهاجم است</a:t>
            </a:r>
          </a:p>
          <a:p>
            <a:pPr marL="0" indent="0" algn="r">
              <a:buNone/>
            </a:pPr>
            <a:r>
              <a:rPr lang="fa-IR" dirty="0" smtClean="0"/>
              <a:t>طول درمان نوع مهاجم سه ماه تا چند سال</a:t>
            </a:r>
          </a:p>
          <a:p>
            <a:pPr marL="0" indent="0" algn="r">
              <a:buNone/>
            </a:pPr>
            <a:r>
              <a:rPr lang="fa-IR" dirty="0" smtClean="0"/>
              <a:t>ایتراکونازول انتخابی انواع مزمن و آلرژیک است.در شکست یا مقاومت از وریکونازول و یا پسوکونازول استفاده می شود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اندیکاسیون جراحی:توپ قارچی در سینوس ماگزیلاری و مهاجم سینوس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18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داروها:</a:t>
            </a:r>
          </a:p>
          <a:p>
            <a:pPr marL="0" indent="0" algn="r">
              <a:buNone/>
            </a:pPr>
            <a:r>
              <a:rPr lang="fa-IR" dirty="0" smtClean="0"/>
              <a:t>وریکونازول</a:t>
            </a:r>
          </a:p>
          <a:p>
            <a:pPr marL="0" indent="0" algn="r">
              <a:buNone/>
            </a:pPr>
            <a:r>
              <a:rPr lang="fa-IR" dirty="0" smtClean="0"/>
              <a:t>ایتراکونازول</a:t>
            </a:r>
          </a:p>
          <a:p>
            <a:pPr marL="0" indent="0" algn="r">
              <a:buNone/>
            </a:pPr>
            <a:r>
              <a:rPr lang="fa-IR" dirty="0" smtClean="0"/>
              <a:t>پسوکونازول</a:t>
            </a:r>
          </a:p>
          <a:p>
            <a:pPr marL="0" indent="0" algn="r">
              <a:buNone/>
            </a:pPr>
            <a:r>
              <a:rPr lang="fa-IR" dirty="0"/>
              <a:t>ک</a:t>
            </a:r>
            <a:r>
              <a:rPr lang="fa-IR" dirty="0" smtClean="0"/>
              <a:t>اسپوفانژین</a:t>
            </a:r>
          </a:p>
          <a:p>
            <a:pPr marL="0" indent="0" algn="r">
              <a:buNone/>
            </a:pPr>
            <a:r>
              <a:rPr lang="fa-IR" dirty="0" smtClean="0"/>
              <a:t>مایکافانژین</a:t>
            </a:r>
          </a:p>
          <a:p>
            <a:pPr marL="0" indent="0" algn="r">
              <a:buNone/>
            </a:pPr>
            <a:r>
              <a:rPr lang="fa-IR" dirty="0" smtClean="0"/>
              <a:t>آمفوتریسین </a:t>
            </a:r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8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پروفیلاکسی: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در افراد با خطر متوسط و بالا مثل لوسمی :پروفیلاکسی ضد قارچ:ترجیح پسوکونازول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sz="4800" dirty="0" smtClean="0"/>
              <a:t>پیش آگهی:</a:t>
            </a:r>
          </a:p>
          <a:p>
            <a:pPr marL="0" indent="0" algn="r">
              <a:buNone/>
            </a:pPr>
            <a:r>
              <a:rPr lang="fa-IR" dirty="0" smtClean="0"/>
              <a:t>مرگ مهاجم با درمان 50%و بدون آن 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85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infection can also extend locally into the vasculature and the brain, leading to cavernous sinus thrombosis and a variety of central nervous system (CNS) manifestations.</a:t>
            </a:r>
            <a:endParaRPr lang="fa-IR" dirty="0" smtClean="0"/>
          </a:p>
          <a:p>
            <a:endParaRPr lang="fa-IR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Biopsy is necessary to establish the diagnosis; multiple biopsies are sometimes </a:t>
            </a:r>
            <a:r>
              <a:rPr lang="en-US" dirty="0" err="1" smtClean="0"/>
              <a:t>necessa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4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7" y="364602"/>
            <a:ext cx="4899305" cy="3396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735" y="2751217"/>
            <a:ext cx="54864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بیشتر موارد آسپرژیلوس مزمن و تقریبا تمام نوع مزمن   :فومیگاتوس در بیمارستان و عفونتهای سینوس و پوست و کراتیت:فلاوس</a:t>
            </a:r>
          </a:p>
          <a:p>
            <a:pPr marL="0" indent="0" algn="r">
              <a:buNone/>
            </a:pPr>
            <a:r>
              <a:rPr lang="fa-IR" dirty="0" smtClean="0"/>
              <a:t>اتیت خارجی:نیجر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این قارچ در گیاهان در حال تجزیه مثل علوفه و کود و رختخواب فراوان دیده می شود.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</a:p>
          <a:p>
            <a:pPr marL="0" indent="0" algn="r">
              <a:buNone/>
            </a:pPr>
            <a:r>
              <a:rPr lang="fa-IR" dirty="0" smtClean="0"/>
              <a:t>دوره کمون آسپرژیلوس مهاجم:2-90 روز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r" rtl="1">
              <a:buNone/>
            </a:pPr>
            <a:r>
              <a:rPr lang="fa-IR" dirty="0" smtClean="0"/>
              <a:t>عوامل خطر نوع مهاجم:</a:t>
            </a:r>
          </a:p>
          <a:p>
            <a:pPr marL="457200" lvl="1" indent="0" algn="r" rtl="1">
              <a:buNone/>
            </a:pPr>
            <a:r>
              <a:rPr lang="fa-IR" dirty="0" smtClean="0"/>
              <a:t>نوتروپنی شدید</a:t>
            </a:r>
          </a:p>
          <a:p>
            <a:pPr marL="457200" lvl="1" indent="0" algn="r" rtl="1">
              <a:buNone/>
            </a:pPr>
            <a:r>
              <a:rPr lang="fa-IR" dirty="0" smtClean="0"/>
              <a:t>مصرف کورتون</a:t>
            </a:r>
          </a:p>
          <a:p>
            <a:pPr marL="457200" lvl="1" indent="0" algn="r" rtl="1">
              <a:buNone/>
            </a:pPr>
            <a:r>
              <a:rPr lang="fa-IR" dirty="0" smtClean="0"/>
              <a:t>اختلال نوتوفیل و فاگوستوز</a:t>
            </a:r>
          </a:p>
          <a:p>
            <a:pPr marL="457200" lvl="1" indent="0" algn="r" rtl="1">
              <a:buNone/>
            </a:pPr>
            <a:r>
              <a:rPr lang="fa-IR" dirty="0" smtClean="0"/>
              <a:t>بستری در </a:t>
            </a:r>
            <a:r>
              <a:rPr lang="en-US" dirty="0" smtClean="0"/>
              <a:t>ICU</a:t>
            </a:r>
            <a:endParaRPr lang="fa-IR" dirty="0" smtClean="0"/>
          </a:p>
          <a:p>
            <a:pPr marL="457200" lvl="1" indent="0" algn="r" rtl="1">
              <a:buNone/>
            </a:pPr>
            <a:r>
              <a:rPr lang="fa-IR" dirty="0" smtClean="0"/>
              <a:t>داروهای ضد </a:t>
            </a:r>
            <a:r>
              <a:rPr lang="en-US" dirty="0" smtClean="0"/>
              <a:t>TNF</a:t>
            </a:r>
          </a:p>
          <a:p>
            <a:pPr marL="457200" lvl="1" indent="0" algn="r" rtl="1">
              <a:buNone/>
            </a:pPr>
            <a:endParaRPr lang="fa-IR" dirty="0" smtClean="0"/>
          </a:p>
          <a:p>
            <a:pPr marL="457200" lvl="1" indent="0" algn="r" rtl="1">
              <a:buNone/>
            </a:pPr>
            <a:r>
              <a:rPr lang="fa-IR" dirty="0" smtClean="0"/>
              <a:t>هرچه مدت </a:t>
            </a:r>
            <a:r>
              <a:rPr lang="fa-IR" dirty="0" smtClean="0"/>
              <a:t>مصرف </a:t>
            </a:r>
            <a:r>
              <a:rPr lang="fa-IR" dirty="0" smtClean="0"/>
              <a:t>بیشتر،احتمال مهاجم شدن بیشتر است</a:t>
            </a:r>
          </a:p>
          <a:p>
            <a:pPr marL="457200" lvl="1" indent="0" algn="r" rtl="1">
              <a:buNone/>
            </a:pPr>
            <a:r>
              <a:rPr lang="fa-IR" dirty="0" smtClean="0"/>
              <a:t>هرچه دوز کورتون بیشتر:احتمال مهاجم بیشتر</a:t>
            </a:r>
            <a:endParaRPr lang="en-US" dirty="0" smtClean="0"/>
          </a:p>
          <a:p>
            <a:pPr marL="457200" lvl="1" indent="0" algn="r" rtl="1">
              <a:buNone/>
            </a:pPr>
            <a:r>
              <a:rPr lang="fa-IR" dirty="0" smtClean="0"/>
              <a:t>مصرف کورتون در نوع سینوزیت،موجب بیماری مهاجم نمی شود</a:t>
            </a:r>
          </a:p>
          <a:p>
            <a:pPr marL="457200" lvl="1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7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2866"/>
            <a:ext cx="10515600" cy="5384097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سینوزیت مهاجم:</a:t>
            </a:r>
          </a:p>
          <a:p>
            <a:pPr marL="0" indent="0" algn="r">
              <a:buNone/>
            </a:pPr>
            <a:r>
              <a:rPr lang="fa-IR" dirty="0" smtClean="0"/>
              <a:t>بیشتر در لوسمی و پیوند مغز استخوان</a:t>
            </a: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علایم:تب</a:t>
            </a:r>
          </a:p>
          <a:p>
            <a:pPr marL="0" indent="0" algn="r">
              <a:buNone/>
            </a:pPr>
            <a:r>
              <a:rPr lang="fa-IR" dirty="0" smtClean="0"/>
              <a:t>ناراحتی صورت و بینی</a:t>
            </a:r>
          </a:p>
          <a:p>
            <a:pPr marL="0" indent="0" algn="r">
              <a:buNone/>
            </a:pPr>
            <a:r>
              <a:rPr lang="fa-IR" dirty="0" smtClean="0"/>
              <a:t>ترشح بینی.گاهی خونی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معاینه اندوسکوپی:</a:t>
            </a:r>
          </a:p>
          <a:p>
            <a:pPr marL="0" indent="0" algn="r">
              <a:buNone/>
            </a:pPr>
            <a:r>
              <a:rPr lang="fa-IR" dirty="0" smtClean="0"/>
              <a:t>مخاط رنگ پریده ،تیره یا نکروتیک</a:t>
            </a:r>
          </a:p>
          <a:p>
            <a:pPr marL="0" indent="0" algn="r">
              <a:buNone/>
            </a:pPr>
            <a:r>
              <a:rPr lang="fa-IR" dirty="0" smtClean="0"/>
              <a:t>:</a:t>
            </a:r>
            <a:r>
              <a:rPr lang="en-US" dirty="0" smtClean="0"/>
              <a:t>CT , MRI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ضروری است ولی در مراحل اولیه از آلرژیک و باکتریال تشخیص نمی دهد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سینوزیت مزمن:</a:t>
            </a:r>
          </a:p>
          <a:p>
            <a:pPr marL="0" indent="0" algn="r">
              <a:buNone/>
            </a:pPr>
            <a:r>
              <a:rPr lang="fa-IR" dirty="0" smtClean="0"/>
              <a:t>به اشکال زیر دیده می شود:</a:t>
            </a:r>
          </a:p>
          <a:p>
            <a:pPr marL="0" indent="0" algn="r">
              <a:buNone/>
            </a:pPr>
            <a:r>
              <a:rPr lang="fa-IR" dirty="0" smtClean="0"/>
              <a:t>1-آسپرژیلوما</a:t>
            </a:r>
          </a:p>
          <a:p>
            <a:pPr marL="0" indent="0" algn="r">
              <a:buNone/>
            </a:pPr>
            <a:r>
              <a:rPr lang="fa-IR" dirty="0" smtClean="0"/>
              <a:t>2-مهاجم مزمن</a:t>
            </a:r>
          </a:p>
          <a:p>
            <a:pPr marL="0" indent="0" algn="r">
              <a:buNone/>
            </a:pPr>
            <a:r>
              <a:rPr lang="fa-IR" dirty="0" smtClean="0"/>
              <a:t>3-گرانولوماتوز مزمن</a:t>
            </a:r>
            <a:endParaRPr lang="fa-IR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آسپرژیلومای سینوسی </a:t>
            </a:r>
            <a:r>
              <a:rPr lang="fa-IR" dirty="0" smtClean="0"/>
              <a:t>محدود به سینوس ماگزیلار است و بعد جراحی روت کانال در فک فوقانی یا در مبتلایان سینوزیت باکتریال مزمن دیده می شود.</a:t>
            </a:r>
          </a:p>
          <a:p>
            <a:pPr marL="0" indent="0" algn="r">
              <a:buNone/>
            </a:pPr>
            <a:r>
              <a:rPr lang="fa-IR" dirty="0" smtClean="0"/>
              <a:t>سی تی اسکن:هیچ تهاجم بافتی دیده نمی شود.آسپرژیلومای سینوس از طریق خارج کردن توپ قارچی درمان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سینوزیت مهاجم مزمن</a:t>
            </a:r>
            <a:r>
              <a:rPr lang="fa-IR" dirty="0" smtClean="0"/>
              <a:t>:فرایند تخریب کننده آهسته و بیشتر در سینوسهای اتموییدو اسفنویید</a:t>
            </a:r>
          </a:p>
          <a:p>
            <a:pPr marL="0" indent="0" algn="r">
              <a:buNone/>
            </a:pPr>
            <a:r>
              <a:rPr lang="fa-IR" dirty="0" smtClean="0"/>
              <a:t>معمولا دچار نقص ایمنی و و دیابت هستند</a:t>
            </a:r>
          </a:p>
          <a:p>
            <a:pPr marL="0" indent="0" algn="r">
              <a:buNone/>
            </a:pPr>
            <a:r>
              <a:rPr lang="fa-IR" dirty="0" smtClean="0"/>
              <a:t>در </a:t>
            </a:r>
            <a:r>
              <a:rPr lang="fa-IR" dirty="0" smtClean="0"/>
              <a:t>تصویر برداری کدورت یک یا چند </a:t>
            </a:r>
            <a:r>
              <a:rPr lang="fa-IR" dirty="0" smtClean="0"/>
              <a:t>سینوس و </a:t>
            </a:r>
            <a:r>
              <a:rPr lang="fa-IR" dirty="0" smtClean="0"/>
              <a:t>تخریب موضعی استخوان و تهاجم به ساختمانهای اطراف داریم</a:t>
            </a:r>
          </a:p>
          <a:p>
            <a:pPr marL="0" indent="0" algn="r">
              <a:buNone/>
            </a:pPr>
            <a:r>
              <a:rPr lang="fa-IR" dirty="0" smtClean="0"/>
              <a:t>در </a:t>
            </a:r>
            <a:r>
              <a:rPr lang="fa-IR" smtClean="0"/>
              <a:t>شرح </a:t>
            </a:r>
            <a:r>
              <a:rPr lang="fa-IR" smtClean="0"/>
              <a:t>حال:گرفتگی </a:t>
            </a:r>
            <a:r>
              <a:rPr lang="fa-IR" dirty="0" smtClean="0"/>
              <a:t>مزمن و ترشح بینی،کاهش بویایی و سردرد پایدار وجود دارد</a:t>
            </a:r>
          </a:p>
          <a:p>
            <a:pPr marL="0" indent="0" algn="r">
              <a:buNone/>
            </a:pPr>
            <a:r>
              <a:rPr lang="fa-IR" dirty="0" smtClean="0"/>
              <a:t>سندرم آپکس اربیتال:با کاهش بینایی و پروپتوز یک طرفه و واکنش گرانولوماتو در پاتولوژی مشخص می شود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سینوزیت آلرژیک</a:t>
            </a:r>
            <a:r>
              <a:rPr lang="fa-IR" dirty="0" smtClean="0"/>
              <a:t>:واکنش آلرژیک نسبت به قارچ</a:t>
            </a:r>
          </a:p>
          <a:p>
            <a:pPr marL="0" indent="0" algn="r">
              <a:buNone/>
            </a:pPr>
            <a:r>
              <a:rPr lang="fa-IR" dirty="0" smtClean="0"/>
              <a:t>شکایت بیمار :سینوزیت مزمن در طول سال،بسیاری دارای پولیپ هستند،در همه احتقان بینی دیده می شود.سینوس پر از ماده موکوییدی است</a:t>
            </a:r>
          </a:p>
          <a:p>
            <a:pPr marL="0" indent="0" algn="r">
              <a:buNone/>
            </a:pPr>
            <a:r>
              <a:rPr lang="fa-IR" dirty="0" smtClean="0"/>
              <a:t>هال مارک هیستولوژیک:ائوزینوفیل و کریستالهای شارکوت لیدن در ترشحات بینی و سینوس است</a:t>
            </a:r>
          </a:p>
          <a:p>
            <a:pPr marL="0" indent="0" algn="r">
              <a:buNone/>
            </a:pPr>
            <a:r>
              <a:rPr lang="fa-IR" dirty="0" smtClean="0"/>
              <a:t>خارج کردن موکوس غیر طبیعی و پولیپ ها همراه با کورتون موضعی و سیستمی موجب بهبودی است. در صورت ازمان یا عود،جراحی وسیع مثل اتموییدکتومی و ضد قارچ موضعی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49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تشخیص: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405"/>
            <a:ext cx="10515600" cy="4990558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آسپرژیلوز مهاجم حاد: </a:t>
            </a:r>
          </a:p>
          <a:p>
            <a:pPr marL="0" indent="0" algn="r">
              <a:buNone/>
            </a:pPr>
            <a:r>
              <a:rPr lang="fa-IR" dirty="0" smtClean="0"/>
              <a:t>تعداد زیاد ارگانیسم در داخل ارگان:کشت ريا،تشخیص مولکولی ،بررسی آنتی زنو هیستولوژی تشخیص را تایید می کند:انفارکتوس همراه با تهاجم خونی یا نکروز حاد همراه با مقادیر کم التهاب و میسلیوم قارچی(شفاف و باریک و دیواره دار و دارای شاخه هایی با زاویه 45 درجه)</a:t>
            </a:r>
          </a:p>
          <a:p>
            <a:pPr marL="0" indent="0" algn="r">
              <a:buNone/>
            </a:pPr>
            <a:r>
              <a:rPr lang="fa-IR" dirty="0" smtClean="0"/>
              <a:t>گاهی قارچ در اسمیر دیده نمیشود ولی در کشت دیده می شود</a:t>
            </a:r>
          </a:p>
          <a:p>
            <a:pPr marL="0" indent="0" algn="r">
              <a:buNone/>
            </a:pPr>
            <a:r>
              <a:rPr lang="fa-IR" dirty="0" smtClean="0"/>
              <a:t>روشهای تشخیصی مولکولی سریعتر و دارای حساسیت بیشتری است</a:t>
            </a:r>
          </a:p>
          <a:p>
            <a:pPr marL="0" indent="0" algn="r">
              <a:buNone/>
            </a:pPr>
            <a:r>
              <a:rPr lang="fa-IR" dirty="0" smtClean="0"/>
              <a:t>در بیماران پر خطر تست آنتی ژن آسپرژیلوس جهت تشخیص زودرس (بعد چند روز)</a:t>
            </a:r>
          </a:p>
          <a:p>
            <a:pPr marL="0" indent="0" algn="r">
              <a:buNone/>
            </a:pPr>
            <a:r>
              <a:rPr lang="fa-IR" dirty="0" smtClean="0"/>
              <a:t>مصرف بتالاکتام :تست مثبت کاذب قارچ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606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سینوزیت آسپرژیلوسی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تشخیص:</vt:lpstr>
      <vt:lpstr>PowerPoint Presentation</vt:lpstr>
      <vt:lpstr>PowerPoint Presentation</vt:lpstr>
      <vt:lpstr>درمان:</vt:lpstr>
      <vt:lpstr>PowerPoint Presentation</vt:lpstr>
      <vt:lpstr>پروفیلاکسی: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Ruzbeh</dc:creator>
  <cp:lastModifiedBy>Ruzbeh</cp:lastModifiedBy>
  <cp:revision>15</cp:revision>
  <dcterms:created xsi:type="dcterms:W3CDTF">2021-10-18T20:22:41Z</dcterms:created>
  <dcterms:modified xsi:type="dcterms:W3CDTF">2021-10-18T22:47:59Z</dcterms:modified>
</cp:coreProperties>
</file>