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0"/>
  </p:notesMasterIdLst>
  <p:handoutMasterIdLst>
    <p:handoutMasterId r:id="rId41"/>
  </p:handoutMasterIdLst>
  <p:sldIdLst>
    <p:sldId id="289" r:id="rId2"/>
    <p:sldId id="290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301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8" r:id="rId35"/>
    <p:sldId id="277" r:id="rId36"/>
    <p:sldId id="279" r:id="rId37"/>
    <p:sldId id="280" r:id="rId38"/>
    <p:sldId id="281" r:id="rId39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78D69A6-6D6B-4DF2-B543-EE8040825CA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3CC12DA6-5BF7-4F08-9C72-16FEFA1F1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83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06BB6D7-58DA-456D-A409-FF7AA3389C2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9435445-A7E5-49D7-8F3E-7F7A106A7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9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5445-A7E5-49D7-8F3E-7F7A106A7D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0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5445-A7E5-49D7-8F3E-7F7A106A7D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3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5445-A7E5-49D7-8F3E-7F7A106A7D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8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C3F3-6BF0-4F00-8F2B-305903897A1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8BC-1309-4A08-A9A3-114E7FB8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3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C3F3-6BF0-4F00-8F2B-305903897A1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8BC-1309-4A08-A9A3-114E7FB8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2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C3F3-6BF0-4F00-8F2B-305903897A1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8BC-1309-4A08-A9A3-114E7FB84E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7636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C3F3-6BF0-4F00-8F2B-305903897A1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8BC-1309-4A08-A9A3-114E7FB8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6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C3F3-6BF0-4F00-8F2B-305903897A1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8BC-1309-4A08-A9A3-114E7FB84E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6604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C3F3-6BF0-4F00-8F2B-305903897A1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8BC-1309-4A08-A9A3-114E7FB8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27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C3F3-6BF0-4F00-8F2B-305903897A1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8BC-1309-4A08-A9A3-114E7FB8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47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C3F3-6BF0-4F00-8F2B-305903897A1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8BC-1309-4A08-A9A3-114E7FB8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4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C3F3-6BF0-4F00-8F2B-305903897A1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8BC-1309-4A08-A9A3-114E7FB8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8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C3F3-6BF0-4F00-8F2B-305903897A1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8BC-1309-4A08-A9A3-114E7FB8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4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C3F3-6BF0-4F00-8F2B-305903897A1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8BC-1309-4A08-A9A3-114E7FB8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5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C3F3-6BF0-4F00-8F2B-305903897A1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8BC-1309-4A08-A9A3-114E7FB8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8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C3F3-6BF0-4F00-8F2B-305903897A1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8BC-1309-4A08-A9A3-114E7FB8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C3F3-6BF0-4F00-8F2B-305903897A1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8BC-1309-4A08-A9A3-114E7FB8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C3F3-6BF0-4F00-8F2B-305903897A1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8BC-1309-4A08-A9A3-114E7FB8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C3F3-6BF0-4F00-8F2B-305903897A1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8BC-1309-4A08-A9A3-114E7FB8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8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1C3F3-6BF0-4F00-8F2B-305903897A1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25918BC-1309-4A08-A9A3-114E7FB8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368152"/>
          </a:xfrm>
        </p:spPr>
        <p:txBody>
          <a:bodyPr/>
          <a:lstStyle/>
          <a:p>
            <a:pPr algn="ctr"/>
            <a:r>
              <a:rPr lang="fa-IR" sz="3600" dirty="0" smtClean="0">
                <a:solidFill>
                  <a:schemeClr val="tx1"/>
                </a:solidFill>
                <a:cs typeface="B Titr" panose="00000700000000000000" pitchFamily="2" charset="-78"/>
              </a:rPr>
              <a:t>كاربرد هوش مصنوعي در چشم پزشكي كودكان و استرابيسم</a:t>
            </a:r>
            <a:endParaRPr lang="en-US" sz="3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2177255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دكتر اميد صالحپور</a:t>
            </a:r>
          </a:p>
          <a:p>
            <a:pPr algn="ctr">
              <a:lnSpc>
                <a:spcPct val="200000"/>
              </a:lnSpc>
            </a:pPr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بيمارستان چشم پزشكي نگاه</a:t>
            </a:r>
          </a:p>
          <a:p>
            <a:pPr algn="ctr">
              <a:lnSpc>
                <a:spcPct val="200000"/>
              </a:lnSpc>
            </a:pPr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آبان 1400</a:t>
            </a:r>
            <a:endParaRPr lang="en-US" sz="2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87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94"/>
    </mc:Choice>
    <mc:Fallback xmlns="">
      <p:transition spd="slow" advTm="2309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548680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هوش مصنوعي ساده ( تشخيص صورت)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هوش مصنوعي پيشرفته ( هدايت هواپيما)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هوش مصنوعي همراه با سخت افزار</a:t>
            </a:r>
            <a:endParaRPr lang="en-US" sz="35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324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83"/>
    </mc:Choice>
    <mc:Fallback xmlns="">
      <p:transition spd="slow" advTm="8838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1359"/>
            <a:ext cx="7696365" cy="5040560"/>
          </a:xfrm>
        </p:spPr>
        <p:txBody>
          <a:bodyPr>
            <a:normAutofit lnSpcReduction="10000"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sz="3000" dirty="0" smtClean="0">
                <a:solidFill>
                  <a:schemeClr val="tx1"/>
                </a:solidFill>
                <a:cs typeface="B Titr" panose="00000700000000000000" pitchFamily="2" charset="-78"/>
              </a:rPr>
              <a:t>دستگاه هاي چشم پزشكي كه با هوش مصنوعي كار مي كنند:</a:t>
            </a:r>
          </a:p>
          <a:p>
            <a:pPr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3000" dirty="0" smtClean="0">
                <a:solidFill>
                  <a:schemeClr val="tx1"/>
                </a:solidFill>
                <a:cs typeface="B Titr" panose="00000700000000000000" pitchFamily="2" charset="-78"/>
              </a:rPr>
              <a:t>اتورفراكتومتر</a:t>
            </a:r>
          </a:p>
          <a:p>
            <a:pPr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3000" dirty="0" smtClean="0">
                <a:solidFill>
                  <a:schemeClr val="tx1"/>
                </a:solidFill>
                <a:cs typeface="B Titr" panose="00000700000000000000" pitchFamily="2" charset="-78"/>
              </a:rPr>
              <a:t>فوتورفرکتومتر</a:t>
            </a:r>
          </a:p>
          <a:p>
            <a:pPr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3000" dirty="0" smtClean="0">
                <a:solidFill>
                  <a:schemeClr val="tx1"/>
                </a:solidFill>
                <a:cs typeface="B Titr" panose="00000700000000000000" pitchFamily="2" charset="-78"/>
              </a:rPr>
              <a:t>تونومتر</a:t>
            </a:r>
          </a:p>
          <a:p>
            <a:pPr marL="0" indent="0" algn="r" rtl="1">
              <a:lnSpc>
                <a:spcPct val="200000"/>
              </a:lnSpc>
              <a:buNone/>
            </a:pPr>
            <a:endParaRPr lang="en-US" sz="3000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marL="0" indent="0" algn="r" rtl="1">
              <a:lnSpc>
                <a:spcPct val="200000"/>
              </a:lnSpc>
              <a:buNone/>
            </a:pPr>
            <a:endParaRPr lang="en-US" sz="3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94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38"/>
    </mc:Choice>
    <mc:Fallback xmlns="">
      <p:transition spd="slow" advTm="11843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379678"/>
            <a:ext cx="7560840" cy="4746718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easurement:</a:t>
            </a:r>
            <a:b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(far ,near ,various gazes)</a:t>
            </a: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2.Diagnosis: </a:t>
            </a:r>
            <a:b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(cause of deviation and involved muscles)</a:t>
            </a: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Plan: </a:t>
            </a:r>
            <a:b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muscle operation like DVD(IO or SR)</a:t>
            </a: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reoperations: operated muscle or other muscle</a:t>
            </a: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doing surgery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548680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Strabismus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701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90"/>
    </mc:Choice>
    <mc:Fallback xmlns="">
      <p:transition spd="slow" advTm="7879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2520280"/>
          </a:xfrm>
        </p:spPr>
        <p:txBody>
          <a:bodyPr/>
          <a:lstStyle/>
          <a:p>
            <a:pPr algn="ctr">
              <a:lnSpc>
                <a:spcPct val="250000"/>
              </a:lnSpc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in strabismus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except doing surgery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91"/>
    </mc:Choice>
    <mc:Fallback xmlns="">
      <p:transition spd="slow" advTm="3619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3691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machine used in strabismus</a:t>
            </a:r>
            <a:endParaRPr lang="en-US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14"/>
    </mc:Choice>
    <mc:Fallback xmlns="">
      <p:transition spd="slow" advTm="1761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6347714" cy="388077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28" y="476672"/>
            <a:ext cx="779311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3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81"/>
    </mc:Choice>
    <mc:Fallback xmlns="">
      <p:transition spd="slow" advTm="2308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6945028" cy="4453955"/>
          </a:xfrm>
        </p:spPr>
      </p:pic>
    </p:spTree>
    <p:extLst>
      <p:ext uri="{BB962C8B-B14F-4D97-AF65-F5344CB8AC3E}">
        <p14:creationId xmlns:p14="http://schemas.microsoft.com/office/powerpoint/2010/main" val="203324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96"/>
    </mc:Choice>
    <mc:Fallback xmlns="">
      <p:transition spd="slow" advTm="5719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5976664" cy="5688632"/>
          </a:xfrm>
        </p:spPr>
      </p:pic>
    </p:spTree>
    <p:extLst>
      <p:ext uri="{BB962C8B-B14F-4D97-AF65-F5344CB8AC3E}">
        <p14:creationId xmlns:p14="http://schemas.microsoft.com/office/powerpoint/2010/main" val="392350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73"/>
    </mc:Choice>
    <mc:Fallback xmlns="">
      <p:transition spd="slow" advTm="3067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249289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computer models of strabismus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58"/>
    </mc:Choice>
    <mc:Fallback xmlns="">
      <p:transition spd="slow" advTm="2065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6624736" cy="4823742"/>
          </a:xfrm>
        </p:spPr>
      </p:pic>
    </p:spTree>
    <p:extLst>
      <p:ext uri="{BB962C8B-B14F-4D97-AF65-F5344CB8AC3E}">
        <p14:creationId xmlns:p14="http://schemas.microsoft.com/office/powerpoint/2010/main" val="105257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81"/>
    </mc:Choice>
    <mc:Fallback xmlns="">
      <p:transition spd="slow" advTm="3868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980728"/>
            <a:ext cx="8856984" cy="3456384"/>
          </a:xfrm>
        </p:spPr>
        <p:txBody>
          <a:bodyPr>
            <a:noAutofit/>
          </a:bodyPr>
          <a:lstStyle/>
          <a:p>
            <a:pPr algn="ctr" rtl="1">
              <a:lnSpc>
                <a:spcPct val="250000"/>
              </a:lnSpc>
            </a:pP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هوش عبارت است از قدرت تميز و تشخيص واستنتاج و پيش بيني و حل </a:t>
            </a: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مسائل</a:t>
            </a:r>
            <a:b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ايجاد </a:t>
            </a: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هوش براي كامپيوتر هوش مصنوعي است و برخلاف </a:t>
            </a: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اندامهاي </a:t>
            </a: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مصنوعي كه اعضايي هستند كه ساخته مي شوند تا در بدن انسان استفاده شوند.</a:t>
            </a:r>
            <a:r>
              <a:rPr lang="en-US" sz="2400" dirty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en-US" sz="2400" dirty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026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34"/>
    </mc:Choice>
    <mc:Fallback xmlns="">
      <p:transition spd="slow" advTm="5333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708920"/>
            <a:ext cx="7056784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automated system of strabismus management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0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04"/>
    </mc:Choice>
    <mc:Fallback xmlns="">
      <p:transition spd="slow" advTm="4420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6924477" cy="5472608"/>
          </a:xfrm>
        </p:spPr>
      </p:pic>
    </p:spTree>
    <p:extLst>
      <p:ext uri="{BB962C8B-B14F-4D97-AF65-F5344CB8AC3E}">
        <p14:creationId xmlns:p14="http://schemas.microsoft.com/office/powerpoint/2010/main" val="217514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14"/>
    </mc:Choice>
    <mc:Fallback xmlns="">
      <p:transition spd="slow" advTm="4461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708920"/>
            <a:ext cx="6347714" cy="1196402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in Diagnosis of strabismus</a:t>
            </a:r>
            <a:endParaRPr lang="en-US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3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99"/>
    </mc:Choice>
    <mc:Fallback xmlns="">
      <p:transition spd="slow" advTm="2059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6341451" cy="5688632"/>
          </a:xfrm>
        </p:spPr>
      </p:pic>
    </p:spTree>
    <p:extLst>
      <p:ext uri="{BB962C8B-B14F-4D97-AF65-F5344CB8AC3E}">
        <p14:creationId xmlns:p14="http://schemas.microsoft.com/office/powerpoint/2010/main" val="24213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73"/>
    </mc:Choice>
    <mc:Fallback xmlns="">
      <p:transition spd="slow" advTm="5117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636912"/>
            <a:ext cx="6768752" cy="797381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in Measurement of deviation</a:t>
            </a:r>
            <a:endParaRPr lang="en-US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6"/>
    </mc:Choice>
    <mc:Fallback xmlns="">
      <p:transition spd="slow" advTm="10156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6536295" cy="5400600"/>
          </a:xfrm>
        </p:spPr>
      </p:pic>
    </p:spTree>
    <p:extLst>
      <p:ext uri="{BB962C8B-B14F-4D97-AF65-F5344CB8AC3E}">
        <p14:creationId xmlns:p14="http://schemas.microsoft.com/office/powerpoint/2010/main" val="279637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40"/>
    </mc:Choice>
    <mc:Fallback xmlns="">
      <p:transition spd="slow" advTm="6584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7128791" cy="5133305"/>
          </a:xfrm>
        </p:spPr>
      </p:pic>
    </p:spTree>
    <p:extLst>
      <p:ext uri="{BB962C8B-B14F-4D97-AF65-F5344CB8AC3E}">
        <p14:creationId xmlns:p14="http://schemas.microsoft.com/office/powerpoint/2010/main" val="169776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82"/>
    </mc:Choice>
    <mc:Fallback xmlns="">
      <p:transition spd="slow" advTm="40182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92896"/>
            <a:ext cx="6347714" cy="86409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Deviometer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41"/>
    </mc:Choice>
    <mc:Fallback xmlns="">
      <p:transition spd="slow" advTm="4064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492896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in Diagnosis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cause of deviation</a:t>
            </a:r>
          </a:p>
        </p:txBody>
      </p:sp>
    </p:spTree>
    <p:extLst>
      <p:ext uri="{BB962C8B-B14F-4D97-AF65-F5344CB8AC3E}">
        <p14:creationId xmlns:p14="http://schemas.microsoft.com/office/powerpoint/2010/main" val="320096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2"/>
    </mc:Choice>
    <mc:Fallback xmlns="">
      <p:transition spd="slow" advTm="1356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6408712" cy="5256584"/>
          </a:xfrm>
        </p:spPr>
      </p:pic>
    </p:spTree>
    <p:extLst>
      <p:ext uri="{BB962C8B-B14F-4D97-AF65-F5344CB8AC3E}">
        <p14:creationId xmlns:p14="http://schemas.microsoft.com/office/powerpoint/2010/main" val="65849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2"/>
    </mc:Choice>
    <mc:Fallback xmlns="">
      <p:transition spd="slow" advTm="5114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204864"/>
            <a:ext cx="8352928" cy="3096344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300" dirty="0" smtClean="0">
                <a:solidFill>
                  <a:schemeClr val="tx1"/>
                </a:solidFill>
                <a:cs typeface="B Titr" panose="00000700000000000000" pitchFamily="2" charset="-78"/>
              </a:rPr>
              <a:t>بخش پيشرفته اي از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a-IR" sz="3300" dirty="0" smtClean="0">
                <a:solidFill>
                  <a:schemeClr val="tx1"/>
                </a:solidFill>
                <a:cs typeface="B Titr" panose="00000700000000000000" pitchFamily="2" charset="-78"/>
              </a:rPr>
              <a:t> است.</a:t>
            </a:r>
          </a:p>
          <a:p>
            <a:pPr marL="0" indent="0" algn="ctr" rtl="1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(Information Technology)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3241" y="692696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en-US" b="1" dirty="0">
                <a:solidFill>
                  <a:schemeClr val="tx1"/>
                </a:solidFill>
                <a:cs typeface="B Titr" panose="00000700000000000000" pitchFamily="2" charset="-78"/>
              </a:rPr>
              <a:t>Artificial </a:t>
            </a:r>
            <a:r>
              <a:rPr lang="en-US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intelligence</a:t>
            </a:r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en-US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هوش مصنوعي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09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96"/>
    </mc:Choice>
    <mc:Fallback xmlns="">
      <p:transition spd="slow" advTm="2069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6624736" cy="4752528"/>
          </a:xfrm>
        </p:spPr>
      </p:pic>
    </p:spTree>
    <p:extLst>
      <p:ext uri="{BB962C8B-B14F-4D97-AF65-F5344CB8AC3E}">
        <p14:creationId xmlns:p14="http://schemas.microsoft.com/office/powerpoint/2010/main" val="74832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12"/>
    </mc:Choice>
    <mc:Fallback xmlns="">
      <p:transition spd="slow" advTm="21612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6347714" cy="3880773"/>
          </a:xfrm>
        </p:spPr>
        <p:txBody>
          <a:bodyPr/>
          <a:lstStyle/>
          <a:p>
            <a:r>
              <a:rPr lang="fa-IR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9" t="16590" r="-1970" b="18560"/>
          <a:stretch/>
        </p:blipFill>
        <p:spPr>
          <a:xfrm>
            <a:off x="467544" y="1052735"/>
            <a:ext cx="6768752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4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7"/>
    </mc:Choice>
    <mc:Fallback xmlns="">
      <p:transition spd="slow" advTm="10597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6" b="20218"/>
          <a:stretch/>
        </p:blipFill>
        <p:spPr>
          <a:xfrm>
            <a:off x="251520" y="1052736"/>
            <a:ext cx="7056784" cy="4248472"/>
          </a:xfrm>
        </p:spPr>
      </p:pic>
    </p:spTree>
    <p:extLst>
      <p:ext uri="{BB962C8B-B14F-4D97-AF65-F5344CB8AC3E}">
        <p14:creationId xmlns:p14="http://schemas.microsoft.com/office/powerpoint/2010/main" val="46925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3"/>
    </mc:Choice>
    <mc:Fallback xmlns="">
      <p:transition spd="slow" advTm="13103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6480720" cy="5184576"/>
          </a:xfrm>
        </p:spPr>
      </p:pic>
    </p:spTree>
    <p:extLst>
      <p:ext uri="{BB962C8B-B14F-4D97-AF65-F5344CB8AC3E}">
        <p14:creationId xmlns:p14="http://schemas.microsoft.com/office/powerpoint/2010/main" val="57061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77"/>
    </mc:Choice>
    <mc:Fallback xmlns="">
      <p:transition spd="slow" advTm="12577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6048672" cy="5544616"/>
          </a:xfrm>
        </p:spPr>
      </p:pic>
    </p:spTree>
    <p:extLst>
      <p:ext uri="{BB962C8B-B14F-4D97-AF65-F5344CB8AC3E}">
        <p14:creationId xmlns:p14="http://schemas.microsoft.com/office/powerpoint/2010/main" val="294208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28"/>
    </mc:Choice>
    <mc:Fallback xmlns="">
      <p:transition spd="slow" advTm="40128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7" b="22082"/>
          <a:stretch/>
        </p:blipFill>
        <p:spPr>
          <a:xfrm>
            <a:off x="539552" y="908720"/>
            <a:ext cx="6552728" cy="4248471"/>
          </a:xfrm>
        </p:spPr>
      </p:pic>
    </p:spTree>
    <p:extLst>
      <p:ext uri="{BB962C8B-B14F-4D97-AF65-F5344CB8AC3E}">
        <p14:creationId xmlns:p14="http://schemas.microsoft.com/office/powerpoint/2010/main" val="170799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80"/>
    </mc:Choice>
    <mc:Fallback xmlns="">
      <p:transition spd="slow" advTm="2408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348880"/>
            <a:ext cx="6347713" cy="1320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in Surgical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6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8"/>
    </mc:Choice>
    <mc:Fallback xmlns="">
      <p:transition spd="slow" advTm="9108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6408712" cy="5616624"/>
          </a:xfrm>
        </p:spPr>
      </p:pic>
    </p:spTree>
    <p:extLst>
      <p:ext uri="{BB962C8B-B14F-4D97-AF65-F5344CB8AC3E}">
        <p14:creationId xmlns:p14="http://schemas.microsoft.com/office/powerpoint/2010/main" val="113845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37"/>
    </mc:Choice>
    <mc:Fallback xmlns="">
      <p:transition spd="slow" advTm="50737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5"/>
          <a:stretch/>
        </p:blipFill>
        <p:spPr>
          <a:xfrm>
            <a:off x="251520" y="1340768"/>
            <a:ext cx="7560840" cy="5040560"/>
          </a:xfrm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Neural network approach for planning surgical correction of strabismus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80"/>
    </mc:Choice>
    <mc:Fallback xmlns="">
      <p:transition spd="slow" advTm="4628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700808"/>
            <a:ext cx="7840381" cy="3450696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250000"/>
              </a:lnSpc>
              <a:buNone/>
            </a:pPr>
            <a:r>
              <a:rPr lang="fa-IR" sz="3500" dirty="0">
                <a:solidFill>
                  <a:schemeClr val="tx1"/>
                </a:solidFill>
                <a:cs typeface="B Titr" panose="00000700000000000000" pitchFamily="2" charset="-78"/>
              </a:rPr>
              <a:t>هوش مصنوعي به عنوان دانش قرن ناميده </a:t>
            </a:r>
            <a:endParaRPr lang="fa-IR" sz="3500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marL="0" indent="0" algn="ctr" rtl="1">
              <a:lnSpc>
                <a:spcPct val="250000"/>
              </a:lnSpc>
              <a:buNone/>
            </a:pPr>
            <a:r>
              <a:rPr lang="fa-IR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مي </a:t>
            </a:r>
            <a:r>
              <a:rPr lang="fa-IR" sz="3500" dirty="0">
                <a:solidFill>
                  <a:schemeClr val="tx1"/>
                </a:solidFill>
                <a:cs typeface="B Titr" panose="00000700000000000000" pitchFamily="2" charset="-78"/>
              </a:rPr>
              <a:t>شود.</a:t>
            </a:r>
            <a:endParaRPr lang="en-US" sz="35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marL="0" indent="0" algn="ctr" rtl="1">
              <a:lnSpc>
                <a:spcPct val="250000"/>
              </a:lnSpc>
              <a:buNone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5022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34"/>
    </mc:Choice>
    <mc:Fallback xmlns="">
      <p:transition spd="slow" advTm="1063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692695"/>
            <a:ext cx="7552350" cy="4268603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200000"/>
              </a:lnSpc>
              <a:buNone/>
            </a:pPr>
            <a:r>
              <a:rPr lang="fa-IR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اساس </a:t>
            </a:r>
            <a:r>
              <a:rPr lang="en-US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a-IR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 يك سخت افزار</a:t>
            </a:r>
          </a:p>
          <a:p>
            <a:pPr marL="0" indent="0" algn="ctr" rtl="1">
              <a:lnSpc>
                <a:spcPct val="200000"/>
              </a:lnSpc>
              <a:buNone/>
            </a:pPr>
            <a:r>
              <a:rPr lang="fa-IR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 و</a:t>
            </a:r>
          </a:p>
          <a:p>
            <a:pPr marL="0" indent="0" algn="ctr" rtl="1">
              <a:lnSpc>
                <a:spcPct val="200000"/>
              </a:lnSpc>
              <a:buNone/>
            </a:pPr>
            <a:r>
              <a:rPr lang="fa-IR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 يك نرم افزار است</a:t>
            </a:r>
            <a:endParaRPr lang="en-US" sz="35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97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72"/>
    </mc:Choice>
    <mc:Fallback xmlns="">
      <p:transition spd="slow" advTm="2917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548680"/>
            <a:ext cx="7408333" cy="5040560"/>
          </a:xfrm>
        </p:spPr>
        <p:txBody>
          <a:bodyPr>
            <a:noAutofit/>
          </a:bodyPr>
          <a:lstStyle/>
          <a:p>
            <a:pPr marL="0" indent="0" algn="ctr" rtl="1">
              <a:lnSpc>
                <a:spcPct val="300000"/>
              </a:lnSpc>
              <a:buNone/>
            </a:pPr>
            <a:r>
              <a:rPr lang="fa-IR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در برنامه هاي ساده كامپيوتري، كدهاي دستوري به ماشين داده مي شود و فقط ثبت و استخراج اطلاعات را انجام مي دهد</a:t>
            </a:r>
            <a:endParaRPr lang="en-US" sz="35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574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95"/>
    </mc:Choice>
    <mc:Fallback xmlns="">
      <p:transition spd="slow" advTm="2259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556792"/>
            <a:ext cx="7408333" cy="3450696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250000"/>
              </a:lnSpc>
              <a:buNone/>
            </a:pPr>
            <a:r>
              <a:rPr lang="fa-IR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در هوش مصنوعي برنامه هاي كامپيوتري پيچيده به نام الگوريتم به ماشين داده مي شود</a:t>
            </a:r>
            <a:endParaRPr lang="en-US" sz="35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552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54"/>
    </mc:Choice>
    <mc:Fallback xmlns="">
      <p:transition spd="slow" advTm="2855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628800"/>
            <a:ext cx="7408333" cy="3450696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200000"/>
              </a:lnSpc>
              <a:buNone/>
            </a:pPr>
            <a:r>
              <a:rPr lang="fa-IR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الگوريتم</a:t>
            </a:r>
            <a:r>
              <a:rPr lang="en-US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هاي پيشرفته و بسيار پيچيده سيستم عصبي مصنوعي خوانده مي شوند</a:t>
            </a:r>
            <a:r>
              <a:rPr lang="en-US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.</a:t>
            </a:r>
          </a:p>
          <a:p>
            <a:pPr marL="0" indent="0" algn="ctr" rtl="1">
              <a:lnSpc>
                <a:spcPct val="200000"/>
              </a:lnSpc>
              <a:buNone/>
            </a:pPr>
            <a:r>
              <a:rPr lang="fa-IR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 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eural 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etwork (ANN)</a:t>
            </a:r>
            <a:endParaRPr lang="en-US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2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39"/>
    </mc:Choice>
    <mc:Fallback xmlns="">
      <p:transition spd="slow" advTm="2463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836712"/>
            <a:ext cx="7408333" cy="4752528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اركان هوش مصنوعي: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1</a:t>
            </a:r>
            <a:r>
              <a:rPr lang="en-US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.</a:t>
            </a:r>
            <a:r>
              <a:rPr lang="fa-IR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 دادن اطلاعات به ماشين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2</a:t>
            </a:r>
            <a:r>
              <a:rPr lang="en-US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.</a:t>
            </a:r>
            <a:r>
              <a:rPr lang="fa-IR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 دادن الگوريتمها به ماشين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3</a:t>
            </a:r>
            <a:r>
              <a:rPr lang="en-US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.</a:t>
            </a:r>
            <a:r>
              <a:rPr lang="fa-IR" sz="3500" dirty="0" smtClean="0">
                <a:solidFill>
                  <a:schemeClr val="tx1"/>
                </a:solidFill>
                <a:cs typeface="B Titr" panose="00000700000000000000" pitchFamily="2" charset="-78"/>
              </a:rPr>
              <a:t> يادگيري ماشين </a:t>
            </a:r>
            <a:r>
              <a:rPr lang="en-US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(Machine Learning)</a:t>
            </a:r>
            <a:r>
              <a:rPr lang="fa-IR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500" dirty="0">
                <a:solidFill>
                  <a:schemeClr val="tx1"/>
                </a:solidFill>
                <a:cs typeface="B Titr" panose="00000700000000000000" pitchFamily="2" charset="-78"/>
              </a:rPr>
              <a:t>4. نتیجه گیری توسط ماشین</a:t>
            </a:r>
            <a:endParaRPr lang="en-US" sz="35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858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8"/>
    </mc:Choice>
    <mc:Fallback xmlns="">
      <p:transition spd="slow" advTm="5175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381</TotalTime>
  <Words>256</Words>
  <Application>Microsoft Office PowerPoint</Application>
  <PresentationFormat>On-screen Show (4:3)</PresentationFormat>
  <Paragraphs>46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B Titr</vt:lpstr>
      <vt:lpstr>Calibri</vt:lpstr>
      <vt:lpstr>Tahoma</vt:lpstr>
      <vt:lpstr>Times New Roman</vt:lpstr>
      <vt:lpstr>Trebuchet MS</vt:lpstr>
      <vt:lpstr>Wingdings 3</vt:lpstr>
      <vt:lpstr>Facet</vt:lpstr>
      <vt:lpstr>كاربرد هوش مصنوعي در چشم پزشكي كودكان و استرابيسم</vt:lpstr>
      <vt:lpstr>هوش عبارت است از قدرت تميز و تشخيص واستنتاج و پيش بيني و حل مسائل ايجاد هوش براي كامپيوتر هوش مصنوعي است و برخلاف اندامهاي مصنوعي كه اعضايي هستند كه ساخته مي شوند تا در بدن انسان استفاده شوند.  </vt:lpstr>
      <vt:lpstr> Artificial intelligence   هوش مصنوعي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Measurement: (far ,near ,various gazes)  2.Diagnosis:  (cause of deviation and involved muscles)  3. Plan:  which muscle operation like DVD(IO or SR) reoperations: operated muscle or other muscle  4. doing surgery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 in Surgical planning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Strabismus 1) measurement (far ,near ,various gazed) 2)Diagnosis (type of deviation and involved muscles) 3) Plan: which muscle like DVD(Io or SR) reoperations: operated muscle or other muscle 4) doing surgery</dc:title>
  <dc:creator>Mojgan Torab</dc:creator>
  <cp:lastModifiedBy>windows</cp:lastModifiedBy>
  <cp:revision>101</cp:revision>
  <cp:lastPrinted>2021-10-30T06:09:51Z</cp:lastPrinted>
  <dcterms:created xsi:type="dcterms:W3CDTF">2021-10-26T06:11:37Z</dcterms:created>
  <dcterms:modified xsi:type="dcterms:W3CDTF">2021-11-04T08:28:36Z</dcterms:modified>
</cp:coreProperties>
</file>