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15" r:id="rId3"/>
    <p:sldId id="316" r:id="rId4"/>
    <p:sldId id="258" r:id="rId5"/>
    <p:sldId id="288" r:id="rId6"/>
    <p:sldId id="259" r:id="rId7"/>
    <p:sldId id="290" r:id="rId8"/>
    <p:sldId id="260" r:id="rId9"/>
    <p:sldId id="261" r:id="rId10"/>
    <p:sldId id="308" r:id="rId11"/>
    <p:sldId id="291" r:id="rId12"/>
    <p:sldId id="262" r:id="rId13"/>
    <p:sldId id="306" r:id="rId14"/>
    <p:sldId id="263" r:id="rId15"/>
    <p:sldId id="292" r:id="rId16"/>
    <p:sldId id="312" r:id="rId17"/>
    <p:sldId id="264" r:id="rId18"/>
    <p:sldId id="310" r:id="rId19"/>
    <p:sldId id="311" r:id="rId20"/>
    <p:sldId id="266" r:id="rId21"/>
    <p:sldId id="267" r:id="rId22"/>
    <p:sldId id="269" r:id="rId23"/>
    <p:sldId id="293" r:id="rId24"/>
    <p:sldId id="268" r:id="rId25"/>
    <p:sldId id="270" r:id="rId26"/>
    <p:sldId id="271" r:id="rId27"/>
    <p:sldId id="313" r:id="rId28"/>
    <p:sldId id="298" r:id="rId29"/>
    <p:sldId id="314" r:id="rId30"/>
    <p:sldId id="299" r:id="rId31"/>
    <p:sldId id="278" r:id="rId32"/>
    <p:sldId id="309" r:id="rId33"/>
    <p:sldId id="294" r:id="rId34"/>
    <p:sldId id="279" r:id="rId35"/>
    <p:sldId id="280" r:id="rId36"/>
    <p:sldId id="282" r:id="rId37"/>
    <p:sldId id="296" r:id="rId38"/>
    <p:sldId id="283" r:id="rId39"/>
    <p:sldId id="284" r:id="rId40"/>
    <p:sldId id="297" r:id="rId41"/>
    <p:sldId id="285" r:id="rId42"/>
    <p:sldId id="28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1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147C4-084F-4761-83F9-8CB0B1DF5D11}" type="datetimeFigureOut">
              <a:rPr lang="en-US" smtClean="0"/>
              <a:pPr/>
              <a:t>12/1/2021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7C752-608F-45E3-8F64-172BA74744C3}" type="slidenum">
              <a:rPr lang="en-US" smtClean="0"/>
              <a:pPr/>
              <a:t>‹#›</a:t>
            </a:fld>
            <a:endParaRPr lang="en-US"/>
          </a:p>
        </p:txBody>
      </p:sp>
    </p:spTree>
    <p:extLst>
      <p:ext uri="{BB962C8B-B14F-4D97-AF65-F5344CB8AC3E}">
        <p14:creationId xmlns:p14="http://schemas.microsoft.com/office/powerpoint/2010/main" val="1615868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62BFB7F6-95B9-4D4C-80D2-60C1C4B044F3}" type="datetime1">
              <a:rPr lang="en-US" smtClean="0"/>
              <a:pPr/>
              <a:t>12/1/2021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5A77F52-F316-41CA-A4C3-692A055CDA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8CFE90-D9EB-474D-A74D-E514D98CD52A}" type="datetime1">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7F52-F316-41CA-A4C3-692A055CDA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ED112A-1883-4C13-8AE4-625403D6DBE6}" type="datetime1">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7F52-F316-41CA-A4C3-692A055CDA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350525C-66B2-4C4E-B6F9-C8148151205D}" type="datetime1">
              <a:rPr lang="en-US" smtClean="0"/>
              <a:pPr/>
              <a:t>12/1/2021</a:t>
            </a:fld>
            <a:endParaRPr lang="en-US"/>
          </a:p>
        </p:txBody>
      </p:sp>
      <p:sp>
        <p:nvSpPr>
          <p:cNvPr id="9" name="Slide Number Placeholder 8"/>
          <p:cNvSpPr>
            <a:spLocks noGrp="1"/>
          </p:cNvSpPr>
          <p:nvPr>
            <p:ph type="sldNum" sz="quarter" idx="15"/>
          </p:nvPr>
        </p:nvSpPr>
        <p:spPr/>
        <p:txBody>
          <a:bodyPr rtlCol="0"/>
          <a:lstStyle/>
          <a:p>
            <a:fld id="{05A77F52-F316-41CA-A4C3-692A055CDA3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7431CAF-5F53-446A-A88D-FA0C02591515}" type="datetime1">
              <a:rPr lang="en-US" smtClean="0"/>
              <a:pPr/>
              <a:t>12/1/2021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5A77F52-F316-41CA-A4C3-692A055CDA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6100B3C-B900-42F0-B6D6-52271BF81338}" type="datetime1">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77F52-F316-41CA-A4C3-692A055CDA3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9BA2BEC-1D3F-4E3B-86C6-DA5719488BC0}" type="datetime1">
              <a:rPr lang="en-US" smtClean="0"/>
              <a:pPr/>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77F52-F316-41CA-A4C3-692A055CDA3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9C096263-88CD-48FB-99C5-4E783F190CA6}" type="datetime1">
              <a:rPr lang="en-US" smtClean="0"/>
              <a:pPr/>
              <a:t>12/1/2021</a:t>
            </a:fld>
            <a:endParaRPr lang="en-US"/>
          </a:p>
        </p:txBody>
      </p:sp>
      <p:sp>
        <p:nvSpPr>
          <p:cNvPr id="7" name="Slide Number Placeholder 6"/>
          <p:cNvSpPr>
            <a:spLocks noGrp="1"/>
          </p:cNvSpPr>
          <p:nvPr>
            <p:ph type="sldNum" sz="quarter" idx="11"/>
          </p:nvPr>
        </p:nvSpPr>
        <p:spPr/>
        <p:txBody>
          <a:bodyPr rtlCol="0"/>
          <a:lstStyle/>
          <a:p>
            <a:fld id="{05A77F52-F316-41CA-A4C3-692A055CDA3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AE3E2-2085-4866-965F-2475374218C9}" type="datetime1">
              <a:rPr lang="en-US" smtClean="0"/>
              <a:pPr/>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77F52-F316-41CA-A4C3-692A055CDA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E3386675-DC96-4B77-8BA1-82A70A14C008}" type="datetime1">
              <a:rPr lang="en-US" smtClean="0"/>
              <a:pPr/>
              <a:t>12/1/2021</a:t>
            </a:fld>
            <a:endParaRPr lang="en-US"/>
          </a:p>
        </p:txBody>
      </p:sp>
      <p:sp>
        <p:nvSpPr>
          <p:cNvPr id="22" name="Slide Number Placeholder 21"/>
          <p:cNvSpPr>
            <a:spLocks noGrp="1"/>
          </p:cNvSpPr>
          <p:nvPr>
            <p:ph type="sldNum" sz="quarter" idx="15"/>
          </p:nvPr>
        </p:nvSpPr>
        <p:spPr/>
        <p:txBody>
          <a:bodyPr rtlCol="0"/>
          <a:lstStyle/>
          <a:p>
            <a:fld id="{05A77F52-F316-41CA-A4C3-692A055CDA3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54753B4-6BD9-4DB7-92E1-9A3210E498CD}" type="datetime1">
              <a:rPr lang="en-US" smtClean="0"/>
              <a:pPr/>
              <a:t>12/1/2021</a:t>
            </a:fld>
            <a:endParaRPr lang="en-US"/>
          </a:p>
        </p:txBody>
      </p:sp>
      <p:sp>
        <p:nvSpPr>
          <p:cNvPr id="18" name="Slide Number Placeholder 17"/>
          <p:cNvSpPr>
            <a:spLocks noGrp="1"/>
          </p:cNvSpPr>
          <p:nvPr>
            <p:ph type="sldNum" sz="quarter" idx="11"/>
          </p:nvPr>
        </p:nvSpPr>
        <p:spPr/>
        <p:txBody>
          <a:bodyPr rtlCol="0"/>
          <a:lstStyle/>
          <a:p>
            <a:fld id="{05A77F52-F316-41CA-A4C3-692A055CDA3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B799504-F8BC-46D1-A045-39F647C3658E}" type="datetime1">
              <a:rPr lang="en-US" smtClean="0"/>
              <a:pPr/>
              <a:t>12/1/2021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5A77F52-F316-41CA-A4C3-692A055CDA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Disorders of the </a:t>
            </a:r>
            <a:r>
              <a:rPr lang="en-US" dirty="0"/>
              <a:t>eye</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208162"/>
            <a:ext cx="5616624" cy="2536676"/>
          </a:xfrm>
          <a:prstGeom prst="rect">
            <a:avLst/>
          </a:prstGeom>
        </p:spPr>
      </p:pic>
      <p:sp>
        <p:nvSpPr>
          <p:cNvPr id="5" name="Slide Number Placeholder 4"/>
          <p:cNvSpPr>
            <a:spLocks noGrp="1"/>
          </p:cNvSpPr>
          <p:nvPr>
            <p:ph type="sldNum" sz="quarter" idx="12"/>
          </p:nvPr>
        </p:nvSpPr>
        <p:spPr/>
        <p:txBody>
          <a:bodyPr/>
          <a:lstStyle/>
          <a:p>
            <a:fld id="{05A77F52-F316-41CA-A4C3-692A055CDA37}" type="slidenum">
              <a:rPr lang="en-US" smtClean="0"/>
              <a:pPr/>
              <a:t>1</a:t>
            </a:fld>
            <a:endParaRPr lang="en-US"/>
          </a:p>
        </p:txBody>
      </p:sp>
    </p:spTree>
    <p:extLst>
      <p:ext uri="{BB962C8B-B14F-4D97-AF65-F5344CB8AC3E}">
        <p14:creationId xmlns:p14="http://schemas.microsoft.com/office/powerpoint/2010/main" val="22570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23728" y="620688"/>
            <a:ext cx="4432176" cy="321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3933056"/>
            <a:ext cx="4536504" cy="2448272"/>
          </a:xfrm>
          <a:prstGeom prst="rect">
            <a:avLst/>
          </a:prstGeom>
        </p:spPr>
      </p:pic>
      <p:sp>
        <p:nvSpPr>
          <p:cNvPr id="4" name="Slide Number Placeholder 3"/>
          <p:cNvSpPr>
            <a:spLocks noGrp="1"/>
          </p:cNvSpPr>
          <p:nvPr>
            <p:ph type="sldNum" sz="quarter" idx="15"/>
          </p:nvPr>
        </p:nvSpPr>
        <p:spPr/>
        <p:txBody>
          <a:bodyPr/>
          <a:lstStyle/>
          <a:p>
            <a:fld id="{05A77F52-F316-41CA-A4C3-692A055CDA37}" type="slidenum">
              <a:rPr lang="en-US" smtClean="0"/>
              <a:pPr/>
              <a:t>10</a:t>
            </a:fld>
            <a:endParaRPr lang="en-US"/>
          </a:p>
        </p:txBody>
      </p:sp>
    </p:spTree>
    <p:extLst>
      <p:ext uri="{BB962C8B-B14F-4D97-AF65-F5344CB8AC3E}">
        <p14:creationId xmlns:p14="http://schemas.microsoft.com/office/powerpoint/2010/main" val="320723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018"/>
          </a:xfrm>
        </p:spPr>
        <p:txBody>
          <a:bodyPr>
            <a:normAutofit fontScale="90000"/>
          </a:bodyPr>
          <a:lstStyle/>
          <a:p>
            <a:endParaRPr lang="fa-IR" dirty="0"/>
          </a:p>
        </p:txBody>
      </p:sp>
      <p:sp>
        <p:nvSpPr>
          <p:cNvPr id="3" name="Content Placeholder 2"/>
          <p:cNvSpPr>
            <a:spLocks noGrp="1"/>
          </p:cNvSpPr>
          <p:nvPr>
            <p:ph sz="quarter" idx="1"/>
          </p:nvPr>
        </p:nvSpPr>
        <p:spPr>
          <a:xfrm>
            <a:off x="457200" y="692696"/>
            <a:ext cx="7467600" cy="5781256"/>
          </a:xfrm>
        </p:spPr>
        <p:txBody>
          <a:bodyPr>
            <a:normAutofit/>
          </a:bodyPr>
          <a:lstStyle/>
          <a:p>
            <a:pPr>
              <a:buNone/>
            </a:pPr>
            <a:endParaRPr lang="en-US" dirty="0"/>
          </a:p>
          <a:p>
            <a:r>
              <a:rPr lang="en-US" sz="2000" dirty="0">
                <a:latin typeface="Times New Roman" pitchFamily="18" charset="0"/>
                <a:cs typeface="Times New Roman" pitchFamily="18" charset="0"/>
              </a:rPr>
              <a:t>Topical mast-cell stabilizers and antihistamines</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Systemic antihistamines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topical steroids (increased intraocular pressure, herpetic or fungal </a:t>
            </a:r>
          </a:p>
          <a:p>
            <a:pPr>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keratitis</a:t>
            </a:r>
            <a:r>
              <a:rPr lang="en-US" sz="2000" dirty="0">
                <a:latin typeface="Times New Roman" pitchFamily="18" charset="0"/>
                <a:cs typeface="Times New Roman" pitchFamily="18" charset="0"/>
              </a:rPr>
              <a:t>, and of cataract formation )</a:t>
            </a:r>
          </a:p>
          <a:p>
            <a:pPr>
              <a:buNone/>
            </a:pP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If the employee is entitled to compensation because of work-related disease, the diagnosis needs to be confirmed using exposure in well controlled laboratory conditions.</a:t>
            </a:r>
          </a:p>
          <a:p>
            <a:endParaRPr lang="fa-IR" dirty="0"/>
          </a:p>
          <a:p>
            <a:endParaRPr lang="en-US" dirty="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868104"/>
            <a:ext cx="31242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p:txBody>
          <a:bodyPr/>
          <a:lstStyle/>
          <a:p>
            <a:fld id="{05A77F52-F316-41CA-A4C3-692A055CDA37}"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lstStyle/>
          <a:p>
            <a:pPr algn="ctr"/>
            <a:r>
              <a:rPr lang="en-US" b="1" dirty="0">
                <a:solidFill>
                  <a:srgbClr val="FF0000"/>
                </a:solidFill>
              </a:rPr>
              <a:t>Dry eye syndrome</a:t>
            </a:r>
            <a:endParaRPr lang="en-US" dirty="0">
              <a:solidFill>
                <a:srgbClr val="FF0000"/>
              </a:solidFill>
            </a:endParaRPr>
          </a:p>
        </p:txBody>
      </p:sp>
      <p:sp>
        <p:nvSpPr>
          <p:cNvPr id="3" name="Content Placeholder 2"/>
          <p:cNvSpPr>
            <a:spLocks noGrp="1"/>
          </p:cNvSpPr>
          <p:nvPr>
            <p:ph sz="quarter" idx="1"/>
          </p:nvPr>
        </p:nvSpPr>
        <p:spPr>
          <a:xfrm>
            <a:off x="251520" y="1124744"/>
            <a:ext cx="8352928" cy="5349208"/>
          </a:xfrm>
        </p:spPr>
        <p:txBody>
          <a:bodyPr>
            <a:normAutofit/>
          </a:bodyPr>
          <a:lstStyle/>
          <a:p>
            <a:r>
              <a:rPr lang="en-US" dirty="0">
                <a:latin typeface="Times New Roman" pitchFamily="18" charset="0"/>
                <a:cs typeface="Times New Roman" pitchFamily="18" charset="0"/>
              </a:rPr>
              <a:t>is common. </a:t>
            </a:r>
          </a:p>
          <a:p>
            <a:r>
              <a:rPr lang="en-US" dirty="0">
                <a:latin typeface="Times New Roman" pitchFamily="18" charset="0"/>
                <a:cs typeface="Times New Roman" pitchFamily="18" charset="0"/>
              </a:rPr>
              <a:t>the symptoms are often worsened by low humidity at the workplace.</a:t>
            </a:r>
          </a:p>
          <a:p>
            <a:r>
              <a:rPr lang="en-US" dirty="0">
                <a:latin typeface="Times New Roman" pitchFamily="18" charset="0"/>
                <a:cs typeface="Times New Roman" pitchFamily="18" charset="0"/>
              </a:rPr>
              <a:t>similar to allergic conjunctivitis and generally worsen as the day goes on and with near vision tasks.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429000"/>
            <a:ext cx="446449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p:txBody>
          <a:bodyPr/>
          <a:lstStyle/>
          <a:p>
            <a:fld id="{05A77F52-F316-41CA-A4C3-692A055CDA37}" type="slidenum">
              <a:rPr lang="en-US" smtClean="0"/>
              <a:pPr/>
              <a:t>12</a:t>
            </a:fld>
            <a:endParaRPr lang="en-US"/>
          </a:p>
        </p:txBody>
      </p:sp>
    </p:spTree>
    <p:extLst>
      <p:ext uri="{BB962C8B-B14F-4D97-AF65-F5344CB8AC3E}">
        <p14:creationId xmlns:p14="http://schemas.microsoft.com/office/powerpoint/2010/main" val="331317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2034"/>
          </a:xfrm>
        </p:spPr>
        <p:txBody>
          <a:bodyPr>
            <a:normAutofit fontScale="90000"/>
          </a:bodyPr>
          <a:lstStyle/>
          <a:p>
            <a:endParaRPr lang="en-US" dirty="0"/>
          </a:p>
        </p:txBody>
      </p:sp>
      <p:sp>
        <p:nvSpPr>
          <p:cNvPr id="3" name="Content Placeholder 2"/>
          <p:cNvSpPr>
            <a:spLocks noGrp="1"/>
          </p:cNvSpPr>
          <p:nvPr>
            <p:ph sz="quarter" idx="1"/>
          </p:nvPr>
        </p:nvSpPr>
        <p:spPr>
          <a:xfrm>
            <a:off x="457200" y="548680"/>
            <a:ext cx="7859216" cy="5925272"/>
          </a:xfrm>
        </p:spPr>
        <p:txBody>
          <a:bodyPr/>
          <a:lstStyle/>
          <a:p>
            <a:endParaRPr lang="en-US" b="1" dirty="0"/>
          </a:p>
          <a:p>
            <a:endParaRPr lang="en-US" b="1" dirty="0"/>
          </a:p>
          <a:p>
            <a:endParaRPr lang="en-US" b="1" dirty="0"/>
          </a:p>
          <a:p>
            <a:endParaRPr lang="en-US" b="1" dirty="0"/>
          </a:p>
          <a:p>
            <a:pPr marL="0" indent="0">
              <a:buNone/>
            </a:pPr>
            <a:r>
              <a:rPr lang="en-US" b="1" dirty="0">
                <a:latin typeface="Times New Roman" pitchFamily="18" charset="0"/>
                <a:cs typeface="Times New Roman" pitchFamily="18" charset="0"/>
              </a:rPr>
              <a:t>Treatment</a:t>
            </a:r>
            <a:r>
              <a:rPr lang="en-US" dirty="0">
                <a:latin typeface="Times New Roman" pitchFamily="18" charset="0"/>
                <a:cs typeface="Times New Roman" pitchFamily="18" charset="0"/>
              </a:rPr>
              <a:t> :</a:t>
            </a:r>
          </a:p>
          <a:p>
            <a:pPr>
              <a:buFont typeface="Wingdings" pitchFamily="2" charset="2"/>
              <a:buChar char="q"/>
            </a:pPr>
            <a:r>
              <a:rPr lang="en-US" dirty="0">
                <a:latin typeface="Times New Roman" pitchFamily="18" charset="0"/>
                <a:cs typeface="Times New Roman" pitchFamily="18" charset="0"/>
              </a:rPr>
              <a:t>artificial tears is helpful.</a:t>
            </a:r>
          </a:p>
          <a:p>
            <a:pPr>
              <a:buFont typeface="Wingdings" pitchFamily="2" charset="2"/>
              <a:buChar char="q"/>
            </a:pPr>
            <a:r>
              <a:rPr lang="en-US" dirty="0">
                <a:latin typeface="Times New Roman" pitchFamily="18" charset="0"/>
                <a:cs typeface="Times New Roman" pitchFamily="18" charset="0"/>
              </a:rPr>
              <a:t> Use of a humidifier</a:t>
            </a:r>
          </a:p>
          <a:p>
            <a:pPr>
              <a:buFont typeface="Wingdings" pitchFamily="2" charset="2"/>
              <a:buChar char="q"/>
            </a:pPr>
            <a:r>
              <a:rPr lang="en-US" dirty="0" err="1">
                <a:latin typeface="Times New Roman" pitchFamily="18" charset="0"/>
                <a:cs typeface="Times New Roman" pitchFamily="18" charset="0"/>
              </a:rPr>
              <a:t>Punctal</a:t>
            </a:r>
            <a:r>
              <a:rPr lang="en-US" dirty="0">
                <a:latin typeface="Times New Roman" pitchFamily="18" charset="0"/>
                <a:cs typeface="Times New Roman" pitchFamily="18" charset="0"/>
              </a:rPr>
              <a:t> plugs may be indicated if symptoms persist.</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36712"/>
            <a:ext cx="47625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504" y="4365104"/>
            <a:ext cx="23812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p:txBody>
          <a:bodyPr/>
          <a:lstStyle/>
          <a:p>
            <a:fld id="{05A77F52-F316-41CA-A4C3-692A055CDA37}" type="slidenum">
              <a:rPr lang="en-US" smtClean="0"/>
              <a:pPr/>
              <a:t>13</a:t>
            </a:fld>
            <a:endParaRPr lang="en-US"/>
          </a:p>
        </p:txBody>
      </p:sp>
    </p:spTree>
    <p:extLst>
      <p:ext uri="{BB962C8B-B14F-4D97-AF65-F5344CB8AC3E}">
        <p14:creationId xmlns:p14="http://schemas.microsoft.com/office/powerpoint/2010/main" val="2854356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640960" cy="1143000"/>
          </a:xfrm>
        </p:spPr>
        <p:txBody>
          <a:bodyPr/>
          <a:lstStyle/>
          <a:p>
            <a:pPr algn="ctr"/>
            <a:r>
              <a:rPr lang="en-US" dirty="0">
                <a:solidFill>
                  <a:srgbClr val="FF0000"/>
                </a:solidFill>
              </a:rPr>
              <a:t>Irritation of the cornea</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323528" y="1772816"/>
            <a:ext cx="7848872" cy="3672408"/>
          </a:xfrm>
        </p:spPr>
        <p:txBody>
          <a:bodyPr>
            <a:normAutofit/>
          </a:bodyPr>
          <a:lstStyle/>
          <a:p>
            <a:pPr>
              <a:buFont typeface="Wingdings" pitchFamily="2" charset="2"/>
              <a:buChar char="§"/>
            </a:pPr>
            <a:r>
              <a:rPr lang="en-US" dirty="0">
                <a:latin typeface="Times New Roman" pitchFamily="18" charset="0"/>
                <a:cs typeface="Times New Roman" pitchFamily="18" charset="0"/>
              </a:rPr>
              <a:t>Chemicals</a:t>
            </a:r>
          </a:p>
          <a:p>
            <a:pPr>
              <a:buFont typeface="Wingdings" pitchFamily="2" charset="2"/>
              <a:buChar char="§"/>
            </a:pPr>
            <a:r>
              <a:rPr lang="en-US" dirty="0">
                <a:latin typeface="Times New Roman" pitchFamily="18" charset="0"/>
                <a:cs typeface="Times New Roman" pitchFamily="18" charset="0"/>
              </a:rPr>
              <a:t> high or low temperature</a:t>
            </a:r>
          </a:p>
          <a:p>
            <a:pPr>
              <a:buFont typeface="Wingdings" pitchFamily="2" charset="2"/>
              <a:buChar char="§"/>
            </a:pPr>
            <a:r>
              <a:rPr lang="en-US" dirty="0">
                <a:latin typeface="Times New Roman" pitchFamily="18" charset="0"/>
                <a:cs typeface="Times New Roman" pitchFamily="18" charset="0"/>
              </a:rPr>
              <a:t> dust and other irritant exposures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937145"/>
            <a:ext cx="1584176" cy="134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501008"/>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544937"/>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p:txBody>
          <a:bodyPr/>
          <a:lstStyle/>
          <a:p>
            <a:fld id="{05A77F52-F316-41CA-A4C3-692A055CDA37}" type="slidenum">
              <a:rPr lang="en-US" smtClean="0"/>
              <a:pPr/>
              <a:t>14</a:t>
            </a:fld>
            <a:endParaRPr lang="en-US"/>
          </a:p>
        </p:txBody>
      </p:sp>
    </p:spTree>
    <p:extLst>
      <p:ext uri="{BB962C8B-B14F-4D97-AF65-F5344CB8AC3E}">
        <p14:creationId xmlns:p14="http://schemas.microsoft.com/office/powerpoint/2010/main" val="404831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latin typeface="Times New Roman" pitchFamily="18" charset="0"/>
                <a:cs typeface="Times New Roman" pitchFamily="18" charset="0"/>
              </a:rPr>
              <a:t>irritating agents may worsen an underlying allergic condition.</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Chemical irritation may lead to accumulation of fluid under the corneal epithelium, as is the case after exposure to </a:t>
            </a:r>
            <a:r>
              <a:rPr lang="en-US" dirty="0" err="1">
                <a:latin typeface="Times New Roman" pitchFamily="18" charset="0"/>
                <a:cs typeface="Times New Roman" pitchFamily="18" charset="0"/>
              </a:rPr>
              <a:t>triethylamine</a:t>
            </a:r>
            <a:r>
              <a:rPr lang="en-US" dirty="0">
                <a:latin typeface="Times New Roman" pitchFamily="18" charset="0"/>
                <a:cs typeface="Times New Roman" pitchFamily="18" charset="0"/>
              </a:rPr>
              <a:t>. Resultant minute </a:t>
            </a:r>
            <a:r>
              <a:rPr lang="en-US" dirty="0" err="1">
                <a:latin typeface="Times New Roman" pitchFamily="18" charset="0"/>
                <a:cs typeface="Times New Roman" pitchFamily="18" charset="0"/>
              </a:rPr>
              <a:t>subepithelial</a:t>
            </a:r>
            <a:r>
              <a:rPr lang="en-US" dirty="0">
                <a:latin typeface="Times New Roman" pitchFamily="18" charset="0"/>
                <a:cs typeface="Times New Roman" pitchFamily="18" charset="0"/>
              </a:rPr>
              <a:t> corneal vesicles, which can be seen only on microscopic examination, can cause blurred, hazy vision.</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Exposure to amines may cause corneal opacities</a:t>
            </a:r>
          </a:p>
          <a:p>
            <a:endParaRPr lang="en-US" dirty="0"/>
          </a:p>
        </p:txBody>
      </p:sp>
      <p:sp>
        <p:nvSpPr>
          <p:cNvPr id="4" name="Slide Number Placeholder 3"/>
          <p:cNvSpPr>
            <a:spLocks noGrp="1"/>
          </p:cNvSpPr>
          <p:nvPr>
            <p:ph type="sldNum" sz="quarter" idx="15"/>
          </p:nvPr>
        </p:nvSpPr>
        <p:spPr/>
        <p:txBody>
          <a:bodyPr/>
          <a:lstStyle/>
          <a:p>
            <a:fld id="{05A77F52-F316-41CA-A4C3-692A055CDA37}" type="slidenum">
              <a:rPr lang="en-US" smtClean="0"/>
              <a:pPr/>
              <a:t>15</a:t>
            </a:fld>
            <a:endParaRPr lang="en-US"/>
          </a:p>
        </p:txBody>
      </p:sp>
    </p:spTree>
    <p:extLst>
      <p:ext uri="{BB962C8B-B14F-4D97-AF65-F5344CB8AC3E}">
        <p14:creationId xmlns:p14="http://schemas.microsoft.com/office/powerpoint/2010/main" val="4050569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Ultraviolet (UV)</a:t>
            </a:r>
            <a:br>
              <a:rPr lang="en-US" dirty="0">
                <a:solidFill>
                  <a:srgbClr val="FF0000"/>
                </a:solidFill>
              </a:rPr>
            </a:br>
            <a:r>
              <a:rPr lang="en-US" dirty="0">
                <a:solidFill>
                  <a:srgbClr val="FF0000"/>
                </a:solidFill>
              </a:rPr>
              <a:t> light-induced </a:t>
            </a:r>
            <a:r>
              <a:rPr lang="en-US" dirty="0" err="1">
                <a:solidFill>
                  <a:srgbClr val="FF0000"/>
                </a:solidFill>
              </a:rPr>
              <a:t>keratoconjunctivitis</a:t>
            </a:r>
            <a:endParaRPr lang="en-US" dirty="0">
              <a:solidFill>
                <a:srgbClr val="FF0000"/>
              </a:solidFill>
            </a:endParaRPr>
          </a:p>
        </p:txBody>
      </p:sp>
      <p:sp>
        <p:nvSpPr>
          <p:cNvPr id="3" name="Content Placeholder 2"/>
          <p:cNvSpPr>
            <a:spLocks noGrp="1"/>
          </p:cNvSpPr>
          <p:nvPr>
            <p:ph sz="quarter" idx="1"/>
          </p:nvPr>
        </p:nvSpPr>
        <p:spPr/>
        <p:txBody>
          <a:bodyPr/>
          <a:lstStyle/>
          <a:p>
            <a:r>
              <a:rPr lang="en-US" dirty="0">
                <a:latin typeface="Times New Roman" pitchFamily="18" charset="0"/>
                <a:cs typeface="Times New Roman" pitchFamily="18" charset="0"/>
              </a:rPr>
              <a:t>common problem</a:t>
            </a:r>
          </a:p>
        </p:txBody>
      </p:sp>
      <p:sp>
        <p:nvSpPr>
          <p:cNvPr id="4" name="Slide Number Placeholder 3"/>
          <p:cNvSpPr>
            <a:spLocks noGrp="1"/>
          </p:cNvSpPr>
          <p:nvPr>
            <p:ph type="sldNum" sz="quarter" idx="15"/>
          </p:nvPr>
        </p:nvSpPr>
        <p:spPr/>
        <p:txBody>
          <a:bodyPr/>
          <a:lstStyle/>
          <a:p>
            <a:fld id="{05A77F52-F316-41CA-A4C3-692A055CDA37}" type="slidenum">
              <a:rPr lang="en-US" smtClean="0"/>
              <a:pPr/>
              <a:t>16</a:t>
            </a:fld>
            <a:endParaRPr lang="en-US"/>
          </a:p>
        </p:txBody>
      </p:sp>
      <p:pic>
        <p:nvPicPr>
          <p:cNvPr id="11266" name="Picture 2" descr="G:\can-stock-photo_csp5840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76872"/>
            <a:ext cx="5615475" cy="469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68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24936" cy="994122"/>
          </a:xfrm>
        </p:spPr>
        <p:txBody>
          <a:bodyPr>
            <a:normAutofit/>
          </a:bodyPr>
          <a:lstStyle/>
          <a:p>
            <a:pPr algn="ctr"/>
            <a:endParaRPr lang="en-US" dirty="0"/>
          </a:p>
        </p:txBody>
      </p:sp>
      <p:sp>
        <p:nvSpPr>
          <p:cNvPr id="3" name="Content Placeholder 2"/>
          <p:cNvSpPr>
            <a:spLocks noGrp="1"/>
          </p:cNvSpPr>
          <p:nvPr>
            <p:ph sz="quarter" idx="1"/>
          </p:nvPr>
        </p:nvSpPr>
        <p:spPr>
          <a:xfrm>
            <a:off x="179512" y="1340768"/>
            <a:ext cx="8208912" cy="5133184"/>
          </a:xfrm>
        </p:spPr>
        <p:txBody>
          <a:bodyPr>
            <a:normAutofit/>
          </a:bodyPr>
          <a:lstStyle/>
          <a:p>
            <a:pPr marL="0" indent="0">
              <a:buNone/>
            </a:pPr>
            <a:r>
              <a:rPr lang="en-US" dirty="0"/>
              <a:t> </a:t>
            </a:r>
          </a:p>
          <a:p>
            <a:endParaRPr lang="en-US" dirty="0"/>
          </a:p>
          <a:p>
            <a:endParaRPr lang="en-US" dirty="0"/>
          </a:p>
          <a:p>
            <a:endParaRPr lang="en-US" dirty="0"/>
          </a:p>
          <a:p>
            <a:endParaRPr lang="en-US" dirty="0"/>
          </a:p>
          <a:p>
            <a:endParaRPr lang="en-US" dirty="0"/>
          </a:p>
          <a:p>
            <a:endParaRPr lang="en-US" dirty="0"/>
          </a:p>
          <a:p>
            <a:r>
              <a:rPr lang="en-US" dirty="0">
                <a:latin typeface="Times New Roman" pitchFamily="18" charset="0"/>
                <a:cs typeface="Times New Roman" pitchFamily="18" charset="0"/>
              </a:rPr>
              <a:t>Regular plastic lens materials absorb UV light. Glass lenses vary in their transmission of UV light and should have UV coating when needed.</a:t>
            </a:r>
          </a:p>
          <a:p>
            <a:endParaRPr lang="en-US" dirty="0"/>
          </a:p>
          <a:p>
            <a:endParaRPr lang="en-US" dirty="0"/>
          </a:p>
        </p:txBody>
      </p:sp>
      <p:pic>
        <p:nvPicPr>
          <p:cNvPr id="8194" name="Picture 2" descr="G:\pureweld-blue-flash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628800"/>
            <a:ext cx="2857500" cy="25202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05A77F52-F316-41CA-A4C3-692A055CDA37}" type="slidenum">
              <a:rPr lang="en-US" smtClean="0"/>
              <a:pPr/>
              <a:t>17</a:t>
            </a:fld>
            <a:endParaRPr lang="en-US"/>
          </a:p>
        </p:txBody>
      </p:sp>
    </p:spTree>
    <p:extLst>
      <p:ext uri="{BB962C8B-B14F-4D97-AF65-F5344CB8AC3E}">
        <p14:creationId xmlns:p14="http://schemas.microsoft.com/office/powerpoint/2010/main" val="408689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latin typeface="Times New Roman" pitchFamily="18" charset="0"/>
                <a:cs typeface="Times New Roman" pitchFamily="18" charset="0"/>
              </a:rPr>
              <a:t>UV light is absorbed in the cornea and the lens, with only minimal amounts reaching the retina in normal eyes. </a:t>
            </a:r>
          </a:p>
          <a:p>
            <a:endParaRPr lang="en-US" dirty="0"/>
          </a:p>
          <a:p>
            <a:endParaRPr lang="en-US" dirty="0"/>
          </a:p>
          <a:p>
            <a:endParaRPr lang="en-US" dirty="0"/>
          </a:p>
          <a:p>
            <a:endParaRPr lang="en-US" dirty="0"/>
          </a:p>
          <a:p>
            <a:endParaRPr lang="en-US" dirty="0"/>
          </a:p>
          <a:p>
            <a:endParaRPr lang="en-US" dirty="0"/>
          </a:p>
        </p:txBody>
      </p:sp>
      <p:pic>
        <p:nvPicPr>
          <p:cNvPr id="9218" name="Picture 2" descr="G:\laserda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75" y="2924944"/>
            <a:ext cx="7008813"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5"/>
          </p:nvPr>
        </p:nvSpPr>
        <p:spPr/>
        <p:txBody>
          <a:bodyPr/>
          <a:lstStyle/>
          <a:p>
            <a:fld id="{05A77F52-F316-41CA-A4C3-692A055CDA37}" type="slidenum">
              <a:rPr lang="en-US" smtClean="0"/>
              <a:pPr/>
              <a:t>18</a:t>
            </a:fld>
            <a:endParaRPr lang="en-US"/>
          </a:p>
        </p:txBody>
      </p:sp>
    </p:spTree>
    <p:extLst>
      <p:ext uri="{BB962C8B-B14F-4D97-AF65-F5344CB8AC3E}">
        <p14:creationId xmlns:p14="http://schemas.microsoft.com/office/powerpoint/2010/main" val="4235723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46050"/>
          </a:xfrm>
        </p:spPr>
        <p:txBody>
          <a:bodyPr>
            <a:normAutofit fontScale="90000"/>
          </a:bodyPr>
          <a:lstStyle/>
          <a:p>
            <a:endParaRPr lang="en-US" dirty="0"/>
          </a:p>
        </p:txBody>
      </p:sp>
      <p:sp>
        <p:nvSpPr>
          <p:cNvPr id="3" name="Content Placeholder 2"/>
          <p:cNvSpPr>
            <a:spLocks noGrp="1"/>
          </p:cNvSpPr>
          <p:nvPr>
            <p:ph sz="quarter" idx="1"/>
          </p:nvPr>
        </p:nvSpPr>
        <p:spPr>
          <a:xfrm>
            <a:off x="457200" y="764704"/>
            <a:ext cx="7467600" cy="5709248"/>
          </a:xfrm>
        </p:spPr>
        <p:txBody>
          <a:bodyPr/>
          <a:lstStyle/>
          <a:p>
            <a:r>
              <a:rPr lang="en-US" b="1" dirty="0">
                <a:latin typeface="Times New Roman" pitchFamily="18" charset="0"/>
                <a:cs typeface="Times New Roman" pitchFamily="18" charset="0"/>
              </a:rPr>
              <a:t>The symptoms  </a:t>
            </a:r>
            <a:r>
              <a:rPr lang="en-US" dirty="0">
                <a:latin typeface="Times New Roman" pitchFamily="18" charset="0"/>
                <a:cs typeface="Times New Roman" pitchFamily="18" charset="0"/>
              </a:rPr>
              <a:t>appear within hours after UV exposure (slight irritation to severe sloughing).</a:t>
            </a: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Treatment:</a:t>
            </a:r>
          </a:p>
          <a:p>
            <a:pPr>
              <a:buFont typeface="Wingdings" pitchFamily="2" charset="2"/>
              <a:buChar char="q"/>
            </a:pPr>
            <a:r>
              <a:rPr lang="en-US" dirty="0">
                <a:latin typeface="Times New Roman" pitchFamily="18" charset="0"/>
                <a:cs typeface="Times New Roman" pitchFamily="18" charset="0"/>
              </a:rPr>
              <a:t>sterile ointment, tight bandaging and pain medication.</a:t>
            </a:r>
          </a:p>
          <a:p>
            <a:pPr>
              <a:buFont typeface="Wingdings" pitchFamily="2" charset="2"/>
              <a:buChar char="q"/>
            </a:pPr>
            <a:r>
              <a:rPr lang="en-US" dirty="0" err="1">
                <a:latin typeface="Times New Roman" pitchFamily="18" charset="0"/>
                <a:cs typeface="Times New Roman" pitchFamily="18" charset="0"/>
              </a:rPr>
              <a:t>Subacute</a:t>
            </a:r>
            <a:r>
              <a:rPr lang="en-US" dirty="0">
                <a:latin typeface="Times New Roman" pitchFamily="18" charset="0"/>
                <a:cs typeface="Times New Roman" pitchFamily="18" charset="0"/>
              </a:rPr>
              <a:t> damage : occur from lower levels of exposure to UV light. Symptoms include dryness or foreign-body sensation in the late night and early morning hours. </a:t>
            </a:r>
          </a:p>
          <a:p>
            <a:pPr>
              <a:buFont typeface="Wingdings" pitchFamily="2" charset="2"/>
              <a:buChar char="q"/>
            </a:pPr>
            <a:r>
              <a:rPr lang="en-US" dirty="0">
                <a:latin typeface="Times New Roman" pitchFamily="18" charset="0"/>
                <a:cs typeface="Times New Roman" pitchFamily="18" charset="0"/>
              </a:rPr>
              <a:t>Chronic exposure may lead to thickening of the conjunctiva and changes in the corneal surface. </a:t>
            </a:r>
          </a:p>
          <a:p>
            <a:pPr marL="0" indent="0">
              <a:buNone/>
            </a:pPr>
            <a:r>
              <a:rPr lang="en-US" dirty="0">
                <a:latin typeface="Times New Roman" pitchFamily="18" charset="0"/>
                <a:cs typeface="Times New Roman" pitchFamily="18" charset="0"/>
              </a:rPr>
              <a:t> </a:t>
            </a:r>
          </a:p>
          <a:p>
            <a:endParaRPr lang="en-US" dirty="0"/>
          </a:p>
          <a:p>
            <a:endParaRPr lang="en-US" dirty="0"/>
          </a:p>
        </p:txBody>
      </p:sp>
      <p:sp>
        <p:nvSpPr>
          <p:cNvPr id="5" name="Slide Number Placeholder 4"/>
          <p:cNvSpPr>
            <a:spLocks noGrp="1"/>
          </p:cNvSpPr>
          <p:nvPr>
            <p:ph type="sldNum" sz="quarter" idx="15"/>
          </p:nvPr>
        </p:nvSpPr>
        <p:spPr/>
        <p:txBody>
          <a:bodyPr/>
          <a:lstStyle/>
          <a:p>
            <a:fld id="{05A77F52-F316-41CA-A4C3-692A055CDA37}" type="slidenum">
              <a:rPr lang="en-US" smtClean="0"/>
              <a:pPr/>
              <a:t>19</a:t>
            </a:fld>
            <a:endParaRPr lang="en-US"/>
          </a:p>
        </p:txBody>
      </p:sp>
    </p:spTree>
    <p:extLst>
      <p:ext uri="{BB962C8B-B14F-4D97-AF65-F5344CB8AC3E}">
        <p14:creationId xmlns:p14="http://schemas.microsoft.com/office/powerpoint/2010/main" val="212162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1417638"/>
          </a:xfrm>
        </p:spPr>
        <p:txBody>
          <a:bodyPr>
            <a:normAutofit fontScale="90000"/>
          </a:bodyPr>
          <a:lstStyle/>
          <a:p>
            <a:pPr algn="ct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r>
              <a:rPr lang="en-US" dirty="0">
                <a:solidFill>
                  <a:srgbClr val="FF0000"/>
                </a:solidFill>
                <a:latin typeface="Times New Roman" pitchFamily="18" charset="0"/>
                <a:cs typeface="Times New Roman" pitchFamily="18" charset="0"/>
              </a:rPr>
              <a:t>Why eye injuries at work is</a:t>
            </a:r>
            <a:br>
              <a:rPr lang="en-US" dirty="0">
                <a:solidFill>
                  <a:srgbClr val="FF0000"/>
                </a:solidFill>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important?</a:t>
            </a:r>
            <a:br>
              <a:rPr lang="en-US" dirty="0"/>
            </a:br>
            <a:endParaRPr lang="en-US" dirty="0"/>
          </a:p>
        </p:txBody>
      </p:sp>
      <p:sp>
        <p:nvSpPr>
          <p:cNvPr id="3" name="Content Placeholder 2"/>
          <p:cNvSpPr>
            <a:spLocks noGrp="1"/>
          </p:cNvSpPr>
          <p:nvPr>
            <p:ph sz="quarter" idx="1"/>
          </p:nvPr>
        </p:nvSpPr>
        <p:spPr/>
        <p:txBody>
          <a:bodyPr>
            <a:normAutofit fontScale="92500" lnSpcReduction="20000"/>
          </a:bodyPr>
          <a:lstStyle/>
          <a:p>
            <a:pPr>
              <a:buNone/>
            </a:pPr>
            <a:endParaRPr lang="en-US" b="1" dirty="0"/>
          </a:p>
          <a:p>
            <a:r>
              <a:rPr lang="en-US" dirty="0">
                <a:latin typeface="Times New Roman" pitchFamily="18" charset="0"/>
                <a:cs typeface="Times New Roman" pitchFamily="18" charset="0"/>
              </a:rPr>
              <a:t>More than 2,000 people injure their eyes at work</a:t>
            </a:r>
          </a:p>
          <a:p>
            <a:pPr>
              <a:buNone/>
            </a:pPr>
            <a:r>
              <a:rPr lang="en-US" dirty="0">
                <a:latin typeface="Times New Roman" pitchFamily="18" charset="0"/>
                <a:cs typeface="Times New Roman" pitchFamily="18" charset="0"/>
              </a:rPr>
              <a:t>   each day.</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10-20 % will cause temporary or permanent</a:t>
            </a:r>
          </a:p>
          <a:p>
            <a:pPr>
              <a:buNone/>
            </a:pPr>
            <a:r>
              <a:rPr lang="en-US" dirty="0">
                <a:latin typeface="Times New Roman" pitchFamily="18" charset="0"/>
                <a:cs typeface="Times New Roman" pitchFamily="18" charset="0"/>
              </a:rPr>
              <a:t>     vision loss.</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The right eye protection could have lessened the</a:t>
            </a:r>
          </a:p>
          <a:p>
            <a:pPr>
              <a:buNone/>
            </a:pPr>
            <a:r>
              <a:rPr lang="en-US" dirty="0">
                <a:latin typeface="Times New Roman" pitchFamily="18" charset="0"/>
                <a:cs typeface="Times New Roman" pitchFamily="18" charset="0"/>
              </a:rPr>
              <a:t>     severity or prevented 90% of eye injury accidents.</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The financial cost of eye injuries is more than $300</a:t>
            </a:r>
          </a:p>
          <a:p>
            <a:pPr>
              <a:buNone/>
            </a:pPr>
            <a:r>
              <a:rPr lang="en-US" dirty="0">
                <a:latin typeface="Times New Roman" pitchFamily="18" charset="0"/>
                <a:cs typeface="Times New Roman" pitchFamily="18" charset="0"/>
              </a:rPr>
              <a:t>     million per year in lost production time, medical</a:t>
            </a:r>
          </a:p>
          <a:p>
            <a:pPr>
              <a:buNone/>
            </a:pPr>
            <a:r>
              <a:rPr lang="en-US" dirty="0">
                <a:latin typeface="Times New Roman" pitchFamily="18" charset="0"/>
                <a:cs typeface="Times New Roman" pitchFamily="18" charset="0"/>
              </a:rPr>
              <a:t>    expenses, and workers compensation.</a:t>
            </a:r>
          </a:p>
        </p:txBody>
      </p:sp>
      <p:sp>
        <p:nvSpPr>
          <p:cNvPr id="4" name="Slide Number Placeholder 3"/>
          <p:cNvSpPr>
            <a:spLocks noGrp="1"/>
          </p:cNvSpPr>
          <p:nvPr>
            <p:ph type="sldNum" sz="quarter" idx="15"/>
          </p:nvPr>
        </p:nvSpPr>
        <p:spPr/>
        <p:txBody>
          <a:bodyPr/>
          <a:lstStyle/>
          <a:p>
            <a:fld id="{05A77F52-F316-41CA-A4C3-692A055CDA37}"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1143000"/>
          </a:xfrm>
        </p:spPr>
        <p:txBody>
          <a:bodyPr/>
          <a:lstStyle/>
          <a:p>
            <a:r>
              <a:rPr lang="en-US" b="1" dirty="0">
                <a:solidFill>
                  <a:srgbClr val="FF0000"/>
                </a:solidFill>
                <a:latin typeface="Times New Roman" pitchFamily="18" charset="0"/>
                <a:cs typeface="Times New Roman" pitchFamily="18" charset="0"/>
              </a:rPr>
              <a:t>Disorders of the lens</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7787208" cy="4873752"/>
          </a:xfrm>
        </p:spPr>
        <p:txBody>
          <a:bodyPr>
            <a:normAutofit/>
          </a:bodyPr>
          <a:lstStyle/>
          <a:p>
            <a:r>
              <a:rPr lang="en-US" b="1" dirty="0">
                <a:latin typeface="Times New Roman" pitchFamily="18" charset="0"/>
                <a:cs typeface="Times New Roman" pitchFamily="18" charset="0"/>
              </a:rPr>
              <a:t>UV-B :</a:t>
            </a:r>
            <a:r>
              <a:rPr lang="en-US" dirty="0">
                <a:latin typeface="Times New Roman" pitchFamily="18" charset="0"/>
                <a:cs typeface="Times New Roman" pitchFamily="18" charset="0"/>
              </a:rPr>
              <a:t> Some epidemiologic studies :the correlation between UV light and cortical and posterior </a:t>
            </a:r>
            <a:r>
              <a:rPr lang="en-US" dirty="0" err="1">
                <a:latin typeface="Times New Roman" pitchFamily="18" charset="0"/>
                <a:cs typeface="Times New Roman" pitchFamily="18" charset="0"/>
              </a:rPr>
              <a:t>subcapsular</a:t>
            </a:r>
            <a:r>
              <a:rPr lang="en-US" dirty="0">
                <a:latin typeface="Times New Roman" pitchFamily="18" charset="0"/>
                <a:cs typeface="Times New Roman" pitchFamily="18" charset="0"/>
              </a:rPr>
              <a:t> cataracts.</a:t>
            </a:r>
          </a:p>
          <a:p>
            <a:r>
              <a:rPr lang="en-US" dirty="0">
                <a:latin typeface="Times New Roman" pitchFamily="18" charset="0"/>
                <a:cs typeface="Times New Roman" pitchFamily="18" charset="0"/>
              </a:rPr>
              <a:t>the role of work-related radiation in cataracts is usually hard to prove. </a:t>
            </a:r>
          </a:p>
          <a:p>
            <a:r>
              <a:rPr lang="en-US" b="1" dirty="0">
                <a:latin typeface="Times New Roman" pitchFamily="18" charset="0"/>
                <a:cs typeface="Times New Roman" pitchFamily="18" charset="0"/>
              </a:rPr>
              <a:t>organic nitrate : </a:t>
            </a:r>
            <a:r>
              <a:rPr lang="en-US" dirty="0">
                <a:latin typeface="Times New Roman" pitchFamily="18" charset="0"/>
                <a:cs typeface="Times New Roman" pitchFamily="18" charset="0"/>
              </a:rPr>
              <a:t>Exposure to organic nitrate explosives has been reported to be associated with cataract formation.</a:t>
            </a:r>
          </a:p>
          <a:p>
            <a:r>
              <a:rPr lang="en-US" b="1" dirty="0">
                <a:latin typeface="Times New Roman" pitchFamily="18" charset="0"/>
                <a:cs typeface="Times New Roman" pitchFamily="18" charset="0"/>
              </a:rPr>
              <a:t>infrared radiation : </a:t>
            </a:r>
            <a:r>
              <a:rPr lang="en-US" dirty="0">
                <a:latin typeface="Times New Roman" pitchFamily="18" charset="0"/>
                <a:cs typeface="Times New Roman" pitchFamily="18" charset="0"/>
              </a:rPr>
              <a:t>glass and metal workers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8640"/>
            <a:ext cx="282778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p:txBody>
          <a:bodyPr/>
          <a:lstStyle/>
          <a:p>
            <a:fld id="{05A77F52-F316-41CA-A4C3-692A055CDA37}" type="slidenum">
              <a:rPr lang="en-US" smtClean="0"/>
              <a:pPr/>
              <a:t>20</a:t>
            </a:fld>
            <a:endParaRPr lang="en-US"/>
          </a:p>
        </p:txBody>
      </p:sp>
    </p:spTree>
    <p:extLst>
      <p:ext uri="{BB962C8B-B14F-4D97-AF65-F5344CB8AC3E}">
        <p14:creationId xmlns:p14="http://schemas.microsoft.com/office/powerpoint/2010/main" val="762914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424936" cy="1143000"/>
          </a:xfrm>
        </p:spPr>
        <p:txBody>
          <a:bodyPr/>
          <a:lstStyle/>
          <a:p>
            <a:pPr algn="ctr"/>
            <a:r>
              <a:rPr lang="en-US" b="1" dirty="0">
                <a:solidFill>
                  <a:srgbClr val="FF0000"/>
                </a:solidFill>
              </a:rPr>
              <a:t>Disorders of the retina and optic</a:t>
            </a:r>
            <a:br>
              <a:rPr lang="en-US" b="1" dirty="0">
                <a:solidFill>
                  <a:srgbClr val="FF0000"/>
                </a:solidFill>
              </a:rPr>
            </a:br>
            <a:r>
              <a:rPr lang="en-US" b="1" dirty="0">
                <a:solidFill>
                  <a:srgbClr val="FF0000"/>
                </a:solidFill>
              </a:rPr>
              <a:t>pathways</a:t>
            </a:r>
            <a:endParaRPr lang="en-US" dirty="0">
              <a:solidFill>
                <a:srgbClr val="FF0000"/>
              </a:solidFill>
            </a:endParaRPr>
          </a:p>
        </p:txBody>
      </p:sp>
      <p:sp>
        <p:nvSpPr>
          <p:cNvPr id="3" name="Content Placeholder 2"/>
          <p:cNvSpPr>
            <a:spLocks noGrp="1"/>
          </p:cNvSpPr>
          <p:nvPr>
            <p:ph sz="quarter" idx="1"/>
          </p:nvPr>
        </p:nvSpPr>
        <p:spPr>
          <a:xfrm>
            <a:off x="251520" y="1600200"/>
            <a:ext cx="8064896" cy="4873752"/>
          </a:xfrm>
        </p:spPr>
        <p:txBody>
          <a:bodyPr>
            <a:normAutofit/>
          </a:bodyPr>
          <a:lstStyle/>
          <a:p>
            <a:r>
              <a:rPr lang="en-US" b="1" dirty="0">
                <a:latin typeface="Times New Roman" pitchFamily="18" charset="0"/>
                <a:cs typeface="Times New Roman" pitchFamily="18" charset="0"/>
              </a:rPr>
              <a:t>Chemicals :</a:t>
            </a:r>
            <a:r>
              <a:rPr lang="en-US" dirty="0">
                <a:latin typeface="Times New Roman" pitchFamily="18" charset="0"/>
                <a:cs typeface="Times New Roman" pitchFamily="18" charset="0"/>
              </a:rPr>
              <a:t> </a:t>
            </a:r>
          </a:p>
          <a:p>
            <a:pPr>
              <a:buFont typeface="Arial" pitchFamily="34" charset="0"/>
              <a:buChar char="•"/>
            </a:pPr>
            <a:r>
              <a:rPr lang="en-US" dirty="0">
                <a:latin typeface="Times New Roman" pitchFamily="18" charset="0"/>
                <a:cs typeface="Times New Roman" pitchFamily="18" charset="0"/>
              </a:rPr>
              <a:t>solvents have been reported to cause altered color vision, most commonly in the blue–yellow axis:</a:t>
            </a:r>
          </a:p>
          <a:p>
            <a:pPr>
              <a:buFont typeface="Arial" pitchFamily="34" charset="0"/>
              <a:buChar char="•"/>
            </a:pPr>
            <a:r>
              <a:rPr lang="en-US" dirty="0">
                <a:latin typeface="Times New Roman" pitchFamily="18" charset="0"/>
                <a:cs typeface="Times New Roman" pitchFamily="18" charset="0"/>
              </a:rPr>
              <a:t>styrene, </a:t>
            </a:r>
            <a:r>
              <a:rPr lang="en-GB" dirty="0">
                <a:latin typeface="Times New Roman" pitchFamily="18" charset="0"/>
                <a:cs typeface="Times New Roman" pitchFamily="18" charset="0"/>
              </a:rPr>
              <a:t>toluene, </a:t>
            </a:r>
            <a:r>
              <a:rPr lang="en-GB" dirty="0" err="1">
                <a:latin typeface="Times New Roman" pitchFamily="18" charset="0"/>
                <a:cs typeface="Times New Roman" pitchFamily="18" charset="0"/>
              </a:rPr>
              <a:t>perchloroethylene</a:t>
            </a:r>
            <a:r>
              <a:rPr lang="en-GB" dirty="0">
                <a:latin typeface="Times New Roman" pitchFamily="18" charset="0"/>
                <a:cs typeface="Times New Roman" pitchFamily="18" charset="0"/>
              </a:rPr>
              <a:t>, n-hexane, carbon disulfide and </a:t>
            </a:r>
            <a:r>
              <a:rPr lang="en-US" dirty="0">
                <a:latin typeface="Times New Roman" pitchFamily="18" charset="0"/>
                <a:cs typeface="Times New Roman" pitchFamily="18" charset="0"/>
              </a:rPr>
              <a:t>solvent mixtures. </a:t>
            </a:r>
          </a:p>
          <a:p>
            <a:pPr>
              <a:buNone/>
            </a:pPr>
            <a:endParaRPr lang="en-US" dirty="0">
              <a:latin typeface="Times New Roman" pitchFamily="18" charset="0"/>
              <a:cs typeface="Times New Roman" pitchFamily="18" charset="0"/>
            </a:endParaRPr>
          </a:p>
          <a:p>
            <a:pPr>
              <a:buFont typeface="Wingdings" pitchFamily="2" charset="2"/>
              <a:buChar char="§"/>
            </a:pPr>
            <a:r>
              <a:rPr lang="en-US" dirty="0">
                <a:latin typeface="Times New Roman" pitchFamily="18" charset="0"/>
                <a:cs typeface="Times New Roman" pitchFamily="18" charset="0"/>
              </a:rPr>
              <a:t>Carbon disulfide can cause changes in the retinal capillary.</a:t>
            </a:r>
            <a:endParaRPr lang="fa-IR"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5"/>
          </p:nvPr>
        </p:nvSpPr>
        <p:spPr/>
        <p:txBody>
          <a:bodyPr/>
          <a:lstStyle/>
          <a:p>
            <a:fld id="{05A77F52-F316-41CA-A4C3-692A055CDA37}" type="slidenum">
              <a:rPr lang="en-US" smtClean="0"/>
              <a:pPr/>
              <a:t>21</a:t>
            </a:fld>
            <a:endParaRPr lang="en-US"/>
          </a:p>
        </p:txBody>
      </p:sp>
    </p:spTree>
    <p:extLst>
      <p:ext uri="{BB962C8B-B14F-4D97-AF65-F5344CB8AC3E}">
        <p14:creationId xmlns:p14="http://schemas.microsoft.com/office/powerpoint/2010/main" val="3913618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sz="quarter" idx="1"/>
          </p:nvPr>
        </p:nvSpPr>
        <p:spPr>
          <a:xfrm>
            <a:off x="467544" y="2420888"/>
            <a:ext cx="8064896" cy="4081664"/>
          </a:xfrm>
        </p:spPr>
        <p:txBody>
          <a:bodyPr>
            <a:normAutofit/>
          </a:bodyPr>
          <a:lstStyle/>
          <a:p>
            <a:r>
              <a:rPr lang="en-US" b="1" dirty="0">
                <a:latin typeface="Times New Roman" pitchFamily="18" charset="0"/>
                <a:cs typeface="Times New Roman" pitchFamily="18" charset="0"/>
              </a:rPr>
              <a:t>short-wavelength light : </a:t>
            </a:r>
            <a:r>
              <a:rPr lang="en-US" dirty="0">
                <a:latin typeface="Times New Roman" pitchFamily="18" charset="0"/>
                <a:cs typeface="Times New Roman" pitchFamily="18" charset="0"/>
              </a:rPr>
              <a:t>Light-induced retinal damage</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can occur from </a:t>
            </a:r>
            <a:r>
              <a:rPr lang="en-US" dirty="0" err="1">
                <a:latin typeface="Times New Roman" pitchFamily="18" charset="0"/>
                <a:cs typeface="Times New Roman" pitchFamily="18" charset="0"/>
              </a:rPr>
              <a:t>phototoxicity</a:t>
            </a:r>
            <a:r>
              <a:rPr lang="en-US" dirty="0">
                <a:latin typeface="Times New Roman" pitchFamily="18" charset="0"/>
                <a:cs typeface="Times New Roman" pitchFamily="18" charset="0"/>
              </a:rPr>
              <a:t> or thermal injury.</a:t>
            </a:r>
          </a:p>
          <a:p>
            <a:endParaRPr lang="en-US" dirty="0">
              <a:latin typeface="Times New Roman" pitchFamily="18" charset="0"/>
              <a:cs typeface="Times New Roman" pitchFamily="18" charset="0"/>
            </a:endParaRPr>
          </a:p>
          <a:p>
            <a:pPr>
              <a:buFont typeface="Wingdings" pitchFamily="2" charset="2"/>
              <a:buChar char="§"/>
            </a:pPr>
            <a:r>
              <a:rPr lang="en-US" dirty="0">
                <a:latin typeface="Times New Roman" pitchFamily="18" charset="0"/>
                <a:cs typeface="Times New Roman" pitchFamily="18" charset="0"/>
              </a:rPr>
              <a:t>The former is typically caused by visible and infrared light.</a:t>
            </a:r>
          </a:p>
          <a:p>
            <a:pPr>
              <a:buFont typeface="Wingdings" pitchFamily="2" charset="2"/>
              <a:buChar char="§"/>
            </a:pPr>
            <a:r>
              <a:rPr lang="en-US" dirty="0">
                <a:latin typeface="Times New Roman" pitchFamily="18" charset="0"/>
                <a:cs typeface="Times New Roman" pitchFamily="18" charset="0"/>
              </a:rPr>
              <a:t> </a:t>
            </a:r>
          </a:p>
          <a:p>
            <a:pPr>
              <a:buFont typeface="Wingdings" pitchFamily="2" charset="2"/>
              <a:buChar char="§"/>
            </a:pPr>
            <a:r>
              <a:rPr lang="en-US" dirty="0">
                <a:latin typeface="Times New Roman" pitchFamily="18" charset="0"/>
                <a:cs typeface="Times New Roman" pitchFamily="18" charset="0"/>
              </a:rPr>
              <a:t>Blue light seems to have particularly unfavorable effects on</a:t>
            </a:r>
          </a:p>
          <a:p>
            <a:pPr>
              <a:buNone/>
            </a:pPr>
            <a:r>
              <a:rPr lang="en-US" dirty="0">
                <a:latin typeface="Times New Roman" pitchFamily="18" charset="0"/>
                <a:cs typeface="Times New Roman" pitchFamily="18" charset="0"/>
              </a:rPr>
              <a:t>     the elderly retina.</a:t>
            </a:r>
          </a:p>
          <a:p>
            <a:pPr>
              <a:buNone/>
            </a:pPr>
            <a:endParaRPr lang="en-US" dirty="0">
              <a:latin typeface="Times New Roman" pitchFamily="18" charset="0"/>
              <a:cs typeface="Times New Roman" pitchFamily="18" charset="0"/>
            </a:endParaRPr>
          </a:p>
          <a:p>
            <a:pPr>
              <a:buFont typeface="Wingdings" pitchFamily="2" charset="2"/>
              <a:buChar char="§"/>
            </a:pPr>
            <a:r>
              <a:rPr lang="en-US" dirty="0">
                <a:latin typeface="Times New Roman" pitchFamily="18" charset="0"/>
                <a:cs typeface="Times New Roman" pitchFamily="18" charset="0"/>
              </a:rPr>
              <a:t>blue light using special filter lenses. </a:t>
            </a:r>
            <a:endParaRPr lang="fa-IR" dirty="0">
              <a:latin typeface="Times New Roman" pitchFamily="18" charset="0"/>
              <a:cs typeface="Times New Roman" pitchFamily="18" charset="0"/>
            </a:endParaRPr>
          </a:p>
          <a:p>
            <a:pPr>
              <a:buFont typeface="Wingdings" pitchFamily="2" charset="2"/>
              <a:buChar char="§"/>
            </a:pPr>
            <a:endParaRPr lang="en-US" dirty="0"/>
          </a:p>
        </p:txBody>
      </p:sp>
      <p:sp>
        <p:nvSpPr>
          <p:cNvPr id="4" name="Slide Number Placeholder 3"/>
          <p:cNvSpPr>
            <a:spLocks noGrp="1"/>
          </p:cNvSpPr>
          <p:nvPr>
            <p:ph type="sldNum" sz="quarter" idx="15"/>
          </p:nvPr>
        </p:nvSpPr>
        <p:spPr/>
        <p:txBody>
          <a:bodyPr/>
          <a:lstStyle/>
          <a:p>
            <a:fld id="{05A77F52-F316-41CA-A4C3-692A055CDA37}" type="slidenum">
              <a:rPr lang="en-US" smtClean="0"/>
              <a:pPr/>
              <a:t>22</a:t>
            </a:fld>
            <a:endParaRPr lang="en-US"/>
          </a:p>
        </p:txBody>
      </p:sp>
      <p:pic>
        <p:nvPicPr>
          <p:cNvPr id="5" name="Picture 2" descr="G:\laserda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7" y="332656"/>
            <a:ext cx="3816425"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latin typeface="Times New Roman" pitchFamily="18" charset="0"/>
                <a:cs typeface="Times New Roman" pitchFamily="18" charset="0"/>
              </a:rPr>
              <a:t>Laser : </a:t>
            </a:r>
            <a:r>
              <a:rPr lang="en-US" dirty="0">
                <a:latin typeface="Times New Roman" pitchFamily="18" charset="0"/>
                <a:cs typeface="Times New Roman" pitchFamily="18" charset="0"/>
              </a:rPr>
              <a:t>serious, permanent  loss of central vision. </a:t>
            </a:r>
          </a:p>
          <a:p>
            <a:r>
              <a:rPr lang="en-US" dirty="0">
                <a:latin typeface="Times New Roman" pitchFamily="18" charset="0"/>
                <a:cs typeface="Times New Roman" pitchFamily="18" charset="0"/>
              </a:rPr>
              <a:t>energy absorption within the melanin granules of the retinal pigment epithelium. </a:t>
            </a:r>
          </a:p>
          <a:p>
            <a:r>
              <a:rPr lang="en-US" dirty="0">
                <a:latin typeface="Times New Roman" pitchFamily="18" charset="0"/>
                <a:cs typeface="Times New Roman" pitchFamily="18" charset="0"/>
              </a:rPr>
              <a:t>Laser burns are classified into four categories: </a:t>
            </a:r>
          </a:p>
          <a:p>
            <a:pPr marL="0" indent="0">
              <a:buNone/>
            </a:pPr>
            <a:r>
              <a:rPr lang="en-US" dirty="0">
                <a:latin typeface="Times New Roman" pitchFamily="18" charset="0"/>
                <a:cs typeface="Times New Roman" pitchFamily="18" charset="0"/>
              </a:rPr>
              <a:t>Grade 1: retinal edema</a:t>
            </a:r>
          </a:p>
          <a:p>
            <a:pPr marL="0" indent="0">
              <a:buNone/>
            </a:pPr>
            <a:r>
              <a:rPr lang="en-US" dirty="0">
                <a:latin typeface="Times New Roman" pitchFamily="18" charset="0"/>
                <a:cs typeface="Times New Roman" pitchFamily="18" charset="0"/>
              </a:rPr>
              <a:t>Grade 2 : retinal coagulation necrosis </a:t>
            </a:r>
          </a:p>
          <a:p>
            <a:pPr marL="0" indent="0">
              <a:buNone/>
            </a:pPr>
            <a:r>
              <a:rPr lang="en-US" dirty="0">
                <a:latin typeface="Times New Roman" pitchFamily="18" charset="0"/>
                <a:cs typeface="Times New Roman" pitchFamily="18" charset="0"/>
              </a:rPr>
              <a:t>Grade 3 : necrosis with hemorrhage</a:t>
            </a:r>
          </a:p>
          <a:p>
            <a:pPr marL="0" indent="0">
              <a:buNone/>
            </a:pPr>
            <a:r>
              <a:rPr lang="en-US" dirty="0">
                <a:latin typeface="Times New Roman" pitchFamily="18" charset="0"/>
                <a:cs typeface="Times New Roman" pitchFamily="18" charset="0"/>
              </a:rPr>
              <a:t>Grade 4 : hemorrhage bursts into the vitreous.</a:t>
            </a:r>
          </a:p>
          <a:p>
            <a:endParaRPr lang="en-US" dirty="0"/>
          </a:p>
        </p:txBody>
      </p:sp>
      <p:sp>
        <p:nvSpPr>
          <p:cNvPr id="4" name="Slide Number Placeholder 3"/>
          <p:cNvSpPr>
            <a:spLocks noGrp="1"/>
          </p:cNvSpPr>
          <p:nvPr>
            <p:ph type="sldNum" sz="quarter" idx="15"/>
          </p:nvPr>
        </p:nvSpPr>
        <p:spPr/>
        <p:txBody>
          <a:bodyPr/>
          <a:lstStyle/>
          <a:p>
            <a:fld id="{05A77F52-F316-41CA-A4C3-692A055CDA37}" type="slidenum">
              <a:rPr lang="en-US" smtClean="0"/>
              <a:pPr/>
              <a:t>23</a:t>
            </a:fld>
            <a:endParaRPr lang="en-US"/>
          </a:p>
        </p:txBody>
      </p:sp>
    </p:spTree>
    <p:extLst>
      <p:ext uri="{BB962C8B-B14F-4D97-AF65-F5344CB8AC3E}">
        <p14:creationId xmlns:p14="http://schemas.microsoft.com/office/powerpoint/2010/main" val="279242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79512" y="1600200"/>
            <a:ext cx="8280920" cy="4873752"/>
          </a:xfrm>
        </p:spPr>
        <p:txBody>
          <a:bodyPr>
            <a:normAutofit/>
          </a:bodyPr>
          <a:lstStyle/>
          <a:p>
            <a:r>
              <a:rPr lang="en-US" dirty="0">
                <a:latin typeface="Times New Roman" pitchFamily="18" charset="0"/>
                <a:cs typeface="Times New Roman" pitchFamily="18" charset="0"/>
              </a:rPr>
              <a:t>Small laser burns have clinical importance only when they occur in the center of the macula.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It is advisable to take photographs of the maculae of workers at risk.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Extended exposure to very </a:t>
            </a:r>
            <a:r>
              <a:rPr lang="en-US" dirty="0" err="1">
                <a:latin typeface="Times New Roman" pitchFamily="18" charset="0"/>
                <a:cs typeface="Times New Roman" pitchFamily="18" charset="0"/>
              </a:rPr>
              <a:t>lowlevel</a:t>
            </a:r>
            <a:r>
              <a:rPr lang="en-US" dirty="0">
                <a:latin typeface="Times New Roman" pitchFamily="18" charset="0"/>
                <a:cs typeface="Times New Roman" pitchFamily="18" charset="0"/>
              </a:rPr>
              <a:t> laser energy may cause subtle damage to the retina; (ophthalmologic surgeons).</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damage is measurable only with extremely sensitive techniques and does not lead to functional losses.</a:t>
            </a:r>
          </a:p>
        </p:txBody>
      </p:sp>
      <p:sp>
        <p:nvSpPr>
          <p:cNvPr id="4" name="Slide Number Placeholder 3"/>
          <p:cNvSpPr>
            <a:spLocks noGrp="1"/>
          </p:cNvSpPr>
          <p:nvPr>
            <p:ph type="sldNum" sz="quarter" idx="15"/>
          </p:nvPr>
        </p:nvSpPr>
        <p:spPr/>
        <p:txBody>
          <a:bodyPr/>
          <a:lstStyle/>
          <a:p>
            <a:fld id="{05A77F52-F316-41CA-A4C3-692A055CDA37}" type="slidenum">
              <a:rPr lang="en-US" smtClean="0"/>
              <a:pPr/>
              <a:t>24</a:t>
            </a:fld>
            <a:endParaRPr lang="en-US"/>
          </a:p>
        </p:txBody>
      </p:sp>
    </p:spTree>
    <p:extLst>
      <p:ext uri="{BB962C8B-B14F-4D97-AF65-F5344CB8AC3E}">
        <p14:creationId xmlns:p14="http://schemas.microsoft.com/office/powerpoint/2010/main" val="1519929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1143000"/>
          </a:xfrm>
        </p:spPr>
        <p:txBody>
          <a:bodyPr/>
          <a:lstStyle/>
          <a:p>
            <a:pPr algn="ctr"/>
            <a:r>
              <a:rPr lang="en-US" b="1" dirty="0">
                <a:solidFill>
                  <a:srgbClr val="FF0000"/>
                </a:solidFill>
              </a:rPr>
              <a:t>Eye strain and visual ergonomics</a:t>
            </a:r>
            <a:endParaRPr lang="fa-IR" dirty="0">
              <a:solidFill>
                <a:srgbClr val="FF0000"/>
              </a:solidFill>
            </a:endParaRPr>
          </a:p>
        </p:txBody>
      </p:sp>
      <p:sp>
        <p:nvSpPr>
          <p:cNvPr id="3" name="Content Placeholder 2"/>
          <p:cNvSpPr>
            <a:spLocks noGrp="1"/>
          </p:cNvSpPr>
          <p:nvPr>
            <p:ph sz="quarter" idx="1"/>
          </p:nvPr>
        </p:nvSpPr>
        <p:spPr/>
        <p:txBody>
          <a:bodyPr>
            <a:normAutofit/>
          </a:bodyPr>
          <a:lstStyle/>
          <a:p>
            <a:endParaRPr lang="en-US" dirty="0"/>
          </a:p>
          <a:p>
            <a:endParaRPr lang="en-US" dirty="0"/>
          </a:p>
          <a:p>
            <a:endParaRPr lang="en-US" dirty="0"/>
          </a:p>
          <a:p>
            <a:endParaRPr lang="en-US" dirty="0"/>
          </a:p>
          <a:p>
            <a:endParaRPr lang="en-US" dirty="0"/>
          </a:p>
          <a:p>
            <a:r>
              <a:rPr lang="en-US" dirty="0">
                <a:latin typeface="Times New Roman" pitchFamily="18" charset="0"/>
                <a:cs typeface="Times New Roman" pitchFamily="18" charset="0"/>
              </a:rPr>
              <a:t>Many occupations , office based, using computers instead of manual labor.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visual ergonomics have become important, in planning the working conditions of employees.</a:t>
            </a:r>
          </a:p>
        </p:txBody>
      </p:sp>
      <p:sp>
        <p:nvSpPr>
          <p:cNvPr id="4" name="Slide Number Placeholder 3"/>
          <p:cNvSpPr>
            <a:spLocks noGrp="1"/>
          </p:cNvSpPr>
          <p:nvPr>
            <p:ph type="sldNum" sz="quarter" idx="15"/>
          </p:nvPr>
        </p:nvSpPr>
        <p:spPr/>
        <p:txBody>
          <a:bodyPr/>
          <a:lstStyle/>
          <a:p>
            <a:fld id="{05A77F52-F316-41CA-A4C3-692A055CDA37}" type="slidenum">
              <a:rPr lang="en-US" smtClean="0"/>
              <a:pPr/>
              <a:t>25</a:t>
            </a:fld>
            <a:endParaRPr lang="en-US"/>
          </a:p>
        </p:txBody>
      </p:sp>
      <p:pic>
        <p:nvPicPr>
          <p:cNvPr id="12290" name="Picture 2" descr="G:\palm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484785"/>
            <a:ext cx="2819400" cy="230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Symptoms of eye strain :</a:t>
            </a:r>
            <a:br>
              <a:rPr lang="en-US" dirty="0"/>
            </a:br>
            <a:endParaRPr lang="fa-IR" dirty="0"/>
          </a:p>
        </p:txBody>
      </p:sp>
      <p:sp>
        <p:nvSpPr>
          <p:cNvPr id="3" name="Content Placeholder 2"/>
          <p:cNvSpPr>
            <a:spLocks noGrp="1"/>
          </p:cNvSpPr>
          <p:nvPr>
            <p:ph sz="quarter" idx="1"/>
          </p:nvPr>
        </p:nvSpPr>
        <p:spPr/>
        <p:txBody>
          <a:bodyPr/>
          <a:lstStyle/>
          <a:p>
            <a:r>
              <a:rPr lang="en-US" dirty="0">
                <a:latin typeface="Times New Roman" pitchFamily="18" charset="0"/>
                <a:cs typeface="Times New Roman" pitchFamily="18" charset="0"/>
              </a:rPr>
              <a:t>sore eyes</a:t>
            </a:r>
          </a:p>
          <a:p>
            <a:r>
              <a:rPr lang="en-US" dirty="0">
                <a:latin typeface="Times New Roman" pitchFamily="18" charset="0"/>
                <a:cs typeface="Times New Roman" pitchFamily="18" charset="0"/>
              </a:rPr>
              <a:t>headaches </a:t>
            </a:r>
          </a:p>
          <a:p>
            <a:r>
              <a:rPr lang="en-US" dirty="0">
                <a:latin typeface="Times New Roman" pitchFamily="18" charset="0"/>
                <a:cs typeface="Times New Roman" pitchFamily="18" charset="0"/>
              </a:rPr>
              <a:t>Fatigue</a:t>
            </a:r>
          </a:p>
          <a:p>
            <a:r>
              <a:rPr lang="en-US" dirty="0">
                <a:latin typeface="Times New Roman" pitchFamily="18" charset="0"/>
                <a:cs typeface="Times New Roman" pitchFamily="18" charset="0"/>
              </a:rPr>
              <a:t>associated with intensive close work (reading and use of video display terminals).</a:t>
            </a:r>
          </a:p>
        </p:txBody>
      </p:sp>
      <p:sp>
        <p:nvSpPr>
          <p:cNvPr id="4" name="Slide Number Placeholder 3"/>
          <p:cNvSpPr>
            <a:spLocks noGrp="1"/>
          </p:cNvSpPr>
          <p:nvPr>
            <p:ph type="sldNum" sz="quarter" idx="15"/>
          </p:nvPr>
        </p:nvSpPr>
        <p:spPr/>
        <p:txBody>
          <a:bodyPr/>
          <a:lstStyle/>
          <a:p>
            <a:fld id="{05A77F52-F316-41CA-A4C3-692A055CDA37}"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5"/>
          </p:nvPr>
        </p:nvSpPr>
        <p:spPr/>
        <p:txBody>
          <a:bodyPr/>
          <a:lstStyle/>
          <a:p>
            <a:fld id="{05A77F52-F316-41CA-A4C3-692A055CDA37}" type="slidenum">
              <a:rPr lang="en-US" smtClean="0"/>
              <a:pPr/>
              <a:t>27</a:t>
            </a:fld>
            <a:endParaRPr lang="en-US"/>
          </a:p>
        </p:txBody>
      </p:sp>
      <p:pic>
        <p:nvPicPr>
          <p:cNvPr id="13314" name="Picture 2" descr="G:\digital-eye-strain-infographic-580x1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2656"/>
            <a:ext cx="468052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255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467600" cy="1143000"/>
          </a:xfrm>
        </p:spPr>
        <p:txBody>
          <a:bodyPr/>
          <a:lstStyle/>
          <a:p>
            <a:pPr algn="ctr"/>
            <a:r>
              <a:rPr lang="en-US" dirty="0">
                <a:solidFill>
                  <a:srgbClr val="FF0000"/>
                </a:solidFill>
                <a:latin typeface="Times New Roman" pitchFamily="18" charset="0"/>
                <a:cs typeface="Times New Roman" pitchFamily="18" charset="0"/>
              </a:rPr>
              <a:t>Environmental and ergonomic factors</a:t>
            </a:r>
          </a:p>
        </p:txBody>
      </p:sp>
      <p:sp>
        <p:nvSpPr>
          <p:cNvPr id="3" name="Content Placeholder 2"/>
          <p:cNvSpPr>
            <a:spLocks noGrp="1"/>
          </p:cNvSpPr>
          <p:nvPr>
            <p:ph sz="quarter" idx="1"/>
          </p:nvPr>
        </p:nvSpPr>
        <p:spPr/>
        <p:txBody>
          <a:bodyPr/>
          <a:lstStyle/>
          <a:p>
            <a:r>
              <a:rPr lang="en-US" dirty="0">
                <a:latin typeface="Times New Roman" pitchFamily="18" charset="0"/>
                <a:cs typeface="Times New Roman" pitchFamily="18" charset="0"/>
              </a:rPr>
              <a:t>Poor contrast </a:t>
            </a:r>
          </a:p>
          <a:p>
            <a:r>
              <a:rPr lang="en-US" dirty="0">
                <a:latin typeface="Times New Roman" pitchFamily="18" charset="0"/>
                <a:cs typeface="Times New Roman" pitchFamily="18" charset="0"/>
              </a:rPr>
              <a:t>small text </a:t>
            </a:r>
          </a:p>
          <a:p>
            <a:r>
              <a:rPr lang="en-US" dirty="0">
                <a:latin typeface="Times New Roman" pitchFamily="18" charset="0"/>
                <a:cs typeface="Times New Roman" pitchFamily="18" charset="0"/>
              </a:rPr>
              <a:t>too close to their visual threshold</a:t>
            </a:r>
          </a:p>
          <a:p>
            <a:r>
              <a:rPr lang="en-US" dirty="0">
                <a:latin typeface="Times New Roman" pitchFamily="18" charset="0"/>
                <a:cs typeface="Times New Roman" pitchFamily="18" charset="0"/>
              </a:rPr>
              <a:t>too high direction of gaze (blinking decreases and dry spots , neck muscle tension )</a:t>
            </a:r>
          </a:p>
          <a:p>
            <a:r>
              <a:rPr lang="en-US" dirty="0">
                <a:latin typeface="Times New Roman" pitchFamily="18" charset="0"/>
                <a:cs typeface="Times New Roman" pitchFamily="18" charset="0"/>
              </a:rPr>
              <a:t>Poor placement of a video display terminal may cause glare</a:t>
            </a:r>
          </a:p>
          <a:p>
            <a:endParaRPr lang="en-US" dirty="0">
              <a:latin typeface="Times New Roman" pitchFamily="18" charset="0"/>
              <a:cs typeface="Times New Roman" pitchFamily="18" charset="0"/>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5"/>
          </p:nvPr>
        </p:nvSpPr>
        <p:spPr/>
        <p:txBody>
          <a:bodyPr/>
          <a:lstStyle/>
          <a:p>
            <a:fld id="{05A77F52-F316-41CA-A4C3-692A055CDA37}" type="slidenum">
              <a:rPr lang="en-US" smtClean="0"/>
              <a:pPr/>
              <a:t>28</a:t>
            </a:fld>
            <a:endParaRPr lang="en-US"/>
          </a:p>
        </p:txBody>
      </p:sp>
      <p:pic>
        <p:nvPicPr>
          <p:cNvPr id="15362" name="Picture 2" descr="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437112"/>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73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a:t> </a:t>
            </a:r>
          </a:p>
          <a:p>
            <a:endParaRPr lang="en-US" dirty="0"/>
          </a:p>
          <a:p>
            <a:r>
              <a:rPr lang="en-US" dirty="0">
                <a:latin typeface="Times New Roman" pitchFamily="18" charset="0"/>
                <a:cs typeface="Times New Roman" pitchFamily="18" charset="0"/>
              </a:rPr>
              <a:t>Illumination should be adjustable.</a:t>
            </a:r>
          </a:p>
          <a:p>
            <a:r>
              <a:rPr lang="en-US" dirty="0">
                <a:latin typeface="Times New Roman" pitchFamily="18" charset="0"/>
                <a:cs typeface="Times New Roman" pitchFamily="18" charset="0"/>
              </a:rPr>
              <a:t>Shared workstations need to be adjustable</a:t>
            </a:r>
          </a:p>
          <a:p>
            <a:endParaRPr lang="en-US" dirty="0"/>
          </a:p>
        </p:txBody>
      </p:sp>
      <p:sp>
        <p:nvSpPr>
          <p:cNvPr id="4" name="Slide Number Placeholder 3"/>
          <p:cNvSpPr>
            <a:spLocks noGrp="1"/>
          </p:cNvSpPr>
          <p:nvPr>
            <p:ph type="sldNum" sz="quarter" idx="15"/>
          </p:nvPr>
        </p:nvSpPr>
        <p:spPr/>
        <p:txBody>
          <a:bodyPr/>
          <a:lstStyle/>
          <a:p>
            <a:fld id="{05A77F52-F316-41CA-A4C3-692A055CDA37}" type="slidenum">
              <a:rPr lang="en-US" smtClean="0"/>
              <a:pPr/>
              <a:t>29</a:t>
            </a:fld>
            <a:endParaRPr lang="en-US"/>
          </a:p>
        </p:txBody>
      </p:sp>
      <p:pic>
        <p:nvPicPr>
          <p:cNvPr id="17410" name="Picture 2" descr="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645024"/>
            <a:ext cx="316835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69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Work place Injuries</a:t>
            </a:r>
            <a:br>
              <a:rPr lang="en-US" dirty="0"/>
            </a:br>
            <a:endParaRPr lang="en-US" dirty="0"/>
          </a:p>
        </p:txBody>
      </p:sp>
      <p:sp>
        <p:nvSpPr>
          <p:cNvPr id="3" name="Content Placeholder 2"/>
          <p:cNvSpPr>
            <a:spLocks noGrp="1"/>
          </p:cNvSpPr>
          <p:nvPr>
            <p:ph sz="quarter" idx="1"/>
          </p:nvPr>
        </p:nvSpPr>
        <p:spPr/>
        <p:txBody>
          <a:bodyPr>
            <a:normAutofit/>
          </a:bodyPr>
          <a:lstStyle/>
          <a:p>
            <a:r>
              <a:rPr lang="en-US" dirty="0">
                <a:latin typeface="Times New Roman" pitchFamily="18" charset="0"/>
                <a:cs typeface="Times New Roman" pitchFamily="18" charset="0"/>
              </a:rPr>
              <a:t>Eye injuries represent 11% of all injuries in the construction industry  today.</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80% of injuries occur because glasses were not being</a:t>
            </a:r>
          </a:p>
          <a:p>
            <a:pPr>
              <a:buNone/>
            </a:pPr>
            <a:r>
              <a:rPr lang="en-US" dirty="0">
                <a:latin typeface="Times New Roman" pitchFamily="18" charset="0"/>
                <a:cs typeface="Times New Roman" pitchFamily="18" charset="0"/>
              </a:rPr>
              <a:t>   worn at the time of the accident.</a:t>
            </a:r>
          </a:p>
        </p:txBody>
      </p:sp>
      <p:sp>
        <p:nvSpPr>
          <p:cNvPr id="4" name="Slide Number Placeholder 3"/>
          <p:cNvSpPr>
            <a:spLocks noGrp="1"/>
          </p:cNvSpPr>
          <p:nvPr>
            <p:ph type="sldNum" sz="quarter" idx="15"/>
          </p:nvPr>
        </p:nvSpPr>
        <p:spPr/>
        <p:txBody>
          <a:bodyPr/>
          <a:lstStyle/>
          <a:p>
            <a:fld id="{05A77F52-F316-41CA-A4C3-692A055CDA37}"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2034"/>
          </a:xfrm>
        </p:spPr>
        <p:txBody>
          <a:bodyPr>
            <a:normAutofit fontScale="90000"/>
          </a:bodyPr>
          <a:lstStyle/>
          <a:p>
            <a:endParaRPr lang="en-US" dirty="0"/>
          </a:p>
        </p:txBody>
      </p:sp>
      <p:sp>
        <p:nvSpPr>
          <p:cNvPr id="3" name="Content Placeholder 2"/>
          <p:cNvSpPr>
            <a:spLocks noGrp="1"/>
          </p:cNvSpPr>
          <p:nvPr>
            <p:ph sz="quarter" idx="1"/>
          </p:nvPr>
        </p:nvSpPr>
        <p:spPr>
          <a:xfrm>
            <a:off x="457200" y="692696"/>
            <a:ext cx="7467600" cy="5781256"/>
          </a:xfrm>
        </p:spPr>
        <p:txBody>
          <a:bodyPr/>
          <a:lstStyle/>
          <a:p>
            <a:r>
              <a:rPr lang="en-US" dirty="0"/>
              <a:t> </a:t>
            </a:r>
            <a:r>
              <a:rPr lang="en-US" dirty="0">
                <a:latin typeface="Times New Roman" pitchFamily="18" charset="0"/>
                <a:cs typeface="Times New Roman" pitchFamily="18" charset="0"/>
              </a:rPr>
              <a:t>All visual target areas should be placed lower the visual field,  so that the head posture is comfortable and nodding is avoided .</a:t>
            </a:r>
          </a:p>
          <a:p>
            <a:endParaRPr lang="en-US" dirty="0"/>
          </a:p>
        </p:txBody>
      </p:sp>
      <p:sp>
        <p:nvSpPr>
          <p:cNvPr id="4" name="Slide Number Placeholder 3"/>
          <p:cNvSpPr>
            <a:spLocks noGrp="1"/>
          </p:cNvSpPr>
          <p:nvPr>
            <p:ph type="sldNum" sz="quarter" idx="15"/>
          </p:nvPr>
        </p:nvSpPr>
        <p:spPr/>
        <p:txBody>
          <a:bodyPr/>
          <a:lstStyle/>
          <a:p>
            <a:fld id="{05A77F52-F316-41CA-A4C3-692A055CDA37}" type="slidenum">
              <a:rPr lang="en-US" smtClean="0"/>
              <a:pPr/>
              <a:t>30</a:t>
            </a:fld>
            <a:endParaRPr lang="en-US"/>
          </a:p>
        </p:txBody>
      </p:sp>
      <p:pic>
        <p:nvPicPr>
          <p:cNvPr id="14338" name="Picture 2" descr="G:\tips-planning-childs-workspace-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322168"/>
            <a:ext cx="476250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565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0000"/>
                </a:solidFill>
                <a:latin typeface="Times New Roman" pitchFamily="18" charset="0"/>
                <a:cs typeface="Times New Roman" pitchFamily="18" charset="0"/>
              </a:rPr>
              <a:t>Superficial foreign bodies</a:t>
            </a:r>
            <a:endParaRPr lang="fa-IR"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51520" y="1600200"/>
            <a:ext cx="8208912" cy="4873752"/>
          </a:xfrm>
        </p:spPr>
        <p:txBody>
          <a:bodyPr>
            <a:normAutofit/>
          </a:bodyPr>
          <a:lstStyle/>
          <a:p>
            <a:r>
              <a:rPr lang="en-US" dirty="0">
                <a:latin typeface="Times New Roman" pitchFamily="18" charset="0"/>
                <a:cs typeface="Times New Roman" pitchFamily="18" charset="0"/>
              </a:rPr>
              <a:t>the most commonly work-related eye injuries. </a:t>
            </a:r>
          </a:p>
          <a:p>
            <a:r>
              <a:rPr lang="en-US" dirty="0">
                <a:latin typeface="Times New Roman" pitchFamily="18" charset="0"/>
                <a:cs typeface="Times New Roman" pitchFamily="18" charset="0"/>
              </a:rPr>
              <a:t>foreign body may cause corneal or </a:t>
            </a:r>
            <a:r>
              <a:rPr lang="en-US" dirty="0" err="1">
                <a:latin typeface="Times New Roman" pitchFamily="18" charset="0"/>
                <a:cs typeface="Times New Roman" pitchFamily="18" charset="0"/>
              </a:rPr>
              <a:t>conjunctival</a:t>
            </a:r>
            <a:r>
              <a:rPr lang="en-US" dirty="0">
                <a:latin typeface="Times New Roman" pitchFamily="18" charset="0"/>
                <a:cs typeface="Times New Roman" pitchFamily="18" charset="0"/>
              </a:rPr>
              <a:t> abrasion or become embedded in the cornea or conjunctiva</a:t>
            </a:r>
            <a:r>
              <a:rPr lang="en-US" dirty="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573016"/>
            <a:ext cx="316835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573016"/>
            <a:ext cx="3729335" cy="290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5"/>
          </p:nvPr>
        </p:nvSpPr>
        <p:spPr/>
        <p:txBody>
          <a:bodyPr/>
          <a:lstStyle/>
          <a:p>
            <a:fld id="{05A77F52-F316-41CA-A4C3-692A055CDA37}"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51720" y="1556792"/>
            <a:ext cx="4578493" cy="335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p:txBody>
          <a:bodyPr/>
          <a:lstStyle/>
          <a:p>
            <a:fld id="{05A77F52-F316-41CA-A4C3-692A055CDA37}" type="slidenum">
              <a:rPr lang="en-US" smtClean="0"/>
              <a:pPr/>
              <a:t>32</a:t>
            </a:fld>
            <a:endParaRPr lang="en-US"/>
          </a:p>
        </p:txBody>
      </p:sp>
    </p:spTree>
    <p:extLst>
      <p:ext uri="{BB962C8B-B14F-4D97-AF65-F5344CB8AC3E}">
        <p14:creationId xmlns:p14="http://schemas.microsoft.com/office/powerpoint/2010/main" val="4221438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 Fluorescein stains the damaged epithelium and helps to locate the foreign body. </a:t>
            </a:r>
          </a:p>
          <a:p>
            <a:r>
              <a:rPr lang="en-US" dirty="0"/>
              <a:t>After it is removed, antibiotic ointment is applied. </a:t>
            </a:r>
          </a:p>
          <a:p>
            <a:r>
              <a:rPr lang="en-US" dirty="0"/>
              <a:t>Corneal abrasions usually heal within 48 hours but it is wise to use ointment </a:t>
            </a:r>
            <a:r>
              <a:rPr lang="en-GB" dirty="0"/>
              <a:t>nightly for a week.</a:t>
            </a:r>
          </a:p>
          <a:p>
            <a:endParaRPr lang="fa-IR" dirty="0"/>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149080"/>
            <a:ext cx="22002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5"/>
          </p:nvPr>
        </p:nvSpPr>
        <p:spPr/>
        <p:txBody>
          <a:bodyPr/>
          <a:lstStyle/>
          <a:p>
            <a:fld id="{05A77F52-F316-41CA-A4C3-692A055CDA37}" type="slidenum">
              <a:rPr lang="en-US" smtClean="0"/>
              <a:pPr/>
              <a:t>33</a:t>
            </a:fld>
            <a:endParaRPr lang="en-US"/>
          </a:p>
        </p:txBody>
      </p:sp>
    </p:spTree>
    <p:extLst>
      <p:ext uri="{BB962C8B-B14F-4D97-AF65-F5344CB8AC3E}">
        <p14:creationId xmlns:p14="http://schemas.microsoft.com/office/powerpoint/2010/main" val="3422649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FF0000"/>
                </a:solidFill>
                <a:latin typeface="Times New Roman" pitchFamily="18" charset="0"/>
                <a:cs typeface="Times New Roman" pitchFamily="18" charset="0"/>
              </a:rPr>
              <a:t>Complications of corneal abrasions :</a:t>
            </a:r>
            <a:br>
              <a:rPr lang="en-US" b="1" dirty="0">
                <a:solidFill>
                  <a:srgbClr val="FF0000"/>
                </a:solidFill>
                <a:latin typeface="Times New Roman" pitchFamily="18" charset="0"/>
                <a:cs typeface="Times New Roman" pitchFamily="18" charset="0"/>
              </a:rPr>
            </a:br>
            <a:endParaRPr lang="fa-IR"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23528" y="1600200"/>
            <a:ext cx="7920880" cy="4873752"/>
          </a:xfrm>
        </p:spPr>
        <p:txBody>
          <a:bodyPr>
            <a:normAutofit/>
          </a:bodyPr>
          <a:lstStyle/>
          <a:p>
            <a:pPr>
              <a:buFont typeface="Wingdings" pitchFamily="2" charset="2"/>
              <a:buChar char="§"/>
            </a:pPr>
            <a:r>
              <a:rPr lang="en-US" b="1" dirty="0">
                <a:latin typeface="Times New Roman" pitchFamily="18" charset="0"/>
                <a:cs typeface="Times New Roman" pitchFamily="18" charset="0"/>
              </a:rPr>
              <a:t>Infection :</a:t>
            </a:r>
            <a:r>
              <a:rPr lang="en-US" dirty="0">
                <a:latin typeface="Times New Roman" pitchFamily="18" charset="0"/>
                <a:cs typeface="Times New Roman" pitchFamily="18" charset="0"/>
              </a:rPr>
              <a:t> should be suspected if a discharge develops     </a:t>
            </a:r>
          </a:p>
          <a:p>
            <a:pPr marL="0" indent="0">
              <a:buNone/>
            </a:pPr>
            <a:r>
              <a:rPr lang="en-US" dirty="0">
                <a:latin typeface="Times New Roman" pitchFamily="18" charset="0"/>
                <a:cs typeface="Times New Roman" pitchFamily="18" charset="0"/>
              </a:rPr>
              <a:t>   immediate referral to an ophthalmologist.</a:t>
            </a:r>
          </a:p>
          <a:p>
            <a:pPr marL="0" indent="0">
              <a:buNone/>
            </a:pPr>
            <a:endParaRPr lang="en-US" dirty="0">
              <a:latin typeface="Times New Roman" pitchFamily="18" charset="0"/>
              <a:cs typeface="Times New Roman" pitchFamily="18" charset="0"/>
            </a:endParaRPr>
          </a:p>
          <a:p>
            <a:pPr>
              <a:buFont typeface="Wingdings" pitchFamily="2" charset="2"/>
              <a:buChar char="§"/>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Recurrent erosion </a:t>
            </a:r>
            <a:r>
              <a:rPr lang="en-US" dirty="0">
                <a:latin typeface="Times New Roman" pitchFamily="18" charset="0"/>
                <a:cs typeface="Times New Roman" pitchFamily="18" charset="0"/>
              </a:rPr>
              <a:t>: a common complication and occurs when the basement membrane that underlies the superficial epithelium of the cornea is disrupted. This prevents firm adherence of the corneal epithelium to the basement membrane and the corneal epithelium then breaks down after minor trauma, such as rubbing of the eye. Therefore it is wise to cover the eye with a patch for the first few nights.</a:t>
            </a:r>
            <a:endParaRPr lang="fa-IR"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05A77F52-F316-41CA-A4C3-692A055CDA37}"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GB" b="1" dirty="0">
                <a:solidFill>
                  <a:srgbClr val="FF0000"/>
                </a:solidFill>
                <a:latin typeface="Times New Roman" pitchFamily="18" charset="0"/>
                <a:cs typeface="Times New Roman" pitchFamily="18" charset="0"/>
              </a:rPr>
              <a:t>Penetrating ocular foreign bodies</a:t>
            </a:r>
            <a:endParaRPr lang="fa-IR"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dirty="0">
                <a:latin typeface="Times New Roman" pitchFamily="18" charset="0"/>
                <a:cs typeface="Times New Roman" pitchFamily="18" charset="0"/>
              </a:rPr>
              <a:t>the eye should be covered with a sterile patch. when the patient is sent to the emergency clinic No medications are used.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471435"/>
            <a:ext cx="2305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p:txBody>
          <a:bodyPr/>
          <a:lstStyle/>
          <a:p>
            <a:fld id="{05A77F52-F316-41CA-A4C3-692A055CDA37}" type="slidenum">
              <a:rPr lang="en-US" smtClean="0"/>
              <a:pPr/>
              <a:t>35</a:t>
            </a:fld>
            <a:endParaRPr lang="en-US"/>
          </a:p>
        </p:txBody>
      </p:sp>
      <p:pic>
        <p:nvPicPr>
          <p:cNvPr id="16386" name="Picture 2" descr="G:\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483037"/>
            <a:ext cx="2304256"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F0000"/>
                </a:solidFill>
              </a:rPr>
              <a:t>Chemical injuries</a:t>
            </a:r>
            <a:endParaRPr lang="fa-IR" dirty="0">
              <a:solidFill>
                <a:srgbClr val="FF0000"/>
              </a:solidFill>
            </a:endParaRPr>
          </a:p>
        </p:txBody>
      </p:sp>
      <p:sp>
        <p:nvSpPr>
          <p:cNvPr id="3" name="Content Placeholder 2"/>
          <p:cNvSpPr>
            <a:spLocks noGrp="1"/>
          </p:cNvSpPr>
          <p:nvPr>
            <p:ph sz="quarter" idx="1"/>
          </p:nvPr>
        </p:nvSpPr>
        <p:spPr>
          <a:xfrm>
            <a:off x="457200" y="1600200"/>
            <a:ext cx="7787208" cy="4873752"/>
          </a:xfrm>
        </p:spPr>
        <p:txBody>
          <a:bodyPr>
            <a:normAutofit/>
          </a:bodyPr>
          <a:lstStyle/>
          <a:p>
            <a:pPr marL="0" indent="0">
              <a:buNone/>
            </a:pPr>
            <a:r>
              <a:rPr lang="en-US" dirty="0"/>
              <a:t> </a:t>
            </a:r>
          </a:p>
          <a:p>
            <a:endParaRPr lang="en-US" dirty="0"/>
          </a:p>
          <a:p>
            <a:endParaRPr lang="en-US" dirty="0"/>
          </a:p>
          <a:p>
            <a:endParaRPr lang="en-US" dirty="0"/>
          </a:p>
          <a:p>
            <a:endParaRPr lang="en-US" dirty="0"/>
          </a:p>
          <a:p>
            <a:r>
              <a:rPr lang="en-US" dirty="0">
                <a:latin typeface="Times New Roman" pitchFamily="18" charset="0"/>
                <a:cs typeface="Times New Roman" pitchFamily="18" charset="0"/>
              </a:rPr>
              <a:t>may occur in laboratory, agricultural, or industrial settings and represent a significant threat to vision.</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Numerous chemicals can cause serious ocular injury, especially strong acids and bases.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700808"/>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p:txBody>
          <a:bodyPr/>
          <a:lstStyle/>
          <a:p>
            <a:fld id="{05A77F52-F316-41CA-A4C3-692A055CDA37}"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23528" y="1600200"/>
            <a:ext cx="8208912" cy="4873752"/>
          </a:xfrm>
        </p:spPr>
        <p:txBody>
          <a:bodyPr>
            <a:normAutofit/>
          </a:bodyPr>
          <a:lstStyle/>
          <a:p>
            <a:r>
              <a:rPr lang="en-US" dirty="0">
                <a:latin typeface="Times New Roman" pitchFamily="18" charset="0"/>
                <a:cs typeface="Times New Roman" pitchFamily="18" charset="0"/>
              </a:rPr>
              <a:t> Immediate irrigation is essential to minimize permanent vision loss. </a:t>
            </a:r>
          </a:p>
          <a:p>
            <a:r>
              <a:rPr lang="en-US" dirty="0">
                <a:latin typeface="Times New Roman" pitchFamily="18" charset="0"/>
                <a:cs typeface="Times New Roman" pitchFamily="18" charset="0"/>
              </a:rPr>
              <a:t>bottles with irrigation fluid must be near all workstations where dangerous chemicals are used and the workers must be trained .</a:t>
            </a:r>
          </a:p>
          <a:p>
            <a:r>
              <a:rPr lang="en-US" dirty="0">
                <a:latin typeface="Times New Roman" pitchFamily="18" charset="0"/>
                <a:cs typeface="Times New Roman" pitchFamily="18" charset="0"/>
              </a:rPr>
              <a:t>Irrigation is continued while transporting the patient to an emergency room for further treatment.</a:t>
            </a:r>
            <a:endParaRPr lang="fa-IR" dirty="0">
              <a:latin typeface="Times New Roman" pitchFamily="18" charset="0"/>
              <a:cs typeface="Times New Roman" pitchFamily="18" charset="0"/>
            </a:endParaRP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581128"/>
            <a:ext cx="295232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5"/>
          </p:nvPr>
        </p:nvSpPr>
        <p:spPr/>
        <p:txBody>
          <a:bodyPr/>
          <a:lstStyle/>
          <a:p>
            <a:fld id="{05A77F52-F316-41CA-A4C3-692A055CDA37}" type="slidenum">
              <a:rPr lang="en-US" smtClean="0"/>
              <a:pPr/>
              <a:t>37</a:t>
            </a:fld>
            <a:endParaRPr lang="en-US"/>
          </a:p>
        </p:txBody>
      </p:sp>
    </p:spTree>
    <p:extLst>
      <p:ext uri="{BB962C8B-B14F-4D97-AF65-F5344CB8AC3E}">
        <p14:creationId xmlns:p14="http://schemas.microsoft.com/office/powerpoint/2010/main" val="763562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
          </p:nvPr>
        </p:nvSpPr>
        <p:spPr/>
        <p:txBody>
          <a:bodyPr/>
          <a:lstStyle/>
          <a:p>
            <a:r>
              <a:rPr lang="en-US" dirty="0"/>
              <a:t>Alkali burns tend to be more caustic and thus more damaging than acid injuries.</a:t>
            </a:r>
          </a:p>
          <a:p>
            <a:r>
              <a:rPr lang="en-US" dirty="0"/>
              <a:t> However, both have the potential to cause severe vision loss. </a:t>
            </a:r>
          </a:p>
          <a:p>
            <a:r>
              <a:rPr lang="en-US" dirty="0"/>
              <a:t>Protective eyewear should always be worn when handling corrosive or caustic fluids and gases, preferably behind a protecting window or screen.</a:t>
            </a:r>
            <a:endParaRPr lang="fa-IR" dirty="0"/>
          </a:p>
        </p:txBody>
      </p:sp>
      <p:sp>
        <p:nvSpPr>
          <p:cNvPr id="4" name="Slide Number Placeholder 3"/>
          <p:cNvSpPr>
            <a:spLocks noGrp="1"/>
          </p:cNvSpPr>
          <p:nvPr>
            <p:ph type="sldNum" sz="quarter" idx="15"/>
          </p:nvPr>
        </p:nvSpPr>
        <p:spPr/>
        <p:txBody>
          <a:bodyPr/>
          <a:lstStyle/>
          <a:p>
            <a:fld id="{05A77F52-F316-41CA-A4C3-692A055CDA37}"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Electromagnetic radiation</a:t>
            </a:r>
            <a:br>
              <a:rPr lang="en-GB" b="1" dirty="0"/>
            </a:br>
            <a:endParaRPr lang="fa-IR" dirty="0"/>
          </a:p>
        </p:txBody>
      </p:sp>
      <p:sp>
        <p:nvSpPr>
          <p:cNvPr id="3" name="Content Placeholder 2"/>
          <p:cNvSpPr>
            <a:spLocks noGrp="1"/>
          </p:cNvSpPr>
          <p:nvPr>
            <p:ph sz="quarter" idx="1"/>
          </p:nvPr>
        </p:nvSpPr>
        <p:spPr>
          <a:xfrm>
            <a:off x="457200" y="1268761"/>
            <a:ext cx="7467600" cy="5205191"/>
          </a:xfrm>
        </p:spPr>
        <p:txBody>
          <a:bodyPr>
            <a:normAutofit/>
          </a:bodyPr>
          <a:lstStyle/>
          <a:p>
            <a:endParaRPr lang="en-GB" dirty="0"/>
          </a:p>
          <a:p>
            <a:endParaRPr lang="en-GB" dirty="0"/>
          </a:p>
          <a:p>
            <a:endParaRPr lang="en-GB" dirty="0"/>
          </a:p>
          <a:p>
            <a:r>
              <a:rPr lang="en-GB" dirty="0"/>
              <a:t>Visible, ultraviolet, infrared, microwave, and laser energy </a:t>
            </a:r>
            <a:r>
              <a:rPr lang="en-US" dirty="0"/>
              <a:t>have all been implicated in work-related eye injuries.</a:t>
            </a:r>
          </a:p>
          <a:p>
            <a:r>
              <a:rPr lang="en-US" b="1" dirty="0"/>
              <a:t>Visible and ultraviolet </a:t>
            </a:r>
            <a:r>
              <a:rPr lang="en-US" dirty="0"/>
              <a:t>:  </a:t>
            </a:r>
            <a:r>
              <a:rPr lang="en-US" dirty="0" err="1"/>
              <a:t>pterygium</a:t>
            </a:r>
            <a:r>
              <a:rPr lang="en-US" dirty="0"/>
              <a:t> and macular degeneration. </a:t>
            </a:r>
          </a:p>
          <a:p>
            <a:endParaRPr lang="en-US" b="1" dirty="0"/>
          </a:p>
          <a:p>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268761"/>
            <a:ext cx="360040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725144"/>
            <a:ext cx="27717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5"/>
          </p:nvPr>
        </p:nvSpPr>
        <p:spPr/>
        <p:txBody>
          <a:bodyPr/>
          <a:lstStyle/>
          <a:p>
            <a:fld id="{05A77F52-F316-41CA-A4C3-692A055CDA37}"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Allergic conjunctivitis:</a:t>
            </a:r>
            <a:br>
              <a:rPr lang="en-US" b="1" dirty="0"/>
            </a:br>
            <a:endParaRPr lang="en-US" dirty="0"/>
          </a:p>
        </p:txBody>
      </p:sp>
      <p:sp>
        <p:nvSpPr>
          <p:cNvPr id="3" name="Content Placeholder 2"/>
          <p:cNvSpPr>
            <a:spLocks noGrp="1"/>
          </p:cNvSpPr>
          <p:nvPr>
            <p:ph sz="quarter" idx="1"/>
          </p:nvPr>
        </p:nvSpPr>
        <p:spPr>
          <a:xfrm>
            <a:off x="214282" y="1571612"/>
            <a:ext cx="8358246" cy="4873752"/>
          </a:xfrm>
        </p:spPr>
        <p:txBody>
          <a:bodyPr>
            <a:normAutofit/>
          </a:bodyPr>
          <a:lstStyle/>
          <a:p>
            <a:pPr>
              <a:lnSpc>
                <a:spcPct val="110000"/>
              </a:lnSpc>
              <a:buNone/>
            </a:pPr>
            <a:endParaRPr lang="en-US" b="1" dirty="0"/>
          </a:p>
          <a:p>
            <a:pPr>
              <a:lnSpc>
                <a:spcPct val="110000"/>
              </a:lnSpc>
              <a:buFont typeface="Arial" pitchFamily="34" charset="0"/>
              <a:buChar char="•"/>
            </a:pPr>
            <a:r>
              <a:rPr lang="en-US" dirty="0">
                <a:latin typeface="Times New Roman" pitchFamily="18" charset="0"/>
                <a:cs typeface="Times New Roman" pitchFamily="18" charset="0"/>
              </a:rPr>
              <a:t>all occupations &amp; long list of workplace Allergens</a:t>
            </a:r>
          </a:p>
          <a:p>
            <a:pPr>
              <a:lnSpc>
                <a:spcPct val="110000"/>
              </a:lnSpc>
              <a:buFont typeface="Arial" pitchFamily="34" charset="0"/>
              <a:buChar char="•"/>
            </a:pPr>
            <a:endParaRPr lang="en-US" dirty="0">
              <a:latin typeface="Times New Roman" pitchFamily="18" charset="0"/>
              <a:cs typeface="Times New Roman" pitchFamily="18" charset="0"/>
            </a:endParaRPr>
          </a:p>
          <a:p>
            <a:pPr>
              <a:lnSpc>
                <a:spcPct val="110000"/>
              </a:lnSpc>
              <a:buFont typeface="Arial" pitchFamily="34" charset="0"/>
              <a:buChar char="•"/>
            </a:pPr>
            <a:r>
              <a:rPr lang="en-US" dirty="0">
                <a:latin typeface="Times New Roman" pitchFamily="18" charset="0"/>
                <a:cs typeface="Times New Roman" pitchFamily="18" charset="0"/>
              </a:rPr>
              <a:t>systemic allergic manifestations (Asthma &amp; Dermatologic disorders)</a:t>
            </a:r>
          </a:p>
          <a:p>
            <a:pPr>
              <a:lnSpc>
                <a:spcPct val="110000"/>
              </a:lnSpc>
              <a:buNone/>
            </a:pPr>
            <a:endParaRPr lang="en-US" dirty="0">
              <a:latin typeface="Times New Roman" pitchFamily="18" charset="0"/>
              <a:cs typeface="Times New Roman" pitchFamily="18" charset="0"/>
            </a:endParaRPr>
          </a:p>
          <a:p>
            <a:pPr>
              <a:lnSpc>
                <a:spcPct val="110000"/>
              </a:lnSpc>
              <a:buFont typeface="Arial" pitchFamily="34" charset="0"/>
              <a:buChar char="•"/>
            </a:pPr>
            <a:r>
              <a:rPr lang="en-US" dirty="0">
                <a:latin typeface="Times New Roman" pitchFamily="18" charset="0"/>
                <a:cs typeface="Times New Roman" pitchFamily="18" charset="0"/>
              </a:rPr>
              <a:t>The role of work-related factors is the first question to be considered. </a:t>
            </a:r>
          </a:p>
          <a:p>
            <a:pPr>
              <a:lnSpc>
                <a:spcPct val="150000"/>
              </a:lnSpc>
              <a:buFont typeface="Arial" pitchFamily="34" charset="0"/>
              <a:buChar char="•"/>
            </a:pPr>
            <a:endParaRPr lang="en-US" dirty="0"/>
          </a:p>
        </p:txBody>
      </p:sp>
      <p:sp>
        <p:nvSpPr>
          <p:cNvPr id="4" name="Slide Number Placeholder 3"/>
          <p:cNvSpPr>
            <a:spLocks noGrp="1"/>
          </p:cNvSpPr>
          <p:nvPr>
            <p:ph type="sldNum" sz="quarter" idx="15"/>
          </p:nvPr>
        </p:nvSpPr>
        <p:spPr/>
        <p:txBody>
          <a:bodyPr/>
          <a:lstStyle/>
          <a:p>
            <a:fld id="{05A77F52-F316-41CA-A4C3-692A055CDA37}" type="slidenum">
              <a:rPr lang="en-US" smtClean="0"/>
              <a:pPr/>
              <a:t>4</a:t>
            </a:fld>
            <a:endParaRPr lang="en-US"/>
          </a:p>
        </p:txBody>
      </p:sp>
    </p:spTree>
    <p:extLst>
      <p:ext uri="{BB962C8B-B14F-4D97-AF65-F5344CB8AC3E}">
        <p14:creationId xmlns:p14="http://schemas.microsoft.com/office/powerpoint/2010/main" val="2506542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b="1" dirty="0"/>
              <a:t>Infrared</a:t>
            </a:r>
            <a:r>
              <a:rPr lang="en-US" dirty="0"/>
              <a:t> :  in glass and metal workers has been associated with </a:t>
            </a:r>
            <a:r>
              <a:rPr lang="en-GB" dirty="0"/>
              <a:t>cataract formation.</a:t>
            </a:r>
          </a:p>
          <a:p>
            <a:endParaRPr lang="en-US" dirty="0"/>
          </a:p>
          <a:p>
            <a:r>
              <a:rPr lang="en-US" b="1" dirty="0"/>
              <a:t>Microwaves</a:t>
            </a:r>
            <a:r>
              <a:rPr lang="en-US" dirty="0"/>
              <a:t> : cataract formation.</a:t>
            </a:r>
          </a:p>
        </p:txBody>
      </p:sp>
      <p:sp>
        <p:nvSpPr>
          <p:cNvPr id="4" name="Slide Number Placeholder 3"/>
          <p:cNvSpPr>
            <a:spLocks noGrp="1"/>
          </p:cNvSpPr>
          <p:nvPr>
            <p:ph type="sldNum" sz="quarter" idx="15"/>
          </p:nvPr>
        </p:nvSpPr>
        <p:spPr/>
        <p:txBody>
          <a:bodyPr/>
          <a:lstStyle/>
          <a:p>
            <a:fld id="{05A77F52-F316-41CA-A4C3-692A055CDA37}" type="slidenum">
              <a:rPr lang="en-US" smtClean="0"/>
              <a:pPr/>
              <a:t>40</a:t>
            </a:fld>
            <a:endParaRPr lang="en-US"/>
          </a:p>
        </p:txBody>
      </p:sp>
    </p:spTree>
    <p:extLst>
      <p:ext uri="{BB962C8B-B14F-4D97-AF65-F5344CB8AC3E}">
        <p14:creationId xmlns:p14="http://schemas.microsoft.com/office/powerpoint/2010/main" val="2882638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Prevention</a:t>
            </a:r>
            <a:endParaRPr lang="fa-IR" dirty="0"/>
          </a:p>
        </p:txBody>
      </p:sp>
      <p:sp>
        <p:nvSpPr>
          <p:cNvPr id="3" name="Content Placeholder 2"/>
          <p:cNvSpPr>
            <a:spLocks noGrp="1"/>
          </p:cNvSpPr>
          <p:nvPr>
            <p:ph sz="quarter" idx="1"/>
          </p:nvPr>
        </p:nvSpPr>
        <p:spPr/>
        <p:txBody>
          <a:bodyPr>
            <a:normAutofit/>
          </a:bodyPr>
          <a:lstStyle/>
          <a:p>
            <a:r>
              <a:rPr lang="en-US" dirty="0">
                <a:latin typeface="Times New Roman" pitchFamily="18" charset="0"/>
                <a:cs typeface="Times New Roman" pitchFamily="18" charset="0"/>
              </a:rPr>
              <a:t>Prevention is the most important </a:t>
            </a:r>
          </a:p>
          <a:p>
            <a:r>
              <a:rPr lang="en-US" dirty="0">
                <a:latin typeface="Times New Roman" pitchFamily="18" charset="0"/>
                <a:cs typeface="Times New Roman" pitchFamily="18" charset="0"/>
              </a:rPr>
              <a:t>According to the Bureau of Labor statistics, 60% of workers who suffer eye injuries did not wear eye protection at the time of the injury; 40% of those who wore protection wore the wrong kind of protection.</a:t>
            </a:r>
          </a:p>
          <a:p>
            <a:r>
              <a:rPr lang="en-US" dirty="0">
                <a:latin typeface="Times New Roman" pitchFamily="18" charset="0"/>
                <a:cs typeface="Times New Roman" pitchFamily="18" charset="0"/>
              </a:rPr>
              <a:t>the most important single intervention to decrease the eye injury.</a:t>
            </a:r>
          </a:p>
        </p:txBody>
      </p:sp>
      <p:sp>
        <p:nvSpPr>
          <p:cNvPr id="4" name="Slide Number Placeholder 3"/>
          <p:cNvSpPr>
            <a:spLocks noGrp="1"/>
          </p:cNvSpPr>
          <p:nvPr>
            <p:ph type="sldNum" sz="quarter" idx="15"/>
          </p:nvPr>
        </p:nvSpPr>
        <p:spPr/>
        <p:txBody>
          <a:bodyPr/>
          <a:lstStyle/>
          <a:p>
            <a:fld id="{05A77F52-F316-41CA-A4C3-692A055CDA37}"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sz="quarter" idx="1"/>
          </p:nvPr>
        </p:nvSpPr>
        <p:spPr/>
        <p:txBody>
          <a:bodyPr>
            <a:normAutofit/>
          </a:bodyPr>
          <a:lstStyle/>
          <a:p>
            <a:r>
              <a:rPr lang="en-US" dirty="0">
                <a:latin typeface="Times New Roman" pitchFamily="18" charset="0"/>
                <a:cs typeface="Times New Roman" pitchFamily="18" charset="0"/>
              </a:rPr>
              <a:t>Comprehensive workplace strategies to prevent eye injuries :</a:t>
            </a:r>
          </a:p>
          <a:p>
            <a:endParaRPr lang="en-US" dirty="0">
              <a:latin typeface="Times New Roman" pitchFamily="18" charset="0"/>
              <a:cs typeface="Times New Roman" pitchFamily="18" charset="0"/>
            </a:endParaRPr>
          </a:p>
          <a:p>
            <a:pPr>
              <a:buFont typeface="Wingdings" pitchFamily="2" charset="2"/>
              <a:buChar char="§"/>
            </a:pPr>
            <a:r>
              <a:rPr lang="en-US" dirty="0">
                <a:latin typeface="Times New Roman" pitchFamily="18" charset="0"/>
                <a:cs typeface="Times New Roman" pitchFamily="18" charset="0"/>
              </a:rPr>
              <a:t>workplace modifications </a:t>
            </a:r>
          </a:p>
          <a:p>
            <a:pPr>
              <a:buFont typeface="Wingdings" pitchFamily="2" charset="2"/>
              <a:buChar char="§"/>
            </a:pPr>
            <a:r>
              <a:rPr lang="en-US" dirty="0">
                <a:latin typeface="Times New Roman" pitchFamily="18" charset="0"/>
                <a:cs typeface="Times New Roman" pitchFamily="18" charset="0"/>
              </a:rPr>
              <a:t>use of appropriate personal protective equipment</a:t>
            </a:r>
          </a:p>
          <a:p>
            <a:pPr>
              <a:buFont typeface="Wingdings" pitchFamily="2" charset="2"/>
              <a:buChar char="§"/>
            </a:pPr>
            <a:r>
              <a:rPr lang="en-US" dirty="0">
                <a:latin typeface="Times New Roman" pitchFamily="18" charset="0"/>
                <a:cs typeface="Times New Roman" pitchFamily="18" charset="0"/>
              </a:rPr>
              <a:t>worker education</a:t>
            </a:r>
          </a:p>
          <a:p>
            <a:pPr>
              <a:buFont typeface="Wingdings" pitchFamily="2" charset="2"/>
              <a:buChar char="§"/>
            </a:pPr>
            <a:r>
              <a:rPr lang="en-US" dirty="0">
                <a:latin typeface="Times New Roman" pitchFamily="18" charset="0"/>
                <a:cs typeface="Times New Roman" pitchFamily="18" charset="0"/>
              </a:rPr>
              <a:t>appropriate trained personnel</a:t>
            </a:r>
          </a:p>
          <a:p>
            <a:endParaRPr lang="fa-IR" dirty="0"/>
          </a:p>
        </p:txBody>
      </p:sp>
      <p:sp>
        <p:nvSpPr>
          <p:cNvPr id="4" name="Slide Number Placeholder 3"/>
          <p:cNvSpPr>
            <a:spLocks noGrp="1"/>
          </p:cNvSpPr>
          <p:nvPr>
            <p:ph type="sldNum" sz="quarter" idx="15"/>
          </p:nvPr>
        </p:nvSpPr>
        <p:spPr/>
        <p:txBody>
          <a:bodyPr/>
          <a:lstStyle/>
          <a:p>
            <a:fld id="{05A77F52-F316-41CA-A4C3-692A055CDA37}" type="slidenum">
              <a:rPr lang="en-US" smtClean="0"/>
              <a:pPr/>
              <a:t>42</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467600" cy="1143000"/>
          </a:xfrm>
        </p:spPr>
        <p:txBody>
          <a:bodyPr/>
          <a:lstStyle/>
          <a:p>
            <a:pPr algn="ctr"/>
            <a:r>
              <a:rPr lang="en-US" b="1" dirty="0">
                <a:solidFill>
                  <a:srgbClr val="FF0000"/>
                </a:solidFill>
                <a:latin typeface="+mn-lt"/>
                <a:cs typeface="Times New Roman" pitchFamily="18" charset="0"/>
              </a:rPr>
              <a:t>Allergic conjunctivitis:</a:t>
            </a:r>
            <a:endParaRPr lang="fa-IR" dirty="0">
              <a:latin typeface="+mn-lt"/>
              <a:cs typeface="Times New Roman" pitchFamily="18" charset="0"/>
            </a:endParaRPr>
          </a:p>
        </p:txBody>
      </p:sp>
      <p:sp>
        <p:nvSpPr>
          <p:cNvPr id="3" name="Content Placeholder 2"/>
          <p:cNvSpPr>
            <a:spLocks noGrp="1"/>
          </p:cNvSpPr>
          <p:nvPr>
            <p:ph sz="quarter" idx="1"/>
          </p:nvPr>
        </p:nvSpPr>
        <p:spPr/>
        <p:txBody>
          <a:bodyPr>
            <a:normAutofit/>
          </a:bodyPr>
          <a:lstStyle/>
          <a:p>
            <a:r>
              <a:rPr lang="en-US" dirty="0">
                <a:latin typeface="Times New Roman" pitchFamily="18" charset="0"/>
                <a:cs typeface="Times New Roman" pitchFamily="18" charset="0"/>
              </a:rPr>
              <a:t>changes in the quality of the tear layer overlying the cornea and conjunctiva                symptoms</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Mucus protects the cornea becomes thick and uneven. </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Small areas of the cornea remain unprotected and dry quickly. </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Nerve endings located in the superficial layers of the cornea are stretched and cause a foreign body sensation. </a:t>
            </a:r>
          </a:p>
          <a:p>
            <a:endParaRPr lang="fa-IR" dirty="0"/>
          </a:p>
        </p:txBody>
      </p:sp>
      <p:sp>
        <p:nvSpPr>
          <p:cNvPr id="4" name="Right Arrow 3"/>
          <p:cNvSpPr/>
          <p:nvPr/>
        </p:nvSpPr>
        <p:spPr>
          <a:xfrm>
            <a:off x="3733800" y="2133600"/>
            <a:ext cx="97840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Slide Number Placeholder 4"/>
          <p:cNvSpPr>
            <a:spLocks noGrp="1"/>
          </p:cNvSpPr>
          <p:nvPr>
            <p:ph type="sldNum" sz="quarter" idx="15"/>
          </p:nvPr>
        </p:nvSpPr>
        <p:spPr/>
        <p:txBody>
          <a:bodyPr/>
          <a:lstStyle/>
          <a:p>
            <a:fld id="{05A77F52-F316-41CA-A4C3-692A055CDA37}"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8098"/>
          </a:xfrm>
        </p:spPr>
        <p:txBody>
          <a:bodyPr/>
          <a:lstStyle/>
          <a:p>
            <a:r>
              <a:rPr lang="en-US" i="1" dirty="0">
                <a:solidFill>
                  <a:srgbClr val="FF0000"/>
                </a:solidFill>
              </a:rPr>
              <a:t>Clinical features of allergic conjunctivitis</a:t>
            </a:r>
            <a:endParaRPr lang="en-US" dirty="0">
              <a:solidFill>
                <a:srgbClr val="FF0000"/>
              </a:solidFill>
            </a:endParaRPr>
          </a:p>
        </p:txBody>
      </p:sp>
      <p:sp>
        <p:nvSpPr>
          <p:cNvPr id="3" name="Content Placeholder 2"/>
          <p:cNvSpPr>
            <a:spLocks noGrp="1"/>
          </p:cNvSpPr>
          <p:nvPr>
            <p:ph sz="quarter" idx="1"/>
          </p:nvPr>
        </p:nvSpPr>
        <p:spPr/>
        <p:txBody>
          <a:bodyPr>
            <a:normAutofit/>
          </a:bodyPr>
          <a:lstStyle/>
          <a:p>
            <a:r>
              <a:rPr lang="en-US" dirty="0">
                <a:latin typeface="Times New Roman" pitchFamily="18" charset="0"/>
                <a:cs typeface="Times New Roman" pitchFamily="18" charset="0"/>
              </a:rPr>
              <a:t>The clinical picture is often complicated by post infection allergic reactions.</a:t>
            </a:r>
          </a:p>
          <a:p>
            <a:pPr marL="0" indent="0">
              <a:buNone/>
            </a:pP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 Are not specific</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mucous discharge, dryness, itching, burning, foreign body sensation, tearing, pain and blur vision. </a:t>
            </a: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pathognomonic of an allergic reaction: </a:t>
            </a:r>
          </a:p>
          <a:p>
            <a:pPr marL="0" indent="0" algn="ctr">
              <a:buNone/>
            </a:pPr>
            <a:r>
              <a:rPr lang="en-US" dirty="0">
                <a:latin typeface="Times New Roman" pitchFamily="18" charset="0"/>
                <a:cs typeface="Times New Roman" pitchFamily="18" charset="0"/>
              </a:rPr>
              <a:t> </a:t>
            </a:r>
            <a:r>
              <a:rPr lang="en-US" dirty="0">
                <a:solidFill>
                  <a:schemeClr val="accent1">
                    <a:lumMod val="75000"/>
                  </a:schemeClr>
                </a:solidFill>
                <a:latin typeface="Times New Roman" pitchFamily="18" charset="0"/>
                <a:cs typeface="Times New Roman" pitchFamily="18" charset="0"/>
              </a:rPr>
              <a:t>Thin threads of mucus in the lower fornix</a:t>
            </a:r>
          </a:p>
          <a:p>
            <a:endParaRPr lang="en-US" dirty="0"/>
          </a:p>
          <a:p>
            <a:endParaRPr lang="en-US" dirty="0"/>
          </a:p>
          <a:p>
            <a:endParaRPr lang="en-US" dirty="0"/>
          </a:p>
          <a:p>
            <a:endParaRPr lang="en-US" dirty="0"/>
          </a:p>
          <a:p>
            <a:endParaRPr lang="en-US" dirty="0"/>
          </a:p>
        </p:txBody>
      </p:sp>
      <p:sp>
        <p:nvSpPr>
          <p:cNvPr id="4" name="AutoShape 2" descr="http://www.nhs.uk/Conditions/Conjunctivitis-infective/PublishingImages/M1550073_conjunctivitis_342x198.jpg"/>
          <p:cNvSpPr>
            <a:spLocks noChangeAspect="1" noChangeArrowheads="1"/>
          </p:cNvSpPr>
          <p:nvPr/>
        </p:nvSpPr>
        <p:spPr bwMode="auto">
          <a:xfrm>
            <a:off x="155575" y="-898525"/>
            <a:ext cx="3257550" cy="1885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p:cNvSpPr>
            <a:spLocks noGrp="1"/>
          </p:cNvSpPr>
          <p:nvPr>
            <p:ph type="sldNum" sz="quarter" idx="15"/>
          </p:nvPr>
        </p:nvSpPr>
        <p:spPr/>
        <p:txBody>
          <a:bodyPr/>
          <a:lstStyle/>
          <a:p>
            <a:fld id="{05A77F52-F316-41CA-A4C3-692A055CDA37}" type="slidenum">
              <a:rPr lang="en-US" smtClean="0"/>
              <a:pPr/>
              <a:t>6</a:t>
            </a:fld>
            <a:endParaRPr lang="en-US"/>
          </a:p>
        </p:txBody>
      </p:sp>
    </p:spTree>
    <p:extLst>
      <p:ext uri="{BB962C8B-B14F-4D97-AF65-F5344CB8AC3E}">
        <p14:creationId xmlns:p14="http://schemas.microsoft.com/office/powerpoint/2010/main" val="240864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Allergic conjunctivitis:</a:t>
            </a:r>
            <a:br>
              <a:rPr lang="en-US" b="1" dirty="0"/>
            </a:br>
            <a:endParaRPr lang="fa-IR" dirty="0"/>
          </a:p>
        </p:txBody>
      </p:sp>
      <p:sp>
        <p:nvSpPr>
          <p:cNvPr id="3" name="Content Placeholder 2"/>
          <p:cNvSpPr>
            <a:spLocks noGrp="1"/>
          </p:cNvSpPr>
          <p:nvPr>
            <p:ph sz="quarter" idx="1"/>
          </p:nvPr>
        </p:nvSpPr>
        <p:spPr/>
        <p:txBody>
          <a:bodyPr/>
          <a:lstStyle/>
          <a:p>
            <a:pPr marL="0" indent="0" algn="ctr">
              <a:buNone/>
            </a:pPr>
            <a:r>
              <a:rPr lang="en-US" dirty="0">
                <a:solidFill>
                  <a:schemeClr val="accent1">
                    <a:lumMod val="75000"/>
                  </a:schemeClr>
                </a:solidFill>
              </a:rPr>
              <a:t> </a:t>
            </a:r>
          </a:p>
          <a:p>
            <a:endParaRPr lang="fa-IR" dirty="0"/>
          </a:p>
        </p:txBody>
      </p:sp>
      <p:pic>
        <p:nvPicPr>
          <p:cNvPr id="4"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21088"/>
            <a:ext cx="3000396" cy="205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56792"/>
            <a:ext cx="2928388" cy="206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21088"/>
            <a:ext cx="3255963" cy="205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556792"/>
            <a:ext cx="325596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5"/>
          </p:nvPr>
        </p:nvSpPr>
        <p:spPr/>
        <p:txBody>
          <a:bodyPr/>
          <a:lstStyle/>
          <a:p>
            <a:fld id="{05A77F52-F316-41CA-A4C3-692A055CDA37}"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7467600" cy="720080"/>
          </a:xfrm>
        </p:spPr>
        <p:txBody>
          <a:bodyPr>
            <a:normAutofit fontScale="90000"/>
          </a:bodyPr>
          <a:lstStyle/>
          <a:p>
            <a:r>
              <a:rPr lang="en-US" dirty="0">
                <a:solidFill>
                  <a:srgbClr val="FF0000"/>
                </a:solidFill>
              </a:rPr>
              <a:t>The key in determination of etiology : </a:t>
            </a:r>
            <a:br>
              <a:rPr lang="en-US" dirty="0"/>
            </a:br>
            <a:endParaRPr lang="en-US" dirty="0"/>
          </a:p>
        </p:txBody>
      </p:sp>
      <p:sp>
        <p:nvSpPr>
          <p:cNvPr id="3" name="Content Placeholder 2"/>
          <p:cNvSpPr>
            <a:spLocks noGrp="1"/>
          </p:cNvSpPr>
          <p:nvPr>
            <p:ph sz="quarter" idx="1"/>
          </p:nvPr>
        </p:nvSpPr>
        <p:spPr>
          <a:xfrm>
            <a:off x="214282" y="1484784"/>
            <a:ext cx="8246150" cy="4989168"/>
          </a:xfrm>
        </p:spPr>
        <p:txBody>
          <a:bodyPr>
            <a:normAutofit/>
          </a:bodyPr>
          <a:lstStyle/>
          <a:p>
            <a:pPr>
              <a:buFont typeface="Wingdings" pitchFamily="2" charset="2"/>
              <a:buChar char="q"/>
            </a:pPr>
            <a:r>
              <a:rPr lang="en-US" dirty="0">
                <a:latin typeface="Times New Roman" pitchFamily="18" charset="0"/>
                <a:cs typeface="Times New Roman" pitchFamily="18" charset="0"/>
              </a:rPr>
              <a:t>case history  ( type and duration of symptoms during working days and weekends ).</a:t>
            </a:r>
          </a:p>
          <a:p>
            <a:pPr marL="0" indent="0">
              <a:buNone/>
            </a:pPr>
            <a:endParaRPr lang="en-US" dirty="0">
              <a:latin typeface="Times New Roman" pitchFamily="18" charset="0"/>
              <a:cs typeface="Times New Roman" pitchFamily="18" charset="0"/>
            </a:endParaRPr>
          </a:p>
          <a:p>
            <a:pPr>
              <a:buFont typeface="Wingdings" pitchFamily="2" charset="2"/>
              <a:buChar char="q"/>
            </a:pPr>
            <a:r>
              <a:rPr lang="en-US" dirty="0">
                <a:latin typeface="Times New Roman" pitchFamily="18" charset="0"/>
                <a:cs typeface="Times New Roman" pitchFamily="18" charset="0"/>
              </a:rPr>
              <a:t>Environmental factors should be noted:</a:t>
            </a:r>
          </a:p>
          <a:p>
            <a:pPr>
              <a:buFont typeface="Arial" pitchFamily="34" charset="0"/>
              <a:buChar char="•"/>
            </a:pPr>
            <a:r>
              <a:rPr lang="en-US" dirty="0">
                <a:latin typeface="Times New Roman" pitchFamily="18" charset="0"/>
                <a:cs typeface="Times New Roman" pitchFamily="18" charset="0"/>
              </a:rPr>
              <a:t>Ventilation</a:t>
            </a:r>
          </a:p>
          <a:p>
            <a:pPr>
              <a:buFont typeface="Arial" pitchFamily="34" charset="0"/>
              <a:buChar char="•"/>
            </a:pPr>
            <a:r>
              <a:rPr lang="en-US" dirty="0">
                <a:latin typeface="Times New Roman" pitchFamily="18" charset="0"/>
                <a:cs typeface="Times New Roman" pitchFamily="18" charset="0"/>
              </a:rPr>
              <a:t> sources of irritating and allergic exposures</a:t>
            </a:r>
          </a:p>
          <a:p>
            <a:pPr>
              <a:buFont typeface="Arial" pitchFamily="34" charset="0"/>
              <a:buChar char="•"/>
            </a:pPr>
            <a:r>
              <a:rPr lang="en-US" dirty="0">
                <a:latin typeface="Times New Roman" pitchFamily="18" charset="0"/>
                <a:cs typeface="Times New Roman" pitchFamily="18" charset="0"/>
              </a:rPr>
              <a:t>carpeting, cleaning agents, smoking, various chemicals used in the workplace (including those used by adjacent workers). </a:t>
            </a:r>
          </a:p>
          <a:p>
            <a:endParaRPr lang="en-US" dirty="0"/>
          </a:p>
        </p:txBody>
      </p:sp>
      <p:sp>
        <p:nvSpPr>
          <p:cNvPr id="4" name="Slide Number Placeholder 3"/>
          <p:cNvSpPr>
            <a:spLocks noGrp="1"/>
          </p:cNvSpPr>
          <p:nvPr>
            <p:ph type="sldNum" sz="quarter" idx="15"/>
          </p:nvPr>
        </p:nvSpPr>
        <p:spPr/>
        <p:txBody>
          <a:bodyPr/>
          <a:lstStyle/>
          <a:p>
            <a:fld id="{05A77F52-F316-41CA-A4C3-692A055CDA37}" type="slidenum">
              <a:rPr lang="en-US" smtClean="0"/>
              <a:pPr/>
              <a:t>8</a:t>
            </a:fld>
            <a:endParaRPr lang="en-US"/>
          </a:p>
        </p:txBody>
      </p:sp>
    </p:spTree>
    <p:extLst>
      <p:ext uri="{BB962C8B-B14F-4D97-AF65-F5344CB8AC3E}">
        <p14:creationId xmlns:p14="http://schemas.microsoft.com/office/powerpoint/2010/main" val="156314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634082"/>
          </a:xfrm>
        </p:spPr>
        <p:txBody>
          <a:bodyPr/>
          <a:lstStyle/>
          <a:p>
            <a:r>
              <a:rPr lang="en-US" dirty="0">
                <a:solidFill>
                  <a:srgbClr val="FF0000"/>
                </a:solidFill>
                <a:latin typeface="Times New Roman" pitchFamily="18" charset="0"/>
                <a:cs typeface="Times New Roman" pitchFamily="18" charset="0"/>
              </a:rPr>
              <a:t>Treatment of allergic conjunctivitis</a:t>
            </a:r>
          </a:p>
        </p:txBody>
      </p:sp>
      <p:sp>
        <p:nvSpPr>
          <p:cNvPr id="3" name="Content Placeholder 2"/>
          <p:cNvSpPr>
            <a:spLocks noGrp="1"/>
          </p:cNvSpPr>
          <p:nvPr>
            <p:ph sz="quarter" idx="1"/>
          </p:nvPr>
        </p:nvSpPr>
        <p:spPr>
          <a:xfrm>
            <a:off x="457200" y="1052736"/>
            <a:ext cx="7859216" cy="5421216"/>
          </a:xfrm>
        </p:spPr>
        <p:txBody>
          <a:bodyPr>
            <a:normAutofit/>
          </a:bodyPr>
          <a:lstStyle/>
          <a:p>
            <a:r>
              <a:rPr lang="en-US" dirty="0">
                <a:latin typeface="Times New Roman" pitchFamily="18" charset="0"/>
                <a:cs typeface="Times New Roman" pitchFamily="18" charset="0"/>
              </a:rPr>
              <a:t>Often a single specific allergen or irritant cannot be identified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Reduction or prevention to the allergen or irritant is preferred, but often not possible</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Treatment is </a:t>
            </a:r>
            <a:r>
              <a:rPr lang="en-US" dirty="0" err="1">
                <a:latin typeface="Times New Roman" pitchFamily="18" charset="0"/>
                <a:cs typeface="Times New Roman" pitchFamily="18" charset="0"/>
              </a:rPr>
              <a:t>offen</a:t>
            </a:r>
            <a:r>
              <a:rPr lang="en-US" dirty="0">
                <a:latin typeface="Times New Roman" pitchFamily="18" charset="0"/>
                <a:cs typeface="Times New Roman" pitchFamily="18" charset="0"/>
              </a:rPr>
              <a:t> symptomatically: </a:t>
            </a:r>
          </a:p>
          <a:p>
            <a:r>
              <a:rPr lang="en-US" sz="2000" dirty="0">
                <a:latin typeface="Times New Roman" pitchFamily="18" charset="0"/>
                <a:cs typeface="Times New Roman" pitchFamily="18" charset="0"/>
              </a:rPr>
              <a:t>cool compresses </a:t>
            </a:r>
          </a:p>
          <a:p>
            <a:r>
              <a:rPr lang="en-US" sz="2000" dirty="0">
                <a:latin typeface="Times New Roman" pitchFamily="18" charset="0"/>
                <a:cs typeface="Times New Roman" pitchFamily="18" charset="0"/>
              </a:rPr>
              <a:t>artificial tears </a:t>
            </a:r>
          </a:p>
          <a:p>
            <a:r>
              <a:rPr lang="en-US" sz="2000" dirty="0">
                <a:latin typeface="Times New Roman" pitchFamily="18" charset="0"/>
                <a:cs typeface="Times New Roman" pitchFamily="18" charset="0"/>
              </a:rPr>
              <a:t>avoidance of any preservatives in the medications  used, (</a:t>
            </a:r>
            <a:r>
              <a:rPr lang="en-US" sz="2000" dirty="0" err="1">
                <a:latin typeface="Times New Roman" pitchFamily="18" charset="0"/>
                <a:cs typeface="Times New Roman" pitchFamily="18" charset="0"/>
              </a:rPr>
              <a:t>benzalconium</a:t>
            </a:r>
            <a:r>
              <a:rPr lang="en-US" sz="2000" dirty="0">
                <a:latin typeface="Times New Roman" pitchFamily="18" charset="0"/>
                <a:cs typeface="Times New Roman" pitchFamily="18" charset="0"/>
              </a:rPr>
              <a:t> chloride)</a:t>
            </a:r>
          </a:p>
        </p:txBody>
      </p:sp>
      <p:sp>
        <p:nvSpPr>
          <p:cNvPr id="5" name="Slide Number Placeholder 4"/>
          <p:cNvSpPr>
            <a:spLocks noGrp="1"/>
          </p:cNvSpPr>
          <p:nvPr>
            <p:ph type="sldNum" sz="quarter" idx="15"/>
          </p:nvPr>
        </p:nvSpPr>
        <p:spPr/>
        <p:txBody>
          <a:bodyPr/>
          <a:lstStyle/>
          <a:p>
            <a:fld id="{05A77F52-F316-41CA-A4C3-692A055CDA37}" type="slidenum">
              <a:rPr lang="en-US" smtClean="0"/>
              <a:pPr/>
              <a:t>9</a:t>
            </a:fld>
            <a:endParaRPr lang="en-US"/>
          </a:p>
        </p:txBody>
      </p:sp>
    </p:spTree>
    <p:extLst>
      <p:ext uri="{BB962C8B-B14F-4D97-AF65-F5344CB8AC3E}">
        <p14:creationId xmlns:p14="http://schemas.microsoft.com/office/powerpoint/2010/main" val="748503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790</TotalTime>
  <Words>1626</Words>
  <Application>Microsoft Office PowerPoint</Application>
  <PresentationFormat>On-screen Show (4:3)</PresentationFormat>
  <Paragraphs>270</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Century Schoolbook</vt:lpstr>
      <vt:lpstr>Times New Roman</vt:lpstr>
      <vt:lpstr>Wingdings</vt:lpstr>
      <vt:lpstr>Wingdings 2</vt:lpstr>
      <vt:lpstr>Oriel</vt:lpstr>
      <vt:lpstr>Disorders of the eye</vt:lpstr>
      <vt:lpstr>            Why eye injuries at work is important? </vt:lpstr>
      <vt:lpstr>Work place Injuries </vt:lpstr>
      <vt:lpstr>Allergic conjunctivitis: </vt:lpstr>
      <vt:lpstr>Allergic conjunctivitis:</vt:lpstr>
      <vt:lpstr>Clinical features of allergic conjunctivitis</vt:lpstr>
      <vt:lpstr>Allergic conjunctivitis: </vt:lpstr>
      <vt:lpstr>The key in determination of etiology :  </vt:lpstr>
      <vt:lpstr>Treatment of allergic conjunctivitis</vt:lpstr>
      <vt:lpstr>PowerPoint Presentation</vt:lpstr>
      <vt:lpstr>PowerPoint Presentation</vt:lpstr>
      <vt:lpstr>Dry eye syndrome</vt:lpstr>
      <vt:lpstr>PowerPoint Presentation</vt:lpstr>
      <vt:lpstr>Irritation of the cornea </vt:lpstr>
      <vt:lpstr>PowerPoint Presentation</vt:lpstr>
      <vt:lpstr>Ultraviolet (UV)  light-induced keratoconjunctivitis</vt:lpstr>
      <vt:lpstr>PowerPoint Presentation</vt:lpstr>
      <vt:lpstr>PowerPoint Presentation</vt:lpstr>
      <vt:lpstr>PowerPoint Presentation</vt:lpstr>
      <vt:lpstr>Disorders of the lens</vt:lpstr>
      <vt:lpstr>Disorders of the retina and optic pathways</vt:lpstr>
      <vt:lpstr>PowerPoint Presentation</vt:lpstr>
      <vt:lpstr>PowerPoint Presentation</vt:lpstr>
      <vt:lpstr>PowerPoint Presentation</vt:lpstr>
      <vt:lpstr>Eye strain and visual ergonomics</vt:lpstr>
      <vt:lpstr>Symptoms of eye strain : </vt:lpstr>
      <vt:lpstr>PowerPoint Presentation</vt:lpstr>
      <vt:lpstr>Environmental and ergonomic factors</vt:lpstr>
      <vt:lpstr>PowerPoint Presentation</vt:lpstr>
      <vt:lpstr>PowerPoint Presentation</vt:lpstr>
      <vt:lpstr>Superficial foreign bodies</vt:lpstr>
      <vt:lpstr>PowerPoint Presentation</vt:lpstr>
      <vt:lpstr>PowerPoint Presentation</vt:lpstr>
      <vt:lpstr>Complications of corneal abrasions : </vt:lpstr>
      <vt:lpstr>Penetrating ocular foreign bodies</vt:lpstr>
      <vt:lpstr>Chemical injuries</vt:lpstr>
      <vt:lpstr>PowerPoint Presentation</vt:lpstr>
      <vt:lpstr>PowerPoint Presentation</vt:lpstr>
      <vt:lpstr>Electromagnetic radiation </vt:lpstr>
      <vt:lpstr>PowerPoint Presentation</vt:lpstr>
      <vt:lpstr>Prevention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Vesal</cp:lastModifiedBy>
  <cp:revision>74</cp:revision>
  <dcterms:created xsi:type="dcterms:W3CDTF">2014-12-11T07:21:29Z</dcterms:created>
  <dcterms:modified xsi:type="dcterms:W3CDTF">2021-12-01T04:54:00Z</dcterms:modified>
</cp:coreProperties>
</file>