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76"/>
  </p:notesMasterIdLst>
  <p:handoutMasterIdLst>
    <p:handoutMasterId r:id="rId77"/>
  </p:handoutMasterIdLst>
  <p:sldIdLst>
    <p:sldId id="337" r:id="rId2"/>
    <p:sldId id="304" r:id="rId3"/>
    <p:sldId id="365" r:id="rId4"/>
    <p:sldId id="326" r:id="rId5"/>
    <p:sldId id="327" r:id="rId6"/>
    <p:sldId id="328" r:id="rId7"/>
    <p:sldId id="378" r:id="rId8"/>
    <p:sldId id="308" r:id="rId9"/>
    <p:sldId id="335" r:id="rId10"/>
    <p:sldId id="379" r:id="rId11"/>
    <p:sldId id="370" r:id="rId12"/>
    <p:sldId id="336" r:id="rId13"/>
    <p:sldId id="314" r:id="rId14"/>
    <p:sldId id="343" r:id="rId15"/>
    <p:sldId id="309" r:id="rId16"/>
    <p:sldId id="341" r:id="rId17"/>
    <p:sldId id="339" r:id="rId18"/>
    <p:sldId id="342" r:id="rId19"/>
    <p:sldId id="345" r:id="rId20"/>
    <p:sldId id="260" r:id="rId21"/>
    <p:sldId id="264" r:id="rId22"/>
    <p:sldId id="267" r:id="rId23"/>
    <p:sldId id="333" r:id="rId24"/>
    <p:sldId id="266" r:id="rId25"/>
    <p:sldId id="268" r:id="rId26"/>
    <p:sldId id="334" r:id="rId27"/>
    <p:sldId id="344" r:id="rId28"/>
    <p:sldId id="350" r:id="rId29"/>
    <p:sldId id="347" r:id="rId30"/>
    <p:sldId id="270" r:id="rId31"/>
    <p:sldId id="271" r:id="rId32"/>
    <p:sldId id="375" r:id="rId33"/>
    <p:sldId id="354" r:id="rId34"/>
    <p:sldId id="374" r:id="rId35"/>
    <p:sldId id="273" r:id="rId36"/>
    <p:sldId id="274" r:id="rId37"/>
    <p:sldId id="277" r:id="rId38"/>
    <p:sldId id="276" r:id="rId39"/>
    <p:sldId id="371" r:id="rId40"/>
    <p:sldId id="376" r:id="rId41"/>
    <p:sldId id="355" r:id="rId42"/>
    <p:sldId id="279" r:id="rId43"/>
    <p:sldId id="281" r:id="rId44"/>
    <p:sldId id="284" r:id="rId45"/>
    <p:sldId id="373" r:id="rId46"/>
    <p:sldId id="372" r:id="rId47"/>
    <p:sldId id="353" r:id="rId48"/>
    <p:sldId id="285" r:id="rId49"/>
    <p:sldId id="332" r:id="rId50"/>
    <p:sldId id="357" r:id="rId51"/>
    <p:sldId id="286" r:id="rId52"/>
    <p:sldId id="287" r:id="rId53"/>
    <p:sldId id="288" r:id="rId54"/>
    <p:sldId id="289" r:id="rId55"/>
    <p:sldId id="296" r:id="rId56"/>
    <p:sldId id="358" r:id="rId57"/>
    <p:sldId id="364" r:id="rId58"/>
    <p:sldId id="362" r:id="rId59"/>
    <p:sldId id="290" r:id="rId60"/>
    <p:sldId id="291" r:id="rId61"/>
    <p:sldId id="359" r:id="rId62"/>
    <p:sldId id="360" r:id="rId63"/>
    <p:sldId id="292" r:id="rId64"/>
    <p:sldId id="294" r:id="rId65"/>
    <p:sldId id="293" r:id="rId66"/>
    <p:sldId id="295" r:id="rId67"/>
    <p:sldId id="299" r:id="rId68"/>
    <p:sldId id="361" r:id="rId69"/>
    <p:sldId id="301" r:id="rId70"/>
    <p:sldId id="302" r:id="rId71"/>
    <p:sldId id="303" r:id="rId72"/>
    <p:sldId id="316" r:id="rId73"/>
    <p:sldId id="330" r:id="rId74"/>
    <p:sldId id="37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3941F0-52B2-4AEF-87BD-A17906DB9B2B}" type="datetime1">
              <a:rPr lang="en-US" smtClean="0"/>
              <a:t>12/7/2021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MARZBAN ZANJAN 400 9</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64D4CF-0D00-43C3-998D-F5B10800BF66}" type="slidenum">
              <a:rPr lang="en-US" smtClean="0"/>
              <a:t>‹#›</a:t>
            </a:fld>
            <a:endParaRPr lang="en-US"/>
          </a:p>
        </p:txBody>
      </p:sp>
    </p:spTree>
    <p:extLst>
      <p:ext uri="{BB962C8B-B14F-4D97-AF65-F5344CB8AC3E}">
        <p14:creationId xmlns:p14="http://schemas.microsoft.com/office/powerpoint/2010/main" val="154318012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EBFC4-2CEA-4086-8C12-0EF09B45F8DF}" type="datetime1">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MARZBAN ZANJAN 400 9</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E4A49-FEB5-46D9-864D-DCDAA8B079D3}" type="slidenum">
              <a:rPr lang="en-US" smtClean="0"/>
              <a:t>‹#›</a:t>
            </a:fld>
            <a:endParaRPr lang="en-US"/>
          </a:p>
        </p:txBody>
      </p:sp>
    </p:spTree>
    <p:extLst>
      <p:ext uri="{BB962C8B-B14F-4D97-AF65-F5344CB8AC3E}">
        <p14:creationId xmlns:p14="http://schemas.microsoft.com/office/powerpoint/2010/main" val="257935470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2355850" y="517525"/>
            <a:ext cx="4584700" cy="2579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B53FF8-B1F2-4575-8824-958C06687D9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90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MARZBAN ZANJAN 400 9</a:t>
            </a:r>
            <a:endParaRPr kumimoji="0" lang="fa-IR"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idx="10"/>
          </p:nvPr>
        </p:nvSpPr>
        <p:spPr/>
        <p:txBody>
          <a:bodyPr/>
          <a:lstStyle/>
          <a:p>
            <a:fld id="{EE7B4752-461D-4486-99AE-77BA7E2C34C8}" type="datetime1">
              <a:rPr lang="en-US" smtClean="0"/>
              <a:t>12/7/2021</a:t>
            </a:fld>
            <a:endParaRPr lang="en-US"/>
          </a:p>
        </p:txBody>
      </p:sp>
    </p:spTree>
    <p:extLst>
      <p:ext uri="{BB962C8B-B14F-4D97-AF65-F5344CB8AC3E}">
        <p14:creationId xmlns:p14="http://schemas.microsoft.com/office/powerpoint/2010/main" val="386915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1200">
                <a:solidFill>
                  <a:schemeClr val="tx1"/>
                </a:solidFill>
                <a:latin typeface="Arial" panose="020B0604020202020204" pitchFamily="34" charset="0"/>
                <a:ea typeface="MS PGothic" panose="020B0600070205080204" pitchFamily="34" charset="-128"/>
              </a:defRPr>
            </a:lvl1pPr>
            <a:lvl2pPr marL="742950" indent="-285750" defTabSz="879475">
              <a:defRPr sz="1200">
                <a:solidFill>
                  <a:schemeClr val="tx1"/>
                </a:solidFill>
                <a:latin typeface="Arial" panose="020B0604020202020204" pitchFamily="34" charset="0"/>
                <a:ea typeface="MS PGothic" panose="020B0600070205080204" pitchFamily="34" charset="-128"/>
              </a:defRPr>
            </a:lvl2pPr>
            <a:lvl3pPr marL="1143000" indent="-228600" defTabSz="879475">
              <a:defRPr sz="1200">
                <a:solidFill>
                  <a:schemeClr val="tx1"/>
                </a:solidFill>
                <a:latin typeface="Arial" panose="020B0604020202020204" pitchFamily="34" charset="0"/>
                <a:ea typeface="MS PGothic" panose="020B0600070205080204" pitchFamily="34" charset="-128"/>
              </a:defRPr>
            </a:lvl3pPr>
            <a:lvl4pPr marL="1600200" indent="-228600" defTabSz="879475">
              <a:defRPr sz="1200">
                <a:solidFill>
                  <a:schemeClr val="tx1"/>
                </a:solidFill>
                <a:latin typeface="Arial" panose="020B0604020202020204" pitchFamily="34" charset="0"/>
                <a:ea typeface="MS PGothic" panose="020B0600070205080204" pitchFamily="34" charset="-128"/>
              </a:defRPr>
            </a:lvl4pPr>
            <a:lvl5pPr marL="2057400" indent="-228600" defTabSz="879475">
              <a:defRPr sz="1200">
                <a:solidFill>
                  <a:schemeClr val="tx1"/>
                </a:solidFill>
                <a:latin typeface="Arial" panose="020B0604020202020204" pitchFamily="34" charset="0"/>
                <a:ea typeface="MS PGothic" panose="020B0600070205080204" pitchFamily="34" charset="-128"/>
              </a:defRPr>
            </a:lvl5pPr>
            <a:lvl6pPr marL="25146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879475" rtl="0" eaLnBrk="1" fontAlgn="base" latinLnBrk="0" hangingPunct="1">
              <a:lnSpc>
                <a:spcPct val="100000"/>
              </a:lnSpc>
              <a:spcBef>
                <a:spcPct val="0"/>
              </a:spcBef>
              <a:spcAft>
                <a:spcPct val="0"/>
              </a:spcAft>
              <a:buClrTx/>
              <a:buSzTx/>
              <a:buFontTx/>
              <a:buNone/>
              <a:tabLst/>
              <a:defRPr/>
            </a:pPr>
            <a:fld id="{6BC40391-0C24-4D94-A769-8DF71CF96D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879475"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p:cNvSpPr>
            <a:spLocks noGrp="1" noRot="1" noChangeAspect="1" noChangeArrowheads="1" noTextEdit="1"/>
          </p:cNvSpPr>
          <p:nvPr>
            <p:ph type="sldImg"/>
          </p:nvPr>
        </p:nvSpPr>
        <p:spPr>
          <a:xfrm>
            <a:off x="2355850" y="517525"/>
            <a:ext cx="4584700" cy="2579688"/>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en-US" smtClean="0">
              <a:latin typeface="Arial" panose="020B0604020202020204" pitchFamily="34" charset="0"/>
            </a:endParaRPr>
          </a:p>
        </p:txBody>
      </p:sp>
      <p:sp>
        <p:nvSpPr>
          <p:cNvPr id="2" name="Date Placeholder 1"/>
          <p:cNvSpPr>
            <a:spLocks noGrp="1"/>
          </p:cNvSpPr>
          <p:nvPr>
            <p:ph type="dt" idx="10"/>
          </p:nvPr>
        </p:nvSpPr>
        <p:spPr/>
        <p:txBody>
          <a:bodyPr/>
          <a:lstStyle/>
          <a:p>
            <a:fld id="{A989B74C-ACD3-4083-8520-5BDB569B4373}" type="datetime1">
              <a:rPr lang="en-US" smtClean="0"/>
              <a:t>12/7/2021</a:t>
            </a:fld>
            <a:endParaRPr lang="en-US"/>
          </a:p>
        </p:txBody>
      </p:sp>
      <p:sp>
        <p:nvSpPr>
          <p:cNvPr id="3" name="Footer Placeholder 2"/>
          <p:cNvSpPr>
            <a:spLocks noGrp="1"/>
          </p:cNvSpPr>
          <p:nvPr>
            <p:ph type="ftr" sz="quarter" idx="11"/>
          </p:nvPr>
        </p:nvSpPr>
        <p:spPr/>
        <p:txBody>
          <a:bodyPr/>
          <a:lstStyle/>
          <a:p>
            <a:r>
              <a:rPr lang="en-US" smtClean="0"/>
              <a:t>MARZBAN ZANJAN 400 9</a:t>
            </a:r>
            <a:endParaRPr lang="en-US"/>
          </a:p>
        </p:txBody>
      </p:sp>
    </p:spTree>
    <p:extLst>
      <p:ext uri="{BB962C8B-B14F-4D97-AF65-F5344CB8AC3E}">
        <p14:creationId xmlns:p14="http://schemas.microsoft.com/office/powerpoint/2010/main" val="281093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1200">
                <a:solidFill>
                  <a:schemeClr val="tx1"/>
                </a:solidFill>
                <a:latin typeface="Arial" panose="020B0604020202020204" pitchFamily="34" charset="0"/>
                <a:ea typeface="MS PGothic" panose="020B0600070205080204" pitchFamily="34" charset="-128"/>
              </a:defRPr>
            </a:lvl1pPr>
            <a:lvl2pPr marL="742950" indent="-285750" defTabSz="879475">
              <a:defRPr sz="1200">
                <a:solidFill>
                  <a:schemeClr val="tx1"/>
                </a:solidFill>
                <a:latin typeface="Arial" panose="020B0604020202020204" pitchFamily="34" charset="0"/>
                <a:ea typeface="MS PGothic" panose="020B0600070205080204" pitchFamily="34" charset="-128"/>
              </a:defRPr>
            </a:lvl2pPr>
            <a:lvl3pPr marL="1143000" indent="-228600" defTabSz="879475">
              <a:defRPr sz="1200">
                <a:solidFill>
                  <a:schemeClr val="tx1"/>
                </a:solidFill>
                <a:latin typeface="Arial" panose="020B0604020202020204" pitchFamily="34" charset="0"/>
                <a:ea typeface="MS PGothic" panose="020B0600070205080204" pitchFamily="34" charset="-128"/>
              </a:defRPr>
            </a:lvl3pPr>
            <a:lvl4pPr marL="1600200" indent="-228600" defTabSz="879475">
              <a:defRPr sz="1200">
                <a:solidFill>
                  <a:schemeClr val="tx1"/>
                </a:solidFill>
                <a:latin typeface="Arial" panose="020B0604020202020204" pitchFamily="34" charset="0"/>
                <a:ea typeface="MS PGothic" panose="020B0600070205080204" pitchFamily="34" charset="-128"/>
              </a:defRPr>
            </a:lvl4pPr>
            <a:lvl5pPr marL="2057400" indent="-228600" defTabSz="879475">
              <a:defRPr sz="1200">
                <a:solidFill>
                  <a:schemeClr val="tx1"/>
                </a:solidFill>
                <a:latin typeface="Arial" panose="020B0604020202020204" pitchFamily="34" charset="0"/>
                <a:ea typeface="MS PGothic" panose="020B0600070205080204" pitchFamily="34" charset="-128"/>
              </a:defRPr>
            </a:lvl5pPr>
            <a:lvl6pPr marL="25146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879475" rtl="0" eaLnBrk="1" fontAlgn="base" latinLnBrk="0" hangingPunct="1">
              <a:lnSpc>
                <a:spcPct val="100000"/>
              </a:lnSpc>
              <a:spcBef>
                <a:spcPct val="0"/>
              </a:spcBef>
              <a:spcAft>
                <a:spcPct val="0"/>
              </a:spcAft>
              <a:buClrTx/>
              <a:buSzTx/>
              <a:buFontTx/>
              <a:buNone/>
              <a:tabLst/>
              <a:defRPr/>
            </a:pPr>
            <a:fld id="{AA643E5B-7A39-4223-97DD-E5C797348D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879475"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7043" name="Rectangle 2"/>
          <p:cNvSpPr>
            <a:spLocks noGrp="1" noRot="1" noChangeAspect="1" noChangeArrowheads="1" noTextEdit="1"/>
          </p:cNvSpPr>
          <p:nvPr>
            <p:ph type="sldImg"/>
          </p:nvPr>
        </p:nvSpPr>
        <p:spPr>
          <a:xfrm>
            <a:off x="2357438" y="517525"/>
            <a:ext cx="4584700" cy="2579688"/>
          </a:xfrm>
          <a:ln/>
        </p:spPr>
      </p:sp>
      <p:sp>
        <p:nvSpPr>
          <p:cNvPr id="87044" name="Rectangle 3"/>
          <p:cNvSpPr>
            <a:spLocks noGrp="1" noChangeArrowheads="1"/>
          </p:cNvSpPr>
          <p:nvPr>
            <p:ph type="body" idx="1"/>
          </p:nvPr>
        </p:nvSpPr>
        <p:spPr>
          <a:xfrm>
            <a:off x="1239838" y="3268663"/>
            <a:ext cx="6816725" cy="309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400" smtClean="0">
                <a:latin typeface="Arial" panose="020B0604020202020204" pitchFamily="34" charset="0"/>
              </a:rPr>
              <a:t> Evaluation is represented by ovals, arrows depict decisions, and actions (including monitoring, interventions, and diagnostic tests) are indicated by rectangles. The evaluation-decision-action cycle is repeated throughout the sequence. </a:t>
            </a:r>
          </a:p>
          <a:p>
            <a:pPr eaLnBrk="1" hangingPunct="1">
              <a:buFontTx/>
              <a:buChar char="•"/>
            </a:pPr>
            <a:endParaRPr lang="en-US" altLang="en-US" sz="1400" smtClean="0">
              <a:latin typeface="Arial" panose="020B0604020202020204" pitchFamily="34" charset="0"/>
            </a:endParaRPr>
          </a:p>
          <a:p>
            <a:pPr eaLnBrk="1" hangingPunct="1">
              <a:buFontTx/>
              <a:buChar char="•"/>
            </a:pPr>
            <a:r>
              <a:rPr lang="en-US" altLang="en-US" sz="1400" smtClean="0">
                <a:latin typeface="Arial" panose="020B0604020202020204" pitchFamily="34" charset="0"/>
              </a:rPr>
              <a:t> As information is acquired, beginning with the Alerting Signs, proceeding through Core Steps, Organization of Care, Response, and Next Steps, evaluations and actions at each stage guide the practitioner to make decisions. These decisions prompt the practitioner to follow a particular pathway through the sequence that culminates in a working diagnosis and Specific Management.</a:t>
            </a:r>
            <a:r>
              <a:rPr lang="en-US" altLang="en-US" smtClean="0">
                <a:latin typeface="Garamond" panose="02020404030301010803" pitchFamily="18" charset="0"/>
              </a:rPr>
              <a:t> </a:t>
            </a:r>
          </a:p>
          <a:p>
            <a:pPr eaLnBrk="1" hangingPunct="1"/>
            <a:endParaRPr lang="en-US" altLang="en-US" smtClean="0">
              <a:latin typeface="Arial" panose="020B0604020202020204" pitchFamily="34" charset="0"/>
            </a:endParaRPr>
          </a:p>
        </p:txBody>
      </p:sp>
      <p:sp>
        <p:nvSpPr>
          <p:cNvPr id="2" name="Date Placeholder 1"/>
          <p:cNvSpPr>
            <a:spLocks noGrp="1"/>
          </p:cNvSpPr>
          <p:nvPr>
            <p:ph type="dt" idx="10"/>
          </p:nvPr>
        </p:nvSpPr>
        <p:spPr/>
        <p:txBody>
          <a:bodyPr/>
          <a:lstStyle/>
          <a:p>
            <a:fld id="{2443AE64-5404-46FC-8F1D-CDB7063723CD}" type="datetime1">
              <a:rPr lang="en-US" smtClean="0"/>
              <a:t>12/7/2021</a:t>
            </a:fld>
            <a:endParaRPr lang="en-US"/>
          </a:p>
        </p:txBody>
      </p:sp>
      <p:sp>
        <p:nvSpPr>
          <p:cNvPr id="3" name="Footer Placeholder 2"/>
          <p:cNvSpPr>
            <a:spLocks noGrp="1"/>
          </p:cNvSpPr>
          <p:nvPr>
            <p:ph type="ftr" sz="quarter" idx="11"/>
          </p:nvPr>
        </p:nvSpPr>
        <p:spPr/>
        <p:txBody>
          <a:bodyPr/>
          <a:lstStyle/>
          <a:p>
            <a:r>
              <a:rPr lang="en-US" smtClean="0"/>
              <a:t>MARZBAN ZANJAN 400 9</a:t>
            </a:r>
            <a:endParaRPr lang="en-US"/>
          </a:p>
        </p:txBody>
      </p:sp>
    </p:spTree>
    <p:extLst>
      <p:ext uri="{BB962C8B-B14F-4D97-AF65-F5344CB8AC3E}">
        <p14:creationId xmlns:p14="http://schemas.microsoft.com/office/powerpoint/2010/main" val="696328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95C34-DFF6-4C9A-B2B7-A0CDBFC155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fld id="{61C0C8B9-A86B-46C0-9D1F-7446ACEAA018}" type="datetime1">
              <a:rPr lang="en-US" smtClean="0"/>
              <a:t>12/7/2021</a:t>
            </a:fld>
            <a:endParaRPr lang="en-US"/>
          </a:p>
        </p:txBody>
      </p:sp>
      <p:sp>
        <p:nvSpPr>
          <p:cNvPr id="6" name="Footer Placeholder 5"/>
          <p:cNvSpPr>
            <a:spLocks noGrp="1"/>
          </p:cNvSpPr>
          <p:nvPr>
            <p:ph type="ftr" sz="quarter" idx="12"/>
          </p:nvPr>
        </p:nvSpPr>
        <p:spPr/>
        <p:txBody>
          <a:bodyPr/>
          <a:lstStyle/>
          <a:p>
            <a:r>
              <a:rPr lang="en-US" smtClean="0"/>
              <a:t>MARZBAN ZANJAN 400 9</a:t>
            </a:r>
            <a:endParaRPr lang="en-US"/>
          </a:p>
        </p:txBody>
      </p:sp>
    </p:spTree>
    <p:extLst>
      <p:ext uri="{BB962C8B-B14F-4D97-AF65-F5344CB8AC3E}">
        <p14:creationId xmlns:p14="http://schemas.microsoft.com/office/powerpoint/2010/main" val="213625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1200">
                <a:solidFill>
                  <a:schemeClr val="tx1"/>
                </a:solidFill>
                <a:latin typeface="Arial" panose="020B0604020202020204" pitchFamily="34" charset="0"/>
                <a:ea typeface="MS PGothic" panose="020B0600070205080204" pitchFamily="34" charset="-128"/>
              </a:defRPr>
            </a:lvl1pPr>
            <a:lvl2pPr marL="742950" indent="-285750" defTabSz="879475">
              <a:defRPr sz="1200">
                <a:solidFill>
                  <a:schemeClr val="tx1"/>
                </a:solidFill>
                <a:latin typeface="Arial" panose="020B0604020202020204" pitchFamily="34" charset="0"/>
                <a:ea typeface="MS PGothic" panose="020B0600070205080204" pitchFamily="34" charset="-128"/>
              </a:defRPr>
            </a:lvl2pPr>
            <a:lvl3pPr marL="1143000" indent="-228600" defTabSz="879475">
              <a:defRPr sz="1200">
                <a:solidFill>
                  <a:schemeClr val="tx1"/>
                </a:solidFill>
                <a:latin typeface="Arial" panose="020B0604020202020204" pitchFamily="34" charset="0"/>
                <a:ea typeface="MS PGothic" panose="020B0600070205080204" pitchFamily="34" charset="-128"/>
              </a:defRPr>
            </a:lvl3pPr>
            <a:lvl4pPr marL="1600200" indent="-228600" defTabSz="879475">
              <a:defRPr sz="1200">
                <a:solidFill>
                  <a:schemeClr val="tx1"/>
                </a:solidFill>
                <a:latin typeface="Arial" panose="020B0604020202020204" pitchFamily="34" charset="0"/>
                <a:ea typeface="MS PGothic" panose="020B0600070205080204" pitchFamily="34" charset="-128"/>
              </a:defRPr>
            </a:lvl4pPr>
            <a:lvl5pPr marL="2057400" indent="-228600" defTabSz="879475">
              <a:defRPr sz="1200">
                <a:solidFill>
                  <a:schemeClr val="tx1"/>
                </a:solidFill>
                <a:latin typeface="Arial" panose="020B0604020202020204" pitchFamily="34" charset="0"/>
                <a:ea typeface="MS PGothic" panose="020B0600070205080204" pitchFamily="34" charset="-128"/>
              </a:defRPr>
            </a:lvl5pPr>
            <a:lvl6pPr marL="25146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879475"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879475" rtl="0" eaLnBrk="1" fontAlgn="base" latinLnBrk="0" hangingPunct="1">
              <a:lnSpc>
                <a:spcPct val="100000"/>
              </a:lnSpc>
              <a:spcBef>
                <a:spcPct val="0"/>
              </a:spcBef>
              <a:spcAft>
                <a:spcPct val="0"/>
              </a:spcAft>
              <a:buClrTx/>
              <a:buSzTx/>
              <a:buFontTx/>
              <a:buNone/>
              <a:tabLst/>
              <a:defRPr/>
            </a:pPr>
            <a:fld id="{424C6F09-AFE9-4D3E-A6FF-8CC1F96555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879475"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0115" name="Rectangle 2"/>
          <p:cNvSpPr>
            <a:spLocks noGrp="1" noRot="1" noChangeAspect="1" noChangeArrowheads="1" noTextEdit="1"/>
          </p:cNvSpPr>
          <p:nvPr>
            <p:ph type="sldImg"/>
          </p:nvPr>
        </p:nvSpPr>
        <p:spPr>
          <a:xfrm>
            <a:off x="2355850" y="517525"/>
            <a:ext cx="4584700" cy="2579688"/>
          </a:xfrm>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smtClean="0">
              <a:latin typeface="Arial" panose="020B0604020202020204" pitchFamily="34" charset="0"/>
            </a:endParaRPr>
          </a:p>
        </p:txBody>
      </p:sp>
      <p:sp>
        <p:nvSpPr>
          <p:cNvPr id="2" name="Date Placeholder 1"/>
          <p:cNvSpPr>
            <a:spLocks noGrp="1"/>
          </p:cNvSpPr>
          <p:nvPr>
            <p:ph type="dt" idx="10"/>
          </p:nvPr>
        </p:nvSpPr>
        <p:spPr/>
        <p:txBody>
          <a:bodyPr/>
          <a:lstStyle/>
          <a:p>
            <a:fld id="{7EBC2D50-012A-49A3-A445-C723592827C5}" type="datetime1">
              <a:rPr lang="en-US" smtClean="0"/>
              <a:t>12/7/2021</a:t>
            </a:fld>
            <a:endParaRPr lang="en-US"/>
          </a:p>
        </p:txBody>
      </p:sp>
      <p:sp>
        <p:nvSpPr>
          <p:cNvPr id="3" name="Footer Placeholder 2"/>
          <p:cNvSpPr>
            <a:spLocks noGrp="1"/>
          </p:cNvSpPr>
          <p:nvPr>
            <p:ph type="ftr" sz="quarter" idx="11"/>
          </p:nvPr>
        </p:nvSpPr>
        <p:spPr/>
        <p:txBody>
          <a:bodyPr/>
          <a:lstStyle/>
          <a:p>
            <a:r>
              <a:rPr lang="en-US" smtClean="0"/>
              <a:t>MARZBAN ZANJAN 400 9</a:t>
            </a:r>
            <a:endParaRPr lang="en-US"/>
          </a:p>
        </p:txBody>
      </p:sp>
    </p:spTree>
    <p:extLst>
      <p:ext uri="{BB962C8B-B14F-4D97-AF65-F5344CB8AC3E}">
        <p14:creationId xmlns:p14="http://schemas.microsoft.com/office/powerpoint/2010/main" val="2008929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pPr fontAlgn="base">
              <a:spcBef>
                <a:spcPct val="0"/>
              </a:spcBef>
              <a:spcAft>
                <a:spcPct val="0"/>
              </a:spcAft>
              <a:defRPr/>
            </a:pPr>
            <a:fld id="{8CF3DCFA-B1A8-473F-BCDF-D8BC02ED5D98}" type="datetime1">
              <a:rPr lang="en-US" sz="1200" smtClean="0">
                <a:solidFill>
                  <a:srgbClr val="FFFFFF"/>
                </a:solidFill>
              </a:rPr>
              <a:t>12/7/2021</a:t>
            </a:fld>
            <a:endParaRPr lang="en-US" sz="1200">
              <a:solidFill>
                <a:srgbClr val="FFFFFF"/>
              </a:solidFill>
            </a:endParaRPr>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3215224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4A8CB218-9FC8-4038-A8AD-1A2AF5B8881C}"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92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6A231862-58E7-462D-AC5C-94AB6C9EFB83}"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7595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fld id="{3579ED77-D2AB-47E2-9E1D-152009863BB8}" type="datetime1">
              <a:rPr lang="en-US" sz="1200" smtClean="0">
                <a:solidFill>
                  <a:srgbClr val="FFFFFF"/>
                </a:solidFill>
              </a:rPr>
              <a:t>12/7/2021</a:t>
            </a:fld>
            <a:endParaRPr lang="en-US" sz="1200">
              <a:solidFill>
                <a:srgbClr val="FFFFFF"/>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2589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pPr fontAlgn="base">
              <a:spcBef>
                <a:spcPct val="0"/>
              </a:spcBef>
              <a:spcAft>
                <a:spcPct val="0"/>
              </a:spcAft>
              <a:defRPr/>
            </a:pPr>
            <a:fld id="{0BA0D32D-6587-4679-BFA4-20B73DFAE3E7}"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6" name="Slide Number Placeholder 5"/>
          <p:cNvSpPr>
            <a:spLocks noGrp="1"/>
          </p:cNvSpPr>
          <p:nvPr>
            <p:ph type="sldNum" sz="quarter" idx="12"/>
          </p:nvPr>
        </p:nvSpPr>
        <p:spPr>
          <a:xfrm>
            <a:off x="8604504" y="5211060"/>
            <a:ext cx="2112264" cy="228600"/>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832703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fld id="{DECF69D6-C449-4809-A2D8-46D81629362F}" type="datetime1">
              <a:rPr lang="en-US" sz="1200" smtClean="0">
                <a:solidFill>
                  <a:srgbClr val="FFFFFF"/>
                </a:solidFill>
              </a:rPr>
              <a:t>12/7/2021</a:t>
            </a:fld>
            <a:endParaRPr lang="en-US" sz="1200">
              <a:solidFill>
                <a:srgbClr val="FFFFFF"/>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02962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fld id="{3CBA9B8C-BDC4-4D28-97E5-663E38759666}" type="datetime1">
              <a:rPr lang="en-US" sz="1200" smtClean="0">
                <a:solidFill>
                  <a:srgbClr val="FFFFFF"/>
                </a:solidFill>
              </a:rPr>
              <a:t>12/7/2021</a:t>
            </a:fld>
            <a:endParaRPr lang="en-US" sz="1200">
              <a:solidFill>
                <a:srgbClr val="FFFFFF"/>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0068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fld id="{FB9C638D-2001-49B4-B9D2-A99EC8198CB2}"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4147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3A08A9-3D30-46DE-8916-1412CB2C2A9C}" type="datetime1">
              <a:rPr lang="en-US" sz="1200" smtClean="0">
                <a:solidFill>
                  <a:srgbClr val="FFFFFF"/>
                </a:solidFill>
              </a:rPr>
              <a:t>12/7/2021</a:t>
            </a:fld>
            <a:endParaRPr lang="en-US" sz="1200">
              <a:solidFill>
                <a:srgbClr val="FFFFFF"/>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6635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fld id="{EDBEAFF7-9F0F-4BFB-B936-27338EC55FD1}" type="datetime1">
              <a:rPr lang="en-US" sz="1200" smtClean="0">
                <a:solidFill>
                  <a:srgbClr val="FFFFFF"/>
                </a:solidFill>
              </a:rPr>
              <a:t>12/7/2021</a:t>
            </a:fld>
            <a:endParaRPr lang="en-US" sz="1200">
              <a:solidFill>
                <a:srgbClr val="FFFFFF"/>
              </a:solidFill>
            </a:endParaRPr>
          </a:p>
        </p:txBody>
      </p:sp>
      <p:sp>
        <p:nvSpPr>
          <p:cNvPr id="9" name="Footer Placeholder 8"/>
          <p:cNvSpPr>
            <a:spLocks noGrp="1"/>
          </p:cNvSpPr>
          <p:nvPr>
            <p:ph type="ftr" sz="quarter" idx="11"/>
          </p:nvPr>
        </p:nvSpPr>
        <p:spPr/>
        <p:txBody>
          <a:bodyPr/>
          <a:lstStyle>
            <a:lvl1pPr algn="r">
              <a:defRPr/>
            </a:lvl1p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57F1E4F-1CFF-5643-939E-02111984F565}" type="slidenum">
              <a:rPr lang="en-US" smtClean="0"/>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659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pPr fontAlgn="base">
              <a:spcBef>
                <a:spcPct val="0"/>
              </a:spcBef>
              <a:spcAft>
                <a:spcPct val="0"/>
              </a:spcAft>
              <a:defRPr/>
            </a:pPr>
            <a:fld id="{FBD8D72B-1B44-4AF0-87C8-CA253055239F}" type="datetime1">
              <a:rPr lang="en-US" sz="1200" smtClean="0">
                <a:solidFill>
                  <a:srgbClr val="FFFFFF"/>
                </a:solidFill>
              </a:rPr>
              <a:t>12/7/2021</a:t>
            </a:fld>
            <a:endParaRPr lang="en-US" sz="1200">
              <a:solidFill>
                <a:srgbClr val="FFFFFF"/>
              </a:solidFill>
            </a:endParaRP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57F1E4F-1CFF-5643-939E-02111984F565}" type="slidenum">
              <a:rPr lang="en-US" smtClean="0"/>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718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pPr fontAlgn="base">
              <a:spcBef>
                <a:spcPct val="0"/>
              </a:spcBef>
              <a:spcAft>
                <a:spcPct val="0"/>
              </a:spcAft>
              <a:defRPr/>
            </a:pPr>
            <a:fld id="{5C712FEE-E2C0-4FB3-9F70-72FC8EDB014E}"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09954671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hdr="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file:///C:\Documents%20and%20Settings\doflaherty\ACoRN\ACoRN\ACoRN%20SCN\October%202008\Day%202\Retractions.wmv" TargetMode="Externa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Forest.jpg"/>
          <p:cNvPicPr>
            <a:picLocks noGrp="1"/>
          </p:cNvPicPr>
          <p:nvPr/>
        </p:nvPicPr>
        <p:blipFill>
          <a:blip r:embed="rId3">
            <a:extLst>
              <a:ext uri="{28A0092B-C50C-407E-A947-70E740481C1C}">
                <a14:useLocalDpi xmlns:a14="http://schemas.microsoft.com/office/drawing/2010/main" val="0"/>
              </a:ext>
            </a:extLst>
          </a:blip>
          <a:srcRect/>
          <a:stretch>
            <a:fillRect/>
          </a:stretch>
        </p:blipFill>
        <p:spPr bwMode="auto">
          <a:xfrm>
            <a:off x="2004848" y="467688"/>
            <a:ext cx="8229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ChangeArrowheads="1"/>
          </p:cNvSpPr>
          <p:nvPr/>
        </p:nvSpPr>
        <p:spPr bwMode="auto">
          <a:xfrm>
            <a:off x="4275083" y="4261946"/>
            <a:ext cx="54149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800"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دکتر مرزبان – دانشیار دانشگاه زنجان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800"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فوق تخصص نوزادان</a:t>
            </a:r>
          </a:p>
        </p:txBody>
      </p:sp>
      <p:pic>
        <p:nvPicPr>
          <p:cNvPr id="15364" name="Picture 5" descr="6_besm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083" y="825121"/>
            <a:ext cx="264676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8DA7D1-A20F-4DAD-8181-92FFCFBDC638}" type="datetime1">
              <a:rPr kumimoji="0" lang="en-US" sz="1800" b="0" i="0" u="none" strike="noStrike" kern="1200" cap="none" spc="0" normalizeH="0" baseline="0" noProof="0" smtClean="0">
                <a:ln>
                  <a:noFill/>
                </a:ln>
                <a:solidFill>
                  <a:schemeClr val="tx1"/>
                </a:solidFill>
                <a:uLnTx/>
                <a:uFillTx/>
                <a:latin typeface="Arial" charset="0"/>
                <a:ea typeface="+mn-ea"/>
                <a:cs typeface="+mn-cs"/>
              </a:rPr>
              <a:t>12/7/2021</a:t>
            </a:fld>
            <a:endParaRPr kumimoji="0" lang="en-US" sz="1800" b="0" i="0" u="none" strike="noStrike" kern="1200" cap="none" spc="0" normalizeH="0" baseline="0" noProof="0" dirty="0">
              <a:ln>
                <a:noFill/>
              </a:ln>
              <a:solidFill>
                <a:schemeClr val="tx1"/>
              </a:solidFill>
              <a:uLnTx/>
              <a:uFillTx/>
              <a:latin typeface="Arial" charset="0"/>
              <a:ea typeface="+mn-ea"/>
              <a:cs typeface="+mn-cs"/>
            </a:endParaRPr>
          </a:p>
        </p:txBody>
      </p:sp>
      <p:sp>
        <p:nvSpPr>
          <p:cNvPr id="15365" name="Footer Placeholder 4"/>
          <p:cNvSpPr>
            <a:spLocks noGrp="1"/>
          </p:cNvSpPr>
          <p:nvPr>
            <p:ph type="ftr" sz="quarter" idx="11"/>
          </p:nvPr>
        </p:nvSpPr>
        <p:spPr bwMode="auto">
          <a:xfrm>
            <a:off x="4700752" y="6265068"/>
            <a:ext cx="30861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smtClean="0">
                <a:ln>
                  <a:noFill/>
                </a:ln>
                <a:uLnTx/>
                <a:uFillTx/>
                <a:latin typeface="Arial" panose="020B0604020202020204" pitchFamily="34" charset="0"/>
                <a:ea typeface="ＭＳ Ｐゴシック" charset="-128"/>
                <a:cs typeface="Arial" panose="020B0604020202020204" pitchFamily="34" charset="0"/>
              </a:rPr>
              <a:t>MARZBAN  ZANJAN 400 9</a:t>
            </a:r>
            <a:endParaRPr kumimoji="0" lang="fa-IR" altLang="en-US" sz="1800" b="0" i="0" u="none" strike="noStrike" kern="1200" cap="none" spc="0" normalizeH="0" baseline="0" noProof="0" dirty="0" smtClean="0">
              <a:ln>
                <a:noFill/>
              </a:ln>
              <a:uLnTx/>
              <a:uFillTx/>
              <a:latin typeface="Arial" panose="020B0604020202020204" pitchFamily="34" charset="0"/>
              <a:ea typeface="ＭＳ Ｐゴシック" charset="-128"/>
              <a:cs typeface="Arial" panose="020B0604020202020204" pitchFamily="34" charset="0"/>
            </a:endParaRPr>
          </a:p>
        </p:txBody>
      </p:sp>
      <p:sp>
        <p:nvSpPr>
          <p:cNvPr id="1536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DA0CD46-F74A-4BD9-A50B-9AD854891B34}" type="slidenum">
              <a:rPr kumimoji="0" lang="fa-I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fa-IR"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3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467688"/>
            <a:ext cx="1304925"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700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3A08A9-3D30-46DE-8916-1412CB2C2A9C}" type="datetime1">
              <a:rPr lang="en-US" sz="1200" smtClean="0">
                <a:solidFill>
                  <a:srgbClr val="FFFFFF"/>
                </a:solidFill>
              </a:rPr>
              <a:t>12/7/2021</a:t>
            </a:fld>
            <a:endParaRPr lang="en-US" sz="1200">
              <a:solidFill>
                <a:srgbClr val="FFFFFF"/>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t>10</a:t>
            </a:fld>
            <a:endParaRPr lang="en-US" dirty="0"/>
          </a:p>
        </p:txBody>
      </p:sp>
      <p:pic>
        <p:nvPicPr>
          <p:cNvPr id="5" name="Picture 4"/>
          <p:cNvPicPr>
            <a:picLocks noChangeAspect="1"/>
          </p:cNvPicPr>
          <p:nvPr/>
        </p:nvPicPr>
        <p:blipFill>
          <a:blip r:embed="rId2"/>
          <a:stretch>
            <a:fillRect/>
          </a:stretch>
        </p:blipFill>
        <p:spPr>
          <a:xfrm>
            <a:off x="1663264" y="2297825"/>
            <a:ext cx="7512268" cy="4084734"/>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264" y="141891"/>
            <a:ext cx="7512268" cy="2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pic>
    </p:spTree>
    <p:extLst>
      <p:ext uri="{BB962C8B-B14F-4D97-AF65-F5344CB8AC3E}">
        <p14:creationId xmlns:p14="http://schemas.microsoft.com/office/powerpoint/2010/main" val="1759340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rrowheads="1"/>
          </p:cNvPicPr>
          <p:nvPr/>
        </p:nvPicPr>
        <p:blipFill>
          <a:blip r:embed="rId2"/>
          <a:srcRect/>
          <a:stretch>
            <a:fillRect/>
          </a:stretch>
        </p:blipFill>
        <p:spPr bwMode="auto">
          <a:xfrm>
            <a:off x="2875694" y="712789"/>
            <a:ext cx="6688138" cy="5194300"/>
          </a:xfrm>
          <a:prstGeom prst="rect">
            <a:avLst/>
          </a:prstGeom>
          <a:noFill/>
          <a:ln w="38100">
            <a:solidFill>
              <a:srgbClr val="FF3300"/>
            </a:solidFill>
            <a:miter lim="800000"/>
            <a:headEnd/>
            <a:tailEnd/>
          </a:ln>
        </p:spPr>
      </p:pic>
      <p:sp>
        <p:nvSpPr>
          <p:cNvPr id="144387" name="Rectangle 3"/>
          <p:cNvSpPr>
            <a:spLocks noChangeArrowheads="1"/>
          </p:cNvSpPr>
          <p:nvPr/>
        </p:nvSpPr>
        <p:spPr bwMode="auto">
          <a:xfrm>
            <a:off x="4073525" y="5907089"/>
            <a:ext cx="5336398" cy="397545"/>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2000" i="1">
                <a:solidFill>
                  <a:prstClr val="black"/>
                </a:solidFill>
                <a:effectLst>
                  <a:outerShdw blurRad="38100" dist="38100" dir="2700000" algn="tl">
                    <a:srgbClr val="FFFFFF"/>
                  </a:outerShdw>
                </a:effectLst>
                <a:latin typeface="Garamond" pitchFamily="18" charset="0"/>
              </a:rPr>
              <a:t>Dreyfuss, Am J Respir Crit Care Med 1998;157:294-323</a:t>
            </a:r>
          </a:p>
        </p:txBody>
      </p:sp>
      <p:sp>
        <p:nvSpPr>
          <p:cNvPr id="19460" name="Rectangle 4"/>
          <p:cNvSpPr>
            <a:spLocks noChangeArrowheads="1"/>
          </p:cNvSpPr>
          <p:nvPr/>
        </p:nvSpPr>
        <p:spPr bwMode="white">
          <a:xfrm>
            <a:off x="3128964" y="1109663"/>
            <a:ext cx="952185" cy="643766"/>
          </a:xfrm>
          <a:prstGeom prst="rect">
            <a:avLst/>
          </a:prstGeom>
          <a:noFill/>
          <a:ln w="12700">
            <a:noFill/>
            <a:miter lim="800000"/>
            <a:headEnd/>
            <a:tailEnd/>
          </a:ln>
        </p:spPr>
        <p:txBody>
          <a:bodyPr wrap="none" lIns="90488" tIns="44450" rIns="90488" bIns="44450">
            <a:spAutoFit/>
          </a:bodyPr>
          <a:lstStyle/>
          <a:p>
            <a:pPr algn="ctr" eaLnBrk="0" hangingPunct="0"/>
            <a:r>
              <a:rPr lang="en-US" b="1" dirty="0">
                <a:solidFill>
                  <a:srgbClr val="00B0F0"/>
                </a:solidFill>
                <a:latin typeface="Arial" charset="0"/>
              </a:rPr>
              <a:t>normal</a:t>
            </a:r>
          </a:p>
          <a:p>
            <a:pPr algn="ctr" eaLnBrk="0" hangingPunct="0"/>
            <a:r>
              <a:rPr lang="en-US" b="1" dirty="0">
                <a:solidFill>
                  <a:srgbClr val="00B0F0"/>
                </a:solidFill>
                <a:latin typeface="Arial" charset="0"/>
              </a:rPr>
              <a:t>lungs</a:t>
            </a:r>
          </a:p>
        </p:txBody>
      </p:sp>
      <p:sp>
        <p:nvSpPr>
          <p:cNvPr id="19461" name="Rectangle 5"/>
          <p:cNvSpPr>
            <a:spLocks noChangeArrowheads="1"/>
          </p:cNvSpPr>
          <p:nvPr/>
        </p:nvSpPr>
        <p:spPr bwMode="white">
          <a:xfrm>
            <a:off x="5207000" y="1128713"/>
            <a:ext cx="1332096" cy="643766"/>
          </a:xfrm>
          <a:prstGeom prst="rect">
            <a:avLst/>
          </a:prstGeom>
          <a:noFill/>
          <a:ln w="12700">
            <a:noFill/>
            <a:miter lim="800000"/>
            <a:headEnd/>
            <a:tailEnd/>
          </a:ln>
        </p:spPr>
        <p:txBody>
          <a:bodyPr wrap="none" lIns="90488" tIns="44450" rIns="90488" bIns="44450">
            <a:spAutoFit/>
          </a:bodyPr>
          <a:lstStyle/>
          <a:p>
            <a:pPr algn="ctr" eaLnBrk="0" hangingPunct="0"/>
            <a:r>
              <a:rPr lang="en-US" b="1" dirty="0">
                <a:solidFill>
                  <a:srgbClr val="00B0F0"/>
                </a:solidFill>
                <a:latin typeface="Arial" charset="0"/>
              </a:rPr>
              <a:t>5 min of </a:t>
            </a:r>
          </a:p>
          <a:p>
            <a:pPr algn="ctr" eaLnBrk="0" hangingPunct="0"/>
            <a:r>
              <a:rPr lang="en-US" b="1" dirty="0">
                <a:solidFill>
                  <a:srgbClr val="00B0F0"/>
                </a:solidFill>
                <a:latin typeface="Arial" charset="0"/>
              </a:rPr>
              <a:t>45 cm H</a:t>
            </a:r>
            <a:r>
              <a:rPr lang="en-US" b="1" baseline="-25000" dirty="0">
                <a:solidFill>
                  <a:srgbClr val="00B0F0"/>
                </a:solidFill>
                <a:latin typeface="Arial" charset="0"/>
              </a:rPr>
              <a:t>2</a:t>
            </a:r>
            <a:r>
              <a:rPr lang="en-US" b="1" dirty="0">
                <a:solidFill>
                  <a:srgbClr val="00B0F0"/>
                </a:solidFill>
                <a:latin typeface="Arial" charset="0"/>
              </a:rPr>
              <a:t>O</a:t>
            </a:r>
          </a:p>
        </p:txBody>
      </p:sp>
      <p:sp>
        <p:nvSpPr>
          <p:cNvPr id="19462" name="Rectangle 6"/>
          <p:cNvSpPr>
            <a:spLocks noChangeArrowheads="1"/>
          </p:cNvSpPr>
          <p:nvPr/>
        </p:nvSpPr>
        <p:spPr bwMode="white">
          <a:xfrm>
            <a:off x="7624763" y="1109663"/>
            <a:ext cx="1332096" cy="643766"/>
          </a:xfrm>
          <a:prstGeom prst="rect">
            <a:avLst/>
          </a:prstGeom>
          <a:noFill/>
          <a:ln w="12700">
            <a:noFill/>
            <a:miter lim="800000"/>
            <a:headEnd/>
            <a:tailEnd/>
          </a:ln>
        </p:spPr>
        <p:txBody>
          <a:bodyPr wrap="none" lIns="90488" tIns="44450" rIns="90488" bIns="44450">
            <a:spAutoFit/>
          </a:bodyPr>
          <a:lstStyle/>
          <a:p>
            <a:pPr algn="ctr" eaLnBrk="0" hangingPunct="0"/>
            <a:r>
              <a:rPr lang="en-US" b="1" dirty="0">
                <a:solidFill>
                  <a:srgbClr val="00B0F0"/>
                </a:solidFill>
                <a:latin typeface="Arial" charset="0"/>
              </a:rPr>
              <a:t>20 min of </a:t>
            </a:r>
          </a:p>
          <a:p>
            <a:pPr algn="ctr" eaLnBrk="0" hangingPunct="0"/>
            <a:r>
              <a:rPr lang="en-US" b="1" dirty="0">
                <a:solidFill>
                  <a:srgbClr val="00B0F0"/>
                </a:solidFill>
                <a:latin typeface="Arial" charset="0"/>
              </a:rPr>
              <a:t>45 cm H</a:t>
            </a:r>
            <a:r>
              <a:rPr lang="en-US" b="1" baseline="-25000" dirty="0">
                <a:solidFill>
                  <a:srgbClr val="00B0F0"/>
                </a:solidFill>
                <a:latin typeface="Arial" charset="0"/>
              </a:rPr>
              <a:t>2</a:t>
            </a:r>
            <a:r>
              <a:rPr lang="en-US" b="1" dirty="0">
                <a:solidFill>
                  <a:srgbClr val="00B0F0"/>
                </a:solidFill>
                <a:latin typeface="Arial" charset="0"/>
              </a:rPr>
              <a:t>O</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F97410-4433-420B-89F7-AA8ED9EEEA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MARZBAN  ZANJAN 400 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7538D-8CC9-486A-A5AC-7686579020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778371"/>
      </p:ext>
    </p:extLst>
  </p:cSld>
  <p:clrMapOvr>
    <a:masterClrMapping/>
  </p:clrMapOvr>
  <p:transition>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95600" y="1143000"/>
            <a:ext cx="6400800" cy="4495800"/>
          </a:xfrm>
        </p:spPr>
        <p:txBody>
          <a:bodyPr/>
          <a:lstStyle/>
          <a:p>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9EF34E4A-EBFE-489E-AF5B-9A4767E63014}"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6" name="Slide Number Placeholder 5"/>
          <p:cNvSpPr>
            <a:spLocks noGrp="1"/>
          </p:cNvSpPr>
          <p:nvPr>
            <p:ph type="sldNum" sz="quarter" idx="12"/>
          </p:nvPr>
        </p:nvSpPr>
        <p:spPr/>
        <p:txBody>
          <a:bodyPr/>
          <a:lstStyle/>
          <a:p>
            <a:fld id="{979BE1CA-D7AD-4F9C-993F-C6B2EFC46454}" type="slidenum">
              <a:rPr lang="en-US" smtClean="0"/>
              <a:t>12</a:t>
            </a:fld>
            <a:endParaRPr lang="en-US"/>
          </a:p>
        </p:txBody>
      </p:sp>
      <p:pic>
        <p:nvPicPr>
          <p:cNvPr id="1026" name="Picture 2"/>
          <p:cNvPicPr>
            <a:picLocks noChangeAspect="1" noChangeArrowheads="1"/>
          </p:cNvPicPr>
          <p:nvPr/>
        </p:nvPicPr>
        <p:blipFill>
          <a:blip r:embed="rId2"/>
          <a:srcRect/>
          <a:stretch>
            <a:fillRect/>
          </a:stretch>
        </p:blipFill>
        <p:spPr bwMode="auto">
          <a:xfrm>
            <a:off x="1308537" y="197068"/>
            <a:ext cx="9553903" cy="6455979"/>
          </a:xfrm>
          <a:prstGeom prst="rect">
            <a:avLst/>
          </a:prstGeom>
          <a:noFill/>
          <a:ln w="9525">
            <a:noFill/>
            <a:miter lim="800000"/>
            <a:headEnd/>
            <a:tailEnd/>
          </a:ln>
          <a:effectLst/>
        </p:spPr>
      </p:pic>
    </p:spTree>
    <p:extLst>
      <p:ext uri="{BB962C8B-B14F-4D97-AF65-F5344CB8AC3E}">
        <p14:creationId xmlns:p14="http://schemas.microsoft.com/office/powerpoint/2010/main" val="1003987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2"/>
          <p:cNvSpPr txBox="1">
            <a:spLocks noChangeArrowheads="1"/>
          </p:cNvSpPr>
          <p:nvPr/>
        </p:nvSpPr>
        <p:spPr bwMode="auto">
          <a:xfrm>
            <a:off x="1981201" y="1123951"/>
            <a:ext cx="2428875" cy="5191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r>
              <a:rPr lang="en-US" sz="2800" b="1">
                <a:solidFill>
                  <a:srgbClr val="FF9933"/>
                </a:solidFill>
                <a:effectLst>
                  <a:outerShdw blurRad="38100" dist="38100" dir="2700000" algn="tl">
                    <a:srgbClr val="000000"/>
                  </a:outerShdw>
                </a:effectLst>
                <a:latin typeface="Tahoma" charset="0"/>
                <a:ea typeface="MS PGothic" panose="020B0600070205080204" pitchFamily="34" charset="-128"/>
              </a:rPr>
              <a:t>A</a:t>
            </a:r>
            <a:r>
              <a:rPr lang="en-US" sz="2800" b="1">
                <a:solidFill>
                  <a:srgbClr val="FFCFAB"/>
                </a:solidFill>
                <a:effectLst>
                  <a:outerShdw blurRad="38100" dist="38100" dir="2700000" algn="tl">
                    <a:srgbClr val="000000"/>
                  </a:outerShdw>
                </a:effectLst>
                <a:latin typeface="Tahoma" charset="0"/>
                <a:ea typeface="MS PGothic" panose="020B0600070205080204" pitchFamily="34" charset="-128"/>
              </a:rPr>
              <a:t> </a:t>
            </a:r>
            <a:r>
              <a:rPr lang="en-US" sz="2800">
                <a:solidFill>
                  <a:srgbClr val="FFFFFF"/>
                </a:solidFill>
                <a:effectLst>
                  <a:outerShdw blurRad="38100" dist="38100" dir="2700000" algn="tl">
                    <a:srgbClr val="000000"/>
                  </a:outerShdw>
                </a:effectLst>
                <a:latin typeface="Tahoma" charset="0"/>
                <a:ea typeface="MS PGothic" panose="020B0600070205080204" pitchFamily="34" charset="-128"/>
              </a:rPr>
              <a:t>lerting signs</a:t>
            </a:r>
          </a:p>
        </p:txBody>
      </p:sp>
      <p:sp>
        <p:nvSpPr>
          <p:cNvPr id="283651" name="Text Box 3"/>
          <p:cNvSpPr txBox="1">
            <a:spLocks noChangeArrowheads="1"/>
          </p:cNvSpPr>
          <p:nvPr/>
        </p:nvSpPr>
        <p:spPr bwMode="auto">
          <a:xfrm>
            <a:off x="1993900" y="1871663"/>
            <a:ext cx="1968500" cy="51911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r>
              <a:rPr lang="en-US" sz="2800" b="1">
                <a:solidFill>
                  <a:srgbClr val="FF9933"/>
                </a:solidFill>
                <a:effectLst>
                  <a:outerShdw blurRad="38100" dist="38100" dir="2700000" algn="tl">
                    <a:srgbClr val="000000"/>
                  </a:outerShdw>
                </a:effectLst>
                <a:latin typeface="Tahoma" charset="0"/>
                <a:ea typeface="MS PGothic" panose="020B0600070205080204" pitchFamily="34" charset="-128"/>
              </a:rPr>
              <a:t>C</a:t>
            </a:r>
            <a:r>
              <a:rPr lang="en-US" sz="2800" b="1">
                <a:solidFill>
                  <a:srgbClr val="FFCFAB"/>
                </a:solidFill>
                <a:effectLst>
                  <a:outerShdw blurRad="38100" dist="38100" dir="2700000" algn="tl">
                    <a:srgbClr val="000000"/>
                  </a:outerShdw>
                </a:effectLst>
                <a:latin typeface="Tahoma" charset="0"/>
                <a:ea typeface="MS PGothic" panose="020B0600070205080204" pitchFamily="34" charset="-128"/>
              </a:rPr>
              <a:t> </a:t>
            </a:r>
            <a:r>
              <a:rPr lang="en-US" sz="2800">
                <a:solidFill>
                  <a:srgbClr val="FFFFFF"/>
                </a:solidFill>
                <a:effectLst>
                  <a:outerShdw blurRad="38100" dist="38100" dir="2700000" algn="tl">
                    <a:srgbClr val="000000"/>
                  </a:outerShdw>
                </a:effectLst>
                <a:latin typeface="Tahoma" charset="0"/>
                <a:ea typeface="MS PGothic" panose="020B0600070205080204" pitchFamily="34" charset="-128"/>
              </a:rPr>
              <a:t>ore steps</a:t>
            </a:r>
          </a:p>
        </p:txBody>
      </p:sp>
      <p:sp>
        <p:nvSpPr>
          <p:cNvPr id="283652" name="Text Box 4"/>
          <p:cNvSpPr txBox="1">
            <a:spLocks noChangeArrowheads="1"/>
          </p:cNvSpPr>
          <p:nvPr/>
        </p:nvSpPr>
        <p:spPr bwMode="auto">
          <a:xfrm>
            <a:off x="1981200" y="2684463"/>
            <a:ext cx="3657600" cy="523220"/>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n-US" sz="2800" b="1">
                <a:solidFill>
                  <a:srgbClr val="FF9933"/>
                </a:solidFill>
                <a:effectLst>
                  <a:outerShdw blurRad="38100" dist="38100" dir="2700000" algn="tl">
                    <a:srgbClr val="000000"/>
                  </a:outerShdw>
                </a:effectLst>
                <a:latin typeface="Tahoma" pitchFamily="34" charset="0"/>
                <a:ea typeface="ＭＳ Ｐゴシック" charset="-128"/>
              </a:rPr>
              <a:t>O</a:t>
            </a:r>
            <a:r>
              <a:rPr lang="en-US" sz="2800" b="1">
                <a:solidFill>
                  <a:srgbClr val="FFCFAB"/>
                </a:solidFill>
                <a:effectLst>
                  <a:outerShdw blurRad="38100" dist="38100" dir="2700000" algn="tl">
                    <a:srgbClr val="000000"/>
                  </a:outerShdw>
                </a:effectLst>
                <a:latin typeface="Tahoma" pitchFamily="34" charset="0"/>
                <a:ea typeface="ＭＳ Ｐゴシック" charset="-128"/>
              </a:rPr>
              <a:t> </a:t>
            </a:r>
            <a:r>
              <a:rPr lang="en-US" sz="2800">
                <a:solidFill>
                  <a:srgbClr val="FFFFFF"/>
                </a:solidFill>
                <a:effectLst>
                  <a:outerShdw blurRad="38100" dist="38100" dir="2700000" algn="tl">
                    <a:srgbClr val="000000"/>
                  </a:outerShdw>
                </a:effectLst>
                <a:latin typeface="Tahoma" pitchFamily="34" charset="0"/>
                <a:ea typeface="ＭＳ Ｐゴシック" charset="-128"/>
              </a:rPr>
              <a:t>rganization of care</a:t>
            </a:r>
            <a:endParaRPr lang="en-US" sz="2800">
              <a:solidFill>
                <a:srgbClr val="FFFFFF"/>
              </a:solidFill>
              <a:effectLst>
                <a:outerShdw blurRad="38100" dist="38100" dir="2700000" algn="tl">
                  <a:srgbClr val="000000"/>
                </a:outerShdw>
              </a:effectLst>
              <a:latin typeface="Times New Roman" pitchFamily="18" charset="0"/>
              <a:ea typeface="ＭＳ Ｐゴシック" charset="-128"/>
            </a:endParaRPr>
          </a:p>
        </p:txBody>
      </p:sp>
      <p:sp>
        <p:nvSpPr>
          <p:cNvPr id="283653" name="Text Box 5"/>
          <p:cNvSpPr txBox="1">
            <a:spLocks noChangeArrowheads="1"/>
          </p:cNvSpPr>
          <p:nvPr/>
        </p:nvSpPr>
        <p:spPr bwMode="auto">
          <a:xfrm>
            <a:off x="1981200" y="3354388"/>
            <a:ext cx="1981200" cy="519112"/>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n-US" sz="2800" b="1">
                <a:solidFill>
                  <a:srgbClr val="FF9933"/>
                </a:solidFill>
                <a:effectLst>
                  <a:outerShdw blurRad="38100" dist="38100" dir="2700000" algn="tl">
                    <a:srgbClr val="000000"/>
                  </a:outerShdw>
                </a:effectLst>
                <a:latin typeface="Tahoma" pitchFamily="34" charset="0"/>
                <a:ea typeface="ＭＳ Ｐゴシック" charset="-128"/>
              </a:rPr>
              <a:t>R</a:t>
            </a:r>
            <a:r>
              <a:rPr lang="en-US" sz="2800" b="1">
                <a:solidFill>
                  <a:srgbClr val="FFCFAB"/>
                </a:solidFill>
                <a:effectLst>
                  <a:outerShdw blurRad="38100" dist="38100" dir="2700000" algn="tl">
                    <a:srgbClr val="000000"/>
                  </a:outerShdw>
                </a:effectLst>
                <a:latin typeface="Tahoma" pitchFamily="34" charset="0"/>
                <a:ea typeface="ＭＳ Ｐゴシック" charset="-128"/>
              </a:rPr>
              <a:t> </a:t>
            </a:r>
            <a:r>
              <a:rPr lang="en-US" sz="2800">
                <a:solidFill>
                  <a:srgbClr val="FFFFFF"/>
                </a:solidFill>
                <a:effectLst>
                  <a:outerShdw blurRad="38100" dist="38100" dir="2700000" algn="tl">
                    <a:srgbClr val="000000"/>
                  </a:outerShdw>
                </a:effectLst>
                <a:latin typeface="Tahoma" pitchFamily="34" charset="0"/>
                <a:ea typeface="ＭＳ Ｐゴシック" charset="-128"/>
              </a:rPr>
              <a:t>esponse</a:t>
            </a:r>
            <a:endParaRPr lang="en-US" sz="2800">
              <a:solidFill>
                <a:srgbClr val="FFFFFF"/>
              </a:solidFill>
              <a:effectLst>
                <a:outerShdw blurRad="38100" dist="38100" dir="2700000" algn="tl">
                  <a:srgbClr val="000000"/>
                </a:outerShdw>
              </a:effectLst>
              <a:latin typeface="Times New Roman" pitchFamily="18" charset="0"/>
              <a:ea typeface="ＭＳ Ｐゴシック" charset="-128"/>
            </a:endParaRPr>
          </a:p>
        </p:txBody>
      </p:sp>
      <p:sp>
        <p:nvSpPr>
          <p:cNvPr id="283654" name="Text Box 6"/>
          <p:cNvSpPr txBox="1">
            <a:spLocks noChangeArrowheads="1"/>
          </p:cNvSpPr>
          <p:nvPr/>
        </p:nvSpPr>
        <p:spPr bwMode="auto">
          <a:xfrm>
            <a:off x="1981200" y="4194176"/>
            <a:ext cx="1981200" cy="519113"/>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n-US" sz="2800" b="1">
                <a:solidFill>
                  <a:srgbClr val="FF9933"/>
                </a:solidFill>
                <a:effectLst>
                  <a:outerShdw blurRad="38100" dist="38100" dir="2700000" algn="tl">
                    <a:srgbClr val="000000"/>
                  </a:outerShdw>
                </a:effectLst>
                <a:latin typeface="Tahoma" pitchFamily="34" charset="0"/>
                <a:ea typeface="ＭＳ Ｐゴシック" charset="-128"/>
              </a:rPr>
              <a:t>N</a:t>
            </a:r>
            <a:r>
              <a:rPr lang="en-US" sz="2800" b="1">
                <a:solidFill>
                  <a:srgbClr val="FFCFAB"/>
                </a:solidFill>
                <a:effectLst>
                  <a:outerShdw blurRad="38100" dist="38100" dir="2700000" algn="tl">
                    <a:srgbClr val="000000"/>
                  </a:outerShdw>
                </a:effectLst>
                <a:latin typeface="Tahoma" pitchFamily="34" charset="0"/>
                <a:ea typeface="ＭＳ Ｐゴシック" charset="-128"/>
              </a:rPr>
              <a:t> </a:t>
            </a:r>
            <a:r>
              <a:rPr lang="en-US" sz="2800">
                <a:solidFill>
                  <a:srgbClr val="FFFFFF"/>
                </a:solidFill>
                <a:effectLst>
                  <a:outerShdw blurRad="38100" dist="38100" dir="2700000" algn="tl">
                    <a:srgbClr val="000000"/>
                  </a:outerShdw>
                </a:effectLst>
                <a:latin typeface="Tahoma" pitchFamily="34" charset="0"/>
                <a:ea typeface="ＭＳ Ｐゴシック" charset="-128"/>
              </a:rPr>
              <a:t>ext steps</a:t>
            </a:r>
            <a:endParaRPr lang="en-US" sz="2800">
              <a:solidFill>
                <a:srgbClr val="FFFFFF"/>
              </a:solidFill>
              <a:effectLst>
                <a:outerShdw blurRad="38100" dist="38100" dir="2700000" algn="tl">
                  <a:srgbClr val="000000"/>
                </a:outerShdw>
              </a:effectLst>
              <a:latin typeface="Times New Roman" pitchFamily="18" charset="0"/>
              <a:ea typeface="ＭＳ Ｐゴシック" charset="-128"/>
            </a:endParaRPr>
          </a:p>
        </p:txBody>
      </p:sp>
      <p:sp>
        <p:nvSpPr>
          <p:cNvPr id="283655" name="Text Box 7"/>
          <p:cNvSpPr txBox="1">
            <a:spLocks noChangeArrowheads="1"/>
          </p:cNvSpPr>
          <p:nvPr/>
        </p:nvSpPr>
        <p:spPr bwMode="auto">
          <a:xfrm>
            <a:off x="1981200" y="5576888"/>
            <a:ext cx="3733800" cy="519112"/>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n-US" sz="2800" b="1">
                <a:solidFill>
                  <a:srgbClr val="FF9933"/>
                </a:solidFill>
                <a:effectLst>
                  <a:outerShdw blurRad="38100" dist="38100" dir="2700000" algn="tl">
                    <a:srgbClr val="000000"/>
                  </a:outerShdw>
                </a:effectLst>
                <a:latin typeface="Tahoma" pitchFamily="34" charset="0"/>
                <a:ea typeface="ＭＳ Ｐゴシック" charset="-128"/>
              </a:rPr>
              <a:t>S</a:t>
            </a:r>
            <a:r>
              <a:rPr lang="en-US" sz="2800" b="1">
                <a:solidFill>
                  <a:srgbClr val="FFCFAB"/>
                </a:solidFill>
                <a:effectLst>
                  <a:outerShdw blurRad="38100" dist="38100" dir="2700000" algn="tl">
                    <a:srgbClr val="000000"/>
                  </a:outerShdw>
                </a:effectLst>
                <a:latin typeface="Tahoma" pitchFamily="34" charset="0"/>
                <a:ea typeface="ＭＳ Ｐゴシック" charset="-128"/>
              </a:rPr>
              <a:t> </a:t>
            </a:r>
            <a:r>
              <a:rPr lang="en-US" sz="2800">
                <a:solidFill>
                  <a:srgbClr val="FFFFFF"/>
                </a:solidFill>
                <a:effectLst>
                  <a:outerShdw blurRad="38100" dist="38100" dir="2700000" algn="tl">
                    <a:srgbClr val="000000"/>
                  </a:outerShdw>
                </a:effectLst>
                <a:latin typeface="Tahoma" pitchFamily="34" charset="0"/>
                <a:ea typeface="ＭＳ Ｐゴシック" charset="-128"/>
              </a:rPr>
              <a:t>pecific management</a:t>
            </a:r>
            <a:endParaRPr lang="en-US" sz="2800">
              <a:solidFill>
                <a:srgbClr val="FFFFFF"/>
              </a:solidFill>
              <a:effectLst>
                <a:outerShdw blurRad="38100" dist="38100" dir="2700000" algn="tl">
                  <a:srgbClr val="000000"/>
                </a:outerShdw>
              </a:effectLst>
              <a:latin typeface="Times New Roman" pitchFamily="18" charset="0"/>
              <a:ea typeface="ＭＳ Ｐゴシック" charset="-128"/>
            </a:endParaRPr>
          </a:p>
        </p:txBody>
      </p:sp>
      <p:sp>
        <p:nvSpPr>
          <p:cNvPr id="283656" name="Text Box 8"/>
          <p:cNvSpPr txBox="1">
            <a:spLocks noChangeArrowheads="1"/>
          </p:cNvSpPr>
          <p:nvPr/>
        </p:nvSpPr>
        <p:spPr bwMode="auto">
          <a:xfrm>
            <a:off x="3017520" y="284997"/>
            <a:ext cx="5008179"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defRPr/>
            </a:pPr>
            <a:r>
              <a:rPr lang="en-US" sz="3600" b="1" dirty="0" err="1">
                <a:latin typeface="Tahoma" charset="0"/>
                <a:ea typeface="MS PGothic" panose="020B0600070205080204" pitchFamily="34" charset="-128"/>
              </a:rPr>
              <a:t>ACoRN</a:t>
            </a:r>
            <a:r>
              <a:rPr lang="en-US" sz="3600" b="1" dirty="0">
                <a:latin typeface="Tahoma" charset="0"/>
                <a:ea typeface="MS PGothic" panose="020B0600070205080204" pitchFamily="34" charset="-128"/>
              </a:rPr>
              <a:t> Sequences</a:t>
            </a:r>
          </a:p>
        </p:txBody>
      </p:sp>
      <p:sp>
        <p:nvSpPr>
          <p:cNvPr id="283657" name="Rectangle 9"/>
          <p:cNvSpPr>
            <a:spLocks noChangeArrowheads="1"/>
          </p:cNvSpPr>
          <p:nvPr/>
        </p:nvSpPr>
        <p:spPr bwMode="auto">
          <a:xfrm>
            <a:off x="1981200" y="4954588"/>
            <a:ext cx="3429000" cy="519112"/>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2800" b="1">
                <a:solidFill>
                  <a:srgbClr val="FF9933"/>
                </a:solidFill>
                <a:effectLst>
                  <a:outerShdw blurRad="38100" dist="38100" dir="2700000" algn="tl">
                    <a:srgbClr val="000000"/>
                  </a:outerShdw>
                </a:effectLst>
                <a:latin typeface="Tahoma" charset="0"/>
                <a:ea typeface="MS PGothic" panose="020B0600070205080204" pitchFamily="34" charset="-128"/>
              </a:rPr>
              <a:t>S</a:t>
            </a:r>
            <a:r>
              <a:rPr lang="en-US" sz="2800" b="1">
                <a:solidFill>
                  <a:srgbClr val="FFCFAB"/>
                </a:solidFill>
                <a:effectLst>
                  <a:outerShdw blurRad="38100" dist="38100" dir="2700000" algn="tl">
                    <a:srgbClr val="000000"/>
                  </a:outerShdw>
                </a:effectLst>
                <a:latin typeface="Tahoma" charset="0"/>
                <a:ea typeface="MS PGothic" panose="020B0600070205080204" pitchFamily="34" charset="-128"/>
              </a:rPr>
              <a:t> </a:t>
            </a:r>
            <a:r>
              <a:rPr lang="en-US" sz="2800">
                <a:solidFill>
                  <a:srgbClr val="FFFFFF"/>
                </a:solidFill>
                <a:effectLst>
                  <a:outerShdw blurRad="38100" dist="38100" dir="2700000" algn="tl">
                    <a:srgbClr val="000000"/>
                  </a:outerShdw>
                </a:effectLst>
                <a:latin typeface="Tahoma" charset="0"/>
                <a:ea typeface="MS PGothic" panose="020B0600070205080204" pitchFamily="34" charset="-128"/>
              </a:rPr>
              <a:t>pecific diagnosis</a:t>
            </a:r>
          </a:p>
        </p:txBody>
      </p:sp>
      <p:graphicFrame>
        <p:nvGraphicFramePr>
          <p:cNvPr id="10242" name="Object 2"/>
          <p:cNvGraphicFramePr>
            <a:graphicFrameLocks noChangeAspect="1"/>
          </p:cNvGraphicFramePr>
          <p:nvPr/>
        </p:nvGraphicFramePr>
        <p:xfrm>
          <a:off x="5638800" y="1066800"/>
          <a:ext cx="4260850" cy="5105400"/>
        </p:xfrm>
        <a:graphic>
          <a:graphicData uri="http://schemas.openxmlformats.org/presentationml/2006/ole">
            <mc:AlternateContent xmlns:mc="http://schemas.openxmlformats.org/markup-compatibility/2006">
              <mc:Choice xmlns:v="urn:schemas-microsoft-com:vml" Requires="v">
                <p:oleObj spid="_x0000_s2201" name="Visio" r:id="rId4" imgW="6217615" imgH="5030419" progId="Visio.Drawing.6">
                  <p:embed/>
                </p:oleObj>
              </mc:Choice>
              <mc:Fallback>
                <p:oleObj name="Visio" r:id="rId4" imgW="6217615" imgH="5030419" progId="Visio.Drawing.6">
                  <p:embed/>
                  <p:pic>
                    <p:nvPicPr>
                      <p:cNvPr id="10242" name="Object 2"/>
                      <p:cNvPicPr>
                        <a:picLocks noChangeAspect="1" noChangeArrowheads="1"/>
                      </p:cNvPicPr>
                      <p:nvPr/>
                    </p:nvPicPr>
                    <p:blipFill>
                      <a:blip r:embed="rId5">
                        <a:extLst>
                          <a:ext uri="{28A0092B-C50C-407E-A947-70E740481C1C}">
                            <a14:useLocalDpi xmlns:a14="http://schemas.microsoft.com/office/drawing/2010/main" val="0"/>
                          </a:ext>
                        </a:extLst>
                      </a:blip>
                      <a:srcRect l="33009"/>
                      <a:stretch>
                        <a:fillRect/>
                      </a:stretch>
                    </p:blipFill>
                    <p:spPr bwMode="auto">
                      <a:xfrm>
                        <a:off x="5638800" y="1066800"/>
                        <a:ext cx="4260850" cy="51054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pPr fontAlgn="base">
              <a:spcBef>
                <a:spcPct val="0"/>
              </a:spcBef>
              <a:spcAft>
                <a:spcPct val="0"/>
              </a:spcAft>
              <a:defRPr/>
            </a:pPr>
            <a:fld id="{7C0A9AE9-D87C-4421-888C-C9A6BA4C608C}"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2658826459"/>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082" y="365125"/>
            <a:ext cx="8602717" cy="856703"/>
          </a:xfrm>
        </p:spPr>
        <p:txBody>
          <a:bodyPr/>
          <a:lstStyle/>
          <a:p>
            <a:r>
              <a:rPr lang="fa-IR" dirty="0">
                <a:solidFill>
                  <a:srgbClr val="FF0000"/>
                </a:solidFill>
              </a:rPr>
              <a:t>سکانس تنفس </a:t>
            </a:r>
            <a:r>
              <a:rPr lang="en-US" dirty="0">
                <a:solidFill>
                  <a:srgbClr val="FF0000"/>
                </a:solidFill>
              </a:rPr>
              <a:t>:</a:t>
            </a:r>
            <a:endParaRPr lang="en-US" dirty="0"/>
          </a:p>
        </p:txBody>
      </p:sp>
      <p:pic>
        <p:nvPicPr>
          <p:cNvPr id="7" name="Content Placeholder 6"/>
          <p:cNvPicPr>
            <a:picLocks noGrp="1" noChangeAspect="1"/>
          </p:cNvPicPr>
          <p:nvPr>
            <p:ph idx="1"/>
          </p:nvPr>
        </p:nvPicPr>
        <p:blipFill>
          <a:blip r:embed="rId2"/>
          <a:stretch>
            <a:fillRect/>
          </a:stretch>
        </p:blipFill>
        <p:spPr>
          <a:xfrm>
            <a:off x="2751083" y="1825625"/>
            <a:ext cx="6105640" cy="4351338"/>
          </a:xfrm>
          <a:prstGeom prst="rect">
            <a:avLst/>
          </a:prstGeom>
        </p:spPr>
      </p:pic>
      <p:sp>
        <p:nvSpPr>
          <p:cNvPr id="4" name="Date Placeholder 3"/>
          <p:cNvSpPr>
            <a:spLocks noGrp="1"/>
          </p:cNvSpPr>
          <p:nvPr>
            <p:ph type="dt" sz="half" idx="10"/>
          </p:nvPr>
        </p:nvSpPr>
        <p:spPr/>
        <p:txBody>
          <a:bodyPr/>
          <a:lstStyle/>
          <a:p>
            <a:pPr fontAlgn="base">
              <a:spcBef>
                <a:spcPct val="0"/>
              </a:spcBef>
              <a:spcAft>
                <a:spcPct val="0"/>
              </a:spcAft>
              <a:defRPr/>
            </a:pPr>
            <a:fld id="{F19A6C2B-1282-4AAE-B565-7D849B438E9E}"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6" name="Slide Number Placeholder 5"/>
          <p:cNvSpPr>
            <a:spLocks noGrp="1"/>
          </p:cNvSpPr>
          <p:nvPr>
            <p:ph type="sldNum" sz="quarter" idx="12"/>
          </p:nvPr>
        </p:nvSpPr>
        <p:spPr/>
        <p:txBody>
          <a:bodyPr/>
          <a:lstStyle/>
          <a:p>
            <a:fld id="{979BE1CA-D7AD-4F9C-993F-C6B2EFC46454}" type="slidenum">
              <a:rPr lang="en-US" smtClean="0"/>
              <a:t>14</a:t>
            </a:fld>
            <a:endParaRPr lang="en-US"/>
          </a:p>
        </p:txBody>
      </p:sp>
    </p:spTree>
    <p:extLst>
      <p:ext uri="{BB962C8B-B14F-4D97-AF65-F5344CB8AC3E}">
        <p14:creationId xmlns:p14="http://schemas.microsoft.com/office/powerpoint/2010/main" val="887356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80892"/>
            <a:ext cx="10983310" cy="501978"/>
          </a:xfrm>
        </p:spPr>
        <p:txBody>
          <a:bodyPr>
            <a:normAutofit fontScale="90000"/>
          </a:bodyPr>
          <a:lstStyle/>
          <a:p>
            <a:r>
              <a:rPr lang="en-US" b="1" dirty="0" smtClean="0"/>
              <a:t>CASE:</a:t>
            </a:r>
            <a:endParaRPr lang="en-US" b="1" dirty="0"/>
          </a:p>
        </p:txBody>
      </p:sp>
      <p:pic>
        <p:nvPicPr>
          <p:cNvPr id="8" name="Content Placeholder 7"/>
          <p:cNvPicPr>
            <a:picLocks noGrp="1" noChangeAspect="1"/>
          </p:cNvPicPr>
          <p:nvPr>
            <p:ph idx="1"/>
          </p:nvPr>
        </p:nvPicPr>
        <p:blipFill>
          <a:blip r:embed="rId2"/>
          <a:stretch>
            <a:fillRect/>
          </a:stretch>
        </p:blipFill>
        <p:spPr>
          <a:xfrm>
            <a:off x="2052145" y="512379"/>
            <a:ext cx="8828860" cy="3760076"/>
          </a:xfrm>
          <a:prstGeom prst="rect">
            <a:avLst/>
          </a:prstGeom>
        </p:spPr>
      </p:pic>
      <p:sp>
        <p:nvSpPr>
          <p:cNvPr id="3" name="Date Placeholder 2"/>
          <p:cNvSpPr>
            <a:spLocks noGrp="1"/>
          </p:cNvSpPr>
          <p:nvPr>
            <p:ph type="dt" sz="half" idx="10"/>
          </p:nvPr>
        </p:nvSpPr>
        <p:spPr/>
        <p:txBody>
          <a:bodyPr/>
          <a:lstStyle/>
          <a:p>
            <a:fld id="{71B32228-77D4-423B-9C1F-AE60E873F3A6}"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15</a:t>
            </a:fld>
            <a:endParaRPr lang="en-US"/>
          </a:p>
        </p:txBody>
      </p:sp>
      <p:pic>
        <p:nvPicPr>
          <p:cNvPr id="9" name="Picture 8"/>
          <p:cNvPicPr>
            <a:picLocks noChangeAspect="1"/>
          </p:cNvPicPr>
          <p:nvPr/>
        </p:nvPicPr>
        <p:blipFill>
          <a:blip r:embed="rId3"/>
          <a:stretch>
            <a:fillRect/>
          </a:stretch>
        </p:blipFill>
        <p:spPr>
          <a:xfrm>
            <a:off x="2052145" y="4272455"/>
            <a:ext cx="8762999" cy="1742090"/>
          </a:xfrm>
          <a:prstGeom prst="rect">
            <a:avLst/>
          </a:prstGeom>
        </p:spPr>
      </p:pic>
    </p:spTree>
    <p:extLst>
      <p:ext uri="{BB962C8B-B14F-4D97-AF65-F5344CB8AC3E}">
        <p14:creationId xmlns:p14="http://schemas.microsoft.com/office/powerpoint/2010/main" val="3915934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D3EB36D-FE48-41CE-9F6F-34E6B61AF31A}" type="datetime1">
              <a:rPr kumimoji="0" 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12/7/2021</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uLnTx/>
                <a:uFillTx/>
                <a:latin typeface="Arial" pitchFamily="34" charset="0"/>
                <a:ea typeface="ＭＳ Ｐゴシック" charset="-128"/>
                <a:cs typeface="+mn-cs"/>
              </a:rPr>
              <a:t>MARZBAN  ZANJAN 400 9</a:t>
            </a:r>
            <a:endParaRPr kumimoji="0" lang="en-US" sz="1200" b="0" i="0" u="none" strike="noStrike" kern="1200" cap="none" spc="0" normalizeH="0" baseline="0" noProof="0" dirty="0">
              <a:ln>
                <a:noFill/>
              </a:ln>
              <a:solidFill>
                <a:schemeClr val="tx1"/>
              </a:solidFill>
              <a:uLnTx/>
              <a:uFillTx/>
              <a:latin typeface="Arial" pitchFamily="34" charset="0"/>
              <a:ea typeface="ＭＳ Ｐゴシック" charset="-128"/>
              <a:cs typeface="+mn-cs"/>
            </a:endParaRPr>
          </a:p>
        </p:txBody>
      </p:sp>
      <p:sp>
        <p:nvSpPr>
          <p:cNvPr id="2" name="Slide Number Placeholder 1"/>
          <p:cNvSpPr>
            <a:spLocks noGrp="1"/>
          </p:cNvSpPr>
          <p:nvPr>
            <p:ph type="sldNum" sz="quarter" idx="12"/>
          </p:nvPr>
        </p:nvSpPr>
        <p:spPr/>
        <p:txBody>
          <a:bodyPr/>
          <a:lstStyle/>
          <a:p>
            <a:fld id="{979BE1CA-D7AD-4F9C-993F-C6B2EFC46454}" type="slidenum">
              <a:rPr lang="en-US" smtClean="0"/>
              <a:t>16</a:t>
            </a:fld>
            <a:endParaRPr lang="en-US"/>
          </a:p>
        </p:txBody>
      </p:sp>
      <p:pic>
        <p:nvPicPr>
          <p:cNvPr id="5" name="Picture 4"/>
          <p:cNvPicPr>
            <a:picLocks noChangeAspect="1"/>
          </p:cNvPicPr>
          <p:nvPr/>
        </p:nvPicPr>
        <p:blipFill>
          <a:blip r:embed="rId2"/>
          <a:stretch>
            <a:fillRect/>
          </a:stretch>
        </p:blipFill>
        <p:spPr>
          <a:xfrm>
            <a:off x="1981712" y="745925"/>
            <a:ext cx="7884546" cy="3920668"/>
          </a:xfrm>
          <a:prstGeom prst="rect">
            <a:avLst/>
          </a:prstGeom>
        </p:spPr>
      </p:pic>
    </p:spTree>
    <p:extLst>
      <p:ext uri="{BB962C8B-B14F-4D97-AF65-F5344CB8AC3E}">
        <p14:creationId xmlns:p14="http://schemas.microsoft.com/office/powerpoint/2010/main" val="1640474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0" y="358814"/>
            <a:ext cx="8337331" cy="823599"/>
          </a:xfrm>
        </p:spPr>
        <p:txBody>
          <a:bodyPr/>
          <a:lstStyle/>
          <a:p>
            <a:r>
              <a:rPr lang="fa-IR" dirty="0" smtClean="0">
                <a:solidFill>
                  <a:srgbClr val="FF0000"/>
                </a:solidFill>
              </a:rPr>
              <a:t>سکانس تنفس </a:t>
            </a:r>
            <a:r>
              <a:rPr lang="en-US" dirty="0" smtClean="0">
                <a:solidFill>
                  <a:srgbClr val="FF0000"/>
                </a:solidFill>
              </a:rPr>
              <a:t>:</a:t>
            </a:r>
            <a:endParaRPr lang="en-US" dirty="0">
              <a:solidFill>
                <a:srgbClr val="FF0000"/>
              </a:solidFill>
            </a:endParaRP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248FEC-7CFB-46F7-9C22-26A4D03C5AD7}" type="datetime1">
              <a:rPr kumimoji="0" 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12/7/2021</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uLnTx/>
                <a:uFillTx/>
                <a:latin typeface="Arial" pitchFamily="34" charset="0"/>
                <a:ea typeface="ＭＳ Ｐゴシック" charset="-128"/>
                <a:cs typeface="+mn-cs"/>
              </a:rPr>
              <a:t>MARZBAN  ZANJAN 400 9</a:t>
            </a:r>
            <a:endParaRPr kumimoji="0" lang="en-US" sz="1200" b="1" i="0" u="none" strike="noStrike" kern="1200" cap="none" spc="0" normalizeH="0" baseline="0" noProof="0" dirty="0">
              <a:ln>
                <a:noFill/>
              </a:ln>
              <a:solidFill>
                <a:schemeClr val="tx1"/>
              </a:solidFill>
              <a:uLnTx/>
              <a:uFillTx/>
              <a:latin typeface="Arial" pitchFamily="34" charset="0"/>
              <a:ea typeface="ＭＳ Ｐゴシック" charset="-128"/>
              <a:cs typeface="+mn-cs"/>
            </a:endParaRPr>
          </a:p>
        </p:txBody>
      </p:sp>
      <p:sp>
        <p:nvSpPr>
          <p:cNvPr id="6" name="Slide Number Placeholder 5"/>
          <p:cNvSpPr>
            <a:spLocks noGrp="1"/>
          </p:cNvSpPr>
          <p:nvPr>
            <p:ph type="sldNum" sz="quarter" idx="12"/>
          </p:nvPr>
        </p:nvSpPr>
        <p:spPr/>
        <p:txBody>
          <a:bodyPr/>
          <a:lstStyle/>
          <a:p>
            <a:fld id="{979BE1CA-D7AD-4F9C-993F-C6B2EFC46454}" type="slidenum">
              <a:rPr lang="en-US" smtClean="0"/>
              <a:t>17</a:t>
            </a:fld>
            <a:endParaRPr lang="en-US"/>
          </a:p>
        </p:txBody>
      </p:sp>
      <p:pic>
        <p:nvPicPr>
          <p:cNvPr id="5" name="Picture 4"/>
          <p:cNvPicPr>
            <a:picLocks noChangeAspect="1"/>
          </p:cNvPicPr>
          <p:nvPr/>
        </p:nvPicPr>
        <p:blipFill>
          <a:blip r:embed="rId2"/>
          <a:stretch>
            <a:fillRect/>
          </a:stretch>
        </p:blipFill>
        <p:spPr>
          <a:xfrm>
            <a:off x="1601875" y="1716741"/>
            <a:ext cx="8801666" cy="3133163"/>
          </a:xfrm>
          <a:prstGeom prst="rect">
            <a:avLst/>
          </a:prstGeom>
        </p:spPr>
      </p:pic>
    </p:spTree>
    <p:extLst>
      <p:ext uri="{BB962C8B-B14F-4D97-AF65-F5344CB8AC3E}">
        <p14:creationId xmlns:p14="http://schemas.microsoft.com/office/powerpoint/2010/main" val="2625888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590EF3-329C-4404-8C18-6F18F7F20835}" type="datetime1">
              <a:rPr kumimoji="0" 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12/7/2021</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uLnTx/>
                <a:uFillTx/>
                <a:latin typeface="Arial" pitchFamily="34" charset="0"/>
                <a:ea typeface="ＭＳ Ｐゴシック" charset="-128"/>
                <a:cs typeface="+mn-cs"/>
              </a:rPr>
              <a:t>MARZBAN  ZANJAN 400 9</a:t>
            </a:r>
            <a:endParaRPr kumimoji="0" lang="en-US" sz="1200" b="1" i="0" u="none" strike="noStrike" kern="1200" cap="none" spc="0" normalizeH="0" baseline="0" noProof="0" dirty="0">
              <a:ln>
                <a:noFill/>
              </a:ln>
              <a:solidFill>
                <a:schemeClr val="tx1"/>
              </a:solidFill>
              <a:uLnTx/>
              <a:uFillTx/>
              <a:latin typeface="Arial" pitchFamily="34" charset="0"/>
              <a:ea typeface="ＭＳ Ｐゴシック" charset="-128"/>
              <a:cs typeface="+mn-cs"/>
            </a:endParaRPr>
          </a:p>
        </p:txBody>
      </p:sp>
      <p:sp>
        <p:nvSpPr>
          <p:cNvPr id="2" name="Slide Number Placeholder 1"/>
          <p:cNvSpPr>
            <a:spLocks noGrp="1"/>
          </p:cNvSpPr>
          <p:nvPr>
            <p:ph type="sldNum" sz="quarter" idx="12"/>
          </p:nvPr>
        </p:nvSpPr>
        <p:spPr/>
        <p:txBody>
          <a:bodyPr/>
          <a:lstStyle/>
          <a:p>
            <a:fld id="{979BE1CA-D7AD-4F9C-993F-C6B2EFC46454}" type="slidenum">
              <a:rPr lang="en-US" smtClean="0"/>
              <a:t>18</a:t>
            </a:fld>
            <a:endParaRPr lang="en-US"/>
          </a:p>
        </p:txBody>
      </p:sp>
      <p:pic>
        <p:nvPicPr>
          <p:cNvPr id="5" name="Picture 4"/>
          <p:cNvPicPr>
            <a:picLocks noChangeAspect="1"/>
          </p:cNvPicPr>
          <p:nvPr/>
        </p:nvPicPr>
        <p:blipFill>
          <a:blip r:embed="rId2"/>
          <a:stretch>
            <a:fillRect/>
          </a:stretch>
        </p:blipFill>
        <p:spPr>
          <a:xfrm>
            <a:off x="1658471" y="409902"/>
            <a:ext cx="7624481" cy="5708509"/>
          </a:xfrm>
          <a:prstGeom prst="rect">
            <a:avLst/>
          </a:prstGeom>
        </p:spPr>
      </p:pic>
    </p:spTree>
    <p:extLst>
      <p:ext uri="{BB962C8B-B14F-4D97-AF65-F5344CB8AC3E}">
        <p14:creationId xmlns:p14="http://schemas.microsoft.com/office/powerpoint/2010/main" val="2953138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defRPr/>
            </a:pPr>
            <a:fld id="{F6112804-08DB-44BD-89B1-AEE26E46C432}"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5" name="Slide Number Placeholder 4"/>
          <p:cNvSpPr>
            <a:spLocks noGrp="1"/>
          </p:cNvSpPr>
          <p:nvPr>
            <p:ph type="sldNum" sz="quarter" idx="12"/>
          </p:nvPr>
        </p:nvSpPr>
        <p:spPr/>
        <p:txBody>
          <a:bodyPr/>
          <a:lstStyle/>
          <a:p>
            <a:fld id="{979BE1CA-D7AD-4F9C-993F-C6B2EFC46454}" type="slidenum">
              <a:rPr lang="en-US" smtClean="0"/>
              <a:t>19</a:t>
            </a:fld>
            <a:endParaRPr lang="en-US"/>
          </a:p>
        </p:txBody>
      </p:sp>
      <p:pic>
        <p:nvPicPr>
          <p:cNvPr id="6" name="Picture 5"/>
          <p:cNvPicPr>
            <a:picLocks noChangeAspect="1"/>
          </p:cNvPicPr>
          <p:nvPr/>
        </p:nvPicPr>
        <p:blipFill>
          <a:blip r:embed="rId2"/>
          <a:stretch>
            <a:fillRect/>
          </a:stretch>
        </p:blipFill>
        <p:spPr>
          <a:xfrm>
            <a:off x="1490987" y="575442"/>
            <a:ext cx="8175035" cy="5021317"/>
          </a:xfrm>
          <a:prstGeom prst="rect">
            <a:avLst/>
          </a:prstGeom>
        </p:spPr>
      </p:pic>
    </p:spTree>
    <p:extLst>
      <p:ext uri="{BB962C8B-B14F-4D97-AF65-F5344CB8AC3E}">
        <p14:creationId xmlns:p14="http://schemas.microsoft.com/office/powerpoint/2010/main" val="227438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676444901"/>
              </p:ext>
            </p:extLst>
          </p:nvPr>
        </p:nvGraphicFramePr>
        <p:xfrm>
          <a:off x="2398269" y="244366"/>
          <a:ext cx="6553200" cy="2020506"/>
        </p:xfrm>
        <a:graphic>
          <a:graphicData uri="http://schemas.openxmlformats.org/presentationml/2006/ole">
            <mc:AlternateContent xmlns:mc="http://schemas.openxmlformats.org/markup-compatibility/2006">
              <mc:Choice xmlns:v="urn:schemas-microsoft-com:vml" Requires="v">
                <p:oleObj spid="_x0000_s1181" name="CorelDRAW" r:id="rId4" imgW="3157423" imgH="2296363" progId="CorelDRAW.Graphic.10">
                  <p:embed/>
                </p:oleObj>
              </mc:Choice>
              <mc:Fallback>
                <p:oleObj name="CorelDRAW" r:id="rId4" imgW="3157423" imgH="2296363" progId="CorelDRAW.Graphic.10">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269" y="244366"/>
                        <a:ext cx="6553200" cy="2020506"/>
                      </a:xfrm>
                      <a:prstGeom prst="rect">
                        <a:avLst/>
                      </a:prstGeom>
                      <a:noFill/>
                      <a:ln>
                        <a:noFill/>
                      </a:ln>
                      <a:effectLst/>
                      <a:extLst/>
                    </p:spPr>
                  </p:pic>
                </p:oleObj>
              </mc:Fallback>
            </mc:AlternateContent>
          </a:graphicData>
        </a:graphic>
      </p:graphicFrame>
      <p:pic>
        <p:nvPicPr>
          <p:cNvPr id="10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8269" y="2264873"/>
            <a:ext cx="6553200" cy="189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lgn="ctr">
                <a:solidFill>
                  <a:srgbClr val="000000"/>
                </a:solidFill>
                <a:miter lim="800000"/>
                <a:headEnd/>
                <a:tailEnd/>
              </a14:hiddenLine>
            </a:ext>
          </a:extLst>
        </p:spPr>
      </p:pic>
      <p:sp>
        <p:nvSpPr>
          <p:cNvPr id="2" name="Date Placeholder 1"/>
          <p:cNvSpPr>
            <a:spLocks noGrp="1"/>
          </p:cNvSpPr>
          <p:nvPr>
            <p:ph type="dt" sz="half" idx="10"/>
          </p:nvPr>
        </p:nvSpPr>
        <p:spPr/>
        <p:txBody>
          <a:bodyPr/>
          <a:lstStyle/>
          <a:p>
            <a:pPr fontAlgn="base">
              <a:spcBef>
                <a:spcPct val="0"/>
              </a:spcBef>
              <a:spcAft>
                <a:spcPct val="0"/>
              </a:spcAft>
              <a:defRPr/>
            </a:pPr>
            <a:fld id="{862C27CB-76BB-4BF5-82C3-66CD3DC6CBA1}"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3" name="Slide Number Placeholder 2"/>
          <p:cNvSpPr>
            <a:spLocks noGrp="1"/>
          </p:cNvSpPr>
          <p:nvPr>
            <p:ph type="sldNum" sz="quarter" idx="12"/>
          </p:nvPr>
        </p:nvSpPr>
        <p:spPr/>
        <p:txBody>
          <a:bodyPr/>
          <a:lstStyle/>
          <a:p>
            <a:fld id="{979BE1CA-D7AD-4F9C-993F-C6B2EFC46454}" type="slidenum">
              <a:rPr lang="en-US" smtClean="0"/>
              <a:t>2</a:t>
            </a:fld>
            <a:endParaRPr lang="en-US"/>
          </a:p>
        </p:txBody>
      </p:sp>
      <p:pic>
        <p:nvPicPr>
          <p:cNvPr id="5" name="Picture 4"/>
          <p:cNvPicPr>
            <a:picLocks noChangeAspect="1"/>
          </p:cNvPicPr>
          <p:nvPr/>
        </p:nvPicPr>
        <p:blipFill>
          <a:blip r:embed="rId7"/>
          <a:stretch>
            <a:fillRect/>
          </a:stretch>
        </p:blipFill>
        <p:spPr>
          <a:xfrm>
            <a:off x="2398269" y="4156735"/>
            <a:ext cx="6553200" cy="2150937"/>
          </a:xfrm>
          <a:prstGeom prst="rect">
            <a:avLst/>
          </a:prstGeom>
        </p:spPr>
      </p:pic>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3491" y="473016"/>
            <a:ext cx="1545771" cy="11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778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16421" y="394137"/>
            <a:ext cx="7859111" cy="5749413"/>
          </a:xfrm>
          <a:prstGeom prst="rect">
            <a:avLst/>
          </a:prstGeom>
        </p:spPr>
      </p:pic>
      <p:sp>
        <p:nvSpPr>
          <p:cNvPr id="2" name="Date Placeholder 1"/>
          <p:cNvSpPr>
            <a:spLocks noGrp="1"/>
          </p:cNvSpPr>
          <p:nvPr>
            <p:ph type="dt" sz="half" idx="10"/>
          </p:nvPr>
        </p:nvSpPr>
        <p:spPr/>
        <p:txBody>
          <a:bodyPr/>
          <a:lstStyle/>
          <a:p>
            <a:fld id="{DCEC8DBC-9B79-4955-81AC-21159D9BD006}" type="datetime1">
              <a:rPr lang="en-US" smtClean="0"/>
              <a:t>12/7/2021</a:t>
            </a:fld>
            <a:endParaRPr lang="en-US"/>
          </a:p>
        </p:txBody>
      </p:sp>
      <p:sp>
        <p:nvSpPr>
          <p:cNvPr id="6" name="Footer Placeholder 5"/>
          <p:cNvSpPr>
            <a:spLocks noGrp="1"/>
          </p:cNvSpPr>
          <p:nvPr>
            <p:ph type="ftr" sz="quarter" idx="11"/>
          </p:nvPr>
        </p:nvSpPr>
        <p:spPr/>
        <p:txBody>
          <a:bodyPr/>
          <a:lstStyle/>
          <a:p>
            <a:r>
              <a:rPr lang="en-US" b="1" dirty="0" smtClean="0">
                <a:solidFill>
                  <a:schemeClr val="tx1"/>
                </a:solidFill>
              </a:rPr>
              <a:t>MARZBAN  ZANJAN 400 9</a:t>
            </a:r>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10F595EA-50EB-462B-89EC-10307DA61A8B}" type="slidenum">
              <a:rPr lang="en-US" smtClean="0"/>
              <a:t>20</a:t>
            </a:fld>
            <a:endParaRPr lang="en-US"/>
          </a:p>
        </p:txBody>
      </p:sp>
    </p:spTree>
    <p:extLst>
      <p:ext uri="{BB962C8B-B14F-4D97-AF65-F5344CB8AC3E}">
        <p14:creationId xmlns:p14="http://schemas.microsoft.com/office/powerpoint/2010/main" val="1830948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1145" y="209694"/>
            <a:ext cx="7236372" cy="6463882"/>
          </a:xfrm>
          <a:prstGeom prst="rect">
            <a:avLst/>
          </a:prstGeom>
        </p:spPr>
      </p:pic>
      <p:sp>
        <p:nvSpPr>
          <p:cNvPr id="2" name="Date Placeholder 1"/>
          <p:cNvSpPr>
            <a:spLocks noGrp="1"/>
          </p:cNvSpPr>
          <p:nvPr>
            <p:ph type="dt" sz="half" idx="10"/>
          </p:nvPr>
        </p:nvSpPr>
        <p:spPr/>
        <p:txBody>
          <a:bodyPr/>
          <a:lstStyle/>
          <a:p>
            <a:fld id="{97AA7E4A-D41C-47A8-8521-F6BE984EB7EA}"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21</a:t>
            </a:fld>
            <a:endParaRPr lang="en-US"/>
          </a:p>
        </p:txBody>
      </p:sp>
    </p:spTree>
    <p:extLst>
      <p:ext uri="{BB962C8B-B14F-4D97-AF65-F5344CB8AC3E}">
        <p14:creationId xmlns:p14="http://schemas.microsoft.com/office/powerpoint/2010/main" val="4023871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4735" y="260132"/>
            <a:ext cx="8117460" cy="6432330"/>
          </a:xfrm>
          <a:prstGeom prst="rect">
            <a:avLst/>
          </a:prstGeom>
        </p:spPr>
      </p:pic>
      <p:sp>
        <p:nvSpPr>
          <p:cNvPr id="2" name="Date Placeholder 1"/>
          <p:cNvSpPr>
            <a:spLocks noGrp="1"/>
          </p:cNvSpPr>
          <p:nvPr>
            <p:ph type="dt" sz="half" idx="10"/>
          </p:nvPr>
        </p:nvSpPr>
        <p:spPr/>
        <p:txBody>
          <a:bodyPr/>
          <a:lstStyle/>
          <a:p>
            <a:fld id="{8560FC7E-AFBD-4A01-BE07-18A1167FF120}"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22</a:t>
            </a:fld>
            <a:endParaRPr lang="en-US"/>
          </a:p>
        </p:txBody>
      </p:sp>
    </p:spTree>
    <p:extLst>
      <p:ext uri="{BB962C8B-B14F-4D97-AF65-F5344CB8AC3E}">
        <p14:creationId xmlns:p14="http://schemas.microsoft.com/office/powerpoint/2010/main" val="1538911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841" y="152292"/>
            <a:ext cx="10515600" cy="367972"/>
          </a:xfrm>
        </p:spPr>
        <p:txBody>
          <a:bodyPr>
            <a:noAutofit/>
          </a:bodyPr>
          <a:lstStyle/>
          <a:p>
            <a:r>
              <a:rPr lang="en-US" sz="2800" b="1" dirty="0" smtClean="0">
                <a:solidFill>
                  <a:srgbClr val="00B0F0"/>
                </a:solidFill>
              </a:rPr>
              <a:t>Core steps:</a:t>
            </a:r>
            <a:endParaRPr lang="en-US" sz="2800" b="1" dirty="0">
              <a:solidFill>
                <a:srgbClr val="00B0F0"/>
              </a:solidFill>
            </a:endParaRPr>
          </a:p>
        </p:txBody>
      </p:sp>
      <p:pic>
        <p:nvPicPr>
          <p:cNvPr id="8" name="Content Placeholder 7"/>
          <p:cNvPicPr>
            <a:picLocks noGrp="1" noChangeAspect="1"/>
          </p:cNvPicPr>
          <p:nvPr>
            <p:ph idx="1"/>
          </p:nvPr>
        </p:nvPicPr>
        <p:blipFill>
          <a:blip r:embed="rId2"/>
          <a:stretch>
            <a:fillRect/>
          </a:stretch>
        </p:blipFill>
        <p:spPr>
          <a:xfrm>
            <a:off x="331076" y="638504"/>
            <a:ext cx="9659732" cy="5243296"/>
          </a:xfrm>
          <a:prstGeom prst="rect">
            <a:avLst/>
          </a:prstGeom>
        </p:spPr>
      </p:pic>
      <p:sp>
        <p:nvSpPr>
          <p:cNvPr id="4" name="Date Placeholder 3"/>
          <p:cNvSpPr>
            <a:spLocks noGrp="1"/>
          </p:cNvSpPr>
          <p:nvPr>
            <p:ph type="dt" sz="half" idx="10"/>
          </p:nvPr>
        </p:nvSpPr>
        <p:spPr/>
        <p:txBody>
          <a:bodyPr/>
          <a:lstStyle/>
          <a:p>
            <a:fld id="{B556F5EE-CBAF-4B50-BF6E-E21C406A8C6E}"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23</a:t>
            </a:fld>
            <a:endParaRPr lang="en-US"/>
          </a:p>
        </p:txBody>
      </p:sp>
    </p:spTree>
    <p:extLst>
      <p:ext uri="{BB962C8B-B14F-4D97-AF65-F5344CB8AC3E}">
        <p14:creationId xmlns:p14="http://schemas.microsoft.com/office/powerpoint/2010/main" val="755427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6255" y="520262"/>
            <a:ext cx="8778498" cy="2688387"/>
          </a:xfrm>
          <a:prstGeom prst="rect">
            <a:avLst/>
          </a:prstGeom>
        </p:spPr>
      </p:pic>
      <p:sp>
        <p:nvSpPr>
          <p:cNvPr id="2" name="Date Placeholder 1"/>
          <p:cNvSpPr>
            <a:spLocks noGrp="1"/>
          </p:cNvSpPr>
          <p:nvPr>
            <p:ph type="dt" sz="half" idx="10"/>
          </p:nvPr>
        </p:nvSpPr>
        <p:spPr/>
        <p:txBody>
          <a:bodyPr/>
          <a:lstStyle/>
          <a:p>
            <a:fld id="{A8DE723C-1330-4D0F-9B7E-CB87EA7A44D7}"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24</a:t>
            </a:fld>
            <a:endParaRPr lang="en-US"/>
          </a:p>
        </p:txBody>
      </p:sp>
      <p:pic>
        <p:nvPicPr>
          <p:cNvPr id="5" name="Picture 4"/>
          <p:cNvPicPr>
            <a:picLocks noChangeAspect="1"/>
          </p:cNvPicPr>
          <p:nvPr/>
        </p:nvPicPr>
        <p:blipFill>
          <a:blip r:embed="rId3"/>
          <a:stretch>
            <a:fillRect/>
          </a:stretch>
        </p:blipFill>
        <p:spPr>
          <a:xfrm>
            <a:off x="1650310" y="3586654"/>
            <a:ext cx="6043262" cy="2743200"/>
          </a:xfrm>
          <a:prstGeom prst="rect">
            <a:avLst/>
          </a:prstGeom>
        </p:spPr>
      </p:pic>
    </p:spTree>
    <p:extLst>
      <p:ext uri="{BB962C8B-B14F-4D97-AF65-F5344CB8AC3E}">
        <p14:creationId xmlns:p14="http://schemas.microsoft.com/office/powerpoint/2010/main" val="24851728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11427"/>
          </a:xfrm>
        </p:spPr>
        <p:txBody>
          <a:bodyPr/>
          <a:lstStyle/>
          <a:p>
            <a:r>
              <a:rPr lang="en-US" sz="2800" b="1" dirty="0">
                <a:solidFill>
                  <a:srgbClr val="00B0F0"/>
                </a:solidFill>
              </a:rPr>
              <a:t>Core steps: </a:t>
            </a:r>
            <a:endParaRPr lang="en-US" dirty="0"/>
          </a:p>
        </p:txBody>
      </p:sp>
      <p:pic>
        <p:nvPicPr>
          <p:cNvPr id="4" name="Content Placeholder 3"/>
          <p:cNvPicPr>
            <a:picLocks noGrp="1" noChangeAspect="1"/>
          </p:cNvPicPr>
          <p:nvPr>
            <p:ph idx="1"/>
          </p:nvPr>
        </p:nvPicPr>
        <p:blipFill>
          <a:blip r:embed="rId2"/>
          <a:stretch>
            <a:fillRect/>
          </a:stretch>
        </p:blipFill>
        <p:spPr>
          <a:xfrm>
            <a:off x="9033640" y="1340069"/>
            <a:ext cx="2692915" cy="4217274"/>
          </a:xfrm>
          <a:prstGeom prst="rect">
            <a:avLst/>
          </a:prstGeom>
        </p:spPr>
      </p:pic>
      <p:sp>
        <p:nvSpPr>
          <p:cNvPr id="3" name="Date Placeholder 2"/>
          <p:cNvSpPr>
            <a:spLocks noGrp="1"/>
          </p:cNvSpPr>
          <p:nvPr>
            <p:ph type="dt" sz="half" idx="10"/>
          </p:nvPr>
        </p:nvSpPr>
        <p:spPr/>
        <p:txBody>
          <a:bodyPr/>
          <a:lstStyle/>
          <a:p>
            <a:fld id="{A600BD26-CF63-4D90-A7DB-3D2251BA6F3F}" type="datetime1">
              <a:rPr lang="en-US" smtClean="0"/>
              <a:t>12/7/2021</a:t>
            </a:fld>
            <a:endParaRPr lang="en-US"/>
          </a:p>
        </p:txBody>
      </p:sp>
      <p:sp>
        <p:nvSpPr>
          <p:cNvPr id="8" name="Footer Placeholder 7"/>
          <p:cNvSpPr>
            <a:spLocks noGrp="1"/>
          </p:cNvSpPr>
          <p:nvPr>
            <p:ph type="ftr" sz="quarter" idx="11"/>
          </p:nvPr>
        </p:nvSpPr>
        <p:spPr/>
        <p:txBody>
          <a:bodyPr/>
          <a:lstStyle/>
          <a:p>
            <a:r>
              <a:rPr lang="en-US" smtClean="0"/>
              <a:t>MARZBAN  ZANJAN 400 9</a:t>
            </a:r>
            <a:endParaRPr lang="en-US"/>
          </a:p>
        </p:txBody>
      </p:sp>
      <p:sp>
        <p:nvSpPr>
          <p:cNvPr id="7" name="Slide Number Placeholder 6"/>
          <p:cNvSpPr>
            <a:spLocks noGrp="1"/>
          </p:cNvSpPr>
          <p:nvPr>
            <p:ph type="sldNum" sz="quarter" idx="12"/>
          </p:nvPr>
        </p:nvSpPr>
        <p:spPr/>
        <p:txBody>
          <a:bodyPr/>
          <a:lstStyle/>
          <a:p>
            <a:fld id="{10F595EA-50EB-462B-89EC-10307DA61A8B}" type="slidenum">
              <a:rPr lang="en-US" smtClean="0"/>
              <a:t>25</a:t>
            </a:fld>
            <a:endParaRPr lang="en-US"/>
          </a:p>
        </p:txBody>
      </p:sp>
      <p:pic>
        <p:nvPicPr>
          <p:cNvPr id="5" name="Picture 4"/>
          <p:cNvPicPr>
            <a:picLocks noChangeAspect="1"/>
          </p:cNvPicPr>
          <p:nvPr/>
        </p:nvPicPr>
        <p:blipFill>
          <a:blip r:embed="rId3"/>
          <a:stretch>
            <a:fillRect/>
          </a:stretch>
        </p:blipFill>
        <p:spPr>
          <a:xfrm>
            <a:off x="345571" y="1340069"/>
            <a:ext cx="8844268" cy="4217274"/>
          </a:xfrm>
          <a:prstGeom prst="rect">
            <a:avLst/>
          </a:prstGeom>
        </p:spPr>
      </p:pic>
    </p:spTree>
    <p:extLst>
      <p:ext uri="{BB962C8B-B14F-4D97-AF65-F5344CB8AC3E}">
        <p14:creationId xmlns:p14="http://schemas.microsoft.com/office/powerpoint/2010/main" val="1179703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1339"/>
            <a:ext cx="10515600" cy="517744"/>
          </a:xfrm>
        </p:spPr>
        <p:txBody>
          <a:bodyPr>
            <a:noAutofit/>
          </a:bodyPr>
          <a:lstStyle/>
          <a:p>
            <a:r>
              <a:rPr lang="en-US" sz="2800" dirty="0" smtClean="0">
                <a:solidFill>
                  <a:srgbClr val="00B0F0"/>
                </a:solidFill>
              </a:rPr>
              <a:t>Core steps:</a:t>
            </a:r>
            <a:endParaRPr lang="en-US" sz="2800" dirty="0">
              <a:solidFill>
                <a:srgbClr val="00B0F0"/>
              </a:solidFill>
            </a:endParaRPr>
          </a:p>
        </p:txBody>
      </p:sp>
      <p:pic>
        <p:nvPicPr>
          <p:cNvPr id="7" name="Content Placeholder 6"/>
          <p:cNvPicPr>
            <a:picLocks noGrp="1" noChangeAspect="1"/>
          </p:cNvPicPr>
          <p:nvPr>
            <p:ph idx="1"/>
          </p:nvPr>
        </p:nvPicPr>
        <p:blipFill>
          <a:blip r:embed="rId2"/>
          <a:stretch>
            <a:fillRect/>
          </a:stretch>
        </p:blipFill>
        <p:spPr>
          <a:xfrm>
            <a:off x="962761" y="654269"/>
            <a:ext cx="9352075" cy="2151992"/>
          </a:xfrm>
          <a:prstGeom prst="rect">
            <a:avLst/>
          </a:prstGeom>
        </p:spPr>
      </p:pic>
      <p:sp>
        <p:nvSpPr>
          <p:cNvPr id="4" name="Date Placeholder 3"/>
          <p:cNvSpPr>
            <a:spLocks noGrp="1"/>
          </p:cNvSpPr>
          <p:nvPr>
            <p:ph type="dt" sz="half" idx="10"/>
          </p:nvPr>
        </p:nvSpPr>
        <p:spPr/>
        <p:txBody>
          <a:bodyPr/>
          <a:lstStyle/>
          <a:p>
            <a:fld id="{72631D3A-F244-4170-916D-18BAAC05A332}"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26</a:t>
            </a:fld>
            <a:endParaRPr lang="en-US"/>
          </a:p>
        </p:txBody>
      </p:sp>
      <p:pic>
        <p:nvPicPr>
          <p:cNvPr id="8" name="Picture 7"/>
          <p:cNvPicPr>
            <a:picLocks noChangeAspect="1"/>
          </p:cNvPicPr>
          <p:nvPr/>
        </p:nvPicPr>
        <p:blipFill>
          <a:blip r:embed="rId3"/>
          <a:stretch>
            <a:fillRect/>
          </a:stretch>
        </p:blipFill>
        <p:spPr>
          <a:xfrm>
            <a:off x="962762" y="2806261"/>
            <a:ext cx="9352075" cy="3638655"/>
          </a:xfrm>
          <a:prstGeom prst="rect">
            <a:avLst/>
          </a:prstGeom>
        </p:spPr>
      </p:pic>
    </p:spTree>
    <p:extLst>
      <p:ext uri="{BB962C8B-B14F-4D97-AF65-F5344CB8AC3E}">
        <p14:creationId xmlns:p14="http://schemas.microsoft.com/office/powerpoint/2010/main" val="647424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4A1CF45-0264-4D06-B74F-66B95759AA9D}" type="datetime1">
              <a:rPr kumimoji="0" 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12/7/2021</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itchFamily="34" charset="0"/>
                <a:ea typeface="ＭＳ Ｐゴシック" charset="-128"/>
                <a:cs typeface="+mn-cs"/>
              </a:rPr>
              <a:t>MARZBAN  ZANJAN 400 9</a:t>
            </a: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charset="-128"/>
              <a:cs typeface="+mn-cs"/>
            </a:endParaRPr>
          </a:p>
        </p:txBody>
      </p:sp>
      <p:sp>
        <p:nvSpPr>
          <p:cNvPr id="4" name="Slide Number Placeholder 3"/>
          <p:cNvSpPr>
            <a:spLocks noGrp="1"/>
          </p:cNvSpPr>
          <p:nvPr>
            <p:ph type="sldNum" sz="quarter" idx="12"/>
          </p:nvPr>
        </p:nvSpPr>
        <p:spPr/>
        <p:txBody>
          <a:bodyPr/>
          <a:lstStyle/>
          <a:p>
            <a:fld id="{979BE1CA-D7AD-4F9C-993F-C6B2EFC46454}" type="slidenum">
              <a:rPr lang="en-US" smtClean="0"/>
              <a:t>27</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825" y="615362"/>
            <a:ext cx="8644013" cy="422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lgn="ctr">
                <a:solidFill>
                  <a:srgbClr val="000000"/>
                </a:solidFill>
                <a:miter lim="800000"/>
                <a:headEnd/>
                <a:tailEnd/>
              </a14:hiddenLine>
            </a:ext>
          </a:extLst>
        </p:spPr>
      </p:pic>
    </p:spTree>
    <p:extLst>
      <p:ext uri="{BB962C8B-B14F-4D97-AF65-F5344CB8AC3E}">
        <p14:creationId xmlns:p14="http://schemas.microsoft.com/office/powerpoint/2010/main" val="3577902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772"/>
            <a:ext cx="10515600" cy="827690"/>
          </a:xfrm>
        </p:spPr>
        <p:txBody>
          <a:bodyPr>
            <a:normAutofit/>
          </a:bodyPr>
          <a:lstStyle/>
          <a:p>
            <a:r>
              <a:rPr lang="en-US" sz="4000" b="1" dirty="0" smtClean="0">
                <a:solidFill>
                  <a:srgbClr val="C00000"/>
                </a:solidFill>
              </a:rPr>
              <a:t>Organization of care:</a:t>
            </a:r>
            <a:endParaRPr lang="en-US" sz="4000" b="1" dirty="0">
              <a:solidFill>
                <a:srgbClr val="C00000"/>
              </a:solidFill>
            </a:endParaRPr>
          </a:p>
        </p:txBody>
      </p:sp>
      <p:pic>
        <p:nvPicPr>
          <p:cNvPr id="7" name="Content Placeholder 6"/>
          <p:cNvPicPr>
            <a:picLocks noGrp="1" noChangeAspect="1"/>
          </p:cNvPicPr>
          <p:nvPr>
            <p:ph idx="1"/>
          </p:nvPr>
        </p:nvPicPr>
        <p:blipFill>
          <a:blip r:embed="rId2"/>
          <a:stretch>
            <a:fillRect/>
          </a:stretch>
        </p:blipFill>
        <p:spPr>
          <a:xfrm>
            <a:off x="779021" y="1048406"/>
            <a:ext cx="10737825" cy="4603531"/>
          </a:xfrm>
          <a:prstGeom prst="rect">
            <a:avLst/>
          </a:prstGeom>
        </p:spPr>
      </p:pic>
      <p:sp>
        <p:nvSpPr>
          <p:cNvPr id="4" name="Date Placeholder 3"/>
          <p:cNvSpPr>
            <a:spLocks noGrp="1"/>
          </p:cNvSpPr>
          <p:nvPr>
            <p:ph type="dt" sz="half" idx="10"/>
          </p:nvPr>
        </p:nvSpPr>
        <p:spPr/>
        <p:txBody>
          <a:bodyPr/>
          <a:lstStyle/>
          <a:p>
            <a:pPr fontAlgn="base">
              <a:spcBef>
                <a:spcPct val="0"/>
              </a:spcBef>
              <a:spcAft>
                <a:spcPct val="0"/>
              </a:spcAft>
              <a:defRPr/>
            </a:pPr>
            <a:fld id="{7810C9E5-5622-4BFC-BC4E-C443EC6D40B7}"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MARZBAAN  ZANJAN 400 9</a:t>
            </a:r>
            <a:endParaRPr lang="en-US" sz="1200" b="1" dirty="0">
              <a:solidFill>
                <a:schemeClr val="tx1"/>
              </a:solidFill>
            </a:endParaRPr>
          </a:p>
        </p:txBody>
      </p:sp>
      <p:sp>
        <p:nvSpPr>
          <p:cNvPr id="6" name="Slide Number Placeholder 5"/>
          <p:cNvSpPr>
            <a:spLocks noGrp="1"/>
          </p:cNvSpPr>
          <p:nvPr>
            <p:ph type="sldNum" sz="quarter" idx="12"/>
          </p:nvPr>
        </p:nvSpPr>
        <p:spPr/>
        <p:txBody>
          <a:bodyPr/>
          <a:lstStyle/>
          <a:p>
            <a:fld id="{979BE1CA-D7AD-4F9C-993F-C6B2EFC46454}" type="slidenum">
              <a:rPr lang="en-US" smtClean="0"/>
              <a:t>28</a:t>
            </a:fld>
            <a:endParaRPr lang="en-US"/>
          </a:p>
        </p:txBody>
      </p:sp>
    </p:spTree>
    <p:extLst>
      <p:ext uri="{BB962C8B-B14F-4D97-AF65-F5344CB8AC3E}">
        <p14:creationId xmlns:p14="http://schemas.microsoft.com/office/powerpoint/2010/main" val="549541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AEB0772-259E-4E8C-AECF-4915C4A3BA60}" type="datetime1">
              <a:rPr kumimoji="0" 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12/7/2021</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itchFamily="34" charset="0"/>
                <a:ea typeface="ＭＳ Ｐゴシック" charset="-128"/>
                <a:cs typeface="+mn-cs"/>
              </a:rPr>
              <a:t>MARZBAN  ZANJAN 400 9</a:t>
            </a: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charset="-128"/>
              <a:cs typeface="+mn-cs"/>
            </a:endParaRPr>
          </a:p>
        </p:txBody>
      </p:sp>
      <p:sp>
        <p:nvSpPr>
          <p:cNvPr id="5" name="Slide Number Placeholder 4"/>
          <p:cNvSpPr>
            <a:spLocks noGrp="1"/>
          </p:cNvSpPr>
          <p:nvPr>
            <p:ph type="sldNum" sz="quarter" idx="12"/>
          </p:nvPr>
        </p:nvSpPr>
        <p:spPr/>
        <p:txBody>
          <a:bodyPr/>
          <a:lstStyle/>
          <a:p>
            <a:fld id="{10F595EA-50EB-462B-89EC-10307DA61A8B}" type="slidenum">
              <a:rPr lang="en-US" smtClean="0"/>
              <a:t>29</a:t>
            </a:fld>
            <a:endParaRPr lang="en-US"/>
          </a:p>
        </p:txBody>
      </p:sp>
      <p:pic>
        <p:nvPicPr>
          <p:cNvPr id="4" name="Picture 3"/>
          <p:cNvPicPr>
            <a:picLocks noChangeAspect="1"/>
          </p:cNvPicPr>
          <p:nvPr/>
        </p:nvPicPr>
        <p:blipFill>
          <a:blip r:embed="rId2"/>
          <a:stretch>
            <a:fillRect/>
          </a:stretch>
        </p:blipFill>
        <p:spPr>
          <a:xfrm>
            <a:off x="1626735" y="488576"/>
            <a:ext cx="8430920" cy="6100483"/>
          </a:xfrm>
          <a:prstGeom prst="rect">
            <a:avLst/>
          </a:prstGeom>
        </p:spPr>
      </p:pic>
    </p:spTree>
    <p:extLst>
      <p:ext uri="{BB962C8B-B14F-4D97-AF65-F5344CB8AC3E}">
        <p14:creationId xmlns:p14="http://schemas.microsoft.com/office/powerpoint/2010/main" val="2451899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245534" y="1393599"/>
            <a:ext cx="11338984" cy="4183062"/>
          </a:xfrm>
        </p:spPr>
        <p:txBody>
          <a:bodyPr/>
          <a:lstStyle/>
          <a:p>
            <a:pPr algn="r" rtl="1"/>
            <a:r>
              <a:rPr lang="fa-IR" altLang="en-US" sz="3200" b="1" dirty="0" smtClean="0">
                <a:solidFill>
                  <a:srgbClr val="C00000"/>
                </a:solidFill>
              </a:rPr>
              <a:t>تولد:</a:t>
            </a:r>
            <a:r>
              <a:rPr lang="fa-IR" altLang="en-US" sz="2800" b="1" dirty="0" smtClean="0">
                <a:solidFill>
                  <a:srgbClr val="C00000"/>
                </a:solidFill>
              </a:rPr>
              <a:t/>
            </a:r>
            <a:br>
              <a:rPr lang="fa-IR" altLang="en-US" sz="2800" b="1" dirty="0" smtClean="0">
                <a:solidFill>
                  <a:srgbClr val="C00000"/>
                </a:solidFill>
              </a:rPr>
            </a:br>
            <a:r>
              <a:rPr lang="fa-IR" altLang="en-US" sz="2800" b="1" dirty="0" smtClean="0">
                <a:solidFill>
                  <a:srgbClr val="C00000"/>
                </a:solidFill>
              </a:rPr>
              <a:t> یکی از پرمخاطره ترین و شگفت انگیز ترین مرحله حیات یک انسان می باشد...</a:t>
            </a:r>
            <a:endParaRPr lang="en-US" altLang="en-US" sz="2800" b="1" dirty="0" smtClean="0">
              <a:solidFill>
                <a:srgbClr val="C00000"/>
              </a:solidFill>
              <a:cs typeface="Times New Roman" pitchFamily="18" charset="0"/>
            </a:endParaRPr>
          </a:p>
          <a:p>
            <a:pPr algn="r" rtl="1"/>
            <a:endParaRPr lang="en-US" altLang="en-US" sz="2400" b="1" dirty="0" smtClean="0">
              <a:solidFill>
                <a:srgbClr val="C00000"/>
              </a:solidFill>
              <a:cs typeface="Times New Roman" pitchFamily="18" charset="0"/>
            </a:endParaRPr>
          </a:p>
          <a:p>
            <a:pPr algn="r" rtl="1">
              <a:lnSpc>
                <a:spcPct val="200000"/>
              </a:lnSpc>
              <a:buFont typeface="Wingdings" pitchFamily="2" charset="2"/>
              <a:buChar char="§"/>
            </a:pPr>
            <a:r>
              <a:rPr lang="fa-IR" altLang="en-US" sz="2800" b="1" dirty="0" smtClean="0"/>
              <a:t>      مخاطرات  120 </a:t>
            </a:r>
            <a:r>
              <a:rPr lang="fa-IR" altLang="en-US" sz="2800" b="1" u="sng" dirty="0" smtClean="0"/>
              <a:t>ثانیه</a:t>
            </a:r>
            <a:r>
              <a:rPr lang="fa-IR" altLang="en-US" sz="2800" b="1" dirty="0" smtClean="0"/>
              <a:t> اول تولد یک فرد می تواند</a:t>
            </a:r>
          </a:p>
          <a:p>
            <a:pPr algn="r" rtl="1">
              <a:lnSpc>
                <a:spcPct val="200000"/>
              </a:lnSpc>
              <a:buFont typeface="Wingdings 2" pitchFamily="18" charset="2"/>
              <a:buNone/>
            </a:pPr>
            <a:r>
              <a:rPr lang="en-US" altLang="en-US" sz="2800" b="1" dirty="0" smtClean="0">
                <a:cs typeface="Times New Roman" pitchFamily="18" charset="0"/>
              </a:rPr>
              <a:t>          </a:t>
            </a:r>
            <a:r>
              <a:rPr lang="fa-IR" altLang="en-US" sz="2800" b="1" dirty="0" smtClean="0"/>
              <a:t> سرنوشت 120 </a:t>
            </a:r>
            <a:r>
              <a:rPr lang="fa-IR" altLang="en-US" sz="2800" b="1" u="sng" dirty="0" smtClean="0"/>
              <a:t>سال </a:t>
            </a:r>
            <a:r>
              <a:rPr lang="fa-IR" altLang="en-US" sz="2800" b="1" dirty="0" smtClean="0"/>
              <a:t>آینده وی را رقم زند .</a:t>
            </a:r>
          </a:p>
          <a:p>
            <a:pPr algn="r" rtl="1"/>
            <a:endParaRPr lang="en-US" altLang="en-US" dirty="0" smtClean="0">
              <a:cs typeface="Times New Roman" pitchFamily="18"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F4AC6F-E1A0-4B39-992A-D8FEF2051C3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41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effectLst/>
                <a:uLnTx/>
                <a:uFillTx/>
                <a:latin typeface="Arial" pitchFamily="34" charset="0"/>
                <a:ea typeface="+mn-ea"/>
                <a:cs typeface="Arial" pitchFamily="34" charset="0"/>
              </a:rPr>
              <a:t>MARZBAN  ZANJAN 400 9</a:t>
            </a:r>
            <a:endParaRPr kumimoji="0" lang="fa-IR" altLang="en-US" sz="12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endParaRPr>
          </a:p>
        </p:txBody>
      </p:sp>
      <p:sp>
        <p:nvSpPr>
          <p:cNvPr id="174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2470A0-348D-4D49-96C9-A40CE65D14AC}" type="slidenum">
              <a:rPr kumimoji="0" lang="fa-IR" altLang="en-US" sz="1200" b="0" i="0" u="none" strike="noStrike" kern="1200" cap="none" spc="0" normalizeH="0" baseline="0" noProof="0">
                <a:ln>
                  <a:noFill/>
                </a:ln>
                <a:solidFill>
                  <a:srgbClr val="89006F"/>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a-IR" altLang="en-US" sz="1200" b="0" i="0" u="none" strike="noStrike" kern="1200" cap="none" spc="0" normalizeH="0" baseline="0" noProof="0">
              <a:ln>
                <a:noFill/>
              </a:ln>
              <a:solidFill>
                <a:srgbClr val="89006F"/>
              </a:solidFill>
              <a:effectLst/>
              <a:uLnTx/>
              <a:uFillTx/>
              <a:latin typeface="Arial" pitchFamily="34" charset="0"/>
              <a:ea typeface="+mn-ea"/>
              <a:cs typeface="Arial" pitchFamily="34" charset="0"/>
            </a:endParaRPr>
          </a:p>
        </p:txBody>
      </p:sp>
      <p:pic>
        <p:nvPicPr>
          <p:cNvPr id="174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8084" y="291712"/>
            <a:ext cx="1545771" cy="11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p:cNvSpPr>
            <a:spLocks noChangeArrowheads="1"/>
          </p:cNvSpPr>
          <p:nvPr/>
        </p:nvSpPr>
        <p:spPr bwMode="auto">
          <a:xfrm>
            <a:off x="3616182" y="437486"/>
            <a:ext cx="45768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3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نوزاد سالم   </a:t>
            </a:r>
            <a:r>
              <a:rPr kumimoji="0" lang="en-US" altLang="en-US" sz="3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       </a:t>
            </a:r>
            <a:r>
              <a:rPr kumimoji="0" lang="fa-IR" altLang="en-US" sz="3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   </a:t>
            </a:r>
            <a:r>
              <a:rPr kumimoji="0" lang="fa-IR" altLang="en-US" sz="3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جامعه سالم</a:t>
            </a:r>
            <a:endParaRPr kumimoji="0" lang="fa-IR" altLang="en-US" sz="32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3" name="Rectangle 2"/>
          <p:cNvSpPr/>
          <p:nvPr/>
        </p:nvSpPr>
        <p:spPr>
          <a:xfrm>
            <a:off x="431724" y="5387907"/>
            <a:ext cx="884192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RT_Zohal" panose="00000700000000000000" pitchFamily="2" charset="-78"/>
              </a:rPr>
              <a:t>- </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RT_Zohal" panose="00000700000000000000" pitchFamily="2" charset="-78"/>
              </a:rPr>
              <a:t>For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RT_Zohal" panose="00000700000000000000" pitchFamily="2" charset="-78"/>
              </a:rPr>
              <a:t>breath is life, and if you breathe well you will live long on earth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endParaRPr>
          </a:p>
        </p:txBody>
      </p:sp>
    </p:spTree>
    <p:extLst>
      <p:ext uri="{BB962C8B-B14F-4D97-AF65-F5344CB8AC3E}">
        <p14:creationId xmlns:p14="http://schemas.microsoft.com/office/powerpoint/2010/main" val="2091070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63185-441E-45AE-BE8D-922CC91E93C3}"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30</a:t>
            </a:fld>
            <a:endParaRPr lang="en-US"/>
          </a:p>
        </p:txBody>
      </p:sp>
      <p:pic>
        <p:nvPicPr>
          <p:cNvPr id="7" name="Content Placeholder 6"/>
          <p:cNvPicPr>
            <a:picLocks noGrp="1" noChangeAspect="1"/>
          </p:cNvPicPr>
          <p:nvPr>
            <p:ph idx="1"/>
          </p:nvPr>
        </p:nvPicPr>
        <p:blipFill>
          <a:blip r:embed="rId2"/>
          <a:stretch>
            <a:fillRect/>
          </a:stretch>
        </p:blipFill>
        <p:spPr>
          <a:xfrm>
            <a:off x="874987" y="378456"/>
            <a:ext cx="10326413" cy="5929216"/>
          </a:xfrm>
          <a:prstGeom prst="rect">
            <a:avLst/>
          </a:prstGeom>
        </p:spPr>
      </p:pic>
    </p:spTree>
    <p:extLst>
      <p:ext uri="{BB962C8B-B14F-4D97-AF65-F5344CB8AC3E}">
        <p14:creationId xmlns:p14="http://schemas.microsoft.com/office/powerpoint/2010/main" val="4155028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ADECA-539D-4936-92B3-F8EFBC4FC633}"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31</a:t>
            </a:fld>
            <a:endParaRPr lang="en-US"/>
          </a:p>
        </p:txBody>
      </p:sp>
      <p:sp>
        <p:nvSpPr>
          <p:cNvPr id="3" name="Rectangle 2"/>
          <p:cNvSpPr/>
          <p:nvPr/>
        </p:nvSpPr>
        <p:spPr>
          <a:xfrm>
            <a:off x="710609" y="372053"/>
            <a:ext cx="6913175" cy="707886"/>
          </a:xfrm>
          <a:prstGeom prst="rect">
            <a:avLst/>
          </a:prstGeom>
        </p:spPr>
        <p:txBody>
          <a:bodyPr wrap="none">
            <a:spAutoFit/>
          </a:bodyPr>
          <a:lstStyle/>
          <a:p>
            <a:r>
              <a:rPr lang="en-US" sz="4000" b="1" dirty="0">
                <a:solidFill>
                  <a:srgbClr val="C00000"/>
                </a:solidFill>
                <a:latin typeface="Calibri Light" panose="020F0302020204030204"/>
                <a:ea typeface="+mj-ea"/>
                <a:cs typeface="+mj-cs"/>
              </a:rPr>
              <a:t>Organization of care</a:t>
            </a:r>
            <a:r>
              <a:rPr lang="en-US" sz="4000" b="1" dirty="0" smtClean="0">
                <a:solidFill>
                  <a:srgbClr val="C00000"/>
                </a:solidFill>
                <a:latin typeface="Calibri Light" panose="020F0302020204030204"/>
                <a:ea typeface="+mj-ea"/>
                <a:cs typeface="+mj-cs"/>
              </a:rPr>
              <a:t>: … moderate</a:t>
            </a:r>
            <a:endParaRPr lang="en-US" dirty="0"/>
          </a:p>
        </p:txBody>
      </p:sp>
      <p:pic>
        <p:nvPicPr>
          <p:cNvPr id="8" name="Content Placeholder 7"/>
          <p:cNvPicPr>
            <a:picLocks noGrp="1" noChangeAspect="1"/>
          </p:cNvPicPr>
          <p:nvPr>
            <p:ph idx="1"/>
          </p:nvPr>
        </p:nvPicPr>
        <p:blipFill>
          <a:blip r:embed="rId2"/>
          <a:stretch>
            <a:fillRect/>
          </a:stretch>
        </p:blipFill>
        <p:spPr>
          <a:xfrm>
            <a:off x="858446" y="1292773"/>
            <a:ext cx="9893636" cy="4564116"/>
          </a:xfrm>
          <a:prstGeom prst="rect">
            <a:avLst/>
          </a:prstGeom>
        </p:spPr>
      </p:pic>
    </p:spTree>
    <p:extLst>
      <p:ext uri="{BB962C8B-B14F-4D97-AF65-F5344CB8AC3E}">
        <p14:creationId xmlns:p14="http://schemas.microsoft.com/office/powerpoint/2010/main" val="296536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587116"/>
          </a:xfrm>
        </p:spPr>
        <p:txBody>
          <a:bodyPr>
            <a:normAutofit fontScale="90000"/>
          </a:bodyPr>
          <a:lstStyle/>
          <a:p>
            <a:pPr lvl="0">
              <a:lnSpc>
                <a:spcPct val="100000"/>
              </a:lnSpc>
              <a:spcBef>
                <a:spcPts val="0"/>
              </a:spcBef>
            </a:pPr>
            <a:r>
              <a:rPr lang="en-US" sz="4000" b="1" dirty="0">
                <a:solidFill>
                  <a:srgbClr val="C00000"/>
                </a:solidFill>
                <a:latin typeface="Calibri Light" panose="020F0302020204030204"/>
              </a:rPr>
              <a:t>Organization of care:</a:t>
            </a:r>
            <a:r>
              <a:rPr lang="en-US" sz="1800" dirty="0">
                <a:solidFill>
                  <a:prstClr val="black"/>
                </a:solidFill>
              </a:rPr>
              <a:t/>
            </a:r>
            <a:br>
              <a:rPr lang="en-US" sz="1800" dirty="0">
                <a:solidFill>
                  <a:prstClr val="black"/>
                </a:solidFill>
              </a:rPr>
            </a:br>
            <a:endParaRPr lang="en-US" dirty="0"/>
          </a:p>
        </p:txBody>
      </p:sp>
      <p:pic>
        <p:nvPicPr>
          <p:cNvPr id="7" name="Content Placeholder 6"/>
          <p:cNvPicPr>
            <a:picLocks noGrp="1" noChangeAspect="1"/>
          </p:cNvPicPr>
          <p:nvPr>
            <p:ph idx="1"/>
          </p:nvPr>
        </p:nvPicPr>
        <p:blipFill>
          <a:blip r:embed="rId2"/>
          <a:stretch>
            <a:fillRect/>
          </a:stretch>
        </p:blipFill>
        <p:spPr>
          <a:xfrm>
            <a:off x="1066800" y="1229710"/>
            <a:ext cx="9903936" cy="4423668"/>
          </a:xfrm>
          <a:prstGeom prst="rect">
            <a:avLst/>
          </a:prstGeom>
        </p:spPr>
      </p:pic>
      <p:sp>
        <p:nvSpPr>
          <p:cNvPr id="4" name="Date Placeholder 3"/>
          <p:cNvSpPr>
            <a:spLocks noGrp="1"/>
          </p:cNvSpPr>
          <p:nvPr>
            <p:ph type="dt" sz="half" idx="10"/>
          </p:nvPr>
        </p:nvSpPr>
        <p:spPr/>
        <p:txBody>
          <a:bodyPr/>
          <a:lstStyle/>
          <a:p>
            <a:pPr fontAlgn="base">
              <a:spcBef>
                <a:spcPct val="0"/>
              </a:spcBef>
              <a:spcAft>
                <a:spcPct val="0"/>
              </a:spcAft>
              <a:defRPr/>
            </a:pPr>
            <a:fld id="{3579ED77-D2AB-47E2-9E1D-152009863BB8}"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2498526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3868"/>
          </a:xfrm>
        </p:spPr>
        <p:txBody>
          <a:bodyPr/>
          <a:lstStyle/>
          <a:p>
            <a:r>
              <a:rPr lang="en-US" sz="4000" b="1" dirty="0" smtClean="0">
                <a:solidFill>
                  <a:srgbClr val="C00000"/>
                </a:solidFill>
              </a:rPr>
              <a:t>Response:</a:t>
            </a:r>
            <a:r>
              <a:rPr lang="fa-IR" sz="4000" b="1" dirty="0" smtClean="0">
                <a:solidFill>
                  <a:srgbClr val="C00000"/>
                </a:solidFill>
              </a:rPr>
              <a:t>با مداخله فوری پاسخ دهید   </a:t>
            </a:r>
            <a:endParaRPr lang="en-US" dirty="0"/>
          </a:p>
        </p:txBody>
      </p:sp>
      <p:pic>
        <p:nvPicPr>
          <p:cNvPr id="7" name="Content Placeholder 6"/>
          <p:cNvPicPr>
            <a:picLocks noGrp="1" noChangeAspect="1"/>
          </p:cNvPicPr>
          <p:nvPr>
            <p:ph idx="1"/>
          </p:nvPr>
        </p:nvPicPr>
        <p:blipFill>
          <a:blip r:embed="rId2"/>
          <a:stretch>
            <a:fillRect/>
          </a:stretch>
        </p:blipFill>
        <p:spPr>
          <a:xfrm>
            <a:off x="1414304" y="1347952"/>
            <a:ext cx="8447027" cy="2688021"/>
          </a:xfrm>
          <a:prstGeom prst="rect">
            <a:avLst/>
          </a:prstGeom>
        </p:spPr>
      </p:pic>
      <p:sp>
        <p:nvSpPr>
          <p:cNvPr id="4" name="Date Placeholder 3"/>
          <p:cNvSpPr>
            <a:spLocks noGrp="1"/>
          </p:cNvSpPr>
          <p:nvPr>
            <p:ph type="dt" sz="half" idx="10"/>
          </p:nvPr>
        </p:nvSpPr>
        <p:spPr/>
        <p:txBody>
          <a:bodyPr/>
          <a:lstStyle/>
          <a:p>
            <a:fld id="{C1D098C3-0715-4AD1-83E1-0307B781314C}"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33</a:t>
            </a:fld>
            <a:endParaRPr lang="en-US"/>
          </a:p>
        </p:txBody>
      </p:sp>
    </p:spTree>
    <p:extLst>
      <p:ext uri="{BB962C8B-B14F-4D97-AF65-F5344CB8AC3E}">
        <p14:creationId xmlns:p14="http://schemas.microsoft.com/office/powerpoint/2010/main" val="3124473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55" y="382378"/>
            <a:ext cx="10058400" cy="311306"/>
          </a:xfrm>
        </p:spPr>
        <p:txBody>
          <a:bodyPr>
            <a:noAutofit/>
          </a:bodyPr>
          <a:lstStyle/>
          <a:p>
            <a:r>
              <a:rPr lang="en-US" sz="3200" b="1" dirty="0">
                <a:solidFill>
                  <a:srgbClr val="00B0F0"/>
                </a:solidFill>
              </a:rPr>
              <a:t>RESPONES:</a:t>
            </a:r>
            <a:endParaRPr lang="en-US" sz="3200" dirty="0"/>
          </a:p>
        </p:txBody>
      </p:sp>
      <p:sp>
        <p:nvSpPr>
          <p:cNvPr id="4" name="Date Placeholder 3"/>
          <p:cNvSpPr>
            <a:spLocks noGrp="1"/>
          </p:cNvSpPr>
          <p:nvPr>
            <p:ph type="dt" sz="half" idx="10"/>
          </p:nvPr>
        </p:nvSpPr>
        <p:spPr/>
        <p:txBody>
          <a:bodyPr/>
          <a:lstStyle/>
          <a:p>
            <a:pPr fontAlgn="base">
              <a:spcBef>
                <a:spcPct val="0"/>
              </a:spcBef>
              <a:spcAft>
                <a:spcPct val="0"/>
              </a:spcAft>
              <a:defRPr/>
            </a:pPr>
            <a:fld id="{3579ED77-D2AB-47E2-9E1D-152009863BB8}" type="datetime1">
              <a:rPr lang="en-US" sz="1200" smtClean="0">
                <a:solidFill>
                  <a:srgbClr val="FFFFFF"/>
                </a:solidFill>
              </a:rPr>
              <a:t>12/7/2021</a:t>
            </a:fld>
            <a:endParaRPr lang="en-US" sz="1200">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34</a:t>
            </a:fld>
            <a:endParaRPr lang="en-US" dirty="0"/>
          </a:p>
        </p:txBody>
      </p:sp>
      <p:pic>
        <p:nvPicPr>
          <p:cNvPr id="9" name="Content Placeholder 8"/>
          <p:cNvPicPr>
            <a:picLocks noGrp="1" noChangeAspect="1"/>
          </p:cNvPicPr>
          <p:nvPr>
            <p:ph idx="1"/>
          </p:nvPr>
        </p:nvPicPr>
        <p:blipFill>
          <a:blip r:embed="rId2"/>
          <a:stretch>
            <a:fillRect/>
          </a:stretch>
        </p:blipFill>
        <p:spPr>
          <a:xfrm>
            <a:off x="995855" y="827690"/>
            <a:ext cx="9474025" cy="5471605"/>
          </a:xfrm>
          <a:prstGeom prst="rect">
            <a:avLst/>
          </a:prstGeom>
        </p:spPr>
      </p:pic>
    </p:spTree>
    <p:extLst>
      <p:ext uri="{BB962C8B-B14F-4D97-AF65-F5344CB8AC3E}">
        <p14:creationId xmlns:p14="http://schemas.microsoft.com/office/powerpoint/2010/main" val="2675348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61" y="162693"/>
            <a:ext cx="10515600" cy="580806"/>
          </a:xfrm>
        </p:spPr>
        <p:txBody>
          <a:bodyPr>
            <a:normAutofit/>
          </a:bodyPr>
          <a:lstStyle/>
          <a:p>
            <a:r>
              <a:rPr lang="en-US" sz="2800" b="1" dirty="0" smtClean="0">
                <a:solidFill>
                  <a:srgbClr val="00B0F0"/>
                </a:solidFill>
              </a:rPr>
              <a:t>RESPONES:</a:t>
            </a:r>
            <a:endParaRPr lang="en-US" sz="2800" b="1" dirty="0">
              <a:solidFill>
                <a:srgbClr val="00B0F0"/>
              </a:solidFill>
            </a:endParaRPr>
          </a:p>
        </p:txBody>
      </p:sp>
      <p:sp>
        <p:nvSpPr>
          <p:cNvPr id="3" name="Date Placeholder 2"/>
          <p:cNvSpPr>
            <a:spLocks noGrp="1"/>
          </p:cNvSpPr>
          <p:nvPr>
            <p:ph type="dt" sz="half" idx="10"/>
          </p:nvPr>
        </p:nvSpPr>
        <p:spPr/>
        <p:txBody>
          <a:bodyPr/>
          <a:lstStyle/>
          <a:p>
            <a:fld id="{F3224B07-27A9-4726-B0D3-FFB5AA615667}"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35</a:t>
            </a:fld>
            <a:endParaRPr lang="en-US"/>
          </a:p>
        </p:txBody>
      </p:sp>
      <p:pic>
        <p:nvPicPr>
          <p:cNvPr id="8" name="Content Placeholder 7"/>
          <p:cNvPicPr>
            <a:picLocks noGrp="1" noChangeAspect="1"/>
          </p:cNvPicPr>
          <p:nvPr>
            <p:ph idx="1"/>
          </p:nvPr>
        </p:nvPicPr>
        <p:blipFill>
          <a:blip r:embed="rId2"/>
          <a:stretch>
            <a:fillRect/>
          </a:stretch>
        </p:blipFill>
        <p:spPr>
          <a:xfrm>
            <a:off x="521157" y="750327"/>
            <a:ext cx="11004911" cy="5557345"/>
          </a:xfrm>
          <a:prstGeom prst="rect">
            <a:avLst/>
          </a:prstGeom>
        </p:spPr>
      </p:pic>
    </p:spTree>
    <p:extLst>
      <p:ext uri="{BB962C8B-B14F-4D97-AF65-F5344CB8AC3E}">
        <p14:creationId xmlns:p14="http://schemas.microsoft.com/office/powerpoint/2010/main" val="2494572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B8FF7-DD6C-4F11-86F0-68EE2AB0D864}"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36</a:t>
            </a:fld>
            <a:endParaRPr lang="en-US"/>
          </a:p>
        </p:txBody>
      </p:sp>
      <p:pic>
        <p:nvPicPr>
          <p:cNvPr id="7" name="Content Placeholder 6"/>
          <p:cNvPicPr>
            <a:picLocks noGrp="1" noChangeAspect="1"/>
          </p:cNvPicPr>
          <p:nvPr>
            <p:ph idx="1"/>
          </p:nvPr>
        </p:nvPicPr>
        <p:blipFill>
          <a:blip r:embed="rId2"/>
          <a:stretch>
            <a:fillRect/>
          </a:stretch>
        </p:blipFill>
        <p:spPr>
          <a:xfrm>
            <a:off x="1212639" y="528172"/>
            <a:ext cx="8656573" cy="5533670"/>
          </a:xfrm>
          <a:prstGeom prst="rect">
            <a:avLst/>
          </a:prstGeom>
        </p:spPr>
      </p:pic>
    </p:spTree>
    <p:extLst>
      <p:ext uri="{BB962C8B-B14F-4D97-AF65-F5344CB8AC3E}">
        <p14:creationId xmlns:p14="http://schemas.microsoft.com/office/powerpoint/2010/main" val="23010062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31" y="263114"/>
            <a:ext cx="10865069" cy="808940"/>
          </a:xfrm>
        </p:spPr>
        <p:txBody>
          <a:bodyPr>
            <a:noAutofit/>
          </a:bodyPr>
          <a:lstStyle/>
          <a:p>
            <a:r>
              <a:rPr lang="en-US" sz="3200" b="1" dirty="0" smtClean="0">
                <a:solidFill>
                  <a:srgbClr val="00B0F0"/>
                </a:solidFill>
              </a:rPr>
              <a:t>RESPONSE :</a:t>
            </a:r>
            <a:r>
              <a:rPr lang="en-US" sz="3200" b="1" dirty="0" smtClean="0"/>
              <a:t/>
            </a:r>
            <a:br>
              <a:rPr lang="en-US" sz="3200" b="1" dirty="0" smtClean="0"/>
            </a:br>
            <a:r>
              <a:rPr lang="en-US" sz="3200" b="1" dirty="0" smtClean="0">
                <a:solidFill>
                  <a:srgbClr val="C00000"/>
                </a:solidFill>
              </a:rPr>
              <a:t>Severe respiratory distress:</a:t>
            </a:r>
            <a:r>
              <a:rPr lang="en-US" sz="2400" dirty="0" smtClean="0"/>
              <a:t/>
            </a:r>
            <a:br>
              <a:rPr lang="en-US" sz="2400" dirty="0" smtClean="0"/>
            </a:br>
            <a:endParaRPr lang="en-US" sz="2400" dirty="0"/>
          </a:p>
        </p:txBody>
      </p:sp>
      <p:sp>
        <p:nvSpPr>
          <p:cNvPr id="3" name="Content Placeholder 2"/>
          <p:cNvSpPr>
            <a:spLocks noGrp="1"/>
          </p:cNvSpPr>
          <p:nvPr>
            <p:ph idx="1"/>
          </p:nvPr>
        </p:nvSpPr>
        <p:spPr>
          <a:xfrm>
            <a:off x="189187" y="1072054"/>
            <a:ext cx="11768958" cy="5352393"/>
          </a:xfrm>
        </p:spPr>
        <p:txBody>
          <a:bodyPr>
            <a:normAutofit/>
          </a:bodyPr>
          <a:lstStyle/>
          <a:p>
            <a:pPr marL="0" indent="0">
              <a:lnSpc>
                <a:spcPct val="170000"/>
              </a:lnSpc>
              <a:buNone/>
            </a:pPr>
            <a:r>
              <a:rPr lang="en-US" sz="2000" dirty="0" smtClean="0">
                <a:solidFill>
                  <a:schemeClr val="tx1">
                    <a:lumMod val="95000"/>
                  </a:schemeClr>
                </a:solidFill>
              </a:rPr>
              <a:t>Infants with severe respiratory distress, </a:t>
            </a:r>
            <a:r>
              <a:rPr lang="en-US" sz="2000" b="1" dirty="0" smtClean="0">
                <a:solidFill>
                  <a:schemeClr val="tx1">
                    <a:lumMod val="95000"/>
                  </a:schemeClr>
                </a:solidFill>
              </a:rPr>
              <a:t>recurrent apnea</a:t>
            </a:r>
            <a:r>
              <a:rPr lang="en-US" sz="2000" dirty="0" smtClean="0">
                <a:solidFill>
                  <a:schemeClr val="tx1">
                    <a:lumMod val="95000"/>
                  </a:schemeClr>
                </a:solidFill>
              </a:rPr>
              <a:t>, or gasping require immediate intubation and ventilation to prevent respiratory failure. If a care provider with intubation skills is not present, use of a laryngeal mask airway should be considered.</a:t>
            </a:r>
          </a:p>
          <a:p>
            <a:pPr marL="0" indent="0">
              <a:lnSpc>
                <a:spcPct val="170000"/>
              </a:lnSpc>
              <a:buNone/>
            </a:pPr>
            <a:r>
              <a:rPr lang="en-US" sz="2000" b="1" dirty="0" smtClean="0">
                <a:solidFill>
                  <a:srgbClr val="FF0000"/>
                </a:solidFill>
              </a:rPr>
              <a:t>- </a:t>
            </a:r>
            <a:r>
              <a:rPr lang="en-US" sz="2400" b="1" dirty="0" smtClean="0">
                <a:solidFill>
                  <a:srgbClr val="FF0000"/>
                </a:solidFill>
              </a:rPr>
              <a:t>Intubation:</a:t>
            </a:r>
          </a:p>
          <a:p>
            <a:pPr marL="0" indent="0">
              <a:lnSpc>
                <a:spcPct val="170000"/>
              </a:lnSpc>
              <a:buNone/>
            </a:pPr>
            <a:r>
              <a:rPr lang="en-US" sz="2000" dirty="0" smtClean="0">
                <a:solidFill>
                  <a:schemeClr val="tx1">
                    <a:lumMod val="95000"/>
                  </a:schemeClr>
                </a:solidFill>
              </a:rPr>
              <a:t>Intubation </a:t>
            </a:r>
            <a:r>
              <a:rPr lang="en-US" sz="2000" b="1" u="sng" dirty="0" smtClean="0">
                <a:solidFill>
                  <a:schemeClr val="tx1">
                    <a:lumMod val="95000"/>
                  </a:schemeClr>
                </a:solidFill>
              </a:rPr>
              <a:t>should not be delayed for intravenous (IV) access </a:t>
            </a:r>
            <a:r>
              <a:rPr lang="en-US" sz="2000" dirty="0" smtClean="0">
                <a:solidFill>
                  <a:schemeClr val="tx1">
                    <a:lumMod val="95000"/>
                  </a:schemeClr>
                </a:solidFill>
              </a:rPr>
              <a:t>and premedication in infants requiring urgent or emergent care (e.g., during resuscitation). However, </a:t>
            </a:r>
            <a:r>
              <a:rPr lang="en-US" sz="2000" b="1" dirty="0" smtClean="0">
                <a:solidFill>
                  <a:schemeClr val="tx1">
                    <a:lumMod val="95000"/>
                  </a:schemeClr>
                </a:solidFill>
              </a:rPr>
              <a:t>newborns should be pre medicated  </a:t>
            </a:r>
            <a:r>
              <a:rPr lang="en-US" sz="2000" dirty="0" smtClean="0">
                <a:solidFill>
                  <a:schemeClr val="tx1">
                    <a:lumMod val="95000"/>
                  </a:schemeClr>
                </a:solidFill>
              </a:rPr>
              <a:t>whenever possible because laryngoscopy and intubation are painful procedures that can cause hypertension, increased intracranial pressure, bradycardia, and hypoxia..</a:t>
            </a:r>
          </a:p>
        </p:txBody>
      </p:sp>
      <p:sp>
        <p:nvSpPr>
          <p:cNvPr id="4" name="Date Placeholder 3"/>
          <p:cNvSpPr>
            <a:spLocks noGrp="1"/>
          </p:cNvSpPr>
          <p:nvPr>
            <p:ph type="dt" sz="half" idx="10"/>
          </p:nvPr>
        </p:nvSpPr>
        <p:spPr/>
        <p:txBody>
          <a:bodyPr/>
          <a:lstStyle/>
          <a:p>
            <a:fld id="{5D1B83AC-EB72-41C7-AAC4-EF2CE84AFA28}"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37</a:t>
            </a:fld>
            <a:endParaRPr lang="en-US"/>
          </a:p>
        </p:txBody>
      </p:sp>
    </p:spTree>
    <p:extLst>
      <p:ext uri="{BB962C8B-B14F-4D97-AF65-F5344CB8AC3E}">
        <p14:creationId xmlns:p14="http://schemas.microsoft.com/office/powerpoint/2010/main" val="927673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870" y="679020"/>
            <a:ext cx="11322089" cy="5603539"/>
          </a:xfrm>
        </p:spPr>
        <p:txBody>
          <a:bodyPr>
            <a:noAutofit/>
          </a:bodyPr>
          <a:lstStyle/>
          <a:p>
            <a:pPr marL="0" indent="0">
              <a:lnSpc>
                <a:spcPct val="150000"/>
              </a:lnSpc>
              <a:buNone/>
            </a:pPr>
            <a:r>
              <a:rPr lang="en-US" sz="2400" b="1" dirty="0" smtClean="0">
                <a:solidFill>
                  <a:srgbClr val="FF0000"/>
                </a:solidFill>
              </a:rPr>
              <a:t>Mechanical ventilation: </a:t>
            </a:r>
          </a:p>
          <a:p>
            <a:pPr marL="0" indent="0">
              <a:lnSpc>
                <a:spcPct val="150000"/>
              </a:lnSpc>
              <a:buNone/>
            </a:pPr>
            <a:r>
              <a:rPr lang="en-US" sz="2000" dirty="0" smtClean="0">
                <a:solidFill>
                  <a:schemeClr val="tx1">
                    <a:lumMod val="95000"/>
                  </a:schemeClr>
                </a:solidFill>
              </a:rPr>
              <a:t>The</a:t>
            </a:r>
            <a:r>
              <a:rPr lang="en-US" sz="2000" b="1" dirty="0" smtClean="0">
                <a:solidFill>
                  <a:schemeClr val="tx1">
                    <a:lumMod val="95000"/>
                  </a:schemeClr>
                </a:solidFill>
              </a:rPr>
              <a:t> indications for ventilation include:</a:t>
            </a:r>
          </a:p>
          <a:p>
            <a:pPr marL="0" indent="0">
              <a:lnSpc>
                <a:spcPct val="150000"/>
              </a:lnSpc>
              <a:buNone/>
            </a:pPr>
            <a:r>
              <a:rPr lang="en-US" sz="2000" dirty="0" smtClean="0">
                <a:solidFill>
                  <a:schemeClr val="tx1">
                    <a:lumMod val="95000"/>
                  </a:schemeClr>
                </a:solidFill>
              </a:rPr>
              <a:t>• Ineffective respiration with decreased respiratory drive (</a:t>
            </a:r>
            <a:r>
              <a:rPr lang="en-US" sz="2000" b="1" dirty="0" smtClean="0">
                <a:solidFill>
                  <a:schemeClr val="tx1">
                    <a:lumMod val="95000"/>
                  </a:schemeClr>
                </a:solidFill>
              </a:rPr>
              <a:t>irregular breathing or apnea</a:t>
            </a:r>
            <a:r>
              <a:rPr lang="en-US" sz="2000" dirty="0" smtClean="0">
                <a:solidFill>
                  <a:schemeClr val="tx1">
                    <a:lumMod val="95000"/>
                  </a:schemeClr>
                </a:solidFill>
              </a:rPr>
              <a:t>),</a:t>
            </a:r>
          </a:p>
          <a:p>
            <a:pPr marL="0" indent="0">
              <a:lnSpc>
                <a:spcPct val="150000"/>
              </a:lnSpc>
              <a:buNone/>
            </a:pPr>
            <a:r>
              <a:rPr lang="en-US" sz="2000" dirty="0" smtClean="0">
                <a:solidFill>
                  <a:schemeClr val="tx1">
                    <a:lumMod val="95000"/>
                  </a:schemeClr>
                </a:solidFill>
              </a:rPr>
              <a:t>• Severe respiratory distress (</a:t>
            </a:r>
            <a:r>
              <a:rPr lang="en-US" sz="2000" b="1" dirty="0" smtClean="0">
                <a:solidFill>
                  <a:schemeClr val="tx1">
                    <a:lumMod val="95000"/>
                  </a:schemeClr>
                </a:solidFill>
              </a:rPr>
              <a:t>Respiratory Score greater than 8</a:t>
            </a:r>
            <a:r>
              <a:rPr lang="en-US" sz="2000" dirty="0" smtClean="0">
                <a:solidFill>
                  <a:schemeClr val="tx1">
                    <a:lumMod val="95000"/>
                  </a:schemeClr>
                </a:solidFill>
              </a:rPr>
              <a:t>),</a:t>
            </a:r>
          </a:p>
          <a:p>
            <a:pPr marL="0" indent="0">
              <a:lnSpc>
                <a:spcPct val="150000"/>
              </a:lnSpc>
              <a:buNone/>
            </a:pPr>
            <a:r>
              <a:rPr lang="en-US" sz="2000" dirty="0" smtClean="0">
                <a:solidFill>
                  <a:schemeClr val="tx1">
                    <a:lumMod val="95000"/>
                  </a:schemeClr>
                </a:solidFill>
              </a:rPr>
              <a:t>• Moderate respiratory distress (Respiratory Score 5 to 8) with unsatisfactory </a:t>
            </a:r>
            <a:r>
              <a:rPr lang="en-US" sz="2000" b="1" dirty="0" smtClean="0">
                <a:solidFill>
                  <a:schemeClr val="tx1">
                    <a:lumMod val="95000"/>
                  </a:schemeClr>
                </a:solidFill>
              </a:rPr>
              <a:t>blood gases </a:t>
            </a:r>
            <a:r>
              <a:rPr lang="en-US" sz="2000" dirty="0" smtClean="0">
                <a:solidFill>
                  <a:schemeClr val="tx1">
                    <a:lumMod val="95000"/>
                  </a:schemeClr>
                </a:solidFill>
              </a:rPr>
              <a:t>(pH ≤ 7.25  and PCO2 ≥ 55),</a:t>
            </a:r>
          </a:p>
          <a:p>
            <a:pPr marL="0" indent="0">
              <a:lnSpc>
                <a:spcPct val="150000"/>
              </a:lnSpc>
              <a:buNone/>
            </a:pPr>
            <a:r>
              <a:rPr lang="en-US" sz="2000" dirty="0" smtClean="0"/>
              <a:t>•#</a:t>
            </a:r>
            <a:r>
              <a:rPr lang="en-US" sz="2000" dirty="0" smtClean="0">
                <a:solidFill>
                  <a:srgbClr val="C00000"/>
                </a:solidFill>
              </a:rPr>
              <a:t>   Increasing Respiratory Score, </a:t>
            </a:r>
            <a:r>
              <a:rPr lang="en-US" sz="2000" b="1" dirty="0" smtClean="0">
                <a:solidFill>
                  <a:srgbClr val="C00000"/>
                </a:solidFill>
              </a:rPr>
              <a:t>increasing oxygen requirements despite CPAP </a:t>
            </a:r>
            <a:r>
              <a:rPr lang="en-US" sz="2000" dirty="0" smtClean="0">
                <a:solidFill>
                  <a:srgbClr val="C00000"/>
                </a:solidFill>
              </a:rPr>
              <a:t>(or both),</a:t>
            </a:r>
          </a:p>
          <a:p>
            <a:pPr marL="0" indent="0">
              <a:lnSpc>
                <a:spcPct val="150000"/>
              </a:lnSpc>
              <a:buNone/>
            </a:pPr>
            <a:r>
              <a:rPr lang="en-US" sz="2000" dirty="0" smtClean="0">
                <a:solidFill>
                  <a:schemeClr val="tx1">
                    <a:lumMod val="95000"/>
                  </a:schemeClr>
                </a:solidFill>
              </a:rPr>
              <a:t>• The decision to administer </a:t>
            </a:r>
            <a:r>
              <a:rPr lang="en-US" sz="2000" b="1" dirty="0" smtClean="0">
                <a:solidFill>
                  <a:schemeClr val="tx1">
                    <a:lumMod val="95000"/>
                  </a:schemeClr>
                </a:solidFill>
              </a:rPr>
              <a:t>surfactant,</a:t>
            </a:r>
          </a:p>
          <a:p>
            <a:pPr marL="0" indent="0">
              <a:lnSpc>
                <a:spcPct val="150000"/>
              </a:lnSpc>
              <a:buNone/>
            </a:pPr>
            <a:r>
              <a:rPr lang="en-US" sz="2000" dirty="0" smtClean="0">
                <a:solidFill>
                  <a:schemeClr val="tx1">
                    <a:lumMod val="95000"/>
                  </a:schemeClr>
                </a:solidFill>
              </a:rPr>
              <a:t>• Use as an </a:t>
            </a:r>
            <a:r>
              <a:rPr lang="en-US" sz="2000" b="1" dirty="0" smtClean="0">
                <a:solidFill>
                  <a:schemeClr val="tx1">
                    <a:lumMod val="95000"/>
                  </a:schemeClr>
                </a:solidFill>
              </a:rPr>
              <a:t>alternative to CPAP for infants requiring transport.</a:t>
            </a:r>
            <a:endParaRPr lang="en-US" sz="2000" b="1" dirty="0">
              <a:solidFill>
                <a:schemeClr val="tx1">
                  <a:lumMod val="95000"/>
                </a:schemeClr>
              </a:solidFill>
            </a:endParaRPr>
          </a:p>
        </p:txBody>
      </p:sp>
      <p:sp>
        <p:nvSpPr>
          <p:cNvPr id="2" name="Date Placeholder 1"/>
          <p:cNvSpPr>
            <a:spLocks noGrp="1"/>
          </p:cNvSpPr>
          <p:nvPr>
            <p:ph type="dt" sz="half" idx="10"/>
          </p:nvPr>
        </p:nvSpPr>
        <p:spPr/>
        <p:txBody>
          <a:bodyPr/>
          <a:lstStyle/>
          <a:p>
            <a:fld id="{44A4228B-6D83-4F21-AD90-225BA211753B}"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38</a:t>
            </a:fld>
            <a:endParaRPr lang="en-US"/>
          </a:p>
        </p:txBody>
      </p:sp>
      <p:sp>
        <p:nvSpPr>
          <p:cNvPr id="4" name="Rectangle 3"/>
          <p:cNvSpPr/>
          <p:nvPr/>
        </p:nvSpPr>
        <p:spPr>
          <a:xfrm>
            <a:off x="446870" y="217355"/>
            <a:ext cx="1675652" cy="461665"/>
          </a:xfrm>
          <a:prstGeom prst="rect">
            <a:avLst/>
          </a:prstGeom>
        </p:spPr>
        <p:txBody>
          <a:bodyPr wrap="none">
            <a:spAutoFit/>
          </a:bodyPr>
          <a:lstStyle/>
          <a:p>
            <a:r>
              <a:rPr lang="en-US" sz="2400" b="1" dirty="0">
                <a:solidFill>
                  <a:srgbClr val="00B0F0"/>
                </a:solidFill>
              </a:rPr>
              <a:t>RESPONSE :</a:t>
            </a:r>
            <a:endParaRPr lang="en-US" sz="2400" dirty="0"/>
          </a:p>
        </p:txBody>
      </p:sp>
    </p:spTree>
    <p:extLst>
      <p:ext uri="{BB962C8B-B14F-4D97-AF65-F5344CB8AC3E}">
        <p14:creationId xmlns:p14="http://schemas.microsoft.com/office/powerpoint/2010/main" val="3451489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528" y="530100"/>
            <a:ext cx="10972800" cy="1172577"/>
          </a:xfrm>
        </p:spPr>
        <p:txBody>
          <a:bodyPr>
            <a:noAutofit/>
          </a:bodyPr>
          <a:lstStyle/>
          <a:p>
            <a:r>
              <a:rPr lang="en-US" sz="2400" b="1" dirty="0" smtClean="0">
                <a:solidFill>
                  <a:srgbClr val="00B0F0"/>
                </a:solidFill>
              </a:rPr>
              <a:t>RESPONSE :</a:t>
            </a:r>
            <a:br>
              <a:rPr lang="en-US" sz="2400" b="1" dirty="0" smtClean="0">
                <a:solidFill>
                  <a:srgbClr val="00B0F0"/>
                </a:solidFill>
              </a:rPr>
            </a:br>
            <a:r>
              <a:rPr lang="en-US" sz="2400" b="1" dirty="0" smtClean="0">
                <a:solidFill>
                  <a:srgbClr val="FF0000"/>
                </a:solidFill>
              </a:rPr>
              <a:t>- </a:t>
            </a:r>
            <a:r>
              <a:rPr lang="en-US" sz="2400" b="1" dirty="0">
                <a:solidFill>
                  <a:srgbClr val="FF0000"/>
                </a:solidFill>
              </a:rPr>
              <a:t>In the event of </a:t>
            </a:r>
            <a:r>
              <a:rPr lang="en-US" sz="2400" b="1" u="sng" dirty="0">
                <a:solidFill>
                  <a:srgbClr val="FF0000"/>
                </a:solidFill>
              </a:rPr>
              <a:t>a sudden deterioration </a:t>
            </a:r>
            <a:r>
              <a:rPr lang="en-US" sz="2400" b="1" dirty="0">
                <a:solidFill>
                  <a:srgbClr val="FF0000"/>
                </a:solidFill>
              </a:rPr>
              <a:t>in an intubated infant, airway patency should be assessed</a:t>
            </a:r>
            <a:r>
              <a:rPr lang="en-US" sz="2400" dirty="0"/>
              <a:t>.</a:t>
            </a:r>
            <a:br>
              <a:rPr lang="en-US" sz="2400" dirty="0"/>
            </a:br>
            <a:r>
              <a:rPr lang="en-US" sz="2400" b="1" dirty="0" smtClean="0"/>
              <a:t/>
            </a:r>
            <a:br>
              <a:rPr lang="en-US" sz="2400" b="1" dirty="0" smtClean="0"/>
            </a:br>
            <a:endParaRPr lang="en-US" sz="2400" dirty="0"/>
          </a:p>
        </p:txBody>
      </p:sp>
      <p:sp>
        <p:nvSpPr>
          <p:cNvPr id="3" name="Content Placeholder 2"/>
          <p:cNvSpPr>
            <a:spLocks noGrp="1"/>
          </p:cNvSpPr>
          <p:nvPr>
            <p:ph idx="1"/>
          </p:nvPr>
        </p:nvSpPr>
        <p:spPr>
          <a:xfrm>
            <a:off x="233857" y="1430884"/>
            <a:ext cx="11958143" cy="5108028"/>
          </a:xfrm>
        </p:spPr>
        <p:txBody>
          <a:bodyPr>
            <a:noAutofit/>
          </a:bodyPr>
          <a:lstStyle/>
          <a:p>
            <a:pPr marL="0" lvl="0" indent="0">
              <a:lnSpc>
                <a:spcPct val="150000"/>
              </a:lnSpc>
              <a:buNone/>
            </a:pPr>
            <a:r>
              <a:rPr lang="en-US" sz="2400" b="1" dirty="0">
                <a:solidFill>
                  <a:srgbClr val="FF0000"/>
                </a:solidFill>
              </a:rPr>
              <a:t>- The DOPE acronym </a:t>
            </a:r>
            <a:r>
              <a:rPr lang="en-US" sz="2400" dirty="0">
                <a:solidFill>
                  <a:prstClr val="black"/>
                </a:solidFill>
              </a:rPr>
              <a:t>can help identify and troubleshoot possible causes.</a:t>
            </a:r>
          </a:p>
          <a:p>
            <a:pPr lvl="0">
              <a:lnSpc>
                <a:spcPct val="150000"/>
              </a:lnSpc>
              <a:buFontTx/>
              <a:buChar char="-"/>
            </a:pPr>
            <a:r>
              <a:rPr lang="en-US" sz="2400" b="1" dirty="0" smtClean="0">
                <a:solidFill>
                  <a:schemeClr val="tx1">
                    <a:lumMod val="95000"/>
                  </a:schemeClr>
                </a:solidFill>
              </a:rPr>
              <a:t>D </a:t>
            </a:r>
            <a:r>
              <a:rPr lang="en-US" sz="2400" dirty="0">
                <a:solidFill>
                  <a:schemeClr val="tx1">
                    <a:lumMod val="95000"/>
                  </a:schemeClr>
                </a:solidFill>
              </a:rPr>
              <a:t>. . . </a:t>
            </a:r>
            <a:r>
              <a:rPr lang="en-US" sz="2400" b="1" dirty="0">
                <a:solidFill>
                  <a:schemeClr val="tx1">
                    <a:lumMod val="95000"/>
                  </a:schemeClr>
                </a:solidFill>
              </a:rPr>
              <a:t>Displaced ETT? </a:t>
            </a:r>
            <a:r>
              <a:rPr lang="en-US" sz="2400" dirty="0">
                <a:solidFill>
                  <a:schemeClr val="tx1">
                    <a:lumMod val="95000"/>
                  </a:schemeClr>
                </a:solidFill>
              </a:rPr>
              <a:t>Has the infant accidentally </a:t>
            </a:r>
            <a:r>
              <a:rPr lang="en-US" sz="2400" dirty="0" err="1">
                <a:solidFill>
                  <a:schemeClr val="tx1">
                    <a:lumMod val="95000"/>
                  </a:schemeClr>
                </a:solidFill>
              </a:rPr>
              <a:t>extubated</a:t>
            </a:r>
            <a:r>
              <a:rPr lang="en-US" sz="2400" dirty="0">
                <a:solidFill>
                  <a:schemeClr val="tx1">
                    <a:lumMod val="95000"/>
                  </a:schemeClr>
                </a:solidFill>
              </a:rPr>
              <a:t> </a:t>
            </a:r>
            <a:r>
              <a:rPr lang="en-US" sz="2400" dirty="0" smtClean="0">
                <a:solidFill>
                  <a:schemeClr val="tx1">
                    <a:lumMod val="95000"/>
                  </a:schemeClr>
                </a:solidFill>
              </a:rPr>
              <a:t>or </a:t>
            </a:r>
            <a:r>
              <a:rPr lang="en-US" sz="2400" dirty="0">
                <a:solidFill>
                  <a:schemeClr val="tx1">
                    <a:lumMod val="95000"/>
                  </a:schemeClr>
                </a:solidFill>
              </a:rPr>
              <a:t>is the ETT in the right main </a:t>
            </a:r>
            <a:r>
              <a:rPr lang="en-US" sz="2400" dirty="0" smtClean="0">
                <a:solidFill>
                  <a:schemeClr val="tx1">
                    <a:lumMod val="95000"/>
                  </a:schemeClr>
                </a:solidFill>
              </a:rPr>
              <a:t>stem bronchus</a:t>
            </a:r>
            <a:r>
              <a:rPr lang="en-US" sz="2400" dirty="0">
                <a:solidFill>
                  <a:schemeClr val="tx1">
                    <a:lumMod val="95000"/>
                  </a:schemeClr>
                </a:solidFill>
              </a:rPr>
              <a:t>? Ensuring that the ETT is not displaced from its proper position involves</a:t>
            </a:r>
            <a:r>
              <a:rPr lang="en-US" sz="2400" dirty="0" smtClean="0">
                <a:solidFill>
                  <a:schemeClr val="tx1">
                    <a:lumMod val="95000"/>
                  </a:schemeClr>
                </a:solidFill>
              </a:rPr>
              <a:t>:</a:t>
            </a:r>
          </a:p>
          <a:p>
            <a:pPr marL="0" indent="0">
              <a:lnSpc>
                <a:spcPct val="150000"/>
              </a:lnSpc>
              <a:buNone/>
            </a:pPr>
            <a:r>
              <a:rPr lang="en-US" sz="2400" b="1" dirty="0" smtClean="0">
                <a:solidFill>
                  <a:schemeClr val="tx1">
                    <a:lumMod val="95000"/>
                  </a:schemeClr>
                </a:solidFill>
              </a:rPr>
              <a:t>- </a:t>
            </a:r>
            <a:r>
              <a:rPr lang="en-US" sz="2400" b="1" dirty="0">
                <a:solidFill>
                  <a:schemeClr val="tx1">
                    <a:lumMod val="95000"/>
                  </a:schemeClr>
                </a:solidFill>
              </a:rPr>
              <a:t>O . . . Obstructed </a:t>
            </a:r>
            <a:r>
              <a:rPr lang="en-US" sz="2400" dirty="0">
                <a:solidFill>
                  <a:schemeClr val="tx1">
                    <a:lumMod val="95000"/>
                  </a:schemeClr>
                </a:solidFill>
              </a:rPr>
              <a:t>airway or ETT? Kinked or blocked by secretions?</a:t>
            </a:r>
          </a:p>
          <a:p>
            <a:pPr marL="0" indent="0">
              <a:lnSpc>
                <a:spcPct val="150000"/>
              </a:lnSpc>
              <a:buNone/>
            </a:pPr>
            <a:r>
              <a:rPr lang="en-US" sz="2400" b="1" dirty="0">
                <a:solidFill>
                  <a:schemeClr val="tx1">
                    <a:lumMod val="95000"/>
                  </a:schemeClr>
                </a:solidFill>
              </a:rPr>
              <a:t>- P . . . Pneumothorax </a:t>
            </a:r>
            <a:r>
              <a:rPr lang="en-US" sz="2400" dirty="0">
                <a:solidFill>
                  <a:schemeClr val="tx1">
                    <a:lumMod val="95000"/>
                  </a:schemeClr>
                </a:solidFill>
              </a:rPr>
              <a:t>or other critical diagnosis? Other possible causes include pulmonary </a:t>
            </a:r>
            <a:r>
              <a:rPr lang="en-US" sz="2400" dirty="0" smtClean="0">
                <a:solidFill>
                  <a:schemeClr val="tx1">
                    <a:lumMod val="95000"/>
                  </a:schemeClr>
                </a:solidFill>
              </a:rPr>
              <a:t>interstitial emphysema</a:t>
            </a:r>
            <a:r>
              <a:rPr lang="en-US" sz="2400" dirty="0">
                <a:solidFill>
                  <a:schemeClr val="tx1">
                    <a:lumMod val="95000"/>
                  </a:schemeClr>
                </a:solidFill>
              </a:rPr>
              <a:t>, or atelectasis.</a:t>
            </a:r>
          </a:p>
          <a:p>
            <a:pPr marL="0" indent="0">
              <a:lnSpc>
                <a:spcPct val="150000"/>
              </a:lnSpc>
              <a:buNone/>
            </a:pPr>
            <a:r>
              <a:rPr lang="en-US" sz="2400" b="1" dirty="0">
                <a:solidFill>
                  <a:schemeClr val="tx1">
                    <a:lumMod val="95000"/>
                  </a:schemeClr>
                </a:solidFill>
              </a:rPr>
              <a:t>- E . . . Equipment working </a:t>
            </a:r>
            <a:r>
              <a:rPr lang="en-US" sz="2400" dirty="0">
                <a:solidFill>
                  <a:schemeClr val="tx1">
                    <a:lumMod val="95000"/>
                  </a:schemeClr>
                </a:solidFill>
              </a:rPr>
              <a:t>and ventilation optimized?</a:t>
            </a:r>
          </a:p>
          <a:p>
            <a:pPr>
              <a:lnSpc>
                <a:spcPct val="150000"/>
              </a:lnSpc>
            </a:pPr>
            <a:endParaRPr lang="en-US" sz="2400" dirty="0"/>
          </a:p>
        </p:txBody>
      </p:sp>
      <p:sp>
        <p:nvSpPr>
          <p:cNvPr id="4" name="Date Placeholder 3"/>
          <p:cNvSpPr>
            <a:spLocks noGrp="1"/>
          </p:cNvSpPr>
          <p:nvPr>
            <p:ph type="dt" sz="half" idx="10"/>
          </p:nvPr>
        </p:nvSpPr>
        <p:spPr/>
        <p:txBody>
          <a:bodyPr/>
          <a:lstStyle/>
          <a:p>
            <a:fld id="{1957BD19-F544-4D68-B968-F84C6A0D605F}"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39</a:t>
            </a:fld>
            <a:endParaRPr lang="en-US"/>
          </a:p>
        </p:txBody>
      </p:sp>
    </p:spTree>
    <p:extLst>
      <p:ext uri="{BB962C8B-B14F-4D97-AF65-F5344CB8AC3E}">
        <p14:creationId xmlns:p14="http://schemas.microsoft.com/office/powerpoint/2010/main" val="1807712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F3936E32-6250-45DA-908A-8A2BDC3FDEB4}"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3" name="Slide Number Placeholder 2"/>
          <p:cNvSpPr>
            <a:spLocks noGrp="1"/>
          </p:cNvSpPr>
          <p:nvPr>
            <p:ph type="sldNum" sz="quarter" idx="12"/>
          </p:nvPr>
        </p:nvSpPr>
        <p:spPr/>
        <p:txBody>
          <a:bodyPr/>
          <a:lstStyle/>
          <a:p>
            <a:fld id="{979BE1CA-D7AD-4F9C-993F-C6B2EFC46454}" type="slidenum">
              <a:rPr lang="en-US" smtClean="0"/>
              <a:t>4</a:t>
            </a:fld>
            <a:endParaRPr lang="en-US"/>
          </a:p>
        </p:txBody>
      </p:sp>
      <p:pic>
        <p:nvPicPr>
          <p:cNvPr id="5" name="Picture 4"/>
          <p:cNvPicPr>
            <a:picLocks noChangeAspect="1"/>
          </p:cNvPicPr>
          <p:nvPr/>
        </p:nvPicPr>
        <p:blipFill>
          <a:blip r:embed="rId2"/>
          <a:stretch>
            <a:fillRect/>
          </a:stretch>
        </p:blipFill>
        <p:spPr>
          <a:xfrm>
            <a:off x="1206059" y="394139"/>
            <a:ext cx="8511735" cy="3560005"/>
          </a:xfrm>
          <a:prstGeom prst="rect">
            <a:avLst/>
          </a:prstGeom>
        </p:spPr>
      </p:pic>
    </p:spTree>
    <p:extLst>
      <p:ext uri="{BB962C8B-B14F-4D97-AF65-F5344CB8AC3E}">
        <p14:creationId xmlns:p14="http://schemas.microsoft.com/office/powerpoint/2010/main" val="3243355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757855" y="332933"/>
            <a:ext cx="8366235" cy="5974739"/>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E1EBA5-306C-4FB9-950C-F49A3445C148}" type="datetime1">
              <a:rPr kumimoji="0" lang="en-US" sz="1000" b="0" i="0" u="none" strike="noStrike" kern="1200" cap="none" spc="0" normalizeH="0" baseline="0" noProof="0" smtClean="0">
                <a:ln>
                  <a:noFill/>
                </a:ln>
                <a:solidFill>
                  <a:prstClr val="black">
                    <a:lumMod val="75000"/>
                    <a:lumOff val="25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0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prstClr val="black">
                    <a:lumMod val="75000"/>
                    <a:lumOff val="25000"/>
                  </a:prstClr>
                </a:solidFill>
                <a:effectLst/>
                <a:uLnTx/>
                <a:uFillTx/>
                <a:latin typeface="Century Gothic" panose="020B0502020202020204"/>
                <a:ea typeface="+mn-ea"/>
                <a:cs typeface="+mn-cs"/>
              </a:rPr>
              <a:t>MARZBAN  ZANJAN 400 9</a:t>
            </a:r>
            <a:endParaRPr kumimoji="0" lang="en-US" sz="10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595EA-50EB-462B-89EC-10307DA61A8B}" type="slidenum">
              <a:rPr kumimoji="0" lang="en-US" sz="1000" b="0" i="0" u="none" strike="noStrike" kern="1200" cap="none" spc="0" normalizeH="0" baseline="0" noProof="0" smtClean="0">
                <a:ln>
                  <a:noFill/>
                </a:ln>
                <a:solidFill>
                  <a:prstClr val="black">
                    <a:lumMod val="75000"/>
                    <a:lumOff val="2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8974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41" y="173421"/>
            <a:ext cx="11175125" cy="4162097"/>
          </a:xfrm>
        </p:spPr>
        <p:txBody>
          <a:bodyPr>
            <a:normAutofit fontScale="90000"/>
          </a:bodyPr>
          <a:lstStyle/>
          <a:p>
            <a:pPr lvl="0">
              <a:lnSpc>
                <a:spcPct val="160000"/>
              </a:lnSpc>
              <a:spcBef>
                <a:spcPts val="1000"/>
              </a:spcBef>
            </a:pPr>
            <a:r>
              <a:rPr lang="en-US" sz="2800" dirty="0">
                <a:solidFill>
                  <a:srgbClr val="00A6EE"/>
                </a:solidFill>
                <a:latin typeface="FrutigerLTStd-Black"/>
              </a:rPr>
              <a:t>Next Steps: </a:t>
            </a:r>
            <a:r>
              <a:rPr lang="en-US" sz="2800" dirty="0" smtClean="0">
                <a:solidFill>
                  <a:srgbClr val="00A6EE"/>
                </a:solidFill>
                <a:latin typeface="FrutigerLTStd-Black"/>
              </a:rPr>
              <a:t/>
            </a:r>
            <a:br>
              <a:rPr lang="en-US" sz="2800" dirty="0" smtClean="0">
                <a:solidFill>
                  <a:srgbClr val="00A6EE"/>
                </a:solidFill>
                <a:latin typeface="FrutigerLTStd-Black"/>
              </a:rPr>
            </a:br>
            <a:r>
              <a:rPr lang="en-US" sz="2800" dirty="0" smtClean="0">
                <a:solidFill>
                  <a:srgbClr val="00A6EE"/>
                </a:solidFill>
                <a:latin typeface="FrutigerLTStd-Black"/>
              </a:rPr>
              <a:t> </a:t>
            </a:r>
            <a:r>
              <a:rPr lang="en-US" sz="1800" dirty="0" smtClean="0">
                <a:solidFill>
                  <a:srgbClr val="000000"/>
                </a:solidFill>
                <a:latin typeface="BemboStd"/>
                <a:ea typeface="+mn-ea"/>
                <a:cs typeface="+mn-cs"/>
              </a:rPr>
              <a:t>The </a:t>
            </a:r>
            <a:r>
              <a:rPr lang="en-US" sz="1800" dirty="0">
                <a:solidFill>
                  <a:srgbClr val="000000"/>
                </a:solidFill>
                <a:latin typeface="BemboStd"/>
                <a:ea typeface="+mn-ea"/>
                <a:cs typeface="+mn-cs"/>
              </a:rPr>
              <a:t>Next Steps in the Respiratory Sequence should include obtaining </a:t>
            </a:r>
            <a:r>
              <a:rPr lang="en-US" sz="1800" b="1" u="sng" dirty="0">
                <a:solidFill>
                  <a:srgbClr val="000000"/>
                </a:solidFill>
                <a:latin typeface="BemboStd"/>
                <a:ea typeface="+mn-ea"/>
                <a:cs typeface="+mn-cs"/>
              </a:rPr>
              <a:t>a focused history and conducting</a:t>
            </a:r>
            <a:br>
              <a:rPr lang="en-US" sz="1800" b="1" u="sng" dirty="0">
                <a:solidFill>
                  <a:srgbClr val="000000"/>
                </a:solidFill>
                <a:latin typeface="BemboStd"/>
                <a:ea typeface="+mn-ea"/>
                <a:cs typeface="+mn-cs"/>
              </a:rPr>
            </a:br>
            <a:r>
              <a:rPr lang="en-US" sz="1800" b="1" u="sng" dirty="0">
                <a:solidFill>
                  <a:srgbClr val="000000"/>
                </a:solidFill>
                <a:latin typeface="BemboStd"/>
                <a:ea typeface="+mn-ea"/>
                <a:cs typeface="+mn-cs"/>
              </a:rPr>
              <a:t>a physical examination.</a:t>
            </a:r>
            <a:br>
              <a:rPr lang="en-US" sz="1800" b="1" u="sng" dirty="0">
                <a:solidFill>
                  <a:srgbClr val="000000"/>
                </a:solidFill>
                <a:latin typeface="BemboStd"/>
                <a:ea typeface="+mn-ea"/>
                <a:cs typeface="+mn-cs"/>
              </a:rPr>
            </a:br>
            <a:r>
              <a:rPr lang="en-US" sz="1800" b="1" u="sng" dirty="0" smtClean="0">
                <a:solidFill>
                  <a:srgbClr val="000000"/>
                </a:solidFill>
                <a:latin typeface="BemboStd"/>
                <a:ea typeface="+mn-ea"/>
                <a:cs typeface="+mn-cs"/>
              </a:rPr>
              <a:t># </a:t>
            </a:r>
            <a:r>
              <a:rPr lang="en-US" sz="1800" b="1" dirty="0" smtClean="0">
                <a:solidFill>
                  <a:prstClr val="black"/>
                </a:solidFill>
                <a:latin typeface="BemboStd"/>
                <a:ea typeface="+mn-ea"/>
                <a:cs typeface="+mn-cs"/>
              </a:rPr>
              <a:t>For </a:t>
            </a:r>
            <a:r>
              <a:rPr lang="en-US" sz="1800" b="1" dirty="0">
                <a:solidFill>
                  <a:prstClr val="black"/>
                </a:solidFill>
                <a:latin typeface="BemboStd"/>
                <a:ea typeface="+mn-ea"/>
                <a:cs typeface="+mn-cs"/>
              </a:rPr>
              <a:t>infants </a:t>
            </a:r>
            <a:r>
              <a:rPr lang="en-US" sz="1800" b="1" u="sng" dirty="0">
                <a:solidFill>
                  <a:prstClr val="black"/>
                </a:solidFill>
                <a:latin typeface="BemboStd"/>
                <a:ea typeface="+mn-ea"/>
                <a:cs typeface="+mn-cs"/>
              </a:rPr>
              <a:t>with moderate to severe respiratory distress</a:t>
            </a:r>
            <a:r>
              <a:rPr lang="en-US" sz="1800" b="1" dirty="0">
                <a:solidFill>
                  <a:srgbClr val="FF0000"/>
                </a:solidFill>
                <a:latin typeface="BemboStd"/>
                <a:ea typeface="+mn-ea"/>
                <a:cs typeface="+mn-cs"/>
              </a:rPr>
              <a:t>, Next Steps also include obtaining vascular</a:t>
            </a:r>
            <a:br>
              <a:rPr lang="en-US" sz="1800" b="1" dirty="0">
                <a:solidFill>
                  <a:srgbClr val="FF0000"/>
                </a:solidFill>
                <a:latin typeface="BemboStd"/>
                <a:ea typeface="+mn-ea"/>
                <a:cs typeface="+mn-cs"/>
              </a:rPr>
            </a:br>
            <a:r>
              <a:rPr lang="en-US" sz="1800" b="1" dirty="0">
                <a:solidFill>
                  <a:srgbClr val="FF0000"/>
                </a:solidFill>
                <a:latin typeface="BemboStd"/>
                <a:ea typeface="+mn-ea"/>
                <a:cs typeface="+mn-cs"/>
              </a:rPr>
              <a:t>access, ordering diagnostic tests and imaging (e.g., blood gases and a chest radiograph), optimizing ventilation, </a:t>
            </a:r>
            <a:br>
              <a:rPr lang="en-US" sz="1800" b="1" dirty="0">
                <a:solidFill>
                  <a:srgbClr val="FF0000"/>
                </a:solidFill>
                <a:latin typeface="BemboStd"/>
                <a:ea typeface="+mn-ea"/>
                <a:cs typeface="+mn-cs"/>
              </a:rPr>
            </a:br>
            <a:r>
              <a:rPr lang="en-US" sz="1800" dirty="0">
                <a:solidFill>
                  <a:srgbClr val="000000"/>
                </a:solidFill>
                <a:latin typeface="BemboStd"/>
                <a:ea typeface="+mn-ea"/>
                <a:cs typeface="+mn-cs"/>
              </a:rPr>
              <a:t>and </a:t>
            </a:r>
            <a:r>
              <a:rPr lang="en-US" sz="1800" b="1" u="sng" dirty="0">
                <a:solidFill>
                  <a:srgbClr val="000000"/>
                </a:solidFill>
                <a:latin typeface="BemboStd"/>
                <a:ea typeface="+mn-ea"/>
                <a:cs typeface="+mn-cs"/>
              </a:rPr>
              <a:t>requesting an expert consult.</a:t>
            </a:r>
            <a:r>
              <a:rPr lang="en-US" sz="1800" dirty="0">
                <a:solidFill>
                  <a:srgbClr val="000000"/>
                </a:solidFill>
                <a:latin typeface="BemboStd"/>
                <a:ea typeface="+mn-ea"/>
                <a:cs typeface="+mn-cs"/>
              </a:rPr>
              <a:t/>
            </a:r>
            <a:br>
              <a:rPr lang="en-US" sz="1800" dirty="0">
                <a:solidFill>
                  <a:srgbClr val="000000"/>
                </a:solidFill>
                <a:latin typeface="BemboStd"/>
                <a:ea typeface="+mn-ea"/>
                <a:cs typeface="+mn-cs"/>
              </a:rPr>
            </a:br>
            <a:endParaRPr lang="en-US" dirty="0"/>
          </a:p>
        </p:txBody>
      </p:sp>
      <p:pic>
        <p:nvPicPr>
          <p:cNvPr id="7" name="Content Placeholder 6"/>
          <p:cNvPicPr>
            <a:picLocks noGrp="1" noChangeAspect="1"/>
          </p:cNvPicPr>
          <p:nvPr>
            <p:ph idx="1"/>
          </p:nvPr>
        </p:nvPicPr>
        <p:blipFill>
          <a:blip r:embed="rId2"/>
          <a:stretch>
            <a:fillRect/>
          </a:stretch>
        </p:blipFill>
        <p:spPr>
          <a:xfrm>
            <a:off x="1021579" y="3697014"/>
            <a:ext cx="8960621" cy="2478506"/>
          </a:xfrm>
          <a:prstGeom prst="rect">
            <a:avLst/>
          </a:prstGeom>
        </p:spPr>
      </p:pic>
      <p:sp>
        <p:nvSpPr>
          <p:cNvPr id="4" name="Date Placeholder 3"/>
          <p:cNvSpPr>
            <a:spLocks noGrp="1"/>
          </p:cNvSpPr>
          <p:nvPr>
            <p:ph type="dt" sz="half" idx="10"/>
          </p:nvPr>
        </p:nvSpPr>
        <p:spPr/>
        <p:txBody>
          <a:bodyPr/>
          <a:lstStyle/>
          <a:p>
            <a:fld id="{94E68C38-05AA-47EB-84EB-C6019CFED0DB}"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41</a:t>
            </a:fld>
            <a:endParaRPr lang="en-US"/>
          </a:p>
        </p:txBody>
      </p:sp>
    </p:spTree>
    <p:extLst>
      <p:ext uri="{BB962C8B-B14F-4D97-AF65-F5344CB8AC3E}">
        <p14:creationId xmlns:p14="http://schemas.microsoft.com/office/powerpoint/2010/main" val="3029363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786" y="317828"/>
            <a:ext cx="11038490" cy="1325563"/>
          </a:xfrm>
        </p:spPr>
        <p:txBody>
          <a:bodyPr>
            <a:normAutofit fontScale="90000"/>
          </a:bodyPr>
          <a:lstStyle/>
          <a:p>
            <a:r>
              <a:rPr lang="en-US" sz="2700" i="1" dirty="0" smtClean="0">
                <a:solidFill>
                  <a:srgbClr val="C00000"/>
                </a:solidFill>
                <a:latin typeface="FrutigerLTStd-BlackItalic"/>
              </a:rPr>
              <a:t> </a:t>
            </a:r>
            <a:r>
              <a:rPr lang="en-US" sz="3100" dirty="0">
                <a:solidFill>
                  <a:srgbClr val="00A6EE"/>
                </a:solidFill>
                <a:latin typeface="FrutigerLTStd-Black"/>
              </a:rPr>
              <a:t>Next </a:t>
            </a:r>
            <a:r>
              <a:rPr lang="en-US" sz="3100" dirty="0" smtClean="0">
                <a:solidFill>
                  <a:srgbClr val="00A6EE"/>
                </a:solidFill>
                <a:latin typeface="FrutigerLTStd-Black"/>
              </a:rPr>
              <a:t>Steps:</a:t>
            </a:r>
            <a:r>
              <a:rPr lang="en-US" sz="2700" i="1" dirty="0" smtClean="0">
                <a:solidFill>
                  <a:srgbClr val="C00000"/>
                </a:solidFill>
                <a:latin typeface="FrutigerLTStd-BlackItalic"/>
              </a:rPr>
              <a:t>     Focused history</a:t>
            </a:r>
            <a:br>
              <a:rPr lang="en-US" sz="2700" i="1" dirty="0" smtClean="0">
                <a:solidFill>
                  <a:srgbClr val="C00000"/>
                </a:solidFill>
                <a:latin typeface="FrutigerLTStd-BlackItalic"/>
              </a:rPr>
            </a:br>
            <a:r>
              <a:rPr lang="en-US" sz="2700" dirty="0" smtClean="0">
                <a:solidFill>
                  <a:srgbClr val="C00000"/>
                </a:solidFill>
                <a:latin typeface="BemboStd"/>
              </a:rPr>
              <a:t>Important information to gather for a focused respiratory history includes:</a:t>
            </a:r>
            <a:br>
              <a:rPr lang="en-US" sz="2700" dirty="0" smtClean="0">
                <a:solidFill>
                  <a:srgbClr val="C00000"/>
                </a:solidFill>
                <a:latin typeface="BemboStd"/>
              </a:rPr>
            </a:br>
            <a:endParaRPr lang="en-US" dirty="0">
              <a:solidFill>
                <a:srgbClr val="C00000"/>
              </a:solidFill>
            </a:endParaRPr>
          </a:p>
        </p:txBody>
      </p:sp>
      <p:sp>
        <p:nvSpPr>
          <p:cNvPr id="3" name="Content Placeholder 2"/>
          <p:cNvSpPr>
            <a:spLocks noGrp="1"/>
          </p:cNvSpPr>
          <p:nvPr>
            <p:ph idx="1"/>
          </p:nvPr>
        </p:nvSpPr>
        <p:spPr>
          <a:xfrm>
            <a:off x="315310" y="1324303"/>
            <a:ext cx="11698014" cy="4852660"/>
          </a:xfrm>
        </p:spPr>
        <p:txBody>
          <a:bodyPr>
            <a:normAutofit fontScale="85000" lnSpcReduction="10000"/>
          </a:bodyPr>
          <a:lstStyle/>
          <a:p>
            <a:pPr marL="0" indent="0">
              <a:lnSpc>
                <a:spcPct val="150000"/>
              </a:lnSpc>
              <a:buNone/>
            </a:pPr>
            <a:r>
              <a:rPr lang="en-US" sz="2400" b="1" i="1" dirty="0" smtClean="0">
                <a:solidFill>
                  <a:schemeClr val="tx1">
                    <a:lumMod val="95000"/>
                  </a:schemeClr>
                </a:solidFill>
                <a:latin typeface="FrutigerLTStd-Italic"/>
              </a:rPr>
              <a:t># </a:t>
            </a:r>
            <a:r>
              <a:rPr lang="en-US" sz="2400" b="1" i="1" dirty="0" smtClean="0">
                <a:solidFill>
                  <a:srgbClr val="C00000"/>
                </a:solidFill>
                <a:latin typeface="FrutigerLTStd-Italic"/>
              </a:rPr>
              <a:t>Antepartum</a:t>
            </a:r>
            <a:endParaRPr lang="en-US" sz="2400" b="1" i="1" dirty="0">
              <a:solidFill>
                <a:srgbClr val="C00000"/>
              </a:solidFill>
              <a:latin typeface="FrutigerLTStd-Italic"/>
            </a:endParaRPr>
          </a:p>
          <a:p>
            <a:pPr marL="0" indent="0">
              <a:lnSpc>
                <a:spcPct val="150000"/>
              </a:lnSpc>
              <a:buNone/>
            </a:pPr>
            <a:r>
              <a:rPr lang="en-US" sz="2000" dirty="0" smtClean="0">
                <a:solidFill>
                  <a:schemeClr val="tx1">
                    <a:lumMod val="95000"/>
                  </a:schemeClr>
                </a:solidFill>
                <a:latin typeface="BemboStd"/>
              </a:rPr>
              <a:t>1. </a:t>
            </a:r>
            <a:r>
              <a:rPr lang="en-US" sz="2000" dirty="0">
                <a:solidFill>
                  <a:schemeClr val="tx1">
                    <a:lumMod val="95000"/>
                  </a:schemeClr>
                </a:solidFill>
                <a:latin typeface="BemboStd"/>
              </a:rPr>
              <a:t>Confirm GA and accuracy of dates</a:t>
            </a:r>
          </a:p>
          <a:p>
            <a:pPr marL="0" indent="0">
              <a:lnSpc>
                <a:spcPct val="150000"/>
              </a:lnSpc>
              <a:buNone/>
            </a:pPr>
            <a:r>
              <a:rPr lang="en-US" sz="2000" dirty="0" smtClean="0">
                <a:solidFill>
                  <a:schemeClr val="tx1">
                    <a:lumMod val="95000"/>
                  </a:schemeClr>
                </a:solidFill>
                <a:latin typeface="BemboStd"/>
              </a:rPr>
              <a:t>2. </a:t>
            </a:r>
            <a:r>
              <a:rPr lang="en-US" sz="2000" b="1" dirty="0">
                <a:solidFill>
                  <a:schemeClr val="tx1">
                    <a:lumMod val="95000"/>
                  </a:schemeClr>
                </a:solidFill>
                <a:latin typeface="BemboStd"/>
              </a:rPr>
              <a:t>Prenatal ultrasound </a:t>
            </a:r>
            <a:r>
              <a:rPr lang="en-US" sz="2000" dirty="0" smtClean="0">
                <a:solidFill>
                  <a:schemeClr val="tx1">
                    <a:lumMod val="95000"/>
                  </a:schemeClr>
                </a:solidFill>
                <a:latin typeface="BemboStd"/>
              </a:rPr>
              <a:t>findings :</a:t>
            </a:r>
            <a:endParaRPr lang="en-US" sz="2000" dirty="0">
              <a:solidFill>
                <a:schemeClr val="tx1">
                  <a:lumMod val="95000"/>
                </a:schemeClr>
              </a:solidFill>
              <a:latin typeface="BemboStd"/>
            </a:endParaRPr>
          </a:p>
          <a:p>
            <a:pPr marL="0" indent="0">
              <a:lnSpc>
                <a:spcPct val="150000"/>
              </a:lnSpc>
              <a:buNone/>
            </a:pPr>
            <a:r>
              <a:rPr lang="en-US" sz="2000" b="1" dirty="0" smtClean="0">
                <a:solidFill>
                  <a:schemeClr val="tx1">
                    <a:lumMod val="95000"/>
                  </a:schemeClr>
                </a:solidFill>
                <a:latin typeface="BemboStd"/>
              </a:rPr>
              <a:t>3. Maternal </a:t>
            </a:r>
            <a:r>
              <a:rPr lang="en-US" sz="2000" b="1" dirty="0">
                <a:solidFill>
                  <a:schemeClr val="tx1">
                    <a:lumMod val="95000"/>
                  </a:schemeClr>
                </a:solidFill>
                <a:latin typeface="BemboStd"/>
              </a:rPr>
              <a:t>diabetes</a:t>
            </a:r>
            <a:r>
              <a:rPr lang="en-US" sz="2000" dirty="0">
                <a:solidFill>
                  <a:schemeClr val="tx1">
                    <a:lumMod val="95000"/>
                  </a:schemeClr>
                </a:solidFill>
                <a:latin typeface="BemboStd"/>
              </a:rPr>
              <a:t>, as a risk factor for RDS or cardiac </a:t>
            </a:r>
            <a:r>
              <a:rPr lang="en-US" sz="2000" dirty="0" smtClean="0">
                <a:solidFill>
                  <a:schemeClr val="tx1">
                    <a:lumMod val="95000"/>
                  </a:schemeClr>
                </a:solidFill>
                <a:latin typeface="BemboStd"/>
              </a:rPr>
              <a:t>out flow </a:t>
            </a:r>
            <a:r>
              <a:rPr lang="en-US" sz="2000" dirty="0">
                <a:solidFill>
                  <a:schemeClr val="tx1">
                    <a:lumMod val="95000"/>
                  </a:schemeClr>
                </a:solidFill>
                <a:latin typeface="BemboStd"/>
              </a:rPr>
              <a:t>tract </a:t>
            </a:r>
            <a:r>
              <a:rPr lang="en-US" sz="2000" dirty="0" smtClean="0">
                <a:solidFill>
                  <a:schemeClr val="tx1">
                    <a:lumMod val="95000"/>
                  </a:schemeClr>
                </a:solidFill>
                <a:latin typeface="BemboStd"/>
              </a:rPr>
              <a:t>anomalies</a:t>
            </a:r>
          </a:p>
          <a:p>
            <a:pPr marL="0" indent="0">
              <a:lnSpc>
                <a:spcPct val="150000"/>
              </a:lnSpc>
              <a:buNone/>
            </a:pPr>
            <a:r>
              <a:rPr lang="en-US" sz="2000" dirty="0" smtClean="0">
                <a:solidFill>
                  <a:schemeClr val="tx1">
                    <a:lumMod val="95000"/>
                  </a:schemeClr>
                </a:solidFill>
                <a:latin typeface="BemboStd"/>
              </a:rPr>
              <a:t>4.   Risk </a:t>
            </a:r>
            <a:r>
              <a:rPr lang="en-US" sz="2000" dirty="0">
                <a:solidFill>
                  <a:schemeClr val="tx1">
                    <a:lumMod val="95000"/>
                  </a:schemeClr>
                </a:solidFill>
                <a:latin typeface="BemboStd"/>
              </a:rPr>
              <a:t>factors for </a:t>
            </a:r>
            <a:r>
              <a:rPr lang="en-US" sz="2000" b="1" dirty="0">
                <a:solidFill>
                  <a:schemeClr val="tx1">
                    <a:lumMod val="95000"/>
                  </a:schemeClr>
                </a:solidFill>
                <a:latin typeface="BemboStd"/>
              </a:rPr>
              <a:t>congenital pneumonia</a:t>
            </a:r>
            <a:r>
              <a:rPr lang="en-US" sz="2000" dirty="0">
                <a:solidFill>
                  <a:schemeClr val="tx1">
                    <a:lumMod val="95000"/>
                  </a:schemeClr>
                </a:solidFill>
                <a:latin typeface="BemboStd"/>
              </a:rPr>
              <a:t>, including maternal Group B </a:t>
            </a:r>
            <a:r>
              <a:rPr lang="en-US" sz="2000" i="1" dirty="0">
                <a:solidFill>
                  <a:schemeClr val="tx1">
                    <a:lumMod val="95000"/>
                  </a:schemeClr>
                </a:solidFill>
                <a:latin typeface="BemboStd-Italic"/>
              </a:rPr>
              <a:t>Streptococcus </a:t>
            </a:r>
            <a:r>
              <a:rPr lang="en-US" sz="2000" dirty="0">
                <a:solidFill>
                  <a:schemeClr val="tx1">
                    <a:lumMod val="95000"/>
                  </a:schemeClr>
                </a:solidFill>
                <a:latin typeface="BemboStd"/>
              </a:rPr>
              <a:t>(GBS) status,</a:t>
            </a:r>
          </a:p>
          <a:p>
            <a:pPr marL="0" indent="0">
              <a:lnSpc>
                <a:spcPct val="150000"/>
              </a:lnSpc>
              <a:buNone/>
            </a:pPr>
            <a:r>
              <a:rPr lang="en-US" sz="2000" b="1" dirty="0" smtClean="0">
                <a:solidFill>
                  <a:schemeClr val="tx1">
                    <a:lumMod val="95000"/>
                  </a:schemeClr>
                </a:solidFill>
                <a:latin typeface="BemboStd"/>
              </a:rPr>
              <a:t>5.  premature</a:t>
            </a:r>
            <a:endParaRPr lang="en-US" sz="2000" b="1" dirty="0">
              <a:solidFill>
                <a:schemeClr val="tx1">
                  <a:lumMod val="95000"/>
                </a:schemeClr>
              </a:solidFill>
              <a:latin typeface="BemboStd"/>
            </a:endParaRPr>
          </a:p>
          <a:p>
            <a:pPr marL="0" indent="0">
              <a:lnSpc>
                <a:spcPct val="150000"/>
              </a:lnSpc>
              <a:buNone/>
            </a:pPr>
            <a:r>
              <a:rPr lang="en-US" sz="2000" dirty="0" smtClean="0">
                <a:solidFill>
                  <a:schemeClr val="tx1">
                    <a:lumMod val="95000"/>
                  </a:schemeClr>
                </a:solidFill>
                <a:latin typeface="BemboStd"/>
              </a:rPr>
              <a:t>6.  </a:t>
            </a:r>
            <a:r>
              <a:rPr lang="en-US" sz="2000" b="1" dirty="0" smtClean="0">
                <a:solidFill>
                  <a:schemeClr val="tx1">
                    <a:lumMod val="95000"/>
                  </a:schemeClr>
                </a:solidFill>
                <a:latin typeface="BemboStd"/>
              </a:rPr>
              <a:t>rupture </a:t>
            </a:r>
            <a:r>
              <a:rPr lang="en-US" sz="2000" b="1" dirty="0">
                <a:solidFill>
                  <a:schemeClr val="tx1">
                    <a:lumMod val="95000"/>
                  </a:schemeClr>
                </a:solidFill>
                <a:latin typeface="BemboStd"/>
              </a:rPr>
              <a:t>of membranes</a:t>
            </a:r>
            <a:r>
              <a:rPr lang="en-US" sz="2000" dirty="0">
                <a:solidFill>
                  <a:schemeClr val="tx1">
                    <a:lumMod val="95000"/>
                  </a:schemeClr>
                </a:solidFill>
                <a:latin typeface="BemboStd"/>
              </a:rPr>
              <a:t>, maternal fever, or </a:t>
            </a:r>
            <a:r>
              <a:rPr lang="en-US" sz="2000" dirty="0" err="1">
                <a:solidFill>
                  <a:schemeClr val="tx1">
                    <a:lumMod val="95000"/>
                  </a:schemeClr>
                </a:solidFill>
                <a:latin typeface="BemboStd"/>
              </a:rPr>
              <a:t>chorioamnionitis</a:t>
            </a:r>
            <a:endParaRPr lang="en-US" sz="2000" dirty="0">
              <a:solidFill>
                <a:schemeClr val="tx1">
                  <a:lumMod val="95000"/>
                </a:schemeClr>
              </a:solidFill>
              <a:latin typeface="BemboStd"/>
            </a:endParaRPr>
          </a:p>
          <a:p>
            <a:pPr marL="0" indent="0">
              <a:lnSpc>
                <a:spcPct val="150000"/>
              </a:lnSpc>
              <a:buNone/>
            </a:pPr>
            <a:r>
              <a:rPr lang="en-US" sz="2000" dirty="0" smtClean="0">
                <a:solidFill>
                  <a:schemeClr val="tx1">
                    <a:lumMod val="95000"/>
                  </a:schemeClr>
                </a:solidFill>
                <a:latin typeface="BemboStd"/>
              </a:rPr>
              <a:t>7.   </a:t>
            </a:r>
            <a:r>
              <a:rPr lang="en-US" sz="2000" dirty="0">
                <a:solidFill>
                  <a:schemeClr val="tx1">
                    <a:lumMod val="95000"/>
                  </a:schemeClr>
                </a:solidFill>
                <a:latin typeface="BemboStd"/>
              </a:rPr>
              <a:t>Receipt of </a:t>
            </a:r>
            <a:r>
              <a:rPr lang="en-US" sz="2000" b="1" dirty="0">
                <a:solidFill>
                  <a:schemeClr val="tx1">
                    <a:lumMod val="95000"/>
                  </a:schemeClr>
                </a:solidFill>
                <a:latin typeface="BemboStd"/>
              </a:rPr>
              <a:t>antenatal steroids </a:t>
            </a:r>
            <a:r>
              <a:rPr lang="en-US" sz="2000" dirty="0">
                <a:solidFill>
                  <a:schemeClr val="tx1">
                    <a:lumMod val="95000"/>
                  </a:schemeClr>
                </a:solidFill>
                <a:latin typeface="BemboStd"/>
              </a:rPr>
              <a:t>for pulmonary maturation</a:t>
            </a:r>
          </a:p>
          <a:p>
            <a:pPr marL="0" indent="0">
              <a:lnSpc>
                <a:spcPct val="150000"/>
              </a:lnSpc>
              <a:buNone/>
            </a:pPr>
            <a:r>
              <a:rPr lang="en-US" sz="2000" dirty="0" smtClean="0">
                <a:solidFill>
                  <a:schemeClr val="tx1">
                    <a:lumMod val="95000"/>
                  </a:schemeClr>
                </a:solidFill>
                <a:latin typeface="BemboStd"/>
              </a:rPr>
              <a:t>8.  </a:t>
            </a:r>
            <a:r>
              <a:rPr lang="en-US" sz="2000" b="1" dirty="0">
                <a:solidFill>
                  <a:schemeClr val="tx1">
                    <a:lumMod val="95000"/>
                  </a:schemeClr>
                </a:solidFill>
                <a:latin typeface="BemboStd"/>
              </a:rPr>
              <a:t>Maternal use of medications </a:t>
            </a:r>
            <a:r>
              <a:rPr lang="en-US" sz="2000" dirty="0">
                <a:solidFill>
                  <a:schemeClr val="tx1">
                    <a:lumMod val="95000"/>
                  </a:schemeClr>
                </a:solidFill>
                <a:latin typeface="BemboStd"/>
              </a:rPr>
              <a:t>(e.g., selective serotonin reuptake inhibitors) which </a:t>
            </a:r>
            <a:r>
              <a:rPr lang="en-US" sz="2000" b="1" dirty="0">
                <a:solidFill>
                  <a:schemeClr val="tx1">
                    <a:lumMod val="95000"/>
                  </a:schemeClr>
                </a:solidFill>
                <a:latin typeface="BemboStd"/>
              </a:rPr>
              <a:t>may cause </a:t>
            </a:r>
            <a:r>
              <a:rPr lang="en-US" sz="2000" dirty="0">
                <a:solidFill>
                  <a:schemeClr val="tx1">
                    <a:lumMod val="95000"/>
                  </a:schemeClr>
                </a:solidFill>
                <a:latin typeface="BemboStd"/>
              </a:rPr>
              <a:t>tachypnea</a:t>
            </a:r>
          </a:p>
          <a:p>
            <a:pPr marL="0" indent="0">
              <a:lnSpc>
                <a:spcPct val="150000"/>
              </a:lnSpc>
              <a:buNone/>
            </a:pPr>
            <a:r>
              <a:rPr lang="en-US" sz="2000" dirty="0" smtClean="0">
                <a:solidFill>
                  <a:schemeClr val="tx1">
                    <a:lumMod val="95000"/>
                  </a:schemeClr>
                </a:solidFill>
                <a:latin typeface="BemboStd"/>
              </a:rPr>
              <a:t> or </a:t>
            </a:r>
            <a:r>
              <a:rPr lang="en-US" sz="2000" dirty="0">
                <a:solidFill>
                  <a:schemeClr val="tx1">
                    <a:lumMod val="95000"/>
                  </a:schemeClr>
                </a:solidFill>
                <a:latin typeface="BemboStd"/>
              </a:rPr>
              <a:t>PPHN, or illicit substances, particularly narcotics, which can suppress respiratory drive</a:t>
            </a:r>
            <a:endParaRPr lang="en-US" sz="2000" dirty="0">
              <a:solidFill>
                <a:schemeClr val="tx1">
                  <a:lumMod val="95000"/>
                </a:schemeClr>
              </a:solidFill>
            </a:endParaRPr>
          </a:p>
        </p:txBody>
      </p:sp>
      <p:sp>
        <p:nvSpPr>
          <p:cNvPr id="4" name="Date Placeholder 3"/>
          <p:cNvSpPr>
            <a:spLocks noGrp="1"/>
          </p:cNvSpPr>
          <p:nvPr>
            <p:ph type="dt" sz="half" idx="10"/>
          </p:nvPr>
        </p:nvSpPr>
        <p:spPr/>
        <p:txBody>
          <a:bodyPr/>
          <a:lstStyle/>
          <a:p>
            <a:fld id="{B14BB790-95A7-4E60-9D11-7B611CF08CA8}"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42</a:t>
            </a:fld>
            <a:endParaRPr lang="en-US"/>
          </a:p>
        </p:txBody>
      </p:sp>
    </p:spTree>
    <p:extLst>
      <p:ext uri="{BB962C8B-B14F-4D97-AF65-F5344CB8AC3E}">
        <p14:creationId xmlns:p14="http://schemas.microsoft.com/office/powerpoint/2010/main" val="2153912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310" y="223235"/>
            <a:ext cx="10515600" cy="297027"/>
          </a:xfrm>
        </p:spPr>
        <p:txBody>
          <a:bodyPr>
            <a:normAutofit fontScale="90000"/>
          </a:bodyPr>
          <a:lstStyle/>
          <a:p>
            <a:r>
              <a:rPr lang="en-US" sz="2800" dirty="0">
                <a:solidFill>
                  <a:srgbClr val="00A6EE"/>
                </a:solidFill>
                <a:latin typeface="FrutigerLTStd-Black"/>
              </a:rPr>
              <a:t>Next </a:t>
            </a:r>
            <a:r>
              <a:rPr lang="en-US" sz="2800" dirty="0" smtClean="0">
                <a:solidFill>
                  <a:srgbClr val="00A6EE"/>
                </a:solidFill>
                <a:latin typeface="FrutigerLTStd-Black"/>
              </a:rPr>
              <a:t>Steps:</a:t>
            </a:r>
            <a:endParaRPr lang="en-US" dirty="0"/>
          </a:p>
        </p:txBody>
      </p:sp>
      <p:sp>
        <p:nvSpPr>
          <p:cNvPr id="3" name="Content Placeholder 2"/>
          <p:cNvSpPr>
            <a:spLocks noGrp="1"/>
          </p:cNvSpPr>
          <p:nvPr>
            <p:ph sz="half" idx="1"/>
          </p:nvPr>
        </p:nvSpPr>
        <p:spPr>
          <a:xfrm>
            <a:off x="274320" y="914400"/>
            <a:ext cx="5745480" cy="5262563"/>
          </a:xfrm>
        </p:spPr>
        <p:txBody>
          <a:bodyPr>
            <a:normAutofit fontScale="92500" lnSpcReduction="10000"/>
          </a:bodyPr>
          <a:lstStyle/>
          <a:p>
            <a:pPr marL="0" lvl="0" indent="0">
              <a:lnSpc>
                <a:spcPct val="170000"/>
              </a:lnSpc>
              <a:buNone/>
            </a:pPr>
            <a:r>
              <a:rPr lang="en-US" sz="2000" b="1" i="1" dirty="0" smtClean="0">
                <a:solidFill>
                  <a:schemeClr val="tx1">
                    <a:lumMod val="95000"/>
                  </a:schemeClr>
                </a:solidFill>
                <a:latin typeface="FrutigerLTStd-Italic"/>
              </a:rPr>
              <a:t>#  </a:t>
            </a:r>
            <a:r>
              <a:rPr lang="en-US" sz="2000" b="1" i="1" dirty="0" smtClean="0">
                <a:solidFill>
                  <a:srgbClr val="C00000"/>
                </a:solidFill>
                <a:latin typeface="FrutigerLTStd-Italic"/>
              </a:rPr>
              <a:t>Intrapartum</a:t>
            </a:r>
            <a:r>
              <a:rPr lang="en-US" sz="2000" b="1" i="1" dirty="0">
                <a:solidFill>
                  <a:srgbClr val="C00000"/>
                </a:solidFill>
                <a:latin typeface="FrutigerLTStd-Italic"/>
              </a:rPr>
              <a:t>:</a:t>
            </a:r>
          </a:p>
          <a:p>
            <a:pPr marL="0" lvl="0" indent="0">
              <a:lnSpc>
                <a:spcPct val="170000"/>
              </a:lnSpc>
              <a:buNone/>
            </a:pPr>
            <a:r>
              <a:rPr lang="en-US" sz="1600" dirty="0">
                <a:solidFill>
                  <a:schemeClr val="tx1">
                    <a:lumMod val="95000"/>
                  </a:schemeClr>
                </a:solidFill>
                <a:latin typeface="BemboStd"/>
              </a:rPr>
              <a:t>• Presence of atypical or </a:t>
            </a:r>
            <a:r>
              <a:rPr lang="en-US" sz="2000" b="1" dirty="0">
                <a:solidFill>
                  <a:schemeClr val="tx1">
                    <a:lumMod val="95000"/>
                  </a:schemeClr>
                </a:solidFill>
                <a:latin typeface="BemboStd"/>
              </a:rPr>
              <a:t>abnormal fetal heart rate during </a:t>
            </a:r>
            <a:r>
              <a:rPr lang="en-US" sz="2000" b="1" dirty="0" err="1">
                <a:solidFill>
                  <a:schemeClr val="tx1">
                    <a:lumMod val="95000"/>
                  </a:schemeClr>
                </a:solidFill>
                <a:latin typeface="BemboStd"/>
              </a:rPr>
              <a:t>labour</a:t>
            </a:r>
            <a:r>
              <a:rPr lang="en-US" sz="2000" b="1" dirty="0">
                <a:solidFill>
                  <a:schemeClr val="tx1">
                    <a:lumMod val="95000"/>
                  </a:schemeClr>
                </a:solidFill>
                <a:latin typeface="BemboStd"/>
              </a:rPr>
              <a:t> and delivery</a:t>
            </a:r>
            <a:endParaRPr lang="en-US" sz="1600" b="1" dirty="0">
              <a:solidFill>
                <a:schemeClr val="tx1">
                  <a:lumMod val="95000"/>
                </a:schemeClr>
              </a:solidFill>
              <a:latin typeface="BemboStd"/>
            </a:endParaRPr>
          </a:p>
          <a:p>
            <a:pPr marL="0" lvl="0" indent="0">
              <a:lnSpc>
                <a:spcPct val="170000"/>
              </a:lnSpc>
              <a:buNone/>
            </a:pPr>
            <a:r>
              <a:rPr lang="en-US" sz="1600" dirty="0">
                <a:solidFill>
                  <a:schemeClr val="tx1">
                    <a:lumMod val="95000"/>
                  </a:schemeClr>
                </a:solidFill>
                <a:latin typeface="BemboStd"/>
              </a:rPr>
              <a:t>• </a:t>
            </a:r>
            <a:r>
              <a:rPr lang="en-US" sz="1800" b="1" dirty="0">
                <a:solidFill>
                  <a:schemeClr val="tx1">
                    <a:lumMod val="95000"/>
                  </a:schemeClr>
                </a:solidFill>
                <a:latin typeface="BemboStd"/>
              </a:rPr>
              <a:t>Meconium- stained amniotic fluid</a:t>
            </a:r>
          </a:p>
          <a:p>
            <a:pPr marL="0" lvl="0" indent="0">
              <a:lnSpc>
                <a:spcPct val="170000"/>
              </a:lnSpc>
              <a:buNone/>
            </a:pPr>
            <a:r>
              <a:rPr lang="en-US" sz="1600" dirty="0">
                <a:solidFill>
                  <a:schemeClr val="tx1">
                    <a:lumMod val="95000"/>
                  </a:schemeClr>
                </a:solidFill>
                <a:latin typeface="BemboStd"/>
              </a:rPr>
              <a:t>• </a:t>
            </a:r>
            <a:r>
              <a:rPr lang="en-US" sz="1800" b="1" dirty="0">
                <a:solidFill>
                  <a:schemeClr val="tx1">
                    <a:lumMod val="95000"/>
                  </a:schemeClr>
                </a:solidFill>
                <a:latin typeface="BemboStd"/>
              </a:rPr>
              <a:t>Time of rupture of membranes</a:t>
            </a:r>
          </a:p>
          <a:p>
            <a:pPr marL="0" lvl="0" indent="0">
              <a:lnSpc>
                <a:spcPct val="170000"/>
              </a:lnSpc>
              <a:buNone/>
            </a:pPr>
            <a:r>
              <a:rPr lang="en-US" sz="1600" dirty="0">
                <a:solidFill>
                  <a:schemeClr val="tx1">
                    <a:lumMod val="95000"/>
                  </a:schemeClr>
                </a:solidFill>
                <a:latin typeface="BemboStd"/>
              </a:rPr>
              <a:t>• </a:t>
            </a:r>
            <a:r>
              <a:rPr lang="en-US" sz="2000" b="1" dirty="0">
                <a:solidFill>
                  <a:schemeClr val="tx1">
                    <a:lumMod val="95000"/>
                  </a:schemeClr>
                </a:solidFill>
                <a:latin typeface="BemboStd"/>
              </a:rPr>
              <a:t>Signs of </a:t>
            </a:r>
            <a:r>
              <a:rPr lang="en-US" sz="2000" b="1" dirty="0" err="1">
                <a:solidFill>
                  <a:schemeClr val="tx1">
                    <a:lumMod val="95000"/>
                  </a:schemeClr>
                </a:solidFill>
                <a:latin typeface="BemboStd"/>
              </a:rPr>
              <a:t>chorioamnionitis</a:t>
            </a:r>
            <a:r>
              <a:rPr lang="en-US" sz="2000" b="1" dirty="0">
                <a:solidFill>
                  <a:schemeClr val="tx1">
                    <a:lumMod val="95000"/>
                  </a:schemeClr>
                </a:solidFill>
                <a:latin typeface="BemboStd"/>
              </a:rPr>
              <a:t> </a:t>
            </a:r>
            <a:r>
              <a:rPr lang="en-US" sz="1600" dirty="0">
                <a:solidFill>
                  <a:schemeClr val="tx1">
                    <a:lumMod val="95000"/>
                  </a:schemeClr>
                </a:solidFill>
                <a:latin typeface="BemboStd"/>
              </a:rPr>
              <a:t>(maternal fever, uterine tenderness, fetal tachycardia, foul-smelling </a:t>
            </a:r>
            <a:r>
              <a:rPr lang="en-US" sz="1600" dirty="0" smtClean="0">
                <a:solidFill>
                  <a:schemeClr val="tx1">
                    <a:lumMod val="95000"/>
                  </a:schemeClr>
                </a:solidFill>
                <a:latin typeface="BemboStd"/>
              </a:rPr>
              <a:t>vaginal discharge</a:t>
            </a:r>
            <a:r>
              <a:rPr lang="en-US" sz="1600" dirty="0">
                <a:solidFill>
                  <a:schemeClr val="tx1">
                    <a:lumMod val="95000"/>
                  </a:schemeClr>
                </a:solidFill>
                <a:latin typeface="BemboStd"/>
              </a:rPr>
              <a:t>)</a:t>
            </a:r>
          </a:p>
          <a:p>
            <a:pPr marL="0" lvl="0" indent="0">
              <a:lnSpc>
                <a:spcPct val="170000"/>
              </a:lnSpc>
              <a:buNone/>
            </a:pPr>
            <a:r>
              <a:rPr lang="en-US" sz="1600" dirty="0">
                <a:solidFill>
                  <a:schemeClr val="tx1">
                    <a:lumMod val="95000"/>
                  </a:schemeClr>
                </a:solidFill>
                <a:latin typeface="BemboStd"/>
              </a:rPr>
              <a:t>• Nature of </a:t>
            </a:r>
            <a:r>
              <a:rPr lang="en-US" sz="1600" dirty="0" err="1">
                <a:solidFill>
                  <a:schemeClr val="tx1">
                    <a:lumMod val="95000"/>
                  </a:schemeClr>
                </a:solidFill>
                <a:latin typeface="BemboStd"/>
              </a:rPr>
              <a:t>labour</a:t>
            </a:r>
            <a:r>
              <a:rPr lang="en-US" sz="1600" dirty="0">
                <a:solidFill>
                  <a:schemeClr val="tx1">
                    <a:lumMod val="95000"/>
                  </a:schemeClr>
                </a:solidFill>
                <a:latin typeface="BemboStd"/>
              </a:rPr>
              <a:t> and </a:t>
            </a:r>
            <a:r>
              <a:rPr lang="en-US" sz="1600" b="1" dirty="0">
                <a:solidFill>
                  <a:schemeClr val="tx1">
                    <a:lumMod val="95000"/>
                  </a:schemeClr>
                </a:solidFill>
                <a:latin typeface="BemboStd"/>
              </a:rPr>
              <a:t>mode of delivery</a:t>
            </a:r>
          </a:p>
          <a:p>
            <a:pPr marL="0" lvl="0" indent="0">
              <a:lnSpc>
                <a:spcPct val="170000"/>
              </a:lnSpc>
              <a:buNone/>
            </a:pPr>
            <a:r>
              <a:rPr lang="en-US" sz="1600" dirty="0">
                <a:solidFill>
                  <a:schemeClr val="tx1">
                    <a:lumMod val="95000"/>
                  </a:schemeClr>
                </a:solidFill>
                <a:latin typeface="BemboStd"/>
              </a:rPr>
              <a:t>• </a:t>
            </a:r>
            <a:r>
              <a:rPr lang="en-US" sz="1600" b="1" dirty="0">
                <a:solidFill>
                  <a:schemeClr val="tx1">
                    <a:lumMod val="95000"/>
                  </a:schemeClr>
                </a:solidFill>
                <a:latin typeface="BemboStd"/>
              </a:rPr>
              <a:t>Medications used</a:t>
            </a:r>
          </a:p>
          <a:p>
            <a:pPr marL="0" lvl="0" indent="0">
              <a:lnSpc>
                <a:spcPct val="170000"/>
              </a:lnSpc>
              <a:buNone/>
            </a:pPr>
            <a:r>
              <a:rPr lang="en-US" sz="1600" dirty="0">
                <a:solidFill>
                  <a:schemeClr val="tx1">
                    <a:lumMod val="95000"/>
                  </a:schemeClr>
                </a:solidFill>
                <a:latin typeface="BemboStd"/>
              </a:rPr>
              <a:t>• Intrapartum antibiotics for GBS prophylaxis</a:t>
            </a:r>
          </a:p>
          <a:p>
            <a:pPr marL="0" indent="0">
              <a:buNone/>
            </a:pPr>
            <a:endParaRPr lang="en-US" dirty="0">
              <a:solidFill>
                <a:schemeClr val="tx1">
                  <a:lumMod val="95000"/>
                </a:schemeClr>
              </a:solidFill>
            </a:endParaRPr>
          </a:p>
        </p:txBody>
      </p:sp>
      <p:sp>
        <p:nvSpPr>
          <p:cNvPr id="4" name="Content Placeholder 3"/>
          <p:cNvSpPr>
            <a:spLocks noGrp="1"/>
          </p:cNvSpPr>
          <p:nvPr>
            <p:ph sz="half" idx="2"/>
          </p:nvPr>
        </p:nvSpPr>
        <p:spPr>
          <a:xfrm>
            <a:off x="6019800" y="859221"/>
            <a:ext cx="5930462" cy="5317742"/>
          </a:xfrm>
        </p:spPr>
        <p:txBody>
          <a:bodyPr>
            <a:normAutofit fontScale="92500" lnSpcReduction="10000"/>
          </a:bodyPr>
          <a:lstStyle/>
          <a:p>
            <a:pPr marL="0" lvl="0" indent="0">
              <a:lnSpc>
                <a:spcPct val="170000"/>
              </a:lnSpc>
              <a:buNone/>
            </a:pPr>
            <a:r>
              <a:rPr lang="en-US" sz="1600" b="1" i="1" dirty="0" smtClean="0">
                <a:solidFill>
                  <a:schemeClr val="tx1">
                    <a:lumMod val="95000"/>
                  </a:schemeClr>
                </a:solidFill>
                <a:latin typeface="FrutigerLTStd-Italic"/>
              </a:rPr>
              <a:t>#  </a:t>
            </a:r>
            <a:r>
              <a:rPr lang="en-US" sz="2000" b="1" i="1" dirty="0" smtClean="0">
                <a:solidFill>
                  <a:srgbClr val="C00000"/>
                </a:solidFill>
                <a:latin typeface="FrutigerLTStd-Italic"/>
              </a:rPr>
              <a:t>Neonatal:</a:t>
            </a:r>
            <a:endParaRPr lang="en-US" sz="2000" b="1" i="1" dirty="0">
              <a:solidFill>
                <a:srgbClr val="C00000"/>
              </a:solidFill>
              <a:latin typeface="FrutigerLTStd-Italic"/>
            </a:endParaRPr>
          </a:p>
          <a:p>
            <a:pPr marL="0" lvl="0" indent="0">
              <a:lnSpc>
                <a:spcPct val="170000"/>
              </a:lnSpc>
              <a:buNone/>
            </a:pPr>
            <a:r>
              <a:rPr lang="en-US" sz="1200" dirty="0">
                <a:solidFill>
                  <a:schemeClr val="tx1">
                    <a:lumMod val="95000"/>
                  </a:schemeClr>
                </a:solidFill>
                <a:latin typeface="BemboStd"/>
              </a:rPr>
              <a:t>• </a:t>
            </a:r>
            <a:r>
              <a:rPr lang="en-US" sz="1600" b="1" dirty="0">
                <a:solidFill>
                  <a:schemeClr val="tx1">
                    <a:lumMod val="95000"/>
                  </a:schemeClr>
                </a:solidFill>
                <a:latin typeface="BemboStd"/>
              </a:rPr>
              <a:t>Umbilical cord blood gas results (arterial and venous)</a:t>
            </a:r>
          </a:p>
          <a:p>
            <a:pPr marL="0" lvl="0" indent="0">
              <a:lnSpc>
                <a:spcPct val="170000"/>
              </a:lnSpc>
              <a:buNone/>
            </a:pPr>
            <a:r>
              <a:rPr lang="en-US" sz="1600" dirty="0">
                <a:solidFill>
                  <a:schemeClr val="tx1">
                    <a:lumMod val="95000"/>
                  </a:schemeClr>
                </a:solidFill>
                <a:latin typeface="BemboStd"/>
              </a:rPr>
              <a:t>• Condition at birth, including </a:t>
            </a:r>
            <a:r>
              <a:rPr lang="en-US" sz="1600" b="1" dirty="0">
                <a:solidFill>
                  <a:schemeClr val="tx1">
                    <a:lumMod val="95000"/>
                  </a:schemeClr>
                </a:solidFill>
                <a:latin typeface="BemboStd"/>
              </a:rPr>
              <a:t>Apgar score</a:t>
            </a:r>
          </a:p>
          <a:p>
            <a:pPr marL="0" lvl="0" indent="0">
              <a:lnSpc>
                <a:spcPct val="170000"/>
              </a:lnSpc>
              <a:buNone/>
            </a:pPr>
            <a:r>
              <a:rPr lang="en-US" sz="1600" dirty="0">
                <a:solidFill>
                  <a:schemeClr val="tx1">
                    <a:lumMod val="95000"/>
                  </a:schemeClr>
                </a:solidFill>
                <a:latin typeface="BemboStd"/>
              </a:rPr>
              <a:t>• </a:t>
            </a:r>
            <a:r>
              <a:rPr lang="en-US" sz="1600" b="1" dirty="0">
                <a:solidFill>
                  <a:schemeClr val="tx1">
                    <a:lumMod val="95000"/>
                  </a:schemeClr>
                </a:solidFill>
                <a:latin typeface="BemboStd"/>
              </a:rPr>
              <a:t>Need for resuscitation</a:t>
            </a:r>
            <a:r>
              <a:rPr lang="en-US" sz="1600" dirty="0">
                <a:solidFill>
                  <a:schemeClr val="tx1">
                    <a:lumMod val="95000"/>
                  </a:schemeClr>
                </a:solidFill>
                <a:latin typeface="BemboStd"/>
              </a:rPr>
              <a:t>, and response</a:t>
            </a:r>
          </a:p>
          <a:p>
            <a:pPr marL="0" lvl="0" indent="0">
              <a:lnSpc>
                <a:spcPct val="170000"/>
              </a:lnSpc>
              <a:buNone/>
            </a:pPr>
            <a:r>
              <a:rPr lang="en-US" sz="1600" dirty="0">
                <a:solidFill>
                  <a:schemeClr val="tx1">
                    <a:lumMod val="95000"/>
                  </a:schemeClr>
                </a:solidFill>
                <a:latin typeface="BemboStd"/>
              </a:rPr>
              <a:t>• </a:t>
            </a:r>
            <a:r>
              <a:rPr lang="en-US" sz="1600" b="1" dirty="0">
                <a:solidFill>
                  <a:schemeClr val="tx1">
                    <a:lumMod val="95000"/>
                  </a:schemeClr>
                </a:solidFill>
                <a:latin typeface="BemboStd"/>
              </a:rPr>
              <a:t>Timing for onset of symptoms </a:t>
            </a:r>
            <a:r>
              <a:rPr lang="en-US" sz="1600" dirty="0">
                <a:solidFill>
                  <a:schemeClr val="tx1">
                    <a:lumMod val="95000"/>
                  </a:schemeClr>
                </a:solidFill>
                <a:latin typeface="BemboStd"/>
              </a:rPr>
              <a:t>(i.e., present at birth or after a period of normal respiratory function)</a:t>
            </a:r>
          </a:p>
          <a:p>
            <a:pPr marL="0" lvl="0" indent="0">
              <a:lnSpc>
                <a:spcPct val="170000"/>
              </a:lnSpc>
              <a:buNone/>
            </a:pPr>
            <a:r>
              <a:rPr lang="en-US" sz="1600" dirty="0">
                <a:solidFill>
                  <a:schemeClr val="tx1">
                    <a:lumMod val="95000"/>
                  </a:schemeClr>
                </a:solidFill>
                <a:latin typeface="BemboStd"/>
              </a:rPr>
              <a:t>• GA and birth weight</a:t>
            </a:r>
            <a:endParaRPr lang="en-US" sz="1600" dirty="0">
              <a:solidFill>
                <a:schemeClr val="tx1">
                  <a:lumMod val="95000"/>
                </a:schemeClr>
              </a:solidFill>
            </a:endParaRPr>
          </a:p>
        </p:txBody>
      </p:sp>
      <p:sp>
        <p:nvSpPr>
          <p:cNvPr id="6" name="Date Placeholder 5"/>
          <p:cNvSpPr>
            <a:spLocks noGrp="1"/>
          </p:cNvSpPr>
          <p:nvPr>
            <p:ph type="dt" sz="half" idx="10"/>
          </p:nvPr>
        </p:nvSpPr>
        <p:spPr/>
        <p:txBody>
          <a:bodyPr/>
          <a:lstStyle/>
          <a:p>
            <a:fld id="{C1009695-7E3A-43CE-89CC-933E475BD599}" type="datetime1">
              <a:rPr lang="en-US" smtClean="0"/>
              <a:t>12/7/2021</a:t>
            </a:fld>
            <a:endParaRPr lang="en-US"/>
          </a:p>
        </p:txBody>
      </p:sp>
      <p:sp>
        <p:nvSpPr>
          <p:cNvPr id="9" name="Footer Placeholder 8"/>
          <p:cNvSpPr>
            <a:spLocks noGrp="1"/>
          </p:cNvSpPr>
          <p:nvPr>
            <p:ph type="ftr" sz="quarter" idx="11"/>
          </p:nvPr>
        </p:nvSpPr>
        <p:spPr/>
        <p:txBody>
          <a:bodyPr/>
          <a:lstStyle/>
          <a:p>
            <a:r>
              <a:rPr lang="en-US" b="1" dirty="0" smtClean="0"/>
              <a:t>MARZBAN  ZANJAN 400 9</a:t>
            </a:r>
            <a:endParaRPr lang="en-US" b="1" dirty="0"/>
          </a:p>
        </p:txBody>
      </p:sp>
      <p:sp>
        <p:nvSpPr>
          <p:cNvPr id="8" name="Slide Number Placeholder 7"/>
          <p:cNvSpPr>
            <a:spLocks noGrp="1"/>
          </p:cNvSpPr>
          <p:nvPr>
            <p:ph type="sldNum" sz="quarter" idx="12"/>
          </p:nvPr>
        </p:nvSpPr>
        <p:spPr/>
        <p:txBody>
          <a:bodyPr/>
          <a:lstStyle/>
          <a:p>
            <a:fld id="{10F595EA-50EB-462B-89EC-10307DA61A8B}" type="slidenum">
              <a:rPr lang="en-US" smtClean="0"/>
              <a:t>43</a:t>
            </a:fld>
            <a:endParaRPr lang="en-US"/>
          </a:p>
        </p:txBody>
      </p:sp>
      <p:sp>
        <p:nvSpPr>
          <p:cNvPr id="5" name="Rectangle 4"/>
          <p:cNvSpPr/>
          <p:nvPr/>
        </p:nvSpPr>
        <p:spPr>
          <a:xfrm>
            <a:off x="2730062" y="129570"/>
            <a:ext cx="6096000" cy="784830"/>
          </a:xfrm>
          <a:prstGeom prst="rect">
            <a:avLst/>
          </a:prstGeom>
        </p:spPr>
        <p:txBody>
          <a:bodyPr>
            <a:spAutoFit/>
          </a:bodyPr>
          <a:lstStyle/>
          <a:p>
            <a:r>
              <a:rPr lang="en-US" sz="2700" i="1" dirty="0">
                <a:solidFill>
                  <a:srgbClr val="C00000"/>
                </a:solidFill>
                <a:latin typeface="FrutigerLTStd-BlackItalic"/>
                <a:ea typeface="+mj-ea"/>
                <a:cs typeface="+mj-cs"/>
              </a:rPr>
              <a:t>Focused history</a:t>
            </a:r>
            <a:br>
              <a:rPr lang="en-US" sz="2700" i="1" dirty="0">
                <a:solidFill>
                  <a:srgbClr val="C00000"/>
                </a:solidFill>
                <a:latin typeface="FrutigerLTStd-BlackItalic"/>
                <a:ea typeface="+mj-ea"/>
                <a:cs typeface="+mj-cs"/>
              </a:rPr>
            </a:br>
            <a:endParaRPr lang="en-US" dirty="0"/>
          </a:p>
        </p:txBody>
      </p:sp>
    </p:spTree>
    <p:extLst>
      <p:ext uri="{BB962C8B-B14F-4D97-AF65-F5344CB8AC3E}">
        <p14:creationId xmlns:p14="http://schemas.microsoft.com/office/powerpoint/2010/main" val="7530336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0193"/>
            <a:ext cx="10515600" cy="415268"/>
          </a:xfrm>
        </p:spPr>
        <p:txBody>
          <a:bodyPr>
            <a:normAutofit fontScale="90000"/>
          </a:bodyPr>
          <a:lstStyle/>
          <a:p>
            <a:r>
              <a:rPr lang="en-US" sz="2500" dirty="0">
                <a:solidFill>
                  <a:srgbClr val="00A6EE"/>
                </a:solidFill>
                <a:latin typeface="FrutigerLTStd-Black"/>
              </a:rPr>
              <a:t>Next Steps:4   </a:t>
            </a:r>
            <a:r>
              <a:rPr lang="en-US" sz="2400" i="1" dirty="0">
                <a:solidFill>
                  <a:srgbClr val="C00000"/>
                </a:solidFill>
                <a:latin typeface="FrutigerLTStd-BlackItalic"/>
              </a:rPr>
              <a:t>Focused physical examination</a:t>
            </a:r>
            <a:br>
              <a:rPr lang="en-US" sz="2400" i="1" dirty="0">
                <a:solidFill>
                  <a:srgbClr val="C00000"/>
                </a:solidFill>
                <a:latin typeface="FrutigerLTStd-BlackItalic"/>
              </a:rPr>
            </a:br>
            <a:r>
              <a:rPr lang="en-US" sz="2400" dirty="0">
                <a:solidFill>
                  <a:srgbClr val="C00000"/>
                </a:solidFill>
                <a:latin typeface="BemboStd"/>
              </a:rPr>
              <a:t>A focused respiratory examination includes:</a:t>
            </a:r>
            <a:endParaRPr lang="en-US" dirty="0">
              <a:solidFill>
                <a:srgbClr val="C00000"/>
              </a:solidFill>
            </a:endParaRPr>
          </a:p>
        </p:txBody>
      </p:sp>
      <p:sp>
        <p:nvSpPr>
          <p:cNvPr id="3" name="Content Placeholder 2"/>
          <p:cNvSpPr>
            <a:spLocks noGrp="1"/>
          </p:cNvSpPr>
          <p:nvPr>
            <p:ph sz="half" idx="1"/>
          </p:nvPr>
        </p:nvSpPr>
        <p:spPr>
          <a:xfrm>
            <a:off x="274320" y="1213944"/>
            <a:ext cx="5897880" cy="5336627"/>
          </a:xfrm>
        </p:spPr>
        <p:txBody>
          <a:bodyPr>
            <a:normAutofit/>
          </a:bodyPr>
          <a:lstStyle/>
          <a:p>
            <a:pPr marL="0" lvl="0" indent="0">
              <a:lnSpc>
                <a:spcPct val="170000"/>
              </a:lnSpc>
              <a:buNone/>
            </a:pPr>
            <a:r>
              <a:rPr lang="en-US" sz="1800" b="1" i="1" dirty="0" smtClean="0">
                <a:solidFill>
                  <a:schemeClr val="tx1">
                    <a:lumMod val="95000"/>
                  </a:schemeClr>
                </a:solidFill>
                <a:latin typeface="FrutigerLTStd-Italic"/>
              </a:rPr>
              <a:t># </a:t>
            </a:r>
            <a:r>
              <a:rPr lang="en-US" sz="1800" b="1" i="1" dirty="0" smtClean="0">
                <a:solidFill>
                  <a:srgbClr val="C00000"/>
                </a:solidFill>
                <a:latin typeface="FrutigerLTStd-Italic"/>
              </a:rPr>
              <a:t>Observation </a:t>
            </a:r>
            <a:r>
              <a:rPr lang="en-US" sz="1800" b="1" i="1" dirty="0">
                <a:solidFill>
                  <a:srgbClr val="C00000"/>
                </a:solidFill>
                <a:latin typeface="FrutigerLTStd-Italic"/>
              </a:rPr>
              <a:t>:</a:t>
            </a:r>
          </a:p>
          <a:p>
            <a:pPr marL="0" lvl="0" indent="0">
              <a:lnSpc>
                <a:spcPct val="170000"/>
              </a:lnSpc>
              <a:buNone/>
            </a:pPr>
            <a:r>
              <a:rPr lang="en-US" sz="1400" dirty="0" smtClean="0">
                <a:solidFill>
                  <a:schemeClr val="tx1">
                    <a:lumMod val="95000"/>
                  </a:schemeClr>
                </a:solidFill>
                <a:latin typeface="BemboStd"/>
              </a:rPr>
              <a:t>1. </a:t>
            </a:r>
            <a:r>
              <a:rPr lang="en-US" sz="1400" b="1" dirty="0" err="1" smtClean="0">
                <a:solidFill>
                  <a:schemeClr val="tx1">
                    <a:lumMod val="95000"/>
                  </a:schemeClr>
                </a:solidFill>
                <a:latin typeface="BemboStd"/>
              </a:rPr>
              <a:t>Laboured</a:t>
            </a:r>
            <a:r>
              <a:rPr lang="en-US" sz="1400" b="1" dirty="0" smtClean="0">
                <a:solidFill>
                  <a:schemeClr val="tx1">
                    <a:lumMod val="95000"/>
                  </a:schemeClr>
                </a:solidFill>
                <a:latin typeface="BemboStd"/>
              </a:rPr>
              <a:t> </a:t>
            </a:r>
            <a:r>
              <a:rPr lang="en-US" sz="1400" b="1" dirty="0">
                <a:solidFill>
                  <a:schemeClr val="tx1">
                    <a:lumMod val="95000"/>
                  </a:schemeClr>
                </a:solidFill>
                <a:latin typeface="BemboStd"/>
              </a:rPr>
              <a:t>respirations </a:t>
            </a:r>
            <a:r>
              <a:rPr lang="en-US" sz="1400" dirty="0">
                <a:solidFill>
                  <a:schemeClr val="tx1">
                    <a:lumMod val="95000"/>
                  </a:schemeClr>
                </a:solidFill>
                <a:latin typeface="BemboStd"/>
              </a:rPr>
              <a:t>(e.g., nasal flaring, retractions, or grunting)</a:t>
            </a:r>
          </a:p>
          <a:p>
            <a:pPr marL="0" lvl="0" indent="0">
              <a:lnSpc>
                <a:spcPct val="170000"/>
              </a:lnSpc>
              <a:buNone/>
            </a:pPr>
            <a:r>
              <a:rPr lang="en-US" sz="1400" dirty="0" smtClean="0">
                <a:solidFill>
                  <a:schemeClr val="tx1">
                    <a:lumMod val="95000"/>
                  </a:schemeClr>
                </a:solidFill>
                <a:latin typeface="BemboStd"/>
              </a:rPr>
              <a:t>2.  </a:t>
            </a:r>
            <a:r>
              <a:rPr lang="en-US" sz="1400" dirty="0" err="1">
                <a:solidFill>
                  <a:schemeClr val="tx1">
                    <a:lumMod val="95000"/>
                  </a:schemeClr>
                </a:solidFill>
                <a:latin typeface="BemboStd"/>
              </a:rPr>
              <a:t>Colour</a:t>
            </a:r>
            <a:r>
              <a:rPr lang="en-US" sz="1400" dirty="0">
                <a:solidFill>
                  <a:schemeClr val="tx1">
                    <a:lumMod val="95000"/>
                  </a:schemeClr>
                </a:solidFill>
                <a:latin typeface="BemboStd"/>
              </a:rPr>
              <a:t> of skin and mucous membranes (i.e., peripheral versus central cyanosis)</a:t>
            </a:r>
          </a:p>
          <a:p>
            <a:pPr marL="0" lvl="0" indent="0">
              <a:lnSpc>
                <a:spcPct val="170000"/>
              </a:lnSpc>
              <a:buNone/>
            </a:pPr>
            <a:r>
              <a:rPr lang="en-US" sz="1400" dirty="0" smtClean="0">
                <a:solidFill>
                  <a:schemeClr val="tx1">
                    <a:lumMod val="95000"/>
                  </a:schemeClr>
                </a:solidFill>
                <a:latin typeface="BemboStd"/>
              </a:rPr>
              <a:t>3. </a:t>
            </a:r>
            <a:r>
              <a:rPr lang="en-US" sz="1400" b="1" dirty="0" smtClean="0">
                <a:solidFill>
                  <a:schemeClr val="tx1">
                    <a:lumMod val="95000"/>
                  </a:schemeClr>
                </a:solidFill>
                <a:latin typeface="BemboStd"/>
              </a:rPr>
              <a:t>Respiratory </a:t>
            </a:r>
            <a:r>
              <a:rPr lang="en-US" sz="1400" b="1" dirty="0">
                <a:solidFill>
                  <a:schemeClr val="tx1">
                    <a:lumMod val="95000"/>
                  </a:schemeClr>
                </a:solidFill>
                <a:latin typeface="BemboStd"/>
              </a:rPr>
              <a:t>support </a:t>
            </a:r>
            <a:r>
              <a:rPr lang="en-US" sz="1400" dirty="0">
                <a:solidFill>
                  <a:schemeClr val="tx1">
                    <a:lumMod val="95000"/>
                  </a:schemeClr>
                </a:solidFill>
                <a:latin typeface="BemboStd"/>
              </a:rPr>
              <a:t>(e.g., oxygen requirements, size and position of ETT, ventilator settings)</a:t>
            </a:r>
          </a:p>
          <a:p>
            <a:pPr marL="0" lvl="0" indent="0">
              <a:lnSpc>
                <a:spcPct val="170000"/>
              </a:lnSpc>
              <a:buNone/>
            </a:pPr>
            <a:r>
              <a:rPr lang="en-US" sz="1400" dirty="0" smtClean="0">
                <a:solidFill>
                  <a:schemeClr val="tx1">
                    <a:lumMod val="95000"/>
                  </a:schemeClr>
                </a:solidFill>
                <a:latin typeface="BemboStd"/>
              </a:rPr>
              <a:t>4. Measurement </a:t>
            </a:r>
            <a:r>
              <a:rPr lang="en-US" sz="1400" dirty="0">
                <a:solidFill>
                  <a:schemeClr val="tx1">
                    <a:lumMod val="95000"/>
                  </a:schemeClr>
                </a:solidFill>
                <a:latin typeface="BemboStd"/>
              </a:rPr>
              <a:t>of </a:t>
            </a:r>
            <a:r>
              <a:rPr lang="en-US" sz="1400" b="1" dirty="0">
                <a:solidFill>
                  <a:schemeClr val="tx1">
                    <a:lumMod val="95000"/>
                  </a:schemeClr>
                </a:solidFill>
                <a:latin typeface="BemboStd"/>
              </a:rPr>
              <a:t>vital signs </a:t>
            </a:r>
            <a:r>
              <a:rPr lang="en-US" sz="1400" dirty="0">
                <a:solidFill>
                  <a:schemeClr val="tx1">
                    <a:lumMod val="95000"/>
                  </a:schemeClr>
                </a:solidFill>
                <a:latin typeface="BemboStd"/>
              </a:rPr>
              <a:t>should include respiratory rate, heart rate, temperature, blood pressure, </a:t>
            </a:r>
            <a:r>
              <a:rPr lang="en-US" sz="1400" dirty="0" smtClean="0">
                <a:solidFill>
                  <a:schemeClr val="tx1">
                    <a:lumMod val="95000"/>
                  </a:schemeClr>
                </a:solidFill>
                <a:latin typeface="BemboStd"/>
              </a:rPr>
              <a:t>and oxygen </a:t>
            </a:r>
            <a:r>
              <a:rPr lang="en-US" sz="1400" dirty="0">
                <a:solidFill>
                  <a:schemeClr val="tx1">
                    <a:lumMod val="95000"/>
                  </a:schemeClr>
                </a:solidFill>
                <a:latin typeface="BemboStd"/>
              </a:rPr>
              <a:t>saturation.</a:t>
            </a:r>
          </a:p>
          <a:p>
            <a:endParaRPr lang="en-US" dirty="0">
              <a:solidFill>
                <a:schemeClr val="tx1">
                  <a:lumMod val="95000"/>
                </a:schemeClr>
              </a:solidFill>
            </a:endParaRPr>
          </a:p>
        </p:txBody>
      </p:sp>
      <p:sp>
        <p:nvSpPr>
          <p:cNvPr id="4" name="Content Placeholder 3"/>
          <p:cNvSpPr>
            <a:spLocks noGrp="1"/>
          </p:cNvSpPr>
          <p:nvPr>
            <p:ph sz="half" idx="2"/>
          </p:nvPr>
        </p:nvSpPr>
        <p:spPr>
          <a:xfrm>
            <a:off x="6424448" y="1072055"/>
            <a:ext cx="5336628" cy="5509937"/>
          </a:xfrm>
        </p:spPr>
        <p:txBody>
          <a:bodyPr>
            <a:normAutofit/>
          </a:bodyPr>
          <a:lstStyle/>
          <a:p>
            <a:pPr marL="0" lvl="0" indent="0">
              <a:lnSpc>
                <a:spcPct val="170000"/>
              </a:lnSpc>
              <a:buNone/>
            </a:pPr>
            <a:r>
              <a:rPr lang="en-US" sz="1400" b="1" i="1" dirty="0" smtClean="0">
                <a:solidFill>
                  <a:schemeClr val="tx1">
                    <a:lumMod val="95000"/>
                  </a:schemeClr>
                </a:solidFill>
                <a:latin typeface="FrutigerLTStd-Italic"/>
              </a:rPr>
              <a:t># </a:t>
            </a:r>
            <a:r>
              <a:rPr lang="en-US" sz="1400" b="1" i="1" dirty="0" smtClean="0">
                <a:solidFill>
                  <a:srgbClr val="C00000"/>
                </a:solidFill>
                <a:latin typeface="FrutigerLTStd-Italic"/>
              </a:rPr>
              <a:t>Examination:</a:t>
            </a:r>
            <a:endParaRPr lang="en-US" sz="1400" b="1" i="1" dirty="0">
              <a:solidFill>
                <a:srgbClr val="C00000"/>
              </a:solidFill>
              <a:latin typeface="FrutigerLTStd-Italic"/>
            </a:endParaRPr>
          </a:p>
          <a:p>
            <a:pPr marL="0" lvl="0" indent="0">
              <a:lnSpc>
                <a:spcPct val="170000"/>
              </a:lnSpc>
              <a:buNone/>
            </a:pPr>
            <a:r>
              <a:rPr lang="en-US" sz="1400" dirty="0" smtClean="0">
                <a:solidFill>
                  <a:schemeClr val="tx1">
                    <a:lumMod val="95000"/>
                  </a:schemeClr>
                </a:solidFill>
                <a:latin typeface="BemboStd"/>
              </a:rPr>
              <a:t>•1.</a:t>
            </a:r>
            <a:r>
              <a:rPr lang="en-US" sz="1400" b="1" dirty="0" smtClean="0">
                <a:solidFill>
                  <a:schemeClr val="tx1">
                    <a:lumMod val="95000"/>
                  </a:schemeClr>
                </a:solidFill>
                <a:latin typeface="BemboStd"/>
              </a:rPr>
              <a:t>Auscultate </a:t>
            </a:r>
            <a:r>
              <a:rPr lang="en-US" sz="1400" b="1" dirty="0">
                <a:solidFill>
                  <a:schemeClr val="tx1">
                    <a:lumMod val="95000"/>
                  </a:schemeClr>
                </a:solidFill>
                <a:latin typeface="BemboStd"/>
              </a:rPr>
              <a:t>both lung fields </a:t>
            </a:r>
            <a:r>
              <a:rPr lang="en-US" sz="1400" dirty="0">
                <a:solidFill>
                  <a:schemeClr val="tx1">
                    <a:lumMod val="95000"/>
                  </a:schemeClr>
                </a:solidFill>
                <a:latin typeface="BemboStd"/>
              </a:rPr>
              <a:t>for equality and nature of breath sounds. Diminished breath sounds unilaterally</a:t>
            </a:r>
          </a:p>
          <a:p>
            <a:pPr marL="0" lvl="0" indent="0">
              <a:lnSpc>
                <a:spcPct val="170000"/>
              </a:lnSpc>
              <a:buNone/>
            </a:pPr>
            <a:r>
              <a:rPr lang="en-US" sz="1400" dirty="0">
                <a:solidFill>
                  <a:schemeClr val="tx1">
                    <a:lumMod val="95000"/>
                  </a:schemeClr>
                </a:solidFill>
                <a:latin typeface="BemboStd"/>
              </a:rPr>
              <a:t>may signal intubation of the right bronchus, pneumonia, atelectasis, or a pneumothorax or</a:t>
            </a:r>
          </a:p>
          <a:p>
            <a:pPr marL="0" lvl="0" indent="0">
              <a:lnSpc>
                <a:spcPct val="170000"/>
              </a:lnSpc>
              <a:buNone/>
            </a:pPr>
            <a:r>
              <a:rPr lang="en-US" sz="1400" dirty="0">
                <a:solidFill>
                  <a:schemeClr val="tx1">
                    <a:lumMod val="95000"/>
                  </a:schemeClr>
                </a:solidFill>
                <a:latin typeface="BemboStd"/>
              </a:rPr>
              <a:t>other space- occupying lesion (e.g., a diaphragmatic hernia).</a:t>
            </a:r>
          </a:p>
          <a:p>
            <a:pPr marL="0" lvl="0" indent="0">
              <a:lnSpc>
                <a:spcPct val="170000"/>
              </a:lnSpc>
              <a:buNone/>
            </a:pPr>
            <a:r>
              <a:rPr lang="en-US" sz="1400" dirty="0" smtClean="0">
                <a:solidFill>
                  <a:schemeClr val="tx1">
                    <a:lumMod val="95000"/>
                  </a:schemeClr>
                </a:solidFill>
                <a:latin typeface="BemboStd"/>
              </a:rPr>
              <a:t>2</a:t>
            </a:r>
            <a:r>
              <a:rPr lang="en-US" sz="1400" b="1" dirty="0" smtClean="0">
                <a:solidFill>
                  <a:schemeClr val="tx1">
                    <a:lumMod val="95000"/>
                  </a:schemeClr>
                </a:solidFill>
                <a:latin typeface="BemboStd"/>
              </a:rPr>
              <a:t>.  </a:t>
            </a:r>
            <a:r>
              <a:rPr lang="en-US" sz="1400" b="1" dirty="0">
                <a:solidFill>
                  <a:schemeClr val="tx1">
                    <a:lumMod val="95000"/>
                  </a:schemeClr>
                </a:solidFill>
                <a:latin typeface="BemboStd"/>
              </a:rPr>
              <a:t>Listen for grunting, i</a:t>
            </a:r>
            <a:r>
              <a:rPr lang="en-US" sz="1400" dirty="0">
                <a:solidFill>
                  <a:schemeClr val="tx1">
                    <a:lumMod val="95000"/>
                  </a:schemeClr>
                </a:solidFill>
                <a:latin typeface="BemboStd"/>
              </a:rPr>
              <a:t>nspiratory stridor, expiratory wheeze, crackles.</a:t>
            </a:r>
          </a:p>
          <a:p>
            <a:pPr marL="0" lvl="0" indent="0">
              <a:lnSpc>
                <a:spcPct val="170000"/>
              </a:lnSpc>
              <a:buNone/>
            </a:pPr>
            <a:r>
              <a:rPr lang="en-US" sz="1400" dirty="0" smtClean="0">
                <a:solidFill>
                  <a:schemeClr val="tx1">
                    <a:lumMod val="95000"/>
                  </a:schemeClr>
                </a:solidFill>
                <a:latin typeface="BemboStd"/>
              </a:rPr>
              <a:t>3.  Check </a:t>
            </a:r>
            <a:r>
              <a:rPr lang="en-US" sz="1400" b="1" dirty="0">
                <a:solidFill>
                  <a:schemeClr val="tx1">
                    <a:lumMod val="95000"/>
                  </a:schemeClr>
                </a:solidFill>
                <a:latin typeface="BemboStd"/>
              </a:rPr>
              <a:t>for cleft palate </a:t>
            </a:r>
            <a:r>
              <a:rPr lang="en-US" sz="1400" dirty="0">
                <a:solidFill>
                  <a:schemeClr val="tx1">
                    <a:lumMod val="95000"/>
                  </a:schemeClr>
                </a:solidFill>
                <a:latin typeface="BemboStd"/>
              </a:rPr>
              <a:t>or </a:t>
            </a:r>
            <a:r>
              <a:rPr lang="en-US" sz="1400" dirty="0" err="1">
                <a:solidFill>
                  <a:schemeClr val="tx1">
                    <a:lumMod val="95000"/>
                  </a:schemeClr>
                </a:solidFill>
                <a:latin typeface="BemboStd"/>
              </a:rPr>
              <a:t>micrognathia</a:t>
            </a:r>
            <a:r>
              <a:rPr lang="en-US" sz="1400" dirty="0">
                <a:solidFill>
                  <a:schemeClr val="tx1">
                    <a:lumMod val="95000"/>
                  </a:schemeClr>
                </a:solidFill>
                <a:latin typeface="BemboStd"/>
              </a:rPr>
              <a:t> (small jaw).</a:t>
            </a:r>
          </a:p>
          <a:p>
            <a:pPr marL="0" lvl="0" indent="0">
              <a:lnSpc>
                <a:spcPct val="170000"/>
              </a:lnSpc>
              <a:buNone/>
            </a:pPr>
            <a:r>
              <a:rPr lang="en-US" sz="1400" dirty="0" smtClean="0">
                <a:solidFill>
                  <a:schemeClr val="tx1">
                    <a:lumMod val="95000"/>
                  </a:schemeClr>
                </a:solidFill>
                <a:latin typeface="BemboStd"/>
              </a:rPr>
              <a:t>4. Pass </a:t>
            </a:r>
            <a:r>
              <a:rPr lang="en-US" sz="1400" dirty="0">
                <a:solidFill>
                  <a:schemeClr val="tx1">
                    <a:lumMod val="95000"/>
                  </a:schemeClr>
                </a:solidFill>
                <a:latin typeface="BemboStd"/>
              </a:rPr>
              <a:t>a </a:t>
            </a:r>
            <a:r>
              <a:rPr lang="en-US" sz="1400" b="1" dirty="0">
                <a:solidFill>
                  <a:schemeClr val="tx1">
                    <a:lumMod val="95000"/>
                  </a:schemeClr>
                </a:solidFill>
                <a:latin typeface="BemboStd"/>
              </a:rPr>
              <a:t>nasogastric tube through each </a:t>
            </a:r>
            <a:r>
              <a:rPr lang="en-US" sz="1400" b="1" dirty="0" err="1">
                <a:solidFill>
                  <a:schemeClr val="tx1">
                    <a:lumMod val="95000"/>
                  </a:schemeClr>
                </a:solidFill>
                <a:latin typeface="BemboStd"/>
              </a:rPr>
              <a:t>nare</a:t>
            </a:r>
            <a:r>
              <a:rPr lang="en-US" sz="1400" b="1" dirty="0">
                <a:solidFill>
                  <a:schemeClr val="tx1">
                    <a:lumMod val="95000"/>
                  </a:schemeClr>
                </a:solidFill>
                <a:latin typeface="BemboStd"/>
              </a:rPr>
              <a:t> </a:t>
            </a:r>
            <a:r>
              <a:rPr lang="en-US" sz="1400" dirty="0">
                <a:solidFill>
                  <a:schemeClr val="tx1">
                    <a:lumMod val="95000"/>
                  </a:schemeClr>
                </a:solidFill>
                <a:latin typeface="BemboStd"/>
              </a:rPr>
              <a:t>to rule out </a:t>
            </a:r>
            <a:r>
              <a:rPr lang="en-US" sz="1400" dirty="0" err="1">
                <a:solidFill>
                  <a:schemeClr val="tx1">
                    <a:lumMod val="95000"/>
                  </a:schemeClr>
                </a:solidFill>
                <a:latin typeface="BemboStd"/>
              </a:rPr>
              <a:t>choanal</a:t>
            </a:r>
            <a:r>
              <a:rPr lang="en-US" sz="1400" dirty="0">
                <a:solidFill>
                  <a:schemeClr val="tx1">
                    <a:lumMod val="95000"/>
                  </a:schemeClr>
                </a:solidFill>
                <a:latin typeface="BemboStd"/>
              </a:rPr>
              <a:t> atresia.</a:t>
            </a:r>
          </a:p>
          <a:p>
            <a:pPr marL="0" indent="0">
              <a:buNone/>
            </a:pPr>
            <a:endParaRPr lang="en-US" dirty="0">
              <a:solidFill>
                <a:schemeClr val="tx1">
                  <a:lumMod val="95000"/>
                </a:schemeClr>
              </a:solidFill>
            </a:endParaRPr>
          </a:p>
        </p:txBody>
      </p:sp>
      <p:sp>
        <p:nvSpPr>
          <p:cNvPr id="5" name="Date Placeholder 4"/>
          <p:cNvSpPr>
            <a:spLocks noGrp="1"/>
          </p:cNvSpPr>
          <p:nvPr>
            <p:ph type="dt" sz="half" idx="10"/>
          </p:nvPr>
        </p:nvSpPr>
        <p:spPr/>
        <p:txBody>
          <a:bodyPr/>
          <a:lstStyle/>
          <a:p>
            <a:fld id="{52A91287-853D-4141-9A64-D58506EDD1CE}" type="datetime1">
              <a:rPr lang="en-US" smtClean="0"/>
              <a:t>12/7/2021</a:t>
            </a:fld>
            <a:endParaRPr lang="en-US"/>
          </a:p>
        </p:txBody>
      </p:sp>
      <p:sp>
        <p:nvSpPr>
          <p:cNvPr id="8" name="Footer Placeholder 7"/>
          <p:cNvSpPr>
            <a:spLocks noGrp="1"/>
          </p:cNvSpPr>
          <p:nvPr>
            <p:ph type="ftr" sz="quarter" idx="11"/>
          </p:nvPr>
        </p:nvSpPr>
        <p:spPr/>
        <p:txBody>
          <a:bodyPr/>
          <a:lstStyle/>
          <a:p>
            <a:r>
              <a:rPr lang="en-US" smtClean="0"/>
              <a:t>MARZBAN  ZANJAN 400 9</a:t>
            </a:r>
            <a:endParaRPr lang="en-US"/>
          </a:p>
        </p:txBody>
      </p:sp>
      <p:sp>
        <p:nvSpPr>
          <p:cNvPr id="7" name="Slide Number Placeholder 6"/>
          <p:cNvSpPr>
            <a:spLocks noGrp="1"/>
          </p:cNvSpPr>
          <p:nvPr>
            <p:ph type="sldNum" sz="quarter" idx="12"/>
          </p:nvPr>
        </p:nvSpPr>
        <p:spPr/>
        <p:txBody>
          <a:bodyPr/>
          <a:lstStyle/>
          <a:p>
            <a:fld id="{10F595EA-50EB-462B-89EC-10307DA61A8B}" type="slidenum">
              <a:rPr lang="en-US" smtClean="0"/>
              <a:t>44</a:t>
            </a:fld>
            <a:endParaRPr lang="en-US"/>
          </a:p>
        </p:txBody>
      </p:sp>
    </p:spTree>
    <p:extLst>
      <p:ext uri="{BB962C8B-B14F-4D97-AF65-F5344CB8AC3E}">
        <p14:creationId xmlns:p14="http://schemas.microsoft.com/office/powerpoint/2010/main" val="18188012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1145" y="170279"/>
            <a:ext cx="7236372" cy="6463882"/>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95A852-A25C-4AA1-90E5-75692AB569A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MARZBAN  ZANJAN 400 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595EA-50EB-462B-89EC-10307DA61A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78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3714" y="228601"/>
            <a:ext cx="9517293" cy="6290440"/>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AB4944-AA9C-4B22-850C-D9C71A70957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MARZBAN  ZANJAN 400 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595EA-50EB-462B-89EC-10307DA61A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9487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5083" y="1143000"/>
            <a:ext cx="10531365" cy="5139558"/>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2E136F-6F63-4106-ACF4-A684A862582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MARZBAN  ZANJAN 400 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595EA-50EB-462B-89EC-10307DA61A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1103586" y="149772"/>
            <a:ext cx="4328571" cy="523220"/>
          </a:xfrm>
          <a:prstGeom prst="rect">
            <a:avLst/>
          </a:prstGeom>
        </p:spPr>
        <p:txBody>
          <a:bodyPr wrap="square">
            <a:spAutoFit/>
          </a:bodyPr>
          <a:lstStyle/>
          <a:p>
            <a:r>
              <a:rPr lang="en-US" sz="2800" dirty="0">
                <a:solidFill>
                  <a:srgbClr val="C00000"/>
                </a:solidFill>
                <a:latin typeface="FrutigerLTStd-Black"/>
                <a:ea typeface="+mj-ea"/>
                <a:cs typeface="+mj-cs"/>
              </a:rPr>
              <a:t>Specific </a:t>
            </a:r>
            <a:r>
              <a:rPr lang="en-US" sz="2800" dirty="0" smtClean="0">
                <a:solidFill>
                  <a:srgbClr val="C00000"/>
                </a:solidFill>
                <a:latin typeface="FrutigerLTStd-Black"/>
                <a:ea typeface="+mj-ea"/>
                <a:cs typeface="+mj-cs"/>
              </a:rPr>
              <a:t>Diagnosis: </a:t>
            </a:r>
            <a:endParaRPr lang="en-US" dirty="0">
              <a:solidFill>
                <a:srgbClr val="C00000"/>
              </a:solidFill>
            </a:endParaRPr>
          </a:p>
        </p:txBody>
      </p:sp>
    </p:spTree>
    <p:extLst>
      <p:ext uri="{BB962C8B-B14F-4D97-AF65-F5344CB8AC3E}">
        <p14:creationId xmlns:p14="http://schemas.microsoft.com/office/powerpoint/2010/main" val="3786548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3868"/>
          </a:xfrm>
        </p:spPr>
        <p:txBody>
          <a:bodyPr>
            <a:noAutofit/>
          </a:bodyPr>
          <a:lstStyle/>
          <a:p>
            <a:r>
              <a:rPr lang="en-US" sz="2800" dirty="0" smtClean="0">
                <a:solidFill>
                  <a:srgbClr val="C00000"/>
                </a:solidFill>
                <a:latin typeface="FrutigerLTStd-Black"/>
              </a:rPr>
              <a:t>Specific Diagnosis and Management:</a:t>
            </a:r>
            <a:r>
              <a:rPr lang="en-US" sz="2800" dirty="0" smtClean="0">
                <a:solidFill>
                  <a:srgbClr val="00A6EE"/>
                </a:solidFill>
                <a:latin typeface="FrutigerLTStd-Black"/>
              </a:rPr>
              <a:t/>
            </a:r>
            <a:br>
              <a:rPr lang="en-US" sz="2800" dirty="0" smtClean="0">
                <a:solidFill>
                  <a:srgbClr val="00A6EE"/>
                </a:solidFill>
                <a:latin typeface="FrutigerLTStd-Black"/>
              </a:rPr>
            </a:br>
            <a:endParaRPr lang="en-US" sz="2800" dirty="0"/>
          </a:p>
        </p:txBody>
      </p:sp>
      <p:sp>
        <p:nvSpPr>
          <p:cNvPr id="3" name="Content Placeholder 2"/>
          <p:cNvSpPr>
            <a:spLocks noGrp="1"/>
          </p:cNvSpPr>
          <p:nvPr>
            <p:ph idx="1"/>
          </p:nvPr>
        </p:nvSpPr>
        <p:spPr>
          <a:xfrm>
            <a:off x="630621" y="748862"/>
            <a:ext cx="10723179" cy="5502166"/>
          </a:xfrm>
        </p:spPr>
        <p:txBody>
          <a:bodyPr>
            <a:normAutofit fontScale="92500" lnSpcReduction="20000"/>
          </a:bodyPr>
          <a:lstStyle/>
          <a:p>
            <a:pPr marL="0" indent="0">
              <a:lnSpc>
                <a:spcPct val="160000"/>
              </a:lnSpc>
              <a:buNone/>
            </a:pPr>
            <a:r>
              <a:rPr lang="en-US" dirty="0" smtClean="0">
                <a:solidFill>
                  <a:srgbClr val="000000"/>
                </a:solidFill>
                <a:latin typeface="BemboStd"/>
              </a:rPr>
              <a:t>Formulation </a:t>
            </a:r>
            <a:r>
              <a:rPr lang="en-US" dirty="0">
                <a:solidFill>
                  <a:srgbClr val="000000"/>
                </a:solidFill>
                <a:latin typeface="BemboStd"/>
              </a:rPr>
              <a:t>of a Specific Diagnosis and Management plan will depend on the provider’s experience</a:t>
            </a:r>
          </a:p>
          <a:p>
            <a:pPr marL="0" indent="0">
              <a:lnSpc>
                <a:spcPct val="160000"/>
              </a:lnSpc>
              <a:buNone/>
            </a:pPr>
            <a:r>
              <a:rPr lang="en-US" dirty="0">
                <a:solidFill>
                  <a:srgbClr val="000000"/>
                </a:solidFill>
                <a:latin typeface="BemboStd"/>
              </a:rPr>
              <a:t>and knowledge of conditions that present with respiratory distress in the newborn, along with radiographic</a:t>
            </a:r>
          </a:p>
          <a:p>
            <a:pPr marL="0" indent="0">
              <a:lnSpc>
                <a:spcPct val="160000"/>
              </a:lnSpc>
              <a:buNone/>
            </a:pPr>
            <a:r>
              <a:rPr lang="en-US" dirty="0">
                <a:solidFill>
                  <a:srgbClr val="000000"/>
                </a:solidFill>
                <a:latin typeface="BemboStd"/>
              </a:rPr>
              <a:t>findings. </a:t>
            </a:r>
            <a:endParaRPr lang="en-US" dirty="0" smtClean="0">
              <a:solidFill>
                <a:srgbClr val="000000"/>
              </a:solidFill>
              <a:latin typeface="BemboStd"/>
            </a:endParaRPr>
          </a:p>
          <a:p>
            <a:pPr marL="0" indent="0">
              <a:lnSpc>
                <a:spcPct val="160000"/>
              </a:lnSpc>
              <a:buNone/>
            </a:pPr>
            <a:r>
              <a:rPr lang="en-US" dirty="0" smtClean="0">
                <a:solidFill>
                  <a:srgbClr val="C00000"/>
                </a:solidFill>
                <a:latin typeface="BemboStd"/>
              </a:rPr>
              <a:t>Common </a:t>
            </a:r>
            <a:r>
              <a:rPr lang="en-US" dirty="0">
                <a:solidFill>
                  <a:srgbClr val="C00000"/>
                </a:solidFill>
                <a:latin typeface="BemboStd"/>
              </a:rPr>
              <a:t>conditions include:</a:t>
            </a:r>
          </a:p>
          <a:p>
            <a:pPr marL="0" indent="0">
              <a:lnSpc>
                <a:spcPct val="160000"/>
              </a:lnSpc>
              <a:buNone/>
            </a:pPr>
            <a:r>
              <a:rPr lang="en-US" dirty="0">
                <a:solidFill>
                  <a:srgbClr val="C00000"/>
                </a:solidFill>
                <a:latin typeface="BemboStd"/>
              </a:rPr>
              <a:t>• Pneumothorax and other air leaks</a:t>
            </a:r>
          </a:p>
          <a:p>
            <a:pPr marL="0" indent="0">
              <a:lnSpc>
                <a:spcPct val="160000"/>
              </a:lnSpc>
              <a:buNone/>
            </a:pPr>
            <a:r>
              <a:rPr lang="en-US" dirty="0">
                <a:solidFill>
                  <a:srgbClr val="C00000"/>
                </a:solidFill>
                <a:latin typeface="BemboStd"/>
              </a:rPr>
              <a:t>• RDS</a:t>
            </a:r>
          </a:p>
          <a:p>
            <a:pPr marL="0" indent="0">
              <a:lnSpc>
                <a:spcPct val="160000"/>
              </a:lnSpc>
              <a:buNone/>
            </a:pPr>
            <a:r>
              <a:rPr lang="en-US" dirty="0">
                <a:solidFill>
                  <a:srgbClr val="C00000"/>
                </a:solidFill>
                <a:latin typeface="BemboStd"/>
              </a:rPr>
              <a:t>• TTN</a:t>
            </a:r>
          </a:p>
          <a:p>
            <a:pPr marL="0" indent="0">
              <a:lnSpc>
                <a:spcPct val="160000"/>
              </a:lnSpc>
              <a:buNone/>
            </a:pPr>
            <a:r>
              <a:rPr lang="en-US" dirty="0">
                <a:solidFill>
                  <a:srgbClr val="C00000"/>
                </a:solidFill>
                <a:latin typeface="BemboStd"/>
              </a:rPr>
              <a:t>• Meconium aspiration syndrome (MAS)</a:t>
            </a:r>
          </a:p>
          <a:p>
            <a:pPr marL="0" indent="0">
              <a:lnSpc>
                <a:spcPct val="160000"/>
              </a:lnSpc>
              <a:buNone/>
            </a:pPr>
            <a:r>
              <a:rPr lang="en-US" dirty="0">
                <a:solidFill>
                  <a:srgbClr val="C00000"/>
                </a:solidFill>
                <a:latin typeface="BemboStd"/>
              </a:rPr>
              <a:t>• Pneumonia</a:t>
            </a:r>
          </a:p>
          <a:p>
            <a:pPr marL="0" indent="0">
              <a:lnSpc>
                <a:spcPct val="160000"/>
              </a:lnSpc>
              <a:buNone/>
            </a:pPr>
            <a:r>
              <a:rPr lang="en-US" dirty="0">
                <a:solidFill>
                  <a:srgbClr val="C00000"/>
                </a:solidFill>
                <a:latin typeface="BemboStd"/>
              </a:rPr>
              <a:t>• PPHN</a:t>
            </a:r>
          </a:p>
          <a:p>
            <a:pPr marL="0" indent="0">
              <a:lnSpc>
                <a:spcPct val="160000"/>
              </a:lnSpc>
              <a:buNone/>
            </a:pPr>
            <a:r>
              <a:rPr lang="en-US" dirty="0">
                <a:solidFill>
                  <a:srgbClr val="000000"/>
                </a:solidFill>
                <a:latin typeface="BemboStd"/>
              </a:rPr>
              <a:t>Specific diagnosis and management planning may require consultation with your referral </a:t>
            </a:r>
            <a:r>
              <a:rPr lang="en-US" dirty="0" err="1">
                <a:solidFill>
                  <a:srgbClr val="000000"/>
                </a:solidFill>
                <a:latin typeface="BemboStd"/>
              </a:rPr>
              <a:t>centre</a:t>
            </a:r>
            <a:r>
              <a:rPr lang="en-US" dirty="0">
                <a:solidFill>
                  <a:srgbClr val="000000"/>
                </a:solidFill>
                <a:latin typeface="BemboStd"/>
              </a:rPr>
              <a:t>.</a:t>
            </a:r>
            <a:endParaRPr lang="en-US" dirty="0"/>
          </a:p>
        </p:txBody>
      </p:sp>
      <p:sp>
        <p:nvSpPr>
          <p:cNvPr id="4" name="Date Placeholder 3"/>
          <p:cNvSpPr>
            <a:spLocks noGrp="1"/>
          </p:cNvSpPr>
          <p:nvPr>
            <p:ph type="dt" sz="half" idx="10"/>
          </p:nvPr>
        </p:nvSpPr>
        <p:spPr/>
        <p:txBody>
          <a:bodyPr/>
          <a:lstStyle/>
          <a:p>
            <a:fld id="{D6A995A6-E81A-48B9-A701-62696E445557}"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48</a:t>
            </a:fld>
            <a:endParaRPr lang="en-US"/>
          </a:p>
        </p:txBody>
      </p:sp>
    </p:spTree>
    <p:extLst>
      <p:ext uri="{BB962C8B-B14F-4D97-AF65-F5344CB8AC3E}">
        <p14:creationId xmlns:p14="http://schemas.microsoft.com/office/powerpoint/2010/main" val="38484854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41392"/>
          </a:xfrm>
        </p:spPr>
        <p:txBody>
          <a:bodyPr>
            <a:normAutofit fontScale="90000"/>
          </a:bodyPr>
          <a:lstStyle/>
          <a:p>
            <a:r>
              <a:rPr lang="en-US" sz="4000" dirty="0" smtClean="0">
                <a:solidFill>
                  <a:srgbClr val="FF0000"/>
                </a:solidFill>
              </a:rPr>
              <a:t>Neonatal respiratory problems</a:t>
            </a:r>
            <a:r>
              <a:rPr lang="en-US" dirty="0" smtClean="0"/>
              <a:t/>
            </a:r>
            <a:br>
              <a:rPr lang="en-US" dirty="0" smtClean="0"/>
            </a:br>
            <a:endParaRPr lang="en-US" dirty="0"/>
          </a:p>
        </p:txBody>
      </p:sp>
      <p:sp>
        <p:nvSpPr>
          <p:cNvPr id="3" name="Content Placeholder 2"/>
          <p:cNvSpPr>
            <a:spLocks noGrp="1"/>
          </p:cNvSpPr>
          <p:nvPr>
            <p:ph idx="1"/>
          </p:nvPr>
        </p:nvSpPr>
        <p:spPr>
          <a:xfrm>
            <a:off x="275897" y="583324"/>
            <a:ext cx="11705896" cy="5593639"/>
          </a:xfrm>
        </p:spPr>
        <p:txBody>
          <a:bodyPr>
            <a:normAutofit fontScale="92500" lnSpcReduction="10000"/>
          </a:bodyPr>
          <a:lstStyle/>
          <a:p>
            <a:pPr marL="0" indent="0">
              <a:buNone/>
            </a:pPr>
            <a:r>
              <a:rPr lang="en-US" b="1" dirty="0" smtClean="0">
                <a:solidFill>
                  <a:schemeClr val="tx1">
                    <a:lumMod val="95000"/>
                  </a:schemeClr>
                </a:solidFill>
              </a:rPr>
              <a:t>A delay or inability to complete the normal pulmonary transition to </a:t>
            </a:r>
            <a:r>
              <a:rPr lang="en-US" b="1" dirty="0" err="1" smtClean="0">
                <a:solidFill>
                  <a:schemeClr val="tx1">
                    <a:lumMod val="95000"/>
                  </a:schemeClr>
                </a:solidFill>
              </a:rPr>
              <a:t>extrauterine</a:t>
            </a:r>
            <a:r>
              <a:rPr lang="en-US" b="1" dirty="0" smtClean="0">
                <a:solidFill>
                  <a:schemeClr val="tx1">
                    <a:lumMod val="95000"/>
                  </a:schemeClr>
                </a:solidFill>
              </a:rPr>
              <a:t> life results in neonatal</a:t>
            </a:r>
          </a:p>
          <a:p>
            <a:pPr marL="0" indent="0">
              <a:buNone/>
            </a:pPr>
            <a:r>
              <a:rPr lang="en-US" b="1" dirty="0" smtClean="0">
                <a:solidFill>
                  <a:schemeClr val="tx1">
                    <a:lumMod val="95000"/>
                  </a:schemeClr>
                </a:solidFill>
              </a:rPr>
              <a:t>respiratory problems</a:t>
            </a:r>
            <a:r>
              <a:rPr lang="en-US" dirty="0" smtClean="0">
                <a:solidFill>
                  <a:schemeClr val="tx1">
                    <a:lumMod val="95000"/>
                  </a:schemeClr>
                </a:solidFill>
              </a:rPr>
              <a:t>. Common examples include:</a:t>
            </a:r>
          </a:p>
          <a:p>
            <a:pPr marL="0" indent="0">
              <a:buNone/>
            </a:pPr>
            <a:r>
              <a:rPr lang="en-US" dirty="0" smtClean="0">
                <a:solidFill>
                  <a:schemeClr val="tx1">
                    <a:lumMod val="95000"/>
                  </a:schemeClr>
                </a:solidFill>
              </a:rPr>
              <a:t>1.  Transient tachypnea of the newborn </a:t>
            </a:r>
            <a:r>
              <a:rPr lang="en-US" b="1" dirty="0" smtClean="0">
                <a:solidFill>
                  <a:schemeClr val="tx1">
                    <a:lumMod val="95000"/>
                  </a:schemeClr>
                </a:solidFill>
              </a:rPr>
              <a:t>(TTN), </a:t>
            </a:r>
            <a:r>
              <a:rPr lang="en-US" dirty="0" smtClean="0">
                <a:solidFill>
                  <a:schemeClr val="tx1">
                    <a:lumMod val="95000"/>
                  </a:schemeClr>
                </a:solidFill>
              </a:rPr>
              <a:t>when reabsorption of alveolar fluid is delayed.</a:t>
            </a:r>
          </a:p>
          <a:p>
            <a:pPr marL="0" indent="0">
              <a:buNone/>
            </a:pPr>
            <a:r>
              <a:rPr lang="en-US" dirty="0" smtClean="0">
                <a:solidFill>
                  <a:schemeClr val="tx1">
                    <a:lumMod val="95000"/>
                  </a:schemeClr>
                </a:solidFill>
              </a:rPr>
              <a:t>2.  Respiratory distress syndrome </a:t>
            </a:r>
            <a:r>
              <a:rPr lang="en-US" b="1" dirty="0" smtClean="0">
                <a:solidFill>
                  <a:schemeClr val="tx1">
                    <a:lumMod val="95000"/>
                  </a:schemeClr>
                </a:solidFill>
              </a:rPr>
              <a:t>(RDS), </a:t>
            </a:r>
            <a:r>
              <a:rPr lang="en-US" dirty="0" smtClean="0">
                <a:solidFill>
                  <a:schemeClr val="tx1">
                    <a:lumMod val="95000"/>
                  </a:schemeClr>
                </a:solidFill>
              </a:rPr>
              <a:t>when surfactant is deficient and alveoli do not stay inflated</a:t>
            </a:r>
          </a:p>
          <a:p>
            <a:pPr marL="0" indent="0">
              <a:buNone/>
            </a:pPr>
            <a:r>
              <a:rPr lang="en-US" dirty="0" smtClean="0">
                <a:solidFill>
                  <a:schemeClr val="tx1">
                    <a:lumMod val="95000"/>
                  </a:schemeClr>
                </a:solidFill>
              </a:rPr>
              <a:t>after alveolar fluid is reabsorbed.</a:t>
            </a:r>
          </a:p>
          <a:p>
            <a:pPr marL="0" indent="0">
              <a:buNone/>
            </a:pPr>
            <a:r>
              <a:rPr lang="en-US" dirty="0" smtClean="0">
                <a:solidFill>
                  <a:schemeClr val="tx1">
                    <a:lumMod val="95000"/>
                  </a:schemeClr>
                </a:solidFill>
              </a:rPr>
              <a:t>3. </a:t>
            </a:r>
            <a:r>
              <a:rPr lang="en-US" b="1" dirty="0" smtClean="0">
                <a:solidFill>
                  <a:schemeClr val="tx1">
                    <a:lumMod val="95000"/>
                  </a:schemeClr>
                </a:solidFill>
              </a:rPr>
              <a:t>Aspiration</a:t>
            </a:r>
            <a:r>
              <a:rPr lang="en-US" dirty="0" smtClean="0">
                <a:solidFill>
                  <a:schemeClr val="tx1">
                    <a:lumMod val="95000"/>
                  </a:schemeClr>
                </a:solidFill>
              </a:rPr>
              <a:t> syndromes, when small airways and alveoli become obstructed by meconium, blood, or</a:t>
            </a:r>
          </a:p>
          <a:p>
            <a:pPr marL="0" indent="0">
              <a:buNone/>
            </a:pPr>
            <a:r>
              <a:rPr lang="en-US" dirty="0" smtClean="0">
                <a:solidFill>
                  <a:schemeClr val="tx1">
                    <a:lumMod val="95000"/>
                  </a:schemeClr>
                </a:solidFill>
              </a:rPr>
              <a:t>amniotic fluid.</a:t>
            </a:r>
          </a:p>
          <a:p>
            <a:pPr marL="0" indent="0">
              <a:buNone/>
            </a:pPr>
            <a:r>
              <a:rPr lang="en-US" dirty="0">
                <a:solidFill>
                  <a:schemeClr val="tx1">
                    <a:lumMod val="95000"/>
                  </a:schemeClr>
                </a:solidFill>
              </a:rPr>
              <a:t> </a:t>
            </a:r>
            <a:r>
              <a:rPr lang="en-US" dirty="0" smtClean="0">
                <a:solidFill>
                  <a:schemeClr val="tx1">
                    <a:lumMod val="95000"/>
                  </a:schemeClr>
                </a:solidFill>
              </a:rPr>
              <a:t>4</a:t>
            </a:r>
            <a:r>
              <a:rPr lang="en-US" b="1" dirty="0" smtClean="0">
                <a:solidFill>
                  <a:schemeClr val="tx1">
                    <a:lumMod val="95000"/>
                  </a:schemeClr>
                </a:solidFill>
              </a:rPr>
              <a:t>. Pneumonia</a:t>
            </a:r>
            <a:r>
              <a:rPr lang="en-US" dirty="0" smtClean="0">
                <a:solidFill>
                  <a:schemeClr val="tx1">
                    <a:lumMod val="95000"/>
                  </a:schemeClr>
                </a:solidFill>
              </a:rPr>
              <a:t>, when lungs become infected.</a:t>
            </a:r>
          </a:p>
          <a:p>
            <a:pPr marL="0" indent="0">
              <a:buNone/>
            </a:pPr>
            <a:r>
              <a:rPr lang="en-US" dirty="0" smtClean="0">
                <a:solidFill>
                  <a:schemeClr val="tx1">
                    <a:lumMod val="95000"/>
                  </a:schemeClr>
                </a:solidFill>
              </a:rPr>
              <a:t>5. Persistent pulmonary hypertension of the newborn (</a:t>
            </a:r>
            <a:r>
              <a:rPr lang="en-US" b="1" dirty="0" smtClean="0">
                <a:solidFill>
                  <a:schemeClr val="tx1">
                    <a:lumMod val="95000"/>
                  </a:schemeClr>
                </a:solidFill>
              </a:rPr>
              <a:t>PPHN</a:t>
            </a:r>
            <a:r>
              <a:rPr lang="en-US" dirty="0" smtClean="0">
                <a:solidFill>
                  <a:schemeClr val="tx1">
                    <a:lumMod val="95000"/>
                  </a:schemeClr>
                </a:solidFill>
              </a:rPr>
              <a:t>), when smooth muscle in the pulmonary</a:t>
            </a:r>
          </a:p>
          <a:p>
            <a:pPr marL="0" indent="0">
              <a:buNone/>
            </a:pPr>
            <a:r>
              <a:rPr lang="en-US" dirty="0" smtClean="0">
                <a:solidFill>
                  <a:schemeClr val="tx1">
                    <a:lumMod val="95000"/>
                  </a:schemeClr>
                </a:solidFill>
              </a:rPr>
              <a:t>vasculature does not relax and pulmonary pressures remain high, causing cyanosis from right to</a:t>
            </a:r>
          </a:p>
          <a:p>
            <a:pPr marL="0" indent="0">
              <a:buNone/>
            </a:pPr>
            <a:r>
              <a:rPr lang="en-US" dirty="0" smtClean="0">
                <a:solidFill>
                  <a:schemeClr val="tx1">
                    <a:lumMod val="95000"/>
                  </a:schemeClr>
                </a:solidFill>
              </a:rPr>
              <a:t>left or bidirectional shunting at the patent ductus arteriosus (PDA) and patent foramen </a:t>
            </a:r>
            <a:r>
              <a:rPr lang="en-US" dirty="0" err="1" smtClean="0">
                <a:solidFill>
                  <a:schemeClr val="tx1">
                    <a:lumMod val="95000"/>
                  </a:schemeClr>
                </a:solidFill>
              </a:rPr>
              <a:t>ovale</a:t>
            </a:r>
            <a:r>
              <a:rPr lang="en-US" dirty="0" smtClean="0">
                <a:solidFill>
                  <a:schemeClr val="tx1">
                    <a:lumMod val="95000"/>
                  </a:schemeClr>
                </a:solidFill>
              </a:rPr>
              <a:t> (PFO).</a:t>
            </a:r>
          </a:p>
          <a:p>
            <a:pPr marL="0" indent="0">
              <a:buNone/>
            </a:pPr>
            <a:r>
              <a:rPr lang="en-US" dirty="0" smtClean="0">
                <a:solidFill>
                  <a:schemeClr val="tx1">
                    <a:lumMod val="95000"/>
                  </a:schemeClr>
                </a:solidFill>
              </a:rPr>
              <a:t>6. </a:t>
            </a:r>
            <a:r>
              <a:rPr lang="en-US" b="1" dirty="0" smtClean="0">
                <a:solidFill>
                  <a:schemeClr val="tx1">
                    <a:lumMod val="95000"/>
                  </a:schemeClr>
                </a:solidFill>
              </a:rPr>
              <a:t>Pneumothorax,</a:t>
            </a:r>
            <a:r>
              <a:rPr lang="en-US" dirty="0" smtClean="0">
                <a:solidFill>
                  <a:schemeClr val="tx1">
                    <a:lumMod val="95000"/>
                  </a:schemeClr>
                </a:solidFill>
              </a:rPr>
              <a:t> when lungs suffer external compression from air trapped between the lung and</a:t>
            </a:r>
          </a:p>
          <a:p>
            <a:pPr marL="0" indent="0">
              <a:buNone/>
            </a:pPr>
            <a:r>
              <a:rPr lang="en-US" dirty="0" smtClean="0">
                <a:solidFill>
                  <a:schemeClr val="tx1">
                    <a:lumMod val="95000"/>
                  </a:schemeClr>
                </a:solidFill>
              </a:rPr>
              <a:t>chest wall.</a:t>
            </a:r>
          </a:p>
          <a:p>
            <a:pPr marL="0" indent="0">
              <a:buNone/>
            </a:pPr>
            <a:r>
              <a:rPr lang="en-US" dirty="0" smtClean="0">
                <a:solidFill>
                  <a:schemeClr val="tx1">
                    <a:lumMod val="95000"/>
                  </a:schemeClr>
                </a:solidFill>
              </a:rPr>
              <a:t>7.  Pulmonary hypoplasia, when lungs are small and underdeveloped due to a space- occupying</a:t>
            </a:r>
          </a:p>
          <a:p>
            <a:pPr marL="0" indent="0">
              <a:buNone/>
            </a:pPr>
            <a:r>
              <a:rPr lang="en-US" dirty="0" smtClean="0">
                <a:solidFill>
                  <a:schemeClr val="tx1">
                    <a:lumMod val="95000"/>
                  </a:schemeClr>
                </a:solidFill>
              </a:rPr>
              <a:t>lesion in the chest (e.g., </a:t>
            </a:r>
            <a:r>
              <a:rPr lang="en-US" b="1" dirty="0" smtClean="0">
                <a:solidFill>
                  <a:schemeClr val="tx1">
                    <a:lumMod val="95000"/>
                  </a:schemeClr>
                </a:solidFill>
              </a:rPr>
              <a:t>congenital diaphragmatic hernia [CDH])</a:t>
            </a:r>
            <a:r>
              <a:rPr lang="en-US" dirty="0" smtClean="0">
                <a:solidFill>
                  <a:schemeClr val="tx1">
                    <a:lumMod val="95000"/>
                  </a:schemeClr>
                </a:solidFill>
              </a:rPr>
              <a:t> or prolonged, severe</a:t>
            </a:r>
          </a:p>
          <a:p>
            <a:pPr marL="0" indent="0">
              <a:buNone/>
            </a:pPr>
            <a:r>
              <a:rPr lang="en-US" dirty="0" smtClean="0">
                <a:solidFill>
                  <a:schemeClr val="tx1">
                    <a:lumMod val="95000"/>
                  </a:schemeClr>
                </a:solidFill>
              </a:rPr>
              <a:t>oligohydramnios.</a:t>
            </a:r>
            <a:endParaRPr lang="en-US" dirty="0">
              <a:solidFill>
                <a:schemeClr val="tx1">
                  <a:lumMod val="95000"/>
                </a:schemeClr>
              </a:solidFill>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8CBF0-02FC-4E67-A05E-122771EC684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MARZBAN  ZANJAN 400 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595EA-50EB-462B-89EC-10307DA61A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629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5A8E5FE3-2A1D-4FB1-87BA-B10E931C35DA}"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3" name="Slide Number Placeholder 2"/>
          <p:cNvSpPr>
            <a:spLocks noGrp="1"/>
          </p:cNvSpPr>
          <p:nvPr>
            <p:ph type="sldNum" sz="quarter" idx="12"/>
          </p:nvPr>
        </p:nvSpPr>
        <p:spPr/>
        <p:txBody>
          <a:bodyPr/>
          <a:lstStyle/>
          <a:p>
            <a:fld id="{979BE1CA-D7AD-4F9C-993F-C6B2EFC46454}" type="slidenum">
              <a:rPr lang="en-US" smtClean="0"/>
              <a:t>5</a:t>
            </a:fld>
            <a:endParaRPr lang="en-US"/>
          </a:p>
        </p:txBody>
      </p:sp>
      <p:pic>
        <p:nvPicPr>
          <p:cNvPr id="5" name="Picture 4"/>
          <p:cNvPicPr>
            <a:picLocks noChangeAspect="1"/>
          </p:cNvPicPr>
          <p:nvPr/>
        </p:nvPicPr>
        <p:blipFill>
          <a:blip r:embed="rId2"/>
          <a:stretch>
            <a:fillRect/>
          </a:stretch>
        </p:blipFill>
        <p:spPr>
          <a:xfrm>
            <a:off x="1136443" y="488731"/>
            <a:ext cx="9263368" cy="3945836"/>
          </a:xfrm>
          <a:prstGeom prst="rect">
            <a:avLst/>
          </a:prstGeom>
        </p:spPr>
      </p:pic>
    </p:spTree>
    <p:extLst>
      <p:ext uri="{BB962C8B-B14F-4D97-AF65-F5344CB8AC3E}">
        <p14:creationId xmlns:p14="http://schemas.microsoft.com/office/powerpoint/2010/main" val="476583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066800" y="642594"/>
            <a:ext cx="10058400" cy="784185"/>
          </a:xfrm>
        </p:spPr>
        <p:txBody>
          <a:bodyPr>
            <a:normAutofit/>
          </a:bodyPr>
          <a:lstStyle/>
          <a:p>
            <a:pPr eaLnBrk="1" hangingPunct="1">
              <a:defRPr/>
            </a:pPr>
            <a:r>
              <a:rPr lang="en-US" sz="4000" b="1" dirty="0" smtClean="0">
                <a:solidFill>
                  <a:srgbClr val="C00000"/>
                </a:solidFill>
              </a:rPr>
              <a:t>Normal Newborn CRX</a:t>
            </a:r>
          </a:p>
        </p:txBody>
      </p:sp>
      <p:sp>
        <p:nvSpPr>
          <p:cNvPr id="2" name="Date Placeholder 1"/>
          <p:cNvSpPr>
            <a:spLocks noGrp="1"/>
          </p:cNvSpPr>
          <p:nvPr>
            <p:ph type="dt" sz="half" idx="10"/>
          </p:nvPr>
        </p:nvSpPr>
        <p:spPr/>
        <p:txBody>
          <a:bodyPr/>
          <a:lstStyle/>
          <a:p>
            <a:pPr fontAlgn="base">
              <a:spcBef>
                <a:spcPct val="0"/>
              </a:spcBef>
              <a:spcAft>
                <a:spcPct val="0"/>
              </a:spcAft>
              <a:defRPr/>
            </a:pPr>
            <a:fld id="{A1EC0666-7B85-4E77-AB1F-9FE0C45F571B}" type="datetime1">
              <a:rPr lang="en-US" smtClean="0">
                <a:solidFill>
                  <a:srgbClr val="FFFFFF"/>
                </a:solidFill>
                <a:latin typeface="Times New Roman" panose="02020603050405020304" pitchFamily="18" charset="0"/>
              </a:rPr>
              <a:t>12/7/2021</a:t>
            </a:fld>
            <a:endParaRPr lang="en-US">
              <a:solidFill>
                <a:srgbClr val="FFFFFF"/>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r>
              <a:rPr lang="en-US" b="1" dirty="0" smtClean="0">
                <a:solidFill>
                  <a:schemeClr val="tx1"/>
                </a:solidFill>
                <a:latin typeface="Times New Roman" panose="02020603050405020304" pitchFamily="18" charset="0"/>
              </a:rPr>
              <a:t>MARZBAN  ZANJAN 400 9</a:t>
            </a:r>
            <a:endParaRPr lang="en-US" b="1" dirty="0">
              <a:solidFill>
                <a:schemeClr val="tx1"/>
              </a:solidFill>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BCFD999D-C59C-4E32-AE1F-B241C2C8D005}" type="slidenum">
              <a:rPr lang="ar-SA" altLang="en-US" smtClean="0">
                <a:solidFill>
                  <a:srgbClr val="FFFFFF"/>
                </a:solidFill>
                <a:latin typeface="Times New Roman" panose="02020603050405020304" pitchFamily="18" charset="0"/>
              </a:rPr>
              <a:pPr fontAlgn="base">
                <a:spcBef>
                  <a:spcPct val="0"/>
                </a:spcBef>
                <a:spcAft>
                  <a:spcPct val="0"/>
                </a:spcAft>
              </a:pPr>
              <a:t>50</a:t>
            </a:fld>
            <a:endParaRPr lang="en-US" altLang="en-US" smtClean="0">
              <a:solidFill>
                <a:srgbClr val="FFFFFF"/>
              </a:solidFill>
              <a:latin typeface="Times New Roman" panose="02020603050405020304" pitchFamily="18" charset="0"/>
            </a:endParaRPr>
          </a:p>
        </p:txBody>
      </p:sp>
      <p:sp>
        <p:nvSpPr>
          <p:cNvPr id="27651" name="Text Box 4"/>
          <p:cNvSpPr txBox="1">
            <a:spLocks noChangeArrowheads="1"/>
          </p:cNvSpPr>
          <p:nvPr/>
        </p:nvSpPr>
        <p:spPr bwMode="auto">
          <a:xfrm>
            <a:off x="1458311" y="1829896"/>
            <a:ext cx="1004263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lnSpc>
                <a:spcPct val="150000"/>
              </a:lnSpc>
              <a:spcBef>
                <a:spcPct val="0"/>
              </a:spcBef>
              <a:spcAft>
                <a:spcPct val="0"/>
              </a:spcAft>
            </a:pPr>
            <a:r>
              <a:rPr lang="en-US" altLang="en-US" sz="2800" dirty="0" smtClean="0"/>
              <a:t>- Clear </a:t>
            </a:r>
            <a:r>
              <a:rPr lang="en-US" altLang="en-US" sz="2800" dirty="0"/>
              <a:t>lung fields</a:t>
            </a:r>
          </a:p>
          <a:p>
            <a:pPr eaLnBrk="1" fontAlgn="base" hangingPunct="1">
              <a:lnSpc>
                <a:spcPct val="150000"/>
              </a:lnSpc>
              <a:spcBef>
                <a:spcPct val="0"/>
              </a:spcBef>
              <a:spcAft>
                <a:spcPct val="0"/>
              </a:spcAft>
            </a:pPr>
            <a:r>
              <a:rPr lang="en-US" altLang="en-US" sz="2800" dirty="0" smtClean="0"/>
              <a:t>- Lung </a:t>
            </a:r>
            <a:r>
              <a:rPr lang="en-US" altLang="en-US" sz="2800" dirty="0"/>
              <a:t>volume-</a:t>
            </a:r>
            <a:r>
              <a:rPr lang="en-US" altLang="en-US" dirty="0"/>
              <a:t>reflected by diaphragmatic depth</a:t>
            </a:r>
          </a:p>
          <a:p>
            <a:pPr eaLnBrk="1" fontAlgn="base" hangingPunct="1">
              <a:lnSpc>
                <a:spcPct val="150000"/>
              </a:lnSpc>
              <a:spcBef>
                <a:spcPct val="0"/>
              </a:spcBef>
              <a:spcAft>
                <a:spcPct val="0"/>
              </a:spcAft>
            </a:pPr>
            <a:r>
              <a:rPr lang="en-US" altLang="en-US" dirty="0"/>
              <a:t>	 </a:t>
            </a:r>
            <a:r>
              <a:rPr lang="en-US" altLang="en-US" u="sng" dirty="0"/>
              <a:t>8-10 ribs </a:t>
            </a:r>
            <a:r>
              <a:rPr lang="en-US" altLang="en-US" dirty="0"/>
              <a:t>seen above the diaphragm</a:t>
            </a:r>
          </a:p>
          <a:p>
            <a:pPr eaLnBrk="1" fontAlgn="base" hangingPunct="1">
              <a:lnSpc>
                <a:spcPct val="150000"/>
              </a:lnSpc>
              <a:spcBef>
                <a:spcPct val="0"/>
              </a:spcBef>
              <a:spcAft>
                <a:spcPct val="0"/>
              </a:spcAft>
            </a:pPr>
            <a:r>
              <a:rPr lang="en-US" altLang="en-US" sz="2800" dirty="0" smtClean="0"/>
              <a:t>- Thymus </a:t>
            </a:r>
            <a:r>
              <a:rPr lang="en-US" altLang="en-US" sz="2800" dirty="0"/>
              <a:t>may be present for the first 24 hour</a:t>
            </a:r>
          </a:p>
          <a:p>
            <a:pPr eaLnBrk="1" fontAlgn="base" hangingPunct="1">
              <a:lnSpc>
                <a:spcPct val="150000"/>
              </a:lnSpc>
              <a:spcBef>
                <a:spcPct val="0"/>
              </a:spcBef>
              <a:spcAft>
                <a:spcPct val="0"/>
              </a:spcAft>
            </a:pPr>
            <a:r>
              <a:rPr lang="en-US" altLang="en-US" sz="2800" dirty="0" smtClean="0"/>
              <a:t>- Normal </a:t>
            </a:r>
            <a:r>
              <a:rPr lang="en-US" altLang="en-US" sz="2800" dirty="0"/>
              <a:t>heart size –</a:t>
            </a:r>
            <a:r>
              <a:rPr lang="en-US" altLang="en-US" dirty="0"/>
              <a:t>upper limit 65%</a:t>
            </a:r>
          </a:p>
          <a:p>
            <a:pPr eaLnBrk="1" fontAlgn="base" hangingPunct="1">
              <a:lnSpc>
                <a:spcPct val="150000"/>
              </a:lnSpc>
              <a:spcBef>
                <a:spcPct val="0"/>
              </a:spcBef>
              <a:spcAft>
                <a:spcPct val="0"/>
              </a:spcAft>
            </a:pPr>
            <a:endParaRPr lang="en-US" altLang="en-US" dirty="0"/>
          </a:p>
        </p:txBody>
      </p:sp>
    </p:spTree>
    <p:extLst>
      <p:ext uri="{BB962C8B-B14F-4D97-AF65-F5344CB8AC3E}">
        <p14:creationId xmlns:p14="http://schemas.microsoft.com/office/powerpoint/2010/main" val="13238222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5E58F-A7D5-4C76-9722-CCDAC9422C69}"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51</a:t>
            </a:fld>
            <a:endParaRPr lang="en-US"/>
          </a:p>
        </p:txBody>
      </p:sp>
      <p:pic>
        <p:nvPicPr>
          <p:cNvPr id="7" name="Content Placeholder 6"/>
          <p:cNvPicPr>
            <a:picLocks noGrp="1" noChangeAspect="1"/>
          </p:cNvPicPr>
          <p:nvPr>
            <p:ph idx="1"/>
          </p:nvPr>
        </p:nvPicPr>
        <p:blipFill>
          <a:blip r:embed="rId2"/>
          <a:stretch>
            <a:fillRect/>
          </a:stretch>
        </p:blipFill>
        <p:spPr>
          <a:xfrm>
            <a:off x="1237593" y="457200"/>
            <a:ext cx="8678917" cy="5510323"/>
          </a:xfrm>
          <a:prstGeom prst="rect">
            <a:avLst/>
          </a:prstGeom>
        </p:spPr>
      </p:pic>
    </p:spTree>
    <p:extLst>
      <p:ext uri="{BB962C8B-B14F-4D97-AF65-F5344CB8AC3E}">
        <p14:creationId xmlns:p14="http://schemas.microsoft.com/office/powerpoint/2010/main" val="22066442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255" y="1021932"/>
            <a:ext cx="10515600" cy="635985"/>
          </a:xfrm>
        </p:spPr>
        <p:txBody>
          <a:bodyPr>
            <a:normAutofit fontScale="90000"/>
          </a:bodyPr>
          <a:lstStyle/>
          <a:p>
            <a:pPr lvl="0">
              <a:lnSpc>
                <a:spcPct val="160000"/>
              </a:lnSpc>
              <a:spcBef>
                <a:spcPts val="1000"/>
              </a:spcBef>
            </a:pPr>
            <a:r>
              <a:rPr lang="en-US" sz="2200" b="1" dirty="0">
                <a:solidFill>
                  <a:srgbClr val="C00000"/>
                </a:solidFill>
                <a:latin typeface="BemboStd"/>
                <a:ea typeface="+mn-ea"/>
                <a:cs typeface="+mn-cs"/>
              </a:rPr>
              <a:t>Pneumothorax and other air leaks</a:t>
            </a:r>
            <a:r>
              <a:rPr lang="en-US" sz="1800" dirty="0">
                <a:solidFill>
                  <a:srgbClr val="C00000"/>
                </a:solidFill>
                <a:latin typeface="BemboStd"/>
                <a:ea typeface="+mn-ea"/>
                <a:cs typeface="+mn-cs"/>
              </a:rPr>
              <a:t/>
            </a:r>
            <a:br>
              <a:rPr lang="en-US" sz="1800" dirty="0">
                <a:solidFill>
                  <a:srgbClr val="C00000"/>
                </a:solidFill>
                <a:latin typeface="BemboStd"/>
                <a:ea typeface="+mn-ea"/>
                <a:cs typeface="+mn-cs"/>
              </a:rPr>
            </a:br>
            <a:endParaRPr lang="en-US" dirty="0"/>
          </a:p>
        </p:txBody>
      </p:sp>
      <p:pic>
        <p:nvPicPr>
          <p:cNvPr id="4" name="Content Placeholder 3"/>
          <p:cNvPicPr>
            <a:picLocks noGrp="1" noChangeAspect="1"/>
          </p:cNvPicPr>
          <p:nvPr>
            <p:ph idx="1"/>
          </p:nvPr>
        </p:nvPicPr>
        <p:blipFill>
          <a:blip r:embed="rId2"/>
          <a:stretch>
            <a:fillRect/>
          </a:stretch>
        </p:blipFill>
        <p:spPr>
          <a:xfrm>
            <a:off x="97220" y="1849166"/>
            <a:ext cx="4895793" cy="4323033"/>
          </a:xfrm>
          <a:prstGeom prst="rect">
            <a:avLst/>
          </a:prstGeom>
        </p:spPr>
      </p:pic>
      <p:sp>
        <p:nvSpPr>
          <p:cNvPr id="3" name="Date Placeholder 2"/>
          <p:cNvSpPr>
            <a:spLocks noGrp="1"/>
          </p:cNvSpPr>
          <p:nvPr>
            <p:ph type="dt" sz="half" idx="10"/>
          </p:nvPr>
        </p:nvSpPr>
        <p:spPr/>
        <p:txBody>
          <a:bodyPr/>
          <a:lstStyle/>
          <a:p>
            <a:fld id="{4F448B4B-B520-4CA6-9475-AD03B7480D6E}" type="datetime1">
              <a:rPr lang="en-US" smtClean="0"/>
              <a:t>12/7/2021</a:t>
            </a:fld>
            <a:endParaRPr lang="en-US"/>
          </a:p>
        </p:txBody>
      </p:sp>
      <p:sp>
        <p:nvSpPr>
          <p:cNvPr id="8" name="Footer Placeholder 7"/>
          <p:cNvSpPr>
            <a:spLocks noGrp="1"/>
          </p:cNvSpPr>
          <p:nvPr>
            <p:ph type="ftr" sz="quarter" idx="11"/>
          </p:nvPr>
        </p:nvSpPr>
        <p:spPr/>
        <p:txBody>
          <a:bodyPr/>
          <a:lstStyle/>
          <a:p>
            <a:r>
              <a:rPr lang="en-US" smtClean="0"/>
              <a:t>MARZBAN  ZANJAN 400 9</a:t>
            </a:r>
            <a:endParaRPr lang="en-US"/>
          </a:p>
        </p:txBody>
      </p:sp>
      <p:sp>
        <p:nvSpPr>
          <p:cNvPr id="7" name="Slide Number Placeholder 6"/>
          <p:cNvSpPr>
            <a:spLocks noGrp="1"/>
          </p:cNvSpPr>
          <p:nvPr>
            <p:ph type="sldNum" sz="quarter" idx="12"/>
          </p:nvPr>
        </p:nvSpPr>
        <p:spPr/>
        <p:txBody>
          <a:bodyPr/>
          <a:lstStyle/>
          <a:p>
            <a:fld id="{10F595EA-50EB-462B-89EC-10307DA61A8B}" type="slidenum">
              <a:rPr lang="en-US" smtClean="0"/>
              <a:t>52</a:t>
            </a:fld>
            <a:endParaRPr lang="en-US"/>
          </a:p>
        </p:txBody>
      </p:sp>
      <p:pic>
        <p:nvPicPr>
          <p:cNvPr id="5" name="Picture 4"/>
          <p:cNvPicPr>
            <a:picLocks noChangeAspect="1"/>
          </p:cNvPicPr>
          <p:nvPr/>
        </p:nvPicPr>
        <p:blipFill>
          <a:blip r:embed="rId3"/>
          <a:stretch>
            <a:fillRect/>
          </a:stretch>
        </p:blipFill>
        <p:spPr>
          <a:xfrm>
            <a:off x="4993013" y="1849166"/>
            <a:ext cx="5498939" cy="4289749"/>
          </a:xfrm>
          <a:prstGeom prst="rect">
            <a:avLst/>
          </a:prstGeom>
        </p:spPr>
      </p:pic>
    </p:spTree>
    <p:extLst>
      <p:ext uri="{BB962C8B-B14F-4D97-AF65-F5344CB8AC3E}">
        <p14:creationId xmlns:p14="http://schemas.microsoft.com/office/powerpoint/2010/main" val="39113101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DF3C6-D5C1-487A-B819-E36B87148BE7}"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53</a:t>
            </a:fld>
            <a:endParaRPr lang="en-US"/>
          </a:p>
        </p:txBody>
      </p:sp>
      <p:sp>
        <p:nvSpPr>
          <p:cNvPr id="5" name="Rectangle 4"/>
          <p:cNvSpPr/>
          <p:nvPr/>
        </p:nvSpPr>
        <p:spPr>
          <a:xfrm>
            <a:off x="2144642" y="121503"/>
            <a:ext cx="5585183" cy="781752"/>
          </a:xfrm>
          <a:prstGeom prst="rect">
            <a:avLst/>
          </a:prstGeom>
        </p:spPr>
        <p:txBody>
          <a:bodyPr wrap="none">
            <a:spAutoFit/>
          </a:bodyPr>
          <a:lstStyle/>
          <a:p>
            <a:pPr lvl="0">
              <a:lnSpc>
                <a:spcPct val="160000"/>
              </a:lnSpc>
              <a:spcBef>
                <a:spcPts val="1000"/>
              </a:spcBef>
            </a:pPr>
            <a:r>
              <a:rPr lang="en-US" sz="2800" dirty="0">
                <a:solidFill>
                  <a:srgbClr val="C00000"/>
                </a:solidFill>
                <a:latin typeface="BemboStd"/>
              </a:rPr>
              <a:t>Pneumothorax and other air leaks</a:t>
            </a:r>
          </a:p>
        </p:txBody>
      </p:sp>
      <p:pic>
        <p:nvPicPr>
          <p:cNvPr id="8" name="Content Placeholder 7"/>
          <p:cNvPicPr>
            <a:picLocks noGrp="1" noChangeAspect="1"/>
          </p:cNvPicPr>
          <p:nvPr>
            <p:ph idx="1"/>
          </p:nvPr>
        </p:nvPicPr>
        <p:blipFill>
          <a:blip r:embed="rId2"/>
          <a:stretch>
            <a:fillRect/>
          </a:stretch>
        </p:blipFill>
        <p:spPr>
          <a:xfrm>
            <a:off x="1503697" y="903255"/>
            <a:ext cx="8554704" cy="5063994"/>
          </a:xfrm>
          <a:prstGeom prst="rect">
            <a:avLst/>
          </a:prstGeom>
        </p:spPr>
      </p:pic>
    </p:spTree>
    <p:extLst>
      <p:ext uri="{BB962C8B-B14F-4D97-AF65-F5344CB8AC3E}">
        <p14:creationId xmlns:p14="http://schemas.microsoft.com/office/powerpoint/2010/main" val="21891635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2923"/>
          </a:xfrm>
        </p:spPr>
        <p:txBody>
          <a:bodyPr>
            <a:normAutofit fontScale="90000"/>
          </a:bodyPr>
          <a:lstStyle/>
          <a:p>
            <a:pPr lvl="0">
              <a:lnSpc>
                <a:spcPct val="160000"/>
              </a:lnSpc>
              <a:spcBef>
                <a:spcPts val="1000"/>
              </a:spcBef>
            </a:pPr>
            <a:r>
              <a:rPr lang="en-US" sz="1800" dirty="0">
                <a:solidFill>
                  <a:srgbClr val="C00000"/>
                </a:solidFill>
                <a:latin typeface="BemboStd"/>
                <a:ea typeface="+mn-ea"/>
                <a:cs typeface="+mn-cs"/>
              </a:rPr>
              <a:t>Pneumothorax and other air leaks</a:t>
            </a:r>
            <a:br>
              <a:rPr lang="en-US" sz="1800" dirty="0">
                <a:solidFill>
                  <a:srgbClr val="C00000"/>
                </a:solidFill>
                <a:latin typeface="BemboStd"/>
                <a:ea typeface="+mn-ea"/>
                <a:cs typeface="+mn-cs"/>
              </a:rPr>
            </a:br>
            <a:endParaRPr lang="en-US" dirty="0"/>
          </a:p>
        </p:txBody>
      </p:sp>
      <p:pic>
        <p:nvPicPr>
          <p:cNvPr id="4" name="Content Placeholder 3"/>
          <p:cNvPicPr>
            <a:picLocks noGrp="1" noChangeAspect="1"/>
          </p:cNvPicPr>
          <p:nvPr>
            <p:ph idx="1"/>
          </p:nvPr>
        </p:nvPicPr>
        <p:blipFill>
          <a:blip r:embed="rId2"/>
          <a:stretch>
            <a:fillRect/>
          </a:stretch>
        </p:blipFill>
        <p:spPr>
          <a:xfrm>
            <a:off x="1079938" y="1111469"/>
            <a:ext cx="9892862" cy="4564117"/>
          </a:xfrm>
          <a:prstGeom prst="rect">
            <a:avLst/>
          </a:prstGeom>
        </p:spPr>
      </p:pic>
      <p:sp>
        <p:nvSpPr>
          <p:cNvPr id="3" name="Date Placeholder 2"/>
          <p:cNvSpPr>
            <a:spLocks noGrp="1"/>
          </p:cNvSpPr>
          <p:nvPr>
            <p:ph type="dt" sz="half" idx="10"/>
          </p:nvPr>
        </p:nvSpPr>
        <p:spPr/>
        <p:txBody>
          <a:bodyPr/>
          <a:lstStyle/>
          <a:p>
            <a:fld id="{5AF5EBA9-1BDB-41CA-9062-9A99B90C6600}"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54</a:t>
            </a:fld>
            <a:endParaRPr lang="en-US"/>
          </a:p>
        </p:txBody>
      </p:sp>
    </p:spTree>
    <p:extLst>
      <p:ext uri="{BB962C8B-B14F-4D97-AF65-F5344CB8AC3E}">
        <p14:creationId xmlns:p14="http://schemas.microsoft.com/office/powerpoint/2010/main" val="3314719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59" y="365126"/>
            <a:ext cx="11014841" cy="872468"/>
          </a:xfrm>
        </p:spPr>
        <p:txBody>
          <a:bodyPr>
            <a:noAutofit/>
          </a:bodyPr>
          <a:lstStyle/>
          <a:p>
            <a:r>
              <a:rPr lang="en-US" sz="3200" b="1" i="1" dirty="0" smtClean="0">
                <a:solidFill>
                  <a:srgbClr val="C00000"/>
                </a:solidFill>
                <a:latin typeface="FrutigerLTStd-Italic"/>
              </a:rPr>
              <a:t>Avoiding pulmonary air leaks</a:t>
            </a:r>
            <a:r>
              <a:rPr lang="fa-IR" sz="3200" b="1" i="1" dirty="0" smtClean="0">
                <a:solidFill>
                  <a:srgbClr val="C00000"/>
                </a:solidFill>
                <a:latin typeface="FrutigerLTStd-Italic"/>
              </a:rPr>
              <a:t>:</a:t>
            </a:r>
            <a:r>
              <a:rPr lang="en-US" sz="3200" i="1" dirty="0" smtClean="0">
                <a:latin typeface="FrutigerLTStd-Italic"/>
              </a:rPr>
              <a:t/>
            </a:r>
            <a:br>
              <a:rPr lang="en-US" sz="3200" i="1" dirty="0" smtClean="0">
                <a:latin typeface="FrutigerLTStd-Italic"/>
              </a:rPr>
            </a:br>
            <a:endParaRPr lang="en-US" sz="3200" dirty="0"/>
          </a:p>
        </p:txBody>
      </p:sp>
      <p:sp>
        <p:nvSpPr>
          <p:cNvPr id="3" name="Content Placeholder 2"/>
          <p:cNvSpPr>
            <a:spLocks noGrp="1"/>
          </p:cNvSpPr>
          <p:nvPr>
            <p:ph idx="1"/>
          </p:nvPr>
        </p:nvSpPr>
        <p:spPr>
          <a:xfrm>
            <a:off x="551793" y="1040524"/>
            <a:ext cx="10802007" cy="5136439"/>
          </a:xfrm>
        </p:spPr>
        <p:txBody>
          <a:bodyPr>
            <a:normAutofit/>
          </a:bodyPr>
          <a:lstStyle/>
          <a:p>
            <a:pPr marL="0" indent="0">
              <a:lnSpc>
                <a:spcPct val="150000"/>
              </a:lnSpc>
              <a:buNone/>
            </a:pPr>
            <a:r>
              <a:rPr lang="en-US" sz="2400" dirty="0" smtClean="0">
                <a:solidFill>
                  <a:schemeClr val="tx1">
                    <a:lumMod val="95000"/>
                  </a:schemeClr>
                </a:solidFill>
                <a:latin typeface="BemboStd"/>
              </a:rPr>
              <a:t>The </a:t>
            </a:r>
            <a:r>
              <a:rPr lang="en-US" sz="2400" dirty="0">
                <a:solidFill>
                  <a:schemeClr val="tx1">
                    <a:lumMod val="95000"/>
                  </a:schemeClr>
                </a:solidFill>
                <a:latin typeface="BemboStd"/>
              </a:rPr>
              <a:t>best strategy to avoid pulmonary air leaks is </a:t>
            </a:r>
            <a:r>
              <a:rPr lang="en-US" sz="2400" b="1" dirty="0">
                <a:solidFill>
                  <a:schemeClr val="tx1">
                    <a:lumMod val="95000"/>
                  </a:schemeClr>
                </a:solidFill>
                <a:latin typeface="BemboStd"/>
              </a:rPr>
              <a:t>to prevent lung </a:t>
            </a:r>
            <a:r>
              <a:rPr lang="en-US" sz="2400" b="1" dirty="0" smtClean="0">
                <a:solidFill>
                  <a:schemeClr val="tx1">
                    <a:lumMod val="95000"/>
                  </a:schemeClr>
                </a:solidFill>
                <a:latin typeface="BemboStd"/>
              </a:rPr>
              <a:t>over distension </a:t>
            </a:r>
            <a:r>
              <a:rPr lang="en-US" sz="2400" b="1" dirty="0">
                <a:solidFill>
                  <a:schemeClr val="tx1">
                    <a:lumMod val="95000"/>
                  </a:schemeClr>
                </a:solidFill>
                <a:latin typeface="BemboStd"/>
              </a:rPr>
              <a:t>For infants </a:t>
            </a:r>
            <a:r>
              <a:rPr lang="en-US" sz="2400" b="1" dirty="0" smtClean="0">
                <a:solidFill>
                  <a:schemeClr val="tx1">
                    <a:lumMod val="95000"/>
                  </a:schemeClr>
                </a:solidFill>
                <a:latin typeface="BemboStd"/>
              </a:rPr>
              <a:t>receiving</a:t>
            </a:r>
            <a:r>
              <a:rPr lang="fa-IR" sz="2400" b="1" dirty="0" smtClean="0">
                <a:solidFill>
                  <a:schemeClr val="tx1">
                    <a:lumMod val="95000"/>
                  </a:schemeClr>
                </a:solidFill>
                <a:latin typeface="BemboStd"/>
              </a:rPr>
              <a:t> </a:t>
            </a:r>
            <a:r>
              <a:rPr lang="en-US" sz="2400" dirty="0" smtClean="0">
                <a:solidFill>
                  <a:schemeClr val="tx1">
                    <a:lumMod val="95000"/>
                  </a:schemeClr>
                </a:solidFill>
                <a:latin typeface="BemboStd"/>
              </a:rPr>
              <a:t>mechanical </a:t>
            </a:r>
            <a:r>
              <a:rPr lang="en-US" sz="2400" dirty="0">
                <a:solidFill>
                  <a:schemeClr val="tx1">
                    <a:lumMod val="95000"/>
                  </a:schemeClr>
                </a:solidFill>
                <a:latin typeface="BemboStd"/>
              </a:rPr>
              <a:t>ventilation, this is best accomplished by:</a:t>
            </a:r>
          </a:p>
          <a:p>
            <a:pPr marL="0" indent="0">
              <a:lnSpc>
                <a:spcPct val="150000"/>
              </a:lnSpc>
              <a:buNone/>
            </a:pPr>
            <a:r>
              <a:rPr lang="en-US" sz="2400" dirty="0" smtClean="0">
                <a:solidFill>
                  <a:schemeClr val="tx1">
                    <a:lumMod val="95000"/>
                  </a:schemeClr>
                </a:solidFill>
                <a:latin typeface="BemboStd"/>
              </a:rPr>
              <a:t>1</a:t>
            </a:r>
            <a:r>
              <a:rPr lang="en-US" sz="2400" b="1" dirty="0" smtClean="0">
                <a:solidFill>
                  <a:schemeClr val="tx1">
                    <a:lumMod val="95000"/>
                  </a:schemeClr>
                </a:solidFill>
                <a:latin typeface="BemboStd"/>
              </a:rPr>
              <a:t>. Limiting </a:t>
            </a:r>
            <a:r>
              <a:rPr lang="en-US" sz="2400" b="1" dirty="0">
                <a:solidFill>
                  <a:schemeClr val="tx1">
                    <a:lumMod val="95000"/>
                  </a:schemeClr>
                </a:solidFill>
                <a:latin typeface="BemboStd"/>
              </a:rPr>
              <a:t>initial CPAP levels </a:t>
            </a:r>
            <a:r>
              <a:rPr lang="en-US" sz="2400" dirty="0">
                <a:solidFill>
                  <a:schemeClr val="tx1">
                    <a:lumMod val="95000"/>
                  </a:schemeClr>
                </a:solidFill>
                <a:latin typeface="BemboStd"/>
              </a:rPr>
              <a:t>to 5 to 8 cmH2O,</a:t>
            </a:r>
          </a:p>
          <a:p>
            <a:pPr marL="0" indent="0">
              <a:lnSpc>
                <a:spcPct val="150000"/>
              </a:lnSpc>
              <a:buNone/>
            </a:pPr>
            <a:r>
              <a:rPr lang="en-US" sz="2400" dirty="0" smtClean="0">
                <a:solidFill>
                  <a:schemeClr val="tx1">
                    <a:lumMod val="95000"/>
                  </a:schemeClr>
                </a:solidFill>
                <a:latin typeface="BemboStd"/>
              </a:rPr>
              <a:t>2. </a:t>
            </a:r>
            <a:r>
              <a:rPr lang="en-US" sz="2400" b="1" dirty="0" smtClean="0">
                <a:solidFill>
                  <a:schemeClr val="tx1">
                    <a:lumMod val="95000"/>
                  </a:schemeClr>
                </a:solidFill>
                <a:latin typeface="BemboStd"/>
              </a:rPr>
              <a:t>Avoiding </a:t>
            </a:r>
            <a:r>
              <a:rPr lang="en-US" sz="2400" b="1" dirty="0">
                <a:solidFill>
                  <a:schemeClr val="tx1">
                    <a:lumMod val="95000"/>
                  </a:schemeClr>
                </a:solidFill>
                <a:latin typeface="BemboStd"/>
              </a:rPr>
              <a:t>overventilation by maintaining PCO2 above 40 mmHg</a:t>
            </a:r>
            <a:r>
              <a:rPr lang="en-US" sz="2400" dirty="0">
                <a:solidFill>
                  <a:schemeClr val="tx1">
                    <a:lumMod val="95000"/>
                  </a:schemeClr>
                </a:solidFill>
                <a:latin typeface="BemboStd"/>
              </a:rPr>
              <a:t>,</a:t>
            </a:r>
          </a:p>
          <a:p>
            <a:pPr marL="0" indent="0">
              <a:lnSpc>
                <a:spcPct val="150000"/>
              </a:lnSpc>
              <a:buNone/>
            </a:pPr>
            <a:r>
              <a:rPr lang="en-US" sz="2400" dirty="0" smtClean="0">
                <a:solidFill>
                  <a:schemeClr val="tx1">
                    <a:lumMod val="95000"/>
                  </a:schemeClr>
                </a:solidFill>
                <a:latin typeface="BemboStd"/>
              </a:rPr>
              <a:t>3. Considering </a:t>
            </a:r>
            <a:r>
              <a:rPr lang="en-US" sz="2400" dirty="0">
                <a:solidFill>
                  <a:schemeClr val="tx1">
                    <a:lumMod val="95000"/>
                  </a:schemeClr>
                </a:solidFill>
                <a:latin typeface="BemboStd"/>
              </a:rPr>
              <a:t>surfactant administration, and</a:t>
            </a:r>
          </a:p>
          <a:p>
            <a:pPr marL="0" indent="0">
              <a:lnSpc>
                <a:spcPct val="150000"/>
              </a:lnSpc>
              <a:buNone/>
            </a:pPr>
            <a:r>
              <a:rPr lang="en-US" sz="2400" dirty="0" smtClean="0">
                <a:solidFill>
                  <a:schemeClr val="tx1">
                    <a:lumMod val="95000"/>
                  </a:schemeClr>
                </a:solidFill>
                <a:latin typeface="BemboStd"/>
              </a:rPr>
              <a:t>4. </a:t>
            </a:r>
            <a:r>
              <a:rPr lang="en-US" sz="2400" b="1" dirty="0" smtClean="0">
                <a:solidFill>
                  <a:schemeClr val="tx1">
                    <a:lumMod val="95000"/>
                  </a:schemeClr>
                </a:solidFill>
                <a:latin typeface="BemboStd"/>
              </a:rPr>
              <a:t>Avoiding </a:t>
            </a:r>
            <a:r>
              <a:rPr lang="en-US" sz="2400" b="1" dirty="0">
                <a:solidFill>
                  <a:schemeClr val="tx1">
                    <a:lumMod val="95000"/>
                  </a:schemeClr>
                </a:solidFill>
                <a:latin typeface="BemboStd"/>
              </a:rPr>
              <a:t>suctioning of the ETT as much as possible</a:t>
            </a:r>
            <a:r>
              <a:rPr lang="en-US" sz="2400" dirty="0">
                <a:solidFill>
                  <a:schemeClr val="tx1">
                    <a:lumMod val="95000"/>
                  </a:schemeClr>
                </a:solidFill>
                <a:latin typeface="BemboStd"/>
              </a:rPr>
              <a:t>.</a:t>
            </a:r>
            <a:endParaRPr lang="en-US" sz="2400" dirty="0">
              <a:solidFill>
                <a:schemeClr val="tx1">
                  <a:lumMod val="95000"/>
                </a:schemeClr>
              </a:solidFill>
            </a:endParaRPr>
          </a:p>
        </p:txBody>
      </p:sp>
      <p:sp>
        <p:nvSpPr>
          <p:cNvPr id="4" name="Date Placeholder 3"/>
          <p:cNvSpPr>
            <a:spLocks noGrp="1"/>
          </p:cNvSpPr>
          <p:nvPr>
            <p:ph type="dt" sz="half" idx="10"/>
          </p:nvPr>
        </p:nvSpPr>
        <p:spPr/>
        <p:txBody>
          <a:bodyPr/>
          <a:lstStyle/>
          <a:p>
            <a:fld id="{4DDFE9C9-1049-46C0-B052-CF17592F3D6D}"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55</a:t>
            </a:fld>
            <a:endParaRPr lang="en-US"/>
          </a:p>
        </p:txBody>
      </p:sp>
    </p:spTree>
    <p:extLst>
      <p:ext uri="{BB962C8B-B14F-4D97-AF65-F5344CB8AC3E}">
        <p14:creationId xmlns:p14="http://schemas.microsoft.com/office/powerpoint/2010/main" val="3269138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6"/>
            <a:ext cx="10515600" cy="848820"/>
          </a:xfrm>
        </p:spPr>
        <p:txBody>
          <a:bodyPr/>
          <a:lstStyle/>
          <a:p>
            <a:r>
              <a:rPr lang="en-US" sz="4000" b="1" dirty="0">
                <a:solidFill>
                  <a:srgbClr val="C00000"/>
                </a:solidFill>
              </a:rPr>
              <a:t>RDS:</a:t>
            </a:r>
            <a:endParaRPr lang="en-US" dirty="0"/>
          </a:p>
        </p:txBody>
      </p:sp>
      <p:sp>
        <p:nvSpPr>
          <p:cNvPr id="3" name="Content Placeholder 2"/>
          <p:cNvSpPr>
            <a:spLocks noGrp="1"/>
          </p:cNvSpPr>
          <p:nvPr>
            <p:ph idx="1"/>
          </p:nvPr>
        </p:nvSpPr>
        <p:spPr>
          <a:xfrm>
            <a:off x="331076" y="1427382"/>
            <a:ext cx="11022724" cy="4668837"/>
          </a:xfrm>
        </p:spPr>
        <p:txBody>
          <a:bodyPr/>
          <a:lstStyle/>
          <a:p>
            <a:pPr>
              <a:lnSpc>
                <a:spcPct val="130000"/>
              </a:lnSpc>
              <a:buClr>
                <a:srgbClr val="ED1932"/>
              </a:buClr>
              <a:buSzPct val="200000"/>
              <a:buNone/>
            </a:pPr>
            <a:r>
              <a:rPr lang="en-US" altLang="en-US" sz="3200" b="1" u="sng" dirty="0">
                <a:solidFill>
                  <a:schemeClr val="tx1">
                    <a:lumMod val="95000"/>
                  </a:schemeClr>
                </a:solidFill>
              </a:rPr>
              <a:t>Chest X-Ray</a:t>
            </a:r>
            <a:r>
              <a:rPr lang="en-US" altLang="en-US" sz="3200" b="1" dirty="0">
                <a:solidFill>
                  <a:schemeClr val="tx1">
                    <a:lumMod val="95000"/>
                  </a:schemeClr>
                </a:solidFill>
              </a:rPr>
              <a:t>	</a:t>
            </a:r>
          </a:p>
          <a:p>
            <a:pPr>
              <a:lnSpc>
                <a:spcPct val="130000"/>
              </a:lnSpc>
              <a:buClr>
                <a:srgbClr val="ED1932"/>
              </a:buClr>
              <a:buSzPct val="200000"/>
              <a:buNone/>
            </a:pPr>
            <a:r>
              <a:rPr lang="en-US" altLang="en-US" b="1" dirty="0">
                <a:solidFill>
                  <a:schemeClr val="tx1">
                    <a:lumMod val="95000"/>
                  </a:schemeClr>
                </a:solidFill>
              </a:rPr>
              <a:t>	- </a:t>
            </a:r>
            <a:r>
              <a:rPr lang="en-US" altLang="en-US" dirty="0">
                <a:solidFill>
                  <a:schemeClr val="tx1">
                    <a:lumMod val="95000"/>
                  </a:schemeClr>
                </a:solidFill>
              </a:rPr>
              <a:t>“</a:t>
            </a:r>
            <a:r>
              <a:rPr lang="en-US" altLang="en-US" dirty="0" err="1">
                <a:solidFill>
                  <a:schemeClr val="tx1">
                    <a:lumMod val="95000"/>
                  </a:schemeClr>
                </a:solidFill>
              </a:rPr>
              <a:t>Reticulo</a:t>
            </a:r>
            <a:r>
              <a:rPr lang="en-US" altLang="en-US" dirty="0">
                <a:solidFill>
                  <a:schemeClr val="tx1">
                    <a:lumMod val="95000"/>
                  </a:schemeClr>
                </a:solidFill>
              </a:rPr>
              <a:t>-granular pattern”</a:t>
            </a:r>
          </a:p>
          <a:p>
            <a:pPr>
              <a:lnSpc>
                <a:spcPct val="130000"/>
              </a:lnSpc>
              <a:buClr>
                <a:srgbClr val="ED1932"/>
              </a:buClr>
              <a:buSzPct val="200000"/>
              <a:buNone/>
            </a:pPr>
            <a:r>
              <a:rPr lang="en-US" altLang="en-US" b="1" dirty="0">
                <a:solidFill>
                  <a:schemeClr val="tx1">
                    <a:lumMod val="95000"/>
                  </a:schemeClr>
                </a:solidFill>
              </a:rPr>
              <a:t> 	- </a:t>
            </a:r>
            <a:r>
              <a:rPr lang="en-US" altLang="en-US" dirty="0">
                <a:solidFill>
                  <a:schemeClr val="tx1">
                    <a:lumMod val="95000"/>
                  </a:schemeClr>
                </a:solidFill>
              </a:rPr>
              <a:t>“Ground-glass appearance”</a:t>
            </a:r>
          </a:p>
          <a:p>
            <a:pPr>
              <a:lnSpc>
                <a:spcPct val="130000"/>
              </a:lnSpc>
              <a:buClr>
                <a:srgbClr val="ED1932"/>
              </a:buClr>
              <a:buSzPct val="200000"/>
              <a:buNone/>
            </a:pPr>
            <a:r>
              <a:rPr lang="en-US" altLang="en-US" dirty="0">
                <a:solidFill>
                  <a:schemeClr val="tx1">
                    <a:lumMod val="95000"/>
                  </a:schemeClr>
                </a:solidFill>
              </a:rPr>
              <a:t>	-  symmetric &amp; homogeneous</a:t>
            </a:r>
          </a:p>
          <a:p>
            <a:pPr>
              <a:lnSpc>
                <a:spcPct val="130000"/>
              </a:lnSpc>
              <a:buClr>
                <a:srgbClr val="ED1932"/>
              </a:buClr>
              <a:buSzPct val="200000"/>
              <a:buNone/>
            </a:pPr>
            <a:r>
              <a:rPr lang="en-US" altLang="en-US" dirty="0">
                <a:solidFill>
                  <a:schemeClr val="tx1">
                    <a:lumMod val="95000"/>
                  </a:schemeClr>
                </a:solidFill>
              </a:rPr>
              <a:t>	- </a:t>
            </a:r>
            <a:r>
              <a:rPr lang="en-US" altLang="en-US" dirty="0" err="1">
                <a:solidFill>
                  <a:schemeClr val="tx1">
                    <a:lumMod val="95000"/>
                  </a:schemeClr>
                </a:solidFill>
              </a:rPr>
              <a:t>Airbronchograms</a:t>
            </a:r>
            <a:endParaRPr lang="en-US" altLang="en-US" b="1" u="sng" dirty="0">
              <a:solidFill>
                <a:schemeClr val="tx1">
                  <a:lumMod val="95000"/>
                </a:schemeClr>
              </a:solidFill>
            </a:endParaRPr>
          </a:p>
          <a:p>
            <a:endParaRPr lang="en-US" dirty="0">
              <a:solidFill>
                <a:schemeClr val="tx1">
                  <a:lumMod val="95000"/>
                </a:schemeClr>
              </a:solidFill>
            </a:endParaRPr>
          </a:p>
        </p:txBody>
      </p:sp>
      <p:sp>
        <p:nvSpPr>
          <p:cNvPr id="4" name="Date Placeholder 3"/>
          <p:cNvSpPr>
            <a:spLocks noGrp="1"/>
          </p:cNvSpPr>
          <p:nvPr>
            <p:ph type="dt" sz="half" idx="10"/>
          </p:nvPr>
        </p:nvSpPr>
        <p:spPr/>
        <p:txBody>
          <a:bodyPr/>
          <a:lstStyle/>
          <a:p>
            <a:fld id="{0DE9E05E-DFB3-4661-A395-AD37903648E4}"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56</a:t>
            </a:fld>
            <a:endParaRPr lang="en-US"/>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b="2586"/>
          <a:stretch>
            <a:fillRect/>
          </a:stretch>
        </p:blipFill>
        <p:spPr bwMode="auto">
          <a:xfrm>
            <a:off x="5691352" y="977463"/>
            <a:ext cx="5662448" cy="52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1724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057" y="646705"/>
            <a:ext cx="7772400" cy="582612"/>
          </a:xfrm>
        </p:spPr>
        <p:txBody>
          <a:bodyPr>
            <a:noAutofit/>
          </a:bodyPr>
          <a:lstStyle/>
          <a:p>
            <a:pPr>
              <a:defRPr/>
            </a:pPr>
            <a:r>
              <a:rPr lang="en-US" sz="3200" b="1" dirty="0" smtClean="0">
                <a:solidFill>
                  <a:srgbClr val="C00000"/>
                </a:solidFill>
              </a:rPr>
              <a:t>Classic/</a:t>
            </a:r>
            <a:r>
              <a:rPr lang="en-US" sz="3200" b="1" dirty="0">
                <a:solidFill>
                  <a:srgbClr val="C00000"/>
                </a:solidFill>
              </a:rPr>
              <a:t>Traditional </a:t>
            </a:r>
            <a:r>
              <a:rPr lang="en-US" sz="3200" b="1" dirty="0" smtClean="0">
                <a:solidFill>
                  <a:srgbClr val="C00000"/>
                </a:solidFill>
              </a:rPr>
              <a:t>, presentation  RDS:</a:t>
            </a:r>
            <a:br>
              <a:rPr lang="en-US" sz="3200" b="1" dirty="0" smtClean="0">
                <a:solidFill>
                  <a:srgbClr val="C00000"/>
                </a:solidFill>
              </a:rPr>
            </a:br>
            <a:endParaRPr lang="en-US" sz="4400" b="1" dirty="0">
              <a:solidFill>
                <a:srgbClr val="C00000"/>
              </a:solidFill>
            </a:endParaRPr>
          </a:p>
        </p:txBody>
      </p:sp>
      <p:sp>
        <p:nvSpPr>
          <p:cNvPr id="3" name="Content Placeholder 2"/>
          <p:cNvSpPr>
            <a:spLocks noGrp="1"/>
          </p:cNvSpPr>
          <p:nvPr>
            <p:ph idx="1"/>
          </p:nvPr>
        </p:nvSpPr>
        <p:spPr>
          <a:xfrm>
            <a:off x="772509" y="646706"/>
            <a:ext cx="10484069" cy="5493964"/>
          </a:xfrm>
        </p:spPr>
        <p:txBody>
          <a:bodyPr>
            <a:noAutofit/>
          </a:bodyPr>
          <a:lstStyle/>
          <a:p>
            <a:pPr marL="0" lvl="1" indent="0">
              <a:lnSpc>
                <a:spcPct val="100000"/>
              </a:lnSpc>
              <a:spcBef>
                <a:spcPts val="1000"/>
              </a:spcBef>
              <a:buNone/>
              <a:defRPr/>
            </a:pPr>
            <a:r>
              <a:rPr lang="en-US" sz="1800" dirty="0" smtClean="0">
                <a:solidFill>
                  <a:schemeClr val="tx1">
                    <a:lumMod val="95000"/>
                  </a:schemeClr>
                </a:solidFill>
                <a:cs typeface="B Nazanin" panose="00000400000000000000" pitchFamily="2" charset="-78"/>
              </a:rPr>
              <a:t> - </a:t>
            </a:r>
            <a:r>
              <a:rPr lang="en-US" sz="3600" b="1" dirty="0" smtClean="0">
                <a:solidFill>
                  <a:schemeClr val="tx1">
                    <a:lumMod val="95000"/>
                  </a:schemeClr>
                </a:solidFill>
                <a:cs typeface="B Nazanin" panose="00000400000000000000" pitchFamily="2" charset="-78"/>
              </a:rPr>
              <a:t>Preterm </a:t>
            </a:r>
            <a:endParaRPr lang="en-US" sz="3600" b="1" dirty="0">
              <a:solidFill>
                <a:schemeClr val="tx1">
                  <a:lumMod val="95000"/>
                </a:schemeClr>
              </a:solidFill>
              <a:cs typeface="B Nazanin" panose="00000400000000000000" pitchFamily="2" charset="-78"/>
            </a:endParaRPr>
          </a:p>
          <a:p>
            <a:pPr marL="0" lvl="1" indent="0">
              <a:lnSpc>
                <a:spcPct val="100000"/>
              </a:lnSpc>
              <a:spcBef>
                <a:spcPts val="1000"/>
              </a:spcBef>
              <a:buNone/>
              <a:defRPr/>
            </a:pPr>
            <a:r>
              <a:rPr lang="en-US" sz="1800" dirty="0" smtClean="0">
                <a:solidFill>
                  <a:schemeClr val="tx1">
                    <a:lumMod val="95000"/>
                  </a:schemeClr>
                </a:solidFill>
                <a:cs typeface="B Nazanin" panose="00000400000000000000" pitchFamily="2" charset="-78"/>
              </a:rPr>
              <a:t> - </a:t>
            </a:r>
            <a:r>
              <a:rPr lang="en-US" sz="3200" b="1" dirty="0" smtClean="0">
                <a:solidFill>
                  <a:schemeClr val="tx1">
                    <a:lumMod val="95000"/>
                  </a:schemeClr>
                </a:solidFill>
                <a:cs typeface="B Nazanin" panose="00000400000000000000" pitchFamily="2" charset="-78"/>
              </a:rPr>
              <a:t>Clinical </a:t>
            </a:r>
            <a:r>
              <a:rPr lang="en-US" sz="3200" b="1" dirty="0">
                <a:solidFill>
                  <a:schemeClr val="tx1">
                    <a:lumMod val="95000"/>
                  </a:schemeClr>
                </a:solidFill>
                <a:cs typeface="B Nazanin" panose="00000400000000000000" pitchFamily="2" charset="-78"/>
              </a:rPr>
              <a:t>Signs </a:t>
            </a:r>
          </a:p>
          <a:p>
            <a:pPr marL="0" indent="0">
              <a:lnSpc>
                <a:spcPct val="100000"/>
              </a:lnSpc>
              <a:buNone/>
              <a:defRPr/>
            </a:pPr>
            <a:r>
              <a:rPr lang="en-US" sz="2400" dirty="0" smtClean="0">
                <a:solidFill>
                  <a:schemeClr val="tx1">
                    <a:lumMod val="95000"/>
                  </a:schemeClr>
                </a:solidFill>
                <a:cs typeface="B Nazanin" panose="00000400000000000000" pitchFamily="2" charset="-78"/>
              </a:rPr>
              <a:t> - grunting</a:t>
            </a:r>
            <a:r>
              <a:rPr lang="en-US" sz="2400" dirty="0">
                <a:solidFill>
                  <a:schemeClr val="tx1">
                    <a:lumMod val="95000"/>
                  </a:schemeClr>
                </a:solidFill>
                <a:cs typeface="B Nazanin" panose="00000400000000000000" pitchFamily="2" charset="-78"/>
              </a:rPr>
              <a:t>, </a:t>
            </a:r>
            <a:endParaRPr lang="en-US" sz="2400" dirty="0" smtClean="0">
              <a:solidFill>
                <a:schemeClr val="tx1">
                  <a:lumMod val="95000"/>
                </a:schemeClr>
              </a:solidFill>
              <a:cs typeface="B Nazanin" panose="00000400000000000000" pitchFamily="2" charset="-78"/>
            </a:endParaRPr>
          </a:p>
          <a:p>
            <a:pPr marL="0" indent="0">
              <a:lnSpc>
                <a:spcPct val="100000"/>
              </a:lnSpc>
              <a:buNone/>
              <a:defRPr/>
            </a:pPr>
            <a:r>
              <a:rPr lang="en-US" sz="2400" dirty="0" smtClean="0">
                <a:solidFill>
                  <a:schemeClr val="tx1">
                    <a:lumMod val="95000"/>
                  </a:schemeClr>
                </a:solidFill>
                <a:cs typeface="B Nazanin" panose="00000400000000000000" pitchFamily="2" charset="-78"/>
              </a:rPr>
              <a:t>  - retractions</a:t>
            </a:r>
            <a:r>
              <a:rPr lang="en-US" sz="2400" dirty="0">
                <a:solidFill>
                  <a:schemeClr val="tx1">
                    <a:lumMod val="95000"/>
                  </a:schemeClr>
                </a:solidFill>
                <a:cs typeface="B Nazanin" panose="00000400000000000000" pitchFamily="2" charset="-78"/>
              </a:rPr>
              <a:t>, </a:t>
            </a:r>
            <a:endParaRPr lang="en-US" sz="2400" dirty="0" smtClean="0">
              <a:solidFill>
                <a:schemeClr val="tx1">
                  <a:lumMod val="95000"/>
                </a:schemeClr>
              </a:solidFill>
              <a:cs typeface="B Nazanin" panose="00000400000000000000" pitchFamily="2" charset="-78"/>
            </a:endParaRPr>
          </a:p>
          <a:p>
            <a:pPr marL="0" indent="0">
              <a:lnSpc>
                <a:spcPct val="100000"/>
              </a:lnSpc>
              <a:buNone/>
              <a:defRPr/>
            </a:pPr>
            <a:r>
              <a:rPr lang="en-US" sz="2400" dirty="0" smtClean="0">
                <a:solidFill>
                  <a:schemeClr val="tx1">
                    <a:lumMod val="95000"/>
                  </a:schemeClr>
                </a:solidFill>
                <a:cs typeface="B Nazanin" panose="00000400000000000000" pitchFamily="2" charset="-78"/>
              </a:rPr>
              <a:t>  - </a:t>
            </a:r>
            <a:r>
              <a:rPr lang="en-US" sz="2400" b="1" dirty="0" smtClean="0">
                <a:solidFill>
                  <a:schemeClr val="tx1">
                    <a:lumMod val="95000"/>
                  </a:schemeClr>
                </a:solidFill>
                <a:cs typeface="B Nazanin" panose="00000400000000000000" pitchFamily="2" charset="-78"/>
              </a:rPr>
              <a:t>increasing </a:t>
            </a:r>
            <a:r>
              <a:rPr lang="en-US" sz="2400" b="1" dirty="0">
                <a:solidFill>
                  <a:schemeClr val="tx1">
                    <a:lumMod val="95000"/>
                  </a:schemeClr>
                </a:solidFill>
                <a:cs typeface="B Nazanin" panose="00000400000000000000" pitchFamily="2" charset="-78"/>
              </a:rPr>
              <a:t>O</a:t>
            </a:r>
            <a:r>
              <a:rPr lang="en-US" sz="2400" b="1" baseline="-25000" dirty="0">
                <a:solidFill>
                  <a:schemeClr val="tx1">
                    <a:lumMod val="95000"/>
                  </a:schemeClr>
                </a:solidFill>
                <a:cs typeface="B Nazanin" panose="00000400000000000000" pitchFamily="2" charset="-78"/>
              </a:rPr>
              <a:t>2</a:t>
            </a:r>
            <a:r>
              <a:rPr lang="en-US" sz="2400" b="1" dirty="0">
                <a:solidFill>
                  <a:schemeClr val="tx1">
                    <a:lumMod val="95000"/>
                  </a:schemeClr>
                </a:solidFill>
                <a:cs typeface="B Nazanin" panose="00000400000000000000" pitchFamily="2" charset="-78"/>
              </a:rPr>
              <a:t> </a:t>
            </a:r>
            <a:r>
              <a:rPr lang="en-US" sz="2400" b="1" dirty="0" smtClean="0">
                <a:solidFill>
                  <a:schemeClr val="tx1">
                    <a:lumMod val="95000"/>
                  </a:schemeClr>
                </a:solidFill>
                <a:cs typeface="B Nazanin" panose="00000400000000000000" pitchFamily="2" charset="-78"/>
              </a:rPr>
              <a:t>requirement/ fio2</a:t>
            </a:r>
          </a:p>
          <a:p>
            <a:pPr>
              <a:lnSpc>
                <a:spcPct val="100000"/>
              </a:lnSpc>
              <a:buFontTx/>
              <a:buChar char="-"/>
            </a:pPr>
            <a:r>
              <a:rPr lang="en-US" sz="2400" b="1" dirty="0" smtClean="0">
                <a:solidFill>
                  <a:schemeClr val="tx1">
                    <a:lumMod val="95000"/>
                  </a:schemeClr>
                </a:solidFill>
                <a:cs typeface="B Nazanin" panose="00000400000000000000" pitchFamily="2" charset="-78"/>
              </a:rPr>
              <a:t>onset</a:t>
            </a:r>
            <a:r>
              <a:rPr lang="en-US" sz="2400" dirty="0" smtClean="0">
                <a:solidFill>
                  <a:schemeClr val="tx1">
                    <a:lumMod val="95000"/>
                  </a:schemeClr>
                </a:solidFill>
                <a:cs typeface="B Nazanin" panose="00000400000000000000" pitchFamily="2" charset="-78"/>
              </a:rPr>
              <a:t> </a:t>
            </a:r>
            <a:r>
              <a:rPr lang="en-US" sz="2400" dirty="0">
                <a:solidFill>
                  <a:schemeClr val="tx1">
                    <a:lumMod val="95000"/>
                  </a:schemeClr>
                </a:solidFill>
                <a:cs typeface="B Nazanin" panose="00000400000000000000" pitchFamily="2" charset="-78"/>
              </a:rPr>
              <a:t>&lt; 6hrs </a:t>
            </a:r>
            <a:r>
              <a:rPr lang="en-US" sz="2400" dirty="0" smtClean="0">
                <a:solidFill>
                  <a:schemeClr val="tx1">
                    <a:lumMod val="95000"/>
                  </a:schemeClr>
                </a:solidFill>
                <a:cs typeface="B Nazanin" panose="00000400000000000000" pitchFamily="2" charset="-78"/>
              </a:rPr>
              <a:t>age</a:t>
            </a:r>
          </a:p>
          <a:p>
            <a:pPr>
              <a:lnSpc>
                <a:spcPct val="100000"/>
              </a:lnSpc>
              <a:buFontTx/>
              <a:buChar char="-"/>
            </a:pPr>
            <a:r>
              <a:rPr lang="en-GB" altLang="en-US" sz="2400" dirty="0" smtClean="0">
                <a:solidFill>
                  <a:schemeClr val="tx1">
                    <a:lumMod val="95000"/>
                  </a:schemeClr>
                </a:solidFill>
              </a:rPr>
              <a:t>Development </a:t>
            </a:r>
            <a:r>
              <a:rPr lang="en-GB" altLang="en-US" sz="2400" dirty="0">
                <a:solidFill>
                  <a:schemeClr val="tx1">
                    <a:lumMod val="95000"/>
                  </a:schemeClr>
                </a:solidFill>
              </a:rPr>
              <a:t>of respiratory failure</a:t>
            </a:r>
          </a:p>
          <a:p>
            <a:pPr>
              <a:lnSpc>
                <a:spcPct val="100000"/>
              </a:lnSpc>
            </a:pPr>
            <a:r>
              <a:rPr lang="en-GB" altLang="en-US" sz="2400" dirty="0">
                <a:solidFill>
                  <a:schemeClr val="tx1">
                    <a:lumMod val="95000"/>
                  </a:schemeClr>
                </a:solidFill>
              </a:rPr>
              <a:t>Natural course is death or recovery after 3-4 days</a:t>
            </a:r>
          </a:p>
          <a:p>
            <a:pPr>
              <a:lnSpc>
                <a:spcPct val="100000"/>
              </a:lnSpc>
            </a:pPr>
            <a:r>
              <a:rPr lang="en-GB" altLang="en-US" sz="2400" b="1" dirty="0" smtClean="0">
                <a:solidFill>
                  <a:schemeClr val="tx1">
                    <a:lumMod val="95000"/>
                  </a:schemeClr>
                </a:solidFill>
              </a:rPr>
              <a:t>Classical X-Ray appearances/</a:t>
            </a:r>
            <a:r>
              <a:rPr lang="en-US" altLang="en-US" sz="2400" dirty="0" smtClean="0">
                <a:solidFill>
                  <a:schemeClr val="tx1">
                    <a:lumMod val="95000"/>
                  </a:schemeClr>
                </a:solidFill>
              </a:rPr>
              <a:t>There is a ground glass with air </a:t>
            </a:r>
            <a:r>
              <a:rPr lang="en-US" altLang="en-US" sz="2400" dirty="0" err="1" smtClean="0">
                <a:solidFill>
                  <a:schemeClr val="tx1">
                    <a:lumMod val="95000"/>
                  </a:schemeClr>
                </a:solidFill>
              </a:rPr>
              <a:t>bronchograms</a:t>
            </a:r>
            <a:endParaRPr lang="en-US" altLang="en-US" sz="2400" dirty="0" smtClean="0">
              <a:solidFill>
                <a:schemeClr val="tx1">
                  <a:lumMod val="95000"/>
                </a:schemeClr>
              </a:solidFill>
            </a:endParaRPr>
          </a:p>
          <a:p>
            <a:pPr marL="0" indent="0">
              <a:lnSpc>
                <a:spcPct val="100000"/>
              </a:lnSpc>
              <a:buNone/>
            </a:pPr>
            <a:r>
              <a:rPr lang="en-US" sz="2400" dirty="0" smtClean="0">
                <a:solidFill>
                  <a:schemeClr val="tx1">
                    <a:lumMod val="95000"/>
                  </a:schemeClr>
                </a:solidFill>
              </a:rPr>
              <a:t> --surfactant deficiency</a:t>
            </a:r>
            <a:endParaRPr lang="en-US" sz="2400" dirty="0" smtClean="0">
              <a:solidFill>
                <a:schemeClr val="tx1">
                  <a:lumMod val="95000"/>
                </a:schemeClr>
              </a:solidFill>
              <a:cs typeface="B Nazanin" panose="00000400000000000000" pitchFamily="2" charset="-78"/>
            </a:endParaRPr>
          </a:p>
          <a:p>
            <a:pPr marL="0" indent="0">
              <a:lnSpc>
                <a:spcPct val="100000"/>
              </a:lnSpc>
              <a:buNone/>
              <a:defRPr/>
            </a:pPr>
            <a:endParaRPr lang="en-US" sz="2400" dirty="0" smtClean="0">
              <a:solidFill>
                <a:schemeClr val="tx1">
                  <a:lumMod val="95000"/>
                </a:schemeClr>
              </a:solidFill>
              <a:cs typeface="B Nazanin" panose="00000400000000000000" pitchFamily="2" charset="-78"/>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B62CFE-8891-44C5-AAC5-340FEA1DFD3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MARZBAN  ZANJAN 400 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7538D-8CC9-486A-A5AC-7686579020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618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0806"/>
          </a:xfrm>
        </p:spPr>
        <p:txBody>
          <a:bodyPr>
            <a:normAutofit fontScale="90000"/>
          </a:bodyPr>
          <a:lstStyle/>
          <a:p>
            <a:r>
              <a:rPr lang="en-US" b="1" u="sng" dirty="0" smtClean="0">
                <a:solidFill>
                  <a:srgbClr val="C00000"/>
                </a:solidFill>
              </a:rPr>
              <a:t>RDS:</a:t>
            </a:r>
            <a:endParaRPr lang="en-US" b="1" u="sng" dirty="0">
              <a:solidFill>
                <a:srgbClr val="C00000"/>
              </a:solidFill>
            </a:endParaRPr>
          </a:p>
        </p:txBody>
      </p:sp>
      <p:sp>
        <p:nvSpPr>
          <p:cNvPr id="3" name="Content Placeholder 2"/>
          <p:cNvSpPr>
            <a:spLocks noGrp="1"/>
          </p:cNvSpPr>
          <p:nvPr>
            <p:ph idx="1"/>
          </p:nvPr>
        </p:nvSpPr>
        <p:spPr>
          <a:xfrm>
            <a:off x="209551" y="1164854"/>
            <a:ext cx="11898366" cy="5493122"/>
          </a:xfrm>
        </p:spPr>
        <p:txBody>
          <a:bodyPr>
            <a:normAutofit/>
          </a:bodyPr>
          <a:lstStyle/>
          <a:p>
            <a:pPr>
              <a:lnSpc>
                <a:spcPct val="150000"/>
              </a:lnSpc>
            </a:pPr>
            <a:r>
              <a:rPr lang="en-US" sz="4000" b="1" dirty="0" smtClean="0"/>
              <a:t>the triple therapy :</a:t>
            </a:r>
          </a:p>
          <a:p>
            <a:pPr>
              <a:lnSpc>
                <a:spcPct val="150000"/>
              </a:lnSpc>
            </a:pPr>
            <a:r>
              <a:rPr lang="en-US" sz="2800" dirty="0" smtClean="0">
                <a:solidFill>
                  <a:srgbClr val="C00000"/>
                </a:solidFill>
              </a:rPr>
              <a:t>“</a:t>
            </a:r>
            <a:r>
              <a:rPr lang="en-US" sz="2800" dirty="0">
                <a:solidFill>
                  <a:srgbClr val="C00000"/>
                </a:solidFill>
              </a:rPr>
              <a:t>prenatal </a:t>
            </a:r>
            <a:r>
              <a:rPr lang="en-US" sz="2800" dirty="0" smtClean="0">
                <a:solidFill>
                  <a:srgbClr val="C00000"/>
                </a:solidFill>
              </a:rPr>
              <a:t>steroids- </a:t>
            </a:r>
            <a:r>
              <a:rPr lang="en-US" sz="2800" dirty="0" smtClean="0"/>
              <a:t>early CPAP</a:t>
            </a:r>
            <a:r>
              <a:rPr lang="en-US" sz="2800" dirty="0" smtClean="0">
                <a:solidFill>
                  <a:srgbClr val="C00000"/>
                </a:solidFill>
              </a:rPr>
              <a:t>- early </a:t>
            </a:r>
            <a:r>
              <a:rPr lang="en-US" sz="2800" dirty="0">
                <a:solidFill>
                  <a:srgbClr val="C00000"/>
                </a:solidFill>
              </a:rPr>
              <a:t>rescue </a:t>
            </a:r>
            <a:r>
              <a:rPr lang="en-US" sz="2800" dirty="0" smtClean="0">
                <a:solidFill>
                  <a:srgbClr val="C00000"/>
                </a:solidFill>
              </a:rPr>
              <a:t>surfactant</a:t>
            </a:r>
            <a:r>
              <a:rPr lang="en-US" sz="1600" dirty="0"/>
              <a:t>” </a:t>
            </a:r>
            <a:endParaRPr lang="en-US" sz="1600" dirty="0" smtClean="0"/>
          </a:p>
          <a:p>
            <a:pPr marL="0" indent="0">
              <a:lnSpc>
                <a:spcPct val="150000"/>
              </a:lnSpc>
              <a:buNone/>
            </a:pPr>
            <a:r>
              <a:rPr lang="en-US" sz="1600" dirty="0"/>
              <a:t> </a:t>
            </a:r>
            <a:r>
              <a:rPr lang="en-US" sz="1600" dirty="0" smtClean="0"/>
              <a:t>     </a:t>
            </a:r>
            <a:r>
              <a:rPr lang="en-US" sz="2400" dirty="0" smtClean="0"/>
              <a:t>and then  </a:t>
            </a:r>
            <a:r>
              <a:rPr lang="en-US" sz="2400" b="1" dirty="0"/>
              <a:t>mechanical ventilation</a:t>
            </a:r>
            <a:r>
              <a:rPr lang="en-US" sz="2400" dirty="0"/>
              <a:t> is rarely needed </a:t>
            </a:r>
            <a:r>
              <a:rPr lang="en-US" sz="2400" dirty="0" smtClean="0"/>
              <a:t>.</a:t>
            </a:r>
          </a:p>
          <a:p>
            <a:pPr>
              <a:lnSpc>
                <a:spcPct val="150000"/>
              </a:lnSpc>
            </a:pPr>
            <a:r>
              <a:rPr lang="en-US" sz="2400" dirty="0" smtClean="0"/>
              <a:t> Irrespective </a:t>
            </a:r>
            <a:r>
              <a:rPr lang="en-US" sz="2400" dirty="0"/>
              <a:t>of the </a:t>
            </a:r>
            <a:r>
              <a:rPr lang="en-US" sz="2400" b="1" dirty="0"/>
              <a:t>technique for surfactant administration</a:t>
            </a:r>
            <a:r>
              <a:rPr lang="en-US" sz="2400" dirty="0"/>
              <a:t>, </a:t>
            </a:r>
            <a:r>
              <a:rPr lang="en-US" sz="2400" b="1" dirty="0">
                <a:solidFill>
                  <a:srgbClr val="C00000"/>
                </a:solidFill>
              </a:rPr>
              <a:t>this combined triple therapy is highly efficacious in </a:t>
            </a:r>
            <a:r>
              <a:rPr lang="en-US" sz="2400" b="1" dirty="0" smtClean="0">
                <a:solidFill>
                  <a:srgbClr val="C00000"/>
                </a:solidFill>
              </a:rPr>
              <a:t>RDS</a:t>
            </a:r>
            <a:r>
              <a:rPr lang="en-US" sz="2400" dirty="0" smtClean="0"/>
              <a:t>.</a:t>
            </a:r>
            <a:endParaRPr lang="en-US" sz="2400"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634C04-ED36-477B-9FFE-F024676412E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MARZBAN  ZANJAN 400 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7538D-8CC9-486A-A5AC-7686579020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6228" y="365126"/>
            <a:ext cx="1121889" cy="79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6659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46799"/>
          </a:xfrm>
        </p:spPr>
        <p:txBody>
          <a:bodyPr>
            <a:normAutofit fontScale="90000"/>
          </a:bodyPr>
          <a:lstStyle/>
          <a:p>
            <a:r>
              <a:rPr lang="en-US" b="1" dirty="0" smtClean="0">
                <a:solidFill>
                  <a:srgbClr val="C00000"/>
                </a:solidFill>
              </a:rPr>
              <a:t>RDS:</a:t>
            </a:r>
            <a:endParaRPr lang="en-US" b="1"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202236" y="1357576"/>
            <a:ext cx="5544295" cy="4128825"/>
          </a:xfrm>
          <a:prstGeom prst="rect">
            <a:avLst/>
          </a:prstGeom>
        </p:spPr>
      </p:pic>
      <p:sp>
        <p:nvSpPr>
          <p:cNvPr id="3" name="Date Placeholder 2"/>
          <p:cNvSpPr>
            <a:spLocks noGrp="1"/>
          </p:cNvSpPr>
          <p:nvPr>
            <p:ph type="dt" sz="half" idx="10"/>
          </p:nvPr>
        </p:nvSpPr>
        <p:spPr/>
        <p:txBody>
          <a:bodyPr/>
          <a:lstStyle/>
          <a:p>
            <a:fld id="{7955B2DC-5ADB-4F1F-80E8-5F9D356F27A6}" type="datetime1">
              <a:rPr lang="en-US" smtClean="0"/>
              <a:t>12/7/2021</a:t>
            </a:fld>
            <a:endParaRPr lang="en-US"/>
          </a:p>
        </p:txBody>
      </p:sp>
      <p:sp>
        <p:nvSpPr>
          <p:cNvPr id="8" name="Footer Placeholder 7"/>
          <p:cNvSpPr>
            <a:spLocks noGrp="1"/>
          </p:cNvSpPr>
          <p:nvPr>
            <p:ph type="ftr" sz="quarter" idx="11"/>
          </p:nvPr>
        </p:nvSpPr>
        <p:spPr/>
        <p:txBody>
          <a:bodyPr/>
          <a:lstStyle/>
          <a:p>
            <a:r>
              <a:rPr lang="en-US" smtClean="0"/>
              <a:t>MARZBAN  ZANJAN 400 9</a:t>
            </a:r>
            <a:endParaRPr lang="en-US"/>
          </a:p>
        </p:txBody>
      </p:sp>
      <p:sp>
        <p:nvSpPr>
          <p:cNvPr id="7" name="Slide Number Placeholder 6"/>
          <p:cNvSpPr>
            <a:spLocks noGrp="1"/>
          </p:cNvSpPr>
          <p:nvPr>
            <p:ph type="sldNum" sz="quarter" idx="12"/>
          </p:nvPr>
        </p:nvSpPr>
        <p:spPr/>
        <p:txBody>
          <a:bodyPr/>
          <a:lstStyle/>
          <a:p>
            <a:fld id="{10F595EA-50EB-462B-89EC-10307DA61A8B}" type="slidenum">
              <a:rPr lang="en-US" smtClean="0"/>
              <a:t>59</a:t>
            </a:fld>
            <a:endParaRPr lang="en-US"/>
          </a:p>
        </p:txBody>
      </p:sp>
      <p:pic>
        <p:nvPicPr>
          <p:cNvPr id="5" name="Picture 4"/>
          <p:cNvPicPr>
            <a:picLocks noChangeAspect="1"/>
          </p:cNvPicPr>
          <p:nvPr/>
        </p:nvPicPr>
        <p:blipFill>
          <a:blip r:embed="rId3"/>
          <a:stretch>
            <a:fillRect/>
          </a:stretch>
        </p:blipFill>
        <p:spPr>
          <a:xfrm>
            <a:off x="5746531" y="1379484"/>
            <a:ext cx="5951483" cy="4106917"/>
          </a:xfrm>
          <a:prstGeom prst="rect">
            <a:avLst/>
          </a:prstGeom>
        </p:spPr>
      </p:pic>
    </p:spTree>
    <p:extLst>
      <p:ext uri="{BB962C8B-B14F-4D97-AF65-F5344CB8AC3E}">
        <p14:creationId xmlns:p14="http://schemas.microsoft.com/office/powerpoint/2010/main" val="3187015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BF32D1EC-9B1F-4815-A733-DEAB30FFE9BE}"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3" name="Slide Number Placeholder 2"/>
          <p:cNvSpPr>
            <a:spLocks noGrp="1"/>
          </p:cNvSpPr>
          <p:nvPr>
            <p:ph type="sldNum" sz="quarter" idx="12"/>
          </p:nvPr>
        </p:nvSpPr>
        <p:spPr/>
        <p:txBody>
          <a:bodyPr/>
          <a:lstStyle/>
          <a:p>
            <a:fld id="{979BE1CA-D7AD-4F9C-993F-C6B2EFC46454}" type="slidenum">
              <a:rPr lang="en-US" smtClean="0"/>
              <a:t>6</a:t>
            </a:fld>
            <a:endParaRPr lang="en-US"/>
          </a:p>
        </p:txBody>
      </p:sp>
      <p:pic>
        <p:nvPicPr>
          <p:cNvPr id="5" name="Picture 4"/>
          <p:cNvPicPr>
            <a:picLocks noChangeAspect="1"/>
          </p:cNvPicPr>
          <p:nvPr/>
        </p:nvPicPr>
        <p:blipFill>
          <a:blip r:embed="rId2"/>
          <a:stretch>
            <a:fillRect/>
          </a:stretch>
        </p:blipFill>
        <p:spPr>
          <a:xfrm>
            <a:off x="1299592" y="953814"/>
            <a:ext cx="8976756" cy="4674475"/>
          </a:xfrm>
          <a:prstGeom prst="rect">
            <a:avLst/>
          </a:prstGeom>
        </p:spPr>
      </p:pic>
    </p:spTree>
    <p:extLst>
      <p:ext uri="{BB962C8B-B14F-4D97-AF65-F5344CB8AC3E}">
        <p14:creationId xmlns:p14="http://schemas.microsoft.com/office/powerpoint/2010/main" val="42424030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4173" y="429502"/>
            <a:ext cx="6683028" cy="5640222"/>
          </a:xfrm>
          <a:prstGeom prst="rect">
            <a:avLst/>
          </a:prstGeom>
        </p:spPr>
      </p:pic>
      <p:sp>
        <p:nvSpPr>
          <p:cNvPr id="2" name="Date Placeholder 1"/>
          <p:cNvSpPr>
            <a:spLocks noGrp="1"/>
          </p:cNvSpPr>
          <p:nvPr>
            <p:ph type="dt" sz="half" idx="10"/>
          </p:nvPr>
        </p:nvSpPr>
        <p:spPr/>
        <p:txBody>
          <a:bodyPr/>
          <a:lstStyle/>
          <a:p>
            <a:fld id="{DB5DDB71-74CA-4AE9-95A5-CEB8E57E55F8}"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60</a:t>
            </a:fld>
            <a:endParaRPr lang="en-US"/>
          </a:p>
        </p:txBody>
      </p:sp>
    </p:spTree>
    <p:extLst>
      <p:ext uri="{BB962C8B-B14F-4D97-AF65-F5344CB8AC3E}">
        <p14:creationId xmlns:p14="http://schemas.microsoft.com/office/powerpoint/2010/main" val="2986130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02C04D7-028B-43D1-82E2-EA0C641A117D}"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61</a:t>
            </a:fld>
            <a:endParaRPr lang="en-US"/>
          </a:p>
        </p:txBody>
      </p:sp>
      <p:pic>
        <p:nvPicPr>
          <p:cNvPr id="7" name="Picture 4" descr="2008-02-05_083453"/>
          <p:cNvPicPr>
            <a:picLocks noChangeAspect="1" noChangeArrowheads="1"/>
          </p:cNvPicPr>
          <p:nvPr/>
        </p:nvPicPr>
        <p:blipFill>
          <a:blip r:embed="rId2">
            <a:extLst>
              <a:ext uri="{28A0092B-C50C-407E-A947-70E740481C1C}">
                <a14:useLocalDpi xmlns:a14="http://schemas.microsoft.com/office/drawing/2010/main" val="0"/>
              </a:ext>
            </a:extLst>
          </a:blip>
          <a:srcRect l="13876" t="14839" r="15808" b="16142"/>
          <a:stretch>
            <a:fillRect/>
          </a:stretch>
        </p:blipFill>
        <p:spPr bwMode="auto">
          <a:xfrm>
            <a:off x="1190297" y="94593"/>
            <a:ext cx="9144000" cy="635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9582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6085"/>
          </a:xfrm>
        </p:spPr>
        <p:txBody>
          <a:bodyPr>
            <a:normAutofit/>
          </a:bodyPr>
          <a:lstStyle/>
          <a:p>
            <a:r>
              <a:rPr lang="en-US" b="1" dirty="0">
                <a:solidFill>
                  <a:srgbClr val="C00000"/>
                </a:solidFill>
              </a:rPr>
              <a:t>TTN:</a:t>
            </a:r>
            <a:endParaRPr lang="en-US" dirty="0"/>
          </a:p>
        </p:txBody>
      </p:sp>
      <p:sp>
        <p:nvSpPr>
          <p:cNvPr id="4" name="Date Placeholder 3"/>
          <p:cNvSpPr>
            <a:spLocks noGrp="1"/>
          </p:cNvSpPr>
          <p:nvPr>
            <p:ph type="dt" sz="half" idx="10"/>
          </p:nvPr>
        </p:nvSpPr>
        <p:spPr/>
        <p:txBody>
          <a:bodyPr/>
          <a:lstStyle/>
          <a:p>
            <a:fld id="{751CB9B4-5B66-442A-97B3-DB98CD196240}"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62</a:t>
            </a:fld>
            <a:endParaRPr lang="en-US"/>
          </a:p>
        </p:txBody>
      </p:sp>
      <p:pic>
        <p:nvPicPr>
          <p:cNvPr id="7" name="Picture 3" descr="2008-02-05_083718"/>
          <p:cNvPicPr>
            <a:picLocks noChangeAspect="1" noChangeArrowheads="1"/>
          </p:cNvPicPr>
          <p:nvPr/>
        </p:nvPicPr>
        <p:blipFill>
          <a:blip r:embed="rId2">
            <a:extLst>
              <a:ext uri="{28A0092B-C50C-407E-A947-70E740481C1C}">
                <a14:useLocalDpi xmlns:a14="http://schemas.microsoft.com/office/drawing/2010/main" val="0"/>
              </a:ext>
            </a:extLst>
          </a:blip>
          <a:srcRect l="13876" t="14839" r="15808" b="16142"/>
          <a:stretch>
            <a:fillRect/>
          </a:stretch>
        </p:blipFill>
        <p:spPr bwMode="auto">
          <a:xfrm>
            <a:off x="1873469" y="1067017"/>
            <a:ext cx="7609489" cy="484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7093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1709"/>
          </a:xfrm>
        </p:spPr>
        <p:txBody>
          <a:bodyPr>
            <a:normAutofit/>
          </a:bodyPr>
          <a:lstStyle/>
          <a:p>
            <a:r>
              <a:rPr lang="en-US" b="1" dirty="0" smtClean="0">
                <a:solidFill>
                  <a:srgbClr val="C00000"/>
                </a:solidFill>
              </a:rPr>
              <a:t>TTN:</a:t>
            </a:r>
            <a:endParaRPr lang="en-US" b="1"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279115" y="1481959"/>
            <a:ext cx="6854782" cy="4745419"/>
          </a:xfrm>
          <a:prstGeom prst="rect">
            <a:avLst/>
          </a:prstGeom>
        </p:spPr>
      </p:pic>
      <p:sp>
        <p:nvSpPr>
          <p:cNvPr id="3" name="Date Placeholder 2"/>
          <p:cNvSpPr>
            <a:spLocks noGrp="1"/>
          </p:cNvSpPr>
          <p:nvPr>
            <p:ph type="dt" sz="half" idx="10"/>
          </p:nvPr>
        </p:nvSpPr>
        <p:spPr/>
        <p:txBody>
          <a:bodyPr/>
          <a:lstStyle/>
          <a:p>
            <a:fld id="{F4BF28C6-1B1F-4BE5-85EC-79D93148CE0B}"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63</a:t>
            </a:fld>
            <a:endParaRPr lang="en-US"/>
          </a:p>
        </p:txBody>
      </p:sp>
      <p:pic>
        <p:nvPicPr>
          <p:cNvPr id="8" name="Picture 3" descr="2008-02-05_083722"/>
          <p:cNvPicPr>
            <a:picLocks noChangeAspect="1" noChangeArrowheads="1"/>
          </p:cNvPicPr>
          <p:nvPr/>
        </p:nvPicPr>
        <p:blipFill>
          <a:blip r:embed="rId3">
            <a:extLst>
              <a:ext uri="{28A0092B-C50C-407E-A947-70E740481C1C}">
                <a14:useLocalDpi xmlns:a14="http://schemas.microsoft.com/office/drawing/2010/main" val="0"/>
              </a:ext>
            </a:extLst>
          </a:blip>
          <a:srcRect l="13876" t="14839" r="15808" b="16142"/>
          <a:stretch>
            <a:fillRect/>
          </a:stretch>
        </p:blipFill>
        <p:spPr>
          <a:xfrm>
            <a:off x="7291553" y="1481959"/>
            <a:ext cx="4958254" cy="4874391"/>
          </a:xfrm>
          <a:prstGeom prst="rect">
            <a:avLst/>
          </a:prstGeom>
          <a:noFill/>
        </p:spPr>
      </p:pic>
    </p:spTree>
    <p:extLst>
      <p:ext uri="{BB962C8B-B14F-4D97-AF65-F5344CB8AC3E}">
        <p14:creationId xmlns:p14="http://schemas.microsoft.com/office/powerpoint/2010/main" val="30858699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8820"/>
          </a:xfrm>
        </p:spPr>
        <p:txBody>
          <a:bodyPr>
            <a:normAutofit/>
          </a:bodyPr>
          <a:lstStyle/>
          <a:p>
            <a:r>
              <a:rPr lang="en-US" sz="4400" dirty="0" smtClean="0">
                <a:solidFill>
                  <a:srgbClr val="C00000"/>
                </a:solidFill>
              </a:rPr>
              <a:t>TTN:</a:t>
            </a:r>
            <a:endParaRPr lang="en-US" sz="4400"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376207" y="1623848"/>
            <a:ext cx="7890594" cy="4391447"/>
          </a:xfrm>
          <a:prstGeom prst="rect">
            <a:avLst/>
          </a:prstGeom>
        </p:spPr>
      </p:pic>
      <p:sp>
        <p:nvSpPr>
          <p:cNvPr id="3" name="Date Placeholder 2"/>
          <p:cNvSpPr>
            <a:spLocks noGrp="1"/>
          </p:cNvSpPr>
          <p:nvPr>
            <p:ph type="dt" sz="half" idx="10"/>
          </p:nvPr>
        </p:nvSpPr>
        <p:spPr/>
        <p:txBody>
          <a:bodyPr/>
          <a:lstStyle/>
          <a:p>
            <a:fld id="{B3D47B18-0390-44D4-BA2F-CD33948288FD}"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64</a:t>
            </a:fld>
            <a:endParaRPr lang="en-US"/>
          </a:p>
        </p:txBody>
      </p:sp>
    </p:spTree>
    <p:extLst>
      <p:ext uri="{BB962C8B-B14F-4D97-AF65-F5344CB8AC3E}">
        <p14:creationId xmlns:p14="http://schemas.microsoft.com/office/powerpoint/2010/main" val="27734335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6930"/>
          </a:xfrm>
        </p:spPr>
        <p:txBody>
          <a:bodyPr>
            <a:normAutofit fontScale="90000"/>
          </a:bodyPr>
          <a:lstStyle/>
          <a:p>
            <a:r>
              <a:rPr lang="en-US" dirty="0" smtClean="0">
                <a:solidFill>
                  <a:srgbClr val="C00000"/>
                </a:solidFill>
              </a:rPr>
              <a:t>MAS:</a:t>
            </a:r>
            <a:endParaRPr lang="en-US"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1035269" y="1237593"/>
            <a:ext cx="8946931" cy="5048234"/>
          </a:xfrm>
          <a:prstGeom prst="rect">
            <a:avLst/>
          </a:prstGeom>
        </p:spPr>
      </p:pic>
      <p:sp>
        <p:nvSpPr>
          <p:cNvPr id="3" name="Date Placeholder 2"/>
          <p:cNvSpPr>
            <a:spLocks noGrp="1"/>
          </p:cNvSpPr>
          <p:nvPr>
            <p:ph type="dt" sz="half" idx="10"/>
          </p:nvPr>
        </p:nvSpPr>
        <p:spPr/>
        <p:txBody>
          <a:bodyPr/>
          <a:lstStyle/>
          <a:p>
            <a:fld id="{69F62E6F-015F-4636-B400-AA25CD6BE7CB}"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65</a:t>
            </a:fld>
            <a:endParaRPr lang="en-US"/>
          </a:p>
        </p:txBody>
      </p:sp>
    </p:spTree>
    <p:extLst>
      <p:ext uri="{BB962C8B-B14F-4D97-AF65-F5344CB8AC3E}">
        <p14:creationId xmlns:p14="http://schemas.microsoft.com/office/powerpoint/2010/main" val="22773993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284" y="633138"/>
            <a:ext cx="10515600" cy="399503"/>
          </a:xfrm>
        </p:spPr>
        <p:txBody>
          <a:bodyPr>
            <a:noAutofit/>
          </a:bodyPr>
          <a:lstStyle/>
          <a:p>
            <a:r>
              <a:rPr lang="en-US" sz="2400" b="1" dirty="0" smtClean="0">
                <a:solidFill>
                  <a:srgbClr val="C00000"/>
                </a:solidFill>
                <a:latin typeface="BemboStd"/>
                <a:ea typeface="+mn-ea"/>
                <a:cs typeface="+mn-cs"/>
              </a:rPr>
              <a:t>MAS: </a:t>
            </a:r>
            <a:r>
              <a:rPr lang="en-US" sz="2400" b="1" i="1" dirty="0" smtClean="0">
                <a:latin typeface="FrutigerLTStd-Italic"/>
              </a:rPr>
              <a:t>Avoiding </a:t>
            </a:r>
            <a:r>
              <a:rPr lang="en-US" sz="2400" b="1" i="1" dirty="0">
                <a:latin typeface="FrutigerLTStd-Italic"/>
              </a:rPr>
              <a:t>PPHN:</a:t>
            </a:r>
            <a:br>
              <a:rPr lang="en-US" sz="2400" b="1" i="1" dirty="0">
                <a:latin typeface="FrutigerLTStd-Italic"/>
              </a:rPr>
            </a:br>
            <a:endParaRPr lang="en-US" sz="2400" b="1" dirty="0">
              <a:solidFill>
                <a:srgbClr val="C00000"/>
              </a:solidFill>
            </a:endParaRPr>
          </a:p>
        </p:txBody>
      </p:sp>
      <p:sp>
        <p:nvSpPr>
          <p:cNvPr id="3" name="Content Placeholder 2"/>
          <p:cNvSpPr>
            <a:spLocks noGrp="1"/>
          </p:cNvSpPr>
          <p:nvPr>
            <p:ph idx="1"/>
          </p:nvPr>
        </p:nvSpPr>
        <p:spPr>
          <a:xfrm>
            <a:off x="308741" y="1032641"/>
            <a:ext cx="11428687" cy="5136875"/>
          </a:xfrm>
        </p:spPr>
        <p:txBody>
          <a:bodyPr>
            <a:noAutofit/>
          </a:bodyPr>
          <a:lstStyle/>
          <a:p>
            <a:pPr marL="0" indent="0">
              <a:lnSpc>
                <a:spcPct val="170000"/>
              </a:lnSpc>
              <a:buNone/>
            </a:pPr>
            <a:r>
              <a:rPr lang="en-US" sz="1400" dirty="0" smtClean="0">
                <a:solidFill>
                  <a:srgbClr val="C00000"/>
                </a:solidFill>
                <a:latin typeface="BemboStd"/>
              </a:rPr>
              <a:t>Infants </a:t>
            </a:r>
            <a:r>
              <a:rPr lang="en-US" sz="1400" dirty="0">
                <a:solidFill>
                  <a:srgbClr val="C00000"/>
                </a:solidFill>
                <a:latin typeface="BemboStd"/>
              </a:rPr>
              <a:t>with MAS are predisposed to PPHN and may have labile pulmonary circulation, dropping </a:t>
            </a:r>
            <a:r>
              <a:rPr lang="en-US" sz="1400" dirty="0" smtClean="0">
                <a:solidFill>
                  <a:srgbClr val="C00000"/>
                </a:solidFill>
                <a:latin typeface="BemboStd"/>
              </a:rPr>
              <a:t>their oxygenation </a:t>
            </a:r>
            <a:r>
              <a:rPr lang="en-US" sz="1400" dirty="0">
                <a:solidFill>
                  <a:srgbClr val="C00000"/>
                </a:solidFill>
                <a:latin typeface="BemboStd"/>
              </a:rPr>
              <a:t>in response to stimuli such as excessive handling, painful procedures, bright lights, or </a:t>
            </a:r>
            <a:r>
              <a:rPr lang="en-US" sz="1400" dirty="0" smtClean="0">
                <a:solidFill>
                  <a:srgbClr val="C00000"/>
                </a:solidFill>
                <a:latin typeface="BemboStd"/>
              </a:rPr>
              <a:t>loud noises</a:t>
            </a:r>
            <a:r>
              <a:rPr lang="en-US" sz="1400" dirty="0">
                <a:solidFill>
                  <a:srgbClr val="C00000"/>
                </a:solidFill>
                <a:latin typeface="BemboStd"/>
              </a:rPr>
              <a:t>.</a:t>
            </a:r>
            <a:r>
              <a:rPr lang="en-US" sz="1400" dirty="0">
                <a:latin typeface="BemboStd"/>
              </a:rPr>
              <a:t> </a:t>
            </a:r>
            <a:endParaRPr lang="en-US" sz="1400" dirty="0" smtClean="0">
              <a:latin typeface="BemboStd"/>
            </a:endParaRPr>
          </a:p>
          <a:p>
            <a:pPr marL="0" indent="0">
              <a:lnSpc>
                <a:spcPct val="170000"/>
              </a:lnSpc>
              <a:buNone/>
            </a:pPr>
            <a:r>
              <a:rPr lang="en-US" sz="1600" b="1" dirty="0" smtClean="0">
                <a:solidFill>
                  <a:schemeClr val="tx1">
                    <a:lumMod val="95000"/>
                  </a:schemeClr>
                </a:solidFill>
                <a:latin typeface="BemboStd"/>
              </a:rPr>
              <a:t>Once </a:t>
            </a:r>
            <a:r>
              <a:rPr lang="en-US" sz="1600" b="1" dirty="0">
                <a:solidFill>
                  <a:schemeClr val="tx1">
                    <a:lumMod val="95000"/>
                  </a:schemeClr>
                </a:solidFill>
                <a:latin typeface="BemboStd"/>
              </a:rPr>
              <a:t>established, PPHN is difficult to treat and may be life- threatening.</a:t>
            </a:r>
          </a:p>
          <a:p>
            <a:pPr marL="0" indent="0">
              <a:lnSpc>
                <a:spcPct val="170000"/>
              </a:lnSpc>
              <a:buNone/>
            </a:pPr>
            <a:r>
              <a:rPr lang="en-US" sz="1400" dirty="0">
                <a:solidFill>
                  <a:schemeClr val="tx1">
                    <a:lumMod val="95000"/>
                  </a:schemeClr>
                </a:solidFill>
                <a:latin typeface="BemboStd"/>
              </a:rPr>
              <a:t>The following interventions can help promote stability:</a:t>
            </a:r>
          </a:p>
          <a:p>
            <a:pPr marL="0" indent="0">
              <a:lnSpc>
                <a:spcPct val="170000"/>
              </a:lnSpc>
              <a:buNone/>
            </a:pPr>
            <a:r>
              <a:rPr lang="en-US" sz="1400" dirty="0">
                <a:solidFill>
                  <a:schemeClr val="tx1">
                    <a:lumMod val="95000"/>
                  </a:schemeClr>
                </a:solidFill>
                <a:latin typeface="BemboStd"/>
              </a:rPr>
              <a:t>• </a:t>
            </a:r>
            <a:r>
              <a:rPr lang="en-US" sz="1600" dirty="0">
                <a:solidFill>
                  <a:schemeClr val="tx1">
                    <a:lumMod val="95000"/>
                  </a:schemeClr>
                </a:solidFill>
                <a:latin typeface="BemboStd"/>
              </a:rPr>
              <a:t>Shielding the infant’s eyes from light</a:t>
            </a:r>
          </a:p>
          <a:p>
            <a:pPr marL="0" indent="0">
              <a:lnSpc>
                <a:spcPct val="170000"/>
              </a:lnSpc>
              <a:buNone/>
            </a:pPr>
            <a:r>
              <a:rPr lang="en-US" sz="1600" b="1" dirty="0">
                <a:solidFill>
                  <a:schemeClr val="tx1">
                    <a:lumMod val="95000"/>
                  </a:schemeClr>
                </a:solidFill>
                <a:latin typeface="BemboStd"/>
              </a:rPr>
              <a:t>• Speaking in a low voice, and away from the infant’s bed</a:t>
            </a:r>
          </a:p>
          <a:p>
            <a:pPr marL="0" indent="0">
              <a:lnSpc>
                <a:spcPct val="170000"/>
              </a:lnSpc>
              <a:buNone/>
            </a:pPr>
            <a:r>
              <a:rPr lang="en-US" sz="1600" dirty="0">
                <a:solidFill>
                  <a:schemeClr val="tx1">
                    <a:lumMod val="95000"/>
                  </a:schemeClr>
                </a:solidFill>
                <a:latin typeface="BemboStd"/>
              </a:rPr>
              <a:t>• </a:t>
            </a:r>
            <a:r>
              <a:rPr lang="en-US" sz="1600" b="1" dirty="0">
                <a:solidFill>
                  <a:schemeClr val="tx1">
                    <a:lumMod val="95000"/>
                  </a:schemeClr>
                </a:solidFill>
                <a:latin typeface="BemboStd"/>
              </a:rPr>
              <a:t>Minimizing handling</a:t>
            </a:r>
          </a:p>
          <a:p>
            <a:pPr marL="0" indent="0">
              <a:lnSpc>
                <a:spcPct val="170000"/>
              </a:lnSpc>
              <a:buNone/>
            </a:pPr>
            <a:r>
              <a:rPr lang="en-US" sz="1600" dirty="0">
                <a:solidFill>
                  <a:schemeClr val="tx1">
                    <a:lumMod val="95000"/>
                  </a:schemeClr>
                </a:solidFill>
                <a:latin typeface="BemboStd"/>
              </a:rPr>
              <a:t>• Nesting</a:t>
            </a:r>
          </a:p>
          <a:p>
            <a:pPr marL="0" indent="0">
              <a:lnSpc>
                <a:spcPct val="170000"/>
              </a:lnSpc>
              <a:buNone/>
            </a:pPr>
            <a:r>
              <a:rPr lang="en-US" sz="1600" dirty="0">
                <a:solidFill>
                  <a:schemeClr val="tx1">
                    <a:lumMod val="95000"/>
                  </a:schemeClr>
                </a:solidFill>
                <a:latin typeface="BemboStd"/>
              </a:rPr>
              <a:t>• Providing adequate pain relief</a:t>
            </a:r>
          </a:p>
          <a:p>
            <a:pPr marL="0" indent="0">
              <a:lnSpc>
                <a:spcPct val="170000"/>
              </a:lnSpc>
              <a:buNone/>
            </a:pPr>
            <a:r>
              <a:rPr lang="en-US" sz="1400" dirty="0">
                <a:solidFill>
                  <a:schemeClr val="tx1">
                    <a:lumMod val="95000"/>
                  </a:schemeClr>
                </a:solidFill>
                <a:latin typeface="BemboStd"/>
              </a:rPr>
              <a:t>• Considering the need for sedation</a:t>
            </a:r>
          </a:p>
          <a:p>
            <a:pPr marL="0" indent="0">
              <a:lnSpc>
                <a:spcPct val="170000"/>
              </a:lnSpc>
              <a:buNone/>
            </a:pPr>
            <a:r>
              <a:rPr lang="en-US" sz="1400" dirty="0">
                <a:solidFill>
                  <a:schemeClr val="tx1">
                    <a:lumMod val="95000"/>
                  </a:schemeClr>
                </a:solidFill>
                <a:latin typeface="BemboStd"/>
              </a:rPr>
              <a:t>• Maintaining pre- ductal SpO2 in the 90% to 95% </a:t>
            </a:r>
            <a:r>
              <a:rPr lang="en-US" sz="1400" dirty="0" smtClean="0">
                <a:solidFill>
                  <a:schemeClr val="tx1">
                    <a:lumMod val="95000"/>
                  </a:schemeClr>
                </a:solidFill>
                <a:latin typeface="BemboStd"/>
              </a:rPr>
              <a:t>range</a:t>
            </a:r>
            <a:endParaRPr lang="en-US" sz="1400" dirty="0">
              <a:solidFill>
                <a:schemeClr val="tx1">
                  <a:lumMod val="95000"/>
                </a:schemeClr>
              </a:solidFill>
              <a:latin typeface="BemboStd"/>
            </a:endParaRPr>
          </a:p>
        </p:txBody>
      </p:sp>
      <p:sp>
        <p:nvSpPr>
          <p:cNvPr id="4" name="Date Placeholder 3"/>
          <p:cNvSpPr>
            <a:spLocks noGrp="1"/>
          </p:cNvSpPr>
          <p:nvPr>
            <p:ph type="dt" sz="half" idx="10"/>
          </p:nvPr>
        </p:nvSpPr>
        <p:spPr/>
        <p:txBody>
          <a:bodyPr/>
          <a:lstStyle/>
          <a:p>
            <a:fld id="{977EE48D-0D6F-4A9B-92B6-7491D4675BC6}"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66</a:t>
            </a:fld>
            <a:endParaRPr lang="en-US"/>
          </a:p>
        </p:txBody>
      </p:sp>
    </p:spTree>
    <p:extLst>
      <p:ext uri="{BB962C8B-B14F-4D97-AF65-F5344CB8AC3E}">
        <p14:creationId xmlns:p14="http://schemas.microsoft.com/office/powerpoint/2010/main" val="7662237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38" y="390196"/>
            <a:ext cx="10794124" cy="654269"/>
          </a:xfrm>
        </p:spPr>
        <p:txBody>
          <a:bodyPr>
            <a:noAutofit/>
          </a:bodyPr>
          <a:lstStyle/>
          <a:p>
            <a:r>
              <a:rPr lang="en-US" sz="3200" i="1" dirty="0" smtClean="0">
                <a:solidFill>
                  <a:srgbClr val="C00000"/>
                </a:solidFill>
                <a:latin typeface="FrutigerLTStd-BlackItalic"/>
              </a:rPr>
              <a:t>Pneumonia:</a:t>
            </a:r>
            <a:br>
              <a:rPr lang="en-US" sz="3200" i="1" dirty="0" smtClean="0">
                <a:solidFill>
                  <a:srgbClr val="C00000"/>
                </a:solidFill>
                <a:latin typeface="FrutigerLTStd-BlackItalic"/>
              </a:rPr>
            </a:br>
            <a:endParaRPr lang="en-US" sz="3200" dirty="0">
              <a:solidFill>
                <a:srgbClr val="C00000"/>
              </a:solidFill>
            </a:endParaRPr>
          </a:p>
        </p:txBody>
      </p:sp>
      <p:sp>
        <p:nvSpPr>
          <p:cNvPr id="3" name="Content Placeholder 2"/>
          <p:cNvSpPr>
            <a:spLocks noGrp="1"/>
          </p:cNvSpPr>
          <p:nvPr>
            <p:ph idx="1"/>
          </p:nvPr>
        </p:nvSpPr>
        <p:spPr>
          <a:xfrm>
            <a:off x="354723" y="717331"/>
            <a:ext cx="11564007" cy="5864661"/>
          </a:xfrm>
        </p:spPr>
        <p:txBody>
          <a:bodyPr>
            <a:normAutofit fontScale="92500" lnSpcReduction="10000"/>
          </a:bodyPr>
          <a:lstStyle/>
          <a:p>
            <a:pPr marL="0" indent="0">
              <a:lnSpc>
                <a:spcPct val="120000"/>
              </a:lnSpc>
              <a:buNone/>
            </a:pPr>
            <a:r>
              <a:rPr lang="en-US" sz="2600" dirty="0" smtClean="0">
                <a:solidFill>
                  <a:schemeClr val="tx1">
                    <a:lumMod val="95000"/>
                  </a:schemeClr>
                </a:solidFill>
                <a:latin typeface="BemboStd"/>
              </a:rPr>
              <a:t>- Neonatal Pneumonia </a:t>
            </a:r>
            <a:r>
              <a:rPr lang="en-US" sz="2600" dirty="0">
                <a:solidFill>
                  <a:schemeClr val="tx1">
                    <a:lumMod val="95000"/>
                  </a:schemeClr>
                </a:solidFill>
                <a:latin typeface="BemboStd"/>
              </a:rPr>
              <a:t>is usually interstitial and </a:t>
            </a:r>
            <a:r>
              <a:rPr lang="en-US" sz="2600" dirty="0" smtClean="0">
                <a:solidFill>
                  <a:schemeClr val="tx1">
                    <a:lumMod val="95000"/>
                  </a:schemeClr>
                </a:solidFill>
                <a:latin typeface="BemboStd"/>
              </a:rPr>
              <a:t>diffuse rather </a:t>
            </a:r>
            <a:r>
              <a:rPr lang="en-US" sz="2600" dirty="0">
                <a:solidFill>
                  <a:schemeClr val="tx1">
                    <a:lumMod val="95000"/>
                  </a:schemeClr>
                </a:solidFill>
                <a:latin typeface="BemboStd"/>
              </a:rPr>
              <a:t>than lobar in appearance. It is more likely to occur in the presence of risk factors for sepsis (e.g</a:t>
            </a:r>
            <a:r>
              <a:rPr lang="en-US" sz="2600" dirty="0" smtClean="0">
                <a:solidFill>
                  <a:schemeClr val="tx1">
                    <a:lumMod val="95000"/>
                  </a:schemeClr>
                </a:solidFill>
                <a:latin typeface="BemboStd"/>
              </a:rPr>
              <a:t>., premature </a:t>
            </a:r>
            <a:r>
              <a:rPr lang="en-US" sz="2600" dirty="0">
                <a:solidFill>
                  <a:schemeClr val="tx1">
                    <a:lumMod val="95000"/>
                  </a:schemeClr>
                </a:solidFill>
                <a:latin typeface="BemboStd"/>
              </a:rPr>
              <a:t>rupture of membranes, maternal colonization with GBS, or </a:t>
            </a:r>
            <a:r>
              <a:rPr lang="en-US" sz="2600" dirty="0" err="1">
                <a:solidFill>
                  <a:schemeClr val="tx1">
                    <a:lumMod val="95000"/>
                  </a:schemeClr>
                </a:solidFill>
                <a:latin typeface="BemboStd"/>
              </a:rPr>
              <a:t>chorioamnionitis</a:t>
            </a:r>
            <a:r>
              <a:rPr lang="en-US" sz="2600" dirty="0" smtClean="0">
                <a:solidFill>
                  <a:schemeClr val="tx1">
                    <a:lumMod val="95000"/>
                  </a:schemeClr>
                </a:solidFill>
                <a:latin typeface="BemboStd"/>
              </a:rPr>
              <a:t>).</a:t>
            </a:r>
          </a:p>
          <a:p>
            <a:pPr marL="0" indent="0">
              <a:lnSpc>
                <a:spcPct val="110000"/>
              </a:lnSpc>
              <a:buNone/>
            </a:pPr>
            <a:r>
              <a:rPr lang="en-US" dirty="0" smtClean="0">
                <a:solidFill>
                  <a:schemeClr val="tx1">
                    <a:lumMod val="95000"/>
                  </a:schemeClr>
                </a:solidFill>
                <a:latin typeface="BemboStd"/>
              </a:rPr>
              <a:t> </a:t>
            </a:r>
            <a:r>
              <a:rPr lang="en-US" dirty="0" smtClean="0">
                <a:solidFill>
                  <a:srgbClr val="C00000"/>
                </a:solidFill>
                <a:latin typeface="BemboStd"/>
              </a:rPr>
              <a:t>#   Infants may or </a:t>
            </a:r>
            <a:r>
              <a:rPr lang="en-US" dirty="0">
                <a:solidFill>
                  <a:srgbClr val="C00000"/>
                </a:solidFill>
                <a:latin typeface="BemboStd"/>
              </a:rPr>
              <a:t>may not be systemically ill at onset, </a:t>
            </a:r>
            <a:endParaRPr lang="en-US" dirty="0" smtClean="0">
              <a:solidFill>
                <a:srgbClr val="C00000"/>
              </a:solidFill>
              <a:latin typeface="BemboStd"/>
            </a:endParaRPr>
          </a:p>
          <a:p>
            <a:pPr marL="0" indent="0">
              <a:lnSpc>
                <a:spcPct val="110000"/>
              </a:lnSpc>
              <a:buNone/>
            </a:pPr>
            <a:r>
              <a:rPr lang="en-US" dirty="0" smtClean="0">
                <a:solidFill>
                  <a:srgbClr val="C00000"/>
                </a:solidFill>
                <a:latin typeface="BemboStd"/>
              </a:rPr>
              <a:t>but </a:t>
            </a:r>
            <a:r>
              <a:rPr lang="en-US" dirty="0">
                <a:solidFill>
                  <a:srgbClr val="C00000"/>
                </a:solidFill>
                <a:latin typeface="BemboStd"/>
              </a:rPr>
              <a:t>the clinical course can be fulminant</a:t>
            </a:r>
            <a:r>
              <a:rPr lang="en-US" dirty="0" smtClean="0">
                <a:solidFill>
                  <a:srgbClr val="C00000"/>
                </a:solidFill>
                <a:latin typeface="BemboStd"/>
              </a:rPr>
              <a:t>.</a:t>
            </a:r>
          </a:p>
          <a:p>
            <a:pPr marL="0" indent="0">
              <a:lnSpc>
                <a:spcPct val="110000"/>
              </a:lnSpc>
              <a:buNone/>
            </a:pPr>
            <a:r>
              <a:rPr lang="en-US" b="1" dirty="0" smtClean="0">
                <a:solidFill>
                  <a:schemeClr val="tx1">
                    <a:lumMod val="95000"/>
                  </a:schemeClr>
                </a:solidFill>
              </a:rPr>
              <a:t>#  Radiographic </a:t>
            </a:r>
            <a:r>
              <a:rPr lang="en-US" b="1" dirty="0">
                <a:solidFill>
                  <a:schemeClr val="tx1">
                    <a:lumMod val="95000"/>
                  </a:schemeClr>
                </a:solidFill>
              </a:rPr>
              <a:t>diagnosis is always tentative </a:t>
            </a:r>
            <a:r>
              <a:rPr lang="en-US" b="1" dirty="0" smtClean="0">
                <a:solidFill>
                  <a:schemeClr val="tx1">
                    <a:lumMod val="95000"/>
                  </a:schemeClr>
                </a:solidFill>
              </a:rPr>
              <a:t>because:</a:t>
            </a:r>
          </a:p>
          <a:p>
            <a:pPr marL="0" indent="0">
              <a:lnSpc>
                <a:spcPct val="110000"/>
              </a:lnSpc>
              <a:buNone/>
            </a:pPr>
            <a:r>
              <a:rPr lang="en-US" b="1" u="sng" dirty="0" smtClean="0">
                <a:solidFill>
                  <a:schemeClr val="tx1">
                    <a:lumMod val="95000"/>
                  </a:schemeClr>
                </a:solidFill>
              </a:rPr>
              <a:t> </a:t>
            </a:r>
            <a:r>
              <a:rPr lang="en-US" b="1" u="sng" dirty="0">
                <a:solidFill>
                  <a:schemeClr val="tx1">
                    <a:lumMod val="95000"/>
                  </a:schemeClr>
                </a:solidFill>
              </a:rPr>
              <a:t>the chest radiograph may mimic RDS, TTN, and,</a:t>
            </a:r>
          </a:p>
          <a:p>
            <a:pPr marL="0" indent="0">
              <a:lnSpc>
                <a:spcPct val="110000"/>
              </a:lnSpc>
              <a:buNone/>
            </a:pPr>
            <a:r>
              <a:rPr lang="en-US" b="1" u="sng" dirty="0">
                <a:solidFill>
                  <a:schemeClr val="tx1">
                    <a:lumMod val="95000"/>
                  </a:schemeClr>
                </a:solidFill>
              </a:rPr>
              <a:t>occasionally, MAS</a:t>
            </a:r>
            <a:r>
              <a:rPr lang="en-US" b="1" u="sng" dirty="0" smtClean="0">
                <a:solidFill>
                  <a:schemeClr val="tx1">
                    <a:lumMod val="95000"/>
                  </a:schemeClr>
                </a:solidFill>
              </a:rPr>
              <a:t>.</a:t>
            </a:r>
          </a:p>
          <a:p>
            <a:pPr marL="0" indent="0">
              <a:lnSpc>
                <a:spcPct val="110000"/>
              </a:lnSpc>
              <a:buNone/>
            </a:pPr>
            <a:endParaRPr lang="en-US" b="1" u="sng" dirty="0">
              <a:solidFill>
                <a:schemeClr val="tx1">
                  <a:lumMod val="95000"/>
                </a:schemeClr>
              </a:solidFill>
            </a:endParaRPr>
          </a:p>
          <a:p>
            <a:pPr marL="0" indent="0">
              <a:lnSpc>
                <a:spcPct val="110000"/>
              </a:lnSpc>
              <a:buNone/>
            </a:pPr>
            <a:endParaRPr lang="en-US" b="1" dirty="0" smtClean="0">
              <a:solidFill>
                <a:schemeClr val="tx1">
                  <a:lumMod val="95000"/>
                </a:schemeClr>
              </a:solidFill>
            </a:endParaRPr>
          </a:p>
          <a:p>
            <a:pPr marL="0" indent="0">
              <a:lnSpc>
                <a:spcPct val="110000"/>
              </a:lnSpc>
              <a:buNone/>
            </a:pPr>
            <a:r>
              <a:rPr lang="en-US" dirty="0" smtClean="0">
                <a:solidFill>
                  <a:schemeClr val="tx1">
                    <a:lumMod val="95000"/>
                  </a:schemeClr>
                </a:solidFill>
              </a:rPr>
              <a:t>• </a:t>
            </a:r>
            <a:r>
              <a:rPr lang="en-US" dirty="0">
                <a:solidFill>
                  <a:schemeClr val="tx1">
                    <a:lumMod val="95000"/>
                  </a:schemeClr>
                </a:solidFill>
              </a:rPr>
              <a:t>There may be moderately to markedly increased lung inflation.</a:t>
            </a:r>
          </a:p>
          <a:p>
            <a:pPr marL="0" indent="0">
              <a:lnSpc>
                <a:spcPct val="110000"/>
              </a:lnSpc>
              <a:buNone/>
            </a:pPr>
            <a:r>
              <a:rPr lang="en-US" b="1" dirty="0">
                <a:solidFill>
                  <a:schemeClr val="tx1">
                    <a:lumMod val="95000"/>
                  </a:schemeClr>
                </a:solidFill>
              </a:rPr>
              <a:t>• Lung fields may show patchy densities a</a:t>
            </a:r>
            <a:r>
              <a:rPr lang="en-US" dirty="0">
                <a:solidFill>
                  <a:schemeClr val="tx1">
                    <a:lumMod val="95000"/>
                  </a:schemeClr>
                </a:solidFill>
              </a:rPr>
              <a:t>nd various degrees of ‘whiteout’ and air </a:t>
            </a:r>
            <a:r>
              <a:rPr lang="en-US" dirty="0" err="1">
                <a:solidFill>
                  <a:schemeClr val="tx1">
                    <a:lumMod val="95000"/>
                  </a:schemeClr>
                </a:solidFill>
              </a:rPr>
              <a:t>bronchograms</a:t>
            </a:r>
            <a:r>
              <a:rPr lang="en-US" dirty="0">
                <a:solidFill>
                  <a:schemeClr val="tx1">
                    <a:lumMod val="95000"/>
                  </a:schemeClr>
                </a:solidFill>
              </a:rPr>
              <a:t>.</a:t>
            </a:r>
          </a:p>
          <a:p>
            <a:pPr marL="0" indent="0">
              <a:lnSpc>
                <a:spcPct val="110000"/>
              </a:lnSpc>
              <a:buNone/>
            </a:pPr>
            <a:r>
              <a:rPr lang="en-US" dirty="0">
                <a:solidFill>
                  <a:schemeClr val="tx1">
                    <a:lumMod val="95000"/>
                  </a:schemeClr>
                </a:solidFill>
              </a:rPr>
              <a:t>• Diaphragm and heart borders may be obscured.</a:t>
            </a:r>
          </a:p>
          <a:p>
            <a:pPr marL="0" indent="0">
              <a:lnSpc>
                <a:spcPct val="110000"/>
              </a:lnSpc>
              <a:buNone/>
            </a:pPr>
            <a:r>
              <a:rPr lang="en-US" dirty="0">
                <a:solidFill>
                  <a:schemeClr val="tx1">
                    <a:lumMod val="95000"/>
                  </a:schemeClr>
                </a:solidFill>
              </a:rPr>
              <a:t>• Discrete segmental or lobar involvement may be present but is not common</a:t>
            </a:r>
          </a:p>
        </p:txBody>
      </p:sp>
      <p:sp>
        <p:nvSpPr>
          <p:cNvPr id="5" name="Date Placeholder 4"/>
          <p:cNvSpPr>
            <a:spLocks noGrp="1"/>
          </p:cNvSpPr>
          <p:nvPr>
            <p:ph type="dt" sz="half" idx="10"/>
          </p:nvPr>
        </p:nvSpPr>
        <p:spPr/>
        <p:txBody>
          <a:bodyPr/>
          <a:lstStyle/>
          <a:p>
            <a:fld id="{40A299F8-8138-4646-BF24-95D84C7458CA}" type="datetime1">
              <a:rPr lang="en-US" smtClean="0"/>
              <a:t>12/7/2021</a:t>
            </a:fld>
            <a:endParaRPr lang="en-US"/>
          </a:p>
        </p:txBody>
      </p:sp>
      <p:sp>
        <p:nvSpPr>
          <p:cNvPr id="8" name="Footer Placeholder 7"/>
          <p:cNvSpPr>
            <a:spLocks noGrp="1"/>
          </p:cNvSpPr>
          <p:nvPr>
            <p:ph type="ftr" sz="quarter" idx="11"/>
          </p:nvPr>
        </p:nvSpPr>
        <p:spPr/>
        <p:txBody>
          <a:bodyPr/>
          <a:lstStyle/>
          <a:p>
            <a:r>
              <a:rPr lang="en-US" smtClean="0"/>
              <a:t>MARZBAN  ZANJAN 400 9</a:t>
            </a:r>
            <a:endParaRPr lang="en-US"/>
          </a:p>
        </p:txBody>
      </p:sp>
      <p:sp>
        <p:nvSpPr>
          <p:cNvPr id="7" name="Slide Number Placeholder 6"/>
          <p:cNvSpPr>
            <a:spLocks noGrp="1"/>
          </p:cNvSpPr>
          <p:nvPr>
            <p:ph type="sldNum" sz="quarter" idx="12"/>
          </p:nvPr>
        </p:nvSpPr>
        <p:spPr/>
        <p:txBody>
          <a:bodyPr/>
          <a:lstStyle/>
          <a:p>
            <a:fld id="{10F595EA-50EB-462B-89EC-10307DA61A8B}" type="slidenum">
              <a:rPr lang="en-US" smtClean="0"/>
              <a:t>67</a:t>
            </a:fld>
            <a:endParaRPr lang="en-US"/>
          </a:p>
        </p:txBody>
      </p:sp>
      <p:pic>
        <p:nvPicPr>
          <p:cNvPr id="4" name="Picture 3"/>
          <p:cNvPicPr>
            <a:picLocks noChangeAspect="1"/>
          </p:cNvPicPr>
          <p:nvPr/>
        </p:nvPicPr>
        <p:blipFill>
          <a:blip r:embed="rId2"/>
          <a:stretch>
            <a:fillRect/>
          </a:stretch>
        </p:blipFill>
        <p:spPr>
          <a:xfrm>
            <a:off x="8057989" y="2194430"/>
            <a:ext cx="3608493" cy="2963276"/>
          </a:xfrm>
          <a:prstGeom prst="rect">
            <a:avLst/>
          </a:prstGeom>
        </p:spPr>
      </p:pic>
    </p:spTree>
    <p:extLst>
      <p:ext uri="{BB962C8B-B14F-4D97-AF65-F5344CB8AC3E}">
        <p14:creationId xmlns:p14="http://schemas.microsoft.com/office/powerpoint/2010/main" val="20575515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5976"/>
          </a:xfrm>
        </p:spPr>
        <p:txBody>
          <a:bodyPr>
            <a:normAutofit/>
          </a:bodyPr>
          <a:lstStyle/>
          <a:p>
            <a:r>
              <a:rPr lang="en-US" sz="4000" kern="0" dirty="0">
                <a:solidFill>
                  <a:srgbClr val="C00000"/>
                </a:solidFill>
                <a:latin typeface="Arial"/>
              </a:rPr>
              <a:t>Diaphragmatic </a:t>
            </a:r>
            <a:r>
              <a:rPr lang="en-US" sz="4000" kern="0" dirty="0" smtClean="0">
                <a:solidFill>
                  <a:srgbClr val="C00000"/>
                </a:solidFill>
                <a:latin typeface="Arial"/>
              </a:rPr>
              <a:t>Hernia:</a:t>
            </a:r>
            <a:endParaRPr lang="en-US" sz="4000" dirty="0">
              <a:solidFill>
                <a:srgbClr val="C00000"/>
              </a:solidFill>
            </a:endParaRPr>
          </a:p>
        </p:txBody>
      </p:sp>
      <p:sp>
        <p:nvSpPr>
          <p:cNvPr id="3" name="Content Placeholder 2"/>
          <p:cNvSpPr>
            <a:spLocks noGrp="1"/>
          </p:cNvSpPr>
          <p:nvPr>
            <p:ph idx="1"/>
          </p:nvPr>
        </p:nvSpPr>
        <p:spPr>
          <a:xfrm>
            <a:off x="141890" y="1454150"/>
            <a:ext cx="11745310" cy="4722813"/>
          </a:xfrm>
        </p:spPr>
        <p:txBody>
          <a:bodyPr/>
          <a:lstStyle/>
          <a:p>
            <a:pPr marL="457200" lvl="0" indent="-457200" fontAlgn="base">
              <a:lnSpc>
                <a:spcPct val="110000"/>
              </a:lnSpc>
              <a:spcBef>
                <a:spcPct val="20000"/>
              </a:spcBef>
              <a:spcAft>
                <a:spcPct val="0"/>
              </a:spcAft>
              <a:buClr>
                <a:srgbClr val="FFFFFF"/>
              </a:buClr>
              <a:buNone/>
            </a:pPr>
            <a:r>
              <a:rPr lang="en-US" altLang="en-US" sz="2400" kern="0" dirty="0" smtClean="0">
                <a:solidFill>
                  <a:srgbClr val="00B0F0"/>
                </a:solidFill>
                <a:latin typeface="Arial"/>
              </a:rPr>
              <a:t># </a:t>
            </a:r>
            <a:r>
              <a:rPr lang="en-US" altLang="en-US" sz="2400" kern="0" dirty="0" smtClean="0">
                <a:solidFill>
                  <a:schemeClr val="tx1">
                    <a:lumMod val="95000"/>
                  </a:schemeClr>
                </a:solidFill>
                <a:latin typeface="Arial"/>
              </a:rPr>
              <a:t>Diagnosed </a:t>
            </a:r>
            <a:r>
              <a:rPr lang="en-US" altLang="en-US" sz="2400" kern="0" dirty="0">
                <a:solidFill>
                  <a:schemeClr val="tx1">
                    <a:lumMod val="95000"/>
                  </a:schemeClr>
                </a:solidFill>
                <a:latin typeface="Arial"/>
              </a:rPr>
              <a:t>early usually on </a:t>
            </a:r>
            <a:endParaRPr lang="en-US" altLang="en-US" sz="2400" kern="0" dirty="0" smtClean="0">
              <a:solidFill>
                <a:schemeClr val="tx1">
                  <a:lumMod val="95000"/>
                </a:schemeClr>
              </a:solidFill>
              <a:latin typeface="Arial"/>
            </a:endParaRPr>
          </a:p>
          <a:p>
            <a:pPr marL="457200" lvl="0" indent="-457200" fontAlgn="base">
              <a:lnSpc>
                <a:spcPct val="110000"/>
              </a:lnSpc>
              <a:spcBef>
                <a:spcPct val="20000"/>
              </a:spcBef>
              <a:spcAft>
                <a:spcPct val="0"/>
              </a:spcAft>
              <a:buClr>
                <a:srgbClr val="FFFFFF"/>
              </a:buClr>
              <a:buNone/>
            </a:pPr>
            <a:r>
              <a:rPr lang="en-US" altLang="en-US" sz="2400" kern="0" dirty="0" smtClean="0">
                <a:solidFill>
                  <a:schemeClr val="tx1">
                    <a:lumMod val="95000"/>
                  </a:schemeClr>
                </a:solidFill>
                <a:latin typeface="Arial"/>
              </a:rPr>
              <a:t>prenatal </a:t>
            </a:r>
            <a:r>
              <a:rPr lang="en-US" altLang="en-US" sz="2400" kern="0" dirty="0">
                <a:solidFill>
                  <a:schemeClr val="tx1">
                    <a:lumMod val="95000"/>
                  </a:schemeClr>
                </a:solidFill>
                <a:latin typeface="Arial"/>
              </a:rPr>
              <a:t>ultrasound</a:t>
            </a:r>
          </a:p>
          <a:p>
            <a:pPr lvl="0" fontAlgn="base">
              <a:lnSpc>
                <a:spcPct val="110000"/>
              </a:lnSpc>
              <a:spcBef>
                <a:spcPct val="20000"/>
              </a:spcBef>
              <a:spcAft>
                <a:spcPct val="0"/>
              </a:spcAft>
              <a:buClr>
                <a:srgbClr val="FFFFFF"/>
              </a:buClr>
              <a:buFontTx/>
              <a:buChar char="-"/>
            </a:pPr>
            <a:r>
              <a:rPr lang="en-US" altLang="en-US" sz="2400" kern="0" dirty="0" smtClean="0">
                <a:solidFill>
                  <a:schemeClr val="tx1">
                    <a:lumMod val="95000"/>
                  </a:schemeClr>
                </a:solidFill>
                <a:latin typeface="Arial"/>
              </a:rPr>
              <a:t>20</a:t>
            </a:r>
            <a:r>
              <a:rPr lang="en-US" altLang="en-US" sz="2400" kern="0" dirty="0">
                <a:solidFill>
                  <a:schemeClr val="tx1">
                    <a:lumMod val="95000"/>
                  </a:schemeClr>
                </a:solidFill>
                <a:latin typeface="Arial"/>
              </a:rPr>
              <a:t>% associated with other </a:t>
            </a:r>
            <a:endParaRPr lang="en-US" altLang="en-US" sz="2400" kern="0" dirty="0" smtClean="0">
              <a:solidFill>
                <a:schemeClr val="tx1">
                  <a:lumMod val="95000"/>
                </a:schemeClr>
              </a:solidFill>
              <a:latin typeface="Arial"/>
            </a:endParaRPr>
          </a:p>
          <a:p>
            <a:pPr lvl="0" fontAlgn="base">
              <a:lnSpc>
                <a:spcPct val="110000"/>
              </a:lnSpc>
              <a:spcBef>
                <a:spcPct val="20000"/>
              </a:spcBef>
              <a:spcAft>
                <a:spcPct val="0"/>
              </a:spcAft>
              <a:buClr>
                <a:srgbClr val="FFFFFF"/>
              </a:buClr>
              <a:buFontTx/>
              <a:buChar char="-"/>
            </a:pPr>
            <a:r>
              <a:rPr lang="en-US" altLang="en-US" sz="2400" kern="0" dirty="0" smtClean="0">
                <a:solidFill>
                  <a:schemeClr val="tx1">
                    <a:lumMod val="95000"/>
                  </a:schemeClr>
                </a:solidFill>
                <a:latin typeface="Arial"/>
              </a:rPr>
              <a:t>anomalies </a:t>
            </a:r>
            <a:r>
              <a:rPr lang="en-US" altLang="en-US" sz="2400" kern="0" dirty="0">
                <a:solidFill>
                  <a:schemeClr val="tx1">
                    <a:lumMod val="95000"/>
                  </a:schemeClr>
                </a:solidFill>
                <a:latin typeface="Arial"/>
              </a:rPr>
              <a:t>(Cardiac</a:t>
            </a:r>
            <a:r>
              <a:rPr lang="en-US" altLang="en-US" sz="2400" kern="0" dirty="0" smtClean="0">
                <a:solidFill>
                  <a:schemeClr val="tx1">
                    <a:lumMod val="95000"/>
                  </a:schemeClr>
                </a:solidFill>
                <a:latin typeface="Arial"/>
              </a:rPr>
              <a:t>) Unilateral </a:t>
            </a:r>
            <a:r>
              <a:rPr lang="en-US" altLang="en-US" sz="2400" kern="0" dirty="0">
                <a:solidFill>
                  <a:schemeClr val="tx1">
                    <a:lumMod val="95000"/>
                  </a:schemeClr>
                </a:solidFill>
                <a:latin typeface="Arial"/>
              </a:rPr>
              <a:t>with 80% occurring </a:t>
            </a:r>
            <a:endParaRPr lang="en-US" altLang="en-US" sz="2400" kern="0" dirty="0" smtClean="0">
              <a:solidFill>
                <a:schemeClr val="tx1">
                  <a:lumMod val="95000"/>
                </a:schemeClr>
              </a:solidFill>
              <a:latin typeface="Arial"/>
            </a:endParaRPr>
          </a:p>
          <a:p>
            <a:pPr lvl="0" fontAlgn="base">
              <a:lnSpc>
                <a:spcPct val="110000"/>
              </a:lnSpc>
              <a:spcBef>
                <a:spcPct val="20000"/>
              </a:spcBef>
              <a:spcAft>
                <a:spcPct val="0"/>
              </a:spcAft>
              <a:buClr>
                <a:srgbClr val="FFFFFF"/>
              </a:buClr>
              <a:buFontTx/>
              <a:buChar char="-"/>
            </a:pPr>
            <a:r>
              <a:rPr lang="en-US" altLang="en-US" sz="2400" kern="0" dirty="0" smtClean="0">
                <a:solidFill>
                  <a:schemeClr val="tx1">
                    <a:lumMod val="95000"/>
                  </a:schemeClr>
                </a:solidFill>
                <a:latin typeface="Arial"/>
              </a:rPr>
              <a:t>on </a:t>
            </a:r>
            <a:r>
              <a:rPr lang="en-US" altLang="en-US" sz="2400" kern="0" dirty="0">
                <a:solidFill>
                  <a:schemeClr val="tx1">
                    <a:lumMod val="95000"/>
                  </a:schemeClr>
                </a:solidFill>
                <a:latin typeface="Arial"/>
              </a:rPr>
              <a:t>the left </a:t>
            </a:r>
            <a:r>
              <a:rPr lang="en-US" altLang="en-US" sz="2400" kern="0" dirty="0" smtClean="0">
                <a:solidFill>
                  <a:schemeClr val="tx1">
                    <a:lumMod val="95000"/>
                  </a:schemeClr>
                </a:solidFill>
                <a:latin typeface="Arial"/>
              </a:rPr>
              <a:t>side Associated </a:t>
            </a:r>
            <a:r>
              <a:rPr lang="en-US" altLang="en-US" sz="2400" kern="0" dirty="0">
                <a:solidFill>
                  <a:schemeClr val="tx1">
                    <a:lumMod val="95000"/>
                  </a:schemeClr>
                </a:solidFill>
                <a:latin typeface="Arial"/>
              </a:rPr>
              <a:t>with </a:t>
            </a:r>
            <a:endParaRPr lang="en-US" altLang="en-US" sz="2400" kern="0" dirty="0" smtClean="0">
              <a:solidFill>
                <a:schemeClr val="tx1">
                  <a:lumMod val="95000"/>
                </a:schemeClr>
              </a:solidFill>
              <a:latin typeface="Arial"/>
            </a:endParaRPr>
          </a:p>
          <a:p>
            <a:pPr lvl="0" fontAlgn="base">
              <a:lnSpc>
                <a:spcPct val="110000"/>
              </a:lnSpc>
              <a:spcBef>
                <a:spcPct val="20000"/>
              </a:spcBef>
              <a:spcAft>
                <a:spcPct val="0"/>
              </a:spcAft>
              <a:buClr>
                <a:srgbClr val="FFFFFF"/>
              </a:buClr>
              <a:buFontTx/>
              <a:buChar char="-"/>
            </a:pPr>
            <a:r>
              <a:rPr lang="en-US" altLang="en-US" sz="2400" kern="0" dirty="0" smtClean="0">
                <a:solidFill>
                  <a:schemeClr val="tx1">
                    <a:lumMod val="95000"/>
                  </a:schemeClr>
                </a:solidFill>
                <a:latin typeface="Arial"/>
              </a:rPr>
              <a:t>pulmonary </a:t>
            </a:r>
            <a:r>
              <a:rPr lang="en-US" altLang="en-US" sz="2400" kern="0" dirty="0">
                <a:solidFill>
                  <a:schemeClr val="tx1">
                    <a:lumMod val="95000"/>
                  </a:schemeClr>
                </a:solidFill>
                <a:latin typeface="Arial"/>
              </a:rPr>
              <a:t>hypoplasia &amp; PPHN</a:t>
            </a:r>
          </a:p>
          <a:p>
            <a:endParaRPr lang="en-US" dirty="0"/>
          </a:p>
        </p:txBody>
      </p:sp>
      <p:sp>
        <p:nvSpPr>
          <p:cNvPr id="4" name="Date Placeholder 3"/>
          <p:cNvSpPr>
            <a:spLocks noGrp="1"/>
          </p:cNvSpPr>
          <p:nvPr>
            <p:ph type="dt" sz="half" idx="10"/>
          </p:nvPr>
        </p:nvSpPr>
        <p:spPr/>
        <p:txBody>
          <a:bodyPr/>
          <a:lstStyle/>
          <a:p>
            <a:fld id="{F5BD1721-C3FB-46E8-872F-92CB91C4BDB8}" type="datetime1">
              <a:rPr lang="en-US" smtClean="0"/>
              <a:t>12/7/2021</a:t>
            </a:fld>
            <a:endParaRPr lang="en-US"/>
          </a:p>
        </p:txBody>
      </p:sp>
      <p:sp>
        <p:nvSpPr>
          <p:cNvPr id="5" name="Footer Placeholder 4"/>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68</a:t>
            </a:fld>
            <a:endParaRPr lang="en-US"/>
          </a:p>
        </p:txBody>
      </p:sp>
      <p:pic>
        <p:nvPicPr>
          <p:cNvPr id="7" name="Picture 3" descr="neo04"/>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8153400" y="1360489"/>
            <a:ext cx="3861021"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096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5172"/>
          </a:xfrm>
        </p:spPr>
        <p:txBody>
          <a:bodyPr>
            <a:normAutofit/>
          </a:bodyPr>
          <a:lstStyle/>
          <a:p>
            <a:r>
              <a:rPr lang="en-US" dirty="0" smtClean="0"/>
              <a:t>CASE:</a:t>
            </a:r>
            <a:endParaRPr lang="en-US" dirty="0"/>
          </a:p>
        </p:txBody>
      </p:sp>
      <p:pic>
        <p:nvPicPr>
          <p:cNvPr id="4" name="Content Placeholder 3"/>
          <p:cNvPicPr>
            <a:picLocks noGrp="1" noChangeAspect="1"/>
          </p:cNvPicPr>
          <p:nvPr>
            <p:ph idx="1"/>
          </p:nvPr>
        </p:nvPicPr>
        <p:blipFill>
          <a:blip r:embed="rId2"/>
          <a:stretch>
            <a:fillRect/>
          </a:stretch>
        </p:blipFill>
        <p:spPr>
          <a:xfrm>
            <a:off x="1511125" y="1442547"/>
            <a:ext cx="9052760" cy="2987566"/>
          </a:xfrm>
          <a:prstGeom prst="rect">
            <a:avLst/>
          </a:prstGeom>
        </p:spPr>
      </p:pic>
      <p:sp>
        <p:nvSpPr>
          <p:cNvPr id="3" name="Date Placeholder 2"/>
          <p:cNvSpPr>
            <a:spLocks noGrp="1"/>
          </p:cNvSpPr>
          <p:nvPr>
            <p:ph type="dt" sz="half" idx="10"/>
          </p:nvPr>
        </p:nvSpPr>
        <p:spPr/>
        <p:txBody>
          <a:bodyPr/>
          <a:lstStyle/>
          <a:p>
            <a:fld id="{F519F0E7-971F-4280-A690-94AEFBCBE58E}" type="datetime1">
              <a:rPr lang="en-US" smtClean="0"/>
              <a:t>12/7/2021</a:t>
            </a:fld>
            <a:endParaRPr lang="en-US"/>
          </a:p>
        </p:txBody>
      </p:sp>
      <p:sp>
        <p:nvSpPr>
          <p:cNvPr id="7" name="Footer Placeholder 6"/>
          <p:cNvSpPr>
            <a:spLocks noGrp="1"/>
          </p:cNvSpPr>
          <p:nvPr>
            <p:ph type="ftr" sz="quarter" idx="11"/>
          </p:nvPr>
        </p:nvSpPr>
        <p:spPr/>
        <p:txBody>
          <a:bodyPr/>
          <a:lstStyle/>
          <a:p>
            <a:r>
              <a:rPr lang="en-US" smtClean="0"/>
              <a:t>MARZBAN  ZANJAN 400 9</a:t>
            </a:r>
            <a:endParaRPr lang="en-US"/>
          </a:p>
        </p:txBody>
      </p:sp>
      <p:sp>
        <p:nvSpPr>
          <p:cNvPr id="6" name="Slide Number Placeholder 5"/>
          <p:cNvSpPr>
            <a:spLocks noGrp="1"/>
          </p:cNvSpPr>
          <p:nvPr>
            <p:ph type="sldNum" sz="quarter" idx="12"/>
          </p:nvPr>
        </p:nvSpPr>
        <p:spPr/>
        <p:txBody>
          <a:bodyPr/>
          <a:lstStyle/>
          <a:p>
            <a:fld id="{10F595EA-50EB-462B-89EC-10307DA61A8B}" type="slidenum">
              <a:rPr lang="en-US" smtClean="0"/>
              <a:t>69</a:t>
            </a:fld>
            <a:endParaRPr lang="en-US"/>
          </a:p>
        </p:txBody>
      </p:sp>
    </p:spTree>
    <p:extLst>
      <p:ext uri="{BB962C8B-B14F-4D97-AF65-F5344CB8AC3E}">
        <p14:creationId xmlns:p14="http://schemas.microsoft.com/office/powerpoint/2010/main" val="2642783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3A08A9-3D30-46DE-8916-1412CB2C2A9C}" type="datetime1">
              <a:rPr lang="en-US" sz="1200" smtClean="0">
                <a:solidFill>
                  <a:srgbClr val="FFFFFF"/>
                </a:solidFill>
              </a:rPr>
              <a:t>12/7/2021</a:t>
            </a:fld>
            <a:endParaRPr lang="en-US" sz="1200">
              <a:solidFill>
                <a:srgbClr val="FFFFFF"/>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t>7</a:t>
            </a:fld>
            <a:endParaRPr lang="en-US" dirty="0"/>
          </a:p>
        </p:txBody>
      </p:sp>
      <p:pic>
        <p:nvPicPr>
          <p:cNvPr id="6" name="Picture 5"/>
          <p:cNvPicPr>
            <a:picLocks noChangeAspect="1"/>
          </p:cNvPicPr>
          <p:nvPr/>
        </p:nvPicPr>
        <p:blipFill>
          <a:blip r:embed="rId2"/>
          <a:stretch>
            <a:fillRect/>
          </a:stretch>
        </p:blipFill>
        <p:spPr>
          <a:xfrm>
            <a:off x="2238703" y="373064"/>
            <a:ext cx="6928945" cy="5934608"/>
          </a:xfrm>
          <a:prstGeom prst="rect">
            <a:avLst/>
          </a:prstGeom>
        </p:spPr>
      </p:pic>
    </p:spTree>
    <p:extLst>
      <p:ext uri="{BB962C8B-B14F-4D97-AF65-F5344CB8AC3E}">
        <p14:creationId xmlns:p14="http://schemas.microsoft.com/office/powerpoint/2010/main" val="3479477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9483" y="244365"/>
            <a:ext cx="7646276" cy="6124903"/>
          </a:xfrm>
          <a:prstGeom prst="rect">
            <a:avLst/>
          </a:prstGeom>
        </p:spPr>
      </p:pic>
      <p:sp>
        <p:nvSpPr>
          <p:cNvPr id="2" name="Date Placeholder 1"/>
          <p:cNvSpPr>
            <a:spLocks noGrp="1"/>
          </p:cNvSpPr>
          <p:nvPr>
            <p:ph type="dt" sz="half" idx="10"/>
          </p:nvPr>
        </p:nvSpPr>
        <p:spPr/>
        <p:txBody>
          <a:bodyPr/>
          <a:lstStyle/>
          <a:p>
            <a:fld id="{5A120B7E-550F-482F-AB24-61C50EEC486E}"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70</a:t>
            </a:fld>
            <a:endParaRPr lang="en-US"/>
          </a:p>
        </p:txBody>
      </p:sp>
    </p:spTree>
    <p:extLst>
      <p:ext uri="{BB962C8B-B14F-4D97-AF65-F5344CB8AC3E}">
        <p14:creationId xmlns:p14="http://schemas.microsoft.com/office/powerpoint/2010/main" val="39571878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0296" y="409903"/>
            <a:ext cx="8190187" cy="5801712"/>
          </a:xfrm>
          <a:prstGeom prst="rect">
            <a:avLst/>
          </a:prstGeom>
        </p:spPr>
      </p:pic>
      <p:sp>
        <p:nvSpPr>
          <p:cNvPr id="2" name="Date Placeholder 1"/>
          <p:cNvSpPr>
            <a:spLocks noGrp="1"/>
          </p:cNvSpPr>
          <p:nvPr>
            <p:ph type="dt" sz="half" idx="10"/>
          </p:nvPr>
        </p:nvSpPr>
        <p:spPr/>
        <p:txBody>
          <a:bodyPr/>
          <a:lstStyle/>
          <a:p>
            <a:fld id="{1CE75ABE-408D-4EF7-995D-DB84A45C540C}" type="datetime1">
              <a:rPr lang="en-US" smtClean="0"/>
              <a:t>12/7/2021</a:t>
            </a:fld>
            <a:endParaRPr lang="en-US"/>
          </a:p>
        </p:txBody>
      </p:sp>
      <p:sp>
        <p:nvSpPr>
          <p:cNvPr id="6" name="Footer Placeholder 5"/>
          <p:cNvSpPr>
            <a:spLocks noGrp="1"/>
          </p:cNvSpPr>
          <p:nvPr>
            <p:ph type="ftr" sz="quarter" idx="11"/>
          </p:nvPr>
        </p:nvSpPr>
        <p:spPr/>
        <p:txBody>
          <a:bodyPr/>
          <a:lstStyle/>
          <a:p>
            <a:r>
              <a:rPr lang="en-US" smtClean="0"/>
              <a:t>MARZBAN  ZANJAN 400 9</a:t>
            </a:r>
            <a:endParaRPr lang="en-US"/>
          </a:p>
        </p:txBody>
      </p:sp>
      <p:sp>
        <p:nvSpPr>
          <p:cNvPr id="5" name="Slide Number Placeholder 4"/>
          <p:cNvSpPr>
            <a:spLocks noGrp="1"/>
          </p:cNvSpPr>
          <p:nvPr>
            <p:ph type="sldNum" sz="quarter" idx="12"/>
          </p:nvPr>
        </p:nvSpPr>
        <p:spPr/>
        <p:txBody>
          <a:bodyPr/>
          <a:lstStyle/>
          <a:p>
            <a:fld id="{10F595EA-50EB-462B-89EC-10307DA61A8B}" type="slidenum">
              <a:rPr lang="en-US" smtClean="0"/>
              <a:t>71</a:t>
            </a:fld>
            <a:endParaRPr lang="en-US"/>
          </a:p>
        </p:txBody>
      </p:sp>
    </p:spTree>
    <p:extLst>
      <p:ext uri="{BB962C8B-B14F-4D97-AF65-F5344CB8AC3E}">
        <p14:creationId xmlns:p14="http://schemas.microsoft.com/office/powerpoint/2010/main" val="27284574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6" name="Retractions.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fontAlgn="base">
              <a:spcBef>
                <a:spcPct val="0"/>
              </a:spcBef>
              <a:spcAft>
                <a:spcPct val="0"/>
              </a:spcAft>
              <a:defRPr/>
            </a:pPr>
            <a:fld id="{9D0FE43C-37B6-42B1-98E3-0DFD5E257FF0}"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72</a:t>
            </a:fld>
            <a:endParaRPr lang="en-US" dirty="0"/>
          </a:p>
        </p:txBody>
      </p:sp>
    </p:spTree>
    <p:extLst>
      <p:ext uri="{BB962C8B-B14F-4D97-AF65-F5344CB8AC3E}">
        <p14:creationId xmlns:p14="http://schemas.microsoft.com/office/powerpoint/2010/main" val="4473003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390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3906"/>
                                        </p:tgtEl>
                                      </p:cBhvr>
                                    </p:cmd>
                                  </p:childTnLst>
                                </p:cTn>
                              </p:par>
                            </p:childTnLst>
                          </p:cTn>
                        </p:par>
                      </p:childTnLst>
                    </p:cTn>
                  </p:par>
                </p:childTnLst>
              </p:cTn>
              <p:nextCondLst>
                <p:cond evt="onClick" delay="0">
                  <p:tgtEl>
                    <p:spTgt spid="123906"/>
                  </p:tgtEl>
                </p:cond>
              </p:nextCondLst>
            </p:seq>
            <p:video fullScrn="1">
              <p:cMediaNode>
                <p:cTn id="7" repeatCount="indefinite" fill="hold" display="0">
                  <p:stCondLst>
                    <p:cond delay="indefinite"/>
                  </p:stCondLst>
                  <p:endCondLst>
                    <p:cond evt="onNext" delay="0">
                      <p:tgtEl>
                        <p:sldTgt/>
                      </p:tgtEl>
                    </p:cond>
                    <p:cond evt="onPrev" delay="0">
                      <p:tgtEl>
                        <p:sldTgt/>
                      </p:tgtEl>
                    </p:cond>
                  </p:endCondLst>
                </p:cTn>
                <p:tgtEl>
                  <p:spTgt spid="123906"/>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0620" y="308727"/>
            <a:ext cx="10598131" cy="6021127"/>
          </a:xfrm>
          <a:prstGeom prst="rect">
            <a:avLst/>
          </a:prstGeom>
        </p:spPr>
      </p:pic>
      <p:sp>
        <p:nvSpPr>
          <p:cNvPr id="3" name="Date Placeholder 2"/>
          <p:cNvSpPr>
            <a:spLocks noGrp="1"/>
          </p:cNvSpPr>
          <p:nvPr>
            <p:ph type="dt" sz="half" idx="10"/>
          </p:nvPr>
        </p:nvSpPr>
        <p:spPr/>
        <p:txBody>
          <a:bodyPr/>
          <a:lstStyle/>
          <a:p>
            <a:pPr fontAlgn="base">
              <a:spcBef>
                <a:spcPct val="0"/>
              </a:spcBef>
              <a:spcAft>
                <a:spcPct val="0"/>
              </a:spcAft>
              <a:defRPr/>
            </a:pPr>
            <a:fld id="{7D868CA0-3D6E-4520-8B6B-B88CD4DFB147}" type="datetime1">
              <a:rPr lang="en-US" sz="1200" smtClean="0">
                <a:solidFill>
                  <a:schemeClr val="tx1"/>
                </a:solidFill>
              </a:rPr>
              <a:t>12/7/2021</a:t>
            </a:fld>
            <a:endParaRPr lang="en-US" sz="1200" dirty="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z="1200" b="1" dirty="0" smtClean="0">
                <a:solidFill>
                  <a:schemeClr val="tx1"/>
                </a:solidFill>
              </a:rPr>
              <a:t>MARZBAN  ZANJAN 400 9</a:t>
            </a:r>
            <a:endParaRPr lang="en-US" sz="1200" b="1" dirty="0">
              <a:solidFill>
                <a:schemeClr val="tx1"/>
              </a:solidFill>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t>73</a:t>
            </a:fld>
            <a:endParaRPr lang="en-US" dirty="0"/>
          </a:p>
        </p:txBody>
      </p:sp>
    </p:spTree>
    <p:extLst>
      <p:ext uri="{BB962C8B-B14F-4D97-AF65-F5344CB8AC3E}">
        <p14:creationId xmlns:p14="http://schemas.microsoft.com/office/powerpoint/2010/main" val="3918274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4034" y="1783560"/>
            <a:ext cx="8186766" cy="4572000"/>
          </a:xfrm>
        </p:spPr>
        <p:txBody>
          <a:bodyPr>
            <a:normAutofit/>
          </a:bodyPr>
          <a:lstStyle/>
          <a:p>
            <a:pPr>
              <a:lnSpc>
                <a:spcPct val="150000"/>
              </a:lnSpc>
              <a:buNone/>
            </a:pPr>
            <a:r>
              <a:rPr lang="en-US" dirty="0" smtClean="0">
                <a:solidFill>
                  <a:srgbClr val="FFFF00"/>
                </a:solidFill>
              </a:rPr>
              <a:t>BCTS</a:t>
            </a:r>
            <a:r>
              <a:rPr lang="en-US" dirty="0" smtClean="0"/>
              <a:t> is </a:t>
            </a:r>
            <a:r>
              <a:rPr lang="en-US" dirty="0" smtClean="0">
                <a:solidFill>
                  <a:srgbClr val="FFFF00"/>
                </a:solidFill>
              </a:rPr>
              <a:t>not sensitive </a:t>
            </a:r>
            <a:r>
              <a:rPr lang="en-US" dirty="0" smtClean="0"/>
              <a:t>for detecting changes in the central gray nuclei, which is the most common problem in full- term infants with HIE.</a:t>
            </a:r>
          </a:p>
          <a:p>
            <a:pPr>
              <a:lnSpc>
                <a:spcPct val="150000"/>
              </a:lnSpc>
              <a:buNone/>
            </a:pPr>
            <a:r>
              <a:rPr lang="en-US" dirty="0" smtClean="0">
                <a:solidFill>
                  <a:srgbClr val="FFFF00"/>
                </a:solidFill>
              </a:rPr>
              <a:t>MRI</a:t>
            </a:r>
            <a:r>
              <a:rPr lang="en-US" dirty="0" smtClean="0"/>
              <a:t> is a </a:t>
            </a:r>
            <a:r>
              <a:rPr lang="en-US" dirty="0" smtClean="0">
                <a:solidFill>
                  <a:srgbClr val="FFFF00"/>
                </a:solidFill>
              </a:rPr>
              <a:t>very  sensitive </a:t>
            </a:r>
            <a:r>
              <a:rPr lang="en-US" dirty="0" smtClean="0"/>
              <a:t>tool for  detecting abnormal signal at the </a:t>
            </a:r>
            <a:r>
              <a:rPr lang="en-US" dirty="0" smtClean="0">
                <a:solidFill>
                  <a:srgbClr val="FFFF00"/>
                </a:solidFill>
              </a:rPr>
              <a:t>post. Limb of the internal  capsule </a:t>
            </a:r>
            <a:r>
              <a:rPr lang="en-US" dirty="0" smtClean="0"/>
              <a:t>that is very high predictive value for outcome.</a:t>
            </a:r>
            <a:endParaRPr lang="en-US" dirty="0"/>
          </a:p>
        </p:txBody>
      </p:sp>
      <p:sp>
        <p:nvSpPr>
          <p:cNvPr id="4" name="Slide Number Placeholder 3"/>
          <p:cNvSpPr>
            <a:spLocks noGrp="1"/>
          </p:cNvSpPr>
          <p:nvPr>
            <p:ph type="sldNum" sz="quarter" idx="12"/>
          </p:nvPr>
        </p:nvSpPr>
        <p:spPr/>
        <p:txBody>
          <a:bodyPr/>
          <a:lstStyle/>
          <a:p>
            <a:fld id="{FADA965C-736D-405F-B76D-CE99032DAC15}" type="slidenum">
              <a:rPr lang="en-US" smtClean="0"/>
              <a:pPr/>
              <a:t>74</a:t>
            </a:fld>
            <a:endParaRPr lang="en-US"/>
          </a:p>
        </p:txBody>
      </p:sp>
      <p:pic>
        <p:nvPicPr>
          <p:cNvPr id="5" name="Picture 2" descr="14"/>
          <p:cNvPicPr>
            <a:picLocks noChangeAspect="1" noChangeArrowheads="1"/>
          </p:cNvPicPr>
          <p:nvPr/>
        </p:nvPicPr>
        <p:blipFill>
          <a:blip r:embed="rId2" cstate="print"/>
          <a:srcRect/>
          <a:stretch>
            <a:fillRect/>
          </a:stretch>
        </p:blipFill>
        <p:spPr>
          <a:xfrm>
            <a:off x="595423" y="410594"/>
            <a:ext cx="10072577" cy="5897078"/>
          </a:xfrm>
          <a:prstGeom prst="rect">
            <a:avLst/>
          </a:prstGeom>
        </p:spPr>
      </p:pic>
      <p:sp>
        <p:nvSpPr>
          <p:cNvPr id="6" name="Rectangle 5"/>
          <p:cNvSpPr/>
          <p:nvPr/>
        </p:nvSpPr>
        <p:spPr>
          <a:xfrm>
            <a:off x="2927648" y="1052736"/>
            <a:ext cx="6840760" cy="923330"/>
          </a:xfrm>
          <a:prstGeom prst="rect">
            <a:avLst/>
          </a:prstGeom>
        </p:spPr>
        <p:txBody>
          <a:bodyPr wrap="square">
            <a:spAutoFit/>
          </a:bodyPr>
          <a:lstStyle/>
          <a:p>
            <a:pPr algn="r">
              <a:defRPr/>
            </a:pPr>
            <a:r>
              <a:rPr lang="ar-SA" b="1" dirty="0">
                <a:solidFill>
                  <a:srgbClr val="FFFF00"/>
                </a:solidFill>
              </a:rPr>
              <a:t> ما زنده به آنیم که آرام نگیریم </a:t>
            </a:r>
            <a:r>
              <a:rPr lang="en-US" b="1" dirty="0">
                <a:solidFill>
                  <a:srgbClr val="FFFF00"/>
                </a:solidFill>
              </a:rPr>
              <a:t>			  </a:t>
            </a:r>
            <a:r>
              <a:rPr lang="ar-SA" b="1" dirty="0">
                <a:solidFill>
                  <a:srgbClr val="FFFF00"/>
                </a:solidFill>
              </a:rPr>
              <a:t> </a:t>
            </a:r>
            <a:endParaRPr lang="fa-IR" b="1" dirty="0">
              <a:solidFill>
                <a:srgbClr val="FFFF00"/>
              </a:solidFill>
            </a:endParaRPr>
          </a:p>
          <a:p>
            <a:pPr>
              <a:defRPr/>
            </a:pPr>
            <a:r>
              <a:rPr lang="ar-SA" b="1" dirty="0">
                <a:solidFill>
                  <a:srgbClr val="FFFF00"/>
                </a:solidFill>
              </a:rPr>
              <a:t>   </a:t>
            </a:r>
            <a:endParaRPr lang="fa-IR" b="1" dirty="0">
              <a:solidFill>
                <a:srgbClr val="FFFF00"/>
              </a:solidFill>
            </a:endParaRPr>
          </a:p>
          <a:p>
            <a:pPr>
              <a:defRPr/>
            </a:pPr>
            <a:r>
              <a:rPr lang="fa-IR" b="1" dirty="0">
                <a:solidFill>
                  <a:srgbClr val="FFFF00"/>
                </a:solidFill>
              </a:rPr>
              <a:t>                             </a:t>
            </a:r>
            <a:r>
              <a:rPr lang="ar-SA" b="1" dirty="0">
                <a:solidFill>
                  <a:srgbClr val="FFFF00"/>
                </a:solidFill>
              </a:rPr>
              <a:t> موجیم </a:t>
            </a:r>
            <a:r>
              <a:rPr lang="fa-IR" b="1" dirty="0">
                <a:solidFill>
                  <a:srgbClr val="FFFF00"/>
                </a:solidFill>
              </a:rPr>
              <a:t>که</a:t>
            </a:r>
            <a:r>
              <a:rPr lang="ar-SA" b="1" dirty="0">
                <a:solidFill>
                  <a:srgbClr val="FFFF00"/>
                </a:solidFill>
              </a:rPr>
              <a:t> آسودگی ما عدم ماست</a:t>
            </a:r>
            <a:endParaRPr lang="en-US" b="1" dirty="0">
              <a:solidFill>
                <a:srgbClr val="FFFF00"/>
              </a:solidFill>
            </a:endParaRPr>
          </a:p>
        </p:txBody>
      </p:sp>
      <p:sp>
        <p:nvSpPr>
          <p:cNvPr id="7" name="Date Placeholder 6"/>
          <p:cNvSpPr>
            <a:spLocks noGrp="1"/>
          </p:cNvSpPr>
          <p:nvPr>
            <p:ph type="dt" sz="half" idx="10"/>
          </p:nvPr>
        </p:nvSpPr>
        <p:spPr/>
        <p:txBody>
          <a:bodyPr/>
          <a:lstStyle/>
          <a:p>
            <a:r>
              <a:rPr lang="en-US" smtClean="0"/>
              <a:t>11/10/2018</a:t>
            </a:r>
            <a:endParaRPr lang="en-US"/>
          </a:p>
        </p:txBody>
      </p:sp>
      <p:sp>
        <p:nvSpPr>
          <p:cNvPr id="8" name="Footer Placeholder 7"/>
          <p:cNvSpPr>
            <a:spLocks noGrp="1"/>
          </p:cNvSpPr>
          <p:nvPr>
            <p:ph type="ftr" sz="quarter" idx="11"/>
          </p:nvPr>
        </p:nvSpPr>
        <p:spPr/>
        <p:txBody>
          <a:bodyPr/>
          <a:lstStyle/>
          <a:p>
            <a:r>
              <a:rPr lang="en-US" smtClean="0"/>
              <a:t>MARZBAN ZANJAN 400 9</a:t>
            </a:r>
            <a:endParaRPr lang="en-US"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192" y="410594"/>
            <a:ext cx="1470676" cy="97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357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028" y="228600"/>
            <a:ext cx="776977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lgn="ctr">
                <a:solidFill>
                  <a:srgbClr val="000000"/>
                </a:solidFill>
                <a:miter lim="800000"/>
                <a:headEnd/>
                <a:tailEnd/>
              </a14:hiddenLine>
            </a:ext>
          </a:extLst>
        </p:spPr>
      </p:pic>
      <p:sp>
        <p:nvSpPr>
          <p:cNvPr id="2" name="Date Placeholder 1"/>
          <p:cNvSpPr>
            <a:spLocks noGrp="1"/>
          </p:cNvSpPr>
          <p:nvPr>
            <p:ph type="dt" sz="half" idx="10"/>
          </p:nvPr>
        </p:nvSpPr>
        <p:spPr/>
        <p:txBody>
          <a:bodyPr/>
          <a:lstStyle/>
          <a:p>
            <a:pPr fontAlgn="base">
              <a:spcBef>
                <a:spcPct val="0"/>
              </a:spcBef>
              <a:spcAft>
                <a:spcPct val="0"/>
              </a:spcAft>
              <a:defRPr/>
            </a:pPr>
            <a:fld id="{9C73CE12-E6F3-4A02-B875-AAAFDD0050DD}" type="datetime1">
              <a:rPr lang="en-US" sz="1200" smtClean="0">
                <a:solidFill>
                  <a:srgbClr val="FFFFFF"/>
                </a:solidFill>
              </a:rPr>
              <a:t>12/7/2021</a:t>
            </a:fld>
            <a:endParaRPr lang="en-US" sz="1200">
              <a:solidFill>
                <a:srgbClr val="FFFFFF"/>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3" name="Slide Number Placeholder 2"/>
          <p:cNvSpPr>
            <a:spLocks noGrp="1"/>
          </p:cNvSpPr>
          <p:nvPr>
            <p:ph type="sldNum" sz="quarter" idx="12"/>
          </p:nvPr>
        </p:nvSpPr>
        <p:spPr/>
        <p:txBody>
          <a:bodyPr/>
          <a:lstStyle/>
          <a:p>
            <a:fld id="{979BE1CA-D7AD-4F9C-993F-C6B2EFC46454}" type="slidenum">
              <a:rPr lang="en-US" smtClean="0"/>
              <a:t>8</a:t>
            </a:fld>
            <a:endParaRPr lang="en-US"/>
          </a:p>
        </p:txBody>
      </p:sp>
    </p:spTree>
    <p:extLst>
      <p:ext uri="{BB962C8B-B14F-4D97-AF65-F5344CB8AC3E}">
        <p14:creationId xmlns:p14="http://schemas.microsoft.com/office/powerpoint/2010/main" val="31538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A04FD16A-5E79-4C3C-81F7-F7DF1A4763FE}" type="datetime1">
              <a:rPr lang="en-US" sz="1200" smtClean="0">
                <a:solidFill>
                  <a:srgbClr val="FFFFFF"/>
                </a:solidFill>
              </a:rPr>
              <a:t>12/7/2021</a:t>
            </a:fld>
            <a:endParaRPr lang="en-US" sz="1200">
              <a:solidFill>
                <a:srgbClr val="FFFFFF"/>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r>
              <a:rPr lang="en-US" sz="1200" smtClean="0">
                <a:solidFill>
                  <a:srgbClr val="FFFFFF"/>
                </a:solidFill>
              </a:rPr>
              <a:t>MARZBAN  ZANJAN 400 9</a:t>
            </a:r>
            <a:endParaRPr lang="en-US" sz="1200">
              <a:solidFill>
                <a:srgbClr val="FFFFFF"/>
              </a:solidFill>
            </a:endParaRPr>
          </a:p>
        </p:txBody>
      </p:sp>
      <p:sp>
        <p:nvSpPr>
          <p:cNvPr id="4" name="Slide Number Placeholder 3"/>
          <p:cNvSpPr>
            <a:spLocks noGrp="1"/>
          </p:cNvSpPr>
          <p:nvPr>
            <p:ph type="sldNum" sz="quarter" idx="12"/>
          </p:nvPr>
        </p:nvSpPr>
        <p:spPr/>
        <p:txBody>
          <a:bodyPr/>
          <a:lstStyle/>
          <a:p>
            <a:fld id="{979BE1CA-D7AD-4F9C-993F-C6B2EFC46454}" type="slidenum">
              <a:rPr lang="en-US" smtClean="0"/>
              <a:t>9</a:t>
            </a:fld>
            <a:endParaRPr lang="en-US"/>
          </a:p>
        </p:txBody>
      </p:sp>
      <p:pic>
        <p:nvPicPr>
          <p:cNvPr id="6" name="Picture 5"/>
          <p:cNvPicPr>
            <a:picLocks noChangeAspect="1"/>
          </p:cNvPicPr>
          <p:nvPr/>
        </p:nvPicPr>
        <p:blipFill>
          <a:blip r:embed="rId2"/>
          <a:stretch>
            <a:fillRect/>
          </a:stretch>
        </p:blipFill>
        <p:spPr>
          <a:xfrm>
            <a:off x="2412124" y="2700276"/>
            <a:ext cx="5557344" cy="3838636"/>
          </a:xfrm>
          <a:prstGeom prst="rect">
            <a:avLst/>
          </a:prstGeom>
        </p:spPr>
      </p:pic>
      <p:pic>
        <p:nvPicPr>
          <p:cNvPr id="7" name="Picture 6"/>
          <p:cNvPicPr>
            <a:picLocks noChangeAspect="1"/>
          </p:cNvPicPr>
          <p:nvPr/>
        </p:nvPicPr>
        <p:blipFill>
          <a:blip r:embed="rId3"/>
          <a:stretch>
            <a:fillRect/>
          </a:stretch>
        </p:blipFill>
        <p:spPr>
          <a:xfrm>
            <a:off x="1064172" y="430909"/>
            <a:ext cx="8883869" cy="1808501"/>
          </a:xfrm>
          <a:prstGeom prst="rect">
            <a:avLst/>
          </a:prstGeom>
        </p:spPr>
      </p:pic>
    </p:spTree>
    <p:extLst>
      <p:ext uri="{BB962C8B-B14F-4D97-AF65-F5344CB8AC3E}">
        <p14:creationId xmlns:p14="http://schemas.microsoft.com/office/powerpoint/2010/main" val="9754713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616</TotalTime>
  <Words>2246</Words>
  <Application>Microsoft Office PowerPoint</Application>
  <PresentationFormat>Widescreen</PresentationFormat>
  <Paragraphs>444</Paragraphs>
  <Slides>74</Slides>
  <Notes>5</Notes>
  <HiddenSlides>1</HiddenSlides>
  <MMClips>1</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96" baseType="lpstr">
      <vt:lpstr>ＭＳ Ｐゴシック</vt:lpstr>
      <vt:lpstr>ＭＳ Ｐゴシック</vt:lpstr>
      <vt:lpstr>Arial</vt:lpstr>
      <vt:lpstr>B Nazanin</vt:lpstr>
      <vt:lpstr>BemboStd</vt:lpstr>
      <vt:lpstr>BemboStd-Italic</vt:lpstr>
      <vt:lpstr>Calibri</vt:lpstr>
      <vt:lpstr>Calibri Light</vt:lpstr>
      <vt:lpstr>Century Gothic</vt:lpstr>
      <vt:lpstr>FrutigerLTStd-Black</vt:lpstr>
      <vt:lpstr>FrutigerLTStd-BlackItalic</vt:lpstr>
      <vt:lpstr>FrutigerLTStd-Italic</vt:lpstr>
      <vt:lpstr>Garamond</vt:lpstr>
      <vt:lpstr>Georgia</vt:lpstr>
      <vt:lpstr>MRT_Zohal</vt:lpstr>
      <vt:lpstr>Tahoma</vt:lpstr>
      <vt:lpstr>Times New Roman</vt:lpstr>
      <vt:lpstr>Wingdings</vt:lpstr>
      <vt:lpstr>Wingdings 2</vt:lpstr>
      <vt:lpstr>Savon</vt:lpstr>
      <vt:lpstr>CorelDRAW</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سکانس تنفس :</vt:lpstr>
      <vt:lpstr>CASE:</vt:lpstr>
      <vt:lpstr>PowerPoint Presentation</vt:lpstr>
      <vt:lpstr>سکانس تنفس :</vt:lpstr>
      <vt:lpstr>PowerPoint Presentation</vt:lpstr>
      <vt:lpstr>PowerPoint Presentation</vt:lpstr>
      <vt:lpstr>PowerPoint Presentation</vt:lpstr>
      <vt:lpstr>PowerPoint Presentation</vt:lpstr>
      <vt:lpstr>PowerPoint Presentation</vt:lpstr>
      <vt:lpstr>Core steps:</vt:lpstr>
      <vt:lpstr>PowerPoint Presentation</vt:lpstr>
      <vt:lpstr>Core steps: </vt:lpstr>
      <vt:lpstr>Core steps:</vt:lpstr>
      <vt:lpstr>PowerPoint Presentation</vt:lpstr>
      <vt:lpstr>Organization of care:</vt:lpstr>
      <vt:lpstr>PowerPoint Presentation</vt:lpstr>
      <vt:lpstr>PowerPoint Presentation</vt:lpstr>
      <vt:lpstr>PowerPoint Presentation</vt:lpstr>
      <vt:lpstr>Organization of care: </vt:lpstr>
      <vt:lpstr>Response:با مداخله فوری پاسخ دهید   </vt:lpstr>
      <vt:lpstr>RESPONES:</vt:lpstr>
      <vt:lpstr>RESPONES:</vt:lpstr>
      <vt:lpstr>PowerPoint Presentation</vt:lpstr>
      <vt:lpstr>RESPONSE : Severe respiratory distress: </vt:lpstr>
      <vt:lpstr>PowerPoint Presentation</vt:lpstr>
      <vt:lpstr>RESPONSE : - In the event of a sudden deterioration in an intubated infant, airway patency should be assessed.  </vt:lpstr>
      <vt:lpstr>PowerPoint Presentation</vt:lpstr>
      <vt:lpstr>Next Steps:   The Next Steps in the Respiratory Sequence should include obtaining a focused history and conducting a physical examination. # For infants with moderate to severe respiratory distress, Next Steps also include obtaining vascular access, ordering diagnostic tests and imaging (e.g., blood gases and a chest radiograph), optimizing ventilation,  and requesting an expert consult. </vt:lpstr>
      <vt:lpstr> Next Steps:     Focused history Important information to gather for a focused respiratory history includes: </vt:lpstr>
      <vt:lpstr>Next Steps:</vt:lpstr>
      <vt:lpstr>Next Steps:4   Focused physical examination A focused respiratory examination includes:</vt:lpstr>
      <vt:lpstr>PowerPoint Presentation</vt:lpstr>
      <vt:lpstr>PowerPoint Presentation</vt:lpstr>
      <vt:lpstr>PowerPoint Presentation</vt:lpstr>
      <vt:lpstr>Specific Diagnosis and Management: </vt:lpstr>
      <vt:lpstr>Neonatal respiratory problems </vt:lpstr>
      <vt:lpstr>Normal Newborn CRX</vt:lpstr>
      <vt:lpstr>PowerPoint Presentation</vt:lpstr>
      <vt:lpstr>Pneumothorax and other air leaks </vt:lpstr>
      <vt:lpstr>PowerPoint Presentation</vt:lpstr>
      <vt:lpstr>Pneumothorax and other air leaks </vt:lpstr>
      <vt:lpstr>Avoiding pulmonary air leaks: </vt:lpstr>
      <vt:lpstr>RDS:</vt:lpstr>
      <vt:lpstr>Classic/Traditional , presentation  RDS: </vt:lpstr>
      <vt:lpstr>RDS:</vt:lpstr>
      <vt:lpstr>RDS:</vt:lpstr>
      <vt:lpstr>PowerPoint Presentation</vt:lpstr>
      <vt:lpstr>PowerPoint Presentation</vt:lpstr>
      <vt:lpstr>TTN:</vt:lpstr>
      <vt:lpstr>TTN:</vt:lpstr>
      <vt:lpstr>TTN:</vt:lpstr>
      <vt:lpstr>MAS:</vt:lpstr>
      <vt:lpstr>MAS: Avoiding PPHN: </vt:lpstr>
      <vt:lpstr>Pneumonia: </vt:lpstr>
      <vt:lpstr>Diaphragmatic Hernia:</vt:lpstr>
      <vt:lpstr>CASE: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DrMarzban</dc:creator>
  <cp:lastModifiedBy>DrMarzban</cp:lastModifiedBy>
  <cp:revision>163</cp:revision>
  <dcterms:created xsi:type="dcterms:W3CDTF">2021-12-03T08:23:02Z</dcterms:created>
  <dcterms:modified xsi:type="dcterms:W3CDTF">2021-12-06T21:18:10Z</dcterms:modified>
</cp:coreProperties>
</file>