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51"/>
  </p:notesMasterIdLst>
  <p:sldIdLst>
    <p:sldId id="456" r:id="rId3"/>
    <p:sldId id="559" r:id="rId4"/>
    <p:sldId id="560" r:id="rId5"/>
    <p:sldId id="561" r:id="rId6"/>
    <p:sldId id="562" r:id="rId7"/>
    <p:sldId id="563" r:id="rId8"/>
    <p:sldId id="564" r:id="rId9"/>
    <p:sldId id="571" r:id="rId10"/>
    <p:sldId id="570" r:id="rId11"/>
    <p:sldId id="569" r:id="rId12"/>
    <p:sldId id="568" r:id="rId13"/>
    <p:sldId id="567" r:id="rId14"/>
    <p:sldId id="573" r:id="rId15"/>
    <p:sldId id="574" r:id="rId16"/>
    <p:sldId id="575" r:id="rId17"/>
    <p:sldId id="576" r:id="rId18"/>
    <p:sldId id="578" r:id="rId19"/>
    <p:sldId id="579" r:id="rId20"/>
    <p:sldId id="577" r:id="rId21"/>
    <p:sldId id="581" r:id="rId22"/>
    <p:sldId id="582" r:id="rId23"/>
    <p:sldId id="588" r:id="rId24"/>
    <p:sldId id="604" r:id="rId25"/>
    <p:sldId id="585" r:id="rId26"/>
    <p:sldId id="605" r:id="rId27"/>
    <p:sldId id="584" r:id="rId28"/>
    <p:sldId id="589" r:id="rId29"/>
    <p:sldId id="590" r:id="rId30"/>
    <p:sldId id="591" r:id="rId31"/>
    <p:sldId id="592" r:id="rId32"/>
    <p:sldId id="593" r:id="rId33"/>
    <p:sldId id="594" r:id="rId34"/>
    <p:sldId id="596" r:id="rId35"/>
    <p:sldId id="595" r:id="rId36"/>
    <p:sldId id="599" r:id="rId37"/>
    <p:sldId id="597" r:id="rId38"/>
    <p:sldId id="601" r:id="rId39"/>
    <p:sldId id="598" r:id="rId40"/>
    <p:sldId id="600" r:id="rId41"/>
    <p:sldId id="602" r:id="rId42"/>
    <p:sldId id="603" r:id="rId43"/>
    <p:sldId id="607" r:id="rId44"/>
    <p:sldId id="606" r:id="rId45"/>
    <p:sldId id="608" r:id="rId46"/>
    <p:sldId id="609" r:id="rId47"/>
    <p:sldId id="611" r:id="rId48"/>
    <p:sldId id="612" r:id="rId49"/>
    <p:sldId id="48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12A"/>
    <a:srgbClr val="008CBE"/>
    <a:srgbClr val="114D66"/>
    <a:srgbClr val="1B4D20"/>
    <a:srgbClr val="114E67"/>
    <a:srgbClr val="004360"/>
    <a:srgbClr val="820000"/>
    <a:srgbClr val="BD0136"/>
    <a:srgbClr val="005170"/>
    <a:srgbClr val="4CB3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60"/>
  </p:normalViewPr>
  <p:slideViewPr>
    <p:cSldViewPr snapToGrid="0">
      <p:cViewPr varScale="1">
        <p:scale>
          <a:sx n="76" d="100"/>
          <a:sy n="76" d="100"/>
        </p:scale>
        <p:origin x="4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425A6-5D80-40FC-B506-0EAED109EE01}" type="datetimeFigureOut">
              <a:rPr lang="en-US" smtClean="0"/>
              <a:t>12/26/2021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80042-51CD-45F1-8470-E5E74BFE2488}" type="slidenum">
              <a:rPr lang="en-US" smtClean="0"/>
              <a:t>‹#›</a:t>
            </a:fld>
            <a:endParaRPr lang="en-US"/>
          </a:p>
        </p:txBody>
      </p:sp>
    </p:spTree>
    <p:extLst>
      <p:ext uri="{BB962C8B-B14F-4D97-AF65-F5344CB8AC3E}">
        <p14:creationId xmlns:p14="http://schemas.microsoft.com/office/powerpoint/2010/main" val="85315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0042-51CD-45F1-8470-E5E74BFE2488}" type="slidenum">
              <a:rPr lang="en-US" smtClean="0"/>
              <a:t>8</a:t>
            </a:fld>
            <a:endParaRPr lang="en-US"/>
          </a:p>
        </p:txBody>
      </p:sp>
    </p:spTree>
    <p:extLst>
      <p:ext uri="{BB962C8B-B14F-4D97-AF65-F5344CB8AC3E}">
        <p14:creationId xmlns:p14="http://schemas.microsoft.com/office/powerpoint/2010/main" val="312953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0042-51CD-45F1-8470-E5E74BFE2488}" type="slidenum">
              <a:rPr lang="en-US" smtClean="0"/>
              <a:t>14</a:t>
            </a:fld>
            <a:endParaRPr lang="en-US"/>
          </a:p>
        </p:txBody>
      </p:sp>
    </p:spTree>
    <p:extLst>
      <p:ext uri="{BB962C8B-B14F-4D97-AF65-F5344CB8AC3E}">
        <p14:creationId xmlns:p14="http://schemas.microsoft.com/office/powerpoint/2010/main" val="198949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021A-41DE-4025-8E1B-D2B4E27165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2FD6C8-B167-4B42-AC14-051DE7AA2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82DA9C-0F32-4BF4-A9F7-AEF43EB2A073}"/>
              </a:ext>
            </a:extLst>
          </p:cNvPr>
          <p:cNvSpPr>
            <a:spLocks noGrp="1"/>
          </p:cNvSpPr>
          <p:nvPr>
            <p:ph type="dt" sz="half" idx="10"/>
          </p:nvPr>
        </p:nvSpPr>
        <p:spPr/>
        <p:txBody>
          <a:bodyPr/>
          <a:lstStyle/>
          <a:p>
            <a:fld id="{F6589F1B-39F6-4232-97F2-F8423887EB3E}" type="datetime1">
              <a:rPr lang="en-US" smtClean="0"/>
              <a:t>12/26/2021</a:t>
            </a:fld>
            <a:endParaRPr lang="en-US"/>
          </a:p>
        </p:txBody>
      </p:sp>
      <p:sp>
        <p:nvSpPr>
          <p:cNvPr id="5" name="Footer Placeholder 4">
            <a:extLst>
              <a:ext uri="{FF2B5EF4-FFF2-40B4-BE49-F238E27FC236}">
                <a16:creationId xmlns:a16="http://schemas.microsoft.com/office/drawing/2014/main" id="{A83D62DA-0904-4E03-9367-BA77C379F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A3581-45EB-4A73-BF1A-88FE36AEE640}"/>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63433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C57B-5597-496D-AB3C-E47AAD8CDB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F85042-2F0D-4CA0-89AD-31D84ADE28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1D68F-6A43-4DB7-92F2-3BB383A42826}"/>
              </a:ext>
            </a:extLst>
          </p:cNvPr>
          <p:cNvSpPr>
            <a:spLocks noGrp="1"/>
          </p:cNvSpPr>
          <p:nvPr>
            <p:ph type="dt" sz="half" idx="10"/>
          </p:nvPr>
        </p:nvSpPr>
        <p:spPr/>
        <p:txBody>
          <a:bodyPr/>
          <a:lstStyle/>
          <a:p>
            <a:fld id="{7E575CAF-C323-4447-B8E8-E8A9866D5FA4}" type="datetime1">
              <a:rPr lang="en-US" smtClean="0"/>
              <a:t>12/26/2021</a:t>
            </a:fld>
            <a:endParaRPr lang="en-US"/>
          </a:p>
        </p:txBody>
      </p:sp>
      <p:sp>
        <p:nvSpPr>
          <p:cNvPr id="5" name="Footer Placeholder 4">
            <a:extLst>
              <a:ext uri="{FF2B5EF4-FFF2-40B4-BE49-F238E27FC236}">
                <a16:creationId xmlns:a16="http://schemas.microsoft.com/office/drawing/2014/main" id="{3CA34495-55AA-4988-9B63-29982A796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714F8-7D02-4EA3-8FC4-8D7918BEC399}"/>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44367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FD8A78-5A48-47AF-B877-A1F6017B18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6E7B76-FC8F-4441-BD22-78D8CCF5C5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032EB-F86F-4702-9700-1F0CC45C796B}"/>
              </a:ext>
            </a:extLst>
          </p:cNvPr>
          <p:cNvSpPr>
            <a:spLocks noGrp="1"/>
          </p:cNvSpPr>
          <p:nvPr>
            <p:ph type="dt" sz="half" idx="10"/>
          </p:nvPr>
        </p:nvSpPr>
        <p:spPr/>
        <p:txBody>
          <a:bodyPr/>
          <a:lstStyle/>
          <a:p>
            <a:fld id="{E0D048EA-33EC-4A30-9815-D6B48665599C}" type="datetime1">
              <a:rPr lang="en-US" smtClean="0"/>
              <a:t>12/26/2021</a:t>
            </a:fld>
            <a:endParaRPr lang="en-US"/>
          </a:p>
        </p:txBody>
      </p:sp>
      <p:sp>
        <p:nvSpPr>
          <p:cNvPr id="5" name="Footer Placeholder 4">
            <a:extLst>
              <a:ext uri="{FF2B5EF4-FFF2-40B4-BE49-F238E27FC236}">
                <a16:creationId xmlns:a16="http://schemas.microsoft.com/office/drawing/2014/main" id="{1D90C641-9138-457B-B330-D15B22153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B2E02-4B18-4319-AF10-4A93C2EDCB7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3065943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021A-41DE-4025-8E1B-D2B4E27165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2FD6C8-B167-4B42-AC14-051DE7AA2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82DA9C-0F32-4BF4-A9F7-AEF43EB2A073}"/>
              </a:ext>
            </a:extLst>
          </p:cNvPr>
          <p:cNvSpPr>
            <a:spLocks noGrp="1"/>
          </p:cNvSpPr>
          <p:nvPr>
            <p:ph type="dt" sz="half" idx="10"/>
          </p:nvPr>
        </p:nvSpPr>
        <p:spPr/>
        <p:txBody>
          <a:bodyPr/>
          <a:lstStyle/>
          <a:p>
            <a:fld id="{B35081B7-9716-41E3-AD75-82C9A060C42E}" type="datetime1">
              <a:rPr lang="en-US" smtClean="0"/>
              <a:t>12/26/2021</a:t>
            </a:fld>
            <a:endParaRPr lang="en-US"/>
          </a:p>
        </p:txBody>
      </p:sp>
      <p:sp>
        <p:nvSpPr>
          <p:cNvPr id="5" name="Footer Placeholder 4">
            <a:extLst>
              <a:ext uri="{FF2B5EF4-FFF2-40B4-BE49-F238E27FC236}">
                <a16:creationId xmlns:a16="http://schemas.microsoft.com/office/drawing/2014/main" id="{A83D62DA-0904-4E03-9367-BA77C379F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A3581-45EB-4A73-BF1A-88FE36AEE640}"/>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3731148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D8010-9F83-46B5-BF17-0D450A380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AAF95-19D9-4514-9688-BC21344775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CE0F4-341C-4033-ACF4-C82A45AEC40A}"/>
              </a:ext>
            </a:extLst>
          </p:cNvPr>
          <p:cNvSpPr>
            <a:spLocks noGrp="1"/>
          </p:cNvSpPr>
          <p:nvPr>
            <p:ph type="dt" sz="half" idx="10"/>
          </p:nvPr>
        </p:nvSpPr>
        <p:spPr/>
        <p:txBody>
          <a:bodyPr/>
          <a:lstStyle/>
          <a:p>
            <a:fld id="{E7D56506-97FB-4177-9BBB-ECD3C206A9F1}" type="datetime1">
              <a:rPr lang="en-US" smtClean="0"/>
              <a:t>12/26/2021</a:t>
            </a:fld>
            <a:endParaRPr lang="en-US"/>
          </a:p>
        </p:txBody>
      </p:sp>
      <p:sp>
        <p:nvSpPr>
          <p:cNvPr id="5" name="Footer Placeholder 4">
            <a:extLst>
              <a:ext uri="{FF2B5EF4-FFF2-40B4-BE49-F238E27FC236}">
                <a16:creationId xmlns:a16="http://schemas.microsoft.com/office/drawing/2014/main" id="{C993A044-30E2-4C50-A142-047B2B37F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3E7A3-0854-4271-B20B-F425B92649A0}"/>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54242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DA86-8954-47AB-90E5-0916DA5B78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157CD1-B619-43BC-8A43-A8CCCC775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2D3CD7-6BC5-4214-86E4-0C4A4BBD96B6}"/>
              </a:ext>
            </a:extLst>
          </p:cNvPr>
          <p:cNvSpPr>
            <a:spLocks noGrp="1"/>
          </p:cNvSpPr>
          <p:nvPr>
            <p:ph type="dt" sz="half" idx="10"/>
          </p:nvPr>
        </p:nvSpPr>
        <p:spPr/>
        <p:txBody>
          <a:bodyPr/>
          <a:lstStyle/>
          <a:p>
            <a:fld id="{BC830759-070B-46FD-A030-537EA1F6AC29}" type="datetime1">
              <a:rPr lang="en-US" smtClean="0"/>
              <a:t>12/26/2021</a:t>
            </a:fld>
            <a:endParaRPr lang="en-US"/>
          </a:p>
        </p:txBody>
      </p:sp>
      <p:sp>
        <p:nvSpPr>
          <p:cNvPr id="5" name="Footer Placeholder 4">
            <a:extLst>
              <a:ext uri="{FF2B5EF4-FFF2-40B4-BE49-F238E27FC236}">
                <a16:creationId xmlns:a16="http://schemas.microsoft.com/office/drawing/2014/main" id="{363EB0C5-0217-463C-A20E-1D550448E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8171A-F0D7-4AD4-8989-DBFFBD9B1B4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189527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6309-69D5-4AD9-A774-EEC51777C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6CBCB-8E5A-4D19-872C-21D8382226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8B3173-18E7-4775-A4D6-BB405F7E56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D269FE-846B-4816-8DA7-8EF9584B4065}"/>
              </a:ext>
            </a:extLst>
          </p:cNvPr>
          <p:cNvSpPr>
            <a:spLocks noGrp="1"/>
          </p:cNvSpPr>
          <p:nvPr>
            <p:ph type="dt" sz="half" idx="10"/>
          </p:nvPr>
        </p:nvSpPr>
        <p:spPr/>
        <p:txBody>
          <a:bodyPr/>
          <a:lstStyle/>
          <a:p>
            <a:fld id="{F7226C08-A599-4D30-964B-037B1D24E227}" type="datetime1">
              <a:rPr lang="en-US" smtClean="0"/>
              <a:t>12/26/2021</a:t>
            </a:fld>
            <a:endParaRPr lang="en-US"/>
          </a:p>
        </p:txBody>
      </p:sp>
      <p:sp>
        <p:nvSpPr>
          <p:cNvPr id="6" name="Footer Placeholder 5">
            <a:extLst>
              <a:ext uri="{FF2B5EF4-FFF2-40B4-BE49-F238E27FC236}">
                <a16:creationId xmlns:a16="http://schemas.microsoft.com/office/drawing/2014/main" id="{76E65629-EDB1-450F-9D56-B43AF6BE8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A3AE3-F530-49AB-A992-A18D42CE3DAF}"/>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1745022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0BE9-6E8A-4C66-B704-EA1B67339E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8B343-20B6-445D-B568-55614B76D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2E7346-E172-41BA-8D7F-B93A9A8C3A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10996-EE85-4A30-B013-A61CCD66FC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03E8F0-960F-4C9A-9585-5087F46F9B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73F08-40B3-452F-BEE3-0148D308901A}"/>
              </a:ext>
            </a:extLst>
          </p:cNvPr>
          <p:cNvSpPr>
            <a:spLocks noGrp="1"/>
          </p:cNvSpPr>
          <p:nvPr>
            <p:ph type="dt" sz="half" idx="10"/>
          </p:nvPr>
        </p:nvSpPr>
        <p:spPr/>
        <p:txBody>
          <a:bodyPr/>
          <a:lstStyle/>
          <a:p>
            <a:fld id="{F684F03E-4010-4AB3-BF2A-D7901E429C14}" type="datetime1">
              <a:rPr lang="en-US" smtClean="0"/>
              <a:t>12/26/2021</a:t>
            </a:fld>
            <a:endParaRPr lang="en-US"/>
          </a:p>
        </p:txBody>
      </p:sp>
      <p:sp>
        <p:nvSpPr>
          <p:cNvPr id="8" name="Footer Placeholder 7">
            <a:extLst>
              <a:ext uri="{FF2B5EF4-FFF2-40B4-BE49-F238E27FC236}">
                <a16:creationId xmlns:a16="http://schemas.microsoft.com/office/drawing/2014/main" id="{3B03651B-81C5-4816-A69B-E2237F9AC0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66FBAE-3480-449D-8369-DCC1C5DDEA23}"/>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1959448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8518-5E98-464C-9FFC-157618D45C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BC9A70-483A-46CE-884B-34DE27A950A0}"/>
              </a:ext>
            </a:extLst>
          </p:cNvPr>
          <p:cNvSpPr>
            <a:spLocks noGrp="1"/>
          </p:cNvSpPr>
          <p:nvPr>
            <p:ph type="dt" sz="half" idx="10"/>
          </p:nvPr>
        </p:nvSpPr>
        <p:spPr/>
        <p:txBody>
          <a:bodyPr/>
          <a:lstStyle/>
          <a:p>
            <a:fld id="{A1BA85AB-FDDB-48FD-AD79-DDD1C013CE62}" type="datetime1">
              <a:rPr lang="en-US" smtClean="0"/>
              <a:t>12/26/2021</a:t>
            </a:fld>
            <a:endParaRPr lang="en-US"/>
          </a:p>
        </p:txBody>
      </p:sp>
      <p:sp>
        <p:nvSpPr>
          <p:cNvPr id="4" name="Footer Placeholder 3">
            <a:extLst>
              <a:ext uri="{FF2B5EF4-FFF2-40B4-BE49-F238E27FC236}">
                <a16:creationId xmlns:a16="http://schemas.microsoft.com/office/drawing/2014/main" id="{82DD47DC-4BD6-4DE3-BD55-C1D8893EEE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C51E2C-F6C2-4C34-83E3-5BD6081C933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4272242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39581-24F4-43AB-9AAF-1951ED02FC49}"/>
              </a:ext>
            </a:extLst>
          </p:cNvPr>
          <p:cNvSpPr>
            <a:spLocks noGrp="1"/>
          </p:cNvSpPr>
          <p:nvPr>
            <p:ph type="dt" sz="half" idx="10"/>
          </p:nvPr>
        </p:nvSpPr>
        <p:spPr/>
        <p:txBody>
          <a:bodyPr/>
          <a:lstStyle/>
          <a:p>
            <a:fld id="{2A16773A-161E-4B3D-8A39-33DB7A9536D0}" type="datetime1">
              <a:rPr lang="en-US" smtClean="0"/>
              <a:t>12/26/2021</a:t>
            </a:fld>
            <a:endParaRPr lang="en-US"/>
          </a:p>
        </p:txBody>
      </p:sp>
      <p:sp>
        <p:nvSpPr>
          <p:cNvPr id="3" name="Footer Placeholder 2">
            <a:extLst>
              <a:ext uri="{FF2B5EF4-FFF2-40B4-BE49-F238E27FC236}">
                <a16:creationId xmlns:a16="http://schemas.microsoft.com/office/drawing/2014/main" id="{2B9B5B99-A5A2-4820-A607-A719458149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AED640-4666-4F54-BFE1-60F97E6A3290}"/>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528495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76A4-9188-4D91-9447-89EA328BE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4EFB7A-41BA-47B6-8DC9-92756E6D1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37E3D1-64FD-421E-9047-084A28F18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99EEC4-45E1-4B5C-AA82-707D0E98137F}"/>
              </a:ext>
            </a:extLst>
          </p:cNvPr>
          <p:cNvSpPr>
            <a:spLocks noGrp="1"/>
          </p:cNvSpPr>
          <p:nvPr>
            <p:ph type="dt" sz="half" idx="10"/>
          </p:nvPr>
        </p:nvSpPr>
        <p:spPr/>
        <p:txBody>
          <a:bodyPr/>
          <a:lstStyle/>
          <a:p>
            <a:fld id="{37C2A188-3D11-4028-AFA4-4C5C07B41083}" type="datetime1">
              <a:rPr lang="en-US" smtClean="0"/>
              <a:t>12/26/2021</a:t>
            </a:fld>
            <a:endParaRPr lang="en-US"/>
          </a:p>
        </p:txBody>
      </p:sp>
      <p:sp>
        <p:nvSpPr>
          <p:cNvPr id="6" name="Footer Placeholder 5">
            <a:extLst>
              <a:ext uri="{FF2B5EF4-FFF2-40B4-BE49-F238E27FC236}">
                <a16:creationId xmlns:a16="http://schemas.microsoft.com/office/drawing/2014/main" id="{D4110418-944F-47DA-AC1C-DD1BFD654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008B9C-3444-41B2-B06C-3987DAD7F24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322358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D8010-9F83-46B5-BF17-0D450A380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AAF95-19D9-4514-9688-BC21344775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CE0F4-341C-4033-ACF4-C82A45AEC40A}"/>
              </a:ext>
            </a:extLst>
          </p:cNvPr>
          <p:cNvSpPr>
            <a:spLocks noGrp="1"/>
          </p:cNvSpPr>
          <p:nvPr>
            <p:ph type="dt" sz="half" idx="10"/>
          </p:nvPr>
        </p:nvSpPr>
        <p:spPr/>
        <p:txBody>
          <a:bodyPr/>
          <a:lstStyle/>
          <a:p>
            <a:fld id="{B6D91463-641D-4E40-9F1A-3515DDC8690F}" type="datetime1">
              <a:rPr lang="en-US" smtClean="0"/>
              <a:t>12/26/2021</a:t>
            </a:fld>
            <a:endParaRPr lang="en-US"/>
          </a:p>
        </p:txBody>
      </p:sp>
      <p:sp>
        <p:nvSpPr>
          <p:cNvPr id="5" name="Footer Placeholder 4">
            <a:extLst>
              <a:ext uri="{FF2B5EF4-FFF2-40B4-BE49-F238E27FC236}">
                <a16:creationId xmlns:a16="http://schemas.microsoft.com/office/drawing/2014/main" id="{C993A044-30E2-4C50-A142-047B2B37F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3E7A3-0854-4271-B20B-F425B92649A0}"/>
              </a:ext>
            </a:extLst>
          </p:cNvPr>
          <p:cNvSpPr>
            <a:spLocks noGrp="1"/>
          </p:cNvSpPr>
          <p:nvPr>
            <p:ph type="sldNum" sz="quarter" idx="12"/>
          </p:nvPr>
        </p:nvSpPr>
        <p:spPr/>
        <p:txBody>
          <a:bodyPr/>
          <a:lstStyle/>
          <a:p>
            <a:fld id="{48552C01-B407-49F6-871A-3FDE82C49E56}" type="slidenum">
              <a:rPr lang="en-US" smtClean="0"/>
              <a:t>‹#›</a:t>
            </a:fld>
            <a:endParaRPr lang="en-US"/>
          </a:p>
        </p:txBody>
      </p:sp>
      <p:pic>
        <p:nvPicPr>
          <p:cNvPr id="8" name="Picture 7">
            <a:extLst>
              <a:ext uri="{FF2B5EF4-FFF2-40B4-BE49-F238E27FC236}">
                <a16:creationId xmlns:a16="http://schemas.microsoft.com/office/drawing/2014/main" id="{378D2E8B-AEC3-4C42-9E6B-44B5DA20A556}"/>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953416" y="66033"/>
            <a:ext cx="1070108" cy="1156658"/>
          </a:xfrm>
          <a:prstGeom prst="rect">
            <a:avLst/>
          </a:prstGeom>
        </p:spPr>
      </p:pic>
      <p:pic>
        <p:nvPicPr>
          <p:cNvPr id="7" name="Picture 6">
            <a:extLst>
              <a:ext uri="{FF2B5EF4-FFF2-40B4-BE49-F238E27FC236}">
                <a16:creationId xmlns:a16="http://schemas.microsoft.com/office/drawing/2014/main" id="{DBDA25C6-19C7-4D37-B7E8-B7032688346E}"/>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783309"/>
            <a:ext cx="1620194" cy="1146081"/>
          </a:xfrm>
          <a:prstGeom prst="rect">
            <a:avLst/>
          </a:prstGeom>
          <a:noFill/>
          <a:effectLst>
            <a:outerShdw dist="1003300" dir="4920000" sx="1000" sy="1000" algn="ctr" rotWithShape="0">
              <a:srgbClr val="000000">
                <a:alpha val="0"/>
              </a:srgbClr>
            </a:outerShdw>
          </a:effectLst>
        </p:spPr>
      </p:pic>
    </p:spTree>
    <p:extLst>
      <p:ext uri="{BB962C8B-B14F-4D97-AF65-F5344CB8AC3E}">
        <p14:creationId xmlns:p14="http://schemas.microsoft.com/office/powerpoint/2010/main" val="1919886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4187-8CFF-41F4-BF49-27019569C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6B43D-AF9C-4964-82A8-97B88E8AA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350574-9685-404D-A815-CDC054B55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CD6C7B-780C-42B5-9657-04C3249E7D3D}"/>
              </a:ext>
            </a:extLst>
          </p:cNvPr>
          <p:cNvSpPr>
            <a:spLocks noGrp="1"/>
          </p:cNvSpPr>
          <p:nvPr>
            <p:ph type="dt" sz="half" idx="10"/>
          </p:nvPr>
        </p:nvSpPr>
        <p:spPr/>
        <p:txBody>
          <a:bodyPr/>
          <a:lstStyle/>
          <a:p>
            <a:fld id="{515F4169-562B-4353-9C02-0946D6A69D04}" type="datetime1">
              <a:rPr lang="en-US" smtClean="0"/>
              <a:t>12/26/2021</a:t>
            </a:fld>
            <a:endParaRPr lang="en-US"/>
          </a:p>
        </p:txBody>
      </p:sp>
      <p:sp>
        <p:nvSpPr>
          <p:cNvPr id="6" name="Footer Placeholder 5">
            <a:extLst>
              <a:ext uri="{FF2B5EF4-FFF2-40B4-BE49-F238E27FC236}">
                <a16:creationId xmlns:a16="http://schemas.microsoft.com/office/drawing/2014/main" id="{E03962FD-2645-4BA3-B892-C70963DA9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9CB1E-E8FD-4AEA-9D8D-EB88E571CC23}"/>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575122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C57B-5597-496D-AB3C-E47AAD8CDB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F85042-2F0D-4CA0-89AD-31D84ADE28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1D68F-6A43-4DB7-92F2-3BB383A42826}"/>
              </a:ext>
            </a:extLst>
          </p:cNvPr>
          <p:cNvSpPr>
            <a:spLocks noGrp="1"/>
          </p:cNvSpPr>
          <p:nvPr>
            <p:ph type="dt" sz="half" idx="10"/>
          </p:nvPr>
        </p:nvSpPr>
        <p:spPr/>
        <p:txBody>
          <a:bodyPr/>
          <a:lstStyle/>
          <a:p>
            <a:fld id="{3DC2FE4D-A2C4-470F-BA29-109628006D28}" type="datetime1">
              <a:rPr lang="en-US" smtClean="0"/>
              <a:t>12/26/2021</a:t>
            </a:fld>
            <a:endParaRPr lang="en-US"/>
          </a:p>
        </p:txBody>
      </p:sp>
      <p:sp>
        <p:nvSpPr>
          <p:cNvPr id="5" name="Footer Placeholder 4">
            <a:extLst>
              <a:ext uri="{FF2B5EF4-FFF2-40B4-BE49-F238E27FC236}">
                <a16:creationId xmlns:a16="http://schemas.microsoft.com/office/drawing/2014/main" id="{3CA34495-55AA-4988-9B63-29982A796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714F8-7D02-4EA3-8FC4-8D7918BEC399}"/>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106993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FD8A78-5A48-47AF-B877-A1F6017B18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6E7B76-FC8F-4441-BD22-78D8CCF5C5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032EB-F86F-4702-9700-1F0CC45C796B}"/>
              </a:ext>
            </a:extLst>
          </p:cNvPr>
          <p:cNvSpPr>
            <a:spLocks noGrp="1"/>
          </p:cNvSpPr>
          <p:nvPr>
            <p:ph type="dt" sz="half" idx="10"/>
          </p:nvPr>
        </p:nvSpPr>
        <p:spPr/>
        <p:txBody>
          <a:bodyPr/>
          <a:lstStyle/>
          <a:p>
            <a:fld id="{139A13DF-3100-44E4-AE84-4A436108EE83}" type="datetime1">
              <a:rPr lang="en-US" smtClean="0"/>
              <a:t>12/26/2021</a:t>
            </a:fld>
            <a:endParaRPr lang="en-US"/>
          </a:p>
        </p:txBody>
      </p:sp>
      <p:sp>
        <p:nvSpPr>
          <p:cNvPr id="5" name="Footer Placeholder 4">
            <a:extLst>
              <a:ext uri="{FF2B5EF4-FFF2-40B4-BE49-F238E27FC236}">
                <a16:creationId xmlns:a16="http://schemas.microsoft.com/office/drawing/2014/main" id="{1D90C641-9138-457B-B330-D15B22153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B2E02-4B18-4319-AF10-4A93C2EDCB7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391913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DA86-8954-47AB-90E5-0916DA5B78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157CD1-B619-43BC-8A43-A8CCCC775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2D3CD7-6BC5-4214-86E4-0C4A4BBD96B6}"/>
              </a:ext>
            </a:extLst>
          </p:cNvPr>
          <p:cNvSpPr>
            <a:spLocks noGrp="1"/>
          </p:cNvSpPr>
          <p:nvPr>
            <p:ph type="dt" sz="half" idx="10"/>
          </p:nvPr>
        </p:nvSpPr>
        <p:spPr/>
        <p:txBody>
          <a:bodyPr/>
          <a:lstStyle/>
          <a:p>
            <a:fld id="{7DEC9084-B0BA-459D-93F7-4EA987ECFFA5}" type="datetime1">
              <a:rPr lang="en-US" smtClean="0"/>
              <a:t>12/26/2021</a:t>
            </a:fld>
            <a:endParaRPr lang="en-US"/>
          </a:p>
        </p:txBody>
      </p:sp>
      <p:sp>
        <p:nvSpPr>
          <p:cNvPr id="5" name="Footer Placeholder 4">
            <a:extLst>
              <a:ext uri="{FF2B5EF4-FFF2-40B4-BE49-F238E27FC236}">
                <a16:creationId xmlns:a16="http://schemas.microsoft.com/office/drawing/2014/main" id="{363EB0C5-0217-463C-A20E-1D550448E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8171A-F0D7-4AD4-8989-DBFFBD9B1B4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28268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6309-69D5-4AD9-A774-EEC51777C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6CBCB-8E5A-4D19-872C-21D8382226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8B3173-18E7-4775-A4D6-BB405F7E56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D269FE-846B-4816-8DA7-8EF9584B4065}"/>
              </a:ext>
            </a:extLst>
          </p:cNvPr>
          <p:cNvSpPr>
            <a:spLocks noGrp="1"/>
          </p:cNvSpPr>
          <p:nvPr>
            <p:ph type="dt" sz="half" idx="10"/>
          </p:nvPr>
        </p:nvSpPr>
        <p:spPr/>
        <p:txBody>
          <a:bodyPr/>
          <a:lstStyle/>
          <a:p>
            <a:fld id="{4027135B-2C3B-4B91-B32C-65134F89E0F4}" type="datetime1">
              <a:rPr lang="en-US" smtClean="0"/>
              <a:t>12/26/2021</a:t>
            </a:fld>
            <a:endParaRPr lang="en-US"/>
          </a:p>
        </p:txBody>
      </p:sp>
      <p:sp>
        <p:nvSpPr>
          <p:cNvPr id="6" name="Footer Placeholder 5">
            <a:extLst>
              <a:ext uri="{FF2B5EF4-FFF2-40B4-BE49-F238E27FC236}">
                <a16:creationId xmlns:a16="http://schemas.microsoft.com/office/drawing/2014/main" id="{76E65629-EDB1-450F-9D56-B43AF6BE8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A3AE3-F530-49AB-A992-A18D42CE3DAF}"/>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841768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0BE9-6E8A-4C66-B704-EA1B67339E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8B343-20B6-445D-B568-55614B76D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2E7346-E172-41BA-8D7F-B93A9A8C3A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10996-EE85-4A30-B013-A61CCD66FC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03E8F0-960F-4C9A-9585-5087F46F9B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73F08-40B3-452F-BEE3-0148D308901A}"/>
              </a:ext>
            </a:extLst>
          </p:cNvPr>
          <p:cNvSpPr>
            <a:spLocks noGrp="1"/>
          </p:cNvSpPr>
          <p:nvPr>
            <p:ph type="dt" sz="half" idx="10"/>
          </p:nvPr>
        </p:nvSpPr>
        <p:spPr/>
        <p:txBody>
          <a:bodyPr/>
          <a:lstStyle/>
          <a:p>
            <a:fld id="{286995E8-1793-4F1B-A15F-F8ED7016357D}" type="datetime1">
              <a:rPr lang="en-US" smtClean="0"/>
              <a:t>12/26/2021</a:t>
            </a:fld>
            <a:endParaRPr lang="en-US"/>
          </a:p>
        </p:txBody>
      </p:sp>
      <p:sp>
        <p:nvSpPr>
          <p:cNvPr id="8" name="Footer Placeholder 7">
            <a:extLst>
              <a:ext uri="{FF2B5EF4-FFF2-40B4-BE49-F238E27FC236}">
                <a16:creationId xmlns:a16="http://schemas.microsoft.com/office/drawing/2014/main" id="{3B03651B-81C5-4816-A69B-E2237F9AC0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66FBAE-3480-449D-8369-DCC1C5DDEA23}"/>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85942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8518-5E98-464C-9FFC-157618D45C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BC9A70-483A-46CE-884B-34DE27A950A0}"/>
              </a:ext>
            </a:extLst>
          </p:cNvPr>
          <p:cNvSpPr>
            <a:spLocks noGrp="1"/>
          </p:cNvSpPr>
          <p:nvPr>
            <p:ph type="dt" sz="half" idx="10"/>
          </p:nvPr>
        </p:nvSpPr>
        <p:spPr/>
        <p:txBody>
          <a:bodyPr/>
          <a:lstStyle/>
          <a:p>
            <a:fld id="{FD3D4BB5-CF14-48A7-B7B6-538E8A78D6AB}" type="datetime1">
              <a:rPr lang="en-US" smtClean="0"/>
              <a:t>12/26/2021</a:t>
            </a:fld>
            <a:endParaRPr lang="en-US"/>
          </a:p>
        </p:txBody>
      </p:sp>
      <p:sp>
        <p:nvSpPr>
          <p:cNvPr id="4" name="Footer Placeholder 3">
            <a:extLst>
              <a:ext uri="{FF2B5EF4-FFF2-40B4-BE49-F238E27FC236}">
                <a16:creationId xmlns:a16="http://schemas.microsoft.com/office/drawing/2014/main" id="{82DD47DC-4BD6-4DE3-BD55-C1D8893EEE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C51E2C-F6C2-4C34-83E3-5BD6081C933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82106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39581-24F4-43AB-9AAF-1951ED02FC49}"/>
              </a:ext>
            </a:extLst>
          </p:cNvPr>
          <p:cNvSpPr>
            <a:spLocks noGrp="1"/>
          </p:cNvSpPr>
          <p:nvPr>
            <p:ph type="dt" sz="half" idx="10"/>
          </p:nvPr>
        </p:nvSpPr>
        <p:spPr/>
        <p:txBody>
          <a:bodyPr/>
          <a:lstStyle/>
          <a:p>
            <a:fld id="{E5580A90-28D7-4EEE-959D-26AA9755AEE0}" type="datetime1">
              <a:rPr lang="en-US" smtClean="0"/>
              <a:t>12/26/2021</a:t>
            </a:fld>
            <a:endParaRPr lang="en-US"/>
          </a:p>
        </p:txBody>
      </p:sp>
      <p:sp>
        <p:nvSpPr>
          <p:cNvPr id="3" name="Footer Placeholder 2">
            <a:extLst>
              <a:ext uri="{FF2B5EF4-FFF2-40B4-BE49-F238E27FC236}">
                <a16:creationId xmlns:a16="http://schemas.microsoft.com/office/drawing/2014/main" id="{2B9B5B99-A5A2-4820-A607-A719458149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AED640-4666-4F54-BFE1-60F97E6A3290}"/>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378232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76A4-9188-4D91-9447-89EA328BE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4EFB7A-41BA-47B6-8DC9-92756E6D1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37E3D1-64FD-421E-9047-084A28F18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99EEC4-45E1-4B5C-AA82-707D0E98137F}"/>
              </a:ext>
            </a:extLst>
          </p:cNvPr>
          <p:cNvSpPr>
            <a:spLocks noGrp="1"/>
          </p:cNvSpPr>
          <p:nvPr>
            <p:ph type="dt" sz="half" idx="10"/>
          </p:nvPr>
        </p:nvSpPr>
        <p:spPr/>
        <p:txBody>
          <a:bodyPr/>
          <a:lstStyle/>
          <a:p>
            <a:fld id="{540903BE-08E2-4B8D-B0C0-4F9A00E5044A}" type="datetime1">
              <a:rPr lang="en-US" smtClean="0"/>
              <a:t>12/26/2021</a:t>
            </a:fld>
            <a:endParaRPr lang="en-US"/>
          </a:p>
        </p:txBody>
      </p:sp>
      <p:sp>
        <p:nvSpPr>
          <p:cNvPr id="6" name="Footer Placeholder 5">
            <a:extLst>
              <a:ext uri="{FF2B5EF4-FFF2-40B4-BE49-F238E27FC236}">
                <a16:creationId xmlns:a16="http://schemas.microsoft.com/office/drawing/2014/main" id="{D4110418-944F-47DA-AC1C-DD1BFD654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008B9C-3444-41B2-B06C-3987DAD7F24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425198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4187-8CFF-41F4-BF49-27019569C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6B43D-AF9C-4964-82A8-97B88E8AA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350574-9685-404D-A815-CDC054B55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CD6C7B-780C-42B5-9657-04C3249E7D3D}"/>
              </a:ext>
            </a:extLst>
          </p:cNvPr>
          <p:cNvSpPr>
            <a:spLocks noGrp="1"/>
          </p:cNvSpPr>
          <p:nvPr>
            <p:ph type="dt" sz="half" idx="10"/>
          </p:nvPr>
        </p:nvSpPr>
        <p:spPr/>
        <p:txBody>
          <a:bodyPr/>
          <a:lstStyle/>
          <a:p>
            <a:fld id="{1F861C92-C80B-4AB9-AFBA-5E30A1961119}" type="datetime1">
              <a:rPr lang="en-US" smtClean="0"/>
              <a:t>12/26/2021</a:t>
            </a:fld>
            <a:endParaRPr lang="en-US"/>
          </a:p>
        </p:txBody>
      </p:sp>
      <p:sp>
        <p:nvSpPr>
          <p:cNvPr id="6" name="Footer Placeholder 5">
            <a:extLst>
              <a:ext uri="{FF2B5EF4-FFF2-40B4-BE49-F238E27FC236}">
                <a16:creationId xmlns:a16="http://schemas.microsoft.com/office/drawing/2014/main" id="{E03962FD-2645-4BA3-B892-C70963DA9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9CB1E-E8FD-4AEA-9D8D-EB88E571CC23}"/>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391671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8953"/>
            <a:ext cx="12192000" cy="1436591"/>
          </a:xfrm>
          <a:prstGeom prst="rect">
            <a:avLst/>
          </a:prstGeom>
          <a:gradFill flip="none" rotWithShape="1">
            <a:gsLst>
              <a:gs pos="86000">
                <a:srgbClr val="008CBE"/>
              </a:gs>
              <a:gs pos="31000">
                <a:srgbClr val="004360">
                  <a:alpha val="93000"/>
                  <a:lumMod val="92000"/>
                </a:srgb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72224545-F66F-4698-B617-7D74B50E0779}"/>
              </a:ext>
            </a:extLst>
          </p:cNvPr>
          <p:cNvSpPr>
            <a:spLocks noGrp="1"/>
          </p:cNvSpPr>
          <p:nvPr>
            <p:ph type="title"/>
          </p:nvPr>
        </p:nvSpPr>
        <p:spPr>
          <a:xfrm>
            <a:off x="838200" y="92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0A4930-565A-4E6C-A6E6-56976AA54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3518FE-5ACF-489B-8153-985CC7302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37FEB-0C3A-4FEA-A2F0-16B8151F1913}" type="datetime1">
              <a:rPr lang="en-US" smtClean="0"/>
              <a:t>12/26/2021</a:t>
            </a:fld>
            <a:endParaRPr lang="en-US"/>
          </a:p>
        </p:txBody>
      </p:sp>
      <p:sp>
        <p:nvSpPr>
          <p:cNvPr id="5" name="Footer Placeholder 4">
            <a:extLst>
              <a:ext uri="{FF2B5EF4-FFF2-40B4-BE49-F238E27FC236}">
                <a16:creationId xmlns:a16="http://schemas.microsoft.com/office/drawing/2014/main" id="{D57EE60B-D3F0-4AF4-9A9F-2563FB6A4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1EBEEA-0AE8-496D-8067-F0759DC4B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52C01-B407-49F6-871A-3FDE82C49E56}" type="slidenum">
              <a:rPr lang="en-US" smtClean="0"/>
              <a:t>‹#›</a:t>
            </a:fld>
            <a:endParaRPr lang="en-US"/>
          </a:p>
        </p:txBody>
      </p:sp>
      <p:pic>
        <p:nvPicPr>
          <p:cNvPr id="9" name="Picture 8">
            <a:extLst>
              <a:ext uri="{FF2B5EF4-FFF2-40B4-BE49-F238E27FC236}">
                <a16:creationId xmlns:a16="http://schemas.microsoft.com/office/drawing/2014/main" id="{81D13AC7-94C7-4B98-9BA9-BD6B6EFF7DC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36370" y="5894768"/>
            <a:ext cx="1555630" cy="1118507"/>
          </a:xfrm>
          <a:prstGeom prst="rect">
            <a:avLst/>
          </a:prstGeom>
        </p:spPr>
      </p:pic>
    </p:spTree>
    <p:extLst>
      <p:ext uri="{BB962C8B-B14F-4D97-AF65-F5344CB8AC3E}">
        <p14:creationId xmlns:p14="http://schemas.microsoft.com/office/powerpoint/2010/main" val="2939127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8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224545-F66F-4698-B617-7D74B50E0779}"/>
              </a:ext>
            </a:extLst>
          </p:cNvPr>
          <p:cNvSpPr>
            <a:spLocks noGrp="1"/>
          </p:cNvSpPr>
          <p:nvPr>
            <p:ph type="title"/>
          </p:nvPr>
        </p:nvSpPr>
        <p:spPr>
          <a:xfrm>
            <a:off x="838200" y="92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0A4930-565A-4E6C-A6E6-56976AA54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3518FE-5ACF-489B-8153-985CC7302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0115E-AA3D-43EB-9544-6A5A5EE5D84E}" type="datetime1">
              <a:rPr lang="en-US" smtClean="0"/>
              <a:t>12/26/2021</a:t>
            </a:fld>
            <a:endParaRPr lang="en-US"/>
          </a:p>
        </p:txBody>
      </p:sp>
      <p:sp>
        <p:nvSpPr>
          <p:cNvPr id="5" name="Footer Placeholder 4">
            <a:extLst>
              <a:ext uri="{FF2B5EF4-FFF2-40B4-BE49-F238E27FC236}">
                <a16:creationId xmlns:a16="http://schemas.microsoft.com/office/drawing/2014/main" id="{D57EE60B-D3F0-4AF4-9A9F-2563FB6A4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1EBEEA-0AE8-496D-8067-F0759DC4B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52C01-B407-49F6-871A-3FDE82C49E56}" type="slidenum">
              <a:rPr lang="en-US" smtClean="0"/>
              <a:t>‹#›</a:t>
            </a:fld>
            <a:endParaRPr lang="en-US"/>
          </a:p>
        </p:txBody>
      </p:sp>
    </p:spTree>
    <p:extLst>
      <p:ext uri="{BB962C8B-B14F-4D97-AF65-F5344CB8AC3E}">
        <p14:creationId xmlns:p14="http://schemas.microsoft.com/office/powerpoint/2010/main" val="18956572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400" rtl="0" eaLnBrk="1" latinLnBrk="0" hangingPunct="1">
        <a:lnSpc>
          <a:spcPct val="90000"/>
        </a:lnSpc>
        <a:spcBef>
          <a:spcPct val="0"/>
        </a:spcBef>
        <a:buNone/>
        <a:defRPr sz="48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23425"/>
            <a:ext cx="12192000" cy="939437"/>
          </a:xfrm>
          <a:prstGeom prst="rect">
            <a:avLst/>
          </a:prstGeom>
          <a:gradFill flip="none" rotWithShape="1">
            <a:gsLst>
              <a:gs pos="0">
                <a:srgbClr val="008CBE"/>
              </a:gs>
              <a:gs pos="48000">
                <a:srgbClr val="008CBE"/>
              </a:gs>
              <a:gs pos="0">
                <a:srgbClr val="004360">
                  <a:alpha val="93000"/>
                  <a:lumMod val="92000"/>
                </a:srgb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364837" y="1648003"/>
            <a:ext cx="11462326" cy="2678594"/>
          </a:xfrm>
        </p:spPr>
        <p:txBody>
          <a:bodyPr>
            <a:noAutofit/>
          </a:bodyPr>
          <a:lstStyle/>
          <a:p>
            <a:pPr>
              <a:lnSpc>
                <a:spcPct val="120000"/>
              </a:lnSpc>
            </a:pPr>
            <a:r>
              <a:rPr lang="en-US" sz="4800" i="1" u="sng" dirty="0" smtClean="0">
                <a:solidFill>
                  <a:schemeClr val="tx2"/>
                </a:solidFill>
                <a:cs typeface="B Nazanin" panose="00000400000000000000" pitchFamily="2" charset="-78"/>
              </a:rPr>
              <a:t>Venous </a:t>
            </a:r>
            <a:r>
              <a:rPr lang="en-US" sz="4800" i="1" u="sng" dirty="0">
                <a:solidFill>
                  <a:schemeClr val="tx2"/>
                </a:solidFill>
                <a:cs typeface="B Nazanin" panose="00000400000000000000" pitchFamily="2" charset="-78"/>
              </a:rPr>
              <a:t>thromboembolism </a:t>
            </a:r>
            <a:r>
              <a:rPr lang="en-US" sz="4800" i="1" dirty="0" smtClean="0">
                <a:solidFill>
                  <a:schemeClr val="tx2"/>
                </a:solidFill>
                <a:latin typeface="Century Gothic" panose="020B0502020202020204" pitchFamily="34" charset="0"/>
                <a:cs typeface="B Nazanin" panose="00000400000000000000" pitchFamily="2" charset="-78"/>
              </a:rPr>
              <a:t>( VTE )</a:t>
            </a:r>
            <a:r>
              <a:rPr lang="en-US" sz="4800" dirty="0" smtClean="0">
                <a:solidFill>
                  <a:schemeClr val="tx2"/>
                </a:solidFill>
                <a:latin typeface="Century Gothic" panose="020B0502020202020204" pitchFamily="34" charset="0"/>
              </a:rPr>
              <a:t/>
            </a:r>
            <a:br>
              <a:rPr lang="en-US" sz="4800" dirty="0" smtClean="0">
                <a:solidFill>
                  <a:schemeClr val="tx2"/>
                </a:solidFill>
                <a:latin typeface="Century Gothic" panose="020B0502020202020204" pitchFamily="34" charset="0"/>
              </a:rPr>
            </a:br>
            <a:r>
              <a:rPr lang="en-US" sz="1600" dirty="0" smtClean="0">
                <a:solidFill>
                  <a:srgbClr val="004360"/>
                </a:solidFill>
                <a:latin typeface="Century Gothic" panose="020B0502020202020204" pitchFamily="34" charset="0"/>
              </a:rPr>
              <a:t>M.Gheraati.MD</a:t>
            </a:r>
            <a:br>
              <a:rPr lang="en-US" sz="1600" dirty="0" smtClean="0">
                <a:solidFill>
                  <a:srgbClr val="004360"/>
                </a:solidFill>
                <a:latin typeface="Century Gothic" panose="020B0502020202020204" pitchFamily="34" charset="0"/>
              </a:rPr>
            </a:br>
            <a:r>
              <a:rPr lang="en-US" sz="1600" dirty="0" smtClean="0">
                <a:solidFill>
                  <a:srgbClr val="004360"/>
                </a:solidFill>
                <a:latin typeface="Century Gothic" panose="020B0502020202020204" pitchFamily="34" charset="0"/>
              </a:rPr>
              <a:t>Pulmonologist / Sleep specialist</a:t>
            </a:r>
            <a:br>
              <a:rPr lang="en-US" sz="1600" dirty="0" smtClean="0">
                <a:solidFill>
                  <a:srgbClr val="004360"/>
                </a:solidFill>
                <a:latin typeface="Century Gothic" panose="020B0502020202020204" pitchFamily="34" charset="0"/>
              </a:rPr>
            </a:br>
            <a:r>
              <a:rPr lang="en-US" sz="1600" dirty="0" smtClean="0">
                <a:solidFill>
                  <a:srgbClr val="004360"/>
                </a:solidFill>
                <a:latin typeface="Century Gothic" panose="020B0502020202020204" pitchFamily="34" charset="0"/>
              </a:rPr>
              <a:t>QUMS</a:t>
            </a:r>
            <a:br>
              <a:rPr lang="en-US" sz="1600" dirty="0" smtClean="0">
                <a:solidFill>
                  <a:srgbClr val="004360"/>
                </a:solidFill>
                <a:latin typeface="Century Gothic" panose="020B0502020202020204" pitchFamily="34" charset="0"/>
              </a:rPr>
            </a:br>
            <a:r>
              <a:rPr lang="en-US" sz="1600" dirty="0" smtClean="0">
                <a:solidFill>
                  <a:srgbClr val="004360"/>
                </a:solidFill>
                <a:latin typeface="Century Gothic" panose="020B0502020202020204" pitchFamily="34" charset="0"/>
              </a:rPr>
              <a:t>1400</a:t>
            </a:r>
            <a:endParaRPr lang="en-US" sz="1600" dirty="0">
              <a:solidFill>
                <a:srgbClr val="004360"/>
              </a:solidFill>
              <a:latin typeface="Century Gothic" panose="020B0502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1" y="5847412"/>
            <a:ext cx="1620194" cy="1146081"/>
          </a:xfrm>
          <a:prstGeom prst="rect">
            <a:avLst/>
          </a:prstGeom>
        </p:spPr>
      </p:pic>
      <p:sp>
        <p:nvSpPr>
          <p:cNvPr id="8" name="Rectangle 7"/>
          <p:cNvSpPr/>
          <p:nvPr/>
        </p:nvSpPr>
        <p:spPr>
          <a:xfrm>
            <a:off x="0" y="1"/>
            <a:ext cx="12192000" cy="203200"/>
          </a:xfrm>
          <a:prstGeom prst="rect">
            <a:avLst/>
          </a:prstGeom>
          <a:gradFill flip="none" rotWithShape="1">
            <a:gsLst>
              <a:gs pos="0">
                <a:srgbClr val="008CBE"/>
              </a:gs>
              <a:gs pos="88000">
                <a:srgbClr val="008CBE"/>
              </a:gs>
              <a:gs pos="0">
                <a:srgbClr val="004360">
                  <a:alpha val="93000"/>
                  <a:lumMod val="92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1056" y="5850213"/>
            <a:ext cx="1440248" cy="1026680"/>
          </a:xfrm>
          <a:prstGeom prst="rect">
            <a:avLst/>
          </a:prstGeom>
        </p:spPr>
      </p:pic>
      <p:pic>
        <p:nvPicPr>
          <p:cNvPr id="10" name="Picture 9">
            <a:extLst>
              <a:ext uri="{FF2B5EF4-FFF2-40B4-BE49-F238E27FC236}">
                <a16:creationId xmlns:a16="http://schemas.microsoft.com/office/drawing/2014/main" id="{E10731D1-5D17-444F-9A17-C4D106068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1039" y="304082"/>
            <a:ext cx="1030265" cy="1113592"/>
          </a:xfrm>
          <a:prstGeom prst="rect">
            <a:avLst/>
          </a:prstGeom>
          <a:ln>
            <a:noFill/>
          </a:ln>
        </p:spPr>
      </p:pic>
    </p:spTree>
    <p:extLst>
      <p:ext uri="{BB962C8B-B14F-4D97-AF65-F5344CB8AC3E}">
        <p14:creationId xmlns:p14="http://schemas.microsoft.com/office/powerpoint/2010/main" val="7091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572216" y="3146490"/>
            <a:ext cx="10554574" cy="3636511"/>
          </a:xfrm>
        </p:spPr>
        <p:txBody>
          <a:bodyPr>
            <a:normAutofit/>
          </a:bodyPr>
          <a:lstStyle/>
          <a:p>
            <a:pPr marL="0" indent="0" algn="ctr">
              <a:buNone/>
            </a:pPr>
            <a:r>
              <a:rPr lang="en-US" sz="4000" b="1" i="1" u="sng" dirty="0" smtClean="0">
                <a:solidFill>
                  <a:schemeClr val="tx2"/>
                </a:solidFill>
              </a:rPr>
              <a:t>Clinical presentation</a:t>
            </a:r>
            <a:endParaRPr lang="en-US" sz="4000" i="1" u="sng" dirty="0">
              <a:solidFill>
                <a:schemeClr val="tx2"/>
              </a:solidFill>
            </a:endParaRPr>
          </a:p>
        </p:txBody>
      </p:sp>
    </p:spTree>
    <p:extLst>
      <p:ext uri="{BB962C8B-B14F-4D97-AF65-F5344CB8AC3E}">
        <p14:creationId xmlns:p14="http://schemas.microsoft.com/office/powerpoint/2010/main" val="1558515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Objectives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7915" y="1484852"/>
            <a:ext cx="7516535" cy="4815280"/>
          </a:xfrm>
        </p:spPr>
      </p:pic>
    </p:spTree>
    <p:extLst>
      <p:ext uri="{BB962C8B-B14F-4D97-AF65-F5344CB8AC3E}">
        <p14:creationId xmlns:p14="http://schemas.microsoft.com/office/powerpoint/2010/main" val="3840776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Objectives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0193" y="1828800"/>
            <a:ext cx="7751427" cy="3724712"/>
          </a:xfrm>
        </p:spPr>
      </p:pic>
    </p:spTree>
    <p:extLst>
      <p:ext uri="{BB962C8B-B14F-4D97-AF65-F5344CB8AC3E}">
        <p14:creationId xmlns:p14="http://schemas.microsoft.com/office/powerpoint/2010/main" val="2641119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352338" y="2449585"/>
            <a:ext cx="11308359" cy="3481432"/>
          </a:xfrm>
        </p:spPr>
        <p:txBody>
          <a:bodyPr>
            <a:normAutofit/>
          </a:bodyPr>
          <a:lstStyle/>
          <a:p>
            <a:r>
              <a:rPr lang="en-US" sz="2000" dirty="0"/>
              <a:t>Modification of the Wells clinical decision rule, called the </a:t>
            </a:r>
            <a:r>
              <a:rPr lang="en-US" sz="2000" i="1" u="sng" dirty="0"/>
              <a:t>YEARS</a:t>
            </a:r>
            <a:r>
              <a:rPr lang="en-US" sz="2000" dirty="0"/>
              <a:t> </a:t>
            </a:r>
            <a:r>
              <a:rPr lang="en-US" sz="2000" dirty="0" smtClean="0"/>
              <a:t>algorithm, combined </a:t>
            </a:r>
            <a:r>
              <a:rPr lang="en-US" sz="2000" dirty="0"/>
              <a:t>an evaluation of three characteristics (clinical signs of DVT, hemoptysis, and whether PE is the most likely diagnosis) with a differential analysis of D-dimer concentrations. </a:t>
            </a:r>
            <a:endParaRPr lang="en-US" sz="2000" dirty="0" smtClean="0"/>
          </a:p>
          <a:p>
            <a:endParaRPr lang="en-US" sz="2000" dirty="0"/>
          </a:p>
          <a:p>
            <a:r>
              <a:rPr lang="en-US" sz="2000" dirty="0" smtClean="0"/>
              <a:t>In </a:t>
            </a:r>
            <a:r>
              <a:rPr lang="en-US" sz="2000" dirty="0"/>
              <a:t>patients with </a:t>
            </a:r>
            <a:r>
              <a:rPr lang="en-US" sz="2000" i="1" u="sng" dirty="0"/>
              <a:t>none</a:t>
            </a:r>
            <a:r>
              <a:rPr lang="en-US" sz="2000" dirty="0"/>
              <a:t> of the characteristics, D-dimer of less than 1000 ng/mL safely excluded </a:t>
            </a:r>
            <a:r>
              <a:rPr lang="en-US" sz="2000" dirty="0" smtClean="0"/>
              <a:t>PE.</a:t>
            </a:r>
          </a:p>
          <a:p>
            <a:endParaRPr lang="en-US" sz="2000" dirty="0" smtClean="0"/>
          </a:p>
          <a:p>
            <a:r>
              <a:rPr lang="en-US" sz="2000" dirty="0"/>
              <a:t>I</a:t>
            </a:r>
            <a:r>
              <a:rPr lang="en-US" sz="2000" dirty="0" smtClean="0"/>
              <a:t>n </a:t>
            </a:r>
            <a:r>
              <a:rPr lang="en-US" sz="2000" dirty="0"/>
              <a:t>those with </a:t>
            </a:r>
            <a:r>
              <a:rPr lang="en-US" sz="2000" i="1" u="sng" dirty="0"/>
              <a:t>any (or all) </a:t>
            </a:r>
            <a:r>
              <a:rPr lang="en-US" sz="2000" dirty="0"/>
              <a:t>of the characteristics, D-dimer less than 500 ng/mL was necessary to exclude PE </a:t>
            </a:r>
            <a:r>
              <a:rPr lang="en-US" sz="2000" dirty="0" smtClean="0"/>
              <a:t>.</a:t>
            </a:r>
          </a:p>
          <a:p>
            <a:endParaRPr lang="en-US" sz="2400" dirty="0"/>
          </a:p>
          <a:p>
            <a:pPr marL="0" indent="0">
              <a:buNone/>
            </a:pPr>
            <a:endParaRPr lang="en-US" sz="2400" dirty="0"/>
          </a:p>
        </p:txBody>
      </p:sp>
    </p:spTree>
    <p:extLst>
      <p:ext uri="{BB962C8B-B14F-4D97-AF65-F5344CB8AC3E}">
        <p14:creationId xmlns:p14="http://schemas.microsoft.com/office/powerpoint/2010/main" val="2043507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1092334" y="3154879"/>
            <a:ext cx="10554574" cy="3636511"/>
          </a:xfrm>
        </p:spPr>
        <p:txBody>
          <a:bodyPr>
            <a:normAutofit/>
          </a:bodyPr>
          <a:lstStyle/>
          <a:p>
            <a:r>
              <a:rPr lang="en-US" dirty="0"/>
              <a:t>Routine laboratory studies cannot make the diagnosis of PE.</a:t>
            </a:r>
          </a:p>
        </p:txBody>
      </p:sp>
    </p:spTree>
    <p:extLst>
      <p:ext uri="{BB962C8B-B14F-4D97-AF65-F5344CB8AC3E}">
        <p14:creationId xmlns:p14="http://schemas.microsoft.com/office/powerpoint/2010/main" val="3327294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958110" y="2089477"/>
            <a:ext cx="10554574" cy="3636511"/>
          </a:xfrm>
        </p:spPr>
        <p:txBody>
          <a:bodyPr>
            <a:normAutofit/>
          </a:bodyPr>
          <a:lstStyle/>
          <a:p>
            <a:r>
              <a:rPr lang="en-US" sz="2000" dirty="0"/>
              <a:t>The majority of patients with PE have abnormal chest radiographs</a:t>
            </a:r>
            <a:r>
              <a:rPr lang="en-US" sz="2000" dirty="0" smtClean="0"/>
              <a:t>.</a:t>
            </a:r>
          </a:p>
          <a:p>
            <a:endParaRPr lang="en-US" sz="2000" dirty="0"/>
          </a:p>
          <a:p>
            <a:r>
              <a:rPr lang="en-US" sz="2000" dirty="0"/>
              <a:t>The most common radiographic abnormalities were </a:t>
            </a:r>
            <a:r>
              <a:rPr lang="en-US" sz="2000" i="1" u="sng" dirty="0"/>
              <a:t>atelectasis</a:t>
            </a:r>
            <a:r>
              <a:rPr lang="en-US" sz="2000" dirty="0"/>
              <a:t> and </a:t>
            </a:r>
            <a:r>
              <a:rPr lang="en-US" sz="2000" i="1" u="sng" dirty="0"/>
              <a:t>pulmonary opacities</a:t>
            </a:r>
            <a:r>
              <a:rPr lang="en-US" sz="2000" i="1" u="sng" dirty="0" smtClean="0"/>
              <a:t>.</a:t>
            </a:r>
          </a:p>
          <a:p>
            <a:endParaRPr lang="en-US" sz="2000" dirty="0"/>
          </a:p>
          <a:p>
            <a:r>
              <a:rPr lang="en-US" sz="2000" dirty="0"/>
              <a:t>Although pleural effusions are seen in almost half of the patients, the majority of effusions are small and involve only blunting of the </a:t>
            </a:r>
            <a:r>
              <a:rPr lang="en-US" sz="2000" dirty="0" err="1"/>
              <a:t>costophrenic</a:t>
            </a:r>
            <a:r>
              <a:rPr lang="en-US" sz="2000" dirty="0"/>
              <a:t> angle</a:t>
            </a:r>
            <a:r>
              <a:rPr lang="en-US" sz="2000" dirty="0" smtClean="0"/>
              <a:t>.</a:t>
            </a:r>
          </a:p>
          <a:p>
            <a:endParaRPr lang="en-US" sz="2000" dirty="0"/>
          </a:p>
          <a:p>
            <a:r>
              <a:rPr lang="en-US" sz="2000" dirty="0"/>
              <a:t> specific for embolism</a:t>
            </a:r>
          </a:p>
        </p:txBody>
      </p:sp>
    </p:spTree>
    <p:extLst>
      <p:ext uri="{BB962C8B-B14F-4D97-AF65-F5344CB8AC3E}">
        <p14:creationId xmlns:p14="http://schemas.microsoft.com/office/powerpoint/2010/main" val="1205620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4360" y="1828800"/>
            <a:ext cx="7231310" cy="4387442"/>
          </a:xfrm>
        </p:spPr>
      </p:pic>
    </p:spTree>
    <p:extLst>
      <p:ext uri="{BB962C8B-B14F-4D97-AF65-F5344CB8AC3E}">
        <p14:creationId xmlns:p14="http://schemas.microsoft.com/office/powerpoint/2010/main" val="1569490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37563"/>
            <a:ext cx="10515600" cy="780075"/>
          </a:xfrm>
        </p:spPr>
        <p:txBody>
          <a:bodyPr>
            <a:normAutofit fontScale="90000"/>
          </a:bodyPr>
          <a:lstStyle/>
          <a:p>
            <a:pPr algn="ctr"/>
            <a:r>
              <a:rPr lang="en-US" sz="3600" i="1" u="sng" dirty="0"/>
              <a:t>Wester mark sign (focal areas of </a:t>
            </a:r>
            <a:r>
              <a:rPr lang="en-US" sz="3600" i="1" u="sng" dirty="0" err="1"/>
              <a:t>avascularity</a:t>
            </a:r>
            <a:r>
              <a:rPr lang="en-US" sz="3600" i="1" u="sng" dirty="0"/>
              <a:t>)</a:t>
            </a:r>
            <a:br>
              <a:rPr lang="en-US" sz="3600" i="1" u="sng" dirty="0"/>
            </a:br>
            <a:endParaRPr lang="en-US" sz="3600" i="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3236" y="2268722"/>
            <a:ext cx="3714941" cy="3327571"/>
          </a:xfrm>
        </p:spPr>
      </p:pic>
    </p:spTree>
    <p:extLst>
      <p:ext uri="{BB962C8B-B14F-4D97-AF65-F5344CB8AC3E}">
        <p14:creationId xmlns:p14="http://schemas.microsoft.com/office/powerpoint/2010/main" val="3889650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0421" y="410857"/>
            <a:ext cx="10515600" cy="1325563"/>
          </a:xfrm>
        </p:spPr>
        <p:txBody>
          <a:bodyPr>
            <a:normAutofit/>
          </a:bodyPr>
          <a:lstStyle/>
          <a:p>
            <a:pPr algn="ctr"/>
            <a:r>
              <a:rPr lang="en-US" sz="3200" i="1" u="sng" dirty="0" smtClean="0"/>
              <a:t>Hampton </a:t>
            </a:r>
            <a:r>
              <a:rPr lang="en-US" sz="3200" i="1" u="sng" dirty="0"/>
              <a:t>hump (pleural-based, wedge-shaped opacity)</a:t>
            </a:r>
            <a:br>
              <a:rPr lang="en-US" sz="3200" i="1" u="sng" dirty="0"/>
            </a:br>
            <a:endParaRPr lang="en-US" sz="3200" i="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1332" y="2247398"/>
            <a:ext cx="3683189" cy="3403775"/>
          </a:xfrm>
        </p:spPr>
      </p:pic>
    </p:spTree>
    <p:extLst>
      <p:ext uri="{BB962C8B-B14F-4D97-AF65-F5344CB8AC3E}">
        <p14:creationId xmlns:p14="http://schemas.microsoft.com/office/powerpoint/2010/main" val="947483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1481" y="427635"/>
            <a:ext cx="10515600" cy="1325563"/>
          </a:xfrm>
        </p:spPr>
        <p:txBody>
          <a:bodyPr>
            <a:normAutofit/>
          </a:bodyPr>
          <a:lstStyle/>
          <a:p>
            <a:r>
              <a:rPr lang="en-US" sz="2800" i="1" u="sng" dirty="0"/>
              <a:t>Fleischner sign (prominence of the central pulmonary artery)</a:t>
            </a:r>
            <a:br>
              <a:rPr lang="en-US" sz="2800" i="1" u="sng" dirty="0"/>
            </a:br>
            <a:endParaRPr lang="en-US" sz="2800" i="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0417" y="2239861"/>
            <a:ext cx="3805688" cy="3636963"/>
          </a:xfrm>
        </p:spPr>
      </p:pic>
    </p:spTree>
    <p:extLst>
      <p:ext uri="{BB962C8B-B14F-4D97-AF65-F5344CB8AC3E}">
        <p14:creationId xmlns:p14="http://schemas.microsoft.com/office/powerpoint/2010/main" val="494011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998289" y="1829418"/>
            <a:ext cx="10103333" cy="3636511"/>
          </a:xfrm>
        </p:spPr>
        <p:txBody>
          <a:bodyPr>
            <a:normAutofit/>
          </a:bodyPr>
          <a:lstStyle/>
          <a:p>
            <a:pPr algn="ctr"/>
            <a:r>
              <a:rPr lang="en-US" dirty="0" smtClean="0">
                <a:cs typeface="B Nazanin" panose="00000400000000000000" pitchFamily="2" charset="-78"/>
              </a:rPr>
              <a:t>Because </a:t>
            </a:r>
            <a:r>
              <a:rPr lang="en-US" dirty="0">
                <a:cs typeface="B Nazanin" panose="00000400000000000000" pitchFamily="2" charset="-78"/>
              </a:rPr>
              <a:t>most pulmonary thromboembolism originates in the deep veins, particularly of the lower extremities, the term </a:t>
            </a:r>
            <a:r>
              <a:rPr lang="en-US" i="1" u="sng" dirty="0">
                <a:cs typeface="B Nazanin" panose="00000400000000000000" pitchFamily="2" charset="-78"/>
              </a:rPr>
              <a:t>venous thromboembolism (VTE) </a:t>
            </a:r>
            <a:r>
              <a:rPr lang="en-US" dirty="0">
                <a:cs typeface="B Nazanin" panose="00000400000000000000" pitchFamily="2" charset="-78"/>
              </a:rPr>
              <a:t>is often used to describe </a:t>
            </a:r>
            <a:r>
              <a:rPr lang="en-US" dirty="0" smtClean="0">
                <a:cs typeface="B Nazanin" panose="00000400000000000000" pitchFamily="2" charset="-78"/>
              </a:rPr>
              <a:t>both</a:t>
            </a:r>
          </a:p>
          <a:p>
            <a:pPr marL="0" indent="0" algn="ctr">
              <a:buNone/>
            </a:pPr>
            <a:r>
              <a:rPr lang="en-US" dirty="0" smtClean="0">
                <a:cs typeface="B Nazanin" panose="00000400000000000000" pitchFamily="2" charset="-78"/>
              </a:rPr>
              <a:t> </a:t>
            </a:r>
            <a:r>
              <a:rPr lang="en-US" i="1" dirty="0">
                <a:cs typeface="B Nazanin" panose="00000400000000000000" pitchFamily="2" charset="-78"/>
              </a:rPr>
              <a:t>deep venous thrombosis </a:t>
            </a:r>
            <a:r>
              <a:rPr lang="en-US" dirty="0">
                <a:cs typeface="B Nazanin" panose="00000400000000000000" pitchFamily="2" charset="-78"/>
              </a:rPr>
              <a:t>(DVT</a:t>
            </a:r>
            <a:r>
              <a:rPr lang="en-US" dirty="0" smtClean="0">
                <a:cs typeface="B Nazanin" panose="00000400000000000000" pitchFamily="2" charset="-78"/>
              </a:rPr>
              <a:t>)</a:t>
            </a:r>
          </a:p>
          <a:p>
            <a:pPr marL="0" indent="0" algn="ctr">
              <a:buNone/>
            </a:pPr>
            <a:r>
              <a:rPr lang="en-US" dirty="0" smtClean="0">
                <a:cs typeface="B Nazanin" panose="00000400000000000000" pitchFamily="2" charset="-78"/>
              </a:rPr>
              <a:t> and</a:t>
            </a:r>
          </a:p>
          <a:p>
            <a:pPr marL="0" indent="0" algn="ctr">
              <a:buNone/>
            </a:pPr>
            <a:r>
              <a:rPr lang="en-US" dirty="0" smtClean="0">
                <a:cs typeface="B Nazanin" panose="00000400000000000000" pitchFamily="2" charset="-78"/>
              </a:rPr>
              <a:t> </a:t>
            </a:r>
            <a:r>
              <a:rPr lang="en-US" i="1" dirty="0">
                <a:cs typeface="B Nazanin" panose="00000400000000000000" pitchFamily="2" charset="-78"/>
              </a:rPr>
              <a:t>pulmonary embolism </a:t>
            </a:r>
            <a:r>
              <a:rPr lang="en-US" dirty="0">
                <a:cs typeface="B Nazanin" panose="00000400000000000000" pitchFamily="2" charset="-78"/>
              </a:rPr>
              <a:t>(PE). </a:t>
            </a:r>
          </a:p>
          <a:p>
            <a:pPr marL="0" indent="0">
              <a:buNone/>
            </a:pPr>
            <a:endParaRPr lang="en-US" sz="2800" b="1" dirty="0">
              <a:solidFill>
                <a:srgbClr val="0033CC"/>
              </a:solidFill>
            </a:endParaRPr>
          </a:p>
        </p:txBody>
      </p:sp>
    </p:spTree>
    <p:extLst>
      <p:ext uri="{BB962C8B-B14F-4D97-AF65-F5344CB8AC3E}">
        <p14:creationId xmlns:p14="http://schemas.microsoft.com/office/powerpoint/2010/main" val="2126753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0309" y="1979802"/>
            <a:ext cx="8177023" cy="3636963"/>
          </a:xfrm>
        </p:spPr>
      </p:pic>
    </p:spTree>
    <p:extLst>
      <p:ext uri="{BB962C8B-B14F-4D97-AF65-F5344CB8AC3E}">
        <p14:creationId xmlns:p14="http://schemas.microsoft.com/office/powerpoint/2010/main" val="966511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412" y="2401175"/>
            <a:ext cx="8287176" cy="3029106"/>
          </a:xfrm>
        </p:spPr>
      </p:pic>
    </p:spTree>
    <p:extLst>
      <p:ext uri="{BB962C8B-B14F-4D97-AF65-F5344CB8AC3E}">
        <p14:creationId xmlns:p14="http://schemas.microsoft.com/office/powerpoint/2010/main" val="29732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i="1" u="sng" dirty="0"/>
              <a:t>Prophylaxis</a:t>
            </a:r>
          </a:p>
        </p:txBody>
      </p:sp>
      <p:sp>
        <p:nvSpPr>
          <p:cNvPr id="7" name="Content Placeholder 6"/>
          <p:cNvSpPr>
            <a:spLocks noGrp="1"/>
          </p:cNvSpPr>
          <p:nvPr>
            <p:ph idx="1"/>
          </p:nvPr>
        </p:nvSpPr>
        <p:spPr>
          <a:xfrm>
            <a:off x="587229" y="1879752"/>
            <a:ext cx="11266415" cy="4042876"/>
          </a:xfrm>
        </p:spPr>
        <p:txBody>
          <a:bodyPr>
            <a:normAutofit fontScale="77500" lnSpcReduction="20000"/>
          </a:bodyPr>
          <a:lstStyle/>
          <a:p>
            <a:pPr marL="0" indent="0">
              <a:buNone/>
            </a:pPr>
            <a:r>
              <a:rPr lang="en-US" sz="2600" dirty="0"/>
              <a:t>There are two categories of VTE prophylaxis:</a:t>
            </a:r>
          </a:p>
          <a:p>
            <a:r>
              <a:rPr lang="en-US" sz="2600" dirty="0"/>
              <a:t>Drug</a:t>
            </a:r>
          </a:p>
          <a:p>
            <a:r>
              <a:rPr lang="en-US" sz="2600" dirty="0" smtClean="0"/>
              <a:t>Mechanical</a:t>
            </a:r>
          </a:p>
          <a:p>
            <a:endParaRPr lang="en-US" sz="2600" dirty="0"/>
          </a:p>
          <a:p>
            <a:endParaRPr lang="en-US" sz="2600" dirty="0"/>
          </a:p>
          <a:p>
            <a:r>
              <a:rPr lang="en-US" sz="2600" i="1" u="sng" dirty="0"/>
              <a:t>Antithrombotic drugs</a:t>
            </a:r>
            <a:r>
              <a:rPr lang="en-US" sz="2600" dirty="0"/>
              <a:t> administered at prophylaxis dosages nonetheless carry  </a:t>
            </a:r>
            <a:r>
              <a:rPr lang="en-US" sz="2600" dirty="0" smtClean="0"/>
              <a:t>risks</a:t>
            </a:r>
            <a:r>
              <a:rPr lang="en-US" sz="2600" dirty="0"/>
              <a:t>, such </a:t>
            </a:r>
            <a:endParaRPr lang="en-US" sz="2600" dirty="0" smtClean="0"/>
          </a:p>
          <a:p>
            <a:pPr marL="0" indent="0">
              <a:buNone/>
            </a:pPr>
            <a:r>
              <a:rPr lang="en-US" sz="2600" dirty="0"/>
              <a:t> </a:t>
            </a:r>
            <a:r>
              <a:rPr lang="en-US" sz="2600" dirty="0" smtClean="0"/>
              <a:t>   as </a:t>
            </a:r>
            <a:r>
              <a:rPr lang="en-US" sz="2600" dirty="0"/>
              <a:t>bleeding, heparin-induced thrombocytopenia, drug </a:t>
            </a:r>
            <a:r>
              <a:rPr lang="en-US" sz="2600" dirty="0" smtClean="0"/>
              <a:t>interactions interfering with </a:t>
            </a:r>
            <a:r>
              <a:rPr lang="en-US" sz="2600" dirty="0"/>
              <a:t>other </a:t>
            </a:r>
            <a:endParaRPr lang="en-US" sz="2600" dirty="0" smtClean="0"/>
          </a:p>
          <a:p>
            <a:pPr marL="0" indent="0">
              <a:buNone/>
            </a:pPr>
            <a:r>
              <a:rPr lang="en-US" sz="2600" dirty="0"/>
              <a:t> </a:t>
            </a:r>
            <a:r>
              <a:rPr lang="en-US" sz="2600" dirty="0" smtClean="0"/>
              <a:t>    important </a:t>
            </a:r>
            <a:r>
              <a:rPr lang="en-US" sz="2600" dirty="0"/>
              <a:t>therapies, and others</a:t>
            </a:r>
            <a:r>
              <a:rPr lang="en-US" sz="2600" dirty="0" smtClean="0"/>
              <a:t>.</a:t>
            </a:r>
          </a:p>
          <a:p>
            <a:endParaRPr lang="en-US" sz="2600" dirty="0"/>
          </a:p>
          <a:p>
            <a:r>
              <a:rPr lang="en-US" sz="2600" i="1" u="sng" dirty="0"/>
              <a:t>Mechanical prophylaxis</a:t>
            </a:r>
            <a:r>
              <a:rPr lang="en-US" sz="2600" dirty="0"/>
              <a:t>, which includes intermittent pneumatic compression and early </a:t>
            </a:r>
            <a:r>
              <a:rPr lang="en-US" sz="2600" dirty="0" smtClean="0"/>
              <a:t> </a:t>
            </a:r>
          </a:p>
          <a:p>
            <a:pPr marL="0" indent="0">
              <a:buNone/>
            </a:pPr>
            <a:r>
              <a:rPr lang="en-US" sz="2600" dirty="0"/>
              <a:t> </a:t>
            </a:r>
            <a:r>
              <a:rPr lang="en-US" sz="2600" dirty="0" smtClean="0"/>
              <a:t>  ambulation</a:t>
            </a:r>
            <a:r>
              <a:rPr lang="en-US" sz="2600" dirty="0"/>
              <a:t>, is generally less effective than medical prophylaxis but carries fewer </a:t>
            </a:r>
            <a:r>
              <a:rPr lang="en-US" sz="2600" dirty="0" smtClean="0"/>
              <a:t>serious risks</a:t>
            </a:r>
            <a:r>
              <a:rPr lang="en-US" sz="2600" dirty="0"/>
              <a:t>.</a:t>
            </a:r>
          </a:p>
          <a:p>
            <a:pPr marL="0" indent="0">
              <a:buNone/>
            </a:pPr>
            <a:endParaRPr lang="en-US" dirty="0"/>
          </a:p>
        </p:txBody>
      </p:sp>
    </p:spTree>
    <p:extLst>
      <p:ext uri="{BB962C8B-B14F-4D97-AF65-F5344CB8AC3E}">
        <p14:creationId xmlns:p14="http://schemas.microsoft.com/office/powerpoint/2010/main" val="3431516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95994" cy="4351338"/>
          </a:xfrm>
        </p:spPr>
        <p:txBody>
          <a:bodyPr>
            <a:normAutofit lnSpcReduction="10000"/>
          </a:bodyPr>
          <a:lstStyle/>
          <a:p>
            <a:pPr marL="0" indent="0">
              <a:buNone/>
            </a:pPr>
            <a:r>
              <a:rPr lang="en-US" dirty="0" smtClean="0"/>
              <a:t> </a:t>
            </a:r>
            <a:endParaRPr lang="en-US" dirty="0"/>
          </a:p>
          <a:p>
            <a:pPr algn="ctr"/>
            <a:r>
              <a:rPr lang="en-US" dirty="0"/>
              <a:t> </a:t>
            </a:r>
            <a:r>
              <a:rPr lang="en-US" dirty="0">
                <a:solidFill>
                  <a:srgbClr val="00B0F0"/>
                </a:solidFill>
              </a:rPr>
              <a:t>Anticoagulant therapy </a:t>
            </a:r>
            <a:r>
              <a:rPr lang="en-US" dirty="0"/>
              <a:t>is essential in the prevention and treatment of </a:t>
            </a:r>
            <a:endParaRPr lang="en-US" dirty="0" smtClean="0"/>
          </a:p>
          <a:p>
            <a:pPr marL="0" indent="0" algn="ctr">
              <a:buNone/>
            </a:pPr>
            <a:r>
              <a:rPr lang="en-US" dirty="0"/>
              <a:t> </a:t>
            </a:r>
            <a:r>
              <a:rPr lang="en-US" dirty="0" smtClean="0"/>
              <a:t>  VTE.</a:t>
            </a:r>
          </a:p>
          <a:p>
            <a:r>
              <a:rPr lang="en-US" sz="2200" dirty="0" smtClean="0"/>
              <a:t> </a:t>
            </a:r>
            <a:r>
              <a:rPr lang="en-US" sz="2200" dirty="0"/>
              <a:t>Historically, parenteral anticoagulants have been utilized to </a:t>
            </a:r>
            <a:r>
              <a:rPr lang="en-US" sz="2200" dirty="0" smtClean="0"/>
              <a:t>include unfractionated </a:t>
            </a:r>
            <a:r>
              <a:rPr lang="en-US" sz="2200" dirty="0"/>
              <a:t>heparin (UFH), low molecular weight heparin  </a:t>
            </a:r>
            <a:r>
              <a:rPr lang="en-US" sz="2200" dirty="0" smtClean="0"/>
              <a:t>(</a:t>
            </a:r>
            <a:r>
              <a:rPr lang="en-US" sz="2200" dirty="0"/>
              <a:t>LMWH), and the indirect anti-factor </a:t>
            </a:r>
            <a:r>
              <a:rPr lang="en-US" sz="2200" dirty="0" err="1"/>
              <a:t>Xa</a:t>
            </a:r>
            <a:r>
              <a:rPr lang="en-US" sz="2200" dirty="0"/>
              <a:t> inhibitor </a:t>
            </a:r>
            <a:r>
              <a:rPr lang="en-US" sz="2200" dirty="0" err="1"/>
              <a:t>fondaparinux</a:t>
            </a:r>
            <a:r>
              <a:rPr lang="en-US" sz="2200" dirty="0"/>
              <a:t>. </a:t>
            </a:r>
            <a:endParaRPr lang="en-US" sz="2200" dirty="0" smtClean="0"/>
          </a:p>
          <a:p>
            <a:endParaRPr lang="en-US" sz="2200" dirty="0" smtClean="0"/>
          </a:p>
          <a:p>
            <a:r>
              <a:rPr lang="en-US" sz="2200" dirty="0" smtClean="0"/>
              <a:t>The </a:t>
            </a:r>
            <a:r>
              <a:rPr lang="en-US" sz="2200" dirty="0">
                <a:solidFill>
                  <a:srgbClr val="FF0000"/>
                </a:solidFill>
              </a:rPr>
              <a:t>limitations of the parenteral anticoagulants </a:t>
            </a:r>
            <a:r>
              <a:rPr lang="en-US" sz="2200" dirty="0"/>
              <a:t>include </a:t>
            </a:r>
            <a:r>
              <a:rPr lang="en-US" sz="2200" dirty="0" smtClean="0"/>
              <a:t>requirement for </a:t>
            </a:r>
            <a:r>
              <a:rPr lang="en-US" sz="2200" dirty="0"/>
              <a:t>IV access and administration, the discomfort of subcutaneous </a:t>
            </a:r>
            <a:r>
              <a:rPr lang="en-US" sz="2200" dirty="0" smtClean="0"/>
              <a:t>injections</a:t>
            </a:r>
            <a:r>
              <a:rPr lang="en-US" sz="2200" dirty="0"/>
              <a:t>, dependence on renal clearance (LMWH and </a:t>
            </a:r>
            <a:r>
              <a:rPr lang="en-US" sz="2200" dirty="0" err="1" smtClean="0"/>
              <a:t>fondaparinux</a:t>
            </a:r>
            <a:r>
              <a:rPr lang="en-US" sz="2200" dirty="0"/>
              <a:t>), osteoporosis and heparin-induced thrombocytopenia </a:t>
            </a:r>
            <a:r>
              <a:rPr lang="en-US" sz="2200" dirty="0" smtClean="0"/>
              <a:t>with </a:t>
            </a:r>
            <a:r>
              <a:rPr lang="en-US" sz="2200" dirty="0"/>
              <a:t>UFH and LMWH, and laboratory monitoring. </a:t>
            </a:r>
          </a:p>
        </p:txBody>
      </p:sp>
    </p:spTree>
    <p:extLst>
      <p:ext uri="{BB962C8B-B14F-4D97-AF65-F5344CB8AC3E}">
        <p14:creationId xmlns:p14="http://schemas.microsoft.com/office/powerpoint/2010/main" val="3981200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i="1" u="sng" dirty="0"/>
              <a:t>Oral Anticoagulants</a:t>
            </a:r>
            <a:endParaRPr lang="en-US" dirty="0"/>
          </a:p>
        </p:txBody>
      </p:sp>
      <p:sp>
        <p:nvSpPr>
          <p:cNvPr id="7" name="Content Placeholder 6"/>
          <p:cNvSpPr>
            <a:spLocks noGrp="1"/>
          </p:cNvSpPr>
          <p:nvPr>
            <p:ph idx="1"/>
          </p:nvPr>
        </p:nvSpPr>
        <p:spPr>
          <a:xfrm>
            <a:off x="1243336" y="2952925"/>
            <a:ext cx="10554574" cy="3024733"/>
          </a:xfrm>
        </p:spPr>
        <p:txBody>
          <a:bodyPr>
            <a:normAutofit/>
          </a:bodyPr>
          <a:lstStyle/>
          <a:p>
            <a:r>
              <a:rPr lang="en-US" sz="2400" dirty="0"/>
              <a:t>Vitamin K Antagonists</a:t>
            </a:r>
          </a:p>
          <a:p>
            <a:r>
              <a:rPr lang="en-US" sz="2400" dirty="0"/>
              <a:t>Dabigatran (a Direct Oral Anticoagulant)</a:t>
            </a:r>
          </a:p>
          <a:p>
            <a:r>
              <a:rPr lang="en-US" sz="2400" dirty="0" err="1"/>
              <a:t>Rivaroxaban</a:t>
            </a:r>
            <a:r>
              <a:rPr lang="en-US" sz="2400" dirty="0"/>
              <a:t> (a Direct Oral Anticoagulant)</a:t>
            </a:r>
          </a:p>
          <a:p>
            <a:r>
              <a:rPr lang="en-US" sz="2400" dirty="0" err="1"/>
              <a:t>Apixaban</a:t>
            </a:r>
            <a:r>
              <a:rPr lang="en-US" sz="2400" dirty="0"/>
              <a:t> (a Direct Oral Anticoagulant)</a:t>
            </a:r>
          </a:p>
        </p:txBody>
      </p:sp>
    </p:spTree>
    <p:extLst>
      <p:ext uri="{BB962C8B-B14F-4D97-AF65-F5344CB8AC3E}">
        <p14:creationId xmlns:p14="http://schemas.microsoft.com/office/powerpoint/2010/main" val="402132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a:t>Although warfarin has been utilized for over 60 years, it has several </a:t>
            </a:r>
            <a:endParaRPr lang="en-US" sz="2000" dirty="0" smtClean="0"/>
          </a:p>
          <a:p>
            <a:pPr marL="0" indent="0">
              <a:buNone/>
            </a:pPr>
            <a:r>
              <a:rPr lang="en-US" sz="2000" dirty="0"/>
              <a:t> </a:t>
            </a:r>
            <a:r>
              <a:rPr lang="en-US" sz="2000" dirty="0" smtClean="0"/>
              <a:t>  limitations</a:t>
            </a:r>
            <a:r>
              <a:rPr lang="en-US" sz="2000" dirty="0"/>
              <a:t>, </a:t>
            </a:r>
            <a:r>
              <a:rPr lang="en-US" sz="2000" dirty="0" smtClean="0"/>
              <a:t>including:</a:t>
            </a:r>
          </a:p>
          <a:p>
            <a:pPr marL="0" indent="0">
              <a:buNone/>
            </a:pPr>
            <a:endParaRPr lang="en-US" sz="2000" dirty="0" smtClean="0"/>
          </a:p>
          <a:p>
            <a:pPr marL="457200" indent="-457200">
              <a:buFont typeface="+mj-lt"/>
              <a:buAutoNum type="arabicPeriod"/>
            </a:pPr>
            <a:r>
              <a:rPr lang="en-US" sz="2000" dirty="0" smtClean="0"/>
              <a:t>  </a:t>
            </a:r>
            <a:r>
              <a:rPr lang="en-US" sz="2000" dirty="0"/>
              <a:t>S</a:t>
            </a:r>
            <a:r>
              <a:rPr lang="en-US" sz="2000" dirty="0" smtClean="0"/>
              <a:t>low </a:t>
            </a:r>
            <a:r>
              <a:rPr lang="en-US" sz="2000" dirty="0"/>
              <a:t>onset of </a:t>
            </a:r>
            <a:r>
              <a:rPr lang="en-US" sz="2000" dirty="0" smtClean="0"/>
              <a:t>action</a:t>
            </a:r>
            <a:endParaRPr lang="en-US" sz="2000" dirty="0"/>
          </a:p>
          <a:p>
            <a:pPr marL="457200" indent="-457200">
              <a:buFont typeface="+mj-lt"/>
              <a:buAutoNum type="arabicPeriod"/>
            </a:pPr>
            <a:r>
              <a:rPr lang="en-US" sz="2000" dirty="0" smtClean="0"/>
              <a:t>  Narrow </a:t>
            </a:r>
            <a:r>
              <a:rPr lang="en-US" sz="2000" dirty="0"/>
              <a:t>therapeutic window </a:t>
            </a:r>
            <a:endParaRPr lang="en-US" sz="2000" dirty="0" smtClean="0"/>
          </a:p>
          <a:p>
            <a:pPr marL="457200" indent="-457200">
              <a:buFont typeface="+mj-lt"/>
              <a:buAutoNum type="arabicPeriod"/>
            </a:pPr>
            <a:r>
              <a:rPr lang="en-US" sz="2000" dirty="0"/>
              <a:t> </a:t>
            </a:r>
            <a:r>
              <a:rPr lang="en-US" sz="2000" dirty="0" smtClean="0"/>
              <a:t> </a:t>
            </a:r>
            <a:r>
              <a:rPr lang="en-US" sz="2000" dirty="0"/>
              <a:t>R</a:t>
            </a:r>
            <a:r>
              <a:rPr lang="en-US" sz="2000" dirty="0" smtClean="0"/>
              <a:t>equiring </a:t>
            </a:r>
            <a:r>
              <a:rPr lang="en-US" sz="2000" dirty="0"/>
              <a:t>routine international normalized ratio (INR) </a:t>
            </a:r>
            <a:r>
              <a:rPr lang="en-US" sz="2000" dirty="0" smtClean="0"/>
              <a:t>monitoring</a:t>
            </a:r>
          </a:p>
          <a:p>
            <a:pPr marL="457200" indent="-457200">
              <a:buFont typeface="+mj-lt"/>
              <a:buAutoNum type="arabicPeriod"/>
            </a:pPr>
            <a:r>
              <a:rPr lang="en-US" sz="2000" dirty="0"/>
              <a:t> </a:t>
            </a:r>
            <a:r>
              <a:rPr lang="en-US" sz="2000" dirty="0" smtClean="0"/>
              <a:t> lack </a:t>
            </a:r>
            <a:r>
              <a:rPr lang="en-US" sz="2000" dirty="0"/>
              <a:t>of </a:t>
            </a:r>
            <a:r>
              <a:rPr lang="en-US" sz="2000" dirty="0" smtClean="0"/>
              <a:t>predictable </a:t>
            </a:r>
            <a:r>
              <a:rPr lang="en-US" sz="2000" dirty="0"/>
              <a:t>anticoagulant effect by drug </a:t>
            </a:r>
            <a:r>
              <a:rPr lang="en-US" sz="2000" dirty="0" smtClean="0"/>
              <a:t>dose</a:t>
            </a:r>
            <a:endParaRPr lang="en-US" sz="2000" dirty="0"/>
          </a:p>
          <a:p>
            <a:pPr marL="457200" indent="-457200">
              <a:buFont typeface="+mj-lt"/>
              <a:buAutoNum type="arabicPeriod"/>
            </a:pPr>
            <a:r>
              <a:rPr lang="en-US" sz="2000" dirty="0" smtClean="0"/>
              <a:t>  Multiple </a:t>
            </a:r>
            <a:r>
              <a:rPr lang="en-US" sz="2000" dirty="0"/>
              <a:t>factors </a:t>
            </a:r>
            <a:r>
              <a:rPr lang="en-US" sz="2000" dirty="0" smtClean="0"/>
              <a:t>that influence </a:t>
            </a:r>
            <a:r>
              <a:rPr lang="en-US" sz="2000" dirty="0"/>
              <a:t>absorption such as drug–drug interactions, </a:t>
            </a:r>
            <a:r>
              <a:rPr lang="en-US" sz="2000" dirty="0" smtClean="0"/>
              <a:t>  </a:t>
            </a:r>
          </a:p>
          <a:p>
            <a:pPr marL="0" indent="0">
              <a:buNone/>
            </a:pPr>
            <a:r>
              <a:rPr lang="en-US" sz="2000" dirty="0" smtClean="0"/>
              <a:t>        altered metabolism due </a:t>
            </a:r>
            <a:r>
              <a:rPr lang="en-US" sz="2000" dirty="0"/>
              <a:t>to genetic variations, altered vitamin K balance</a:t>
            </a:r>
            <a:r>
              <a:rPr lang="en-US" sz="2000" dirty="0" smtClean="0"/>
              <a:t>, impaired </a:t>
            </a:r>
            <a:r>
              <a:rPr lang="en-US" sz="2000" dirty="0"/>
              <a:t>liver </a:t>
            </a:r>
            <a:endParaRPr lang="en-US" sz="2000" dirty="0" smtClean="0"/>
          </a:p>
          <a:p>
            <a:pPr marL="0" indent="0">
              <a:buNone/>
            </a:pPr>
            <a:r>
              <a:rPr lang="en-US" sz="2000" dirty="0"/>
              <a:t> </a:t>
            </a:r>
            <a:r>
              <a:rPr lang="en-US" sz="2000" dirty="0" smtClean="0"/>
              <a:t>        function</a:t>
            </a:r>
            <a:r>
              <a:rPr lang="en-US" sz="2000" dirty="0"/>
              <a:t>, and </a:t>
            </a:r>
            <a:r>
              <a:rPr lang="en-US" sz="2000" dirty="0" err="1"/>
              <a:t>hypermetabolic</a:t>
            </a:r>
            <a:r>
              <a:rPr lang="en-US" sz="2000" dirty="0"/>
              <a:t> states such as fever or </a:t>
            </a:r>
            <a:r>
              <a:rPr lang="en-US" sz="2000" dirty="0" smtClean="0"/>
              <a:t>hyperthyroidism.</a:t>
            </a:r>
            <a:endParaRPr lang="en-US" sz="2000" dirty="0"/>
          </a:p>
        </p:txBody>
      </p:sp>
    </p:spTree>
    <p:extLst>
      <p:ext uri="{BB962C8B-B14F-4D97-AF65-F5344CB8AC3E}">
        <p14:creationId xmlns:p14="http://schemas.microsoft.com/office/powerpoint/2010/main" val="2282833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6972" y="1417638"/>
            <a:ext cx="7063531" cy="4614046"/>
          </a:xfrm>
        </p:spPr>
      </p:pic>
    </p:spTree>
    <p:extLst>
      <p:ext uri="{BB962C8B-B14F-4D97-AF65-F5344CB8AC3E}">
        <p14:creationId xmlns:p14="http://schemas.microsoft.com/office/powerpoint/2010/main" val="508129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3600" i="1" u="sng" dirty="0" smtClean="0"/>
              <a:t>Treatment of pulmonary embolism</a:t>
            </a:r>
            <a:endParaRPr lang="en-US" sz="3600" dirty="0"/>
          </a:p>
        </p:txBody>
      </p:sp>
      <p:sp>
        <p:nvSpPr>
          <p:cNvPr id="2" name="Content Placeholder 1"/>
          <p:cNvSpPr>
            <a:spLocks noGrp="1"/>
          </p:cNvSpPr>
          <p:nvPr>
            <p:ph idx="1"/>
          </p:nvPr>
        </p:nvSpPr>
        <p:spPr/>
        <p:txBody>
          <a:bodyPr/>
          <a:lstStyle/>
          <a:p>
            <a:r>
              <a:rPr lang="en-US" sz="2000" dirty="0"/>
              <a:t>Acute PE is a potentially fatal disorder, especially when effective treatment is delayed</a:t>
            </a:r>
            <a:r>
              <a:rPr lang="en-US" sz="2000" dirty="0" smtClean="0"/>
              <a:t>.</a:t>
            </a:r>
          </a:p>
          <a:p>
            <a:endParaRPr lang="en-US" sz="2000" dirty="0"/>
          </a:p>
          <a:p>
            <a:r>
              <a:rPr lang="en-US" sz="2000" dirty="0"/>
              <a:t>Most deaths attributable to PE result from acute </a:t>
            </a:r>
            <a:r>
              <a:rPr lang="en-US" sz="2000" i="1" dirty="0"/>
              <a:t>right ventricular </a:t>
            </a:r>
            <a:r>
              <a:rPr lang="en-US" sz="2000" dirty="0"/>
              <a:t>(RV) failure caused by the initial obstruction of blood flow through the pulmonary arteries or from recurrent PE when the diagnosis or treatment of PE is delayed</a:t>
            </a:r>
            <a:r>
              <a:rPr lang="en-US" sz="2000" dirty="0" smtClean="0"/>
              <a:t>.</a:t>
            </a:r>
          </a:p>
          <a:p>
            <a:endParaRPr lang="en-US" sz="2000" dirty="0"/>
          </a:p>
          <a:p>
            <a:r>
              <a:rPr lang="en-US" sz="2000" i="1" dirty="0"/>
              <a:t>Treatment of acute PE requires assessment of the risks and benefits of all interventions for each patient</a:t>
            </a:r>
            <a:r>
              <a:rPr lang="en-US" sz="2000" dirty="0"/>
              <a:t>.</a:t>
            </a:r>
          </a:p>
          <a:p>
            <a:endParaRPr lang="en-US" dirty="0"/>
          </a:p>
        </p:txBody>
      </p:sp>
    </p:spTree>
    <p:extLst>
      <p:ext uri="{BB962C8B-B14F-4D97-AF65-F5344CB8AC3E}">
        <p14:creationId xmlns:p14="http://schemas.microsoft.com/office/powerpoint/2010/main" val="178304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5758" y="1808847"/>
            <a:ext cx="3980484" cy="4351338"/>
          </a:xfrm>
        </p:spPr>
      </p:pic>
    </p:spTree>
    <p:extLst>
      <p:ext uri="{BB962C8B-B14F-4D97-AF65-F5344CB8AC3E}">
        <p14:creationId xmlns:p14="http://schemas.microsoft.com/office/powerpoint/2010/main" val="639814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1972" y="142409"/>
            <a:ext cx="10515600" cy="1325563"/>
          </a:xfrm>
        </p:spPr>
        <p:txBody>
          <a:bodyPr>
            <a:normAutofit/>
          </a:bodyPr>
          <a:lstStyle/>
          <a:p>
            <a:pPr algn="ctr"/>
            <a:r>
              <a:rPr lang="en-US" sz="2400" dirty="0"/>
              <a:t>Management of a patient </a:t>
            </a:r>
            <a:r>
              <a:rPr lang="en-US" sz="2400" i="1" u="sng" dirty="0"/>
              <a:t>with</a:t>
            </a:r>
            <a:r>
              <a:rPr lang="en-US" sz="2400" dirty="0"/>
              <a:t> suspected pulmonary embolism and hypotension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5640" y="2277649"/>
            <a:ext cx="8077615" cy="3346622"/>
          </a:xfrm>
        </p:spPr>
      </p:pic>
    </p:spTree>
    <p:extLst>
      <p:ext uri="{BB962C8B-B14F-4D97-AF65-F5344CB8AC3E}">
        <p14:creationId xmlns:p14="http://schemas.microsoft.com/office/powerpoint/2010/main" val="4176512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947956" y="2391480"/>
            <a:ext cx="10301681" cy="3636511"/>
          </a:xfrm>
        </p:spPr>
        <p:txBody>
          <a:bodyPr>
            <a:normAutofit/>
          </a:bodyPr>
          <a:lstStyle/>
          <a:p>
            <a:r>
              <a:rPr lang="en-US" b="1" dirty="0" smtClean="0">
                <a:solidFill>
                  <a:schemeClr val="bg1">
                    <a:lumMod val="10000"/>
                  </a:schemeClr>
                </a:solidFill>
              </a:rPr>
              <a:t> </a:t>
            </a:r>
            <a:r>
              <a:rPr lang="en-US" sz="2000" dirty="0"/>
              <a:t>The annual incidence of diagnosed acute pulmonary embolism (PE) is approximately 65 to 70 per 100,000</a:t>
            </a:r>
            <a:r>
              <a:rPr lang="en-US" sz="2000" dirty="0" smtClean="0"/>
              <a:t>.</a:t>
            </a:r>
          </a:p>
          <a:p>
            <a:endParaRPr lang="en-US" sz="2000" dirty="0"/>
          </a:p>
          <a:p>
            <a:r>
              <a:rPr lang="en-US" sz="2000" dirty="0"/>
              <a:t>Every year, based on discharge diagnosis codes, there are about 676,000 patients with deep venous thrombosis (DVT) and about 340,000 with PEs in the United States.</a:t>
            </a:r>
          </a:p>
          <a:p>
            <a:pPr marL="0" indent="0">
              <a:buNone/>
            </a:pPr>
            <a:endParaRPr lang="en-US" sz="2800" b="1" dirty="0">
              <a:solidFill>
                <a:srgbClr val="0033CC"/>
              </a:solidFill>
            </a:endParaRPr>
          </a:p>
        </p:txBody>
      </p:sp>
    </p:spTree>
    <p:extLst>
      <p:ext uri="{BB962C8B-B14F-4D97-AF65-F5344CB8AC3E}">
        <p14:creationId xmlns:p14="http://schemas.microsoft.com/office/powerpoint/2010/main" val="2343744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9545" y="1786855"/>
            <a:ext cx="4991450" cy="4127384"/>
          </a:xfrm>
        </p:spPr>
      </p:pic>
    </p:spTree>
    <p:extLst>
      <p:ext uri="{BB962C8B-B14F-4D97-AF65-F5344CB8AC3E}">
        <p14:creationId xmlns:p14="http://schemas.microsoft.com/office/powerpoint/2010/main" val="1705066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endParaRPr lang="en-US" dirty="0"/>
          </a:p>
        </p:txBody>
      </p:sp>
      <p:sp>
        <p:nvSpPr>
          <p:cNvPr id="2" name="Content Placeholder 1"/>
          <p:cNvSpPr>
            <a:spLocks noGrp="1"/>
          </p:cNvSpPr>
          <p:nvPr>
            <p:ph idx="1"/>
          </p:nvPr>
        </p:nvSpPr>
        <p:spPr>
          <a:xfrm>
            <a:off x="1140204" y="2506662"/>
            <a:ext cx="10515600" cy="4351338"/>
          </a:xfrm>
        </p:spPr>
        <p:txBody>
          <a:bodyPr/>
          <a:lstStyle/>
          <a:p>
            <a:r>
              <a:rPr lang="en-US" sz="2400" dirty="0"/>
              <a:t>Assessment of Pulmonary Embolism Mortality Risk</a:t>
            </a:r>
          </a:p>
          <a:p>
            <a:r>
              <a:rPr lang="en-US" sz="2400" dirty="0"/>
              <a:t>Assessment of Bleeding Risk</a:t>
            </a:r>
          </a:p>
          <a:p>
            <a:r>
              <a:rPr lang="en-US" sz="2400" dirty="0"/>
              <a:t>Assessment of Risk for Heparin-Induced Thrombocytopenia</a:t>
            </a:r>
          </a:p>
          <a:p>
            <a:r>
              <a:rPr lang="en-US" sz="2400" dirty="0"/>
              <a:t>Assessment to Determine the Site of Pulmonary Embolism Treatment</a:t>
            </a:r>
          </a:p>
          <a:p>
            <a:endParaRPr lang="en-US" dirty="0"/>
          </a:p>
        </p:txBody>
      </p:sp>
    </p:spTree>
    <p:extLst>
      <p:ext uri="{BB962C8B-B14F-4D97-AF65-F5344CB8AC3E}">
        <p14:creationId xmlns:p14="http://schemas.microsoft.com/office/powerpoint/2010/main" val="3727310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0027" y="92075"/>
            <a:ext cx="10515600" cy="1325563"/>
          </a:xfrm>
        </p:spPr>
        <p:txBody>
          <a:bodyPr>
            <a:normAutofit/>
          </a:bodyPr>
          <a:lstStyle/>
          <a:p>
            <a:pPr algn="ctr"/>
            <a:r>
              <a:rPr lang="en-US" sz="3200" i="1" u="sng" dirty="0"/>
              <a:t>Assessment of Risk for Heparin-Induced Thrombocytopenia</a:t>
            </a:r>
            <a:endParaRPr lang="en-US" sz="3200" dirty="0"/>
          </a:p>
        </p:txBody>
      </p:sp>
      <p:sp>
        <p:nvSpPr>
          <p:cNvPr id="2" name="Content Placeholder 1"/>
          <p:cNvSpPr>
            <a:spLocks noGrp="1"/>
          </p:cNvSpPr>
          <p:nvPr>
            <p:ph idx="1"/>
          </p:nvPr>
        </p:nvSpPr>
        <p:spPr/>
        <p:txBody>
          <a:bodyPr>
            <a:normAutofit fontScale="92500" lnSpcReduction="20000"/>
          </a:bodyPr>
          <a:lstStyle/>
          <a:p>
            <a:pPr marL="0" indent="0">
              <a:buNone/>
            </a:pPr>
            <a:r>
              <a:rPr lang="en-US" dirty="0"/>
              <a:t>**</a:t>
            </a:r>
            <a:r>
              <a:rPr lang="en-US" sz="2600" dirty="0"/>
              <a:t>Strong risk factors for HIT include</a:t>
            </a:r>
            <a:r>
              <a:rPr lang="en-US" dirty="0"/>
              <a:t>:</a:t>
            </a:r>
          </a:p>
          <a:p>
            <a:r>
              <a:rPr lang="en-US" sz="2200" dirty="0"/>
              <a:t>duration of heparin therapy (&gt;5 days)</a:t>
            </a:r>
          </a:p>
          <a:p>
            <a:r>
              <a:rPr lang="en-US" sz="2200" dirty="0"/>
              <a:t>heparin product (UFH &gt; LMWH &gt; </a:t>
            </a:r>
            <a:r>
              <a:rPr lang="en-US" sz="2200" dirty="0" err="1"/>
              <a:t>fondaparinux</a:t>
            </a:r>
            <a:r>
              <a:rPr lang="en-US" sz="2200" dirty="0"/>
              <a:t> )</a:t>
            </a:r>
          </a:p>
          <a:p>
            <a:r>
              <a:rPr lang="en-US" sz="2200" dirty="0"/>
              <a:t>(surgical and trauma patients at highest risk)</a:t>
            </a:r>
          </a:p>
          <a:p>
            <a:r>
              <a:rPr lang="en-US" sz="2200" dirty="0"/>
              <a:t>patient’s sex (female &gt; </a:t>
            </a:r>
            <a:r>
              <a:rPr lang="en-US" sz="2200" dirty="0" smtClean="0"/>
              <a:t>male)</a:t>
            </a:r>
            <a:endParaRPr lang="en-US" sz="2200" dirty="0"/>
          </a:p>
          <a:p>
            <a:endParaRPr lang="en-US" sz="2200" dirty="0"/>
          </a:p>
          <a:p>
            <a:pPr marL="0" indent="0">
              <a:buNone/>
            </a:pPr>
            <a:r>
              <a:rPr lang="en-US" dirty="0"/>
              <a:t>**</a:t>
            </a:r>
            <a:r>
              <a:rPr lang="en-US" sz="2600" dirty="0"/>
              <a:t>Guideline authors recommend intravenous </a:t>
            </a:r>
            <a:r>
              <a:rPr lang="en-US" sz="2600" dirty="0" err="1"/>
              <a:t>argatroban</a:t>
            </a:r>
            <a:r>
              <a:rPr lang="en-US" sz="2600" dirty="0"/>
              <a:t> to treat VTE in patients with HIT and renal insufficiency.</a:t>
            </a:r>
          </a:p>
          <a:p>
            <a:pPr marL="0" indent="0">
              <a:buNone/>
            </a:pPr>
            <a:endParaRPr lang="en-US" dirty="0"/>
          </a:p>
          <a:p>
            <a:pPr marL="0" indent="0">
              <a:buNone/>
            </a:pPr>
            <a:r>
              <a:rPr lang="en-US" dirty="0"/>
              <a:t>**</a:t>
            </a:r>
            <a:r>
              <a:rPr lang="en-US" sz="2600" dirty="0"/>
              <a:t>Limited evidence suggests that DOACs such as </a:t>
            </a:r>
            <a:r>
              <a:rPr lang="en-US" sz="2600" dirty="0" err="1"/>
              <a:t>rivaroxaban</a:t>
            </a:r>
            <a:r>
              <a:rPr lang="en-US" sz="2600" dirty="0"/>
              <a:t> and </a:t>
            </a:r>
            <a:r>
              <a:rPr lang="en-US" sz="2600" dirty="0" err="1">
                <a:solidFill>
                  <a:srgbClr val="FF0000"/>
                </a:solidFill>
              </a:rPr>
              <a:t>apixaban</a:t>
            </a:r>
            <a:r>
              <a:rPr lang="en-US" sz="2600" dirty="0"/>
              <a:t> are effective and safe options for treating HIT in selected patients with HIT-induced thrombosis.</a:t>
            </a:r>
          </a:p>
          <a:p>
            <a:endParaRPr lang="en-US" dirty="0"/>
          </a:p>
        </p:txBody>
      </p:sp>
    </p:spTree>
    <p:extLst>
      <p:ext uri="{BB962C8B-B14F-4D97-AF65-F5344CB8AC3E}">
        <p14:creationId xmlns:p14="http://schemas.microsoft.com/office/powerpoint/2010/main" val="3198703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5528" y="167576"/>
            <a:ext cx="10515600" cy="1325563"/>
          </a:xfrm>
        </p:spPr>
        <p:txBody>
          <a:bodyPr>
            <a:normAutofit/>
          </a:bodyPr>
          <a:lstStyle/>
          <a:p>
            <a:pPr algn="ctr"/>
            <a:r>
              <a:rPr lang="en-US" sz="3600" dirty="0"/>
              <a:t>Treatment of </a:t>
            </a:r>
            <a:r>
              <a:rPr lang="en-US" sz="3600" i="1" dirty="0"/>
              <a:t>pulmonary embolism </a:t>
            </a:r>
            <a:r>
              <a:rPr lang="en-US" sz="3600" dirty="0"/>
              <a:t>(PE) in hemodynamically </a:t>
            </a:r>
            <a:r>
              <a:rPr lang="en-US" sz="3600" i="1" u="sng" dirty="0"/>
              <a:t>stable</a:t>
            </a:r>
            <a:r>
              <a:rPr lang="en-US" sz="3600" dirty="0"/>
              <a:t> patients</a:t>
            </a: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711" y="2200976"/>
            <a:ext cx="8312577" cy="3600635"/>
          </a:xfrm>
        </p:spPr>
      </p:pic>
    </p:spTree>
    <p:extLst>
      <p:ext uri="{BB962C8B-B14F-4D97-AF65-F5344CB8AC3E}">
        <p14:creationId xmlns:p14="http://schemas.microsoft.com/office/powerpoint/2010/main" val="1810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4319" y="2072081"/>
            <a:ext cx="4983061" cy="3439486"/>
          </a:xfrm>
        </p:spPr>
      </p:pic>
    </p:spTree>
    <p:extLst>
      <p:ext uri="{BB962C8B-B14F-4D97-AF65-F5344CB8AC3E}">
        <p14:creationId xmlns:p14="http://schemas.microsoft.com/office/powerpoint/2010/main" val="2814630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3376" y="2046914"/>
            <a:ext cx="4756558" cy="3741490"/>
          </a:xfrm>
        </p:spPr>
      </p:pic>
    </p:spTree>
    <p:extLst>
      <p:ext uri="{BB962C8B-B14F-4D97-AF65-F5344CB8AC3E}">
        <p14:creationId xmlns:p14="http://schemas.microsoft.com/office/powerpoint/2010/main" val="1088495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endParaRPr lang="en-US" dirty="0"/>
          </a:p>
        </p:txBody>
      </p:sp>
      <p:sp>
        <p:nvSpPr>
          <p:cNvPr id="2" name="Content Placeholder 1"/>
          <p:cNvSpPr>
            <a:spLocks noGrp="1"/>
          </p:cNvSpPr>
          <p:nvPr>
            <p:ph idx="1"/>
          </p:nvPr>
        </p:nvSpPr>
        <p:spPr/>
        <p:txBody>
          <a:bodyPr>
            <a:normAutofit/>
          </a:bodyPr>
          <a:lstStyle/>
          <a:p>
            <a:pPr marL="0" indent="0">
              <a:buNone/>
            </a:pPr>
            <a:r>
              <a:rPr lang="en-US" sz="2000" dirty="0"/>
              <a:t>Anticoagulants provide effective:</a:t>
            </a:r>
          </a:p>
          <a:p>
            <a:r>
              <a:rPr lang="en-US" sz="2000" dirty="0"/>
              <a:t>Initial (day 1 to day 7)</a:t>
            </a:r>
          </a:p>
          <a:p>
            <a:r>
              <a:rPr lang="en-US" sz="2000" dirty="0"/>
              <a:t>Long-term (day 7 to 3 months)</a:t>
            </a:r>
          </a:p>
          <a:p>
            <a:r>
              <a:rPr lang="en-US" sz="2000" dirty="0"/>
              <a:t>Extended (beyond 3 months) treatment of PE</a:t>
            </a:r>
          </a:p>
          <a:p>
            <a:endParaRPr lang="en-US" sz="2000" i="1" dirty="0"/>
          </a:p>
          <a:p>
            <a:r>
              <a:rPr lang="en-US" sz="2000" dirty="0"/>
              <a:t>In the absence of contraindications, prompt administration of </a:t>
            </a:r>
            <a:r>
              <a:rPr lang="en-US" sz="2000" dirty="0" smtClean="0"/>
              <a:t>therapeutic doses </a:t>
            </a:r>
            <a:r>
              <a:rPr lang="en-US" sz="2000" dirty="0"/>
              <a:t>of an </a:t>
            </a:r>
            <a:endParaRPr lang="en-US" sz="2000" dirty="0" smtClean="0"/>
          </a:p>
          <a:p>
            <a:pPr marL="0" indent="0">
              <a:buNone/>
            </a:pPr>
            <a:r>
              <a:rPr lang="en-US" sz="2000" dirty="0"/>
              <a:t> </a:t>
            </a:r>
            <a:r>
              <a:rPr lang="en-US" sz="2000" dirty="0" smtClean="0"/>
              <a:t>   anticoagulant </a:t>
            </a:r>
            <a:r>
              <a:rPr lang="en-US" sz="2000" dirty="0"/>
              <a:t>regimen with proven efficacy is indicated. </a:t>
            </a:r>
            <a:r>
              <a:rPr lang="en-US" sz="2000" dirty="0" smtClean="0"/>
              <a:t>UFH,LMWH</a:t>
            </a:r>
            <a:r>
              <a:rPr lang="en-US" sz="2000" dirty="0"/>
              <a:t>, </a:t>
            </a:r>
            <a:r>
              <a:rPr lang="en-US" sz="2000" dirty="0" err="1"/>
              <a:t>fondaparinux</a:t>
            </a:r>
            <a:r>
              <a:rPr lang="en-US" sz="2000" dirty="0"/>
              <a:t>, and </a:t>
            </a:r>
            <a:endParaRPr lang="en-US" sz="2000" dirty="0" smtClean="0"/>
          </a:p>
          <a:p>
            <a:pPr marL="0" indent="0">
              <a:buNone/>
            </a:pPr>
            <a:r>
              <a:rPr lang="en-US" sz="2000" dirty="0"/>
              <a:t> </a:t>
            </a:r>
            <a:r>
              <a:rPr lang="en-US" sz="2000" dirty="0" smtClean="0"/>
              <a:t>   direct </a:t>
            </a:r>
            <a:r>
              <a:rPr lang="en-US" sz="2000" dirty="0"/>
              <a:t>inhibitors of factor </a:t>
            </a:r>
            <a:r>
              <a:rPr lang="en-US" sz="2000" dirty="0" err="1"/>
              <a:t>Xa</a:t>
            </a:r>
            <a:r>
              <a:rPr lang="en-US" sz="2000" dirty="0"/>
              <a:t> or thrombin are </a:t>
            </a:r>
            <a:r>
              <a:rPr lang="en-US" sz="2000" dirty="0" smtClean="0"/>
              <a:t>effective</a:t>
            </a:r>
            <a:r>
              <a:rPr lang="en-US" sz="2000" dirty="0"/>
              <a:t>.</a:t>
            </a:r>
          </a:p>
        </p:txBody>
      </p:sp>
    </p:spTree>
    <p:extLst>
      <p:ext uri="{BB962C8B-B14F-4D97-AF65-F5344CB8AC3E}">
        <p14:creationId xmlns:p14="http://schemas.microsoft.com/office/powerpoint/2010/main" val="1307950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endParaRPr lang="en-US" dirty="0"/>
          </a:p>
        </p:txBody>
      </p:sp>
      <p:sp>
        <p:nvSpPr>
          <p:cNvPr id="2" name="Content Placeholder 1"/>
          <p:cNvSpPr>
            <a:spLocks noGrp="1"/>
          </p:cNvSpPr>
          <p:nvPr>
            <p:ph idx="1"/>
          </p:nvPr>
        </p:nvSpPr>
        <p:spPr>
          <a:xfrm>
            <a:off x="1517708" y="2018572"/>
            <a:ext cx="9471870" cy="4351338"/>
          </a:xfrm>
        </p:spPr>
        <p:txBody>
          <a:bodyPr>
            <a:normAutofit/>
          </a:bodyPr>
          <a:lstStyle/>
          <a:p>
            <a:r>
              <a:rPr lang="en-US" sz="2000" i="1" u="sng" dirty="0"/>
              <a:t>Initial anticoagulant period </a:t>
            </a:r>
            <a:r>
              <a:rPr lang="en-US" sz="2000" dirty="0"/>
              <a:t>from day 1 to day 5 to 7 of treatment, followed by </a:t>
            </a:r>
            <a:endParaRPr lang="en-US" sz="2000" dirty="0" smtClean="0"/>
          </a:p>
          <a:p>
            <a:pPr marL="0" indent="0">
              <a:buNone/>
            </a:pPr>
            <a:r>
              <a:rPr lang="en-US" sz="2000" i="1" dirty="0"/>
              <a:t> </a:t>
            </a:r>
            <a:r>
              <a:rPr lang="en-US" sz="2000" i="1" dirty="0" smtClean="0"/>
              <a:t>  </a:t>
            </a:r>
            <a:r>
              <a:rPr lang="en-US" sz="2000" i="1" u="sng" dirty="0" smtClean="0"/>
              <a:t>long-term </a:t>
            </a:r>
            <a:r>
              <a:rPr lang="en-US" sz="2000" i="1" u="sng" dirty="0"/>
              <a:t>anticoagulation from day 5 to 7 to 3 months</a:t>
            </a:r>
            <a:r>
              <a:rPr lang="en-US" sz="2000" dirty="0"/>
              <a:t>, with </a:t>
            </a:r>
            <a:r>
              <a:rPr lang="en-US" sz="2000" i="1" u="sng" dirty="0"/>
              <a:t>anticoagulation </a:t>
            </a:r>
            <a:endParaRPr lang="en-US" sz="2000" i="1" u="sng" dirty="0" smtClean="0"/>
          </a:p>
          <a:p>
            <a:pPr marL="0" indent="0">
              <a:buNone/>
            </a:pPr>
            <a:r>
              <a:rPr lang="en-US" sz="2000" i="1" dirty="0"/>
              <a:t> </a:t>
            </a:r>
            <a:r>
              <a:rPr lang="en-US" sz="2000" i="1" dirty="0" smtClean="0"/>
              <a:t>  </a:t>
            </a:r>
            <a:r>
              <a:rPr lang="en-US" sz="2000" i="1" u="sng" dirty="0" smtClean="0"/>
              <a:t>extended </a:t>
            </a:r>
            <a:r>
              <a:rPr lang="en-US" sz="2000" i="1" u="sng" dirty="0"/>
              <a:t>beyond 3 months </a:t>
            </a:r>
            <a:r>
              <a:rPr lang="en-US" sz="2000" dirty="0"/>
              <a:t>when the risk of recurrent PE exceeds the risk of </a:t>
            </a:r>
            <a:endParaRPr lang="en-US" sz="2000" dirty="0" smtClean="0"/>
          </a:p>
          <a:p>
            <a:pPr marL="0" indent="0">
              <a:buNone/>
            </a:pPr>
            <a:r>
              <a:rPr lang="en-US" sz="2000" dirty="0"/>
              <a:t> </a:t>
            </a:r>
            <a:r>
              <a:rPr lang="en-US" sz="2000" dirty="0" smtClean="0"/>
              <a:t>  major </a:t>
            </a:r>
            <a:r>
              <a:rPr lang="en-US" sz="2000" dirty="0"/>
              <a:t>bleeding.</a:t>
            </a:r>
          </a:p>
          <a:p>
            <a:endParaRPr lang="en-US" sz="2000" dirty="0"/>
          </a:p>
          <a:p>
            <a:r>
              <a:rPr lang="en-US" sz="2000" dirty="0"/>
              <a:t>If oral vitamin K antagonist (e.g., warfarin) treatment is planned, begin with 4 to 5 mg once daily and transition entirely to warfarin after all the following criteria are satisfied: (1) at least 5 days of UFH or LMWH; (2) INR &gt; 2.0 for two determinations; (3) PE symptoms and PE-related hypoxemia significantly improved, then monitor INR; and (4) adjust dose to maintain INR in range of 2.0 to 3.0.</a:t>
            </a:r>
          </a:p>
          <a:p>
            <a:endParaRPr lang="en-US" sz="2400" dirty="0"/>
          </a:p>
        </p:txBody>
      </p:sp>
    </p:spTree>
    <p:extLst>
      <p:ext uri="{BB962C8B-B14F-4D97-AF65-F5344CB8AC3E}">
        <p14:creationId xmlns:p14="http://schemas.microsoft.com/office/powerpoint/2010/main" val="1000074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endParaRPr lang="en-US" dirty="0"/>
          </a:p>
        </p:txBody>
      </p:sp>
      <p:sp>
        <p:nvSpPr>
          <p:cNvPr id="2" name="Content Placeholder 1"/>
          <p:cNvSpPr>
            <a:spLocks noGrp="1"/>
          </p:cNvSpPr>
          <p:nvPr>
            <p:ph idx="1"/>
          </p:nvPr>
        </p:nvSpPr>
        <p:spPr/>
        <p:txBody>
          <a:bodyPr>
            <a:normAutofit fontScale="47500" lnSpcReduction="20000"/>
          </a:bodyPr>
          <a:lstStyle/>
          <a:p>
            <a:pPr marL="0" indent="0">
              <a:buNone/>
            </a:pPr>
            <a:r>
              <a:rPr lang="en-US" sz="3100" u="sng" dirty="0"/>
              <a:t>The choice of anticoagulant and dose often reflects specific </a:t>
            </a:r>
            <a:r>
              <a:rPr lang="en-US" sz="3100" u="sng" dirty="0" smtClean="0"/>
              <a:t>clinical circumstances : </a:t>
            </a:r>
            <a:r>
              <a:rPr lang="en-US" sz="3100" dirty="0" smtClean="0"/>
              <a:t>For </a:t>
            </a:r>
            <a:r>
              <a:rPr lang="en-US" sz="3100" dirty="0"/>
              <a:t>example, </a:t>
            </a:r>
          </a:p>
          <a:p>
            <a:pPr marL="0" indent="0">
              <a:buNone/>
            </a:pPr>
            <a:endParaRPr lang="en-US" sz="3100" dirty="0"/>
          </a:p>
          <a:p>
            <a:r>
              <a:rPr lang="en-US" sz="3100" dirty="0"/>
              <a:t>UFH is preferable to factor </a:t>
            </a:r>
            <a:r>
              <a:rPr lang="en-US" sz="3100" dirty="0" err="1"/>
              <a:t>Xa</a:t>
            </a:r>
            <a:r>
              <a:rPr lang="en-US" sz="3100" dirty="0"/>
              <a:t> inhibitors for patients with PE who are at increased risk for PE mortality and who may </a:t>
            </a:r>
            <a:endParaRPr lang="en-US" sz="3100" dirty="0" smtClean="0"/>
          </a:p>
          <a:p>
            <a:pPr marL="0" indent="0">
              <a:buNone/>
            </a:pPr>
            <a:r>
              <a:rPr lang="en-US" sz="3100" dirty="0"/>
              <a:t> </a:t>
            </a:r>
            <a:r>
              <a:rPr lang="en-US" sz="3100" dirty="0" smtClean="0"/>
              <a:t>    therefore </a:t>
            </a:r>
            <a:r>
              <a:rPr lang="en-US" sz="3100" dirty="0"/>
              <a:t>need thrombolysis or </a:t>
            </a:r>
            <a:r>
              <a:rPr lang="en-US" sz="3100" dirty="0" err="1"/>
              <a:t>embolectomy</a:t>
            </a:r>
            <a:r>
              <a:rPr lang="en-US" sz="3100" dirty="0"/>
              <a:t>.</a:t>
            </a:r>
          </a:p>
          <a:p>
            <a:endParaRPr lang="en-US" sz="3100" dirty="0"/>
          </a:p>
          <a:p>
            <a:r>
              <a:rPr lang="en-US" sz="3100" dirty="0"/>
              <a:t>UFH also is preferable for patients with renal failure</a:t>
            </a:r>
            <a:r>
              <a:rPr lang="en-US" sz="3100" dirty="0" smtClean="0"/>
              <a:t>.</a:t>
            </a:r>
          </a:p>
          <a:p>
            <a:endParaRPr lang="en-US" sz="3100" dirty="0" smtClean="0"/>
          </a:p>
          <a:p>
            <a:r>
              <a:rPr lang="en-US" dirty="0"/>
              <a:t>Dabigatran, </a:t>
            </a:r>
            <a:r>
              <a:rPr lang="en-US" dirty="0" err="1"/>
              <a:t>rivaroxaban</a:t>
            </a:r>
            <a:r>
              <a:rPr lang="en-US" dirty="0"/>
              <a:t>, and </a:t>
            </a:r>
            <a:r>
              <a:rPr lang="en-US" dirty="0" err="1">
                <a:solidFill>
                  <a:srgbClr val="FF0000"/>
                </a:solidFill>
              </a:rPr>
              <a:t>apixaban</a:t>
            </a:r>
            <a:r>
              <a:rPr lang="en-US" dirty="0"/>
              <a:t> have </a:t>
            </a:r>
            <a:r>
              <a:rPr lang="en-US" dirty="0" smtClean="0"/>
              <a:t>FDA approved </a:t>
            </a:r>
            <a:r>
              <a:rPr lang="en-US" dirty="0"/>
              <a:t>dosing adjustments for patients with </a:t>
            </a:r>
            <a:r>
              <a:rPr lang="en-US" dirty="0" err="1" smtClean="0"/>
              <a:t>nonvalvular</a:t>
            </a:r>
            <a:r>
              <a:rPr lang="en-US" dirty="0"/>
              <a:t> </a:t>
            </a:r>
            <a:r>
              <a:rPr lang="en-US" dirty="0" smtClean="0"/>
              <a:t>AF and who </a:t>
            </a:r>
            <a:r>
              <a:rPr lang="en-US" dirty="0"/>
              <a:t>have </a:t>
            </a:r>
            <a:endParaRPr lang="en-US" dirty="0" smtClean="0"/>
          </a:p>
          <a:p>
            <a:pPr marL="0" indent="0">
              <a:buNone/>
            </a:pPr>
            <a:r>
              <a:rPr lang="en-US" dirty="0"/>
              <a:t> </a:t>
            </a:r>
            <a:r>
              <a:rPr lang="en-US" dirty="0" smtClean="0"/>
              <a:t>    compromised </a:t>
            </a:r>
            <a:r>
              <a:rPr lang="en-US" dirty="0"/>
              <a:t>renal function.</a:t>
            </a:r>
            <a:endParaRPr lang="en-US" sz="3100" dirty="0"/>
          </a:p>
          <a:p>
            <a:endParaRPr lang="en-US" sz="3100" dirty="0"/>
          </a:p>
          <a:p>
            <a:r>
              <a:rPr lang="en-US" sz="3100" dirty="0"/>
              <a:t>LMWH in patients with liver disease</a:t>
            </a:r>
          </a:p>
          <a:p>
            <a:endParaRPr lang="en-US" sz="3100" dirty="0"/>
          </a:p>
          <a:p>
            <a:r>
              <a:rPr lang="en-US" sz="3100" dirty="0"/>
              <a:t>Avoidance of dabigatran in patients with coronary artery disease, gastrointestinal bleeding, and/or  </a:t>
            </a:r>
            <a:r>
              <a:rPr lang="en-US" sz="3100" dirty="0" smtClean="0"/>
              <a:t>dyspepsia </a:t>
            </a:r>
            <a:r>
              <a:rPr lang="en-US" sz="3100" dirty="0"/>
              <a:t>and the </a:t>
            </a:r>
            <a:endParaRPr lang="en-US" sz="3100" dirty="0" smtClean="0"/>
          </a:p>
          <a:p>
            <a:pPr marL="0" indent="0">
              <a:buNone/>
            </a:pPr>
            <a:r>
              <a:rPr lang="en-US" sz="3100" dirty="0"/>
              <a:t> </a:t>
            </a:r>
            <a:r>
              <a:rPr lang="en-US" sz="3100" dirty="0" smtClean="0"/>
              <a:t>   use </a:t>
            </a:r>
            <a:r>
              <a:rPr lang="en-US" sz="3100" dirty="0"/>
              <a:t>of an LMWH, </a:t>
            </a:r>
            <a:r>
              <a:rPr lang="en-US" sz="3100" dirty="0" err="1"/>
              <a:t>apixaban</a:t>
            </a:r>
            <a:r>
              <a:rPr lang="en-US" sz="3100" dirty="0"/>
              <a:t>, or </a:t>
            </a:r>
            <a:r>
              <a:rPr lang="en-US" sz="3100" dirty="0" err="1"/>
              <a:t>edoxaban</a:t>
            </a:r>
            <a:r>
              <a:rPr lang="en-US" sz="3100" dirty="0"/>
              <a:t> (a direct inhibitor of factor </a:t>
            </a:r>
            <a:r>
              <a:rPr lang="en-US" sz="3100" dirty="0" err="1"/>
              <a:t>Xa</a:t>
            </a:r>
            <a:r>
              <a:rPr lang="en-US" sz="3100" dirty="0"/>
              <a:t>) for patients </a:t>
            </a:r>
            <a:r>
              <a:rPr lang="en-US" sz="3100" dirty="0" smtClean="0"/>
              <a:t>with </a:t>
            </a:r>
            <a:r>
              <a:rPr lang="en-US" sz="3100" dirty="0"/>
              <a:t>cancer.</a:t>
            </a:r>
          </a:p>
          <a:p>
            <a:endParaRPr lang="en-US" dirty="0"/>
          </a:p>
        </p:txBody>
      </p:sp>
    </p:spTree>
    <p:extLst>
      <p:ext uri="{BB962C8B-B14F-4D97-AF65-F5344CB8AC3E}">
        <p14:creationId xmlns:p14="http://schemas.microsoft.com/office/powerpoint/2010/main" val="4149652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305" y="142409"/>
            <a:ext cx="10515600" cy="1325563"/>
          </a:xfrm>
        </p:spPr>
        <p:txBody>
          <a:bodyPr>
            <a:normAutofit/>
          </a:bodyPr>
          <a:lstStyle/>
          <a:p>
            <a:pPr algn="ctr"/>
            <a:r>
              <a:rPr lang="en-US" sz="2800" i="1" dirty="0"/>
              <a:t>The choice of anticoagulant and dose often </a:t>
            </a:r>
            <a:r>
              <a:rPr lang="en-US" sz="2800" i="1" dirty="0" smtClean="0"/>
              <a:t>reflects</a:t>
            </a:r>
            <a:br>
              <a:rPr lang="en-US" sz="2800" i="1" dirty="0" smtClean="0"/>
            </a:br>
            <a:r>
              <a:rPr lang="en-US" sz="2800" i="1" dirty="0" smtClean="0"/>
              <a:t> </a:t>
            </a:r>
            <a:r>
              <a:rPr lang="en-US" sz="2800" i="1" dirty="0"/>
              <a:t>specific clinical circumstances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1021" y="1837189"/>
            <a:ext cx="8934274" cy="3674378"/>
          </a:xfrm>
        </p:spPr>
      </p:pic>
    </p:spTree>
    <p:extLst>
      <p:ext uri="{BB962C8B-B14F-4D97-AF65-F5344CB8AC3E}">
        <p14:creationId xmlns:p14="http://schemas.microsoft.com/office/powerpoint/2010/main" val="276906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838200" y="1879752"/>
            <a:ext cx="10554574" cy="4034487"/>
          </a:xfrm>
        </p:spPr>
        <p:txBody>
          <a:bodyPr>
            <a:normAutofit/>
          </a:bodyPr>
          <a:lstStyle/>
          <a:p>
            <a:r>
              <a:rPr lang="en-US" sz="2000" b="1" dirty="0" smtClean="0">
                <a:solidFill>
                  <a:schemeClr val="bg1">
                    <a:lumMod val="10000"/>
                  </a:schemeClr>
                </a:solidFill>
              </a:rPr>
              <a:t> </a:t>
            </a:r>
            <a:r>
              <a:rPr lang="en-US" sz="2000" dirty="0"/>
              <a:t>Diagnosed cases likely underrepresent the true incidence of acute PE because they account for only those patients in whom the diagnosis was made correctly</a:t>
            </a:r>
            <a:r>
              <a:rPr lang="en-US" sz="2000" dirty="0" smtClean="0"/>
              <a:t>.</a:t>
            </a:r>
          </a:p>
          <a:p>
            <a:endParaRPr lang="en-US" sz="2000" dirty="0"/>
          </a:p>
          <a:p>
            <a:r>
              <a:rPr lang="en-US" sz="2000" dirty="0"/>
              <a:t>Autopsy series suggest that the true number of deaths from acute PE, including patients who died without the diagnosis being made, is at least threefold higher and could be as much as 10-fold higher than reported</a:t>
            </a:r>
            <a:r>
              <a:rPr lang="en-US" sz="2000" dirty="0" smtClean="0"/>
              <a:t>.</a:t>
            </a:r>
          </a:p>
          <a:p>
            <a:endParaRPr lang="en-US" sz="2000" dirty="0"/>
          </a:p>
          <a:p>
            <a:r>
              <a:rPr lang="en-US" sz="2000" dirty="0"/>
              <a:t>For this reason, it is likely that most PE-related deaths happen when PE is undiagnosed (and therefore untreated) during life.</a:t>
            </a:r>
          </a:p>
          <a:p>
            <a:pPr marL="0" indent="0">
              <a:buNone/>
            </a:pPr>
            <a:endParaRPr lang="en-US" sz="2800" b="1" dirty="0">
              <a:solidFill>
                <a:srgbClr val="0033CC"/>
              </a:solidFill>
            </a:endParaRPr>
          </a:p>
        </p:txBody>
      </p:sp>
    </p:spTree>
    <p:extLst>
      <p:ext uri="{BB962C8B-B14F-4D97-AF65-F5344CB8AC3E}">
        <p14:creationId xmlns:p14="http://schemas.microsoft.com/office/powerpoint/2010/main" val="3816149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1638" y="167576"/>
            <a:ext cx="10515600" cy="1325563"/>
          </a:xfrm>
        </p:spPr>
        <p:txBody>
          <a:bodyPr>
            <a:normAutofit/>
          </a:bodyPr>
          <a:lstStyle/>
          <a:p>
            <a:pPr algn="ctr"/>
            <a:r>
              <a:rPr lang="en-US" u="sng" dirty="0"/>
              <a:t>Cancer</a:t>
            </a:r>
          </a:p>
        </p:txBody>
      </p:sp>
      <p:sp>
        <p:nvSpPr>
          <p:cNvPr id="2" name="Content Placeholder 1"/>
          <p:cNvSpPr>
            <a:spLocks noGrp="1"/>
          </p:cNvSpPr>
          <p:nvPr>
            <p:ph idx="1"/>
          </p:nvPr>
        </p:nvSpPr>
        <p:spPr/>
        <p:txBody>
          <a:bodyPr>
            <a:normAutofit/>
          </a:bodyPr>
          <a:lstStyle/>
          <a:p>
            <a:r>
              <a:rPr lang="en-US" sz="2000" dirty="0"/>
              <a:t>Patients with cancer who are treated for PE are at higher risk for recurrent VTE and major bleeding events than are patients without cancer. </a:t>
            </a:r>
            <a:endParaRPr lang="en-US" sz="2000" dirty="0" smtClean="0"/>
          </a:p>
          <a:p>
            <a:endParaRPr lang="en-US" sz="2000" dirty="0"/>
          </a:p>
          <a:p>
            <a:r>
              <a:rPr lang="en-US" sz="2000" dirty="0" smtClean="0"/>
              <a:t>Extended </a:t>
            </a:r>
            <a:r>
              <a:rPr lang="en-US" sz="2000" dirty="0"/>
              <a:t>treatment with LMWH lowers the risk for recurrent VTE when compared with warfarin. </a:t>
            </a:r>
            <a:endParaRPr lang="en-US" sz="2000" dirty="0" smtClean="0"/>
          </a:p>
          <a:p>
            <a:endParaRPr lang="en-US" sz="2000" dirty="0"/>
          </a:p>
          <a:p>
            <a:r>
              <a:rPr lang="en-US" sz="2000" dirty="0" smtClean="0"/>
              <a:t>Furthermore</a:t>
            </a:r>
            <a:r>
              <a:rPr lang="en-US" sz="2000" dirty="0"/>
              <a:t>, several DOACs, including </a:t>
            </a:r>
            <a:r>
              <a:rPr lang="en-US" sz="2000" dirty="0" err="1"/>
              <a:t>edoxaban</a:t>
            </a:r>
            <a:r>
              <a:rPr lang="en-US" sz="2000" dirty="0"/>
              <a:t>, </a:t>
            </a:r>
            <a:r>
              <a:rPr lang="en-US" sz="2000" dirty="0" err="1"/>
              <a:t>rivaroxaban</a:t>
            </a:r>
            <a:r>
              <a:rPr lang="en-US" sz="2000" dirty="0"/>
              <a:t>, and </a:t>
            </a:r>
            <a:r>
              <a:rPr lang="en-US" sz="2000" dirty="0" err="1">
                <a:solidFill>
                  <a:srgbClr val="FF0000"/>
                </a:solidFill>
              </a:rPr>
              <a:t>apixaban</a:t>
            </a:r>
            <a:r>
              <a:rPr lang="en-US" sz="2000" dirty="0"/>
              <a:t>, have demonstrated efficacy and safety comparable to those of LMWH for treatment of VTE complicating cancer. </a:t>
            </a:r>
            <a:endParaRPr lang="en-US" sz="2000" dirty="0" smtClean="0"/>
          </a:p>
          <a:p>
            <a:pPr marL="0" indent="0">
              <a:buNone/>
            </a:pPr>
            <a:endParaRPr lang="en-US" sz="2000" dirty="0"/>
          </a:p>
          <a:p>
            <a:r>
              <a:rPr lang="en-US" sz="2000" dirty="0"/>
              <a:t>The DOACs avoid the discomfort, cost, and inconvenience of subcutaneous injections of LMWH, but care is required in choosing which DOAC to use for an individual patient.</a:t>
            </a:r>
          </a:p>
          <a:p>
            <a:endParaRPr lang="en-US" dirty="0"/>
          </a:p>
        </p:txBody>
      </p:sp>
    </p:spTree>
    <p:extLst>
      <p:ext uri="{BB962C8B-B14F-4D97-AF65-F5344CB8AC3E}">
        <p14:creationId xmlns:p14="http://schemas.microsoft.com/office/powerpoint/2010/main" val="3481385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7749" y="100464"/>
            <a:ext cx="10515600" cy="1325563"/>
          </a:xfrm>
        </p:spPr>
        <p:txBody>
          <a:bodyPr>
            <a:normAutofit/>
          </a:bodyPr>
          <a:lstStyle/>
          <a:p>
            <a:pPr algn="ctr"/>
            <a:r>
              <a:rPr lang="en-US" i="1" u="sng" dirty="0"/>
              <a:t>Apixaban</a:t>
            </a:r>
            <a:endParaRPr lang="en-US" dirty="0"/>
          </a:p>
        </p:txBody>
      </p:sp>
      <p:sp>
        <p:nvSpPr>
          <p:cNvPr id="2" name="Content Placeholder 1"/>
          <p:cNvSpPr>
            <a:spLocks noGrp="1"/>
          </p:cNvSpPr>
          <p:nvPr>
            <p:ph idx="1"/>
          </p:nvPr>
        </p:nvSpPr>
        <p:spPr>
          <a:xfrm>
            <a:off x="838199" y="1825625"/>
            <a:ext cx="10956721" cy="4351338"/>
          </a:xfrm>
        </p:spPr>
        <p:txBody>
          <a:bodyPr>
            <a:normAutofit fontScale="70000" lnSpcReduction="20000"/>
          </a:bodyPr>
          <a:lstStyle/>
          <a:p>
            <a:r>
              <a:rPr lang="en-US" sz="2400" dirty="0"/>
              <a:t>A direct inhibitor of factor </a:t>
            </a:r>
            <a:r>
              <a:rPr lang="en-US" sz="2400" dirty="0" err="1" smtClean="0"/>
              <a:t>Xa</a:t>
            </a:r>
            <a:endParaRPr lang="en-US" sz="2400" dirty="0" smtClean="0"/>
          </a:p>
          <a:p>
            <a:endParaRPr lang="en-US" sz="2400" dirty="0"/>
          </a:p>
          <a:p>
            <a:r>
              <a:rPr lang="en-US" sz="2400" dirty="0"/>
              <a:t>The dose of </a:t>
            </a:r>
            <a:r>
              <a:rPr lang="en-US" sz="2400" dirty="0" err="1"/>
              <a:t>apixaban</a:t>
            </a:r>
            <a:r>
              <a:rPr lang="en-US" sz="2400" dirty="0"/>
              <a:t> differs according to clinical indication and </a:t>
            </a:r>
            <a:r>
              <a:rPr lang="en-US" sz="2400" dirty="0" err="1"/>
              <a:t>patient,s</a:t>
            </a:r>
            <a:r>
              <a:rPr lang="en-US" sz="2400" dirty="0"/>
              <a:t> age , weight and kidney </a:t>
            </a:r>
            <a:endParaRPr lang="en-US" sz="2400" dirty="0" smtClean="0"/>
          </a:p>
          <a:p>
            <a:pPr marL="0" indent="0">
              <a:buNone/>
            </a:pPr>
            <a:r>
              <a:rPr lang="en-US" sz="2400" dirty="0"/>
              <a:t> </a:t>
            </a:r>
            <a:r>
              <a:rPr lang="en-US" sz="2400" dirty="0" smtClean="0"/>
              <a:t>   function.</a:t>
            </a:r>
          </a:p>
          <a:p>
            <a:endParaRPr lang="en-US" sz="2400" dirty="0"/>
          </a:p>
          <a:p>
            <a:r>
              <a:rPr lang="en-US" sz="2400" dirty="0"/>
              <a:t>VTE </a:t>
            </a:r>
            <a:r>
              <a:rPr lang="en-US" sz="2400" dirty="0">
                <a:solidFill>
                  <a:srgbClr val="FF0000"/>
                </a:solidFill>
              </a:rPr>
              <a:t>prophylaxis</a:t>
            </a:r>
            <a:r>
              <a:rPr lang="en-US" sz="2400" dirty="0"/>
              <a:t> in surgical patients : 2.5 mg twice daily , duration ( 12-35 days ) </a:t>
            </a:r>
            <a:r>
              <a:rPr lang="en-US" sz="2400" dirty="0" err="1"/>
              <a:t>deponds</a:t>
            </a:r>
            <a:r>
              <a:rPr lang="en-US" sz="2400" dirty="0"/>
              <a:t> on the type of surgery.</a:t>
            </a:r>
          </a:p>
          <a:p>
            <a:endParaRPr lang="en-US" sz="2400" dirty="0"/>
          </a:p>
          <a:p>
            <a:r>
              <a:rPr lang="en-US" sz="2400" dirty="0"/>
              <a:t>Is FDA approved for </a:t>
            </a:r>
            <a:r>
              <a:rPr lang="en-US" sz="2400" dirty="0">
                <a:solidFill>
                  <a:srgbClr val="FF0000"/>
                </a:solidFill>
              </a:rPr>
              <a:t>treatment</a:t>
            </a:r>
            <a:r>
              <a:rPr lang="en-US" sz="2400" dirty="0"/>
              <a:t> of PE at an </a:t>
            </a:r>
            <a:r>
              <a:rPr lang="en-US" sz="2400" i="1" u="sng" dirty="0"/>
              <a:t>initial dose </a:t>
            </a:r>
            <a:r>
              <a:rPr lang="en-US" sz="2400" dirty="0"/>
              <a:t>of 10 mg twice daily for 7 days, </a:t>
            </a:r>
            <a:r>
              <a:rPr lang="en-US" sz="2400" i="1" u="sng" dirty="0"/>
              <a:t>followed</a:t>
            </a:r>
            <a:r>
              <a:rPr lang="en-US" sz="2400" dirty="0"/>
              <a:t> by 5 mg </a:t>
            </a:r>
            <a:endParaRPr lang="en-US" sz="2400" dirty="0" smtClean="0"/>
          </a:p>
          <a:p>
            <a:pPr marL="0" indent="0">
              <a:buNone/>
            </a:pPr>
            <a:r>
              <a:rPr lang="en-US" sz="2400" dirty="0"/>
              <a:t> </a:t>
            </a:r>
            <a:r>
              <a:rPr lang="en-US" sz="2400" dirty="0" smtClean="0"/>
              <a:t>    twice </a:t>
            </a:r>
            <a:r>
              <a:rPr lang="en-US" sz="2400" dirty="0"/>
              <a:t>daily for 3 months. </a:t>
            </a:r>
          </a:p>
          <a:p>
            <a:endParaRPr lang="en-US" sz="2400" dirty="0"/>
          </a:p>
          <a:p>
            <a:r>
              <a:rPr lang="en-US" sz="2400" dirty="0"/>
              <a:t>A dose of 2.5 mg twice daily may be used for </a:t>
            </a:r>
            <a:r>
              <a:rPr lang="en-US" sz="2400" i="1" u="sng" dirty="0"/>
              <a:t>extended</a:t>
            </a:r>
            <a:r>
              <a:rPr lang="en-US" sz="2400" dirty="0"/>
              <a:t> </a:t>
            </a:r>
            <a:r>
              <a:rPr lang="en-US" sz="2400" dirty="0" smtClean="0"/>
              <a:t> anticoagulation</a:t>
            </a:r>
            <a:r>
              <a:rPr lang="en-US" sz="2400" dirty="0"/>
              <a:t>.</a:t>
            </a:r>
          </a:p>
          <a:p>
            <a:endParaRPr lang="en-US" sz="2400" dirty="0"/>
          </a:p>
          <a:p>
            <a:r>
              <a:rPr lang="en-US" sz="2400" dirty="0"/>
              <a:t>Apixaban, 5 mg twice daily, provides </a:t>
            </a:r>
            <a:r>
              <a:rPr lang="en-US" sz="2400" i="1" u="sng" dirty="0"/>
              <a:t>effective extended treatment for VTE in patients with advanced  </a:t>
            </a:r>
            <a:r>
              <a:rPr lang="en-US" sz="2400" i="1" u="sng" dirty="0" smtClean="0"/>
              <a:t>cancer</a:t>
            </a:r>
            <a:r>
              <a:rPr lang="en-US" sz="2400" i="1" u="sng" dirty="0"/>
              <a:t>.</a:t>
            </a:r>
          </a:p>
        </p:txBody>
      </p:sp>
    </p:spTree>
    <p:extLst>
      <p:ext uri="{BB962C8B-B14F-4D97-AF65-F5344CB8AC3E}">
        <p14:creationId xmlns:p14="http://schemas.microsoft.com/office/powerpoint/2010/main" val="1585724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8840" y="1825625"/>
            <a:ext cx="10774960" cy="4351338"/>
          </a:xfrm>
        </p:spPr>
        <p:txBody>
          <a:bodyPr>
            <a:normAutofit/>
          </a:bodyPr>
          <a:lstStyle/>
          <a:p>
            <a:r>
              <a:rPr lang="en-US" sz="2000" dirty="0" err="1"/>
              <a:t>Apixaban</a:t>
            </a:r>
            <a:r>
              <a:rPr lang="en-US" sz="2000" dirty="0"/>
              <a:t> does not require dose adjustment or routine monitoring. </a:t>
            </a:r>
            <a:endParaRPr lang="en-US" sz="2000" dirty="0" smtClean="0"/>
          </a:p>
          <a:p>
            <a:endParaRPr lang="en-US" sz="2000" dirty="0"/>
          </a:p>
          <a:p>
            <a:endParaRPr lang="en-US" sz="2000" dirty="0" smtClean="0"/>
          </a:p>
          <a:p>
            <a:r>
              <a:rPr lang="en-US" sz="2000" dirty="0"/>
              <a:t>Although rapid and dose-related increases in these clotting </a:t>
            </a:r>
            <a:r>
              <a:rPr lang="en-US" sz="2000" dirty="0" smtClean="0"/>
              <a:t>assay parameters </a:t>
            </a:r>
            <a:r>
              <a:rPr lang="en-US" sz="2000" dirty="0"/>
              <a:t>occurred, </a:t>
            </a:r>
            <a:endParaRPr lang="en-US" sz="2000" dirty="0" smtClean="0"/>
          </a:p>
          <a:p>
            <a:pPr marL="0" indent="0">
              <a:buNone/>
            </a:pPr>
            <a:r>
              <a:rPr lang="en-US" sz="2000" dirty="0"/>
              <a:t> </a:t>
            </a:r>
            <a:r>
              <a:rPr lang="en-US" sz="2000" dirty="0" smtClean="0"/>
              <a:t>  the </a:t>
            </a:r>
            <a:r>
              <a:rPr lang="en-US" sz="2000" dirty="0"/>
              <a:t>magnitude of the increases following </a:t>
            </a:r>
            <a:r>
              <a:rPr lang="en-US" sz="2000" dirty="0" err="1"/>
              <a:t>apixaban</a:t>
            </a:r>
            <a:r>
              <a:rPr lang="en-US" sz="2000" dirty="0"/>
              <a:t> </a:t>
            </a:r>
            <a:r>
              <a:rPr lang="en-US" sz="2000" dirty="0" smtClean="0"/>
              <a:t>administration </a:t>
            </a:r>
            <a:r>
              <a:rPr lang="en-US" sz="2000" dirty="0"/>
              <a:t>was </a:t>
            </a:r>
            <a:r>
              <a:rPr lang="en-US" sz="2000" dirty="0" smtClean="0"/>
              <a:t>considered minimal</a:t>
            </a:r>
            <a:r>
              <a:rPr lang="en-US" sz="2000" dirty="0"/>
              <a:t>, </a:t>
            </a:r>
            <a:endParaRPr lang="en-US" sz="2000" dirty="0" smtClean="0"/>
          </a:p>
          <a:p>
            <a:pPr marL="0" indent="0">
              <a:buNone/>
            </a:pPr>
            <a:r>
              <a:rPr lang="en-US" sz="2000" dirty="0"/>
              <a:t> </a:t>
            </a:r>
            <a:r>
              <a:rPr lang="en-US" sz="2000" dirty="0" smtClean="0"/>
              <a:t>  thus </a:t>
            </a:r>
            <a:r>
              <a:rPr lang="en-US" sz="2000" dirty="0"/>
              <a:t>the authors concluded that </a:t>
            </a:r>
            <a:r>
              <a:rPr lang="en-US" sz="2000" dirty="0" smtClean="0"/>
              <a:t>the </a:t>
            </a:r>
            <a:r>
              <a:rPr lang="en-US" sz="2000" dirty="0"/>
              <a:t>INR and </a:t>
            </a:r>
            <a:r>
              <a:rPr lang="en-US" sz="2000" dirty="0" err="1"/>
              <a:t>aPTT</a:t>
            </a:r>
            <a:r>
              <a:rPr lang="en-US" sz="2000" dirty="0"/>
              <a:t> are not adequately sensitive </a:t>
            </a:r>
            <a:r>
              <a:rPr lang="en-US" sz="2000" dirty="0" smtClean="0"/>
              <a:t>for </a:t>
            </a:r>
            <a:r>
              <a:rPr lang="en-US" sz="2000" dirty="0"/>
              <a:t>reliable </a:t>
            </a:r>
            <a:endParaRPr lang="en-US" sz="2000" dirty="0" smtClean="0"/>
          </a:p>
          <a:p>
            <a:pPr marL="0" indent="0">
              <a:buNone/>
            </a:pPr>
            <a:r>
              <a:rPr lang="en-US" sz="2000" dirty="0"/>
              <a:t> </a:t>
            </a:r>
            <a:r>
              <a:rPr lang="en-US" sz="2000" dirty="0" smtClean="0"/>
              <a:t>   evaluation of the </a:t>
            </a:r>
            <a:r>
              <a:rPr lang="en-US" sz="2000" dirty="0" err="1"/>
              <a:t>pharmacodynamic</a:t>
            </a:r>
            <a:r>
              <a:rPr lang="en-US" sz="2000" dirty="0"/>
              <a:t> effects of </a:t>
            </a:r>
            <a:r>
              <a:rPr lang="en-US" sz="2000" dirty="0" err="1"/>
              <a:t>apixaban</a:t>
            </a:r>
            <a:r>
              <a:rPr lang="en-US" sz="2000" dirty="0"/>
              <a:t>.</a:t>
            </a:r>
          </a:p>
        </p:txBody>
      </p:sp>
    </p:spTree>
    <p:extLst>
      <p:ext uri="{BB962C8B-B14F-4D97-AF65-F5344CB8AC3E}">
        <p14:creationId xmlns:p14="http://schemas.microsoft.com/office/powerpoint/2010/main" val="2474903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6899" y="2388311"/>
            <a:ext cx="7798201" cy="3225966"/>
          </a:xfrm>
        </p:spPr>
      </p:pic>
    </p:spTree>
    <p:extLst>
      <p:ext uri="{BB962C8B-B14F-4D97-AF65-F5344CB8AC3E}">
        <p14:creationId xmlns:p14="http://schemas.microsoft.com/office/powerpoint/2010/main" val="2618681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9625" y="2480391"/>
            <a:ext cx="3892750" cy="3041806"/>
          </a:xfrm>
        </p:spPr>
      </p:pic>
    </p:spTree>
    <p:extLst>
      <p:ext uri="{BB962C8B-B14F-4D97-AF65-F5344CB8AC3E}">
        <p14:creationId xmlns:p14="http://schemas.microsoft.com/office/powerpoint/2010/main" val="24496992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848" y="2258129"/>
            <a:ext cx="7836303" cy="3486329"/>
          </a:xfrm>
        </p:spPr>
      </p:pic>
    </p:spTree>
    <p:extLst>
      <p:ext uri="{BB962C8B-B14F-4D97-AF65-F5344CB8AC3E}">
        <p14:creationId xmlns:p14="http://schemas.microsoft.com/office/powerpoint/2010/main" val="41791847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2468"/>
            <a:ext cx="10515600" cy="1325563"/>
          </a:xfrm>
        </p:spPr>
        <p:txBody>
          <a:bodyPr>
            <a:normAutofit fontScale="90000"/>
          </a:bodyPr>
          <a:lstStyle/>
          <a:p>
            <a:r>
              <a:rPr lang="en-US" sz="4400" dirty="0"/>
              <a:t>Chronic kidney disease</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000" dirty="0" smtClean="0"/>
              <a:t>All of the DOACs are excreted by the kidney to some degree, which has led to some concern about use  and dose adjustments in patients with chronic kidney disease.</a:t>
            </a:r>
          </a:p>
          <a:p>
            <a:endParaRPr lang="en-US" sz="2000" dirty="0" smtClean="0"/>
          </a:p>
          <a:p>
            <a:r>
              <a:rPr lang="en-US" sz="2000" dirty="0" smtClean="0"/>
              <a:t>The approximate degrees of </a:t>
            </a:r>
            <a:r>
              <a:rPr lang="en-US" sz="2000" dirty="0" err="1" smtClean="0"/>
              <a:t>exceretion</a:t>
            </a:r>
            <a:r>
              <a:rPr lang="en-US" sz="2000" dirty="0" smtClean="0"/>
              <a:t> by the kidney are so follows:</a:t>
            </a:r>
          </a:p>
          <a:p>
            <a:pPr marL="0" indent="0">
              <a:buNone/>
            </a:pPr>
            <a:r>
              <a:rPr lang="en-US" sz="2000" dirty="0" smtClean="0"/>
              <a:t>  -- Dabigatran – 80-85% </a:t>
            </a:r>
          </a:p>
          <a:p>
            <a:pPr marL="0" indent="0">
              <a:buNone/>
            </a:pPr>
            <a:r>
              <a:rPr lang="en-US" sz="2000" dirty="0"/>
              <a:t> </a:t>
            </a:r>
            <a:r>
              <a:rPr lang="en-US" sz="2000" dirty="0" smtClean="0"/>
              <a:t> -- </a:t>
            </a:r>
            <a:r>
              <a:rPr lang="en-US" sz="2000" dirty="0" err="1" smtClean="0"/>
              <a:t>Edoxan</a:t>
            </a:r>
            <a:r>
              <a:rPr lang="en-US" sz="2000" dirty="0" smtClean="0"/>
              <a:t> – 35 %</a:t>
            </a:r>
          </a:p>
          <a:p>
            <a:pPr marL="0" indent="0">
              <a:buNone/>
            </a:pPr>
            <a:r>
              <a:rPr lang="en-US" sz="2000" dirty="0" smtClean="0"/>
              <a:t>  -- </a:t>
            </a:r>
            <a:r>
              <a:rPr lang="en-US" sz="2000" dirty="0" err="1" smtClean="0"/>
              <a:t>Rivaroxaban</a:t>
            </a:r>
            <a:r>
              <a:rPr lang="en-US" sz="2000" dirty="0" smtClean="0"/>
              <a:t> – 35%</a:t>
            </a:r>
          </a:p>
          <a:p>
            <a:pPr marL="0" indent="0">
              <a:buNone/>
            </a:pPr>
            <a:r>
              <a:rPr lang="en-US" sz="2000" dirty="0" smtClean="0"/>
              <a:t>  -- </a:t>
            </a:r>
            <a:r>
              <a:rPr lang="en-US" sz="2000" dirty="0" err="1" smtClean="0">
                <a:solidFill>
                  <a:srgbClr val="FF0000"/>
                </a:solidFill>
              </a:rPr>
              <a:t>Apixaban</a:t>
            </a:r>
            <a:r>
              <a:rPr lang="en-US" sz="2000" dirty="0" smtClean="0">
                <a:solidFill>
                  <a:srgbClr val="FF0000"/>
                </a:solidFill>
              </a:rPr>
              <a:t> – 25%</a:t>
            </a:r>
            <a:endParaRPr lang="en-US" sz="2000" dirty="0">
              <a:solidFill>
                <a:srgbClr val="FF0000"/>
              </a:solidFill>
            </a:endParaRPr>
          </a:p>
        </p:txBody>
      </p:sp>
    </p:spTree>
    <p:extLst>
      <p:ext uri="{BB962C8B-B14F-4D97-AF65-F5344CB8AC3E}">
        <p14:creationId xmlns:p14="http://schemas.microsoft.com/office/powerpoint/2010/main" val="2768904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Chronic kidney disease</a:t>
            </a:r>
          </a:p>
        </p:txBody>
      </p:sp>
      <p:sp>
        <p:nvSpPr>
          <p:cNvPr id="3" name="Content Placeholder 2"/>
          <p:cNvSpPr>
            <a:spLocks noGrp="1"/>
          </p:cNvSpPr>
          <p:nvPr>
            <p:ph idx="1"/>
          </p:nvPr>
        </p:nvSpPr>
        <p:spPr>
          <a:xfrm>
            <a:off x="838200" y="1825625"/>
            <a:ext cx="10897998" cy="4351338"/>
          </a:xfrm>
        </p:spPr>
        <p:txBody>
          <a:bodyPr/>
          <a:lstStyle/>
          <a:p>
            <a:pPr marL="0" indent="0">
              <a:buNone/>
            </a:pPr>
            <a:r>
              <a:rPr lang="en-US" sz="2400" dirty="0" smtClean="0"/>
              <a:t>A general approach is ;</a:t>
            </a:r>
          </a:p>
          <a:p>
            <a:pPr marL="0" indent="0">
              <a:buNone/>
            </a:pPr>
            <a:endParaRPr lang="en-US" sz="2400" dirty="0" smtClean="0"/>
          </a:p>
          <a:p>
            <a:r>
              <a:rPr lang="en-US" sz="2000" dirty="0" smtClean="0"/>
              <a:t>In </a:t>
            </a:r>
            <a:r>
              <a:rPr lang="en-US" sz="2000" i="1" u="sng" dirty="0" smtClean="0"/>
              <a:t>hospitalized</a:t>
            </a:r>
            <a:r>
              <a:rPr lang="en-US" sz="2000" dirty="0" smtClean="0"/>
              <a:t> patients with CKD , heparin is generally used.</a:t>
            </a:r>
          </a:p>
          <a:p>
            <a:endParaRPr lang="en-US" sz="2000" dirty="0" smtClean="0"/>
          </a:p>
          <a:p>
            <a:r>
              <a:rPr lang="en-US" sz="2000" dirty="0" smtClean="0"/>
              <a:t>For </a:t>
            </a:r>
            <a:r>
              <a:rPr lang="en-US" sz="2000" i="1" u="sng" dirty="0" smtClean="0"/>
              <a:t>outpatients</a:t>
            </a:r>
            <a:r>
              <a:rPr lang="en-US" sz="2000" dirty="0" smtClean="0"/>
              <a:t> with mild-to-moderate CKD ( </a:t>
            </a:r>
            <a:r>
              <a:rPr lang="en-US" sz="2000" dirty="0" err="1" smtClean="0"/>
              <a:t>CrCl</a:t>
            </a:r>
            <a:r>
              <a:rPr lang="en-US" sz="2000" dirty="0" smtClean="0"/>
              <a:t> 30-50 ml/minute or higher ) , the evidence </a:t>
            </a:r>
          </a:p>
          <a:p>
            <a:pPr marL="0" indent="0">
              <a:buNone/>
            </a:pPr>
            <a:r>
              <a:rPr lang="en-US" sz="2000" dirty="0"/>
              <a:t> </a:t>
            </a:r>
            <a:r>
              <a:rPr lang="en-US" sz="2000" dirty="0" smtClean="0"/>
              <a:t>  suggests that DOACs are equally effective as warfarin and at least as safe.</a:t>
            </a:r>
          </a:p>
          <a:p>
            <a:endParaRPr lang="en-US" sz="2000" dirty="0" smtClean="0"/>
          </a:p>
          <a:p>
            <a:r>
              <a:rPr lang="en-US" sz="2000" dirty="0" smtClean="0"/>
              <a:t>For </a:t>
            </a:r>
            <a:r>
              <a:rPr lang="en-US" sz="2000" i="1" u="sng" dirty="0" smtClean="0"/>
              <a:t>outpatients</a:t>
            </a:r>
            <a:r>
              <a:rPr lang="en-US" sz="2000" dirty="0" smtClean="0"/>
              <a:t> </a:t>
            </a:r>
            <a:r>
              <a:rPr lang="en-US" sz="2000" dirty="0" err="1" smtClean="0"/>
              <a:t>CrCl</a:t>
            </a:r>
            <a:r>
              <a:rPr lang="en-US" sz="2000" dirty="0" smtClean="0"/>
              <a:t>&lt;30 , warfarin or dose-adjusted LMWH is </a:t>
            </a:r>
            <a:r>
              <a:rPr lang="en-US" sz="2000" dirty="0" err="1" smtClean="0"/>
              <a:t>generaly</a:t>
            </a:r>
            <a:r>
              <a:rPr lang="en-US" sz="2000" dirty="0"/>
              <a:t> </a:t>
            </a:r>
            <a:r>
              <a:rPr lang="en-US" sz="2000" dirty="0" smtClean="0"/>
              <a:t>preferred over a </a:t>
            </a:r>
          </a:p>
          <a:p>
            <a:pPr marL="0" indent="0">
              <a:buNone/>
            </a:pPr>
            <a:r>
              <a:rPr lang="en-US" sz="2000" dirty="0"/>
              <a:t> </a:t>
            </a:r>
            <a:r>
              <a:rPr lang="en-US" sz="2000" dirty="0" smtClean="0"/>
              <a:t>   DOACs.</a:t>
            </a:r>
          </a:p>
          <a:p>
            <a:pPr marL="0" indent="0">
              <a:buNone/>
            </a:pPr>
            <a:endParaRPr lang="en-US" dirty="0"/>
          </a:p>
        </p:txBody>
      </p:sp>
    </p:spTree>
    <p:extLst>
      <p:ext uri="{BB962C8B-B14F-4D97-AF65-F5344CB8AC3E}">
        <p14:creationId xmlns:p14="http://schemas.microsoft.com/office/powerpoint/2010/main" val="21681584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rot="16200000">
            <a:off x="2667000" y="-2667002"/>
            <a:ext cx="6858001" cy="12192002"/>
          </a:xfrm>
          <a:prstGeom prst="rect">
            <a:avLst/>
          </a:prstGeom>
          <a:gradFill flip="none" rotWithShape="1">
            <a:gsLst>
              <a:gs pos="0">
                <a:srgbClr val="008CBE"/>
              </a:gs>
              <a:gs pos="48000">
                <a:srgbClr val="008CBE"/>
              </a:gs>
              <a:gs pos="0">
                <a:srgbClr val="004360">
                  <a:alpha val="93000"/>
                  <a:lumMod val="92000"/>
                </a:srgb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4800" b="1" dirty="0">
                <a:latin typeface="+mj-lt"/>
              </a:rPr>
              <a:t>Thanks for your attention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 y="5066432"/>
            <a:ext cx="2724253" cy="19270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1539" y="5144836"/>
            <a:ext cx="2429765" cy="1732057"/>
          </a:xfrm>
          <a:prstGeom prst="rect">
            <a:avLst/>
          </a:prstGeom>
        </p:spPr>
      </p:pic>
      <p:pic>
        <p:nvPicPr>
          <p:cNvPr id="7" name="Picture 6">
            <a:extLst>
              <a:ext uri="{FF2B5EF4-FFF2-40B4-BE49-F238E27FC236}">
                <a16:creationId xmlns:a16="http://schemas.microsoft.com/office/drawing/2014/main" id="{E10731D1-5D17-444F-9A17-C4D1060684AD}"/>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0536072" y="101092"/>
            <a:ext cx="1535232" cy="1659400"/>
          </a:xfrm>
          <a:prstGeom prst="rect">
            <a:avLst/>
          </a:prstGeom>
          <a:ln>
            <a:noFill/>
          </a:ln>
        </p:spPr>
      </p:pic>
    </p:spTree>
    <p:extLst>
      <p:ext uri="{BB962C8B-B14F-4D97-AF65-F5344CB8AC3E}">
        <p14:creationId xmlns:p14="http://schemas.microsoft.com/office/powerpoint/2010/main" val="3948566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799226" y="2483759"/>
            <a:ext cx="10554574" cy="3636511"/>
          </a:xfrm>
        </p:spPr>
        <p:txBody>
          <a:bodyPr>
            <a:normAutofit/>
          </a:bodyPr>
          <a:lstStyle/>
          <a:p>
            <a:r>
              <a:rPr lang="en-US" sz="2000" dirty="0"/>
              <a:t>The in-hospital mortality rate from acute PE is 2–5% once the diagnosis of embolism is confirmed and appropriate therapy initiated. </a:t>
            </a:r>
            <a:endParaRPr lang="en-US" sz="2000" dirty="0" smtClean="0"/>
          </a:p>
          <a:p>
            <a:endParaRPr lang="en-US" sz="2000" dirty="0"/>
          </a:p>
          <a:p>
            <a:r>
              <a:rPr lang="en-US" sz="2000" dirty="0" smtClean="0"/>
              <a:t>Notable </a:t>
            </a:r>
            <a:r>
              <a:rPr lang="en-US" sz="2000" dirty="0"/>
              <a:t>exceptions are patients who initially present with hemodynamic impairment and those with recurring PE despite therapy.</a:t>
            </a:r>
          </a:p>
          <a:p>
            <a:endParaRPr lang="en-US" sz="2800" b="1" dirty="0">
              <a:solidFill>
                <a:srgbClr val="0033CC"/>
              </a:solidFill>
            </a:endParaRPr>
          </a:p>
        </p:txBody>
      </p:sp>
    </p:spTree>
    <p:extLst>
      <p:ext uri="{BB962C8B-B14F-4D97-AF65-F5344CB8AC3E}">
        <p14:creationId xmlns:p14="http://schemas.microsoft.com/office/powerpoint/2010/main" val="1818961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614161" y="2710262"/>
            <a:ext cx="10554574" cy="3636511"/>
          </a:xfrm>
        </p:spPr>
        <p:txBody>
          <a:bodyPr>
            <a:normAutofit/>
          </a:bodyPr>
          <a:lstStyle/>
          <a:p>
            <a:pPr algn="ctr"/>
            <a:r>
              <a:rPr lang="en-US" dirty="0"/>
              <a:t>The problem of VTE involves pulmonologists, cardiologists, hematologists, internists, specialists in vascular disease, radiologists, a range of surgical subspecialists, obstetricians, and others.</a:t>
            </a:r>
          </a:p>
        </p:txBody>
      </p:sp>
    </p:spTree>
    <p:extLst>
      <p:ext uri="{BB962C8B-B14F-4D97-AF65-F5344CB8AC3E}">
        <p14:creationId xmlns:p14="http://schemas.microsoft.com/office/powerpoint/2010/main" val="1076986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298" y="1812022"/>
            <a:ext cx="3695890" cy="443777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44483" y="2390862"/>
            <a:ext cx="3683189" cy="3439487"/>
          </a:xfrm>
          <a:prstGeom prst="rect">
            <a:avLst/>
          </a:prstGeom>
        </p:spPr>
      </p:pic>
    </p:spTree>
    <p:extLst>
      <p:ext uri="{BB962C8B-B14F-4D97-AF65-F5344CB8AC3E}">
        <p14:creationId xmlns:p14="http://schemas.microsoft.com/office/powerpoint/2010/main" val="3740569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Thromboemboli resolve in three </a:t>
            </a:r>
            <a:r>
              <a:rPr lang="en-US" sz="3200" dirty="0" smtClean="0"/>
              <a:t>phases :</a:t>
            </a:r>
            <a:endParaRPr lang="en-US" sz="3200" dirty="0"/>
          </a:p>
        </p:txBody>
      </p:sp>
      <p:sp>
        <p:nvSpPr>
          <p:cNvPr id="7" name="Content Placeholder 6"/>
          <p:cNvSpPr>
            <a:spLocks noGrp="1"/>
          </p:cNvSpPr>
          <p:nvPr>
            <p:ph idx="1"/>
          </p:nvPr>
        </p:nvSpPr>
        <p:spPr>
          <a:xfrm>
            <a:off x="818713" y="1837807"/>
            <a:ext cx="10554574" cy="4109988"/>
          </a:xfrm>
        </p:spPr>
        <p:txBody>
          <a:bodyPr>
            <a:normAutofit/>
          </a:bodyPr>
          <a:lstStyle/>
          <a:p>
            <a:r>
              <a:rPr lang="en-US" sz="2200" dirty="0" smtClean="0"/>
              <a:t>In </a:t>
            </a:r>
            <a:r>
              <a:rPr lang="en-US" sz="2200" dirty="0"/>
              <a:t>the first phase, polymerized fibrin is degraded by plasmin into degradation products such as D-dimer. Although release of D-dimer into the plasma is evident in 80% of acute PE patients 1 week after diagnosis, it is present in only 40% after 1 month and 13% after 3 months</a:t>
            </a:r>
            <a:r>
              <a:rPr lang="en-US" sz="2200" dirty="0" smtClean="0"/>
              <a:t>.</a:t>
            </a:r>
          </a:p>
          <a:p>
            <a:endParaRPr lang="en-US" sz="2200" dirty="0"/>
          </a:p>
          <a:p>
            <a:r>
              <a:rPr lang="en-US" sz="2200" dirty="0"/>
              <a:t>After about 1 week, thrombus resolution becomes a neutrophil-mediated process dependent on a number of inflammatory cytokines</a:t>
            </a:r>
            <a:r>
              <a:rPr lang="en-US" sz="2200" dirty="0" smtClean="0"/>
              <a:t>.</a:t>
            </a:r>
          </a:p>
          <a:p>
            <a:endParaRPr lang="en-US" sz="2200" dirty="0"/>
          </a:p>
          <a:p>
            <a:r>
              <a:rPr lang="en-US" sz="2200" dirty="0"/>
              <a:t>Finally, a much slower phase of resolution is mediated by monocytes recruited from the circulating blood</a:t>
            </a:r>
            <a:r>
              <a:rPr lang="en-US" sz="2200" dirty="0" smtClean="0"/>
              <a:t>. (monocyte-mediated </a:t>
            </a:r>
            <a:r>
              <a:rPr lang="en-US" sz="2200" dirty="0"/>
              <a:t>remodeling with endothelial cells and </a:t>
            </a:r>
            <a:r>
              <a:rPr lang="en-US" sz="2200" dirty="0" smtClean="0"/>
              <a:t>fibroblasts)</a:t>
            </a:r>
            <a:endParaRPr lang="en-US" sz="2200" dirty="0"/>
          </a:p>
          <a:p>
            <a:endParaRPr lang="en-US" dirty="0"/>
          </a:p>
          <a:p>
            <a:pPr marL="0" indent="0">
              <a:buNone/>
            </a:pPr>
            <a:endParaRPr lang="en-US" dirty="0"/>
          </a:p>
        </p:txBody>
      </p:sp>
    </p:spTree>
    <p:extLst>
      <p:ext uri="{BB962C8B-B14F-4D97-AF65-F5344CB8AC3E}">
        <p14:creationId xmlns:p14="http://schemas.microsoft.com/office/powerpoint/2010/main" val="1977531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799226" y="1955253"/>
            <a:ext cx="10554574" cy="3636511"/>
          </a:xfrm>
        </p:spPr>
        <p:txBody>
          <a:bodyPr>
            <a:normAutofit/>
          </a:bodyPr>
          <a:lstStyle/>
          <a:p>
            <a:r>
              <a:rPr lang="en-US" sz="2000" dirty="0"/>
              <a:t>Resolution tends to be substantial during the first week, somewhat more gradual for the next 4 to 8 weeks, and then very slow thereafter</a:t>
            </a:r>
            <a:r>
              <a:rPr lang="en-US" sz="2000" dirty="0" smtClean="0"/>
              <a:t>.</a:t>
            </a:r>
          </a:p>
          <a:p>
            <a:endParaRPr lang="en-US" sz="2000" dirty="0"/>
          </a:p>
          <a:p>
            <a:r>
              <a:rPr lang="en-US" sz="2000" dirty="0"/>
              <a:t>Typically, about two-thirds of PE-related vascular obstruction resolves over the first month and, in about one-third of patients, resolution is complete by that time</a:t>
            </a:r>
            <a:r>
              <a:rPr lang="en-US" sz="2000" dirty="0" smtClean="0"/>
              <a:t>.</a:t>
            </a:r>
          </a:p>
          <a:p>
            <a:endParaRPr lang="en-US" sz="2000" dirty="0"/>
          </a:p>
          <a:p>
            <a:r>
              <a:rPr lang="en-US" sz="2000" dirty="0"/>
              <a:t>PEs typically recover more slowly over the subsequent 2 months.</a:t>
            </a:r>
          </a:p>
          <a:p>
            <a:pPr marL="0" indent="0">
              <a:buNone/>
            </a:pPr>
            <a:endParaRPr lang="en-US" dirty="0"/>
          </a:p>
        </p:txBody>
      </p:sp>
    </p:spTree>
    <p:extLst>
      <p:ext uri="{BB962C8B-B14F-4D97-AF65-F5344CB8AC3E}">
        <p14:creationId xmlns:p14="http://schemas.microsoft.com/office/powerpoint/2010/main" val="1422022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8">
      <a:majorFont>
        <a:latin typeface="Franklin Gothic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8">
      <a:majorFont>
        <a:latin typeface="Franklin Gothic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12503</TotalTime>
  <Words>1842</Words>
  <Application>Microsoft Office PowerPoint</Application>
  <PresentationFormat>Widescreen</PresentationFormat>
  <Paragraphs>181</Paragraphs>
  <Slides>48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B Nazanin</vt:lpstr>
      <vt:lpstr>Calibri</vt:lpstr>
      <vt:lpstr>Century Gothic</vt:lpstr>
      <vt:lpstr>Franklin Gothic Book</vt:lpstr>
      <vt:lpstr>Office Theme</vt:lpstr>
      <vt:lpstr>1_Office Theme</vt:lpstr>
      <vt:lpstr>Venous thromboembolism ( VTE ) M.Gheraati.MD Pulmonologist / Sleep specialist QUMS 1400</vt:lpstr>
      <vt:lpstr>PowerPoint Presentation</vt:lpstr>
      <vt:lpstr>PowerPoint Presentation</vt:lpstr>
      <vt:lpstr>PowerPoint Presentation</vt:lpstr>
      <vt:lpstr>PowerPoint Presentation</vt:lpstr>
      <vt:lpstr>PowerPoint Presentation</vt:lpstr>
      <vt:lpstr>PowerPoint Presentation</vt:lpstr>
      <vt:lpstr>Thromboemboli resolve in three phases :</vt:lpstr>
      <vt:lpstr>PowerPoint Presentation</vt:lpstr>
      <vt:lpstr>PowerPoint Presentation</vt:lpstr>
      <vt:lpstr>Objectives</vt:lpstr>
      <vt:lpstr>Objectives</vt:lpstr>
      <vt:lpstr>PowerPoint Presentation</vt:lpstr>
      <vt:lpstr>PowerPoint Presentation</vt:lpstr>
      <vt:lpstr>PowerPoint Presentation</vt:lpstr>
      <vt:lpstr>PowerPoint Presentation</vt:lpstr>
      <vt:lpstr>Wester mark sign (focal areas of avascularity) </vt:lpstr>
      <vt:lpstr>Hampton hump (pleural-based, wedge-shaped opacity) </vt:lpstr>
      <vt:lpstr>Fleischner sign (prominence of the central pulmonary artery) </vt:lpstr>
      <vt:lpstr>PowerPoint Presentation</vt:lpstr>
      <vt:lpstr>PowerPoint Presentation</vt:lpstr>
      <vt:lpstr>Prophylaxis</vt:lpstr>
      <vt:lpstr>PowerPoint Presentation</vt:lpstr>
      <vt:lpstr>Oral Anticoagulants</vt:lpstr>
      <vt:lpstr>PowerPoint Presentation</vt:lpstr>
      <vt:lpstr>PowerPoint Presentation</vt:lpstr>
      <vt:lpstr>Treatment of pulmonary embolism</vt:lpstr>
      <vt:lpstr>PowerPoint Presentation</vt:lpstr>
      <vt:lpstr>Management of a patient with suspected pulmonary embolism and hypotension</vt:lpstr>
      <vt:lpstr>PowerPoint Presentation</vt:lpstr>
      <vt:lpstr>PowerPoint Presentation</vt:lpstr>
      <vt:lpstr>Assessment of Risk for Heparin-Induced Thrombocytopenia</vt:lpstr>
      <vt:lpstr>Treatment of pulmonary embolism (PE) in hemodynamically stable patients</vt:lpstr>
      <vt:lpstr>PowerPoint Presentation</vt:lpstr>
      <vt:lpstr>PowerPoint Presentation</vt:lpstr>
      <vt:lpstr>PowerPoint Presentation</vt:lpstr>
      <vt:lpstr>PowerPoint Presentation</vt:lpstr>
      <vt:lpstr>PowerPoint Presentation</vt:lpstr>
      <vt:lpstr>The choice of anticoagulant and dose often reflects  specific clinical circumstances</vt:lpstr>
      <vt:lpstr>Cancer</vt:lpstr>
      <vt:lpstr>Apixaban</vt:lpstr>
      <vt:lpstr>PowerPoint Presentation</vt:lpstr>
      <vt:lpstr>PowerPoint Presentation</vt:lpstr>
      <vt:lpstr>PowerPoint Presentation</vt:lpstr>
      <vt:lpstr>PowerPoint Presentation</vt:lpstr>
      <vt:lpstr>Chronic kidney disease </vt:lpstr>
      <vt:lpstr>Chronic kidney disease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Afshin SeyedNejad</dc:creator>
  <cp:lastModifiedBy>Windows User</cp:lastModifiedBy>
  <cp:revision>207</cp:revision>
  <dcterms:created xsi:type="dcterms:W3CDTF">2020-07-25T06:52:17Z</dcterms:created>
  <dcterms:modified xsi:type="dcterms:W3CDTF">2021-12-26T01:35:39Z</dcterms:modified>
</cp:coreProperties>
</file>