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8" r:id="rId3"/>
  </p:sldMasterIdLst>
  <p:notesMasterIdLst>
    <p:notesMasterId r:id="rId44"/>
  </p:notesMasterIdLst>
  <p:sldIdLst>
    <p:sldId id="985" r:id="rId4"/>
    <p:sldId id="258" r:id="rId5"/>
    <p:sldId id="391" r:id="rId6"/>
    <p:sldId id="276" r:id="rId7"/>
    <p:sldId id="993" r:id="rId8"/>
    <p:sldId id="300" r:id="rId9"/>
    <p:sldId id="994" r:id="rId10"/>
    <p:sldId id="339" r:id="rId11"/>
    <p:sldId id="331" r:id="rId12"/>
    <p:sldId id="274" r:id="rId13"/>
    <p:sldId id="334" r:id="rId14"/>
    <p:sldId id="279" r:id="rId15"/>
    <p:sldId id="280" r:id="rId16"/>
    <p:sldId id="281" r:id="rId17"/>
    <p:sldId id="282" r:id="rId18"/>
    <p:sldId id="1000" r:id="rId19"/>
    <p:sldId id="1002" r:id="rId20"/>
    <p:sldId id="337" r:id="rId21"/>
    <p:sldId id="330" r:id="rId22"/>
    <p:sldId id="966" r:id="rId23"/>
    <p:sldId id="987" r:id="rId24"/>
    <p:sldId id="988" r:id="rId25"/>
    <p:sldId id="328" r:id="rId26"/>
    <p:sldId id="995" r:id="rId27"/>
    <p:sldId id="358" r:id="rId28"/>
    <p:sldId id="996" r:id="rId29"/>
    <p:sldId id="998" r:id="rId30"/>
    <p:sldId id="359" r:id="rId31"/>
    <p:sldId id="973" r:id="rId32"/>
    <p:sldId id="401" r:id="rId33"/>
    <p:sldId id="347" r:id="rId34"/>
    <p:sldId id="402" r:id="rId35"/>
    <p:sldId id="366" r:id="rId36"/>
    <p:sldId id="373" r:id="rId37"/>
    <p:sldId id="257" r:id="rId38"/>
    <p:sldId id="296" r:id="rId39"/>
    <p:sldId id="298" r:id="rId40"/>
    <p:sldId id="989" r:id="rId41"/>
    <p:sldId id="361" r:id="rId42"/>
    <p:sldId id="999" r:id="rId4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0E63"/>
    <a:srgbClr val="F0593E"/>
    <a:srgbClr val="DB5055"/>
    <a:srgbClr val="DA4E53"/>
    <a:srgbClr val="E8F3DE"/>
    <a:srgbClr val="F1F0E4"/>
    <a:srgbClr val="99A1D0"/>
    <a:srgbClr val="FAAF18"/>
    <a:srgbClr val="76BD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81584" autoAdjust="0"/>
  </p:normalViewPr>
  <p:slideViewPr>
    <p:cSldViewPr snapToGrid="0">
      <p:cViewPr varScale="1">
        <p:scale>
          <a:sx n="59" d="100"/>
          <a:sy n="59" d="100"/>
        </p:scale>
        <p:origin x="-23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1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5C592BB-7ED0-46E6-A61F-5F4A953B84B6}" type="datetimeFigureOut">
              <a:rPr lang="fa-IR" smtClean="0"/>
              <a:pPr/>
              <a:t>05/04/1443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0151840-4FC9-4462-AD28-347EDF8A4F4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21937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33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EA164-43EB-4AA7-9EBE-46CDB096FF9F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54449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="" xmlns:a16="http://schemas.microsoft.com/office/drawing/2014/main" id="{1627AA93-F8C6-49A6-9B6E-E0EBBD2B6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D35F2C81-D52E-4108-8567-4A19B6F5FA0E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44387" name="Rectangle 2">
            <a:extLst>
              <a:ext uri="{FF2B5EF4-FFF2-40B4-BE49-F238E27FC236}">
                <a16:creationId xmlns="" xmlns:a16="http://schemas.microsoft.com/office/drawing/2014/main" id="{B579F2C1-A9DA-4F60-BDE5-FC3C57C44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4788" y="609600"/>
            <a:ext cx="12461876" cy="7010400"/>
          </a:xfrm>
          <a:ln/>
        </p:spPr>
      </p:sp>
      <p:sp>
        <p:nvSpPr>
          <p:cNvPr id="144388" name="Rectangle 3">
            <a:extLst>
              <a:ext uri="{FF2B5EF4-FFF2-40B4-BE49-F238E27FC236}">
                <a16:creationId xmlns="" xmlns:a16="http://schemas.microsoft.com/office/drawing/2014/main" id="{EADA2BE2-06CF-4B5F-ADE4-5B9FA8811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145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="" xmlns:a16="http://schemas.microsoft.com/office/drawing/2014/main" id="{C6CE3B42-8A3B-4A2A-8479-3891A09CA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9D675235-5684-425E-8BF2-A14F3122B69B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33123" name="Rectangle 2">
            <a:extLst>
              <a:ext uri="{FF2B5EF4-FFF2-40B4-BE49-F238E27FC236}">
                <a16:creationId xmlns="" xmlns:a16="http://schemas.microsoft.com/office/drawing/2014/main" id="{68629691-5A5E-45D3-A9CD-581184E7F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4788" y="609600"/>
            <a:ext cx="12461876" cy="7010400"/>
          </a:xfrm>
          <a:ln/>
        </p:spPr>
      </p:sp>
      <p:sp>
        <p:nvSpPr>
          <p:cNvPr id="133124" name="Rectangle 3">
            <a:extLst>
              <a:ext uri="{FF2B5EF4-FFF2-40B4-BE49-F238E27FC236}">
                <a16:creationId xmlns="" xmlns:a16="http://schemas.microsoft.com/office/drawing/2014/main" id="{43F002D7-74E7-4ACF-899F-AFEEC31D4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2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="" xmlns:a16="http://schemas.microsoft.com/office/drawing/2014/main" id="{D02F9FEA-1516-4EA2-88E3-6C263EFF1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615CC266-C029-4516-9870-1794991244D4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43363" name="Rectangle 2">
            <a:extLst>
              <a:ext uri="{FF2B5EF4-FFF2-40B4-BE49-F238E27FC236}">
                <a16:creationId xmlns="" xmlns:a16="http://schemas.microsoft.com/office/drawing/2014/main" id="{33AB9981-2B6F-4736-B6CC-1A4667EF5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4788" y="609600"/>
            <a:ext cx="12461876" cy="7010400"/>
          </a:xfrm>
          <a:ln/>
        </p:spPr>
      </p:sp>
      <p:sp>
        <p:nvSpPr>
          <p:cNvPr id="143364" name="Rectangle 3">
            <a:extLst>
              <a:ext uri="{FF2B5EF4-FFF2-40B4-BE49-F238E27FC236}">
                <a16:creationId xmlns="" xmlns:a16="http://schemas.microsoft.com/office/drawing/2014/main" id="{B4658153-0939-435B-8B9E-40DF346E7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392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="" xmlns:a16="http://schemas.microsoft.com/office/drawing/2014/main" id="{AA91951C-96E5-4C4E-B2C0-007A73873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5B2B8B19-84F2-4396-A1E8-FED173038AEF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48483" name="Rectangle 2">
            <a:extLst>
              <a:ext uri="{FF2B5EF4-FFF2-40B4-BE49-F238E27FC236}">
                <a16:creationId xmlns="" xmlns:a16="http://schemas.microsoft.com/office/drawing/2014/main" id="{7F75D8BE-0220-40AD-8335-4360E98BC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4788" y="609600"/>
            <a:ext cx="12461876" cy="7010400"/>
          </a:xfrm>
          <a:ln/>
        </p:spPr>
      </p:sp>
      <p:sp>
        <p:nvSpPr>
          <p:cNvPr id="148484" name="Rectangle 3">
            <a:extLst>
              <a:ext uri="{FF2B5EF4-FFF2-40B4-BE49-F238E27FC236}">
                <a16:creationId xmlns="" xmlns:a16="http://schemas.microsoft.com/office/drawing/2014/main" id="{7AB9BFA8-971D-466C-AB2D-D8F4BD670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28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1A5C-158F-4832-B6F9-2EF0D0015F1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681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1A5C-158F-4832-B6F9-2EF0D0015F12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71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="" xmlns:a16="http://schemas.microsoft.com/office/drawing/2014/main" id="{7320B706-8C33-4F6C-B7DD-5FF0D74B1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4A1E9B90-92F4-4724-88F3-5A0DB9CE032C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55651" name="Rectangle 2">
            <a:extLst>
              <a:ext uri="{FF2B5EF4-FFF2-40B4-BE49-F238E27FC236}">
                <a16:creationId xmlns="" xmlns:a16="http://schemas.microsoft.com/office/drawing/2014/main" id="{CDE6DF2A-84F2-4044-9869-0268F4F6A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4788" y="609600"/>
            <a:ext cx="12461876" cy="7010400"/>
          </a:xfrm>
          <a:ln/>
        </p:spPr>
      </p:sp>
      <p:sp>
        <p:nvSpPr>
          <p:cNvPr id="155652" name="Rectangle 3">
            <a:extLst>
              <a:ext uri="{FF2B5EF4-FFF2-40B4-BE49-F238E27FC236}">
                <a16:creationId xmlns="" xmlns:a16="http://schemas.microsoft.com/office/drawing/2014/main" id="{160C5042-1591-4B47-9069-548E1E58C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15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C6CC0-914F-4A6F-B8FE-1137B7ABBB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06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168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719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617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="" xmlns:a16="http://schemas.microsoft.com/office/drawing/2014/main" id="{2150427B-32FC-49EB-B2A2-B2A3030DA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52E8E159-8783-4FE1-A5B9-45E6F30A7D8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25955" name="Rectangle 2">
            <a:extLst>
              <a:ext uri="{FF2B5EF4-FFF2-40B4-BE49-F238E27FC236}">
                <a16:creationId xmlns="" xmlns:a16="http://schemas.microsoft.com/office/drawing/2014/main" id="{B305A683-2D9F-4A8F-8E30-9C827C21C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4788" y="609600"/>
            <a:ext cx="12461876" cy="7010400"/>
          </a:xfrm>
          <a:ln/>
        </p:spPr>
      </p:sp>
      <p:sp>
        <p:nvSpPr>
          <p:cNvPr id="125956" name="Rectangle 3">
            <a:extLst>
              <a:ext uri="{FF2B5EF4-FFF2-40B4-BE49-F238E27FC236}">
                <a16:creationId xmlns="" xmlns:a16="http://schemas.microsoft.com/office/drawing/2014/main" id="{75A89801-EA53-41CA-BEF4-506EEAEEF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34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2081-E678-4629-8F2F-92831B32C1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78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="" xmlns:a16="http://schemas.microsoft.com/office/drawing/2014/main" id="{3D227A4C-4B55-4675-A52D-E23EAD0C7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D22D9B79-C07F-4E3B-8112-467E33EC116D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23907" name="Rectangle 2">
            <a:extLst>
              <a:ext uri="{FF2B5EF4-FFF2-40B4-BE49-F238E27FC236}">
                <a16:creationId xmlns="" xmlns:a16="http://schemas.microsoft.com/office/drawing/2014/main" id="{D2516329-1226-4EBD-B4C9-85044C124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4788" y="609600"/>
            <a:ext cx="12461876" cy="7010400"/>
          </a:xfrm>
          <a:ln/>
        </p:spPr>
      </p:sp>
      <p:sp>
        <p:nvSpPr>
          <p:cNvPr id="123908" name="Rectangle 3">
            <a:extLst>
              <a:ext uri="{FF2B5EF4-FFF2-40B4-BE49-F238E27FC236}">
                <a16:creationId xmlns="" xmlns:a16="http://schemas.microsoft.com/office/drawing/2014/main" id="{4F2B5AAD-898E-4694-A62B-11A9ACA34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25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="" xmlns:a16="http://schemas.microsoft.com/office/drawing/2014/main" id="{A3C6C5E0-77FA-48B2-ABBC-DD91547584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CE92CB8C-2651-4E4B-A05E-2A00A25A8E21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40291" name="Rectangle 2">
            <a:extLst>
              <a:ext uri="{FF2B5EF4-FFF2-40B4-BE49-F238E27FC236}">
                <a16:creationId xmlns="" xmlns:a16="http://schemas.microsoft.com/office/drawing/2014/main" id="{0E79FA93-2E41-4DFF-AD50-C7E098408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4788" y="609600"/>
            <a:ext cx="12461876" cy="7010400"/>
          </a:xfrm>
          <a:ln/>
        </p:spPr>
      </p:sp>
      <p:sp>
        <p:nvSpPr>
          <p:cNvPr id="140292" name="Rectangle 3">
            <a:extLst>
              <a:ext uri="{FF2B5EF4-FFF2-40B4-BE49-F238E27FC236}">
                <a16:creationId xmlns="" xmlns:a16="http://schemas.microsoft.com/office/drawing/2014/main" id="{1F0B3758-82DB-4ED6-8179-AAEB36959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75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withou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6191C6-94A5-4E86-AAB1-D6D850CED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289" y="0"/>
            <a:ext cx="12155420" cy="68579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B78FF47-FF22-4458-AC56-AD40AF80F49C}"/>
              </a:ext>
            </a:extLst>
          </p:cNvPr>
          <p:cNvCxnSpPr/>
          <p:nvPr userDrawn="1"/>
        </p:nvCxnSpPr>
        <p:spPr>
          <a:xfrm>
            <a:off x="1110343" y="97969"/>
            <a:ext cx="0" cy="816432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FC08717-EE7B-49D6-BA2F-56C1EEF03214}"/>
              </a:ext>
            </a:extLst>
          </p:cNvPr>
          <p:cNvCxnSpPr>
            <a:cxnSpLocks/>
          </p:cNvCxnSpPr>
          <p:nvPr userDrawn="1"/>
        </p:nvCxnSpPr>
        <p:spPr>
          <a:xfrm>
            <a:off x="261259" y="6648995"/>
            <a:ext cx="4075610" cy="0"/>
          </a:xfrm>
          <a:prstGeom prst="line">
            <a:avLst/>
          </a:prstGeom>
          <a:ln>
            <a:solidFill>
              <a:srgbClr val="1B1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17B73E-EBED-4E21-AD83-7E9999858CCE}"/>
              </a:ext>
            </a:extLst>
          </p:cNvPr>
          <p:cNvSpPr/>
          <p:nvPr userDrawn="1"/>
        </p:nvSpPr>
        <p:spPr>
          <a:xfrm>
            <a:off x="8281849" y="-3"/>
            <a:ext cx="3891859" cy="43499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9044F2A5-7B32-4B29-881F-FBD65AD4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5" y="45717"/>
            <a:ext cx="7733213" cy="957441"/>
          </a:xfrm>
          <a:prstGeom prst="rect">
            <a:avLst/>
          </a:prstGeom>
          <a:effectLst>
            <a:glow rad="241300">
              <a:schemeClr val="bg1"/>
            </a:glow>
          </a:effectLst>
        </p:spPr>
        <p:txBody>
          <a:bodyPr anchor="ctr">
            <a:noAutofit/>
          </a:bodyPr>
          <a:lstStyle>
            <a:lvl1pPr>
              <a:defRPr sz="2800">
                <a:solidFill>
                  <a:srgbClr val="1B1465"/>
                </a:solidFill>
                <a:effectLst/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11" name="Text Placeholder 16">
            <a:extLst>
              <a:ext uri="{FF2B5EF4-FFF2-40B4-BE49-F238E27FC236}">
                <a16:creationId xmlns="" xmlns:a16="http://schemas.microsoft.com/office/drawing/2014/main" id="{2046F642-8E7C-46FE-A295-F8CCFEC88D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069" y="6672436"/>
            <a:ext cx="7615647" cy="1855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100">
                <a:solidFill>
                  <a:srgbClr val="1B14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Reference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0DA5563-ACEB-44E0-87C7-20D48377E2C6}"/>
              </a:ext>
            </a:extLst>
          </p:cNvPr>
          <p:cNvGrpSpPr/>
          <p:nvPr userDrawn="1"/>
        </p:nvGrpSpPr>
        <p:grpSpPr>
          <a:xfrm>
            <a:off x="96670" y="45717"/>
            <a:ext cx="974490" cy="1051557"/>
            <a:chOff x="96670" y="45717"/>
            <a:chExt cx="974490" cy="1051557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A03427F-AC91-4C38-A8CD-6FF1971C9AD5}"/>
                </a:ext>
              </a:extLst>
            </p:cNvPr>
            <p:cNvSpPr/>
            <p:nvPr userDrawn="1"/>
          </p:nvSpPr>
          <p:spPr>
            <a:xfrm>
              <a:off x="96670" y="45717"/>
              <a:ext cx="974490" cy="1051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3F66260-4ED8-4B93-93C4-C9C1B982B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6525" y="95138"/>
              <a:ext cx="833286" cy="81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4527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=""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=""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=""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8166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4" orient="horz" pos="5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0070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5" b="0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906">
              <a:spcBef>
                <a:spcPts val="98"/>
              </a:spcBef>
            </a:pPr>
            <a:r>
              <a:rPr lang="en-US" spc="-5"/>
              <a:t>Williams, Mancia et al., </a:t>
            </a:r>
            <a:r>
              <a:rPr lang="en-US"/>
              <a:t>J </a:t>
            </a:r>
            <a:r>
              <a:rPr lang="en-US" spc="-5"/>
              <a:t>Hypertens 2018;36:1953-2041 </a:t>
            </a:r>
            <a:r>
              <a:rPr lang="en-US"/>
              <a:t>and Eur </a:t>
            </a:r>
            <a:r>
              <a:rPr lang="en-US" spc="-5"/>
              <a:t>Heart </a:t>
            </a:r>
            <a:r>
              <a:rPr lang="en-US"/>
              <a:t>J</a:t>
            </a:r>
            <a:r>
              <a:rPr lang="en-US" spc="107"/>
              <a:t> </a:t>
            </a:r>
            <a:r>
              <a:rPr lang="en-US" spc="-5"/>
              <a:t>2018;39:3021-3104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1569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irez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51D41A-D2D7-48CC-B929-9014C4100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4" b="333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5C8A2C-8BE4-4ECD-94B9-EDAF5533C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7926CD5-E548-4BEC-9698-D63B2AA6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50" y="47765"/>
            <a:ext cx="5221407" cy="7711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3EF0C7A-1DED-4414-9AA9-C08D2EA4A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77" y="982639"/>
            <a:ext cx="11349250" cy="5131558"/>
          </a:xfrm>
        </p:spPr>
        <p:txBody>
          <a:bodyPr/>
          <a:lstStyle>
            <a:lvl1pPr>
              <a:buClr>
                <a:srgbClr val="C32C92"/>
              </a:buClr>
              <a:defRPr>
                <a:solidFill>
                  <a:srgbClr val="2E3876"/>
                </a:solidFill>
              </a:defRPr>
            </a:lvl1pPr>
            <a:lvl2pPr>
              <a:buClr>
                <a:srgbClr val="C32C92"/>
              </a:buClr>
              <a:defRPr>
                <a:solidFill>
                  <a:srgbClr val="2E3876"/>
                </a:solidFill>
              </a:defRPr>
            </a:lvl2pPr>
            <a:lvl3pPr>
              <a:buClr>
                <a:srgbClr val="C32C92"/>
              </a:buClr>
              <a:defRPr>
                <a:solidFill>
                  <a:srgbClr val="2E3876"/>
                </a:solidFill>
              </a:defRPr>
            </a:lvl3pPr>
            <a:lvl4pPr>
              <a:buClr>
                <a:srgbClr val="C32C92"/>
              </a:buClr>
              <a:defRPr>
                <a:solidFill>
                  <a:srgbClr val="2E3876"/>
                </a:solidFill>
              </a:defRPr>
            </a:lvl4pPr>
            <a:lvl5pPr>
              <a:buClr>
                <a:srgbClr val="C32C92"/>
              </a:buClr>
              <a:defRPr>
                <a:solidFill>
                  <a:srgbClr val="2E387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21E418A9-CAEC-4D80-B7D3-C2A3C0B8790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4177" y="6332561"/>
            <a:ext cx="11553966" cy="272955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23593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097DA2-BC9F-4846-ADD3-104F4F59B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07D890-4E3A-BA42-8294-46CBB40CD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6182" y="6445795"/>
            <a:ext cx="8125097" cy="34294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8045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FD2212-37F9-1C4B-8DF1-4F15371F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578883-96D5-564A-9525-35CAAD8F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660"/>
              </a:lnSpc>
              <a:defRPr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  <a:lvl2pPr>
              <a:lnSpc>
                <a:spcPts val="3660"/>
              </a:lnSpc>
              <a:defRPr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2pPr>
            <a:lvl3pPr>
              <a:lnSpc>
                <a:spcPts val="3660"/>
              </a:lnSpc>
              <a:defRPr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3pPr>
            <a:lvl4pPr>
              <a:lnSpc>
                <a:spcPts val="3660"/>
              </a:lnSpc>
              <a:defRPr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4pPr>
            <a:lvl5pPr>
              <a:lnSpc>
                <a:spcPts val="3660"/>
              </a:lnSpc>
              <a:defRPr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216F514-CBFB-4135-8AE3-B288C832A0D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116182" y="6445795"/>
            <a:ext cx="8125097" cy="34294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789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08BA39-D0E4-F640-A94F-094D98BD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7DC53A-16C0-0F4F-A655-7D92F5E86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92132B-18DB-B94B-8AD5-DDCFC72E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19E-71F1-044C-83C8-6553942E6782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756E4E-CF62-4247-B1A4-DB8D03E9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38BDA1-F3EB-5E41-9E97-3A532F51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A97-DF0A-2047-908E-1F498A1CB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4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C27C2C-A401-7340-84E1-840ED8CC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216115-0C38-6643-A803-30924B32D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B45985-EF31-7A49-90F7-BA4D0BB2C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DB5A94-DACC-5143-80D6-0F1660BB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19E-71F1-044C-83C8-6553942E6782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E1398F-9938-FA45-A19E-A46E00DB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B35A76-8A58-9B4F-A7B9-B52099D2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A97-DF0A-2047-908E-1F498A1CB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6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8E7BA-AF32-F640-9B71-D39DDD91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D2E49F-F83F-1D42-8FA5-AF5F123BE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36FAEF-9B44-804A-BF3F-4EF1DB95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89A25F8-C321-3B46-B411-50DB39859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721F06D-522A-CB4C-8317-D72500595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209DDEE-A8E6-E54D-BB05-882B65F2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19E-71F1-044C-83C8-6553942E6782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06ADDD0-2DA0-1B40-8425-B1015FC4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3A7D623-94BD-974A-BE07-0AF35FA0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A97-DF0A-2047-908E-1F498A1CB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40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5BFF46-7616-814E-BBD5-E9457763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026FE7-FD54-B044-A212-6C583C0E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19E-71F1-044C-83C8-6553942E6782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EE48CF-9F7D-D24A-A0C7-E26A7B66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495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5DBC96-C85D-B344-80E8-DB2752BE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A97-DF0A-2047-908E-1F498A1CB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78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D70606-DB44-2C4A-86D3-8C57BC09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19E-71F1-044C-83C8-6553942E6782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B4C02A-D7EB-4F47-BAE9-36DEB59D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04C29C-2E89-6046-8996-CC79536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A97-DF0A-2047-908E-1F498A1CB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52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withou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6191C6-94A5-4E86-AAB1-D6D850CED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289" y="0"/>
            <a:ext cx="12155420" cy="68579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B78FF47-FF22-4458-AC56-AD40AF80F49C}"/>
              </a:ext>
            </a:extLst>
          </p:cNvPr>
          <p:cNvCxnSpPr/>
          <p:nvPr userDrawn="1"/>
        </p:nvCxnSpPr>
        <p:spPr>
          <a:xfrm>
            <a:off x="1110343" y="97969"/>
            <a:ext cx="0" cy="816432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17B73E-EBED-4E21-AD83-7E9999858CCE}"/>
              </a:ext>
            </a:extLst>
          </p:cNvPr>
          <p:cNvSpPr/>
          <p:nvPr userDrawn="1"/>
        </p:nvSpPr>
        <p:spPr>
          <a:xfrm>
            <a:off x="8281849" y="-3"/>
            <a:ext cx="3891859" cy="43499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9044F2A5-7B32-4B29-881F-FBD65AD4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5" y="45717"/>
            <a:ext cx="7733213" cy="957441"/>
          </a:xfrm>
          <a:prstGeom prst="rect">
            <a:avLst/>
          </a:prstGeom>
          <a:effectLst>
            <a:glow rad="241300">
              <a:schemeClr val="bg1"/>
            </a:glow>
          </a:effectLst>
        </p:spPr>
        <p:txBody>
          <a:bodyPr anchor="ctr">
            <a:noAutofit/>
          </a:bodyPr>
          <a:lstStyle>
            <a:lvl1pPr>
              <a:defRPr sz="2800">
                <a:solidFill>
                  <a:srgbClr val="1B1465"/>
                </a:solidFill>
                <a:effectLst/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64EB06-BB6E-4479-ADA7-F9092741B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113" y="1254125"/>
            <a:ext cx="11377612" cy="49117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353DA15-A020-40A3-A730-222DDA91D6DC}"/>
              </a:ext>
            </a:extLst>
          </p:cNvPr>
          <p:cNvCxnSpPr>
            <a:cxnSpLocks/>
          </p:cNvCxnSpPr>
          <p:nvPr userDrawn="1"/>
        </p:nvCxnSpPr>
        <p:spPr>
          <a:xfrm>
            <a:off x="261259" y="6648995"/>
            <a:ext cx="4075610" cy="0"/>
          </a:xfrm>
          <a:prstGeom prst="line">
            <a:avLst/>
          </a:prstGeom>
          <a:ln>
            <a:solidFill>
              <a:srgbClr val="1B1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6">
            <a:extLst>
              <a:ext uri="{FF2B5EF4-FFF2-40B4-BE49-F238E27FC236}">
                <a16:creationId xmlns="" xmlns:a16="http://schemas.microsoft.com/office/drawing/2014/main" id="{2BF9A5C7-FC77-4819-A40C-EEAD1C433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069" y="6672436"/>
            <a:ext cx="7615647" cy="1855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100">
                <a:solidFill>
                  <a:srgbClr val="1B14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Reference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77744BF-BC19-430F-8BE8-B528E69C61EB}"/>
              </a:ext>
            </a:extLst>
          </p:cNvPr>
          <p:cNvGrpSpPr/>
          <p:nvPr userDrawn="1"/>
        </p:nvGrpSpPr>
        <p:grpSpPr>
          <a:xfrm>
            <a:off x="96670" y="45717"/>
            <a:ext cx="974490" cy="1051557"/>
            <a:chOff x="96670" y="45717"/>
            <a:chExt cx="974490" cy="1051557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179E597F-7B99-40A2-99B6-009CDCC5CD11}"/>
                </a:ext>
              </a:extLst>
            </p:cNvPr>
            <p:cNvSpPr/>
            <p:nvPr userDrawn="1"/>
          </p:nvSpPr>
          <p:spPr>
            <a:xfrm>
              <a:off x="96670" y="45717"/>
              <a:ext cx="974490" cy="1051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55576D6B-87E6-46F0-A9CA-7D0F67F60D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6525" y="95138"/>
              <a:ext cx="833286" cy="81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38013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E0D53C-0D71-5848-BFB3-275BC909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0773DB-C1FB-D341-B436-B2621E78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9031C66-47F3-3546-8132-BA4B0CB12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8ADBC4-77A0-224A-BF53-F53B3EE3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19E-71F1-044C-83C8-6553942E6782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AD206-643E-D54D-B3D2-CD5D1173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81B90A-651A-EE40-BA55-F4C48E8C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A97-DF0A-2047-908E-1F498A1CB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95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0C9615-E425-B64A-A4AB-2630938C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3997D7-75AF-B345-A8AF-44AA8066B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A63918-E516-0848-9CAC-A355E88CB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2CB560-63DD-4C4A-B6C2-ACBC2572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19E-71F1-044C-83C8-6553942E6782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49BE74E-DB9E-AF41-A80A-B0A33EB1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5462EC-A04A-454D-BC2B-161FC3BE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A97-DF0A-2047-908E-1F498A1CB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24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6BABC6-C450-0042-B73A-228EDA0D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A4D3BA-FF02-0D40-89AC-46BA3042E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27874E-2AAA-B24A-87FA-FF101588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19E-71F1-044C-83C8-6553942E6782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443C00-0116-9040-825B-79852EB4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C1C0FC-2ECD-5F4D-8F31-7576D0F5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A97-DF0A-2047-908E-1F498A1CB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00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168FD09-8F4B-8342-91C9-7A9302C7A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F97F5D-CEC8-E244-899B-EB9D8C98B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5A092C-048F-6841-A977-8869B417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19E-71F1-044C-83C8-6553942E6782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F64629-3096-CB40-9902-494CA5CE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28E8DC-6091-514D-A8C5-CE6C7C2B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A97-DF0A-2047-908E-1F498A1CB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55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5959665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50993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=""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=""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=""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5806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4" orient="horz" pos="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60" y="3521159"/>
            <a:ext cx="2642616" cy="1041316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460" y="4669674"/>
            <a:ext cx="2642616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6914E47C-07EA-4ED3-A37E-85D02AFE05B2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71830" y="4669674"/>
            <a:ext cx="6275470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724" y="457200"/>
            <a:ext cx="11274552" cy="297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75" y="838066"/>
            <a:ext cx="786384" cy="521208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489817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982B2CA-B9D8-40C2-AB73-8F783F16CE1B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69119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/>
          <a:lstStyle/>
          <a:p>
            <a:r>
              <a:rPr lang="en-US" dirty="0"/>
              <a:t>Click to edit title style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/>
          <a:lstStyle/>
          <a:p>
            <a:fld id="{BC74BCCC-D9ED-4F55-8AA7-0BBC2C93739A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=""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=""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7368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withou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6191C6-94A5-4E86-AAB1-D6D850CED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289" y="0"/>
            <a:ext cx="12155420" cy="68579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B78FF47-FF22-4458-AC56-AD40AF80F49C}"/>
              </a:ext>
            </a:extLst>
          </p:cNvPr>
          <p:cNvCxnSpPr/>
          <p:nvPr userDrawn="1"/>
        </p:nvCxnSpPr>
        <p:spPr>
          <a:xfrm>
            <a:off x="1110343" y="97969"/>
            <a:ext cx="0" cy="816432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17B73E-EBED-4E21-AD83-7E9999858CCE}"/>
              </a:ext>
            </a:extLst>
          </p:cNvPr>
          <p:cNvSpPr/>
          <p:nvPr userDrawn="1"/>
        </p:nvSpPr>
        <p:spPr>
          <a:xfrm>
            <a:off x="8281849" y="-3"/>
            <a:ext cx="3891859" cy="43499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9044F2A5-7B32-4B29-881F-FBD65AD4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5" y="45717"/>
            <a:ext cx="7733213" cy="957441"/>
          </a:xfrm>
          <a:prstGeom prst="rect">
            <a:avLst/>
          </a:prstGeom>
          <a:effectLst>
            <a:glow rad="241300">
              <a:schemeClr val="bg1"/>
            </a:glow>
          </a:effectLst>
        </p:spPr>
        <p:txBody>
          <a:bodyPr anchor="ctr">
            <a:noAutofit/>
          </a:bodyPr>
          <a:lstStyle>
            <a:lvl1pPr>
              <a:defRPr sz="2800">
                <a:solidFill>
                  <a:srgbClr val="1B1465"/>
                </a:solidFill>
                <a:effectLst/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4F38156-E13C-458B-8E12-26E14166ED66}"/>
              </a:ext>
            </a:extLst>
          </p:cNvPr>
          <p:cNvGrpSpPr/>
          <p:nvPr userDrawn="1"/>
        </p:nvGrpSpPr>
        <p:grpSpPr>
          <a:xfrm>
            <a:off x="96670" y="45717"/>
            <a:ext cx="974490" cy="1051557"/>
            <a:chOff x="96670" y="45717"/>
            <a:chExt cx="974490" cy="1051557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48656DC-38C8-40F7-97A5-4872E6564A8C}"/>
                </a:ext>
              </a:extLst>
            </p:cNvPr>
            <p:cNvSpPr/>
            <p:nvPr userDrawn="1"/>
          </p:nvSpPr>
          <p:spPr>
            <a:xfrm>
              <a:off x="96670" y="45717"/>
              <a:ext cx="974490" cy="1051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D9993FD2-AB6F-4405-AFB4-19CED90DD0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6525" y="95138"/>
              <a:ext cx="833286" cy="81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1530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FA8-1A0E-4E53-A9C7-7331A4A025DC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322311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86746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6746" y="3318403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2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6612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=""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6612" y="5026287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86746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86746" y="5022379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6612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=""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6746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78369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DE44FD2-4D01-4152-92DA-14AD1463CC94}"/>
              </a:ext>
            </a:extLst>
          </p:cNvPr>
          <p:cNvSpPr/>
          <p:nvPr userDrawn="1"/>
        </p:nvSpPr>
        <p:spPr>
          <a:xfrm>
            <a:off x="879144" y="2301657"/>
            <a:ext cx="5257799" cy="4374516"/>
          </a:xfrm>
          <a:prstGeom prst="rect">
            <a:avLst/>
          </a:prstGeom>
          <a:blipFill>
            <a:blip r:embed="rId2"/>
            <a:srcRect/>
            <a:stretch>
              <a:fillRect l="-2654" t="-2825" r="2654" b="-10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E83B-6420-4E7B-A630-CE2EF06F452E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6747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1177" y="2461528"/>
            <a:ext cx="4555067" cy="259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98279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=""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98280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8279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6933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4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232" y="2875541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81A3-82BD-4E2E-9452-291C6B810F46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852928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395728"/>
            <a:ext cx="3758184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086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=""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=""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823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5675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675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627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9479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=""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479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438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2E30-BB15-4D32-AECD-B83C03FF92AB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33A2111-9E77-40EF-86DB-0DCF4279EE04}"/>
              </a:ext>
            </a:extLst>
          </p:cNvPr>
          <p:cNvSpPr/>
          <p:nvPr userDrawn="1"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BB9AC69A-F349-47A4-BC2D-27B0A7514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2623018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CAC4E2DC-6DA0-4F8B-846F-A0B6430B2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F87794B2-6DF5-42E5-A435-F8FADACBC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4433657"/>
            <a:ext cx="4893566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DFC6F434-B720-414A-A92B-EFFC947E69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1650" y="2616710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DDDFEB1-7872-4940-890E-713981F69C4B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501650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="" xmlns:a16="http://schemas.microsoft.com/office/drawing/2014/main" id="{9F54982B-78F2-4014-A84C-F25539C6DC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01650" y="4433657"/>
            <a:ext cx="4853737" cy="1376965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2794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9F46-2D89-4EDE-B0DF-630A11F9B9AB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01015CF-499A-4BBE-9753-C58924478363}"/>
              </a:ext>
            </a:extLst>
          </p:cNvPr>
          <p:cNvSpPr/>
          <p:nvPr userDrawn="1"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25F4982-38CF-44F1-8F23-63FB784DDB3F}"/>
              </a:ext>
            </a:extLst>
          </p:cNvPr>
          <p:cNvSpPr/>
          <p:nvPr userDrawn="1"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2E9E2742-0CF7-4498-9804-D4E1B556238F}"/>
              </a:ext>
            </a:extLst>
          </p:cNvPr>
          <p:cNvSpPr/>
          <p:nvPr userDrawn="1"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295" y="30711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075" y="5649340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87" y="3909381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dirty="0"/>
              <a:t>Billion</a:t>
            </a:r>
            <a:endParaRPr lang="ru-RU" dirty="0"/>
          </a:p>
        </p:txBody>
      </p:sp>
      <p:sp>
        <p:nvSpPr>
          <p:cNvPr id="30" name="Text Placeholder 2">
            <a:extLst>
              <a:ext uri="{FF2B5EF4-FFF2-40B4-BE49-F238E27FC236}">
                <a16:creationId xmlns=""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62457" y="5674484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383566" y="5656692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=""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2860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26786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4" name="Text Placeholder 11">
            <a:extLst>
              <a:ext uri="{FF2B5EF4-FFF2-40B4-BE49-F238E27FC236}">
                <a16:creationId xmlns=""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03232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dirty="0"/>
              <a:t>Billion</a:t>
            </a:r>
            <a:endParaRPr lang="ru-RU" dirty="0"/>
          </a:p>
        </p:txBody>
      </p:sp>
      <p:sp>
        <p:nvSpPr>
          <p:cNvPr id="35" name="Text Placeholder 11">
            <a:extLst>
              <a:ext uri="{FF2B5EF4-FFF2-40B4-BE49-F238E27FC236}">
                <a16:creationId xmlns=""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27157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dirty="0"/>
              <a:t>Billion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6349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54EF-F8FD-454D-97A4-8D9A6BCAFBFC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909018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=""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=""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95790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77439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AECFA43-CD95-4331-BDD6-DA02FC838900}"/>
              </a:ext>
            </a:extLst>
          </p:cNvPr>
          <p:cNvSpPr/>
          <p:nvPr userDrawn="1"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623"/>
            <a:ext cx="1080000" cy="234000"/>
          </a:xfrm>
        </p:spPr>
        <p:txBody>
          <a:bodyPr/>
          <a:lstStyle/>
          <a:p>
            <a:fld id="{49E7D24A-40D6-4E38-82B1-5047F3B695C4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=""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800279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=""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237506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=""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67839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=""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856931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=""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78331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9" name="Picture Placeholder 11" descr="Competitors logos quadrant">
            <a:extLst>
              <a:ext uri="{FF2B5EF4-FFF2-40B4-BE49-F238E27FC236}">
                <a16:creationId xmlns=""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5216" y="4546154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613" y="3922337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0A0E78D4-0FC2-422B-8A0E-4B77C857682A}"/>
              </a:ext>
            </a:extLst>
          </p:cNvPr>
          <p:cNvCxnSpPr/>
          <p:nvPr userDrawn="1"/>
        </p:nvCxnSpPr>
        <p:spPr>
          <a:xfrm>
            <a:off x="943519" y="3858087"/>
            <a:ext cx="10332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70420273-FFF6-4145-952E-E1EC3C641A9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14">
            <a:extLst>
              <a:ext uri="{FF2B5EF4-FFF2-40B4-BE49-F238E27FC236}">
                <a16:creationId xmlns=""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329" y="2259757"/>
            <a:ext cx="1463040" cy="987552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9" name="Text Placeholder 7">
            <a:extLst>
              <a:ext uri="{FF2B5EF4-FFF2-40B4-BE49-F238E27FC236}">
                <a16:creationId xmlns=""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9" y="3922337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=""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8845" y="588059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1544" y="1640745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928340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092" y="1805693"/>
            <a:ext cx="3758184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582933"/>
            <a:ext cx="3758184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171453"/>
            <a:ext cx="3758184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F42-8760-4C9D-9F9B-7DB4F9DB4107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954554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=""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3339644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56757" y="2078801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6757" y="2463891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94797" y="2512808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=""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4797" y="2897898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=""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6613" y="3750523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2438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452438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356757" y="2874770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395288" indent="-22860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=""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94797" y="3308777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25" indent="-179388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489694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875985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96AA-7541-4CFC-AFEC-161594F8E35C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93014"/>
          </a:xfrm>
        </p:spPr>
        <p:txBody>
          <a:bodyPr lIns="36000" tIns="0" rIns="0" b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36613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=""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495086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06492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2230316"/>
            <a:ext cx="12192000" cy="3346704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2274-8F40-43E4-8FD6-B9BC672A712A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=""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EEAB0330-0960-495D-9FAC-850DB0CAF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A57E6D8-B21E-4D49-AF8E-C735B517506B}"/>
              </a:ext>
            </a:extLst>
          </p:cNvPr>
          <p:cNvSpPr/>
          <p:nvPr userDrawn="1"/>
        </p:nvSpPr>
        <p:spPr>
          <a:xfrm>
            <a:off x="0" y="3623709"/>
            <a:ext cx="12192000" cy="54864"/>
          </a:xfrm>
          <a:prstGeom prst="rect">
            <a:avLst/>
          </a:prstGeom>
          <a:gradFill>
            <a:gsLst>
              <a:gs pos="100000">
                <a:srgbClr val="6D3B4F"/>
              </a:gs>
              <a:gs pos="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2CECCEB-7C61-48C7-8F81-9ECE7ABA9E67}"/>
              </a:ext>
            </a:extLst>
          </p:cNvPr>
          <p:cNvSpPr/>
          <p:nvPr userDrawn="1"/>
        </p:nvSpPr>
        <p:spPr>
          <a:xfrm>
            <a:off x="852661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397F8095-EAF8-4F5A-B2A6-0476B8D2EAF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16="http://schemas.microsoft.com/office/drawing/2014/main" id="{FB58FA02-066D-4A4D-BFEA-4ABCF3B550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83A77CFD-3FEF-4E6F-BC4F-8ED7F10110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3D6E2C46-79E6-4C33-A9DE-9F0BE9199694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=""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11BFD035-7AF1-47EA-9F1C-AE04879DA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=""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="" xmlns:a16="http://schemas.microsoft.com/office/drawing/2014/main" id="{4E2B5368-5C92-477C-B64A-0B1236EC47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=""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="" xmlns:a16="http://schemas.microsoft.com/office/drawing/2014/main" id="{D613D924-E33A-4DAE-B253-E9668378EC7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="" xmlns:a16="http://schemas.microsoft.com/office/drawing/2014/main" id="{4C346CE6-85D2-4744-ABBA-4EB5E51EB80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="" xmlns:a16="http://schemas.microsoft.com/office/drawing/2014/main" id="{0D7E5C35-923C-473E-8BB9-F2F1AB3A2B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0" name="Text Placeholder 2">
            <a:extLst>
              <a:ext uri="{FF2B5EF4-FFF2-40B4-BE49-F238E27FC236}">
                <a16:creationId xmlns="" xmlns:a16="http://schemas.microsoft.com/office/drawing/2014/main" id="{756DD156-6646-433D-ABE8-CB244D53D6C1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AC33C4CE-CEA6-4AC9-B1DB-8224A4517350}"/>
              </a:ext>
            </a:extLst>
          </p:cNvPr>
          <p:cNvSpPr/>
          <p:nvPr userDrawn="1"/>
        </p:nvSpPr>
        <p:spPr>
          <a:xfrm>
            <a:off x="3039908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371AA6E8-880E-404C-8BCA-7949D28E7AF8}"/>
              </a:ext>
            </a:extLst>
          </p:cNvPr>
          <p:cNvSpPr/>
          <p:nvPr userDrawn="1"/>
        </p:nvSpPr>
        <p:spPr>
          <a:xfrm>
            <a:off x="5227155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D7D3B90E-8FC3-4B84-A2BB-8862D5EC070B}"/>
              </a:ext>
            </a:extLst>
          </p:cNvPr>
          <p:cNvSpPr/>
          <p:nvPr userDrawn="1"/>
        </p:nvSpPr>
        <p:spPr>
          <a:xfrm>
            <a:off x="7414402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43E9DB54-6797-4300-B6CA-0A9CF186B458}"/>
              </a:ext>
            </a:extLst>
          </p:cNvPr>
          <p:cNvSpPr/>
          <p:nvPr userDrawn="1"/>
        </p:nvSpPr>
        <p:spPr>
          <a:xfrm>
            <a:off x="9601649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5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53221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6191C6-94A5-4E86-AAB1-D6D850CED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289" y="0"/>
            <a:ext cx="12155420" cy="6857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8AD6F0B-4D69-4E91-B7D7-4605F0C47E8A}"/>
              </a:ext>
            </a:extLst>
          </p:cNvPr>
          <p:cNvSpPr/>
          <p:nvPr userDrawn="1"/>
        </p:nvSpPr>
        <p:spPr>
          <a:xfrm>
            <a:off x="117566" y="91440"/>
            <a:ext cx="953588" cy="9143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FAFDFD5-ADD2-470A-8DF0-99FD8B30E295}"/>
              </a:ext>
            </a:extLst>
          </p:cNvPr>
          <p:cNvSpPr/>
          <p:nvPr userDrawn="1"/>
        </p:nvSpPr>
        <p:spPr>
          <a:xfrm>
            <a:off x="8281849" y="-3"/>
            <a:ext cx="3891859" cy="43499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810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740998"/>
            <a:ext cx="2759105" cy="568800"/>
          </a:xfrm>
        </p:spPr>
        <p:txBody>
          <a:bodyPr lIns="36000" tIns="0" rIns="0" bIns="0">
            <a:noAutofit/>
          </a:bodyPr>
          <a:lstStyle/>
          <a:p>
            <a:r>
              <a:rPr lang="en-US" dirty="0"/>
              <a:t>Title Here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457-5A0E-4599-9590-42CC7CE0EDB8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5" y="1377833"/>
            <a:ext cx="27608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=""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983038" y="740998"/>
            <a:ext cx="6159583" cy="465063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62126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1613512"/>
            <a:ext cx="12192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244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2" name="Picture Placeholder 11">
            <a:extLst>
              <a:ext uri="{FF2B5EF4-FFF2-40B4-BE49-F238E27FC236}">
                <a16:creationId xmlns=""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9812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3" name="Picture Placeholder 11">
            <a:extLst>
              <a:ext uri="{FF2B5EF4-FFF2-40B4-BE49-F238E27FC236}">
                <a16:creationId xmlns=""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466232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2049-4D3E-4CC5-8923-03557EBC6D39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88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=""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88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988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420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=""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420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420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579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=""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00579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=""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900579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90739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69C-958C-4946-88BC-DDB9B83CD60B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=""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75465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=""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5465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6614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Text Placeholder 2">
            <a:extLst>
              <a:ext uri="{FF2B5EF4-FFF2-40B4-BE49-F238E27FC236}">
                <a16:creationId xmlns=""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975465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=""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5465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=""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614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=""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32112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=""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32112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=""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3261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=""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532112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=""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32112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Picture Placeholder 11">
            <a:extLst>
              <a:ext uri="{FF2B5EF4-FFF2-40B4-BE49-F238E27FC236}">
                <a16:creationId xmlns=""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93261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6" name="Text Placeholder 2">
            <a:extLst>
              <a:ext uri="{FF2B5EF4-FFF2-40B4-BE49-F238E27FC236}">
                <a16:creationId xmlns=""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088759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=""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088759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8" name="Picture Placeholder 11">
            <a:extLst>
              <a:ext uri="{FF2B5EF4-FFF2-40B4-BE49-F238E27FC236}">
                <a16:creationId xmlns=""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49908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=""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088759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=""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88759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Picture Placeholder 11">
            <a:extLst>
              <a:ext uri="{FF2B5EF4-FFF2-40B4-BE49-F238E27FC236}">
                <a16:creationId xmlns=""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49908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1796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</p:spPr>
        <p:txBody>
          <a:bodyPr lIns="3600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FD1-AF35-40D0-A845-F6DB87F651A8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5" y="1377833"/>
            <a:ext cx="24974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7">
            <a:extLst>
              <a:ext uri="{FF2B5EF4-FFF2-40B4-BE49-F238E27FC236}">
                <a16:creationId xmlns=""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4384" y="1377832"/>
            <a:ext cx="3730750" cy="378200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97107B0-5001-4D98-9D90-6DB407B0C99E}"/>
              </a:ext>
            </a:extLst>
          </p:cNvPr>
          <p:cNvSpPr/>
          <p:nvPr userDrawn="1"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55BAF7D-E84D-4AEA-9267-5A89F2D57394}"/>
              </a:ext>
            </a:extLst>
          </p:cNvPr>
          <p:cNvSpPr/>
          <p:nvPr userDrawn="1"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7C2C2B5-DF2F-44D9-8AD0-91755942639B}"/>
              </a:ext>
            </a:extLst>
          </p:cNvPr>
          <p:cNvSpPr/>
          <p:nvPr userDrawn="1"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0C2358-0880-4DCC-B591-574B77C88AF3}"/>
              </a:ext>
            </a:extLst>
          </p:cNvPr>
          <p:cNvSpPr/>
          <p:nvPr userDrawn="1"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17B18BE-4EA4-4304-9B25-9AFC3F1868EC}"/>
              </a:ext>
            </a:extLst>
          </p:cNvPr>
          <p:cNvSpPr/>
          <p:nvPr userDrawn="1"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A40C470-7D62-4550-AD27-E5BE738863B2}"/>
              </a:ext>
            </a:extLst>
          </p:cNvPr>
          <p:cNvSpPr/>
          <p:nvPr userDrawn="1"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059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=""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59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3059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3059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3059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=""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059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66497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=""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497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66497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497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30" name="Text Placeholder 2">
            <a:extLst>
              <a:ext uri="{FF2B5EF4-FFF2-40B4-BE49-F238E27FC236}">
                <a16:creationId xmlns=""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66497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=""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497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32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25958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E97B860-F380-42AC-A2E6-FAC89B465333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Autofit/>
          </a:bodyPr>
          <a:lstStyle>
            <a:lvl1pPr marL="216000" indent="-21600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20038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solidFill>
            <a:schemeClr val="tx1">
              <a:alpha val="90000"/>
            </a:schemeClr>
          </a:solidFill>
        </p:spPr>
        <p:txBody>
          <a:bodyPr tIns="252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=""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767" y="540067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79" y="5695950"/>
            <a:ext cx="3384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dirty="0" err="1"/>
              <a:t>victoria@fabrikam.com</a:t>
            </a:r>
            <a:endParaRPr lang="ru-RU" dirty="0"/>
          </a:p>
        </p:txBody>
      </p:sp>
      <p:sp>
        <p:nvSpPr>
          <p:cNvPr id="21" name="Text Placeholder 12">
            <a:extLst>
              <a:ext uri="{FF2B5EF4-FFF2-40B4-BE49-F238E27FC236}">
                <a16:creationId xmlns=""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2303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22" name="Text Placeholder 16">
            <a:extLst>
              <a:ext uri="{FF2B5EF4-FFF2-40B4-BE49-F238E27FC236}">
                <a16:creationId xmlns=""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2415" y="5695559"/>
            <a:ext cx="270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404-555-0115</a:t>
            </a:r>
            <a:endParaRPr lang="ru-RU" dirty="0"/>
          </a:p>
        </p:txBody>
      </p:sp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6571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Website:</a:t>
            </a:r>
            <a:endParaRPr lang="ru-RU" dirty="0"/>
          </a:p>
        </p:txBody>
      </p:sp>
      <p:sp>
        <p:nvSpPr>
          <p:cNvPr id="12" name="Text Placeholder 16">
            <a:extLst>
              <a:ext uri="{FF2B5EF4-FFF2-40B4-BE49-F238E27FC236}">
                <a16:creationId xmlns=""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6683" y="5695559"/>
            <a:ext cx="324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www.fabrikam.com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23711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99E0FDC-7174-4CCC-8759-832F13BB97E3}"/>
              </a:ext>
            </a:extLst>
          </p:cNvPr>
          <p:cNvSpPr/>
          <p:nvPr userDrawn="1"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2C8867A-E08C-4237-858A-8806988D6BFB}"/>
              </a:ext>
            </a:extLst>
          </p:cNvPr>
          <p:cNvSpPr/>
          <p:nvPr userDrawn="1"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7CB-9C5E-47A9-B100-137EDE229DF8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5" name="Text Placeholder 2">
            <a:extLst>
              <a:ext uri="{FF2B5EF4-FFF2-40B4-BE49-F238E27FC236}">
                <a16:creationId xmlns=""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6857" y="4156047"/>
            <a:ext cx="3276000" cy="385091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=""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6857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006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=""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59308" y="4156047"/>
            <a:ext cx="3276000" cy="334919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=""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59308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=""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0457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99280" y="2177705"/>
            <a:ext cx="4403527" cy="1315520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=""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67060" y="2740330"/>
            <a:ext cx="4425658" cy="75289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52561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Here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1326250"/>
            <a:ext cx="4584212" cy="1353312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CA097F4-21CA-4288-8723-FB1EE21CE6AB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2893665"/>
            <a:ext cx="4584212" cy="153863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6601" y="4579181"/>
            <a:ext cx="4584212" cy="1097719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6240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ith Capy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47D0000-7C67-41EE-B43F-AE22457B36AB}"/>
              </a:ext>
            </a:extLst>
          </p:cNvPr>
          <p:cNvSpPr/>
          <p:nvPr userDrawn="1"/>
        </p:nvSpPr>
        <p:spPr>
          <a:xfrm>
            <a:off x="0" y="1737360"/>
            <a:ext cx="5047488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42867"/>
            <a:ext cx="3232108" cy="566931"/>
          </a:xfrm>
        </p:spPr>
        <p:txBody>
          <a:bodyPr lIns="36000" tIns="0" rIns="0" bIns="0"/>
          <a:lstStyle/>
          <a:p>
            <a:r>
              <a:rPr lang="en-US" dirty="0"/>
              <a:t>Title Here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A430-D5C8-486A-8A65-10B00F592EA3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8253" y="3022847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8253" y="3390381"/>
            <a:ext cx="3757265" cy="696037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253" y="2373098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097124" y="867177"/>
            <a:ext cx="5699305" cy="117496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40340" y="2277360"/>
            <a:ext cx="2029968" cy="3533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18253" y="5004312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=""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8254" y="5371846"/>
            <a:ext cx="3757266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8253" y="43545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=""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41008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4596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6191C6-94A5-4E86-AAB1-D6D850CED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289" y="0"/>
            <a:ext cx="12155420" cy="6857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8AD6F0B-4D69-4E91-B7D7-4605F0C47E8A}"/>
              </a:ext>
            </a:extLst>
          </p:cNvPr>
          <p:cNvSpPr/>
          <p:nvPr userDrawn="1"/>
        </p:nvSpPr>
        <p:spPr>
          <a:xfrm>
            <a:off x="117566" y="91440"/>
            <a:ext cx="953588" cy="9143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FAFDFD5-ADD2-470A-8DF0-99FD8B30E295}"/>
              </a:ext>
            </a:extLst>
          </p:cNvPr>
          <p:cNvSpPr/>
          <p:nvPr userDrawn="1"/>
        </p:nvSpPr>
        <p:spPr>
          <a:xfrm>
            <a:off x="8281849" y="-3"/>
            <a:ext cx="3891859" cy="43499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61D4C02-AD56-4FA7-8B98-4ABD2D2C4B6A}"/>
              </a:ext>
            </a:extLst>
          </p:cNvPr>
          <p:cNvCxnSpPr/>
          <p:nvPr userDrawn="1"/>
        </p:nvCxnSpPr>
        <p:spPr>
          <a:xfrm>
            <a:off x="261259" y="6583680"/>
            <a:ext cx="5695405" cy="0"/>
          </a:xfrm>
          <a:prstGeom prst="line">
            <a:avLst/>
          </a:prstGeom>
          <a:ln>
            <a:solidFill>
              <a:srgbClr val="1B1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6">
            <a:extLst>
              <a:ext uri="{FF2B5EF4-FFF2-40B4-BE49-F238E27FC236}">
                <a16:creationId xmlns="" xmlns:a16="http://schemas.microsoft.com/office/drawing/2014/main" id="{F6A8BD0E-C944-46D8-AA57-5A72652B8F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069" y="6609806"/>
            <a:ext cx="7615647" cy="248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>
                <a:solidFill>
                  <a:srgbClr val="1B14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xmlns="" val="3992083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3C2DEF1B-00D0-44E1-8603-CE979D2C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solidFill>
            <a:schemeClr val="accent1">
              <a:alpha val="60000"/>
            </a:schemeClr>
          </a:solidFill>
        </p:spPr>
        <p:txBody>
          <a:bodyPr vert="horz" lIns="396000" tIns="45720" rIns="91440" bIns="45720" rtlCol="0" anchor="ctr" anchorCtr="0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47465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4" orient="horz" pos="55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E61479DD-CE43-4425-B485-C8F1C754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39"/>
            <a:ext cx="10515600" cy="3874709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50EC-1D19-47AB-88DF-6874F804F6FC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58854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E57-181B-4B41-A5AB-C553AB92BDE1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36613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=""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495086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398436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64D4-690B-4E6F-B46A-4E1CF7BF6995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85E84782-CEED-4A74-8650-9CC907EA7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66173"/>
            <a:ext cx="4817357" cy="338901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A4442761-B05F-4E61-83C8-DA8019B09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14467"/>
            <a:ext cx="4817357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675CE59E-BBF8-4A23-A2D4-859D2A375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5790" y="2166173"/>
            <a:ext cx="4859598" cy="33890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200" b="1">
                <a:latin typeface="+mj-lt"/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="" xmlns:a16="http://schemas.microsoft.com/office/drawing/2014/main" id="{E8F94DDD-6A48-4E09-A419-FAF3E395A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5790" y="2614467"/>
            <a:ext cx="4859598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468558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029F9B3-4DF6-4487-B440-687F81BD3AE0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9742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3797EBD9-564E-47C9-B7EB-976CC76C58BC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62326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595AFC1-BF2C-4C83-B474-7121F9C0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199"/>
            <a:ext cx="5653088" cy="540385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Here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788811D8-AF7A-43C1-B74D-066ABFBC5389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8ECAA0F2-C20F-4289-BFB8-9BC2C65A8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26250"/>
            <a:ext cx="4574551" cy="4484150"/>
          </a:xfrm>
        </p:spPr>
        <p:txBody>
          <a:bodyPr vert="horz" lIns="36000" tIns="0" rIns="0" bIns="0" rtlCol="0">
            <a:normAutofit/>
          </a:bodyPr>
          <a:lstStyle>
            <a:lvl1pPr marL="0" indent="0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8200065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699F79-1646-430B-ACA9-B4745DE17687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</p:spPr>
        <p:txBody>
          <a:bodyPr lIns="36000" tIns="0" rIns="0" bIns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704937D3-320F-475C-B607-8D8AE31F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4" y="2277980"/>
            <a:ext cx="11290364" cy="412282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68404903-B722-4F8B-94E9-F478DB3A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4975" y="1377834"/>
            <a:ext cx="7402050" cy="540000"/>
          </a:xfrm>
        </p:spPr>
        <p:txBody>
          <a:bodyPr vert="horz" lIns="36000" tIns="0" rIns="0" bIns="0" rtlCol="0">
            <a:normAutofit/>
          </a:bodyPr>
          <a:lstStyle>
            <a:lvl1pPr marL="0" indent="0" algn="ctr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016742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161" y="2982416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99426" y="1924687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611286" y="2982416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=""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694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14673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55269" y="2982416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09170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=""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61249" y="360541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15161" y="2982416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=""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69062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=""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21141" y="3605411"/>
            <a:ext cx="1280160" cy="896112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=""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88266" y="4704396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=""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874713" y="5838788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=""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55269" y="470439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=""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95163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=""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7665" y="192771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=""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88266" y="1931188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02818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4" orient="horz" pos="5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withou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6191C6-94A5-4E86-AAB1-D6D850CED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289" y="0"/>
            <a:ext cx="12155420" cy="68579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B78FF47-FF22-4458-AC56-AD40AF80F49C}"/>
              </a:ext>
            </a:extLst>
          </p:cNvPr>
          <p:cNvCxnSpPr/>
          <p:nvPr userDrawn="1"/>
        </p:nvCxnSpPr>
        <p:spPr>
          <a:xfrm>
            <a:off x="1110343" y="97969"/>
            <a:ext cx="0" cy="816432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FC08717-EE7B-49D6-BA2F-56C1EEF03214}"/>
              </a:ext>
            </a:extLst>
          </p:cNvPr>
          <p:cNvCxnSpPr/>
          <p:nvPr userDrawn="1"/>
        </p:nvCxnSpPr>
        <p:spPr>
          <a:xfrm>
            <a:off x="261259" y="6583680"/>
            <a:ext cx="5695405" cy="0"/>
          </a:xfrm>
          <a:prstGeom prst="line">
            <a:avLst/>
          </a:prstGeom>
          <a:ln>
            <a:solidFill>
              <a:srgbClr val="1B1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17B73E-EBED-4E21-AD83-7E9999858CCE}"/>
              </a:ext>
            </a:extLst>
          </p:cNvPr>
          <p:cNvSpPr/>
          <p:nvPr userDrawn="1"/>
        </p:nvSpPr>
        <p:spPr>
          <a:xfrm>
            <a:off x="8281849" y="-3"/>
            <a:ext cx="3891859" cy="43499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9044F2A5-7B32-4B29-881F-FBD65AD4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5" y="45717"/>
            <a:ext cx="7733213" cy="957441"/>
          </a:xfrm>
          <a:prstGeom prst="rect">
            <a:avLst/>
          </a:prstGeom>
          <a:effectLst>
            <a:glow rad="241300">
              <a:schemeClr val="bg1"/>
            </a:glow>
          </a:effectLst>
        </p:spPr>
        <p:txBody>
          <a:bodyPr anchor="ctr">
            <a:noAutofit/>
          </a:bodyPr>
          <a:lstStyle>
            <a:lvl1pPr>
              <a:defRPr sz="2800">
                <a:solidFill>
                  <a:srgbClr val="1B1465"/>
                </a:solidFill>
                <a:effectLst/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11" name="Text Placeholder 16">
            <a:extLst>
              <a:ext uri="{FF2B5EF4-FFF2-40B4-BE49-F238E27FC236}">
                <a16:creationId xmlns="" xmlns:a16="http://schemas.microsoft.com/office/drawing/2014/main" id="{2046F642-8E7C-46FE-A295-F8CCFEC88D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069" y="6609806"/>
            <a:ext cx="7615647" cy="248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>
                <a:solidFill>
                  <a:srgbClr val="1B14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Reference</a:t>
            </a:r>
          </a:p>
        </p:txBody>
      </p:sp>
      <p:sp>
        <p:nvSpPr>
          <p:cNvPr id="12" name="Content Placeholder 20">
            <a:extLst>
              <a:ext uri="{FF2B5EF4-FFF2-40B4-BE49-F238E27FC236}">
                <a16:creationId xmlns="" xmlns:a16="http://schemas.microsoft.com/office/drawing/2014/main" id="{3CB43386-73F2-4E30-A225-EE269FC92B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6391" y="1704701"/>
            <a:ext cx="4452259" cy="344859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B1465"/>
            </a:solidFill>
          </a:ln>
        </p:spPr>
        <p:txBody>
          <a:bodyPr anchor="ctr"/>
          <a:lstStyle>
            <a:lvl1pPr marL="0" indent="0">
              <a:buNone/>
              <a:defRPr>
                <a:solidFill>
                  <a:srgbClr val="1B146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rgbClr val="1B146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>
              <a:defRPr>
                <a:solidFill>
                  <a:srgbClr val="028D9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E130B27-C607-446A-80DE-E72D47309039}"/>
              </a:ext>
            </a:extLst>
          </p:cNvPr>
          <p:cNvGrpSpPr/>
          <p:nvPr userDrawn="1"/>
        </p:nvGrpSpPr>
        <p:grpSpPr>
          <a:xfrm>
            <a:off x="96670" y="45717"/>
            <a:ext cx="974490" cy="1051557"/>
            <a:chOff x="96670" y="45717"/>
            <a:chExt cx="974490" cy="1051557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C56BCF6-80B9-42EA-84D1-955014DC902A}"/>
                </a:ext>
              </a:extLst>
            </p:cNvPr>
            <p:cNvSpPr/>
            <p:nvPr userDrawn="1"/>
          </p:nvSpPr>
          <p:spPr>
            <a:xfrm>
              <a:off x="96670" y="45717"/>
              <a:ext cx="974490" cy="1051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5E20F356-51E1-4CB1-B76E-8FFC43000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6525" y="95138"/>
              <a:ext cx="833286" cy="81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8818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4E712A-4F96-472A-A1DB-79C6A681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592A-D170-4710-BACB-8527D1203A5D}" type="datetimeFigureOut">
              <a:rPr lang="fa-IR" smtClean="0"/>
              <a:pPr/>
              <a:t>05/04/1443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DCB6327-54B9-4CAB-B5C5-9984DEB9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15D41D-3951-4C35-8238-7FA4133D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740A-F6AC-425E-81A7-38197D443C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4875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9013-306D-4613-8B74-2A1AD98F7381}" type="datetimeFigureOut">
              <a:rPr lang="fa-IR" smtClean="0"/>
              <a:pPr/>
              <a:t>05/04/1443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82B-37B4-47F6-9FF4-68DED0393BE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8C71B7-041F-4203-BBB4-D468B2BF15BC}"/>
              </a:ext>
            </a:extLst>
          </p:cNvPr>
          <p:cNvSpPr/>
          <p:nvPr userDrawn="1"/>
        </p:nvSpPr>
        <p:spPr>
          <a:xfrm>
            <a:off x="10515600" y="6343287"/>
            <a:ext cx="1663337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9668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C266C86-36E0-4D35-BF89-77B81A5EA7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D7D2A2B-28CC-49BC-A8B5-0054FC658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115DBEC-4E5A-4C83-9185-549A68255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FCDD2-F3A2-4F1C-86DC-107311611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5568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C1A779-5971-4871-90FF-76947D45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522FC1-22C3-440B-86A0-91FDB1A0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56D16-D26A-4370-94AC-E4760400B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592A-D170-4710-BACB-8527D1203A5D}" type="datetimeFigureOut">
              <a:rPr lang="fa-IR" smtClean="0"/>
              <a:pPr/>
              <a:t>05/04/1443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71C502-0196-4321-8703-667BEDDDE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305708-0784-476B-9998-FD03A845A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740A-F6AC-425E-81A7-38197D443C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7734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78" r:id="rId3"/>
    <p:sldLayoutId id="2147483675" r:id="rId4"/>
    <p:sldLayoutId id="2147483676" r:id="rId5"/>
    <p:sldLayoutId id="2147483677" r:id="rId6"/>
    <p:sldLayoutId id="2147483655" r:id="rId7"/>
    <p:sldLayoutId id="2147483695" r:id="rId8"/>
    <p:sldLayoutId id="2147483696" r:id="rId9"/>
    <p:sldLayoutId id="2147483697" r:id="rId10"/>
    <p:sldLayoutId id="2147483733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8D3E0AD-64D7-B445-950D-787A45B0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40B261-5918-BF42-A151-20D511E84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17BBBF-B93A-0243-8862-C3EA9F23B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119E-71F1-044C-83C8-6553942E6782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33E6AB-0BCA-1346-8D37-8638C0CF3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22DE7-7A5C-674A-A235-C5D669D43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DA97-DF0A-2047-908E-1F498A1CBB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FF91D1-60F8-A84E-97EC-5DB2C8FCE21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333" y="6215892"/>
            <a:ext cx="1865955" cy="5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61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9BFB396-2C1B-454B-8318-3752376E2C4E}" type="datetime1">
              <a:rPr lang="en-US" smtClean="0"/>
              <a:pPr/>
              <a:t>12/8/2021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478" y="6057923"/>
            <a:ext cx="394063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986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550">
          <p15:clr>
            <a:srgbClr val="F26B43"/>
          </p15:clr>
        </p15:guide>
        <p15:guide id="2" pos="7401">
          <p15:clr>
            <a:srgbClr val="F26B43"/>
          </p15:clr>
        </p15:guide>
        <p15:guide id="3" pos="279">
          <p15:clr>
            <a:srgbClr val="F26B43"/>
          </p15:clr>
        </p15:guide>
        <p15:guide id="4" pos="551">
          <p15:clr>
            <a:srgbClr val="F26B43"/>
          </p15:clr>
        </p15:guide>
        <p15:guide id="5" pos="7129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24DCED-ABC2-C14F-8377-EF002495C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590" y="2012954"/>
            <a:ext cx="11132820" cy="1470525"/>
          </a:xfrm>
        </p:spPr>
        <p:txBody>
          <a:bodyPr>
            <a:normAutofit fontScale="90000"/>
          </a:bodyPr>
          <a:lstStyle/>
          <a:p>
            <a: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>
                <a:solidFill>
                  <a:srgbClr val="009193"/>
                </a:solidFill>
                <a:latin typeface="Helvetica" pitchFamily="2" charset="0"/>
              </a:rPr>
              <a:t>Management of hypertension</a:t>
            </a:r>
            <a:br>
              <a:rPr lang="en-US" sz="4000" b="1" dirty="0">
                <a:solidFill>
                  <a:srgbClr val="009193"/>
                </a:solidFill>
                <a:latin typeface="Helvetica" pitchFamily="2" charset="0"/>
              </a:rPr>
            </a:br>
            <a:r>
              <a:rPr lang="en-US" sz="4000" b="1" dirty="0">
                <a:solidFill>
                  <a:srgbClr val="009193"/>
                </a:solidFill>
                <a:latin typeface="Helvetica" pitchFamily="2" charset="0"/>
              </a:rPr>
              <a:t>based on last international guidelines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F2E9FA-28D4-46C3-8B1C-DE1F972249AA}"/>
              </a:ext>
            </a:extLst>
          </p:cNvPr>
          <p:cNvSpPr txBox="1"/>
          <p:nvPr/>
        </p:nvSpPr>
        <p:spPr>
          <a:xfrm>
            <a:off x="3304674" y="4649633"/>
            <a:ext cx="57591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Fariba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Rajabi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of cardiology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Alborz Medical University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20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06" rIns="0" bIns="0" rtlCol="0" anchor="ctr">
            <a:spAutoFit/>
          </a:bodyPr>
          <a:lstStyle/>
          <a:p>
            <a:pPr marL="11906">
              <a:lnSpc>
                <a:spcPct val="100000"/>
              </a:lnSpc>
              <a:spcBef>
                <a:spcPts val="94"/>
              </a:spcBef>
            </a:pPr>
            <a:r>
              <a:rPr sz="2625" dirty="0"/>
              <a:t>Hypertension and </a:t>
            </a:r>
            <a:r>
              <a:rPr sz="2625" spc="-5" dirty="0"/>
              <a:t>CV </a:t>
            </a:r>
            <a:r>
              <a:rPr sz="2625" dirty="0"/>
              <a:t>risk</a:t>
            </a:r>
            <a:r>
              <a:rPr sz="2625" spc="-56" dirty="0"/>
              <a:t> </a:t>
            </a:r>
            <a:r>
              <a:rPr sz="2625" dirty="0"/>
              <a:t>assessment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E0AB944A-F00F-40BF-8484-AEA7D7B381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Hypertens</a:t>
            </a:r>
            <a:r>
              <a:rPr lang="en-US" dirty="0"/>
              <a:t> 2018;36:1953-2041</a:t>
            </a:r>
            <a:endParaRPr lang="fa-IR"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90403" y="1885653"/>
          <a:ext cx="8788599" cy="2917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1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8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21">
                <a:tc>
                  <a:txBody>
                    <a:bodyPr/>
                    <a:lstStyle/>
                    <a:p>
                      <a:pPr marL="68580">
                        <a:lnSpc>
                          <a:spcPts val="2325"/>
                        </a:lnSpc>
                        <a:spcBef>
                          <a:spcPts val="685"/>
                        </a:spcBef>
                      </a:pPr>
                      <a:r>
                        <a:rPr sz="1900" b="1" spc="-5" dirty="0">
                          <a:latin typeface="Verdana"/>
                          <a:cs typeface="Verdana"/>
                        </a:rPr>
                        <a:t>Recommendation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8155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25"/>
                        </a:lnSpc>
                        <a:spcBef>
                          <a:spcPts val="685"/>
                        </a:spcBef>
                      </a:pPr>
                      <a:r>
                        <a:rPr sz="1900" b="1" dirty="0">
                          <a:latin typeface="Verdana"/>
                          <a:cs typeface="Verdana"/>
                        </a:rPr>
                        <a:t>Class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8155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25"/>
                        </a:lnSpc>
                        <a:spcBef>
                          <a:spcPts val="685"/>
                        </a:spcBef>
                      </a:pPr>
                      <a:r>
                        <a:rPr sz="1900" b="1" spc="-5" dirty="0">
                          <a:latin typeface="Verdana"/>
                          <a:cs typeface="Verdana"/>
                        </a:rPr>
                        <a:t>Level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8155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D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394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CV </a:t>
                      </a:r>
                      <a:r>
                        <a:rPr sz="1900" spc="-5" dirty="0">
                          <a:latin typeface="Verdana"/>
                          <a:cs typeface="Verdana"/>
                        </a:rPr>
                        <a:t>risk assessment with the SCORE system</a:t>
                      </a:r>
                      <a:r>
                        <a:rPr sz="1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is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marL="68580" marR="539115">
                        <a:lnSpc>
                          <a:spcPct val="150000"/>
                        </a:lnSpc>
                      </a:pPr>
                      <a:r>
                        <a:rPr sz="1900" spc="-5" dirty="0">
                          <a:latin typeface="Verdana"/>
                          <a:cs typeface="Verdana"/>
                        </a:rPr>
                        <a:t>recommended for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hypertensive </a:t>
                      </a:r>
                      <a:r>
                        <a:rPr sz="1900" spc="-5" dirty="0">
                          <a:latin typeface="Verdana"/>
                          <a:cs typeface="Verdana"/>
                        </a:rPr>
                        <a:t>patients who are not  already at high or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very </a:t>
                      </a:r>
                      <a:r>
                        <a:rPr sz="1900" spc="-5" dirty="0">
                          <a:latin typeface="Verdana"/>
                          <a:cs typeface="Verdana"/>
                        </a:rPr>
                        <a:t>high risk due to established  </a:t>
                      </a:r>
                      <a:r>
                        <a:rPr sz="1900" spc="-20" dirty="0">
                          <a:latin typeface="Verdana"/>
                          <a:cs typeface="Verdana"/>
                        </a:rPr>
                        <a:t>CVD, </a:t>
                      </a:r>
                      <a:r>
                        <a:rPr sz="1900" spc="-5" dirty="0">
                          <a:latin typeface="Verdana"/>
                          <a:cs typeface="Verdana"/>
                        </a:rPr>
                        <a:t>renal disease or diabetes,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1900" spc="-5" dirty="0">
                          <a:latin typeface="Verdana"/>
                          <a:cs typeface="Verdana"/>
                        </a:rPr>
                        <a:t>markedly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elevated  </a:t>
                      </a:r>
                      <a:r>
                        <a:rPr sz="1900" spc="-5" dirty="0">
                          <a:latin typeface="Verdana"/>
                          <a:cs typeface="Verdana"/>
                        </a:rPr>
                        <a:t>single risk factor (e.g. cholesterol), or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hypertensive  </a:t>
                      </a:r>
                      <a:r>
                        <a:rPr sz="1900" spc="-30" dirty="0">
                          <a:latin typeface="Verdana"/>
                          <a:cs typeface="Verdana"/>
                        </a:rPr>
                        <a:t>LVH.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82153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900" b="1" dirty="0">
                          <a:latin typeface="Verdana"/>
                          <a:cs typeface="Verdana"/>
                        </a:rPr>
                        <a:t>I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82153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3B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82153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469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6A1E290-5926-4036-9BDF-B4E5E1AA6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5" t="11459" r="30087" b="7291"/>
          <a:stretch/>
        </p:blipFill>
        <p:spPr>
          <a:xfrm>
            <a:off x="2971800" y="0"/>
            <a:ext cx="5715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87BDC44-CBC6-4BF9-A9A1-99B50591F061}"/>
              </a:ext>
            </a:extLst>
          </p:cNvPr>
          <p:cNvSpPr/>
          <p:nvPr/>
        </p:nvSpPr>
        <p:spPr>
          <a:xfrm>
            <a:off x="9906000" y="152400"/>
            <a:ext cx="1905000" cy="140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700" b="1" dirty="0"/>
              <a:t>60 y/o </a:t>
            </a:r>
          </a:p>
          <a:p>
            <a:r>
              <a:rPr lang="en-US" sz="1700" b="1" dirty="0"/>
              <a:t>BP = 135/85</a:t>
            </a:r>
          </a:p>
          <a:p>
            <a:r>
              <a:rPr lang="en-US" sz="1700" b="1" dirty="0"/>
              <a:t>male</a:t>
            </a:r>
          </a:p>
          <a:p>
            <a:r>
              <a:rPr lang="en-US" sz="1700" b="1" dirty="0"/>
              <a:t>Smoker</a:t>
            </a:r>
          </a:p>
          <a:p>
            <a:r>
              <a:rPr lang="en-US" sz="1700" b="1" dirty="0"/>
              <a:t>TC = 255</a:t>
            </a:r>
          </a:p>
        </p:txBody>
      </p:sp>
      <p:sp>
        <p:nvSpPr>
          <p:cNvPr id="14" name="Right Arrow 1">
            <a:extLst>
              <a:ext uri="{FF2B5EF4-FFF2-40B4-BE49-F238E27FC236}">
                <a16:creationId xmlns="" xmlns:a16="http://schemas.microsoft.com/office/drawing/2014/main" id="{8FF6034C-8FF7-4EF0-8CAB-E6146C1FED0A}"/>
              </a:ext>
            </a:extLst>
          </p:cNvPr>
          <p:cNvSpPr/>
          <p:nvPr/>
        </p:nvSpPr>
        <p:spPr>
          <a:xfrm>
            <a:off x="9421761" y="232287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Down Arrow 4">
            <a:extLst>
              <a:ext uri="{FF2B5EF4-FFF2-40B4-BE49-F238E27FC236}">
                <a16:creationId xmlns="" xmlns:a16="http://schemas.microsoft.com/office/drawing/2014/main" id="{CE4575C2-9964-4EDF-9FC1-58FDB011BF6C}"/>
              </a:ext>
            </a:extLst>
          </p:cNvPr>
          <p:cNvSpPr/>
          <p:nvPr/>
        </p:nvSpPr>
        <p:spPr>
          <a:xfrm>
            <a:off x="8153400" y="346587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5">
            <a:extLst>
              <a:ext uri="{FF2B5EF4-FFF2-40B4-BE49-F238E27FC236}">
                <a16:creationId xmlns="" xmlns:a16="http://schemas.microsoft.com/office/drawing/2014/main" id="{CB7DDD80-2F72-452B-B906-157E97CC6588}"/>
              </a:ext>
            </a:extLst>
          </p:cNvPr>
          <p:cNvSpPr/>
          <p:nvPr/>
        </p:nvSpPr>
        <p:spPr>
          <a:xfrm>
            <a:off x="9421761" y="852591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" name="Down Arrow 6">
            <a:extLst>
              <a:ext uri="{FF2B5EF4-FFF2-40B4-BE49-F238E27FC236}">
                <a16:creationId xmlns="" xmlns:a16="http://schemas.microsoft.com/office/drawing/2014/main" id="{2650603D-6600-455F-BB92-0D65BD23FE45}"/>
              </a:ext>
            </a:extLst>
          </p:cNvPr>
          <p:cNvSpPr/>
          <p:nvPr/>
        </p:nvSpPr>
        <p:spPr>
          <a:xfrm>
            <a:off x="5943600" y="22098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7">
            <a:extLst>
              <a:ext uri="{FF2B5EF4-FFF2-40B4-BE49-F238E27FC236}">
                <a16:creationId xmlns="" xmlns:a16="http://schemas.microsoft.com/office/drawing/2014/main" id="{B243AAE0-1EED-453F-8318-BFCD34DE2249}"/>
              </a:ext>
            </a:extLst>
          </p:cNvPr>
          <p:cNvSpPr/>
          <p:nvPr/>
        </p:nvSpPr>
        <p:spPr>
          <a:xfrm flipH="1">
            <a:off x="11101849" y="438407"/>
            <a:ext cx="553065" cy="2735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9" name="Right Arrow 8">
            <a:extLst>
              <a:ext uri="{FF2B5EF4-FFF2-40B4-BE49-F238E27FC236}">
                <a16:creationId xmlns="" xmlns:a16="http://schemas.microsoft.com/office/drawing/2014/main" id="{DE6CB41D-1BDF-4F55-BEED-F3822A1F751E}"/>
              </a:ext>
            </a:extLst>
          </p:cNvPr>
          <p:cNvSpPr/>
          <p:nvPr/>
        </p:nvSpPr>
        <p:spPr>
          <a:xfrm>
            <a:off x="2953364" y="289560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0" name="Down Arrow 9">
            <a:extLst>
              <a:ext uri="{FF2B5EF4-FFF2-40B4-BE49-F238E27FC236}">
                <a16:creationId xmlns="" xmlns:a16="http://schemas.microsoft.com/office/drawing/2014/main" id="{CC6A16E6-E00D-4B07-96C5-362D470A62F8}"/>
              </a:ext>
            </a:extLst>
          </p:cNvPr>
          <p:cNvSpPr/>
          <p:nvPr/>
        </p:nvSpPr>
        <p:spPr>
          <a:xfrm flipV="1">
            <a:off x="8107926" y="6019800"/>
            <a:ext cx="350274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13">
            <a:extLst>
              <a:ext uri="{FF2B5EF4-FFF2-40B4-BE49-F238E27FC236}">
                <a16:creationId xmlns="" xmlns:a16="http://schemas.microsoft.com/office/drawing/2014/main" id="{EFFD0BB3-BCC3-453E-B340-E049D206C2E4}"/>
              </a:ext>
            </a:extLst>
          </p:cNvPr>
          <p:cNvSpPr/>
          <p:nvPr/>
        </p:nvSpPr>
        <p:spPr>
          <a:xfrm>
            <a:off x="9421761" y="1299088"/>
            <a:ext cx="457200" cy="2249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E80BEE-C0E8-49D8-A826-E473B10E31B5}"/>
              </a:ext>
            </a:extLst>
          </p:cNvPr>
          <p:cNvSpPr/>
          <p:nvPr/>
        </p:nvSpPr>
        <p:spPr>
          <a:xfrm>
            <a:off x="8030885" y="2818764"/>
            <a:ext cx="549829" cy="3472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76200">
              <a:srgbClr val="FFFF00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2410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06" rIns="0" bIns="0" rtlCol="0" anchor="ctr">
            <a:spAutoFit/>
          </a:bodyPr>
          <a:lstStyle/>
          <a:p>
            <a:pPr marL="11906">
              <a:lnSpc>
                <a:spcPct val="100000"/>
              </a:lnSpc>
              <a:spcBef>
                <a:spcPts val="94"/>
              </a:spcBef>
            </a:pPr>
            <a:r>
              <a:rPr sz="2625" dirty="0"/>
              <a:t>Screening and diagnosis of</a:t>
            </a:r>
            <a:r>
              <a:rPr sz="2625" spc="-23" dirty="0"/>
              <a:t> </a:t>
            </a:r>
            <a:r>
              <a:rPr sz="2625" dirty="0"/>
              <a:t>hypertension</a:t>
            </a:r>
            <a:endParaRPr sz="2625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604AE82D-A23D-448D-981E-E5D45E061E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Hypertens</a:t>
            </a:r>
            <a:r>
              <a:rPr lang="en-US" dirty="0"/>
              <a:t> 2018;36:1953-2041</a:t>
            </a:r>
            <a:endParaRPr lang="fa-IR" dirty="0"/>
          </a:p>
        </p:txBody>
      </p:sp>
      <p:grpSp>
        <p:nvGrpSpPr>
          <p:cNvPr id="8" name="object 8"/>
          <p:cNvGrpSpPr/>
          <p:nvPr/>
        </p:nvGrpSpPr>
        <p:grpSpPr>
          <a:xfrm>
            <a:off x="5058382" y="1593056"/>
            <a:ext cx="2085380" cy="750094"/>
            <a:chOff x="4379607" y="1699260"/>
            <a:chExt cx="2224405" cy="800100"/>
          </a:xfrm>
        </p:grpSpPr>
        <p:sp>
          <p:nvSpPr>
            <p:cNvPr id="9" name="object 9"/>
            <p:cNvSpPr/>
            <p:nvPr/>
          </p:nvSpPr>
          <p:spPr>
            <a:xfrm>
              <a:off x="4385957" y="1705610"/>
              <a:ext cx="2211705" cy="787400"/>
            </a:xfrm>
            <a:custGeom>
              <a:avLst/>
              <a:gdLst/>
              <a:ahLst/>
              <a:cxnLst/>
              <a:rect l="l" t="t" r="r" b="b"/>
              <a:pathLst>
                <a:path w="2211704" h="787400">
                  <a:moveTo>
                    <a:pt x="2080145" y="0"/>
                  </a:moveTo>
                  <a:lnTo>
                    <a:pt x="131229" y="0"/>
                  </a:lnTo>
                  <a:lnTo>
                    <a:pt x="80147" y="10312"/>
                  </a:lnTo>
                  <a:lnTo>
                    <a:pt x="38434" y="38436"/>
                  </a:lnTo>
                  <a:lnTo>
                    <a:pt x="10312" y="80152"/>
                  </a:lnTo>
                  <a:lnTo>
                    <a:pt x="0" y="131241"/>
                  </a:lnTo>
                  <a:lnTo>
                    <a:pt x="0" y="656170"/>
                  </a:lnTo>
                  <a:lnTo>
                    <a:pt x="10312" y="707252"/>
                  </a:lnTo>
                  <a:lnTo>
                    <a:pt x="38434" y="748965"/>
                  </a:lnTo>
                  <a:lnTo>
                    <a:pt x="80147" y="777087"/>
                  </a:lnTo>
                  <a:lnTo>
                    <a:pt x="131229" y="787400"/>
                  </a:lnTo>
                  <a:lnTo>
                    <a:pt x="2080145" y="787400"/>
                  </a:lnTo>
                  <a:lnTo>
                    <a:pt x="2131227" y="777087"/>
                  </a:lnTo>
                  <a:lnTo>
                    <a:pt x="2172939" y="748965"/>
                  </a:lnTo>
                  <a:lnTo>
                    <a:pt x="2201062" y="707252"/>
                  </a:lnTo>
                  <a:lnTo>
                    <a:pt x="2211374" y="656170"/>
                  </a:lnTo>
                  <a:lnTo>
                    <a:pt x="2211374" y="131241"/>
                  </a:lnTo>
                  <a:lnTo>
                    <a:pt x="2201062" y="80152"/>
                  </a:lnTo>
                  <a:lnTo>
                    <a:pt x="2172939" y="38436"/>
                  </a:lnTo>
                  <a:lnTo>
                    <a:pt x="2131227" y="10312"/>
                  </a:lnTo>
                  <a:lnTo>
                    <a:pt x="2080145" y="0"/>
                  </a:lnTo>
                  <a:close/>
                </a:path>
              </a:pathLst>
            </a:custGeom>
            <a:solidFill>
              <a:srgbClr val="47FFD1"/>
            </a:solidFill>
          </p:spPr>
          <p:txBody>
            <a:bodyPr wrap="square" lIns="0" tIns="0" rIns="0" bIns="0" rtlCol="0"/>
            <a:lstStyle/>
            <a:p>
              <a:endParaRPr sz="16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85957" y="1705610"/>
              <a:ext cx="2211705" cy="787400"/>
            </a:xfrm>
            <a:custGeom>
              <a:avLst/>
              <a:gdLst/>
              <a:ahLst/>
              <a:cxnLst/>
              <a:rect l="l" t="t" r="r" b="b"/>
              <a:pathLst>
                <a:path w="2211704" h="787400">
                  <a:moveTo>
                    <a:pt x="0" y="131235"/>
                  </a:moveTo>
                  <a:lnTo>
                    <a:pt x="10313" y="80152"/>
                  </a:lnTo>
                  <a:lnTo>
                    <a:pt x="38437" y="38437"/>
                  </a:lnTo>
                  <a:lnTo>
                    <a:pt x="80152" y="10313"/>
                  </a:lnTo>
                  <a:lnTo>
                    <a:pt x="131235" y="0"/>
                  </a:lnTo>
                  <a:lnTo>
                    <a:pt x="2080151" y="0"/>
                  </a:lnTo>
                  <a:lnTo>
                    <a:pt x="2131234" y="10313"/>
                  </a:lnTo>
                  <a:lnTo>
                    <a:pt x="2172951" y="38437"/>
                  </a:lnTo>
                  <a:lnTo>
                    <a:pt x="2201077" y="80152"/>
                  </a:lnTo>
                  <a:lnTo>
                    <a:pt x="2211391" y="131235"/>
                  </a:lnTo>
                  <a:lnTo>
                    <a:pt x="2211391" y="656165"/>
                  </a:lnTo>
                  <a:lnTo>
                    <a:pt x="2201077" y="707247"/>
                  </a:lnTo>
                  <a:lnTo>
                    <a:pt x="2172951" y="748962"/>
                  </a:lnTo>
                  <a:lnTo>
                    <a:pt x="2131234" y="777087"/>
                  </a:lnTo>
                  <a:lnTo>
                    <a:pt x="2080151" y="787400"/>
                  </a:lnTo>
                  <a:lnTo>
                    <a:pt x="131235" y="787400"/>
                  </a:lnTo>
                  <a:lnTo>
                    <a:pt x="80152" y="777087"/>
                  </a:lnTo>
                  <a:lnTo>
                    <a:pt x="38437" y="748962"/>
                  </a:lnTo>
                  <a:lnTo>
                    <a:pt x="10313" y="707247"/>
                  </a:lnTo>
                  <a:lnTo>
                    <a:pt x="0" y="656165"/>
                  </a:lnTo>
                  <a:lnTo>
                    <a:pt x="0" y="13123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19285" y="1665447"/>
            <a:ext cx="1362670" cy="65335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algn="ctr">
              <a:spcBef>
                <a:spcPts val="94"/>
              </a:spcBef>
            </a:pPr>
            <a:r>
              <a:rPr sz="1688" b="1" spc="-5" dirty="0">
                <a:latin typeface="Verdana"/>
                <a:cs typeface="Verdana"/>
              </a:rPr>
              <a:t>Optimal</a:t>
            </a:r>
            <a:r>
              <a:rPr sz="1688" b="1" spc="-84" dirty="0">
                <a:latin typeface="Verdana"/>
                <a:cs typeface="Verdana"/>
              </a:rPr>
              <a:t> </a:t>
            </a:r>
            <a:r>
              <a:rPr sz="1688" b="1" dirty="0">
                <a:latin typeface="Verdana"/>
                <a:cs typeface="Verdana"/>
              </a:rPr>
              <a:t>BP</a:t>
            </a:r>
            <a:endParaRPr sz="1688">
              <a:latin typeface="Verdana"/>
              <a:cs typeface="Verdana"/>
            </a:endParaRPr>
          </a:p>
          <a:p>
            <a:pPr algn="ctr">
              <a:spcBef>
                <a:spcPts val="1364"/>
              </a:spcBef>
            </a:pPr>
            <a:r>
              <a:rPr sz="1313" b="1" dirty="0">
                <a:latin typeface="Verdana"/>
                <a:cs typeface="Verdana"/>
              </a:rPr>
              <a:t>&lt; 120 /</a:t>
            </a:r>
            <a:r>
              <a:rPr sz="1313" b="1" spc="-66" dirty="0">
                <a:latin typeface="Verdana"/>
                <a:cs typeface="Verdana"/>
              </a:rPr>
              <a:t> </a:t>
            </a:r>
            <a:r>
              <a:rPr sz="1313" b="1" dirty="0">
                <a:latin typeface="Verdana"/>
                <a:cs typeface="Verdana"/>
              </a:rPr>
              <a:t>80</a:t>
            </a:r>
            <a:endParaRPr sz="1313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63388" y="2580381"/>
            <a:ext cx="275630" cy="1054894"/>
            <a:chOff x="5344947" y="2752407"/>
            <a:chExt cx="294005" cy="1125220"/>
          </a:xfrm>
        </p:grpSpPr>
        <p:sp>
          <p:nvSpPr>
            <p:cNvPr id="13" name="object 13"/>
            <p:cNvSpPr/>
            <p:nvPr/>
          </p:nvSpPr>
          <p:spPr>
            <a:xfrm>
              <a:off x="5351297" y="2758757"/>
              <a:ext cx="281305" cy="1112520"/>
            </a:xfrm>
            <a:custGeom>
              <a:avLst/>
              <a:gdLst/>
              <a:ahLst/>
              <a:cxnLst/>
              <a:rect l="l" t="t" r="r" b="b"/>
              <a:pathLst>
                <a:path w="281304" h="1112520">
                  <a:moveTo>
                    <a:pt x="210515" y="0"/>
                  </a:moveTo>
                  <a:lnTo>
                    <a:pt x="70180" y="0"/>
                  </a:lnTo>
                  <a:lnTo>
                    <a:pt x="70180" y="971638"/>
                  </a:lnTo>
                  <a:lnTo>
                    <a:pt x="0" y="971638"/>
                  </a:lnTo>
                  <a:lnTo>
                    <a:pt x="140347" y="1112202"/>
                  </a:lnTo>
                  <a:lnTo>
                    <a:pt x="280695" y="971638"/>
                  </a:lnTo>
                  <a:lnTo>
                    <a:pt x="210515" y="971638"/>
                  </a:lnTo>
                  <a:lnTo>
                    <a:pt x="210515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sz="16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5351297" y="2758757"/>
              <a:ext cx="281305" cy="1112520"/>
            </a:xfrm>
            <a:custGeom>
              <a:avLst/>
              <a:gdLst/>
              <a:ahLst/>
              <a:cxnLst/>
              <a:rect l="l" t="t" r="r" b="b"/>
              <a:pathLst>
                <a:path w="281304" h="1112520">
                  <a:moveTo>
                    <a:pt x="0" y="971633"/>
                  </a:moveTo>
                  <a:lnTo>
                    <a:pt x="70171" y="971633"/>
                  </a:lnTo>
                  <a:lnTo>
                    <a:pt x="70171" y="0"/>
                  </a:lnTo>
                  <a:lnTo>
                    <a:pt x="210517" y="0"/>
                  </a:lnTo>
                  <a:lnTo>
                    <a:pt x="210517" y="971633"/>
                  </a:lnTo>
                  <a:lnTo>
                    <a:pt x="280689" y="971633"/>
                  </a:lnTo>
                  <a:lnTo>
                    <a:pt x="140345" y="1112200"/>
                  </a:lnTo>
                  <a:lnTo>
                    <a:pt x="0" y="97163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88"/>
            </a:p>
          </p:txBody>
        </p:sp>
      </p:grpSp>
      <p:sp>
        <p:nvSpPr>
          <p:cNvPr id="15" name="object 15"/>
          <p:cNvSpPr/>
          <p:nvPr/>
        </p:nvSpPr>
        <p:spPr>
          <a:xfrm>
            <a:off x="4743570" y="3873996"/>
            <a:ext cx="2715220" cy="1117402"/>
          </a:xfrm>
          <a:custGeom>
            <a:avLst/>
            <a:gdLst/>
            <a:ahLst/>
            <a:cxnLst/>
            <a:rect l="l" t="t" r="r" b="b"/>
            <a:pathLst>
              <a:path w="2896234" h="1191895">
                <a:moveTo>
                  <a:pt x="0" y="198600"/>
                </a:moveTo>
                <a:lnTo>
                  <a:pt x="5245" y="153062"/>
                </a:lnTo>
                <a:lnTo>
                  <a:pt x="20185" y="111260"/>
                </a:lnTo>
                <a:lnTo>
                  <a:pt x="43630" y="74385"/>
                </a:lnTo>
                <a:lnTo>
                  <a:pt x="74385" y="43630"/>
                </a:lnTo>
                <a:lnTo>
                  <a:pt x="111260" y="20185"/>
                </a:lnTo>
                <a:lnTo>
                  <a:pt x="153062" y="5245"/>
                </a:lnTo>
                <a:lnTo>
                  <a:pt x="198600" y="0"/>
                </a:lnTo>
                <a:lnTo>
                  <a:pt x="2697081" y="0"/>
                </a:lnTo>
                <a:lnTo>
                  <a:pt x="2742620" y="5245"/>
                </a:lnTo>
                <a:lnTo>
                  <a:pt x="2784423" y="20185"/>
                </a:lnTo>
                <a:lnTo>
                  <a:pt x="2821298" y="43630"/>
                </a:lnTo>
                <a:lnTo>
                  <a:pt x="2852053" y="74385"/>
                </a:lnTo>
                <a:lnTo>
                  <a:pt x="2875496" y="111260"/>
                </a:lnTo>
                <a:lnTo>
                  <a:pt x="2890436" y="153062"/>
                </a:lnTo>
                <a:lnTo>
                  <a:pt x="2895681" y="198600"/>
                </a:lnTo>
                <a:lnTo>
                  <a:pt x="2895681" y="992977"/>
                </a:lnTo>
                <a:lnTo>
                  <a:pt x="2890436" y="1038514"/>
                </a:lnTo>
                <a:lnTo>
                  <a:pt x="2875496" y="1080317"/>
                </a:lnTo>
                <a:lnTo>
                  <a:pt x="2852053" y="1117192"/>
                </a:lnTo>
                <a:lnTo>
                  <a:pt x="2821298" y="1147949"/>
                </a:lnTo>
                <a:lnTo>
                  <a:pt x="2784423" y="1171394"/>
                </a:lnTo>
                <a:lnTo>
                  <a:pt x="2742620" y="1186335"/>
                </a:lnTo>
                <a:lnTo>
                  <a:pt x="2697081" y="1191580"/>
                </a:lnTo>
                <a:lnTo>
                  <a:pt x="198600" y="1191580"/>
                </a:lnTo>
                <a:lnTo>
                  <a:pt x="153062" y="1186335"/>
                </a:lnTo>
                <a:lnTo>
                  <a:pt x="111260" y="1171394"/>
                </a:lnTo>
                <a:lnTo>
                  <a:pt x="74385" y="1147949"/>
                </a:lnTo>
                <a:lnTo>
                  <a:pt x="43630" y="1117192"/>
                </a:lnTo>
                <a:lnTo>
                  <a:pt x="20185" y="1080317"/>
                </a:lnTo>
                <a:lnTo>
                  <a:pt x="5245" y="1038514"/>
                </a:lnTo>
                <a:lnTo>
                  <a:pt x="0" y="992977"/>
                </a:lnTo>
                <a:lnTo>
                  <a:pt x="0" y="19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16" name="object 16"/>
          <p:cNvSpPr txBox="1"/>
          <p:nvPr/>
        </p:nvSpPr>
        <p:spPr>
          <a:xfrm>
            <a:off x="5101173" y="4162902"/>
            <a:ext cx="1999059" cy="538208"/>
          </a:xfrm>
          <a:prstGeom prst="rect">
            <a:avLst/>
          </a:prstGeom>
        </p:spPr>
        <p:txBody>
          <a:bodyPr vert="horz" wrap="square" lIns="0" tIns="25003" rIns="0" bIns="0" rtlCol="0">
            <a:spAutoFit/>
          </a:bodyPr>
          <a:lstStyle/>
          <a:p>
            <a:pPr marL="264914" marR="4763" indent="-253008">
              <a:lnSpc>
                <a:spcPts val="1978"/>
              </a:lnSpc>
              <a:spcBef>
                <a:spcPts val="197"/>
              </a:spcBef>
            </a:pPr>
            <a:r>
              <a:rPr sz="1688" spc="-9" dirty="0">
                <a:latin typeface="Verdana"/>
                <a:cs typeface="Verdana"/>
              </a:rPr>
              <a:t>Repeat </a:t>
            </a:r>
            <a:r>
              <a:rPr sz="1688" dirty="0">
                <a:latin typeface="Verdana"/>
                <a:cs typeface="Verdana"/>
              </a:rPr>
              <a:t>BP </a:t>
            </a:r>
            <a:r>
              <a:rPr sz="1688" spc="-5" dirty="0">
                <a:latin typeface="Verdana"/>
                <a:cs typeface="Verdana"/>
              </a:rPr>
              <a:t>at</a:t>
            </a:r>
            <a:r>
              <a:rPr sz="1688" spc="-52" dirty="0">
                <a:latin typeface="Verdana"/>
                <a:cs typeface="Verdana"/>
              </a:rPr>
              <a:t> </a:t>
            </a:r>
            <a:r>
              <a:rPr sz="1688" spc="-5" dirty="0">
                <a:latin typeface="Verdana"/>
                <a:cs typeface="Verdana"/>
              </a:rPr>
              <a:t>least  </a:t>
            </a:r>
            <a:r>
              <a:rPr sz="1688" spc="-9" dirty="0">
                <a:latin typeface="Verdana"/>
                <a:cs typeface="Verdana"/>
              </a:rPr>
              <a:t>every </a:t>
            </a:r>
            <a:r>
              <a:rPr sz="1688" dirty="0">
                <a:latin typeface="Verdana"/>
                <a:cs typeface="Verdana"/>
              </a:rPr>
              <a:t>5</a:t>
            </a:r>
            <a:r>
              <a:rPr sz="1688" spc="-9" dirty="0">
                <a:latin typeface="Verdana"/>
                <a:cs typeface="Verdana"/>
              </a:rPr>
              <a:t> years</a:t>
            </a:r>
            <a:endParaRPr sz="1688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06" rIns="0" bIns="0" rtlCol="0" anchor="ctr">
            <a:spAutoFit/>
          </a:bodyPr>
          <a:lstStyle/>
          <a:p>
            <a:pPr marL="11906">
              <a:lnSpc>
                <a:spcPct val="100000"/>
              </a:lnSpc>
              <a:spcBef>
                <a:spcPts val="94"/>
              </a:spcBef>
            </a:pPr>
            <a:r>
              <a:rPr sz="2625" dirty="0"/>
              <a:t>Screening and diagnosis of</a:t>
            </a:r>
            <a:r>
              <a:rPr sz="2625" spc="-23" dirty="0"/>
              <a:t> </a:t>
            </a:r>
            <a:r>
              <a:rPr sz="2625" dirty="0"/>
              <a:t>hypertension</a:t>
            </a:r>
            <a:endParaRPr sz="2625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0A7B638A-A8A5-4CF1-812C-0867E0783D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spc="-5" dirty="0" err="1"/>
              <a:t>Hypertens</a:t>
            </a:r>
            <a:r>
              <a:rPr lang="en-US" spc="-5" dirty="0"/>
              <a:t> 2018;36:1953-2041</a:t>
            </a:r>
            <a:endParaRPr lang="fa-IR" dirty="0"/>
          </a:p>
        </p:txBody>
      </p:sp>
      <p:grpSp>
        <p:nvGrpSpPr>
          <p:cNvPr id="8" name="object 8"/>
          <p:cNvGrpSpPr/>
          <p:nvPr/>
        </p:nvGrpSpPr>
        <p:grpSpPr>
          <a:xfrm>
            <a:off x="5058382" y="1593056"/>
            <a:ext cx="2085380" cy="750094"/>
            <a:chOff x="4379607" y="1699260"/>
            <a:chExt cx="2224405" cy="800100"/>
          </a:xfrm>
        </p:grpSpPr>
        <p:sp>
          <p:nvSpPr>
            <p:cNvPr id="9" name="object 9"/>
            <p:cNvSpPr/>
            <p:nvPr/>
          </p:nvSpPr>
          <p:spPr>
            <a:xfrm>
              <a:off x="4385957" y="1705610"/>
              <a:ext cx="2211705" cy="787400"/>
            </a:xfrm>
            <a:custGeom>
              <a:avLst/>
              <a:gdLst/>
              <a:ahLst/>
              <a:cxnLst/>
              <a:rect l="l" t="t" r="r" b="b"/>
              <a:pathLst>
                <a:path w="2211704" h="787400">
                  <a:moveTo>
                    <a:pt x="2080145" y="0"/>
                  </a:moveTo>
                  <a:lnTo>
                    <a:pt x="131229" y="0"/>
                  </a:lnTo>
                  <a:lnTo>
                    <a:pt x="80147" y="10312"/>
                  </a:lnTo>
                  <a:lnTo>
                    <a:pt x="38434" y="38436"/>
                  </a:lnTo>
                  <a:lnTo>
                    <a:pt x="10312" y="80152"/>
                  </a:lnTo>
                  <a:lnTo>
                    <a:pt x="0" y="131241"/>
                  </a:lnTo>
                  <a:lnTo>
                    <a:pt x="0" y="656170"/>
                  </a:lnTo>
                  <a:lnTo>
                    <a:pt x="10312" y="707252"/>
                  </a:lnTo>
                  <a:lnTo>
                    <a:pt x="38434" y="748965"/>
                  </a:lnTo>
                  <a:lnTo>
                    <a:pt x="80147" y="777087"/>
                  </a:lnTo>
                  <a:lnTo>
                    <a:pt x="131229" y="787400"/>
                  </a:lnTo>
                  <a:lnTo>
                    <a:pt x="2080145" y="787400"/>
                  </a:lnTo>
                  <a:lnTo>
                    <a:pt x="2131227" y="777087"/>
                  </a:lnTo>
                  <a:lnTo>
                    <a:pt x="2172939" y="748965"/>
                  </a:lnTo>
                  <a:lnTo>
                    <a:pt x="2201062" y="707252"/>
                  </a:lnTo>
                  <a:lnTo>
                    <a:pt x="2211374" y="656170"/>
                  </a:lnTo>
                  <a:lnTo>
                    <a:pt x="2211374" y="131241"/>
                  </a:lnTo>
                  <a:lnTo>
                    <a:pt x="2201062" y="80152"/>
                  </a:lnTo>
                  <a:lnTo>
                    <a:pt x="2172939" y="38436"/>
                  </a:lnTo>
                  <a:lnTo>
                    <a:pt x="2131227" y="10312"/>
                  </a:lnTo>
                  <a:lnTo>
                    <a:pt x="208014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6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85957" y="1705610"/>
              <a:ext cx="2211705" cy="787400"/>
            </a:xfrm>
            <a:custGeom>
              <a:avLst/>
              <a:gdLst/>
              <a:ahLst/>
              <a:cxnLst/>
              <a:rect l="l" t="t" r="r" b="b"/>
              <a:pathLst>
                <a:path w="2211704" h="787400">
                  <a:moveTo>
                    <a:pt x="0" y="131235"/>
                  </a:moveTo>
                  <a:lnTo>
                    <a:pt x="10313" y="80152"/>
                  </a:lnTo>
                  <a:lnTo>
                    <a:pt x="38437" y="38437"/>
                  </a:lnTo>
                  <a:lnTo>
                    <a:pt x="80152" y="10313"/>
                  </a:lnTo>
                  <a:lnTo>
                    <a:pt x="131235" y="0"/>
                  </a:lnTo>
                  <a:lnTo>
                    <a:pt x="2080151" y="0"/>
                  </a:lnTo>
                  <a:lnTo>
                    <a:pt x="2131234" y="10313"/>
                  </a:lnTo>
                  <a:lnTo>
                    <a:pt x="2172951" y="38437"/>
                  </a:lnTo>
                  <a:lnTo>
                    <a:pt x="2201077" y="80152"/>
                  </a:lnTo>
                  <a:lnTo>
                    <a:pt x="2211391" y="131235"/>
                  </a:lnTo>
                  <a:lnTo>
                    <a:pt x="2211391" y="656165"/>
                  </a:lnTo>
                  <a:lnTo>
                    <a:pt x="2201077" y="707247"/>
                  </a:lnTo>
                  <a:lnTo>
                    <a:pt x="2172951" y="748962"/>
                  </a:lnTo>
                  <a:lnTo>
                    <a:pt x="2131234" y="777087"/>
                  </a:lnTo>
                  <a:lnTo>
                    <a:pt x="2080151" y="787400"/>
                  </a:lnTo>
                  <a:lnTo>
                    <a:pt x="131235" y="787400"/>
                  </a:lnTo>
                  <a:lnTo>
                    <a:pt x="80152" y="777087"/>
                  </a:lnTo>
                  <a:lnTo>
                    <a:pt x="38437" y="748962"/>
                  </a:lnTo>
                  <a:lnTo>
                    <a:pt x="10313" y="707247"/>
                  </a:lnTo>
                  <a:lnTo>
                    <a:pt x="0" y="656165"/>
                  </a:lnTo>
                  <a:lnTo>
                    <a:pt x="0" y="13123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99483" y="1665447"/>
            <a:ext cx="1603177" cy="65335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algn="ctr">
              <a:spcBef>
                <a:spcPts val="94"/>
              </a:spcBef>
            </a:pPr>
            <a:r>
              <a:rPr sz="1688" b="1" spc="-5" dirty="0">
                <a:latin typeface="Verdana"/>
                <a:cs typeface="Verdana"/>
              </a:rPr>
              <a:t>Normal</a:t>
            </a:r>
            <a:r>
              <a:rPr sz="1688" b="1" spc="-33" dirty="0">
                <a:latin typeface="Verdana"/>
                <a:cs typeface="Verdana"/>
              </a:rPr>
              <a:t> </a:t>
            </a:r>
            <a:r>
              <a:rPr sz="1688" b="1" dirty="0">
                <a:latin typeface="Verdana"/>
                <a:cs typeface="Verdana"/>
              </a:rPr>
              <a:t>BP</a:t>
            </a:r>
            <a:endParaRPr sz="1688">
              <a:latin typeface="Verdana"/>
              <a:cs typeface="Verdana"/>
            </a:endParaRPr>
          </a:p>
          <a:p>
            <a:pPr algn="ctr">
              <a:spcBef>
                <a:spcPts val="1364"/>
              </a:spcBef>
            </a:pPr>
            <a:r>
              <a:rPr sz="1313" b="1" dirty="0">
                <a:latin typeface="Verdana"/>
                <a:cs typeface="Verdana"/>
              </a:rPr>
              <a:t>120-129 /</a:t>
            </a:r>
            <a:r>
              <a:rPr sz="1313" b="1" spc="-94" dirty="0">
                <a:latin typeface="Verdana"/>
                <a:cs typeface="Verdana"/>
              </a:rPr>
              <a:t> </a:t>
            </a:r>
            <a:r>
              <a:rPr sz="1313" b="1" dirty="0">
                <a:latin typeface="Verdana"/>
                <a:cs typeface="Verdana"/>
              </a:rPr>
              <a:t>80-84</a:t>
            </a:r>
            <a:endParaRPr sz="1313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63388" y="2580381"/>
            <a:ext cx="275630" cy="1054894"/>
            <a:chOff x="5344947" y="2752407"/>
            <a:chExt cx="294005" cy="1125220"/>
          </a:xfrm>
        </p:grpSpPr>
        <p:sp>
          <p:nvSpPr>
            <p:cNvPr id="13" name="object 13"/>
            <p:cNvSpPr/>
            <p:nvPr/>
          </p:nvSpPr>
          <p:spPr>
            <a:xfrm>
              <a:off x="5351297" y="2758757"/>
              <a:ext cx="281305" cy="1112520"/>
            </a:xfrm>
            <a:custGeom>
              <a:avLst/>
              <a:gdLst/>
              <a:ahLst/>
              <a:cxnLst/>
              <a:rect l="l" t="t" r="r" b="b"/>
              <a:pathLst>
                <a:path w="281304" h="1112520">
                  <a:moveTo>
                    <a:pt x="210515" y="0"/>
                  </a:moveTo>
                  <a:lnTo>
                    <a:pt x="70180" y="0"/>
                  </a:lnTo>
                  <a:lnTo>
                    <a:pt x="70180" y="971638"/>
                  </a:lnTo>
                  <a:lnTo>
                    <a:pt x="0" y="971638"/>
                  </a:lnTo>
                  <a:lnTo>
                    <a:pt x="140347" y="1112202"/>
                  </a:lnTo>
                  <a:lnTo>
                    <a:pt x="280695" y="971638"/>
                  </a:lnTo>
                  <a:lnTo>
                    <a:pt x="210515" y="971638"/>
                  </a:lnTo>
                  <a:lnTo>
                    <a:pt x="210515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sz="16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5351297" y="2758757"/>
              <a:ext cx="281305" cy="1112520"/>
            </a:xfrm>
            <a:custGeom>
              <a:avLst/>
              <a:gdLst/>
              <a:ahLst/>
              <a:cxnLst/>
              <a:rect l="l" t="t" r="r" b="b"/>
              <a:pathLst>
                <a:path w="281304" h="1112520">
                  <a:moveTo>
                    <a:pt x="0" y="971633"/>
                  </a:moveTo>
                  <a:lnTo>
                    <a:pt x="70171" y="971633"/>
                  </a:lnTo>
                  <a:lnTo>
                    <a:pt x="70171" y="0"/>
                  </a:lnTo>
                  <a:lnTo>
                    <a:pt x="210517" y="0"/>
                  </a:lnTo>
                  <a:lnTo>
                    <a:pt x="210517" y="971633"/>
                  </a:lnTo>
                  <a:lnTo>
                    <a:pt x="280689" y="971633"/>
                  </a:lnTo>
                  <a:lnTo>
                    <a:pt x="140345" y="1112200"/>
                  </a:lnTo>
                  <a:lnTo>
                    <a:pt x="0" y="97163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88"/>
            </a:p>
          </p:txBody>
        </p:sp>
      </p:grpSp>
      <p:sp>
        <p:nvSpPr>
          <p:cNvPr id="15" name="object 15"/>
          <p:cNvSpPr/>
          <p:nvPr/>
        </p:nvSpPr>
        <p:spPr>
          <a:xfrm>
            <a:off x="4743570" y="3873996"/>
            <a:ext cx="2715220" cy="1117402"/>
          </a:xfrm>
          <a:custGeom>
            <a:avLst/>
            <a:gdLst/>
            <a:ahLst/>
            <a:cxnLst/>
            <a:rect l="l" t="t" r="r" b="b"/>
            <a:pathLst>
              <a:path w="2896234" h="1191895">
                <a:moveTo>
                  <a:pt x="0" y="198600"/>
                </a:moveTo>
                <a:lnTo>
                  <a:pt x="5245" y="153062"/>
                </a:lnTo>
                <a:lnTo>
                  <a:pt x="20185" y="111260"/>
                </a:lnTo>
                <a:lnTo>
                  <a:pt x="43630" y="74385"/>
                </a:lnTo>
                <a:lnTo>
                  <a:pt x="74385" y="43630"/>
                </a:lnTo>
                <a:lnTo>
                  <a:pt x="111260" y="20185"/>
                </a:lnTo>
                <a:lnTo>
                  <a:pt x="153062" y="5245"/>
                </a:lnTo>
                <a:lnTo>
                  <a:pt x="198600" y="0"/>
                </a:lnTo>
                <a:lnTo>
                  <a:pt x="2697081" y="0"/>
                </a:lnTo>
                <a:lnTo>
                  <a:pt x="2742620" y="5245"/>
                </a:lnTo>
                <a:lnTo>
                  <a:pt x="2784423" y="20185"/>
                </a:lnTo>
                <a:lnTo>
                  <a:pt x="2821298" y="43630"/>
                </a:lnTo>
                <a:lnTo>
                  <a:pt x="2852053" y="74385"/>
                </a:lnTo>
                <a:lnTo>
                  <a:pt x="2875496" y="111260"/>
                </a:lnTo>
                <a:lnTo>
                  <a:pt x="2890436" y="153062"/>
                </a:lnTo>
                <a:lnTo>
                  <a:pt x="2895681" y="198600"/>
                </a:lnTo>
                <a:lnTo>
                  <a:pt x="2895681" y="992977"/>
                </a:lnTo>
                <a:lnTo>
                  <a:pt x="2890436" y="1038514"/>
                </a:lnTo>
                <a:lnTo>
                  <a:pt x="2875496" y="1080317"/>
                </a:lnTo>
                <a:lnTo>
                  <a:pt x="2852053" y="1117192"/>
                </a:lnTo>
                <a:lnTo>
                  <a:pt x="2821298" y="1147949"/>
                </a:lnTo>
                <a:lnTo>
                  <a:pt x="2784423" y="1171394"/>
                </a:lnTo>
                <a:lnTo>
                  <a:pt x="2742620" y="1186335"/>
                </a:lnTo>
                <a:lnTo>
                  <a:pt x="2697081" y="1191580"/>
                </a:lnTo>
                <a:lnTo>
                  <a:pt x="198600" y="1191580"/>
                </a:lnTo>
                <a:lnTo>
                  <a:pt x="153062" y="1186335"/>
                </a:lnTo>
                <a:lnTo>
                  <a:pt x="111260" y="1171394"/>
                </a:lnTo>
                <a:lnTo>
                  <a:pt x="74385" y="1147949"/>
                </a:lnTo>
                <a:lnTo>
                  <a:pt x="43630" y="1117192"/>
                </a:lnTo>
                <a:lnTo>
                  <a:pt x="20185" y="1080317"/>
                </a:lnTo>
                <a:lnTo>
                  <a:pt x="5245" y="1038514"/>
                </a:lnTo>
                <a:lnTo>
                  <a:pt x="0" y="992977"/>
                </a:lnTo>
                <a:lnTo>
                  <a:pt x="0" y="19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16" name="object 16"/>
          <p:cNvSpPr txBox="1"/>
          <p:nvPr/>
        </p:nvSpPr>
        <p:spPr>
          <a:xfrm>
            <a:off x="5101173" y="4162902"/>
            <a:ext cx="1999059" cy="538208"/>
          </a:xfrm>
          <a:prstGeom prst="rect">
            <a:avLst/>
          </a:prstGeom>
        </p:spPr>
        <p:txBody>
          <a:bodyPr vert="horz" wrap="square" lIns="0" tIns="25003" rIns="0" bIns="0" rtlCol="0">
            <a:spAutoFit/>
          </a:bodyPr>
          <a:lstStyle/>
          <a:p>
            <a:pPr marL="264914" marR="4763" indent="-253008">
              <a:lnSpc>
                <a:spcPts val="1978"/>
              </a:lnSpc>
              <a:spcBef>
                <a:spcPts val="197"/>
              </a:spcBef>
            </a:pPr>
            <a:r>
              <a:rPr sz="1688" spc="-9" dirty="0">
                <a:latin typeface="Verdana"/>
                <a:cs typeface="Verdana"/>
              </a:rPr>
              <a:t>Repeat </a:t>
            </a:r>
            <a:r>
              <a:rPr sz="1688" dirty="0">
                <a:latin typeface="Verdana"/>
                <a:cs typeface="Verdana"/>
              </a:rPr>
              <a:t>BP </a:t>
            </a:r>
            <a:r>
              <a:rPr sz="1688" spc="-5" dirty="0">
                <a:latin typeface="Verdana"/>
                <a:cs typeface="Verdana"/>
              </a:rPr>
              <a:t>at</a:t>
            </a:r>
            <a:r>
              <a:rPr sz="1688" spc="-52" dirty="0">
                <a:latin typeface="Verdana"/>
                <a:cs typeface="Verdana"/>
              </a:rPr>
              <a:t> </a:t>
            </a:r>
            <a:r>
              <a:rPr sz="1688" spc="-5" dirty="0">
                <a:latin typeface="Verdana"/>
                <a:cs typeface="Verdana"/>
              </a:rPr>
              <a:t>least  </a:t>
            </a:r>
            <a:r>
              <a:rPr sz="1688" spc="-9" dirty="0">
                <a:latin typeface="Verdana"/>
                <a:cs typeface="Verdana"/>
              </a:rPr>
              <a:t>every </a:t>
            </a:r>
            <a:r>
              <a:rPr sz="1688" dirty="0">
                <a:latin typeface="Verdana"/>
                <a:cs typeface="Verdana"/>
              </a:rPr>
              <a:t>3</a:t>
            </a:r>
            <a:r>
              <a:rPr sz="1688" spc="-9" dirty="0">
                <a:latin typeface="Verdana"/>
                <a:cs typeface="Verdana"/>
              </a:rPr>
              <a:t> years</a:t>
            </a:r>
            <a:endParaRPr sz="1688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06" rIns="0" bIns="0" rtlCol="0" anchor="ctr">
            <a:spAutoFit/>
          </a:bodyPr>
          <a:lstStyle/>
          <a:p>
            <a:pPr marL="11906">
              <a:lnSpc>
                <a:spcPct val="100000"/>
              </a:lnSpc>
              <a:spcBef>
                <a:spcPts val="94"/>
              </a:spcBef>
            </a:pPr>
            <a:r>
              <a:rPr sz="2625" dirty="0"/>
              <a:t>Screening and diagnosis of</a:t>
            </a:r>
            <a:r>
              <a:rPr sz="2625" spc="-23" dirty="0"/>
              <a:t> </a:t>
            </a:r>
            <a:r>
              <a:rPr sz="2625" dirty="0"/>
              <a:t>hypertension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2B3148BA-9028-4DCB-A95A-2FC771E81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Hypertens</a:t>
            </a:r>
            <a:r>
              <a:rPr lang="en-US" dirty="0"/>
              <a:t> 2018;36:1953-2041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001219" y="1593056"/>
            <a:ext cx="2215753" cy="750094"/>
            <a:chOff x="4318634" y="1699260"/>
            <a:chExt cx="2363470" cy="800100"/>
          </a:xfrm>
        </p:grpSpPr>
        <p:sp>
          <p:nvSpPr>
            <p:cNvPr id="9" name="object 9"/>
            <p:cNvSpPr/>
            <p:nvPr/>
          </p:nvSpPr>
          <p:spPr>
            <a:xfrm>
              <a:off x="4324984" y="1705610"/>
              <a:ext cx="2350770" cy="787400"/>
            </a:xfrm>
            <a:custGeom>
              <a:avLst/>
              <a:gdLst/>
              <a:ahLst/>
              <a:cxnLst/>
              <a:rect l="l" t="t" r="r" b="b"/>
              <a:pathLst>
                <a:path w="2350770" h="787400">
                  <a:moveTo>
                    <a:pt x="2219096" y="0"/>
                  </a:moveTo>
                  <a:lnTo>
                    <a:pt x="131241" y="0"/>
                  </a:lnTo>
                  <a:lnTo>
                    <a:pt x="80158" y="10314"/>
                  </a:lnTo>
                  <a:lnTo>
                    <a:pt x="38441" y="38441"/>
                  </a:lnTo>
                  <a:lnTo>
                    <a:pt x="10314" y="80158"/>
                  </a:lnTo>
                  <a:lnTo>
                    <a:pt x="0" y="131241"/>
                  </a:lnTo>
                  <a:lnTo>
                    <a:pt x="0" y="656158"/>
                  </a:lnTo>
                  <a:lnTo>
                    <a:pt x="10314" y="707247"/>
                  </a:lnTo>
                  <a:lnTo>
                    <a:pt x="38441" y="748963"/>
                  </a:lnTo>
                  <a:lnTo>
                    <a:pt x="80158" y="777087"/>
                  </a:lnTo>
                  <a:lnTo>
                    <a:pt x="131241" y="787400"/>
                  </a:lnTo>
                  <a:lnTo>
                    <a:pt x="2219096" y="787400"/>
                  </a:lnTo>
                  <a:lnTo>
                    <a:pt x="2270177" y="777087"/>
                  </a:lnTo>
                  <a:lnTo>
                    <a:pt x="2311890" y="748963"/>
                  </a:lnTo>
                  <a:lnTo>
                    <a:pt x="2340013" y="707247"/>
                  </a:lnTo>
                  <a:lnTo>
                    <a:pt x="2350325" y="656158"/>
                  </a:lnTo>
                  <a:lnTo>
                    <a:pt x="2350325" y="131241"/>
                  </a:lnTo>
                  <a:lnTo>
                    <a:pt x="2340013" y="80158"/>
                  </a:lnTo>
                  <a:lnTo>
                    <a:pt x="2311890" y="38441"/>
                  </a:lnTo>
                  <a:lnTo>
                    <a:pt x="2270177" y="10314"/>
                  </a:lnTo>
                  <a:lnTo>
                    <a:pt x="2219096" y="0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 sz="16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984" y="1705610"/>
              <a:ext cx="2350770" cy="787400"/>
            </a:xfrm>
            <a:custGeom>
              <a:avLst/>
              <a:gdLst/>
              <a:ahLst/>
              <a:cxnLst/>
              <a:rect l="l" t="t" r="r" b="b"/>
              <a:pathLst>
                <a:path w="2350770" h="787400">
                  <a:moveTo>
                    <a:pt x="0" y="131237"/>
                  </a:moveTo>
                  <a:lnTo>
                    <a:pt x="10313" y="80153"/>
                  </a:lnTo>
                  <a:lnTo>
                    <a:pt x="38438" y="38438"/>
                  </a:lnTo>
                  <a:lnTo>
                    <a:pt x="80153" y="10313"/>
                  </a:lnTo>
                  <a:lnTo>
                    <a:pt x="131237" y="0"/>
                  </a:lnTo>
                  <a:lnTo>
                    <a:pt x="2219091" y="0"/>
                  </a:lnTo>
                  <a:lnTo>
                    <a:pt x="2270173" y="10313"/>
                  </a:lnTo>
                  <a:lnTo>
                    <a:pt x="2311886" y="38438"/>
                  </a:lnTo>
                  <a:lnTo>
                    <a:pt x="2340009" y="80153"/>
                  </a:lnTo>
                  <a:lnTo>
                    <a:pt x="2350321" y="131237"/>
                  </a:lnTo>
                  <a:lnTo>
                    <a:pt x="2350321" y="656163"/>
                  </a:lnTo>
                  <a:lnTo>
                    <a:pt x="2340009" y="707246"/>
                  </a:lnTo>
                  <a:lnTo>
                    <a:pt x="2311886" y="748961"/>
                  </a:lnTo>
                  <a:lnTo>
                    <a:pt x="2270173" y="777087"/>
                  </a:lnTo>
                  <a:lnTo>
                    <a:pt x="2219091" y="787400"/>
                  </a:lnTo>
                  <a:lnTo>
                    <a:pt x="131237" y="787400"/>
                  </a:lnTo>
                  <a:lnTo>
                    <a:pt x="80153" y="777087"/>
                  </a:lnTo>
                  <a:lnTo>
                    <a:pt x="38438" y="748961"/>
                  </a:lnTo>
                  <a:lnTo>
                    <a:pt x="10313" y="707246"/>
                  </a:lnTo>
                  <a:lnTo>
                    <a:pt x="0" y="656163"/>
                  </a:lnTo>
                  <a:lnTo>
                    <a:pt x="0" y="1312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45226" y="1665447"/>
            <a:ext cx="1927027" cy="65335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algn="ctr">
              <a:spcBef>
                <a:spcPts val="94"/>
              </a:spcBef>
            </a:pPr>
            <a:r>
              <a:rPr sz="1688" b="1" spc="-5" dirty="0">
                <a:latin typeface="Verdana"/>
                <a:cs typeface="Verdana"/>
              </a:rPr>
              <a:t>High-normal</a:t>
            </a:r>
            <a:r>
              <a:rPr sz="1688" b="1" spc="-52" dirty="0">
                <a:latin typeface="Verdana"/>
                <a:cs typeface="Verdana"/>
              </a:rPr>
              <a:t> </a:t>
            </a:r>
            <a:r>
              <a:rPr sz="1688" b="1" dirty="0">
                <a:latin typeface="Verdana"/>
                <a:cs typeface="Verdana"/>
              </a:rPr>
              <a:t>BP</a:t>
            </a:r>
            <a:endParaRPr sz="1688">
              <a:latin typeface="Verdana"/>
              <a:cs typeface="Verdana"/>
            </a:endParaRPr>
          </a:p>
          <a:p>
            <a:pPr marL="595" algn="ctr">
              <a:spcBef>
                <a:spcPts val="1364"/>
              </a:spcBef>
            </a:pPr>
            <a:r>
              <a:rPr sz="1313" b="1" dirty="0">
                <a:latin typeface="Verdana"/>
                <a:cs typeface="Verdana"/>
              </a:rPr>
              <a:t>130-139 /</a:t>
            </a:r>
            <a:r>
              <a:rPr sz="1313" b="1" spc="-47" dirty="0">
                <a:latin typeface="Verdana"/>
                <a:cs typeface="Verdana"/>
              </a:rPr>
              <a:t> </a:t>
            </a:r>
            <a:r>
              <a:rPr sz="1313" b="1" dirty="0">
                <a:latin typeface="Verdana"/>
                <a:cs typeface="Verdana"/>
              </a:rPr>
              <a:t>85-89</a:t>
            </a:r>
            <a:endParaRPr sz="1313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63388" y="2523231"/>
            <a:ext cx="275630" cy="1512094"/>
            <a:chOff x="5344947" y="2691447"/>
            <a:chExt cx="294005" cy="1612900"/>
          </a:xfrm>
        </p:grpSpPr>
        <p:sp>
          <p:nvSpPr>
            <p:cNvPr id="13" name="object 13"/>
            <p:cNvSpPr/>
            <p:nvPr/>
          </p:nvSpPr>
          <p:spPr>
            <a:xfrm>
              <a:off x="5351297" y="2697797"/>
              <a:ext cx="281305" cy="1600200"/>
            </a:xfrm>
            <a:custGeom>
              <a:avLst/>
              <a:gdLst/>
              <a:ahLst/>
              <a:cxnLst/>
              <a:rect l="l" t="t" r="r" b="b"/>
              <a:pathLst>
                <a:path w="281304" h="1600200">
                  <a:moveTo>
                    <a:pt x="210515" y="0"/>
                  </a:moveTo>
                  <a:lnTo>
                    <a:pt x="70180" y="0"/>
                  </a:lnTo>
                  <a:lnTo>
                    <a:pt x="70180" y="1459318"/>
                  </a:lnTo>
                  <a:lnTo>
                    <a:pt x="0" y="1459318"/>
                  </a:lnTo>
                  <a:lnTo>
                    <a:pt x="140347" y="1599882"/>
                  </a:lnTo>
                  <a:lnTo>
                    <a:pt x="280695" y="1459318"/>
                  </a:lnTo>
                  <a:lnTo>
                    <a:pt x="210515" y="1459318"/>
                  </a:lnTo>
                  <a:lnTo>
                    <a:pt x="210515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sz="16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5351297" y="2697797"/>
              <a:ext cx="281305" cy="1600200"/>
            </a:xfrm>
            <a:custGeom>
              <a:avLst/>
              <a:gdLst/>
              <a:ahLst/>
              <a:cxnLst/>
              <a:rect l="l" t="t" r="r" b="b"/>
              <a:pathLst>
                <a:path w="281304" h="1600200">
                  <a:moveTo>
                    <a:pt x="0" y="1459310"/>
                  </a:moveTo>
                  <a:lnTo>
                    <a:pt x="70171" y="1459310"/>
                  </a:lnTo>
                  <a:lnTo>
                    <a:pt x="70171" y="0"/>
                  </a:lnTo>
                  <a:lnTo>
                    <a:pt x="210517" y="0"/>
                  </a:lnTo>
                  <a:lnTo>
                    <a:pt x="210517" y="1459310"/>
                  </a:lnTo>
                  <a:lnTo>
                    <a:pt x="280689" y="1459310"/>
                  </a:lnTo>
                  <a:lnTo>
                    <a:pt x="140345" y="1599880"/>
                  </a:lnTo>
                  <a:lnTo>
                    <a:pt x="0" y="145931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88"/>
            </a:p>
          </p:txBody>
        </p:sp>
      </p:grpSp>
      <p:sp>
        <p:nvSpPr>
          <p:cNvPr id="15" name="object 15"/>
          <p:cNvSpPr/>
          <p:nvPr/>
        </p:nvSpPr>
        <p:spPr>
          <a:xfrm>
            <a:off x="4743570" y="4178796"/>
            <a:ext cx="2715220" cy="1117402"/>
          </a:xfrm>
          <a:custGeom>
            <a:avLst/>
            <a:gdLst/>
            <a:ahLst/>
            <a:cxnLst/>
            <a:rect l="l" t="t" r="r" b="b"/>
            <a:pathLst>
              <a:path w="2896234" h="1191895">
                <a:moveTo>
                  <a:pt x="0" y="198600"/>
                </a:moveTo>
                <a:lnTo>
                  <a:pt x="5245" y="153062"/>
                </a:lnTo>
                <a:lnTo>
                  <a:pt x="20185" y="111260"/>
                </a:lnTo>
                <a:lnTo>
                  <a:pt x="43630" y="74385"/>
                </a:lnTo>
                <a:lnTo>
                  <a:pt x="74385" y="43630"/>
                </a:lnTo>
                <a:lnTo>
                  <a:pt x="111260" y="20185"/>
                </a:lnTo>
                <a:lnTo>
                  <a:pt x="153062" y="5245"/>
                </a:lnTo>
                <a:lnTo>
                  <a:pt x="198600" y="0"/>
                </a:lnTo>
                <a:lnTo>
                  <a:pt x="2697081" y="0"/>
                </a:lnTo>
                <a:lnTo>
                  <a:pt x="2742620" y="5245"/>
                </a:lnTo>
                <a:lnTo>
                  <a:pt x="2784423" y="20185"/>
                </a:lnTo>
                <a:lnTo>
                  <a:pt x="2821298" y="43630"/>
                </a:lnTo>
                <a:lnTo>
                  <a:pt x="2852053" y="74385"/>
                </a:lnTo>
                <a:lnTo>
                  <a:pt x="2875496" y="111260"/>
                </a:lnTo>
                <a:lnTo>
                  <a:pt x="2890436" y="153062"/>
                </a:lnTo>
                <a:lnTo>
                  <a:pt x="2895681" y="198600"/>
                </a:lnTo>
                <a:lnTo>
                  <a:pt x="2895681" y="992977"/>
                </a:lnTo>
                <a:lnTo>
                  <a:pt x="2890436" y="1038514"/>
                </a:lnTo>
                <a:lnTo>
                  <a:pt x="2875496" y="1080317"/>
                </a:lnTo>
                <a:lnTo>
                  <a:pt x="2852053" y="1117192"/>
                </a:lnTo>
                <a:lnTo>
                  <a:pt x="2821298" y="1147949"/>
                </a:lnTo>
                <a:lnTo>
                  <a:pt x="2784423" y="1171394"/>
                </a:lnTo>
                <a:lnTo>
                  <a:pt x="2742620" y="1186335"/>
                </a:lnTo>
                <a:lnTo>
                  <a:pt x="2697081" y="1191580"/>
                </a:lnTo>
                <a:lnTo>
                  <a:pt x="198600" y="1191580"/>
                </a:lnTo>
                <a:lnTo>
                  <a:pt x="153062" y="1186335"/>
                </a:lnTo>
                <a:lnTo>
                  <a:pt x="111260" y="1171394"/>
                </a:lnTo>
                <a:lnTo>
                  <a:pt x="74385" y="1147949"/>
                </a:lnTo>
                <a:lnTo>
                  <a:pt x="43630" y="1117192"/>
                </a:lnTo>
                <a:lnTo>
                  <a:pt x="20185" y="1080317"/>
                </a:lnTo>
                <a:lnTo>
                  <a:pt x="5245" y="1038514"/>
                </a:lnTo>
                <a:lnTo>
                  <a:pt x="0" y="992977"/>
                </a:lnTo>
                <a:lnTo>
                  <a:pt x="0" y="19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16" name="object 16"/>
          <p:cNvSpPr txBox="1"/>
          <p:nvPr/>
        </p:nvSpPr>
        <p:spPr>
          <a:xfrm>
            <a:off x="5101173" y="4468654"/>
            <a:ext cx="1999059" cy="540012"/>
          </a:xfrm>
          <a:prstGeom prst="rect">
            <a:avLst/>
          </a:prstGeom>
        </p:spPr>
        <p:txBody>
          <a:bodyPr vert="horz" wrap="square" lIns="0" tIns="26789" rIns="0" bIns="0" rtlCol="0">
            <a:spAutoFit/>
          </a:bodyPr>
          <a:lstStyle/>
          <a:p>
            <a:pPr marL="545306" marR="4763" indent="-533995">
              <a:lnSpc>
                <a:spcPts val="1959"/>
              </a:lnSpc>
              <a:spcBef>
                <a:spcPts val="211"/>
              </a:spcBef>
            </a:pPr>
            <a:r>
              <a:rPr sz="1688" spc="-9" dirty="0">
                <a:latin typeface="Verdana"/>
                <a:cs typeface="Verdana"/>
              </a:rPr>
              <a:t>Repeat </a:t>
            </a:r>
            <a:r>
              <a:rPr sz="1688" dirty="0">
                <a:latin typeface="Verdana"/>
                <a:cs typeface="Verdana"/>
              </a:rPr>
              <a:t>BP </a:t>
            </a:r>
            <a:r>
              <a:rPr sz="1688" spc="-5" dirty="0">
                <a:latin typeface="Verdana"/>
                <a:cs typeface="Verdana"/>
              </a:rPr>
              <a:t>at</a:t>
            </a:r>
            <a:r>
              <a:rPr sz="1688" spc="-52" dirty="0">
                <a:latin typeface="Verdana"/>
                <a:cs typeface="Verdana"/>
              </a:rPr>
              <a:t> </a:t>
            </a:r>
            <a:r>
              <a:rPr sz="1688" spc="-5" dirty="0">
                <a:latin typeface="Verdana"/>
                <a:cs typeface="Verdana"/>
              </a:rPr>
              <a:t>least  annually</a:t>
            </a:r>
            <a:endParaRPr sz="1688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6981" y="2828925"/>
            <a:ext cx="1648419" cy="517730"/>
          </a:xfrm>
          <a:prstGeom prst="rect">
            <a:avLst/>
          </a:prstGeom>
          <a:solidFill>
            <a:srgbClr val="C2FFF0"/>
          </a:solidFill>
          <a:ln w="12700">
            <a:solidFill>
              <a:srgbClr val="000000"/>
            </a:solidFill>
          </a:ln>
        </p:spPr>
        <p:txBody>
          <a:bodyPr vert="horz" wrap="square" lIns="0" tIns="124420" rIns="0" bIns="0" rtlCol="0">
            <a:spAutoFit/>
          </a:bodyPr>
          <a:lstStyle/>
          <a:p>
            <a:pPr marL="279797" marR="98227" indent="-175022">
              <a:lnSpc>
                <a:spcPct val="101400"/>
              </a:lnSpc>
              <a:spcBef>
                <a:spcPts val="980"/>
              </a:spcBef>
            </a:pPr>
            <a:r>
              <a:rPr sz="1313" spc="-5" dirty="0">
                <a:latin typeface="Verdana"/>
                <a:cs typeface="Verdana"/>
              </a:rPr>
              <a:t>Consider</a:t>
            </a:r>
            <a:r>
              <a:rPr sz="1313" spc="-66" dirty="0">
                <a:latin typeface="Verdana"/>
                <a:cs typeface="Verdana"/>
              </a:rPr>
              <a:t> </a:t>
            </a:r>
            <a:r>
              <a:rPr sz="1313" spc="-5" dirty="0">
                <a:latin typeface="Verdana"/>
                <a:cs typeface="Verdana"/>
              </a:rPr>
              <a:t>masked  hypertension</a:t>
            </a:r>
            <a:endParaRPr sz="1313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16698" y="3051117"/>
            <a:ext cx="714375" cy="183952"/>
            <a:chOff x="6468478" y="3254524"/>
            <a:chExt cx="762000" cy="196215"/>
          </a:xfrm>
        </p:grpSpPr>
        <p:sp>
          <p:nvSpPr>
            <p:cNvPr id="19" name="object 19"/>
            <p:cNvSpPr/>
            <p:nvPr/>
          </p:nvSpPr>
          <p:spPr>
            <a:xfrm>
              <a:off x="6474828" y="3260877"/>
              <a:ext cx="749300" cy="183515"/>
            </a:xfrm>
            <a:custGeom>
              <a:avLst/>
              <a:gdLst/>
              <a:ahLst/>
              <a:cxnLst/>
              <a:rect l="l" t="t" r="r" b="b"/>
              <a:pathLst>
                <a:path w="749300" h="183514">
                  <a:moveTo>
                    <a:pt x="657313" y="0"/>
                  </a:moveTo>
                  <a:lnTo>
                    <a:pt x="657313" y="45834"/>
                  </a:lnTo>
                  <a:lnTo>
                    <a:pt x="0" y="45834"/>
                  </a:lnTo>
                  <a:lnTo>
                    <a:pt x="0" y="137515"/>
                  </a:lnTo>
                  <a:lnTo>
                    <a:pt x="657313" y="137515"/>
                  </a:lnTo>
                  <a:lnTo>
                    <a:pt x="657313" y="183362"/>
                  </a:lnTo>
                  <a:lnTo>
                    <a:pt x="749147" y="91681"/>
                  </a:lnTo>
                  <a:lnTo>
                    <a:pt x="65731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sz="16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6474828" y="3260874"/>
              <a:ext cx="749300" cy="183515"/>
            </a:xfrm>
            <a:custGeom>
              <a:avLst/>
              <a:gdLst/>
              <a:ahLst/>
              <a:cxnLst/>
              <a:rect l="l" t="t" r="r" b="b"/>
              <a:pathLst>
                <a:path w="749300" h="183514">
                  <a:moveTo>
                    <a:pt x="657312" y="183365"/>
                  </a:moveTo>
                  <a:lnTo>
                    <a:pt x="657312" y="137523"/>
                  </a:lnTo>
                  <a:lnTo>
                    <a:pt x="0" y="137523"/>
                  </a:lnTo>
                  <a:lnTo>
                    <a:pt x="0" y="45841"/>
                  </a:lnTo>
                  <a:lnTo>
                    <a:pt x="657312" y="45841"/>
                  </a:lnTo>
                  <a:lnTo>
                    <a:pt x="657312" y="0"/>
                  </a:lnTo>
                  <a:lnTo>
                    <a:pt x="749141" y="91682"/>
                  </a:lnTo>
                  <a:lnTo>
                    <a:pt x="657312" y="18336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88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839277" y="2828925"/>
            <a:ext cx="1648419" cy="630629"/>
          </a:xfrm>
          <a:prstGeom prst="rect">
            <a:avLst/>
          </a:prstGeom>
          <a:solidFill>
            <a:srgbClr val="C2FFF0"/>
          </a:solidFill>
          <a:ln w="12700">
            <a:solidFill>
              <a:srgbClr val="000000"/>
            </a:solidFill>
          </a:ln>
        </p:spPr>
        <p:txBody>
          <a:bodyPr vert="horz" wrap="square" lIns="0" tIns="30360" rIns="0" bIns="0" rtlCol="0">
            <a:spAutoFit/>
          </a:bodyPr>
          <a:lstStyle/>
          <a:p>
            <a:pPr marL="107752" marR="100013" indent="188119">
              <a:lnSpc>
                <a:spcPct val="98600"/>
              </a:lnSpc>
              <a:spcBef>
                <a:spcPts val="238"/>
              </a:spcBef>
            </a:pPr>
            <a:r>
              <a:rPr sz="1313" spc="-9" dirty="0">
                <a:latin typeface="Verdana"/>
                <a:cs typeface="Verdana"/>
              </a:rPr>
              <a:t>Out-of-office  </a:t>
            </a:r>
            <a:r>
              <a:rPr sz="1313" dirty="0">
                <a:latin typeface="Verdana"/>
                <a:cs typeface="Verdana"/>
              </a:rPr>
              <a:t>BP</a:t>
            </a:r>
            <a:r>
              <a:rPr sz="1313" spc="-52" dirty="0">
                <a:latin typeface="Verdana"/>
                <a:cs typeface="Verdana"/>
              </a:rPr>
              <a:t> </a:t>
            </a:r>
            <a:r>
              <a:rPr sz="1313" spc="-5" dirty="0">
                <a:latin typeface="Verdana"/>
                <a:cs typeface="Verdana"/>
              </a:rPr>
              <a:t>measurement  </a:t>
            </a:r>
            <a:r>
              <a:rPr sz="1313" dirty="0">
                <a:latin typeface="Verdana"/>
                <a:cs typeface="Verdana"/>
              </a:rPr>
              <a:t>(ABPM or</a:t>
            </a:r>
            <a:r>
              <a:rPr sz="1313" spc="-70" dirty="0">
                <a:latin typeface="Verdana"/>
                <a:cs typeface="Verdana"/>
              </a:rPr>
              <a:t> </a:t>
            </a:r>
            <a:r>
              <a:rPr sz="1313" spc="-5" dirty="0">
                <a:latin typeface="Verdana"/>
                <a:cs typeface="Verdana"/>
              </a:rPr>
              <a:t>HBPM)</a:t>
            </a:r>
            <a:endParaRPr sz="1313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90303" y="31908"/>
            <a:ext cx="175617" cy="156357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z="938" dirty="0">
                <a:latin typeface="Verdana"/>
                <a:cs typeface="Verdana"/>
              </a:rPr>
              <a:t>26</a:t>
            </a:r>
            <a:endParaRPr sz="938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5058382" y="1593056"/>
            <a:ext cx="2085380" cy="750094"/>
            <a:chOff x="4379607" y="1699260"/>
            <a:chExt cx="2224405" cy="800100"/>
          </a:xfrm>
        </p:grpSpPr>
        <p:sp>
          <p:nvSpPr>
            <p:cNvPr id="9" name="object 9"/>
            <p:cNvSpPr/>
            <p:nvPr/>
          </p:nvSpPr>
          <p:spPr>
            <a:xfrm>
              <a:off x="4385957" y="1705610"/>
              <a:ext cx="2211705" cy="787400"/>
            </a:xfrm>
            <a:custGeom>
              <a:avLst/>
              <a:gdLst/>
              <a:ahLst/>
              <a:cxnLst/>
              <a:rect l="l" t="t" r="r" b="b"/>
              <a:pathLst>
                <a:path w="2211704" h="787400">
                  <a:moveTo>
                    <a:pt x="2080145" y="0"/>
                  </a:moveTo>
                  <a:lnTo>
                    <a:pt x="131229" y="0"/>
                  </a:lnTo>
                  <a:lnTo>
                    <a:pt x="80147" y="10312"/>
                  </a:lnTo>
                  <a:lnTo>
                    <a:pt x="38434" y="38436"/>
                  </a:lnTo>
                  <a:lnTo>
                    <a:pt x="10312" y="80152"/>
                  </a:lnTo>
                  <a:lnTo>
                    <a:pt x="0" y="131241"/>
                  </a:lnTo>
                  <a:lnTo>
                    <a:pt x="0" y="656170"/>
                  </a:lnTo>
                  <a:lnTo>
                    <a:pt x="10312" y="707252"/>
                  </a:lnTo>
                  <a:lnTo>
                    <a:pt x="38434" y="748965"/>
                  </a:lnTo>
                  <a:lnTo>
                    <a:pt x="80147" y="777087"/>
                  </a:lnTo>
                  <a:lnTo>
                    <a:pt x="131229" y="787400"/>
                  </a:lnTo>
                  <a:lnTo>
                    <a:pt x="2080145" y="787400"/>
                  </a:lnTo>
                  <a:lnTo>
                    <a:pt x="2131227" y="777087"/>
                  </a:lnTo>
                  <a:lnTo>
                    <a:pt x="2172939" y="748965"/>
                  </a:lnTo>
                  <a:lnTo>
                    <a:pt x="2201062" y="707252"/>
                  </a:lnTo>
                  <a:lnTo>
                    <a:pt x="2211374" y="656170"/>
                  </a:lnTo>
                  <a:lnTo>
                    <a:pt x="2211374" y="131241"/>
                  </a:lnTo>
                  <a:lnTo>
                    <a:pt x="2201062" y="80152"/>
                  </a:lnTo>
                  <a:lnTo>
                    <a:pt x="2172939" y="38436"/>
                  </a:lnTo>
                  <a:lnTo>
                    <a:pt x="2131227" y="10312"/>
                  </a:lnTo>
                  <a:lnTo>
                    <a:pt x="208014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6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85957" y="1705610"/>
              <a:ext cx="2211705" cy="787400"/>
            </a:xfrm>
            <a:custGeom>
              <a:avLst/>
              <a:gdLst/>
              <a:ahLst/>
              <a:cxnLst/>
              <a:rect l="l" t="t" r="r" b="b"/>
              <a:pathLst>
                <a:path w="2211704" h="787400">
                  <a:moveTo>
                    <a:pt x="0" y="131235"/>
                  </a:moveTo>
                  <a:lnTo>
                    <a:pt x="10313" y="80152"/>
                  </a:lnTo>
                  <a:lnTo>
                    <a:pt x="38437" y="38437"/>
                  </a:lnTo>
                  <a:lnTo>
                    <a:pt x="80152" y="10313"/>
                  </a:lnTo>
                  <a:lnTo>
                    <a:pt x="131235" y="0"/>
                  </a:lnTo>
                  <a:lnTo>
                    <a:pt x="2080151" y="0"/>
                  </a:lnTo>
                  <a:lnTo>
                    <a:pt x="2131234" y="10313"/>
                  </a:lnTo>
                  <a:lnTo>
                    <a:pt x="2172951" y="38437"/>
                  </a:lnTo>
                  <a:lnTo>
                    <a:pt x="2201077" y="80152"/>
                  </a:lnTo>
                  <a:lnTo>
                    <a:pt x="2211391" y="131235"/>
                  </a:lnTo>
                  <a:lnTo>
                    <a:pt x="2211391" y="656165"/>
                  </a:lnTo>
                  <a:lnTo>
                    <a:pt x="2201077" y="707247"/>
                  </a:lnTo>
                  <a:lnTo>
                    <a:pt x="2172951" y="748962"/>
                  </a:lnTo>
                  <a:lnTo>
                    <a:pt x="2131234" y="777087"/>
                  </a:lnTo>
                  <a:lnTo>
                    <a:pt x="2080151" y="787400"/>
                  </a:lnTo>
                  <a:lnTo>
                    <a:pt x="131235" y="787400"/>
                  </a:lnTo>
                  <a:lnTo>
                    <a:pt x="80152" y="777087"/>
                  </a:lnTo>
                  <a:lnTo>
                    <a:pt x="38437" y="748962"/>
                  </a:lnTo>
                  <a:lnTo>
                    <a:pt x="10313" y="707247"/>
                  </a:lnTo>
                  <a:lnTo>
                    <a:pt x="0" y="656165"/>
                  </a:lnTo>
                  <a:lnTo>
                    <a:pt x="0" y="13123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81613" y="1665447"/>
            <a:ext cx="1637705" cy="65335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algn="ctr">
              <a:spcBef>
                <a:spcPts val="94"/>
              </a:spcBef>
            </a:pPr>
            <a:r>
              <a:rPr sz="1688" b="1" spc="5" dirty="0">
                <a:latin typeface="Verdana"/>
                <a:cs typeface="Verdana"/>
              </a:rPr>
              <a:t>H</a:t>
            </a:r>
            <a:r>
              <a:rPr sz="1688" b="1" dirty="0">
                <a:latin typeface="Verdana"/>
                <a:cs typeface="Verdana"/>
              </a:rPr>
              <a:t>ype</a:t>
            </a:r>
            <a:r>
              <a:rPr sz="1688" b="1" spc="5" dirty="0">
                <a:latin typeface="Verdana"/>
                <a:cs typeface="Verdana"/>
              </a:rPr>
              <a:t>r</a:t>
            </a:r>
            <a:r>
              <a:rPr sz="1688" b="1" dirty="0">
                <a:latin typeface="Verdana"/>
                <a:cs typeface="Verdana"/>
              </a:rPr>
              <a:t>te</a:t>
            </a:r>
            <a:r>
              <a:rPr sz="1688" b="1" spc="5" dirty="0">
                <a:latin typeface="Verdana"/>
                <a:cs typeface="Verdana"/>
              </a:rPr>
              <a:t>n</a:t>
            </a:r>
            <a:r>
              <a:rPr sz="1688" b="1" spc="-9" dirty="0">
                <a:latin typeface="Verdana"/>
                <a:cs typeface="Verdana"/>
              </a:rPr>
              <a:t>s</a:t>
            </a:r>
            <a:r>
              <a:rPr sz="1688" b="1" spc="-5" dirty="0">
                <a:latin typeface="Verdana"/>
                <a:cs typeface="Verdana"/>
              </a:rPr>
              <a:t>i</a:t>
            </a:r>
            <a:r>
              <a:rPr sz="1688" b="1" dirty="0">
                <a:latin typeface="Verdana"/>
                <a:cs typeface="Verdana"/>
              </a:rPr>
              <a:t>on</a:t>
            </a:r>
            <a:endParaRPr sz="1688">
              <a:latin typeface="Verdana"/>
              <a:cs typeface="Verdana"/>
            </a:endParaRPr>
          </a:p>
          <a:p>
            <a:pPr marL="56555" algn="ctr">
              <a:spcBef>
                <a:spcPts val="1364"/>
              </a:spcBef>
            </a:pPr>
            <a:r>
              <a:rPr sz="1313" b="1" dirty="0">
                <a:latin typeface="Verdana"/>
                <a:cs typeface="Verdana"/>
              </a:rPr>
              <a:t>≥ 140 /</a:t>
            </a:r>
            <a:r>
              <a:rPr sz="1313" b="1" spc="-56" dirty="0">
                <a:latin typeface="Verdana"/>
                <a:cs typeface="Verdana"/>
              </a:rPr>
              <a:t> </a:t>
            </a:r>
            <a:r>
              <a:rPr sz="1313" b="1" dirty="0">
                <a:latin typeface="Verdana"/>
                <a:cs typeface="Verdana"/>
              </a:rPr>
              <a:t>90</a:t>
            </a:r>
            <a:endParaRPr sz="1313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57986" y="2561752"/>
            <a:ext cx="603052" cy="937022"/>
            <a:chOff x="4485851" y="2732535"/>
            <a:chExt cx="643255" cy="999490"/>
          </a:xfrm>
        </p:grpSpPr>
        <p:sp>
          <p:nvSpPr>
            <p:cNvPr id="13" name="object 13"/>
            <p:cNvSpPr/>
            <p:nvPr/>
          </p:nvSpPr>
          <p:spPr>
            <a:xfrm>
              <a:off x="4492205" y="2738882"/>
              <a:ext cx="630555" cy="986790"/>
            </a:xfrm>
            <a:custGeom>
              <a:avLst/>
              <a:gdLst/>
              <a:ahLst/>
              <a:cxnLst/>
              <a:rect l="l" t="t" r="r" b="b"/>
              <a:pathLst>
                <a:path w="630554" h="986789">
                  <a:moveTo>
                    <a:pt x="549795" y="0"/>
                  </a:moveTo>
                  <a:lnTo>
                    <a:pt x="40284" y="882510"/>
                  </a:lnTo>
                  <a:lnTo>
                    <a:pt x="0" y="859243"/>
                  </a:lnTo>
                  <a:lnTo>
                    <a:pt x="33972" y="986459"/>
                  </a:lnTo>
                  <a:lnTo>
                    <a:pt x="161124" y="952271"/>
                  </a:lnTo>
                  <a:lnTo>
                    <a:pt x="120840" y="929017"/>
                  </a:lnTo>
                  <a:lnTo>
                    <a:pt x="630351" y="46520"/>
                  </a:lnTo>
                  <a:lnTo>
                    <a:pt x="549795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sz="16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4492201" y="2738885"/>
              <a:ext cx="630555" cy="986790"/>
            </a:xfrm>
            <a:custGeom>
              <a:avLst/>
              <a:gdLst/>
              <a:ahLst/>
              <a:cxnLst/>
              <a:rect l="l" t="t" r="r" b="b"/>
              <a:pathLst>
                <a:path w="630554" h="986789">
                  <a:moveTo>
                    <a:pt x="0" y="859248"/>
                  </a:moveTo>
                  <a:lnTo>
                    <a:pt x="40282" y="882506"/>
                  </a:lnTo>
                  <a:lnTo>
                    <a:pt x="549798" y="0"/>
                  </a:lnTo>
                  <a:lnTo>
                    <a:pt x="630363" y="46514"/>
                  </a:lnTo>
                  <a:lnTo>
                    <a:pt x="120848" y="929020"/>
                  </a:lnTo>
                  <a:lnTo>
                    <a:pt x="161131" y="952278"/>
                  </a:lnTo>
                  <a:lnTo>
                    <a:pt x="33980" y="986451"/>
                  </a:lnTo>
                  <a:lnTo>
                    <a:pt x="0" y="85924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88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09412" y="2561752"/>
            <a:ext cx="603052" cy="937022"/>
            <a:chOff x="5820706" y="2732535"/>
            <a:chExt cx="643255" cy="999490"/>
          </a:xfrm>
        </p:grpSpPr>
        <p:sp>
          <p:nvSpPr>
            <p:cNvPr id="16" name="object 16"/>
            <p:cNvSpPr/>
            <p:nvPr/>
          </p:nvSpPr>
          <p:spPr>
            <a:xfrm>
              <a:off x="5827052" y="2738882"/>
              <a:ext cx="630555" cy="986790"/>
            </a:xfrm>
            <a:custGeom>
              <a:avLst/>
              <a:gdLst/>
              <a:ahLst/>
              <a:cxnLst/>
              <a:rect l="l" t="t" r="r" b="b"/>
              <a:pathLst>
                <a:path w="630554" h="986789">
                  <a:moveTo>
                    <a:pt x="80568" y="0"/>
                  </a:moveTo>
                  <a:lnTo>
                    <a:pt x="0" y="46520"/>
                  </a:lnTo>
                  <a:lnTo>
                    <a:pt x="509511" y="929017"/>
                  </a:lnTo>
                  <a:lnTo>
                    <a:pt x="469226" y="952271"/>
                  </a:lnTo>
                  <a:lnTo>
                    <a:pt x="596379" y="986459"/>
                  </a:lnTo>
                  <a:lnTo>
                    <a:pt x="630364" y="859243"/>
                  </a:lnTo>
                  <a:lnTo>
                    <a:pt x="590080" y="882510"/>
                  </a:lnTo>
                  <a:lnTo>
                    <a:pt x="80568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sz="16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5827056" y="2738885"/>
              <a:ext cx="630555" cy="986790"/>
            </a:xfrm>
            <a:custGeom>
              <a:avLst/>
              <a:gdLst/>
              <a:ahLst/>
              <a:cxnLst/>
              <a:rect l="l" t="t" r="r" b="b"/>
              <a:pathLst>
                <a:path w="630554" h="986789">
                  <a:moveTo>
                    <a:pt x="630363" y="859248"/>
                  </a:moveTo>
                  <a:lnTo>
                    <a:pt x="590081" y="882506"/>
                  </a:lnTo>
                  <a:lnTo>
                    <a:pt x="80565" y="0"/>
                  </a:lnTo>
                  <a:lnTo>
                    <a:pt x="0" y="46514"/>
                  </a:lnTo>
                  <a:lnTo>
                    <a:pt x="509515" y="929020"/>
                  </a:lnTo>
                  <a:lnTo>
                    <a:pt x="469232" y="952278"/>
                  </a:lnTo>
                  <a:lnTo>
                    <a:pt x="596383" y="986451"/>
                  </a:lnTo>
                  <a:lnTo>
                    <a:pt x="630363" y="85924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42074" y="2993232"/>
            <a:ext cx="879872" cy="610239"/>
          </a:xfrm>
          <a:prstGeom prst="rect">
            <a:avLst/>
          </a:prstGeom>
        </p:spPr>
        <p:txBody>
          <a:bodyPr vert="horz" wrap="square" lIns="0" tIns="16073" rIns="0" bIns="0" rtlCol="0">
            <a:spAutoFit/>
          </a:bodyPr>
          <a:lstStyle/>
          <a:p>
            <a:pPr marL="11906" marR="4763" indent="595" algn="just">
              <a:lnSpc>
                <a:spcPct val="97900"/>
              </a:lnSpc>
              <a:spcBef>
                <a:spcPts val="127"/>
              </a:spcBef>
            </a:pPr>
            <a:r>
              <a:rPr sz="1313" spc="-5" dirty="0">
                <a:latin typeface="Verdana"/>
                <a:cs typeface="Verdana"/>
              </a:rPr>
              <a:t>Use</a:t>
            </a:r>
            <a:r>
              <a:rPr sz="1313" spc="-61" dirty="0">
                <a:latin typeface="Verdana"/>
                <a:cs typeface="Verdana"/>
              </a:rPr>
              <a:t> </a:t>
            </a:r>
            <a:r>
              <a:rPr sz="1313" spc="-5" dirty="0">
                <a:latin typeface="Verdana"/>
                <a:cs typeface="Verdana"/>
              </a:rPr>
              <a:t>either  to</a:t>
            </a:r>
            <a:r>
              <a:rPr sz="1313" spc="-75" dirty="0">
                <a:latin typeface="Verdana"/>
                <a:cs typeface="Verdana"/>
              </a:rPr>
              <a:t> </a:t>
            </a:r>
            <a:r>
              <a:rPr sz="1313" spc="-5" dirty="0">
                <a:latin typeface="Verdana"/>
                <a:cs typeface="Verdana"/>
              </a:rPr>
              <a:t>confirm  diagnosis</a:t>
            </a:r>
            <a:endParaRPr sz="1313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71958" y="3873996"/>
            <a:ext cx="2277070" cy="1117402"/>
          </a:xfrm>
          <a:custGeom>
            <a:avLst/>
            <a:gdLst/>
            <a:ahLst/>
            <a:cxnLst/>
            <a:rect l="l" t="t" r="r" b="b"/>
            <a:pathLst>
              <a:path w="2428875" h="1191895">
                <a:moveTo>
                  <a:pt x="0" y="198601"/>
                </a:moveTo>
                <a:lnTo>
                  <a:pt x="5245" y="153063"/>
                </a:lnTo>
                <a:lnTo>
                  <a:pt x="20186" y="111261"/>
                </a:lnTo>
                <a:lnTo>
                  <a:pt x="43630" y="74386"/>
                </a:lnTo>
                <a:lnTo>
                  <a:pt x="74386" y="43630"/>
                </a:lnTo>
                <a:lnTo>
                  <a:pt x="111261" y="20186"/>
                </a:lnTo>
                <a:lnTo>
                  <a:pt x="153063" y="5245"/>
                </a:lnTo>
                <a:lnTo>
                  <a:pt x="198601" y="0"/>
                </a:lnTo>
                <a:lnTo>
                  <a:pt x="2229701" y="0"/>
                </a:lnTo>
                <a:lnTo>
                  <a:pt x="2275240" y="5245"/>
                </a:lnTo>
                <a:lnTo>
                  <a:pt x="2317043" y="20186"/>
                </a:lnTo>
                <a:lnTo>
                  <a:pt x="2353918" y="43630"/>
                </a:lnTo>
                <a:lnTo>
                  <a:pt x="2384673" y="74386"/>
                </a:lnTo>
                <a:lnTo>
                  <a:pt x="2408116" y="111261"/>
                </a:lnTo>
                <a:lnTo>
                  <a:pt x="2423056" y="153063"/>
                </a:lnTo>
                <a:lnTo>
                  <a:pt x="2428301" y="198601"/>
                </a:lnTo>
                <a:lnTo>
                  <a:pt x="2428301" y="992976"/>
                </a:lnTo>
                <a:lnTo>
                  <a:pt x="2423056" y="1038514"/>
                </a:lnTo>
                <a:lnTo>
                  <a:pt x="2408116" y="1080316"/>
                </a:lnTo>
                <a:lnTo>
                  <a:pt x="2384673" y="1117192"/>
                </a:lnTo>
                <a:lnTo>
                  <a:pt x="2353918" y="1147948"/>
                </a:lnTo>
                <a:lnTo>
                  <a:pt x="2317043" y="1171393"/>
                </a:lnTo>
                <a:lnTo>
                  <a:pt x="2275240" y="1186335"/>
                </a:lnTo>
                <a:lnTo>
                  <a:pt x="2229701" y="1191580"/>
                </a:lnTo>
                <a:lnTo>
                  <a:pt x="198601" y="1191580"/>
                </a:lnTo>
                <a:lnTo>
                  <a:pt x="153063" y="1186335"/>
                </a:lnTo>
                <a:lnTo>
                  <a:pt x="111261" y="1171393"/>
                </a:lnTo>
                <a:lnTo>
                  <a:pt x="74386" y="1147948"/>
                </a:lnTo>
                <a:lnTo>
                  <a:pt x="43630" y="1117192"/>
                </a:lnTo>
                <a:lnTo>
                  <a:pt x="20186" y="1080316"/>
                </a:lnTo>
                <a:lnTo>
                  <a:pt x="5245" y="1038514"/>
                </a:lnTo>
                <a:lnTo>
                  <a:pt x="0" y="992976"/>
                </a:lnTo>
                <a:lnTo>
                  <a:pt x="0" y="1986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20" name="object 20"/>
          <p:cNvSpPr txBox="1"/>
          <p:nvPr/>
        </p:nvSpPr>
        <p:spPr>
          <a:xfrm>
            <a:off x="3879413" y="4034313"/>
            <a:ext cx="1662113" cy="784590"/>
          </a:xfrm>
          <a:prstGeom prst="rect">
            <a:avLst/>
          </a:prstGeom>
        </p:spPr>
        <p:txBody>
          <a:bodyPr vert="horz" wrap="square" lIns="0" tIns="13097" rIns="0" bIns="0" rtlCol="0">
            <a:spAutoFit/>
          </a:bodyPr>
          <a:lstStyle/>
          <a:p>
            <a:pPr marL="11906" marR="4763" algn="ctr">
              <a:lnSpc>
                <a:spcPct val="99400"/>
              </a:lnSpc>
              <a:spcBef>
                <a:spcPts val="103"/>
              </a:spcBef>
            </a:pPr>
            <a:r>
              <a:rPr sz="1688" spc="-9" dirty="0">
                <a:latin typeface="Verdana"/>
                <a:cs typeface="Verdana"/>
              </a:rPr>
              <a:t>Repeated</a:t>
            </a:r>
            <a:r>
              <a:rPr sz="1688" spc="-66" dirty="0">
                <a:latin typeface="Verdana"/>
                <a:cs typeface="Verdana"/>
              </a:rPr>
              <a:t> </a:t>
            </a:r>
            <a:r>
              <a:rPr sz="1688" dirty="0">
                <a:latin typeface="Verdana"/>
                <a:cs typeface="Verdana"/>
              </a:rPr>
              <a:t>visits  </a:t>
            </a:r>
            <a:r>
              <a:rPr sz="1688" spc="-5" dirty="0">
                <a:latin typeface="Verdana"/>
                <a:cs typeface="Verdana"/>
              </a:rPr>
              <a:t>for </a:t>
            </a:r>
            <a:r>
              <a:rPr sz="1688" dirty="0">
                <a:latin typeface="Verdana"/>
                <a:cs typeface="Verdana"/>
              </a:rPr>
              <a:t>office BP  </a:t>
            </a:r>
            <a:r>
              <a:rPr sz="1688" spc="-5" dirty="0">
                <a:latin typeface="Verdana"/>
                <a:cs typeface="Verdana"/>
              </a:rPr>
              <a:t>measurement</a:t>
            </a:r>
            <a:endParaRPr sz="1688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62855" y="3873996"/>
            <a:ext cx="2277070" cy="1117402"/>
          </a:xfrm>
          <a:custGeom>
            <a:avLst/>
            <a:gdLst/>
            <a:ahLst/>
            <a:cxnLst/>
            <a:rect l="l" t="t" r="r" b="b"/>
            <a:pathLst>
              <a:path w="2428875" h="1191895">
                <a:moveTo>
                  <a:pt x="0" y="198601"/>
                </a:moveTo>
                <a:lnTo>
                  <a:pt x="5245" y="153063"/>
                </a:lnTo>
                <a:lnTo>
                  <a:pt x="20186" y="111261"/>
                </a:lnTo>
                <a:lnTo>
                  <a:pt x="43630" y="74386"/>
                </a:lnTo>
                <a:lnTo>
                  <a:pt x="74386" y="43630"/>
                </a:lnTo>
                <a:lnTo>
                  <a:pt x="111261" y="20186"/>
                </a:lnTo>
                <a:lnTo>
                  <a:pt x="153063" y="5245"/>
                </a:lnTo>
                <a:lnTo>
                  <a:pt x="198601" y="0"/>
                </a:lnTo>
                <a:lnTo>
                  <a:pt x="2229701" y="0"/>
                </a:lnTo>
                <a:lnTo>
                  <a:pt x="2275240" y="5245"/>
                </a:lnTo>
                <a:lnTo>
                  <a:pt x="2317043" y="20186"/>
                </a:lnTo>
                <a:lnTo>
                  <a:pt x="2353918" y="43630"/>
                </a:lnTo>
                <a:lnTo>
                  <a:pt x="2384673" y="74386"/>
                </a:lnTo>
                <a:lnTo>
                  <a:pt x="2408116" y="111261"/>
                </a:lnTo>
                <a:lnTo>
                  <a:pt x="2423056" y="153063"/>
                </a:lnTo>
                <a:lnTo>
                  <a:pt x="2428301" y="198601"/>
                </a:lnTo>
                <a:lnTo>
                  <a:pt x="2428301" y="992976"/>
                </a:lnTo>
                <a:lnTo>
                  <a:pt x="2423056" y="1038514"/>
                </a:lnTo>
                <a:lnTo>
                  <a:pt x="2408116" y="1080316"/>
                </a:lnTo>
                <a:lnTo>
                  <a:pt x="2384673" y="1117192"/>
                </a:lnTo>
                <a:lnTo>
                  <a:pt x="2353918" y="1147948"/>
                </a:lnTo>
                <a:lnTo>
                  <a:pt x="2317043" y="1171393"/>
                </a:lnTo>
                <a:lnTo>
                  <a:pt x="2275240" y="1186335"/>
                </a:lnTo>
                <a:lnTo>
                  <a:pt x="2229701" y="1191580"/>
                </a:lnTo>
                <a:lnTo>
                  <a:pt x="198601" y="1191580"/>
                </a:lnTo>
                <a:lnTo>
                  <a:pt x="153063" y="1186335"/>
                </a:lnTo>
                <a:lnTo>
                  <a:pt x="111261" y="1171393"/>
                </a:lnTo>
                <a:lnTo>
                  <a:pt x="74386" y="1147948"/>
                </a:lnTo>
                <a:lnTo>
                  <a:pt x="43630" y="1117192"/>
                </a:lnTo>
                <a:lnTo>
                  <a:pt x="20186" y="1080316"/>
                </a:lnTo>
                <a:lnTo>
                  <a:pt x="5245" y="1038514"/>
                </a:lnTo>
                <a:lnTo>
                  <a:pt x="0" y="992976"/>
                </a:lnTo>
                <a:lnTo>
                  <a:pt x="0" y="1986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22" name="object 22"/>
          <p:cNvSpPr txBox="1"/>
          <p:nvPr/>
        </p:nvSpPr>
        <p:spPr>
          <a:xfrm>
            <a:off x="6596253" y="4034313"/>
            <a:ext cx="1810345" cy="784590"/>
          </a:xfrm>
          <a:prstGeom prst="rect">
            <a:avLst/>
          </a:prstGeom>
        </p:spPr>
        <p:txBody>
          <a:bodyPr vert="horz" wrap="square" lIns="0" tIns="13097" rIns="0" bIns="0" rtlCol="0">
            <a:spAutoFit/>
          </a:bodyPr>
          <a:lstStyle/>
          <a:p>
            <a:pPr marL="11311" marR="4763" indent="-595" algn="ctr">
              <a:lnSpc>
                <a:spcPct val="99400"/>
              </a:lnSpc>
              <a:spcBef>
                <a:spcPts val="103"/>
              </a:spcBef>
            </a:pPr>
            <a:r>
              <a:rPr sz="1688" spc="-9" dirty="0">
                <a:latin typeface="Verdana"/>
                <a:cs typeface="Verdana"/>
              </a:rPr>
              <a:t>Out-of-office </a:t>
            </a:r>
            <a:r>
              <a:rPr sz="1688" dirty="0">
                <a:latin typeface="Verdana"/>
                <a:cs typeface="Verdana"/>
              </a:rPr>
              <a:t>BP  </a:t>
            </a:r>
            <a:r>
              <a:rPr sz="1688" spc="-5" dirty="0">
                <a:latin typeface="Verdana"/>
                <a:cs typeface="Verdana"/>
              </a:rPr>
              <a:t>measurement  (ABPM or</a:t>
            </a:r>
            <a:r>
              <a:rPr sz="1688" spc="-70" dirty="0">
                <a:latin typeface="Verdana"/>
                <a:cs typeface="Verdana"/>
              </a:rPr>
              <a:t> </a:t>
            </a:r>
            <a:r>
              <a:rPr sz="1688" spc="-5" dirty="0">
                <a:latin typeface="Verdana"/>
                <a:cs typeface="Verdana"/>
              </a:rPr>
              <a:t>HBPM)</a:t>
            </a:r>
            <a:endParaRPr sz="1688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30825" y="4298892"/>
            <a:ext cx="390524" cy="183952"/>
            <a:chOff x="5310213" y="4585484"/>
            <a:chExt cx="416559" cy="196215"/>
          </a:xfrm>
        </p:grpSpPr>
        <p:sp>
          <p:nvSpPr>
            <p:cNvPr id="24" name="object 24"/>
            <p:cNvSpPr/>
            <p:nvPr/>
          </p:nvSpPr>
          <p:spPr>
            <a:xfrm>
              <a:off x="5316563" y="4591837"/>
              <a:ext cx="403860" cy="183515"/>
            </a:xfrm>
            <a:custGeom>
              <a:avLst/>
              <a:gdLst/>
              <a:ahLst/>
              <a:cxnLst/>
              <a:rect l="l" t="t" r="r" b="b"/>
              <a:pathLst>
                <a:path w="403860" h="183514">
                  <a:moveTo>
                    <a:pt x="311848" y="0"/>
                  </a:moveTo>
                  <a:lnTo>
                    <a:pt x="311848" y="45834"/>
                  </a:lnTo>
                  <a:lnTo>
                    <a:pt x="0" y="45834"/>
                  </a:lnTo>
                  <a:lnTo>
                    <a:pt x="0" y="137515"/>
                  </a:lnTo>
                  <a:lnTo>
                    <a:pt x="311848" y="137515"/>
                  </a:lnTo>
                  <a:lnTo>
                    <a:pt x="311848" y="183362"/>
                  </a:lnTo>
                  <a:lnTo>
                    <a:pt x="403682" y="91681"/>
                  </a:lnTo>
                  <a:lnTo>
                    <a:pt x="311848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sz="16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5316563" y="4591834"/>
              <a:ext cx="403860" cy="183515"/>
            </a:xfrm>
            <a:custGeom>
              <a:avLst/>
              <a:gdLst/>
              <a:ahLst/>
              <a:cxnLst/>
              <a:rect l="l" t="t" r="r" b="b"/>
              <a:pathLst>
                <a:path w="403860" h="183514">
                  <a:moveTo>
                    <a:pt x="311858" y="183366"/>
                  </a:moveTo>
                  <a:lnTo>
                    <a:pt x="311858" y="137524"/>
                  </a:lnTo>
                  <a:lnTo>
                    <a:pt x="0" y="137524"/>
                  </a:lnTo>
                  <a:lnTo>
                    <a:pt x="0" y="45841"/>
                  </a:lnTo>
                  <a:lnTo>
                    <a:pt x="311858" y="45841"/>
                  </a:lnTo>
                  <a:lnTo>
                    <a:pt x="311858" y="0"/>
                  </a:lnTo>
                  <a:lnTo>
                    <a:pt x="403688" y="91682"/>
                  </a:lnTo>
                  <a:lnTo>
                    <a:pt x="311858" y="18336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88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990303" y="31908"/>
            <a:ext cx="175617" cy="156357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z="938" dirty="0">
                <a:latin typeface="Verdana"/>
                <a:cs typeface="Verdana"/>
              </a:rPr>
              <a:t>27</a:t>
            </a:r>
            <a:endParaRPr sz="938">
              <a:latin typeface="Verdana"/>
              <a:cs typeface="Verdana"/>
            </a:endParaRPr>
          </a:p>
        </p:txBody>
      </p:sp>
      <p:sp>
        <p:nvSpPr>
          <p:cNvPr id="30" name="Title 29">
            <a:extLst>
              <a:ext uri="{FF2B5EF4-FFF2-40B4-BE49-F238E27FC236}">
                <a16:creationId xmlns="" xmlns:a16="http://schemas.microsoft.com/office/drawing/2014/main" id="{6F2C5F85-A055-4729-926C-8A123297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Screening and diagnosis of</a:t>
            </a:r>
            <a:r>
              <a:rPr lang="en-US" sz="2800" spc="-23" dirty="0"/>
              <a:t> </a:t>
            </a:r>
            <a:r>
              <a:rPr lang="en-US" sz="2800" dirty="0"/>
              <a:t>hypertension</a:t>
            </a:r>
            <a:endParaRPr lang="fa-IR" dirty="0"/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6018A302-719F-4C78-9A9A-859292977A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Hypertens</a:t>
            </a:r>
            <a:r>
              <a:rPr lang="en-US" dirty="0"/>
              <a:t> 2018;36:1953-2041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Wider use of out-of-office BP measurement with ABPM and/or HBPM</a:t>
            </a:r>
            <a:r>
              <a:rPr lang="en-US" dirty="0"/>
              <a:t>, especially HBPM, as an option to confirm the diagnosis of hypertension, detect white-coat and masked hypertension, and monitor BP control</a:t>
            </a:r>
          </a:p>
          <a:p>
            <a:pPr>
              <a:lnSpc>
                <a:spcPct val="150000"/>
              </a:lnSpc>
            </a:pPr>
            <a:r>
              <a:rPr lang="en-US" dirty="0"/>
              <a:t>Better prediction of  cardiovascular morbidity and mortality than office BP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Night-time BP </a:t>
            </a:r>
            <a:r>
              <a:rPr lang="en-US" dirty="0"/>
              <a:t>is a stronger predictor of outcomes than daytime BP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312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 of hypertension according to office, ambulatory, and home blood pressure levels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488" y="1825626"/>
            <a:ext cx="8997949" cy="41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8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74989126-4F84-4009-8F18-464FE14BB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360" y="1537882"/>
            <a:ext cx="1797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pSp>
        <p:nvGrpSpPr>
          <p:cNvPr id="7" name="Group 1">
            <a:extLst>
              <a:ext uri="{FF2B5EF4-FFF2-40B4-BE49-F238E27FC236}">
                <a16:creationId xmlns="" xmlns:a16="http://schemas.microsoft.com/office/drawing/2014/main" id="{CFDE1B15-0E34-4DA5-AC57-D86173D10E66}"/>
              </a:ext>
            </a:extLst>
          </p:cNvPr>
          <p:cNvGrpSpPr>
            <a:grpSpLocks/>
          </p:cNvGrpSpPr>
          <p:nvPr/>
        </p:nvGrpSpPr>
        <p:grpSpPr bwMode="auto">
          <a:xfrm>
            <a:off x="1356360" y="1341936"/>
            <a:ext cx="9467702" cy="4856324"/>
            <a:chOff x="0" y="0"/>
            <a:chExt cx="8891" cy="4560"/>
          </a:xfrm>
        </p:grpSpPr>
        <p:sp>
          <p:nvSpPr>
            <p:cNvPr id="8" name="Rectangle 9">
              <a:extLst>
                <a:ext uri="{FF2B5EF4-FFF2-40B4-BE49-F238E27FC236}">
                  <a16:creationId xmlns="" xmlns:a16="http://schemas.microsoft.com/office/drawing/2014/main" id="{DF070D53-2BC5-4D3D-B2DA-F0F9D32B0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" y="9"/>
              <a:ext cx="8872" cy="4541"/>
            </a:xfrm>
            <a:prstGeom prst="rect">
              <a:avLst/>
            </a:prstGeom>
            <a:noFill/>
            <a:ln w="12070">
              <a:solidFill>
                <a:srgbClr val="42BFC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pic>
          <p:nvPicPr>
            <p:cNvPr id="18440" name="Picture 8">
              <a:extLst>
                <a:ext uri="{FF2B5EF4-FFF2-40B4-BE49-F238E27FC236}">
                  <a16:creationId xmlns="" xmlns:a16="http://schemas.microsoft.com/office/drawing/2014/main" id="{AEA1E66D-F894-43C3-B6C1-722F7B042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139"/>
              <a:ext cx="1994" cy="2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9" name="Picture 7">
              <a:extLst>
                <a:ext uri="{FF2B5EF4-FFF2-40B4-BE49-F238E27FC236}">
                  <a16:creationId xmlns="" xmlns:a16="http://schemas.microsoft.com/office/drawing/2014/main" id="{72F08E0E-9888-4CAD-A2C5-2A6A9C9E9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" y="139"/>
              <a:ext cx="1994" cy="2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8" name="Picture 6">
              <a:extLst>
                <a:ext uri="{FF2B5EF4-FFF2-40B4-BE49-F238E27FC236}">
                  <a16:creationId xmlns="" xmlns:a16="http://schemas.microsoft.com/office/drawing/2014/main" id="{B59D184A-92DC-44B5-8292-FECFC0E78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" y="139"/>
              <a:ext cx="1994" cy="2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7" name="Picture 5">
              <a:extLst>
                <a:ext uri="{FF2B5EF4-FFF2-40B4-BE49-F238E27FC236}">
                  <a16:creationId xmlns="" xmlns:a16="http://schemas.microsoft.com/office/drawing/2014/main" id="{4C8BF2B7-258E-4EBC-AA7F-7ECF063C3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" y="139"/>
              <a:ext cx="1994" cy="2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6" name="Picture 4">
              <a:extLst>
                <a:ext uri="{FF2B5EF4-FFF2-40B4-BE49-F238E27FC236}">
                  <a16:creationId xmlns="" xmlns:a16="http://schemas.microsoft.com/office/drawing/2014/main" id="{BE91ED45-DA95-43BA-A404-BDECA2076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" y="3064"/>
              <a:ext cx="1994" cy="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5" name="Picture 3">
              <a:extLst>
                <a:ext uri="{FF2B5EF4-FFF2-40B4-BE49-F238E27FC236}">
                  <a16:creationId xmlns="" xmlns:a16="http://schemas.microsoft.com/office/drawing/2014/main" id="{6E6A15FA-5ACF-4A62-A136-B36075DE2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" y="3064"/>
              <a:ext cx="1994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4" name="Picture 2">
              <a:extLst>
                <a:ext uri="{FF2B5EF4-FFF2-40B4-BE49-F238E27FC236}">
                  <a16:creationId xmlns="" xmlns:a16="http://schemas.microsoft.com/office/drawing/2014/main" id="{290666E2-14D8-4130-9A53-14DA8383D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" y="3064"/>
              <a:ext cx="1994" cy="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F7F0979-115C-4356-AE40-06E02B422896}"/>
              </a:ext>
            </a:extLst>
          </p:cNvPr>
          <p:cNvSpPr/>
          <p:nvPr/>
        </p:nvSpPr>
        <p:spPr>
          <a:xfrm>
            <a:off x="1578780" y="3474630"/>
            <a:ext cx="987635" cy="188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71EA7A-0C66-43E1-82DF-B6D8B0BE68E1}"/>
              </a:ext>
            </a:extLst>
          </p:cNvPr>
          <p:cNvSpPr/>
          <p:nvPr/>
        </p:nvSpPr>
        <p:spPr>
          <a:xfrm>
            <a:off x="4212252" y="3394779"/>
            <a:ext cx="1450932" cy="1766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8DEA245-1ED0-4162-B136-F90EAB2F5A8C}"/>
              </a:ext>
            </a:extLst>
          </p:cNvPr>
          <p:cNvSpPr/>
          <p:nvPr/>
        </p:nvSpPr>
        <p:spPr>
          <a:xfrm>
            <a:off x="6633289" y="3385133"/>
            <a:ext cx="3482983" cy="186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26071840-FC65-4B3C-AD01-E8D04C76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5" y="45717"/>
            <a:ext cx="9238709" cy="957441"/>
          </a:xfrm>
        </p:spPr>
        <p:txBody>
          <a:bodyPr/>
          <a:lstStyle/>
          <a:p>
            <a:r>
              <a:rPr lang="en-US" sz="2800" b="1" dirty="0">
                <a:latin typeface="AdvPA336"/>
              </a:rPr>
              <a:t>Initiation of blood pressure-lowering drug treatment</a:t>
            </a:r>
            <a:endParaRPr lang="fa-IR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E13CADF-1B0C-415B-BE5D-EE85CBB24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Hypertens</a:t>
            </a:r>
            <a:r>
              <a:rPr lang="en-US" dirty="0"/>
              <a:t> 2018;36:1953-2041 </a:t>
            </a:r>
          </a:p>
        </p:txBody>
      </p:sp>
    </p:spTree>
    <p:extLst>
      <p:ext uri="{BB962C8B-B14F-4D97-AF65-F5344CB8AC3E}">
        <p14:creationId xmlns:p14="http://schemas.microsoft.com/office/powerpoint/2010/main" xmlns="" val="162924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>
            <a:extLst>
              <a:ext uri="{FF2B5EF4-FFF2-40B4-BE49-F238E27FC236}">
                <a16:creationId xmlns="" xmlns:a16="http://schemas.microsoft.com/office/drawing/2014/main" id="{81A5A2B3-CE69-49B1-94DA-C83EC506B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Choice of Initial Medication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A1658ED-7CF4-401D-8D65-9F35E6EF87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Hypertension. 2020;75:1334-1357</a:t>
            </a:r>
            <a:endParaRPr lang="fa-I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DA71C4F-F2E6-4D7B-912D-CF77C9D7C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0209650"/>
              </p:ext>
            </p:extLst>
          </p:nvPr>
        </p:nvGraphicFramePr>
        <p:xfrm>
          <a:off x="1755774" y="1466851"/>
          <a:ext cx="8680451" cy="1092719"/>
        </p:xfrm>
        <a:graphic>
          <a:graphicData uri="http://schemas.openxmlformats.org/drawingml/2006/table">
            <a:tbl>
              <a:tblPr firstRow="1" firstCol="1" bandRow="1"/>
              <a:tblGrid>
                <a:gridCol w="1002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2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756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31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LOE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Recommendation for Choice of Initial Medication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For initiation of antihypertensive drug therapy, first-line agents include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thiazide diuretics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CCBs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, and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ACE inhibitors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 or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ARBs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CA1851FD-2F2D-49F2-9832-07539498D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029873"/>
              </p:ext>
            </p:extLst>
          </p:nvPr>
        </p:nvGraphicFramePr>
        <p:xfrm>
          <a:off x="1271410" y="3994812"/>
          <a:ext cx="9649178" cy="1981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283129">
                  <a:extLst>
                    <a:ext uri="{9D8B030D-6E8A-4147-A177-3AD203B41FA5}">
                      <a16:colId xmlns="" xmlns:a16="http://schemas.microsoft.com/office/drawing/2014/main" val="4152381843"/>
                    </a:ext>
                  </a:extLst>
                </a:gridCol>
                <a:gridCol w="366049">
                  <a:extLst>
                    <a:ext uri="{9D8B030D-6E8A-4147-A177-3AD203B41FA5}">
                      <a16:colId xmlns="" xmlns:a16="http://schemas.microsoft.com/office/drawing/2014/main" val="1625429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Treatments should be evidence-based in relation to morbidity/mortality prevention.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1</a:t>
                      </a:r>
                      <a:endParaRPr lang="fa-I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197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Use a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once-daily</a:t>
                      </a:r>
                      <a:r>
                        <a:rPr lang="en-US" sz="2000" dirty="0"/>
                        <a:t> regimen which provides 24-hour blood pressure control.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2</a:t>
                      </a:r>
                      <a:endParaRPr lang="fa-I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40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Treatment should be affordable and/or cost-effective relative to other agents. 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3</a:t>
                      </a:r>
                      <a:endParaRPr lang="fa-I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059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Treatments should be well-tolerated. 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4</a:t>
                      </a:r>
                      <a:endParaRPr lang="fa-I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8960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Evidence of benefits of use of the medication in populations to which it is to be applied.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5</a:t>
                      </a:r>
                      <a:endParaRPr lang="fa-I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57317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D96133-F688-438E-A3AB-3CA00E7D8882}"/>
              </a:ext>
            </a:extLst>
          </p:cNvPr>
          <p:cNvSpPr txBox="1"/>
          <p:nvPr/>
        </p:nvSpPr>
        <p:spPr>
          <a:xfrm>
            <a:off x="1227905" y="3429000"/>
            <a:ext cx="7733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Ideal Characteristics of Drug Treatment</a:t>
            </a:r>
            <a:endParaRPr lang="fa-IR" sz="2400" dirty="0">
              <a:solidFill>
                <a:srgbClr val="002060"/>
              </a:solidFill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97B8A39-7321-433E-9D6B-7C90D1310242}"/>
              </a:ext>
            </a:extLst>
          </p:cNvPr>
          <p:cNvGrpSpPr/>
          <p:nvPr/>
        </p:nvGrpSpPr>
        <p:grpSpPr>
          <a:xfrm>
            <a:off x="7361409" y="420708"/>
            <a:ext cx="3939007" cy="6016583"/>
            <a:chOff x="7409534" y="220044"/>
            <a:chExt cx="3996403" cy="610425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244A514-66BE-4797-9E7F-1C3C63E8E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60" t="26584" r="9349" b="7386"/>
            <a:stretch/>
          </p:blipFill>
          <p:spPr>
            <a:xfrm>
              <a:off x="7409534" y="3216627"/>
              <a:ext cx="3996403" cy="3107668"/>
            </a:xfrm>
            <a:prstGeom prst="rect">
              <a:avLst/>
            </a:prstGeom>
            <a:ln w="57150">
              <a:solidFill>
                <a:srgbClr val="DB5055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2FE9DDE-A55A-4418-B9D8-E5B7ADB2F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953" t="26433" r="7134" b="7538"/>
            <a:stretch/>
          </p:blipFill>
          <p:spPr>
            <a:xfrm>
              <a:off x="7409534" y="220044"/>
              <a:ext cx="3996403" cy="3058841"/>
            </a:xfrm>
            <a:prstGeom prst="rect">
              <a:avLst/>
            </a:prstGeom>
            <a:ln w="57150">
              <a:solidFill>
                <a:srgbClr val="DB5055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202696" cy="3811588"/>
          </a:xfrm>
        </p:spPr>
        <p:txBody>
          <a:bodyPr>
            <a:normAutofit/>
          </a:bodyPr>
          <a:lstStyle/>
          <a:p>
            <a:r>
              <a:rPr lang="en-US" sz="1800" b="1" dirty="0"/>
              <a:t>An estimated 1.28 billion adults aged 30-79 years worldwide have hypertension, most (two-thirds) living in low- and middle-income countries</a:t>
            </a:r>
          </a:p>
          <a:p>
            <a:r>
              <a:rPr lang="en-US" sz="1800" b="1" dirty="0"/>
              <a:t>An estimated 46% of adults with hypertension are unaware that they have the condition.</a:t>
            </a:r>
          </a:p>
          <a:p>
            <a:r>
              <a:rPr lang="en-US" sz="1800" b="1" dirty="0"/>
              <a:t>Less than half of adults (42%) with hypertension are diagnosed and treated.</a:t>
            </a:r>
          </a:p>
          <a:p>
            <a:r>
              <a:rPr lang="en-US" sz="1800" b="1" dirty="0"/>
              <a:t>Approximately 1 in 5 adults (21%) with hypertension have it under control.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30618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05" y="45717"/>
            <a:ext cx="10105382" cy="957441"/>
          </a:xfrm>
        </p:spPr>
        <p:txBody>
          <a:bodyPr>
            <a:noAutofit/>
          </a:bodyPr>
          <a:lstStyle/>
          <a:p>
            <a:r>
              <a:rPr lang="en-US" dirty="0"/>
              <a:t>Core drug treatment strategy for uncomplicated hypertension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9E7B9E4-5787-4CA8-B626-9F1D858D4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Hypertens</a:t>
            </a:r>
            <a:r>
              <a:rPr lang="en-US" dirty="0"/>
              <a:t> 2018;36:1953-2041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274" t="13541" r="8419" b="15625"/>
          <a:stretch/>
        </p:blipFill>
        <p:spPr>
          <a:xfrm>
            <a:off x="907699" y="1038787"/>
            <a:ext cx="10105383" cy="52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9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6525F-D811-4D78-83EF-C533A8D8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Combination Drug Therapy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2D0A63-DEBC-43E8-A19D-920DC846A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Most patients with hypertension require </a:t>
            </a:r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agents for control of their blood pressure. Many patients started on a single agent will subsequently require ≥2 drugs from different pharmacological classes to reach their BP goals. </a:t>
            </a:r>
          </a:p>
          <a:p>
            <a:pPr>
              <a:spcBef>
                <a:spcPts val="3000"/>
              </a:spcBef>
            </a:pPr>
            <a:r>
              <a:rPr lang="en-US" dirty="0"/>
              <a:t>Patients with higher blood pressures are at greater risk and more </a:t>
            </a:r>
            <a:r>
              <a:rPr lang="en-US" dirty="0">
                <a:solidFill>
                  <a:srgbClr val="FF0000"/>
                </a:solidFill>
              </a:rPr>
              <a:t>rapid</a:t>
            </a:r>
            <a:r>
              <a:rPr lang="en-US" dirty="0"/>
              <a:t> titration of antihypertensive medications began to be recommended in patients with BP &gt;20/10 mm Hg above their target.</a:t>
            </a:r>
          </a:p>
          <a:p>
            <a:pPr>
              <a:spcBef>
                <a:spcPts val="3000"/>
              </a:spcBef>
            </a:pPr>
            <a:r>
              <a:rPr lang="en-US" dirty="0"/>
              <a:t>Use of combination therapy may also improve </a:t>
            </a:r>
            <a:r>
              <a:rPr lang="en-US" dirty="0">
                <a:solidFill>
                  <a:srgbClr val="FF0000"/>
                </a:solidFill>
              </a:rPr>
              <a:t>adherence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2C6774-A818-484A-83B9-4F465212E4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7511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6525F-D811-4D78-83EF-C533A8D8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Combination Drug Therapy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2D0A63-DEBC-43E8-A19D-920DC846A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b="1" dirty="0"/>
              <a:t>Combination therapy is the suggested way to increase treatment </a:t>
            </a:r>
            <a:r>
              <a:rPr lang="en-US" b="1" dirty="0">
                <a:solidFill>
                  <a:srgbClr val="FF0000"/>
                </a:solidFill>
              </a:rPr>
              <a:t>efficacy</a:t>
            </a:r>
            <a:r>
              <a:rPr lang="en-US" b="1" dirty="0"/>
              <a:t> while combined agents also may minimize the </a:t>
            </a:r>
            <a:r>
              <a:rPr lang="en-US" b="1" dirty="0">
                <a:solidFill>
                  <a:srgbClr val="FF0000"/>
                </a:solidFill>
              </a:rPr>
              <a:t>adverse effects </a:t>
            </a:r>
            <a:r>
              <a:rPr lang="en-US" b="1" dirty="0"/>
              <a:t>of each individual agent.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Thiazide diuretics may stimulate the RAAS. By adding an </a:t>
            </a:r>
            <a:r>
              <a:rPr lang="en-US" dirty="0" err="1"/>
              <a:t>ACEi</a:t>
            </a:r>
            <a:r>
              <a:rPr lang="en-US" dirty="0"/>
              <a:t> or ARB to the thiazide, an additive BP-lowering effect may be obtained.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Studies show treatment with amlodipine/valsartan 5/160 mg induced significantly less peripheral </a:t>
            </a:r>
            <a:r>
              <a:rPr lang="en-US" b="1" dirty="0"/>
              <a:t>edema</a:t>
            </a:r>
            <a:r>
              <a:rPr lang="en-US" dirty="0"/>
              <a:t> than amlodipine 10 mg for similar BP reduction.</a:t>
            </a:r>
          </a:p>
          <a:p>
            <a:pPr>
              <a:spcBef>
                <a:spcPts val="3000"/>
              </a:spcBef>
            </a:pPr>
            <a:endParaRPr lang="fa-IR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2C6774-A818-484A-83B9-4F465212E4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7436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>
            <a:extLst>
              <a:ext uri="{FF2B5EF4-FFF2-40B4-BE49-F238E27FC236}">
                <a16:creationId xmlns="" xmlns:a16="http://schemas.microsoft.com/office/drawing/2014/main" id="{FFDE6389-A201-48C0-9C8F-FDFBF2DCF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160E63"/>
                </a:solidFill>
              </a:rPr>
              <a:t>General Principles of Drug Therapy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4C3AE15-D41B-4C83-99D2-58567D7D9D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81C5E21-5C46-43CF-9745-921B2AF23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1088995"/>
              </p:ext>
            </p:extLst>
          </p:nvPr>
        </p:nvGraphicFramePr>
        <p:xfrm>
          <a:off x="1905000" y="2405507"/>
          <a:ext cx="8382000" cy="1432290"/>
        </p:xfrm>
        <a:graphic>
          <a:graphicData uri="http://schemas.openxmlformats.org/drawingml/2006/table">
            <a:tbl>
              <a:tblPr firstRow="1" firstCol="1" bandRow="1"/>
              <a:tblGrid>
                <a:gridCol w="1006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6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68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3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LOE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Recommendation for General Principle of Drug Therapy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III: Harm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/>
                        </a:rPr>
                        <a:t>Simultaneous use of an ACE inhibitor, ARB, and/or renin inhibitor is potentially harmful and is not recommended to treat adults with hypertension. 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334EDFC1-C7EA-4D24-8662-B5829F3E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5" y="45717"/>
            <a:ext cx="10267409" cy="957441"/>
          </a:xfrm>
        </p:spPr>
        <p:txBody>
          <a:bodyPr/>
          <a:lstStyle/>
          <a:p>
            <a:r>
              <a:rPr lang="en-US" dirty="0"/>
              <a:t>Anti-hypertensive Agents in Patients with Other Complications </a:t>
            </a:r>
            <a:endParaRPr lang="fa-IR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18850D3-CB29-4769-AC74-A7EFB9934C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</a:t>
            </a:r>
            <a:r>
              <a:rPr lang="en-US" dirty="0" err="1"/>
              <a:t>ACEi</a:t>
            </a:r>
            <a:r>
              <a:rPr lang="en-US" dirty="0"/>
              <a:t>/ARB + Thiazide in:</a:t>
            </a:r>
          </a:p>
          <a:p>
            <a:r>
              <a:rPr lang="en-US" dirty="0"/>
              <a:t>post-stroke</a:t>
            </a:r>
          </a:p>
          <a:p>
            <a:r>
              <a:rPr lang="en-US" dirty="0"/>
              <a:t>very elderly</a:t>
            </a:r>
          </a:p>
          <a:p>
            <a:r>
              <a:rPr lang="en-US" dirty="0"/>
              <a:t>incipient HF</a:t>
            </a:r>
          </a:p>
          <a:p>
            <a:r>
              <a:rPr lang="en-US" dirty="0"/>
              <a:t>CCB intolerance</a:t>
            </a:r>
          </a:p>
          <a:p>
            <a:endParaRPr lang="fa-IR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38766710-1116-4F3D-A746-782872DC26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7877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>
            <a:extLst>
              <a:ext uri="{FF2B5EF4-FFF2-40B4-BE49-F238E27FC236}">
                <a16:creationId xmlns="" xmlns:a16="http://schemas.microsoft.com/office/drawing/2014/main" id="{F687E44F-EC04-4B9C-9881-CFBA10CCB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905" y="45717"/>
            <a:ext cx="10316395" cy="957441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160E63"/>
                </a:solidFill>
                <a:ea typeface="MS PGothic" panose="020B0600070205080204" pitchFamily="34" charset="-128"/>
              </a:rPr>
              <a:t>Management of Hypertension for </a:t>
            </a:r>
            <a:r>
              <a:rPr lang="en-US" altLang="en-US" sz="2400" dirty="0">
                <a:solidFill>
                  <a:srgbClr val="160E63"/>
                </a:solidFill>
              </a:rPr>
              <a:t>Secondary Stroke Prevention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E3A68FE-288B-4585-9343-169CFF5E8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D0B57BFF-865D-41FD-B3B5-2CD0F44B6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226908"/>
              </p:ext>
            </p:extLst>
          </p:nvPr>
        </p:nvGraphicFramePr>
        <p:xfrm>
          <a:off x="1504949" y="2140314"/>
          <a:ext cx="9182101" cy="2032714"/>
        </p:xfrm>
        <a:graphic>
          <a:graphicData uri="http://schemas.openxmlformats.org/drawingml/2006/table">
            <a:tbl>
              <a:tblPr firstRow="1" firstCol="1" bandRow="1"/>
              <a:tblGrid>
                <a:gridCol w="1001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787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LOE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Recommendations for Treatment of Hypertension for Secondary Stroke Prevention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1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FB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For adults who experience a stroke or TIA, treatment with a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thiazide diuretic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ACE inhibitor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or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ARB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or combination treatment consisting of a thiazide diuretic plus ACE inhibitor, is useful. </a:t>
                      </a:r>
                    </a:p>
                  </a:txBody>
                  <a:tcPr marL="68597" marR="68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504CC-4431-4265-8418-79ECCB0B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5" y="45717"/>
            <a:ext cx="9119253" cy="957441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/>
              <a:t>Post-stroke Antihypertensive Treatment Study (PATS)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C89F1D-5247-4FF4-AC56-B82D94CB5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Hypertension Research (2009) 32, 1032–1040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B49DD6-95A9-4A33-998B-D1DED6C70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2" t="51068" r="41741" b="28493"/>
          <a:stretch/>
        </p:blipFill>
        <p:spPr>
          <a:xfrm>
            <a:off x="664523" y="1598332"/>
            <a:ext cx="5875954" cy="1408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0CD2FA6-8F7E-4C66-A80A-3D9C42D7BB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84" t="28061" r="12895" b="7641"/>
          <a:stretch/>
        </p:blipFill>
        <p:spPr>
          <a:xfrm>
            <a:off x="6830822" y="1421869"/>
            <a:ext cx="4987001" cy="46923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4758504-AFD6-4B84-B055-5461CE401B3A}"/>
              </a:ext>
            </a:extLst>
          </p:cNvPr>
          <p:cNvSpPr/>
          <p:nvPr/>
        </p:nvSpPr>
        <p:spPr>
          <a:xfrm>
            <a:off x="844934" y="4110096"/>
            <a:ext cx="5511621" cy="1149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BP lowering by indapamide treatment reduced the recurrence of stroke and the incidence of cardiovascular events in patients with cerebrovascular disease.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xmlns="" val="19673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Post-stroke Antihypertensive Treatment Study (PATS)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Post-stroke Antihypertensive Treatment Study (PATS) was a randomized, double-blind and placebo-controlled trial, which aimed at determining whether antihypertensive treatment could reduce the risk of fatal and nonfatal stroke incidence in patients with a history of stroke or transient ischemic attack (TIA</a:t>
            </a:r>
            <a:r>
              <a:rPr lang="en-US" dirty="0" smtClean="0"/>
              <a:t>)</a:t>
            </a:r>
          </a:p>
          <a:p>
            <a:r>
              <a:rPr lang="en-US" dirty="0"/>
              <a:t>The findings of this trial indicate that in patients with a history of stroke or TIA, blood pressure </a:t>
            </a:r>
            <a:r>
              <a:rPr lang="en-US" b="1" dirty="0"/>
              <a:t>reduction of 5/2 mmHg with 2.5 mg </a:t>
            </a:r>
            <a:r>
              <a:rPr lang="en-US" b="1" dirty="0" err="1"/>
              <a:t>indapamide</a:t>
            </a:r>
            <a:r>
              <a:rPr lang="en-US" b="1" dirty="0"/>
              <a:t> reduced the first incidence of fatal and nonfatal stroke by 29%, </a:t>
            </a:r>
            <a:r>
              <a:rPr lang="en-US" dirty="0"/>
              <a:t>with three-year absolute benefit of 29 events per 1000 </a:t>
            </a: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92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>
            <a:extLst>
              <a:ext uri="{FF2B5EF4-FFF2-40B4-BE49-F238E27FC236}">
                <a16:creationId xmlns="" xmlns:a16="http://schemas.microsoft.com/office/drawing/2014/main" id="{4941F01C-112B-48EC-8961-38B6930EB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905" y="45717"/>
            <a:ext cx="9297220" cy="957441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160E63"/>
                </a:solidFill>
                <a:ea typeface="MS PGothic" panose="020B0600070205080204" pitchFamily="34" charset="-128"/>
              </a:rPr>
              <a:t>Management of Hypertension in Patients With </a:t>
            </a:r>
            <a:r>
              <a:rPr lang="en-US" altLang="en-US" sz="2400" dirty="0">
                <a:solidFill>
                  <a:srgbClr val="160E63"/>
                </a:solidFill>
              </a:rPr>
              <a:t>Atrial Fibrillation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8956CA5-18D6-419B-AD14-12001A2DFB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40D4B0F-3DBB-4FF6-A9BB-827EA58E7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0729329"/>
              </p:ext>
            </p:extLst>
          </p:nvPr>
        </p:nvGraphicFramePr>
        <p:xfrm>
          <a:off x="1666874" y="2337413"/>
          <a:ext cx="8858251" cy="1517250"/>
        </p:xfrm>
        <a:graphic>
          <a:graphicData uri="http://schemas.openxmlformats.org/drawingml/2006/table">
            <a:tbl>
              <a:tblPr firstRow="1" firstCol="1" bandRow="1"/>
              <a:tblGrid>
                <a:gridCol w="11274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63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644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7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LOE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Recommendation for Treatment of Hypertension in Patients With AF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5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+mn-lt"/>
                          <a:ea typeface="Calibri"/>
                        </a:rPr>
                        <a:t>IIa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</a:rPr>
                        <a:t>B-R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of hypertension with an 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ARB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be useful for prevention of recurrence of AF. 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9837958-2C2B-465A-A9F6-F043A8F0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5" y="45717"/>
            <a:ext cx="10528666" cy="957441"/>
          </a:xfrm>
        </p:spPr>
        <p:txBody>
          <a:bodyPr/>
          <a:lstStyle/>
          <a:p>
            <a:r>
              <a:rPr lang="en-US" dirty="0" err="1"/>
              <a:t>ACEi</a:t>
            </a:r>
            <a:r>
              <a:rPr lang="en-US" dirty="0"/>
              <a:t>\ARB vs </a:t>
            </a:r>
            <a:r>
              <a:rPr lang="el-GR" dirty="0"/>
              <a:t>β</a:t>
            </a:r>
            <a:r>
              <a:rPr lang="en-US" dirty="0"/>
              <a:t>-blocker and CCB </a:t>
            </a:r>
            <a:br>
              <a:rPr lang="en-US" dirty="0"/>
            </a:br>
            <a:r>
              <a:rPr lang="en-US" dirty="0"/>
              <a:t>on preventing AF recurrent in long-term follow-up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F224D80-B4CF-4B4F-B5A8-884BDB6D2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Biomed Res. 2015;29:475–85.</a:t>
            </a:r>
            <a:endParaRPr lang="fa-IR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8245F57-70D0-4BEB-9859-58D7156A009D}"/>
              </a:ext>
            </a:extLst>
          </p:cNvPr>
          <p:cNvGrpSpPr/>
          <p:nvPr/>
        </p:nvGrpSpPr>
        <p:grpSpPr>
          <a:xfrm>
            <a:off x="1357312" y="1603729"/>
            <a:ext cx="9477375" cy="4019550"/>
            <a:chOff x="1357312" y="1603729"/>
            <a:chExt cx="9477375" cy="401955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E2B2978-FAF1-473D-804D-1400275D3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7312" y="1603729"/>
              <a:ext cx="9477375" cy="27241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8434097B-7BD8-4B69-81A0-8F8C53CF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6837" y="4327879"/>
              <a:ext cx="946785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31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67967C7C-FBF0-4AC1-8120-590C57A1F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002060"/>
                </a:solidFill>
                <a:ea typeface="MS PGothic" panose="020B0600070205080204" pitchFamily="34" charset="-128"/>
              </a:rPr>
              <a:t>Checklist for Accurate Measurement of BP </a:t>
            </a:r>
            <a:endParaRPr lang="en-US" altLang="en-US" sz="2400" dirty="0">
              <a:solidFill>
                <a:srgbClr val="002060"/>
              </a:solidFill>
              <a:highlight>
                <a:srgbClr val="FFFF00"/>
              </a:highlight>
              <a:ea typeface="MS PGothic" panose="020B0600070205080204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ADFBD74-ABBD-44CB-BC37-DCF7722BE3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2018;71:e13–e115</a:t>
            </a:r>
            <a:endParaRPr lang="fa-IR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15B2AD33-E657-4765-91F7-3A1B69997B8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774164247"/>
              </p:ext>
            </p:extLst>
          </p:nvPr>
        </p:nvGraphicFramePr>
        <p:xfrm>
          <a:off x="2057316" y="1466850"/>
          <a:ext cx="8261517" cy="392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7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Steps for Proper BP Measurements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826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1: Properly prepare the patient.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321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2: Use proper technique for BP measurements.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35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3: Take the proper measurements needed for diagnosis and treatment of elevated BP/hypertension.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53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4: Properly document accurate BP readings.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5: Average the readings.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9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6: Provide BP readings to patient.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35" name="Rectangle 1">
            <a:extLst>
              <a:ext uri="{FF2B5EF4-FFF2-40B4-BE49-F238E27FC236}">
                <a16:creationId xmlns="" xmlns:a16="http://schemas.microsoft.com/office/drawing/2014/main" id="{E5DD0AB1-B61D-46E7-B3DB-32AE81A9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76C00C7B-B319-46DB-963E-F5880A0B5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160E63"/>
                </a:solidFill>
                <a:ea typeface="MS PGothic" panose="020B0600070205080204" pitchFamily="34" charset="-128"/>
              </a:rPr>
              <a:t>Management of Hypertension in Patients With SIHD</a:t>
            </a:r>
            <a:endParaRPr lang="en-US" altLang="en-US" sz="2400" dirty="0">
              <a:solidFill>
                <a:srgbClr val="160E63"/>
              </a:solidFill>
              <a:highlight>
                <a:srgbClr val="FFFF00"/>
              </a:highlight>
              <a:ea typeface="MS PGothic" panose="020B0600070205080204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C63B654-7A9C-4610-A2EE-E5A81B778F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 dirty="0"/>
          </a:p>
        </p:txBody>
      </p:sp>
      <p:sp>
        <p:nvSpPr>
          <p:cNvPr id="57347" name="Rectangle 1">
            <a:extLst>
              <a:ext uri="{FF2B5EF4-FFF2-40B4-BE49-F238E27FC236}">
                <a16:creationId xmlns="" xmlns:a16="http://schemas.microsoft.com/office/drawing/2014/main" id="{FDF13A45-92E2-4422-BE78-676AB6FBE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7349" name="Picture 5">
            <a:extLst>
              <a:ext uri="{FF2B5EF4-FFF2-40B4-BE49-F238E27FC236}">
                <a16:creationId xmlns="" xmlns:a16="http://schemas.microsoft.com/office/drawing/2014/main" id="{33048920-9943-4184-95AB-1FB52173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699" y="1222162"/>
            <a:ext cx="5580751" cy="50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>
            <a:extLst>
              <a:ext uri="{FF2B5EF4-FFF2-40B4-BE49-F238E27FC236}">
                <a16:creationId xmlns="" xmlns:a16="http://schemas.microsoft.com/office/drawing/2014/main" id="{DAC474B4-F603-4B26-B031-BA6FED21E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905" y="45717"/>
            <a:ext cx="8773345" cy="957441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160E63"/>
                </a:solidFill>
                <a:ea typeface="MS PGothic" panose="020B0600070205080204" pitchFamily="34" charset="-128"/>
              </a:rPr>
              <a:t>Management of Hypertension in Patients With </a:t>
            </a:r>
            <a:r>
              <a:rPr lang="en-US" altLang="en-US" sz="2400" dirty="0">
                <a:solidFill>
                  <a:srgbClr val="160E63"/>
                </a:solidFill>
              </a:rPr>
              <a:t>Heart Failure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7E0BF8F-1F1F-444B-ADE0-7CB4D0F13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6AE0714-9934-41C2-B95F-DFC2832C0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4820958"/>
              </p:ext>
            </p:extLst>
          </p:nvPr>
        </p:nvGraphicFramePr>
        <p:xfrm>
          <a:off x="1528763" y="1954213"/>
          <a:ext cx="9134474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141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0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827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4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LOE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Recommendations for Treatment of Hypertension in Patients With HF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73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III: No Benefit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B-R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Nondihydropyridine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CCBs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are not recommended in the treatment of hypertension in adults with HF</a:t>
                      </a:r>
                      <a:r>
                        <a:rPr lang="en-US" sz="2000" b="0" i="1" dirty="0">
                          <a:effectLst/>
                          <a:latin typeface="+mn-lt"/>
                          <a:ea typeface="Times New Roman"/>
                        </a:rPr>
                        <a:t>r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EF. 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E37991D-5183-4CFB-AAC6-4DA7E1E2E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5352713"/>
              </p:ext>
            </p:extLst>
          </p:nvPr>
        </p:nvGraphicFramePr>
        <p:xfrm>
          <a:off x="1528764" y="3658160"/>
          <a:ext cx="9134473" cy="1904440"/>
        </p:xfrm>
        <a:graphic>
          <a:graphicData uri="http://schemas.openxmlformats.org/drawingml/2006/table">
            <a:tbl>
              <a:tblPr firstRow="1" firstCol="1" bandRow="1"/>
              <a:tblGrid>
                <a:gridCol w="1097217">
                  <a:extLst>
                    <a:ext uri="{9D8B030D-6E8A-4147-A177-3AD203B41FA5}">
                      <a16:colId xmlns="" xmlns:a16="http://schemas.microsoft.com/office/drawing/2014/main" val="1470360940"/>
                    </a:ext>
                  </a:extLst>
                </a:gridCol>
                <a:gridCol w="1097217">
                  <a:extLst>
                    <a:ext uri="{9D8B030D-6E8A-4147-A177-3AD203B41FA5}">
                      <a16:colId xmlns="" xmlns:a16="http://schemas.microsoft.com/office/drawing/2014/main" val="25448456"/>
                    </a:ext>
                  </a:extLst>
                </a:gridCol>
                <a:gridCol w="6940039">
                  <a:extLst>
                    <a:ext uri="{9D8B030D-6E8A-4147-A177-3AD203B41FA5}">
                      <a16:colId xmlns="" xmlns:a16="http://schemas.microsoft.com/office/drawing/2014/main" val="856576410"/>
                    </a:ext>
                  </a:extLst>
                </a:gridCol>
              </a:tblGrid>
              <a:tr h="685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C-EO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In adults with HF</a:t>
                      </a:r>
                      <a:r>
                        <a:rPr lang="en-US" sz="2000" b="0" i="1" dirty="0">
                          <a:effectLst/>
                          <a:latin typeface="+mn-lt"/>
                          <a:ea typeface="Times New Roman"/>
                        </a:rPr>
                        <a:t>p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EF who present with symptoms of volume overload,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diuretics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should be prescribed to control hypertension.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4897527"/>
                  </a:ext>
                </a:extLst>
              </a:tr>
              <a:tr h="1097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C-LD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Adults with HF</a:t>
                      </a:r>
                      <a:r>
                        <a:rPr lang="en-US" sz="2000" b="0" i="1" dirty="0">
                          <a:effectLst/>
                          <a:latin typeface="+mn-lt"/>
                          <a:ea typeface="Times New Roman"/>
                        </a:rPr>
                        <a:t>p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EF and persistent hypertension after management of volume overload should be prescribed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ACEi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or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ARBs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and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beta blockers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titrated to attain SBP of less than 130 mm Hg. 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79819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9B874FBA-DED9-4087-A3EC-6C27DA5A8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160E63"/>
                </a:solidFill>
                <a:ea typeface="MS PGothic" panose="020B0600070205080204" pitchFamily="34" charset="-128"/>
              </a:rPr>
              <a:t>Management of Hypertension in Patients With CKD</a:t>
            </a:r>
            <a:endParaRPr lang="en-US" altLang="en-US" sz="2400" dirty="0">
              <a:solidFill>
                <a:srgbClr val="160E63"/>
              </a:solidFill>
              <a:highlight>
                <a:srgbClr val="FFFF00"/>
              </a:highlight>
              <a:ea typeface="MS PGothic" panose="020B0600070205080204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6CF0F97-425F-4699-B91A-08F0C9F651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 dirty="0"/>
          </a:p>
        </p:txBody>
      </p:sp>
      <p:sp>
        <p:nvSpPr>
          <p:cNvPr id="62467" name="Rectangle 1">
            <a:extLst>
              <a:ext uri="{FF2B5EF4-FFF2-40B4-BE49-F238E27FC236}">
                <a16:creationId xmlns="" xmlns:a16="http://schemas.microsoft.com/office/drawing/2014/main" id="{A80706B8-9114-4C1F-9FA7-69F4BBBE9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2469" name="Picture 5">
            <a:extLst>
              <a:ext uri="{FF2B5EF4-FFF2-40B4-BE49-F238E27FC236}">
                <a16:creationId xmlns="" xmlns:a16="http://schemas.microsoft.com/office/drawing/2014/main" id="{CDDF9469-CE91-4226-8EFC-B459B095D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987656"/>
            <a:ext cx="3908465" cy="551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>
            <a:extLst>
              <a:ext uri="{FF2B5EF4-FFF2-40B4-BE49-F238E27FC236}">
                <a16:creationId xmlns="" xmlns:a16="http://schemas.microsoft.com/office/drawing/2014/main" id="{836C7041-E1EB-4FB5-B09D-288A0D5E3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905" y="45717"/>
            <a:ext cx="9258299" cy="957441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160E63"/>
                </a:solidFill>
                <a:ea typeface="MS PGothic" panose="020B0600070205080204" pitchFamily="34" charset="-128"/>
              </a:rPr>
              <a:t>Management of Hypertension in Patients With </a:t>
            </a:r>
            <a:r>
              <a:rPr lang="en-US" altLang="en-US" sz="2400" dirty="0">
                <a:solidFill>
                  <a:srgbClr val="160E63"/>
                </a:solidFill>
              </a:rPr>
              <a:t>Diabetes Mellitus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BEDC7C7-CB85-46E1-AB25-E7ABB0FCB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FBFC165-7AF8-4FF2-B393-CB15E357D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8747210"/>
              </p:ext>
            </p:extLst>
          </p:nvPr>
        </p:nvGraphicFramePr>
        <p:xfrm>
          <a:off x="1466850" y="1857376"/>
          <a:ext cx="9258299" cy="2346304"/>
        </p:xfrm>
        <a:graphic>
          <a:graphicData uri="http://schemas.openxmlformats.org/drawingml/2006/table">
            <a:tbl>
              <a:tblPr firstRow="1" firstCol="1" bandRow="1"/>
              <a:tblGrid>
                <a:gridCol w="1038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8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81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81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LOE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Recommendations for Treatment of Hypertension in Patients With DM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4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="1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FB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 adults with DM and hypertension, all first-line classes of antihypertensive agents (i.e., diuretics, ACE inhibitors, ARBs, and CCBs) are useful and effective. </a:t>
                      </a:r>
                    </a:p>
                  </a:txBody>
                  <a:tcPr marL="68597" marR="68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4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IIb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74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B-NR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C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 adults with DM and hypertension, ACE inhibitors or ARBs may be considered in the presence of albuminuria. </a:t>
                      </a:r>
                    </a:p>
                  </a:txBody>
                  <a:tcPr marL="68597" marR="68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3">
            <a:extLst>
              <a:ext uri="{FF2B5EF4-FFF2-40B4-BE49-F238E27FC236}">
                <a16:creationId xmlns="" xmlns:a16="http://schemas.microsoft.com/office/drawing/2014/main" id="{D8CF1F4F-8E84-4992-B1A4-0A2A895EB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160E63"/>
                </a:solidFill>
              </a:rPr>
              <a:t>Pregnancy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C73040D-6198-4C18-B318-74DA8E8A8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9A50263F-1B0D-43AA-9D97-9F0F32055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9855096"/>
              </p:ext>
            </p:extLst>
          </p:nvPr>
        </p:nvGraphicFramePr>
        <p:xfrm>
          <a:off x="1362075" y="1944050"/>
          <a:ext cx="9467850" cy="2969900"/>
        </p:xfrm>
        <a:graphic>
          <a:graphicData uri="http://schemas.openxmlformats.org/drawingml/2006/table">
            <a:tbl>
              <a:tblPr firstRow="1" firstCol="1" bandRow="1"/>
              <a:tblGrid>
                <a:gridCol w="1118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6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02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LOE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Recommendations for Treatment of Hypertension in Pregnancy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9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</a:rPr>
                        <a:t>C-LD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Women with hypertension who become pregnant, or are planning to become pregnant, should be transitioned to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methyldopa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nifedipine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and/or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labetalol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during pregnancy.  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9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III: Harm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Geneva" charset="0"/>
                        </a:rPr>
                        <a:t>C-LD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1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Women with hypertension who become pregnant should not be treated with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ACE inhibitors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ARBs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or direct renin inhibitors. </a:t>
                      </a:r>
                    </a:p>
                  </a:txBody>
                  <a:tcPr marL="68597" marR="68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83185A1-A445-471A-BBD7-64FD7DA73F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596" y="1999784"/>
            <a:ext cx="10662808" cy="28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3565724" y="6486834"/>
            <a:ext cx="4967374" cy="216733"/>
          </a:xfrm>
          <a:prstGeom prst="rect">
            <a:avLst/>
          </a:prstGeom>
        </p:spPr>
        <p:txBody>
          <a:bodyPr vert="horz" lIns="0" tIns="25718" rIns="0" bIns="25718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9BD5"/>
              </a:buClr>
            </a:pPr>
            <a:endParaRPr lang="en-US" sz="1200" b="1" dirty="0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F5B5A31-110D-40CD-BF21-7772D9572EBD}"/>
              </a:ext>
            </a:extLst>
          </p:cNvPr>
          <p:cNvGrpSpPr/>
          <p:nvPr/>
        </p:nvGrpSpPr>
        <p:grpSpPr>
          <a:xfrm>
            <a:off x="2469654" y="1345617"/>
            <a:ext cx="7252691" cy="4166765"/>
            <a:chOff x="3060724" y="1700808"/>
            <a:chExt cx="5915596" cy="32825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81232" y="1700808"/>
              <a:ext cx="908764" cy="231477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53725" y="1700808"/>
              <a:ext cx="908764" cy="23147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4446"/>
            <a:stretch/>
          </p:blipFill>
          <p:spPr>
            <a:xfrm>
              <a:off x="3274997" y="2319702"/>
              <a:ext cx="908764" cy="17488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6971"/>
            <a:stretch/>
          </p:blipFill>
          <p:spPr>
            <a:xfrm>
              <a:off x="5553725" y="2556602"/>
              <a:ext cx="908764" cy="1458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86234" y="2491137"/>
              <a:ext cx="495647" cy="252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sz="1600" dirty="0">
                  <a:solidFill>
                    <a:prstClr val="black"/>
                  </a:solidFill>
                </a:rPr>
                <a:t>84%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60724" y="4240026"/>
              <a:ext cx="1337310" cy="7433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b="1" dirty="0">
                  <a:solidFill>
                    <a:prstClr val="black"/>
                  </a:solidFill>
                </a:rPr>
                <a:t>Awareness</a:t>
              </a:r>
              <a:endParaRPr lang="en-US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576538" y="4471690"/>
              <a:ext cx="550355" cy="27260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5944"/>
              <a:endParaRPr lang="en-US" sz="85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58726" y="2491137"/>
              <a:ext cx="495647" cy="252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sz="1600" dirty="0">
                  <a:solidFill>
                    <a:prstClr val="black"/>
                  </a:solidFill>
                </a:rPr>
                <a:t>63%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33586" y="4240024"/>
              <a:ext cx="1345922" cy="74335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b="1" dirty="0">
                  <a:solidFill>
                    <a:prstClr val="black"/>
                  </a:solidFill>
                </a:rPr>
                <a:t>Treated</a:t>
              </a:r>
              <a:endParaRPr lang="en-US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858012" y="4471690"/>
              <a:ext cx="550355" cy="27260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5944"/>
              <a:endParaRPr lang="en-US" sz="851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605710" y="4240024"/>
              <a:ext cx="1370610" cy="74335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sz="1600" b="1" dirty="0">
                  <a:solidFill>
                    <a:prstClr val="black"/>
                  </a:solidFill>
                </a:rPr>
                <a:t>Controlled</a:t>
              </a:r>
              <a:endParaRPr lang="en-US" sz="1050" b="1" dirty="0">
                <a:solidFill>
                  <a:prstClr val="black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26217" y="1738645"/>
              <a:ext cx="908764" cy="231477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028100" y="2528974"/>
              <a:ext cx="504998" cy="252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sz="1200" dirty="0">
                  <a:solidFill>
                    <a:prstClr val="black"/>
                  </a:solidFill>
                </a:rPr>
                <a:t>31.5%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6059"/>
            <a:stretch/>
          </p:blipFill>
          <p:spPr>
            <a:xfrm>
              <a:off x="7826217" y="3235037"/>
              <a:ext cx="908764" cy="818382"/>
            </a:xfrm>
            <a:prstGeom prst="rect">
              <a:avLst/>
            </a:prstGeom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3084429" y="992438"/>
            <a:ext cx="5915025" cy="559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26B2D576-3827-4413-B9A3-9EB44BB6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60E63"/>
                </a:solidFill>
              </a:rPr>
              <a:t>Prevalence of Hypertension in the U.S.</a:t>
            </a:r>
            <a:endParaRPr lang="fa-IR" sz="2400" dirty="0">
              <a:solidFill>
                <a:srgbClr val="160E6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69A11662-C32D-4955-AB1C-90B396649A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JAMA November 6,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444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C03A7D1-BC19-4A62-816F-7CABAB4AA608}"/>
              </a:ext>
            </a:extLst>
          </p:cNvPr>
          <p:cNvGrpSpPr/>
          <p:nvPr/>
        </p:nvGrpSpPr>
        <p:grpSpPr>
          <a:xfrm>
            <a:off x="2490337" y="1427767"/>
            <a:ext cx="7211325" cy="4228854"/>
            <a:chOff x="3071664" y="1658599"/>
            <a:chExt cx="5915596" cy="32825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92172" y="1658599"/>
              <a:ext cx="908764" cy="231477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4665" y="1658599"/>
              <a:ext cx="908764" cy="23147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" t="48868" r="-3008" b="476"/>
            <a:stretch/>
          </p:blipFill>
          <p:spPr>
            <a:xfrm>
              <a:off x="3295146" y="2779091"/>
              <a:ext cx="936104" cy="11942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187" b="-1"/>
            <a:stretch/>
          </p:blipFill>
          <p:spPr>
            <a:xfrm>
              <a:off x="5560442" y="2927791"/>
              <a:ext cx="908764" cy="103733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97174" y="2448928"/>
              <a:ext cx="495647" cy="252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dirty="0">
                  <a:solidFill>
                    <a:prstClr val="black"/>
                  </a:solidFill>
                </a:rPr>
                <a:t>50%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71664" y="4197817"/>
              <a:ext cx="1337310" cy="7433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b="1" dirty="0">
                  <a:solidFill>
                    <a:prstClr val="black"/>
                  </a:solidFill>
                </a:rPr>
                <a:t>Awareness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587478" y="4429481"/>
              <a:ext cx="550355" cy="27260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5944"/>
              <a:endParaRPr lang="en-US" sz="85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69666" y="2448928"/>
              <a:ext cx="495647" cy="252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dirty="0">
                  <a:solidFill>
                    <a:prstClr val="black"/>
                  </a:solidFill>
                </a:rPr>
                <a:t>40%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44526" y="4197815"/>
              <a:ext cx="1345922" cy="74335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b="1" dirty="0">
                  <a:solidFill>
                    <a:prstClr val="black"/>
                  </a:solidFill>
                </a:rPr>
                <a:t>Treated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868952" y="4429481"/>
              <a:ext cx="550355" cy="27260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5944"/>
              <a:endParaRPr lang="en-US" sz="851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616650" y="4197815"/>
              <a:ext cx="1370610" cy="74335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b="1" dirty="0">
                  <a:solidFill>
                    <a:prstClr val="black"/>
                  </a:solidFill>
                </a:rPr>
                <a:t>Controlled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37157" y="1696436"/>
              <a:ext cx="908764" cy="231477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039040" y="2486765"/>
              <a:ext cx="504998" cy="252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5944"/>
              <a:r>
                <a:rPr lang="en-US" dirty="0">
                  <a:solidFill>
                    <a:prstClr val="black"/>
                  </a:solidFill>
                </a:rPr>
                <a:t>16%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8634"/>
            <a:stretch/>
          </p:blipFill>
          <p:spPr>
            <a:xfrm>
              <a:off x="7837157" y="3725301"/>
              <a:ext cx="908764" cy="27404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9E14A5D-C1C6-4F2C-96D2-D7C8F590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60E63"/>
                </a:solidFill>
              </a:rPr>
              <a:t>Prevalence of Hypertension in Iran</a:t>
            </a:r>
            <a:endParaRPr lang="fa-IR" sz="2400" dirty="0">
              <a:solidFill>
                <a:srgbClr val="160E6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C92B0F3-93C3-4FAD-AAED-8110DC319A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BMC Cardiovasc Disord 2010; 10: 61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15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3FA686-E918-46CA-8CEC-46167437F66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476251"/>
            <a:ext cx="11487150" cy="5689600"/>
          </a:xfrm>
        </p:spPr>
        <p:txBody>
          <a:bodyPr>
            <a:normAutofit fontScale="92500"/>
          </a:bodyPr>
          <a:lstStyle/>
          <a:p>
            <a:pPr>
              <a:spcBef>
                <a:spcPts val="3000"/>
              </a:spcBef>
            </a:pPr>
            <a:r>
              <a:rPr lang="en-US" sz="2400" dirty="0">
                <a:gradFill flip="none" rotWithShape="1">
                  <a:gsLst>
                    <a:gs pos="0">
                      <a:srgbClr val="3F5779">
                        <a:shade val="30000"/>
                        <a:satMod val="115000"/>
                      </a:srgbClr>
                    </a:gs>
                    <a:gs pos="50000">
                      <a:srgbClr val="3F5779">
                        <a:shade val="67500"/>
                        <a:satMod val="115000"/>
                      </a:srgbClr>
                    </a:gs>
                    <a:gs pos="100000">
                      <a:srgbClr val="3F57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Therapeutic </a:t>
            </a:r>
            <a:r>
              <a:rPr lang="en-US" sz="2400" dirty="0">
                <a:solidFill>
                  <a:srgbClr val="D1242A"/>
                </a:solidFill>
                <a:latin typeface="Arial Black" panose="020B0A04020102020204" pitchFamily="34" charset="0"/>
              </a:rPr>
              <a:t>non-adherence</a:t>
            </a:r>
            <a:r>
              <a:rPr lang="en-US" sz="2400" dirty="0">
                <a:gradFill flip="none" rotWithShape="1">
                  <a:gsLst>
                    <a:gs pos="0">
                      <a:srgbClr val="3F5779">
                        <a:shade val="30000"/>
                        <a:satMod val="115000"/>
                      </a:srgbClr>
                    </a:gs>
                    <a:gs pos="50000">
                      <a:srgbClr val="3F5779">
                        <a:shade val="67500"/>
                        <a:satMod val="115000"/>
                      </a:srgbClr>
                    </a:gs>
                    <a:gs pos="100000">
                      <a:srgbClr val="3F57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 is a major contributor to poor control of hypertension and a key barrier to reducing CVD deaths. 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gradFill flip="none" rotWithShape="1">
                  <a:gsLst>
                    <a:gs pos="0">
                      <a:srgbClr val="3F5779">
                        <a:shade val="30000"/>
                        <a:satMod val="115000"/>
                      </a:srgbClr>
                    </a:gs>
                    <a:gs pos="50000">
                      <a:srgbClr val="3F5779">
                        <a:shade val="67500"/>
                        <a:satMod val="115000"/>
                      </a:srgbClr>
                    </a:gs>
                    <a:gs pos="100000">
                      <a:srgbClr val="3F57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Up to </a:t>
            </a:r>
            <a:r>
              <a:rPr lang="en-US" sz="2400" dirty="0">
                <a:solidFill>
                  <a:srgbClr val="D1242A"/>
                </a:solidFill>
                <a:latin typeface="Arial Black" panose="020B0A04020102020204" pitchFamily="34" charset="0"/>
              </a:rPr>
              <a:t>25%</a:t>
            </a:r>
            <a:r>
              <a:rPr lang="en-US" sz="2400" dirty="0">
                <a:gradFill flip="none" rotWithShape="1">
                  <a:gsLst>
                    <a:gs pos="0">
                      <a:srgbClr val="3F5779">
                        <a:shade val="30000"/>
                        <a:satMod val="115000"/>
                      </a:srgbClr>
                    </a:gs>
                    <a:gs pos="50000">
                      <a:srgbClr val="3F5779">
                        <a:shade val="67500"/>
                        <a:satMod val="115000"/>
                      </a:srgbClr>
                    </a:gs>
                    <a:gs pos="100000">
                      <a:srgbClr val="3F57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 of patients do not fill their initial prescription for antihypertensive therapy.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gradFill flip="none" rotWithShape="1">
                  <a:gsLst>
                    <a:gs pos="0">
                      <a:srgbClr val="3F5779">
                        <a:shade val="30000"/>
                        <a:satMod val="115000"/>
                      </a:srgbClr>
                    </a:gs>
                    <a:gs pos="50000">
                      <a:srgbClr val="3F5779">
                        <a:shade val="67500"/>
                        <a:satMod val="115000"/>
                      </a:srgbClr>
                    </a:gs>
                    <a:gs pos="100000">
                      <a:srgbClr val="3F57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During the </a:t>
            </a:r>
            <a:r>
              <a:rPr lang="en-US" sz="2400" dirty="0">
                <a:solidFill>
                  <a:srgbClr val="D1242A"/>
                </a:solidFill>
                <a:latin typeface="Arial Black" panose="020B0A04020102020204" pitchFamily="34" charset="0"/>
              </a:rPr>
              <a:t>first year</a:t>
            </a:r>
            <a:r>
              <a:rPr lang="en-US" sz="2400" dirty="0">
                <a:gradFill flip="none" rotWithShape="1">
                  <a:gsLst>
                    <a:gs pos="0">
                      <a:srgbClr val="3F5779">
                        <a:shade val="30000"/>
                        <a:satMod val="115000"/>
                      </a:srgbClr>
                    </a:gs>
                    <a:gs pos="50000">
                      <a:srgbClr val="3F5779">
                        <a:shade val="67500"/>
                        <a:satMod val="115000"/>
                      </a:srgbClr>
                    </a:gs>
                    <a:gs pos="100000">
                      <a:srgbClr val="3F57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 of treatment, the average patient has possession of antihypertensive medications </a:t>
            </a:r>
            <a:r>
              <a:rPr lang="en-US" sz="2400" dirty="0">
                <a:solidFill>
                  <a:srgbClr val="D1242A"/>
                </a:solidFill>
                <a:latin typeface="Arial Black" panose="020B0A04020102020204" pitchFamily="34" charset="0"/>
              </a:rPr>
              <a:t>only 50% </a:t>
            </a:r>
            <a:r>
              <a:rPr lang="en-US" sz="2400" dirty="0">
                <a:gradFill flip="none" rotWithShape="1">
                  <a:gsLst>
                    <a:gs pos="0">
                      <a:srgbClr val="3F5779">
                        <a:shade val="30000"/>
                        <a:satMod val="115000"/>
                      </a:srgbClr>
                    </a:gs>
                    <a:gs pos="50000">
                      <a:srgbClr val="3F5779">
                        <a:shade val="67500"/>
                        <a:satMod val="115000"/>
                      </a:srgbClr>
                    </a:gs>
                    <a:gs pos="100000">
                      <a:srgbClr val="3F57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of the time, and only 1 in 5 patients has sufficiently high adherence to achieve the benefits observed in clinical trials. 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gradFill flip="none" rotWithShape="1">
                  <a:gsLst>
                    <a:gs pos="0">
                      <a:srgbClr val="3F5779">
                        <a:shade val="30000"/>
                        <a:satMod val="115000"/>
                      </a:srgbClr>
                    </a:gs>
                    <a:gs pos="50000">
                      <a:srgbClr val="3F5779">
                        <a:shade val="67500"/>
                        <a:satMod val="115000"/>
                      </a:srgbClr>
                    </a:gs>
                    <a:gs pos="100000">
                      <a:srgbClr val="3F57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Taking medications </a:t>
            </a:r>
            <a:r>
              <a:rPr lang="en-US" sz="2400" dirty="0">
                <a:solidFill>
                  <a:srgbClr val="D1242A"/>
                </a:solidFill>
                <a:latin typeface="Arial Black" panose="020B0A04020102020204" pitchFamily="34" charset="0"/>
              </a:rPr>
              <a:t>several times</a:t>
            </a:r>
            <a:r>
              <a:rPr lang="en-US" sz="2400" dirty="0">
                <a:gradFill flip="none" rotWithShape="1">
                  <a:gsLst>
                    <a:gs pos="0">
                      <a:srgbClr val="3F5779">
                        <a:shade val="30000"/>
                        <a:satMod val="115000"/>
                      </a:srgbClr>
                    </a:gs>
                    <a:gs pos="50000">
                      <a:srgbClr val="3F5779">
                        <a:shade val="67500"/>
                        <a:satMod val="115000"/>
                      </a:srgbClr>
                    </a:gs>
                    <a:gs pos="100000">
                      <a:srgbClr val="3F57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 throughout the day requires greater attention to scheduling, as well as additional issues such as transportation or storage, which can be </a:t>
            </a:r>
            <a:r>
              <a:rPr lang="en-US" sz="2400" dirty="0">
                <a:solidFill>
                  <a:srgbClr val="D1242A"/>
                </a:solidFill>
                <a:latin typeface="Arial Black" panose="020B0A04020102020204" pitchFamily="34" charset="0"/>
              </a:rPr>
              <a:t>challenging</a:t>
            </a:r>
            <a:r>
              <a:rPr lang="en-US" sz="2400" dirty="0">
                <a:gradFill flip="none" rotWithShape="1">
                  <a:gsLst>
                    <a:gs pos="0">
                      <a:srgbClr val="3F5779">
                        <a:shade val="30000"/>
                        <a:satMod val="115000"/>
                      </a:srgbClr>
                    </a:gs>
                    <a:gs pos="50000">
                      <a:srgbClr val="3F5779">
                        <a:shade val="67500"/>
                        <a:satMod val="115000"/>
                      </a:srgbClr>
                    </a:gs>
                    <a:gs pos="100000">
                      <a:srgbClr val="3F57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 for some patients. 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Simplifying</a:t>
            </a:r>
            <a:r>
              <a:rPr lang="en-US" sz="2400" dirty="0">
                <a:gradFill flip="none" rotWithShape="1">
                  <a:gsLst>
                    <a:gs pos="0">
                      <a:srgbClr val="3F5779">
                        <a:shade val="30000"/>
                        <a:satMod val="115000"/>
                      </a:srgbClr>
                    </a:gs>
                    <a:gs pos="50000">
                      <a:srgbClr val="3F5779">
                        <a:shade val="67500"/>
                        <a:satMod val="115000"/>
                      </a:srgbClr>
                    </a:gs>
                    <a:gs pos="100000">
                      <a:srgbClr val="3F57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 medication regimens, either by less frequent dosing or use of combination drug therapy, improves </a:t>
            </a:r>
            <a:r>
              <a:rPr lang="en-US" sz="2400" dirty="0">
                <a:solidFill>
                  <a:srgbClr val="D1242A"/>
                </a:solidFill>
                <a:latin typeface="Arial Black" panose="020B0A04020102020204" pitchFamily="34" charset="0"/>
              </a:rPr>
              <a:t>adherence.</a:t>
            </a:r>
          </a:p>
          <a:p>
            <a:pPr>
              <a:spcBef>
                <a:spcPts val="3000"/>
              </a:spcBef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xmlns="" val="25128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3">
            <a:extLst>
              <a:ext uri="{FF2B5EF4-FFF2-40B4-BE49-F238E27FC236}">
                <a16:creationId xmlns="" xmlns:a16="http://schemas.microsoft.com/office/drawing/2014/main" id="{8A8F1F3C-EFDE-4D9B-BF05-3DF9A9305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160E63"/>
                </a:solidFill>
              </a:rPr>
              <a:t>Antihypertensive Medication Adherence Strategies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31B543F-B6DC-4B2F-A199-1143AF9CB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2018;71:e13–e115</a:t>
            </a:r>
            <a:endParaRPr lang="fa-I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726180A-2AB5-4AC6-A041-F5ACC22EF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725445"/>
              </p:ext>
            </p:extLst>
          </p:nvPr>
        </p:nvGraphicFramePr>
        <p:xfrm>
          <a:off x="1524000" y="2143919"/>
          <a:ext cx="9144000" cy="2915130"/>
        </p:xfrm>
        <a:graphic>
          <a:graphicData uri="http://schemas.openxmlformats.org/drawingml/2006/table">
            <a:tbl>
              <a:tblPr firstRow="1" firstCol="1" bandRow="1"/>
              <a:tblGrid>
                <a:gridCol w="1080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7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6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2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LOE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Recommendations for Antihypertensive Medication Adherence Strategies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51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</a:rPr>
                        <a:t>B-R</a:t>
                      </a: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 adults with hypertension, dosing of antihypertensive medication 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once daily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rather than multiple times daily is beneficial to improve adherence. </a:t>
                      </a: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5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IIa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B-NR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C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Use of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combination pills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rather than free individual components can be useful to improve adherence to antihypertensive therapy. </a:t>
                      </a:r>
                    </a:p>
                  </a:txBody>
                  <a:tcPr marL="68597" marR="68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200D63-6FDD-4D7E-B42A-FA6BF738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Pressure Measurement</a:t>
            </a:r>
            <a:endParaRPr lang="fa-IR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F3C0EC-7C44-46EC-9599-FAC29AD8A7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Hypertension. 2020;75:1334–1357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D92C1E-A2F9-4E4C-B8E4-1C275D5B4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/>
          <a:stretch/>
        </p:blipFill>
        <p:spPr>
          <a:xfrm>
            <a:off x="2576824" y="1003158"/>
            <a:ext cx="7038352" cy="56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5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05" y="45717"/>
            <a:ext cx="7733213" cy="1911420"/>
          </a:xfrm>
        </p:spPr>
        <p:txBody>
          <a:bodyPr/>
          <a:lstStyle/>
          <a:p>
            <a:pPr fontAlgn="base"/>
            <a:r>
              <a:rPr lang="en-US" dirty="0"/>
              <a:t>A Randomized Trial of Intensive versus Standard Blood-Pressure </a:t>
            </a:r>
            <a:r>
              <a:rPr lang="en-US" dirty="0" smtClean="0"/>
              <a:t>Control List </a:t>
            </a:r>
            <a:r>
              <a:rPr lang="en-US" dirty="0"/>
              <a:t>of authors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SPRINT Research 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2113" y="2342147"/>
            <a:ext cx="11377612" cy="3823703"/>
          </a:xfrm>
        </p:spPr>
        <p:txBody>
          <a:bodyPr/>
          <a:lstStyle/>
          <a:p>
            <a:r>
              <a:rPr lang="en-US" dirty="0"/>
              <a:t>Among patients at high risk for cardiovascular events but without diabetes, targeting a systolic blood pressure of less than 120 mm Hg, as compared with less than 140 mm Hg, resulted in </a:t>
            </a:r>
            <a:r>
              <a:rPr lang="en-US" b="1" dirty="0"/>
              <a:t>lower rates of fatal and nonfatal major cardiovascular events and death </a:t>
            </a:r>
            <a:r>
              <a:rPr lang="en-US" dirty="0"/>
              <a:t>from any cause, although significantly higher rates of some adverse events were observed in the intensive-treatment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81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E60BC306-9D20-4FA3-8E54-B78DDB1E2C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3163" y="1588285"/>
          <a:ext cx="11112180" cy="2002761"/>
        </p:xfrm>
        <a:graphic>
          <a:graphicData uri="http://schemas.openxmlformats.org/presentationml/2006/ole">
            <p:oleObj spid="_x0000_s1047" name="Document" r:id="rId4" imgW="7090876" imgH="1279472" progId="Word.Document.12">
              <p:embed/>
            </p:oleObj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="" xmlns:a16="http://schemas.microsoft.com/office/drawing/2014/main" id="{F02D961F-9E14-4934-9BFA-80FB3874AF66}"/>
              </a:ext>
            </a:extLst>
          </p:cNvPr>
          <p:cNvGraphicFramePr>
            <a:graphicFrameLocks/>
          </p:cNvGraphicFramePr>
          <p:nvPr/>
        </p:nvGraphicFramePr>
        <p:xfrm>
          <a:off x="2208113" y="3083688"/>
          <a:ext cx="7775774" cy="286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2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57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3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Category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Systolic (mmHg)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Diastolic (mmHg)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Optimal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 120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  80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Normal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120 - 129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And / or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 – 84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High Normal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130 - 139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And / or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85 – 89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Grade 1 hypertension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140 - 159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And / or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90 – 99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Grade 2 hypertension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160 - 179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And / or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100 – 109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Grade 3 hypertension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≥ 180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And / or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≥  110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66C76835-1686-4B39-ADD3-582B5A42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5" y="45717"/>
            <a:ext cx="9940838" cy="957441"/>
          </a:xfrm>
        </p:spPr>
        <p:txBody>
          <a:bodyPr/>
          <a:lstStyle/>
          <a:p>
            <a:r>
              <a:rPr lang="en-US" sz="2800" b="1" dirty="0">
                <a:latin typeface="AdvPA336"/>
              </a:rPr>
              <a:t>Classification of office blood pressure</a:t>
            </a:r>
            <a:r>
              <a:rPr lang="en-US" sz="1050" b="1" dirty="0">
                <a:latin typeface="AdvPA336"/>
              </a:rPr>
              <a:t> </a:t>
            </a:r>
            <a:br>
              <a:rPr lang="en-US" sz="1050" b="1" dirty="0">
                <a:latin typeface="AdvPA336"/>
              </a:rPr>
            </a:br>
            <a:r>
              <a:rPr lang="en-US" sz="2800" b="1" dirty="0">
                <a:latin typeface="AdvPA336"/>
              </a:rPr>
              <a:t>and definitions of hypertension grade</a:t>
            </a:r>
            <a:endParaRPr lang="fa-IR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167EA6E-BC3E-4C8D-AFD1-A8E2909EA5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Hypertens</a:t>
            </a:r>
            <a:r>
              <a:rPr lang="en-US" dirty="0"/>
              <a:t> 2018;36:1953-2041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8105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7905" y="302983"/>
            <a:ext cx="9434652" cy="442909"/>
          </a:xfrm>
          <a:prstGeom prst="rect">
            <a:avLst/>
          </a:prstGeom>
        </p:spPr>
        <p:txBody>
          <a:bodyPr vert="horz" wrap="square" lIns="0" tIns="11906" rIns="0" bIns="0" rtlCol="0" anchor="ctr">
            <a:spAutoFit/>
          </a:bodyPr>
          <a:lstStyle/>
          <a:p>
            <a:pPr marL="11906">
              <a:lnSpc>
                <a:spcPct val="100000"/>
              </a:lnSpc>
              <a:spcBef>
                <a:spcPts val="94"/>
              </a:spcBef>
            </a:pPr>
            <a:r>
              <a:rPr spc="-5" dirty="0"/>
              <a:t>Routine work-up for evaluation </a:t>
            </a:r>
            <a:r>
              <a:rPr dirty="0"/>
              <a:t>of </a:t>
            </a:r>
            <a:r>
              <a:rPr spc="-5" dirty="0"/>
              <a:t>hypertensive</a:t>
            </a:r>
            <a:r>
              <a:rPr spc="75" dirty="0"/>
              <a:t> </a:t>
            </a:r>
            <a:r>
              <a:rPr spc="-5" dirty="0"/>
              <a:t>patients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ED181D3F-9541-4459-87C9-821FF60E10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Hypertens</a:t>
            </a:r>
            <a:r>
              <a:rPr lang="en-US" dirty="0"/>
              <a:t> 2018;36:1953-2041 </a:t>
            </a:r>
            <a:endParaRPr lang="fa-IR"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6376314"/>
              </p:ext>
            </p:extLst>
          </p:nvPr>
        </p:nvGraphicFramePr>
        <p:xfrm>
          <a:off x="2204144" y="1474506"/>
          <a:ext cx="7533680" cy="4360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3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5386">
                <a:tc>
                  <a:txBody>
                    <a:bodyPr/>
                    <a:lstStyle/>
                    <a:p>
                      <a:pPr marL="68580">
                        <a:lnSpc>
                          <a:spcPts val="1910"/>
                        </a:lnSpc>
                      </a:pPr>
                      <a:r>
                        <a:rPr sz="1500" b="1" spc="-5" dirty="0">
                          <a:latin typeface="Verdana"/>
                          <a:cs typeface="Verdana"/>
                        </a:rPr>
                        <a:t>Routine </a:t>
                      </a:r>
                      <a:r>
                        <a:rPr sz="1500" b="1" dirty="0">
                          <a:latin typeface="Verdana"/>
                          <a:cs typeface="Verdana"/>
                        </a:rPr>
                        <a:t>laboratory</a:t>
                      </a:r>
                      <a:r>
                        <a:rPr sz="1500" b="1" spc="-5" dirty="0">
                          <a:latin typeface="Verdana"/>
                          <a:cs typeface="Verdana"/>
                        </a:rPr>
                        <a:t> tests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D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marL="68580">
                        <a:lnSpc>
                          <a:spcPts val="1914"/>
                        </a:lnSpc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Haemoglobin and/or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haematocrit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382">
                <a:tc>
                  <a:txBody>
                    <a:bodyPr/>
                    <a:lstStyle/>
                    <a:p>
                      <a:pPr marL="68580">
                        <a:lnSpc>
                          <a:spcPts val="1920"/>
                        </a:lnSpc>
                      </a:pPr>
                      <a:r>
                        <a:rPr sz="1500" spc="-15" dirty="0">
                          <a:latin typeface="Verdana"/>
                          <a:cs typeface="Verdana"/>
                        </a:rPr>
                        <a:t>Fasting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blood glucose and glycated</a:t>
                      </a:r>
                      <a:r>
                        <a:rPr sz="15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HbA</a:t>
                      </a:r>
                      <a:r>
                        <a:rPr sz="1500" spc="-15" baseline="-15151" dirty="0">
                          <a:latin typeface="Verdana"/>
                          <a:cs typeface="Verdana"/>
                        </a:rPr>
                        <a:t>1c</a:t>
                      </a:r>
                      <a:endParaRPr sz="1500" baseline="-15151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38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Blood lipids: total cholesterol, LDL cholesterol, HDL</a:t>
                      </a:r>
                      <a:r>
                        <a:rPr sz="15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cholesterol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38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Blood triglycerides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5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38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Blood potassium and</a:t>
                      </a:r>
                      <a:r>
                        <a:rPr sz="15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sodium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5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538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Blood uric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acid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1191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5378">
                <a:tc>
                  <a:txBody>
                    <a:bodyPr/>
                    <a:lstStyle/>
                    <a:p>
                      <a:pPr marL="68580">
                        <a:lnSpc>
                          <a:spcPts val="1910"/>
                        </a:lnSpc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Blood creatinine and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eGFR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5388">
                <a:tc>
                  <a:txBody>
                    <a:bodyPr/>
                    <a:lstStyle/>
                    <a:p>
                      <a:pPr marL="68580">
                        <a:lnSpc>
                          <a:spcPts val="1914"/>
                        </a:lnSpc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Blood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liver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function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tests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6813">
                <a:tc>
                  <a:txBody>
                    <a:bodyPr/>
                    <a:lstStyle/>
                    <a:p>
                      <a:pPr marL="68580" marR="202565">
                        <a:lnSpc>
                          <a:spcPts val="1900"/>
                        </a:lnSpc>
                        <a:spcBef>
                          <a:spcPts val="75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Urine analysis: microscopic examination; urinary protein by dipstick test </a:t>
                      </a:r>
                      <a:r>
                        <a:rPr sz="1500" spc="-75" dirty="0">
                          <a:latin typeface="Verdana"/>
                          <a:cs typeface="Verdana"/>
                        </a:rPr>
                        <a:t>or,  </a:t>
                      </a:r>
                      <a:r>
                        <a:rPr sz="1500" spc="-25" dirty="0">
                          <a:latin typeface="Verdana"/>
                          <a:cs typeface="Verdana"/>
                        </a:rPr>
                        <a:t>ideally,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albumin:creatinine</a:t>
                      </a:r>
                      <a:r>
                        <a:rPr sz="15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ratio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9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537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12-lead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ECG</a:t>
                      </a: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1191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22FBE0D-0EAA-4444-9B4D-A46140C2E678}"/>
              </a:ext>
            </a:extLst>
          </p:cNvPr>
          <p:cNvSpPr/>
          <p:nvPr/>
        </p:nvSpPr>
        <p:spPr>
          <a:xfrm>
            <a:off x="-1" y="0"/>
            <a:ext cx="12192001" cy="1272836"/>
          </a:xfrm>
          <a:prstGeom prst="rect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93D891C-F07D-46CC-ACC6-B240401173F3}"/>
              </a:ext>
            </a:extLst>
          </p:cNvPr>
          <p:cNvSpPr/>
          <p:nvPr/>
        </p:nvSpPr>
        <p:spPr>
          <a:xfrm>
            <a:off x="0" y="34403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F5779"/>
                </a:solidFill>
                <a:effectLst/>
                <a:uLnTx/>
                <a:uFillTx/>
                <a:latin typeface="AdvPA336"/>
                <a:ea typeface="+mn-ea"/>
                <a:cs typeface="+mn-cs"/>
              </a:rPr>
              <a:t>Hypertension and total cardiovascular risk assessment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3F577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E915D180-740A-46DC-B93B-C0E58268A0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8086" y="3012360"/>
            <a:ext cx="3201479" cy="3284268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Hypertension </a:t>
            </a:r>
            <a:r>
              <a:rPr lang="en-US" sz="2800" dirty="0">
                <a:solidFill>
                  <a:srgbClr val="FF0000"/>
                </a:solidFill>
              </a:rPr>
              <a:t>rarely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occurs in </a:t>
            </a:r>
            <a:r>
              <a:rPr lang="en-US" sz="2800" dirty="0">
                <a:solidFill>
                  <a:srgbClr val="FF0000"/>
                </a:solidFill>
              </a:rPr>
              <a:t>isolation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, and often clusters with other cardiovascular risk factors such as dyslipidemia and glucose intolerance.</a:t>
            </a:r>
          </a:p>
          <a:p>
            <a:endParaRPr lang="fa-IR" sz="2800" dirty="0"/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C7968314-E157-4487-8D76-03066B0A502A}"/>
              </a:ext>
            </a:extLst>
          </p:cNvPr>
          <p:cNvSpPr txBox="1">
            <a:spLocks/>
          </p:cNvSpPr>
          <p:nvPr/>
        </p:nvSpPr>
        <p:spPr>
          <a:xfrm>
            <a:off x="4495259" y="3505248"/>
            <a:ext cx="3201479" cy="22984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99B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Tahoma" panose="020B0604030504040204" pitchFamily="34" charset="0"/>
              </a:rPr>
              <a:t>This metabolic risk factor clustering has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Tahoma" panose="020B0604030504040204" pitchFamily="34" charset="0"/>
              </a:rPr>
              <a:t>multiplicative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99B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Tahoma" panose="020B0604030504040204" pitchFamily="34" charset="0"/>
              </a:rPr>
              <a:t>effect on cardiovascular risk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38DE7760-EEEF-4CF5-8F89-F087F0432EA8}"/>
              </a:ext>
            </a:extLst>
          </p:cNvPr>
          <p:cNvSpPr txBox="1">
            <a:spLocks/>
          </p:cNvSpPr>
          <p:nvPr/>
        </p:nvSpPr>
        <p:spPr>
          <a:xfrm>
            <a:off x="8319008" y="3232644"/>
            <a:ext cx="3201479" cy="32842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99B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Tahoma" panose="020B0604030504040204" pitchFamily="34" charset="0"/>
              </a:rPr>
              <a:t>Quantification of total cardiovascular risk is an important part of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Tahoma" panose="020B0604030504040204" pitchFamily="34" charset="0"/>
              </a:rPr>
              <a:t>risk stratification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99BB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Tahoma" panose="020B0604030504040204" pitchFamily="34" charset="0"/>
              </a:rPr>
              <a:t> process for patients with hypertension.</a:t>
            </a:r>
          </a:p>
        </p:txBody>
      </p:sp>
    </p:spTree>
    <p:extLst>
      <p:ext uri="{BB962C8B-B14F-4D97-AF65-F5344CB8AC3E}">
        <p14:creationId xmlns:p14="http://schemas.microsoft.com/office/powerpoint/2010/main" xmlns="" val="197886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9E36BD4E-207E-4389-B16C-44D8C6975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905" y="45717"/>
            <a:ext cx="8782369" cy="957441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002060"/>
                </a:solidFill>
                <a:ea typeface="MS PGothic" panose="020B0600070205080204" pitchFamily="34" charset="-128"/>
              </a:rPr>
              <a:t>Factors influencing CV risk in patients with hypertension</a:t>
            </a:r>
            <a:endParaRPr lang="en-US" altLang="en-US" sz="2400" dirty="0">
              <a:solidFill>
                <a:srgbClr val="002060"/>
              </a:solidFill>
              <a:highlight>
                <a:srgbClr val="FFFF00"/>
              </a:highlight>
              <a:ea typeface="MS PGothic" panose="020B0600070205080204" pitchFamily="34" charset="-12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2E921A-371A-491E-9F4F-B57D91339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spc="-5" dirty="0" err="1"/>
              <a:t>Hypertens</a:t>
            </a:r>
            <a:r>
              <a:rPr lang="en-US" spc="-5" dirty="0"/>
              <a:t> 2018;36:1953-2041</a:t>
            </a:r>
            <a:endParaRPr lang="fa-IR" dirty="0"/>
          </a:p>
        </p:txBody>
      </p:sp>
      <p:sp>
        <p:nvSpPr>
          <p:cNvPr id="11267" name="Rectangle 1">
            <a:extLst>
              <a:ext uri="{FF2B5EF4-FFF2-40B4-BE49-F238E27FC236}">
                <a16:creationId xmlns="" xmlns:a16="http://schemas.microsoft.com/office/drawing/2014/main" id="{6FBE90F3-38DE-4186-B30E-B0717FD17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8" name="object 8">
            <a:extLst>
              <a:ext uri="{FF2B5EF4-FFF2-40B4-BE49-F238E27FC236}">
                <a16:creationId xmlns="" xmlns:a16="http://schemas.microsoft.com/office/drawing/2014/main" id="{9BFBD53F-5245-4735-BEFE-B735740B7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639114"/>
              </p:ext>
            </p:extLst>
          </p:nvPr>
        </p:nvGraphicFramePr>
        <p:xfrm>
          <a:off x="1054100" y="1414778"/>
          <a:ext cx="9899650" cy="466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9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Demographic characteristics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laboratory</a:t>
                      </a:r>
                      <a:r>
                        <a:rPr sz="14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parameters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D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Sex (men &gt;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women)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37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Age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47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38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Smoking –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current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past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history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38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35" dirty="0">
                          <a:latin typeface="Verdana"/>
                          <a:cs typeface="Verdana"/>
                        </a:rPr>
                        <a:t>Total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cholesterol and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HDL-C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37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Uric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acid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37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Diabetes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338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Overweight or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obesity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37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15" dirty="0">
                          <a:latin typeface="Verdana"/>
                          <a:cs typeface="Verdana"/>
                        </a:rPr>
                        <a:t>Family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history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premature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CVD (men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aged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&lt;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55 years and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women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aged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&lt;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65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years)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338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15" dirty="0">
                          <a:latin typeface="Verdana"/>
                          <a:cs typeface="Verdana"/>
                        </a:rPr>
                        <a:t>Family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parental history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early onset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hypertension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337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Early onset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menopause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47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38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Sedentary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lifestyle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337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Psychosocial and socioeconomic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factors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338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Heart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rate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(resting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values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&gt;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80 beats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per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min)</a:t>
                      </a:r>
                    </a:p>
                  </a:txBody>
                  <a:tcPr marL="0" marR="0" marT="64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7">
            <a:extLst>
              <a:ext uri="{FF2B5EF4-FFF2-40B4-BE49-F238E27FC236}">
                <a16:creationId xmlns="" xmlns:a16="http://schemas.microsoft.com/office/drawing/2014/main" id="{2F3C57CA-E83B-4A0F-8E30-1C8190A17B12}"/>
              </a:ext>
            </a:extLst>
          </p:cNvPr>
          <p:cNvGraphicFramePr>
            <a:graphicFrameLocks/>
          </p:cNvGraphicFramePr>
          <p:nvPr/>
        </p:nvGraphicFramePr>
        <p:xfrm>
          <a:off x="1014797" y="1812945"/>
          <a:ext cx="10162403" cy="3962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4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81852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Very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</a:rPr>
                        <a:t> high risk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Wingdings" panose="05000000000000000000" pitchFamily="2" charset="2"/>
                        <a:buChar char="Ø"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Documented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 CVD, </a:t>
                      </a:r>
                    </a:p>
                    <a:p>
                      <a:pPr marL="285750" indent="-285750" algn="l" rtl="0">
                        <a:buFont typeface="Wingdings" panose="05000000000000000000" pitchFamily="2" charset="2"/>
                        <a:buChar char="Ø"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DM with target organ damage, </a:t>
                      </a:r>
                      <a:endParaRPr lang="fa-IR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 algn="l" rtl="0">
                        <a:buFont typeface="Wingdings" panose="05000000000000000000" pitchFamily="2" charset="2"/>
                        <a:buChar char="Ø"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Severe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 CKD (</a:t>
                      </a:r>
                      <a:r>
                        <a:rPr lang="en-US" b="0" baseline="0" dirty="0" err="1">
                          <a:solidFill>
                            <a:srgbClr val="000000"/>
                          </a:solidFill>
                        </a:rPr>
                        <a:t>eGFR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 &lt; 30 mL/min/1.73 m2)</a:t>
                      </a:r>
                    </a:p>
                    <a:p>
                      <a:pPr marL="285750" indent="-285750" algn="l" rtl="0">
                        <a:buFont typeface="Wingdings" panose="05000000000000000000" pitchFamily="2" charset="2"/>
                        <a:buChar char="Ø"/>
                      </a:pPr>
                      <a:r>
                        <a:rPr lang="en-US" b="1" baseline="0" dirty="0">
                          <a:solidFill>
                            <a:srgbClr val="000000"/>
                          </a:solidFill>
                        </a:rPr>
                        <a:t>A calculated 10-year SCORE of ≥ 10%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8434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High risk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anose="05000000000000000000" pitchFamily="2" charset="2"/>
                        <a:buChar char="Ø"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Marked elevation of a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 single risk factor e.g. FH or </a:t>
                      </a:r>
                      <a:r>
                        <a:rPr lang="en-US" b="0" baseline="0" dirty="0">
                          <a:solidFill>
                            <a:srgbClr val="FF0000"/>
                          </a:solidFill>
                        </a:rPr>
                        <a:t>grade 3 hypertension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Ø"/>
                      </a:pPr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Most other people with diabetes mellitus </a:t>
                      </a:r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Ø"/>
                      </a:pPr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Hypertensive LVH</a:t>
                      </a:r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Ø"/>
                      </a:pPr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Moderate CKD (</a:t>
                      </a:r>
                      <a:r>
                        <a:rPr lang="en-US" b="0" baseline="0" dirty="0" err="1">
                          <a:solidFill>
                            <a:srgbClr val="000000"/>
                          </a:solidFill>
                        </a:rPr>
                        <a:t>eGFR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 30-59 mL/min/1.73 m2)</a:t>
                      </a:r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Ø"/>
                      </a:pPr>
                      <a:r>
                        <a:rPr lang="en-US" b="1" baseline="0" dirty="0">
                          <a:solidFill>
                            <a:srgbClr val="000000"/>
                          </a:solidFill>
                        </a:rPr>
                        <a:t>A calculated 10-year SCORE of 5-10%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5271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 risk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Wingdings" panose="05000000000000000000" pitchFamily="2" charset="2"/>
                        <a:buChar char="Ø"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</a:rPr>
                        <a:t> calculated 10-year SCORE of 1% to &lt; 5%</a:t>
                      </a:r>
                    </a:p>
                    <a:p>
                      <a:pPr marL="285750" indent="-285750" algn="l" rtl="0">
                        <a:buFont typeface="Wingdings" panose="05000000000000000000" pitchFamily="2" charset="2"/>
                        <a:buChar char="Ø"/>
                      </a:pPr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Grade 2 hypertension</a:t>
                      </a:r>
                    </a:p>
                    <a:p>
                      <a:pPr marL="285750" indent="-285750" algn="l" rtl="0">
                        <a:buFont typeface="Wingdings" panose="05000000000000000000" pitchFamily="2" charset="2"/>
                        <a:buChar char="Ø"/>
                      </a:pPr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Many middle-aged people belong to this category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9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Low risk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Wingdings" panose="05000000000000000000" pitchFamily="2" charset="2"/>
                        <a:buChar char="Ø"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A calculated 10-year SCORE of &lt; 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FB687333-F85F-46F7-8A8A-843D5770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5" y="45717"/>
            <a:ext cx="9091752" cy="957441"/>
          </a:xfrm>
        </p:spPr>
        <p:txBody>
          <a:bodyPr/>
          <a:lstStyle/>
          <a:p>
            <a:r>
              <a:rPr lang="en-US" dirty="0"/>
              <a:t>Hypertension and total cardiovascular risk assessment</a:t>
            </a:r>
            <a:endParaRPr lang="fa-IR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94E0149-CA5D-4954-B530-5AFED4BD3C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Hypertens</a:t>
            </a:r>
            <a:r>
              <a:rPr lang="en-US" dirty="0"/>
              <a:t> 2018;36:1953-2041</a:t>
            </a:r>
          </a:p>
        </p:txBody>
      </p:sp>
    </p:spTree>
    <p:extLst>
      <p:ext uri="{BB962C8B-B14F-4D97-AF65-F5344CB8AC3E}">
        <p14:creationId xmlns:p14="http://schemas.microsoft.com/office/powerpoint/2010/main" xmlns="" val="399319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_A" val=""/>
  <p:tag name="ITEM_B" val=""/>
  <p:tag name="ITEM_C" val=""/>
  <p:tag name="ITEM_D" val=""/>
  <p:tag name="ITEM_E" val=""/>
  <p:tag name="ITEM_F" val=""/>
  <p:tag name="DE_SCORE" val="10"/>
  <p:tag name="DECSCOREFORALL" val="0"/>
  <p:tag name="DIFFICULTY_LEVEL" val="EASY"/>
  <p:tag name="TIME_LIMIT" val="30"/>
  <p:tag name="QUESTION_SCORE" val="10"/>
  <p:tag name="QTIME_LIMIT" val="10"/>
  <p:tag name="QUESTION_TITLE" val=""/>
  <p:tag name="QACTMODE" val="0"/>
  <p:tag name="DIS_BAR" val="1"/>
  <p:tag name="IR_TYPE" val="0"/>
  <p:tag name="RESULT_EXCLUDEGIVEUP" val="1"/>
  <p:tag name="RESULT_VALIDOPTIONNO" val="6"/>
  <p:tag name="RESULT_VALIDMINNO" val="0"/>
  <p:tag name="RESULT_VALIDMAXNO" val="0"/>
  <p:tag name="QSETANAFTER" val="0"/>
  <p:tag name="COMP_GROUPCOUNT" val="0"/>
  <p:tag name="COMP_OBJECTCOUNT" val="0"/>
  <p:tag name="IS_COMPARE" val="0"/>
  <p:tag name="BARQQL_HASBACKFRAME" val="1"/>
  <p:tag name="BARQQL_DISNUMBER" val="0"/>
  <p:tag name="BARQQL_DISSCALE" val="0"/>
  <p:tag name="BARQQL_BACKFRAMECOLOR" val="15724527"/>
  <p:tag name="BARQQL_BOTTOMCOLOR" val="8421504"/>
  <p:tag name="BARQQL_NORMALCOLOR" val="16711680"/>
  <p:tag name="BARQQL_RIGHTCOLOR" val="65280"/>
  <p:tag name="BARQQL_WRONGCOLOR" val="255"/>
  <p:tag name="BARQQL_NONECOLOR" val="12632256"/>
  <p:tag name="BARQQL_TEXTCOLOR" val="0"/>
  <p:tag name="BARQQL_CHARTYPE" val="0"/>
  <p:tag name="QQL_SCALEDIS" val="1"/>
  <p:tag name="QQL_WIDTHSCALE" val="1.2"/>
  <p:tag name="QQL_HEIGHTSCALE" val="1.2"/>
  <p:tag name="RESULTSET_DISATONCE" val="0"/>
  <p:tag name="RESULTSET_DISSLIDEATONCE" val="0"/>
  <p:tag name="RESULTSET_DISBUTTON" val="0"/>
  <p:tag name="RESULTSET_DISNUMBER" val="0"/>
  <p:tag name="RESULTSET_DISSCALE" val="0"/>
  <p:tag name="RESULT_OPTIONCOLOR" val="0"/>
  <p:tag name="RESULT_OPA" val="0"/>
  <p:tag name="RESULT_OPB" val="0"/>
  <p:tag name="RESULT_OPC" val="0"/>
  <p:tag name="RESULT_OPD" val="0"/>
  <p:tag name="RESULT_OPE" val="0"/>
  <p:tag name="RESULT_OPF" val="0"/>
  <p:tag name="RESULT_OPN" val="0"/>
  <p:tag name="RESULTSET_DISATTENDANCE" val="0"/>
  <p:tag name="RESULTSET_DISCOODINATE" val="0"/>
  <p:tag name="RESULTSET_DISRECEIVED" val="0"/>
  <p:tag name="RESULTSET_BACKFRAMECOLOR" val="16761024"/>
  <p:tag name="RESULTSET_TITLECOLOR" val="16711680"/>
  <p:tag name="RESULTSET_NORMALCOLOR" val="16711680"/>
  <p:tag name="RESULTSET_RIGHTCOLOR" val="65280"/>
  <p:tag name="RESULTSET_WRONGCOLOR" val="255"/>
  <p:tag name="RESULTSET_NONECOLOR" val="12632256"/>
  <p:tag name="RESULTSET_TEXTCOLOR" val="0"/>
  <p:tag name="RESULTSET_CHARTTYPE" val="0"/>
  <p:tag name="RESULTSET_OPTIONCONTENTFONT" val="10"/>
  <p:tag name="RESULTSET_OPTIONSCALEFONT" val="12"/>
  <p:tag name="RESULTSET_OPTIONNOFONT" val="12"/>
  <p:tag name="RESULTSET_TITLEFONT" val="14"/>
  <p:tag name="RESULTSET_PIEOPTIONFONTSIZE" val="8"/>
  <p:tag name="DYNAMIC_SCORE" val="0"/>
  <p:tag name="SCORE_STEP" val="0"/>
  <p:tag name="DYNAMIC_SCOREINTERVAL" val="30"/>
  <p:tag name="DYNAMIC_MAXSCOR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_A" val=""/>
  <p:tag name="ITEM_B" val=""/>
  <p:tag name="ITEM_C" val=""/>
  <p:tag name="ITEM_D" val=""/>
  <p:tag name="ITEM_E" val=""/>
  <p:tag name="ITEM_F" val=""/>
  <p:tag name="DE_SCORE" val="10"/>
  <p:tag name="DECSCOREFORALL" val="0"/>
  <p:tag name="DIFFICULTY_LEVEL" val="EASY"/>
  <p:tag name="TIME_LIMIT" val="30"/>
  <p:tag name="QUESTION_SCORE" val="10"/>
  <p:tag name="QTIME_LIMIT" val="10"/>
  <p:tag name="QUESTION_TITLE" val=""/>
  <p:tag name="QACTMODE" val="0"/>
  <p:tag name="DIS_BAR" val="1"/>
  <p:tag name="IR_TYPE" val="0"/>
  <p:tag name="RESULT_EXCLUDEGIVEUP" val="1"/>
  <p:tag name="RESULT_VALIDOPTIONNO" val="6"/>
  <p:tag name="RESULT_VALIDMINNO" val="0"/>
  <p:tag name="RESULT_VALIDMAXNO" val="0"/>
  <p:tag name="QSETANAFTER" val="0"/>
  <p:tag name="COMP_GROUPCOUNT" val="0"/>
  <p:tag name="COMP_OBJECTCOUNT" val="0"/>
  <p:tag name="IS_COMPARE" val="0"/>
  <p:tag name="BARQQL_HASBACKFRAME" val="1"/>
  <p:tag name="BARQQL_DISNUMBER" val="0"/>
  <p:tag name="BARQQL_DISSCALE" val="0"/>
  <p:tag name="BARQQL_BACKFRAMECOLOR" val="15724527"/>
  <p:tag name="BARQQL_BOTTOMCOLOR" val="8421504"/>
  <p:tag name="BARQQL_NORMALCOLOR" val="16711680"/>
  <p:tag name="BARQQL_RIGHTCOLOR" val="65280"/>
  <p:tag name="BARQQL_WRONGCOLOR" val="255"/>
  <p:tag name="BARQQL_NONECOLOR" val="12632256"/>
  <p:tag name="BARQQL_TEXTCOLOR" val="0"/>
  <p:tag name="BARQQL_CHARTYPE" val="0"/>
  <p:tag name="QQL_SCALEDIS" val="1"/>
  <p:tag name="QQL_WIDTHSCALE" val="1.2"/>
  <p:tag name="QQL_HEIGHTSCALE" val="1.2"/>
  <p:tag name="RESULTSET_DISATONCE" val="0"/>
  <p:tag name="RESULTSET_DISSLIDEATONCE" val="0"/>
  <p:tag name="RESULTSET_DISBUTTON" val="0"/>
  <p:tag name="RESULTSET_DISNUMBER" val="0"/>
  <p:tag name="RESULTSET_DISSCALE" val="0"/>
  <p:tag name="RESULT_OPTIONCOLOR" val="0"/>
  <p:tag name="RESULT_OPA" val="0"/>
  <p:tag name="RESULT_OPB" val="0"/>
  <p:tag name="RESULT_OPC" val="0"/>
  <p:tag name="RESULT_OPD" val="0"/>
  <p:tag name="RESULT_OPE" val="0"/>
  <p:tag name="RESULT_OPF" val="0"/>
  <p:tag name="RESULT_OPN" val="0"/>
  <p:tag name="RESULTSET_DISATTENDANCE" val="0"/>
  <p:tag name="RESULTSET_DISCOODINATE" val="0"/>
  <p:tag name="RESULTSET_DISRECEIVED" val="0"/>
  <p:tag name="RESULTSET_BACKFRAMECOLOR" val="16761024"/>
  <p:tag name="RESULTSET_TITLECOLOR" val="16711680"/>
  <p:tag name="RESULTSET_NORMALCOLOR" val="16711680"/>
  <p:tag name="RESULTSET_RIGHTCOLOR" val="65280"/>
  <p:tag name="RESULTSET_WRONGCOLOR" val="255"/>
  <p:tag name="RESULTSET_NONECOLOR" val="12632256"/>
  <p:tag name="RESULTSET_TEXTCOLOR" val="0"/>
  <p:tag name="RESULTSET_CHARTTYPE" val="0"/>
  <p:tag name="RESULTSET_OPTIONCONTENTFONT" val="10"/>
  <p:tag name="RESULTSET_OPTIONSCALEFONT" val="12"/>
  <p:tag name="RESULTSET_OPTIONNOFONT" val="12"/>
  <p:tag name="RESULTSET_TITLEFONT" val="14"/>
  <p:tag name="RESULTSET_PIEOPTIONFONTSIZE" val="8"/>
  <p:tag name="DYNAMIC_SCORE" val="0"/>
  <p:tag name="SCORE_STEP" val="0"/>
  <p:tag name="DYNAMIC_SCOREINTERVAL" val="30"/>
  <p:tag name="DYNAMIC_MAXSCOR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Retail_PitchDeck_MO - v7.potx" id="{04ED404D-92C0-42EC-90F3-6105F195F488}" vid="{403B413F-466D-4546-828D-306206A851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6596</TotalTime>
  <Words>2004</Words>
  <Application>Microsoft Office PowerPoint</Application>
  <PresentationFormat>Custom</PresentationFormat>
  <Paragraphs>315</Paragraphs>
  <Slides>40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Office Theme</vt:lpstr>
      <vt:lpstr>1_Office Theme</vt:lpstr>
      <vt:lpstr>2_Office Theme</vt:lpstr>
      <vt:lpstr>Document</vt:lpstr>
      <vt:lpstr>Management of hypertension based on last international guidelines</vt:lpstr>
      <vt:lpstr>Slide 2</vt:lpstr>
      <vt:lpstr>Checklist for Accurate Measurement of BP </vt:lpstr>
      <vt:lpstr>Blood Pressure Measurement</vt:lpstr>
      <vt:lpstr>Classification of office blood pressure  and definitions of hypertension grade</vt:lpstr>
      <vt:lpstr>Routine work-up for evaluation of hypertensive patients</vt:lpstr>
      <vt:lpstr>Slide 7</vt:lpstr>
      <vt:lpstr>Factors influencing CV risk in patients with hypertension</vt:lpstr>
      <vt:lpstr>Hypertension and total cardiovascular risk assessment</vt:lpstr>
      <vt:lpstr>Hypertension and CV risk assessment</vt:lpstr>
      <vt:lpstr>Slide 11</vt:lpstr>
      <vt:lpstr>Screening and diagnosis of hypertension</vt:lpstr>
      <vt:lpstr>Screening and diagnosis of hypertension</vt:lpstr>
      <vt:lpstr>Screening and diagnosis of hypertension</vt:lpstr>
      <vt:lpstr>Screening and diagnosis of hypertension</vt:lpstr>
      <vt:lpstr>Slide 16</vt:lpstr>
      <vt:lpstr>Definitions of hypertension according to office, ambulatory, and home blood pressure levels </vt:lpstr>
      <vt:lpstr>Initiation of blood pressure-lowering drug treatment</vt:lpstr>
      <vt:lpstr>Choice of Initial Medication </vt:lpstr>
      <vt:lpstr>Core drug treatment strategy for uncomplicated hypertension</vt:lpstr>
      <vt:lpstr>Advantages of Combination Drug Therapy</vt:lpstr>
      <vt:lpstr>Advantages of Combination Drug Therapy</vt:lpstr>
      <vt:lpstr>General Principles of Drug Therapy </vt:lpstr>
      <vt:lpstr>Anti-hypertensive Agents in Patients with Other Complications </vt:lpstr>
      <vt:lpstr>Management of Hypertension for Secondary Stroke Prevention </vt:lpstr>
      <vt:lpstr>Post-stroke Antihypertensive Treatment Study (PATS)</vt:lpstr>
      <vt:lpstr>Post-stroke Antihypertensive Treatment Study (PATS)</vt:lpstr>
      <vt:lpstr>Management of Hypertension in Patients With Atrial Fibrillation</vt:lpstr>
      <vt:lpstr>ACEi\ARB vs β-blocker and CCB  on preventing AF recurrent in long-term follow-up</vt:lpstr>
      <vt:lpstr>Management of Hypertension in Patients With SIHD</vt:lpstr>
      <vt:lpstr>Management of Hypertension in Patients With Heart Failure</vt:lpstr>
      <vt:lpstr>Management of Hypertension in Patients With CKD</vt:lpstr>
      <vt:lpstr>Management of Hypertension in Patients With Diabetes Mellitus</vt:lpstr>
      <vt:lpstr>Pregnancy </vt:lpstr>
      <vt:lpstr>Slide 35</vt:lpstr>
      <vt:lpstr>Prevalence of Hypertension in the U.S.</vt:lpstr>
      <vt:lpstr>Prevalence of Hypertension in Iran</vt:lpstr>
      <vt:lpstr>Slide 38</vt:lpstr>
      <vt:lpstr>Antihypertensive Medication Adherence Strategies</vt:lpstr>
      <vt:lpstr>A Randomized Trial of Intensive versus Standard Blood-Pressure Control List of authors. The SPRINT Research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Rezaei</dc:creator>
  <cp:lastModifiedBy>LER01</cp:lastModifiedBy>
  <cp:revision>80</cp:revision>
  <dcterms:created xsi:type="dcterms:W3CDTF">2021-02-21T20:36:06Z</dcterms:created>
  <dcterms:modified xsi:type="dcterms:W3CDTF">2021-12-08T04:55:13Z</dcterms:modified>
</cp:coreProperties>
</file>