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336" r:id="rId23"/>
    <p:sldId id="279" r:id="rId24"/>
    <p:sldId id="282" r:id="rId25"/>
    <p:sldId id="284" r:id="rId26"/>
    <p:sldId id="337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70" d="100"/>
          <a:sy n="70" d="100"/>
        </p:scale>
        <p:origin x="-1332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9AE8930-4A22-4B38-B606-83C974AE172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00E119-5E56-4F56-AC80-855E9D5BCD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19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930-4A22-4B38-B606-83C974AE172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E119-5E56-4F56-AC80-855E9D5B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0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930-4A22-4B38-B606-83C974AE172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E119-5E56-4F56-AC80-855E9D5BCD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299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930-4A22-4B38-B606-83C974AE172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E119-5E56-4F56-AC80-855E9D5BCD2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092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930-4A22-4B38-B606-83C974AE172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E119-5E56-4F56-AC80-855E9D5B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29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930-4A22-4B38-B606-83C974AE172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E119-5E56-4F56-AC80-855E9D5BCD2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792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930-4A22-4B38-B606-83C974AE172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E119-5E56-4F56-AC80-855E9D5BCD2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788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930-4A22-4B38-B606-83C974AE172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E119-5E56-4F56-AC80-855E9D5BCD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457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930-4A22-4B38-B606-83C974AE172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E119-5E56-4F56-AC80-855E9D5BCD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11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930-4A22-4B38-B606-83C974AE172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E119-5E56-4F56-AC80-855E9D5B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4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930-4A22-4B38-B606-83C974AE172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E119-5E56-4F56-AC80-855E9D5BCD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72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930-4A22-4B38-B606-83C974AE172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E119-5E56-4F56-AC80-855E9D5B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2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930-4A22-4B38-B606-83C974AE172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E119-5E56-4F56-AC80-855E9D5BCD2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30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930-4A22-4B38-B606-83C974AE172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E119-5E56-4F56-AC80-855E9D5BCD2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09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930-4A22-4B38-B606-83C974AE172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E119-5E56-4F56-AC80-855E9D5B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930-4A22-4B38-B606-83C974AE172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E119-5E56-4F56-AC80-855E9D5BCD2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35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8930-4A22-4B38-B606-83C974AE172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E119-5E56-4F56-AC80-855E9D5B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4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AE8930-4A22-4B38-B606-83C974AE1721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00E119-5E56-4F56-AC80-855E9D5BC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3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Regional </a:t>
            </a:r>
            <a:r>
              <a:rPr lang="en-US" b="1" dirty="0" smtClean="0"/>
              <a:t>Anesthesia: </a:t>
            </a:r>
            <a:br>
              <a:rPr lang="en-US" b="1" dirty="0" smtClean="0"/>
            </a:br>
            <a:r>
              <a:rPr lang="en-US" b="1" dirty="0" smtClean="0"/>
              <a:t>drug and equipment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Anesthesia miller 2020</a:t>
            </a:r>
          </a:p>
          <a:p>
            <a:r>
              <a:rPr lang="en-US" dirty="0" err="1" smtClean="0"/>
              <a:t>Dr.H-Kayalha</a:t>
            </a:r>
            <a:endParaRPr lang="en-US" dirty="0" smtClean="0"/>
          </a:p>
          <a:p>
            <a:r>
              <a:rPr lang="en-US" dirty="0" smtClean="0"/>
              <a:t>Anesthesiologist-pain fellowship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11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3748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6597"/>
            <a:ext cx="9601196" cy="34192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technique allows for localization of a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specific peripheral nerve </a:t>
            </a:r>
            <a:r>
              <a:rPr lang="en-US" dirty="0"/>
              <a:t>without requiring the elicitation of a paresthesia, thus allowing patients to be </a:t>
            </a:r>
            <a:r>
              <a:rPr lang="en-US" sz="2800" b="1" dirty="0"/>
              <a:t>more sedated</a:t>
            </a:r>
            <a:r>
              <a:rPr lang="en-US" dirty="0"/>
              <a:t> during block placement.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</a:t>
            </a:r>
            <a:r>
              <a:rPr lang="en-US" dirty="0"/>
              <a:t>is necessary to attach the </a:t>
            </a:r>
            <a:r>
              <a:rPr lang="en-US" sz="3200" b="1" dirty="0"/>
              <a:t>cathode</a:t>
            </a:r>
            <a:r>
              <a:rPr lang="en-US" dirty="0"/>
              <a:t> (negative terminal) to the stimulating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needle</a:t>
            </a:r>
            <a:r>
              <a:rPr lang="en-US" dirty="0"/>
              <a:t> and the </a:t>
            </a:r>
            <a:r>
              <a:rPr lang="en-US" sz="3200" b="1" dirty="0"/>
              <a:t>anode</a:t>
            </a:r>
            <a:r>
              <a:rPr lang="en-US" dirty="0"/>
              <a:t> (positive terminal) to the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surface of the patient </a:t>
            </a:r>
            <a:r>
              <a:rPr lang="en-US" dirty="0"/>
              <a:t>because </a:t>
            </a:r>
            <a:r>
              <a:rPr lang="en-US" u="sng" dirty="0" err="1"/>
              <a:t>cathodal</a:t>
            </a:r>
            <a:r>
              <a:rPr lang="en-US" u="sng" dirty="0"/>
              <a:t> stimulation is more efficient than anodal stimulation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22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current-stimulating needles are coated </a:t>
            </a:r>
            <a:r>
              <a:rPr lang="en-US" dirty="0"/>
              <a:t>with a thin layer of electrical insulation along the needle shaft with the </a:t>
            </a:r>
            <a:r>
              <a:rPr lang="en-US" sz="2800" b="1" dirty="0"/>
              <a:t>exception of the tip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allows for higher current density at the tip of the needle.</a:t>
            </a:r>
          </a:p>
        </p:txBody>
      </p:sp>
    </p:spTree>
    <p:extLst>
      <p:ext uri="{BB962C8B-B14F-4D97-AF65-F5344CB8AC3E}">
        <p14:creationId xmlns:p14="http://schemas.microsoft.com/office/powerpoint/2010/main" val="33113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Higher current output </a:t>
            </a:r>
            <a:r>
              <a:rPr lang="en-US" sz="3200" b="1" dirty="0"/>
              <a:t>(&gt;1.5 mA) </a:t>
            </a:r>
            <a:r>
              <a:rPr lang="en-US" dirty="0"/>
              <a:t>is more likely to stimulate neural structures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through tissue or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fascial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planes and can be associated with </a:t>
            </a:r>
            <a:r>
              <a:rPr lang="en-US" sz="2800" b="1" dirty="0"/>
              <a:t>painful,</a:t>
            </a:r>
            <a:r>
              <a:rPr lang="en-US" dirty="0"/>
              <a:t> vigorous muscle contractions.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After </a:t>
            </a:r>
            <a:r>
              <a:rPr lang="en-US" dirty="0"/>
              <a:t>localization of the correct motor response, the current is gradually </a:t>
            </a:r>
            <a:r>
              <a:rPr lang="en-US" b="1" dirty="0"/>
              <a:t>decreased to a current of </a:t>
            </a:r>
            <a:r>
              <a:rPr lang="en-US" sz="3200" b="1" dirty="0"/>
              <a:t>0.5 mA </a:t>
            </a:r>
            <a:r>
              <a:rPr lang="en-US" b="1" dirty="0"/>
              <a:t>or less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583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motor response </a:t>
            </a:r>
            <a:r>
              <a:rPr lang="en-US" dirty="0"/>
              <a:t>at a current of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approximately 0.5 mA is appropriate </a:t>
            </a:r>
            <a:r>
              <a:rPr lang="en-US" dirty="0"/>
              <a:t>when used to facilitate the </a:t>
            </a:r>
            <a:r>
              <a:rPr lang="en-US" b="1" dirty="0"/>
              <a:t>location for injection </a:t>
            </a:r>
            <a:r>
              <a:rPr lang="en-US" dirty="0"/>
              <a:t>of local anesthetic or </a:t>
            </a:r>
            <a:r>
              <a:rPr lang="en-US" b="1" dirty="0"/>
              <a:t>catheter placement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Immediately following injection of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local anesthetic </a:t>
            </a:r>
            <a:r>
              <a:rPr lang="en-US" dirty="0"/>
              <a:t>or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saline</a:t>
            </a:r>
            <a:r>
              <a:rPr lang="en-US" dirty="0"/>
              <a:t> (ionic solutions), the current density at the needle tip will rapidly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dissipate</a:t>
            </a:r>
            <a:r>
              <a:rPr lang="en-US" dirty="0"/>
              <a:t> and the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evoked motor response is eliminated</a:t>
            </a:r>
            <a:r>
              <a:rPr lang="en-US" dirty="0"/>
              <a:t> (the Raj test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stimulating current pulse can be modified to produce a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sensory response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short-duration impulse commonly used (0.1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ms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) </a:t>
            </a:r>
            <a:r>
              <a:rPr lang="en-US" dirty="0"/>
              <a:t>is effective in stimulating </a:t>
            </a:r>
            <a:r>
              <a:rPr lang="en-US" sz="3200" b="1" dirty="0"/>
              <a:t>motor fibers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</a:t>
            </a:r>
            <a:r>
              <a:rPr lang="en-US" dirty="0"/>
              <a:t>a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longer-duration pulse (0.3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ms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) </a:t>
            </a:r>
            <a:r>
              <a:rPr lang="en-US" dirty="0"/>
              <a:t>will also stimulate </a:t>
            </a:r>
            <a:r>
              <a:rPr lang="en-US" sz="3200" b="1" dirty="0"/>
              <a:t>sensory fibers</a:t>
            </a:r>
            <a:r>
              <a:rPr lang="en-US" dirty="0"/>
              <a:t>, a useful feature if a pure sensory nerve is being sought.</a:t>
            </a:r>
          </a:p>
        </p:txBody>
      </p:sp>
    </p:spTree>
    <p:extLst>
      <p:ext uri="{BB962C8B-B14F-4D97-AF65-F5344CB8AC3E}">
        <p14:creationId xmlns:p14="http://schemas.microsoft.com/office/powerpoint/2010/main" val="40927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Ultrasound 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Ultrasound imaging allows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direct visualization of peripheral nerves</a:t>
            </a:r>
            <a:r>
              <a:rPr lang="en-US" dirty="0"/>
              <a:t>, the block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needle tip</a:t>
            </a:r>
            <a:r>
              <a:rPr lang="en-US" dirty="0"/>
              <a:t>, and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local anesthetic distribution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This imaging modality has proven </a:t>
            </a:r>
            <a:r>
              <a:rPr lang="en-US" sz="3200" b="1" dirty="0"/>
              <a:t>highly useful </a:t>
            </a:r>
            <a:r>
              <a:rPr lang="en-US" dirty="0"/>
              <a:t>for guiding targeted drug injections and catheter placement. </a:t>
            </a:r>
          </a:p>
        </p:txBody>
      </p:sp>
    </p:spTree>
    <p:extLst>
      <p:ext uri="{BB962C8B-B14F-4D97-AF65-F5344CB8AC3E}">
        <p14:creationId xmlns:p14="http://schemas.microsoft.com/office/powerpoint/2010/main" val="2549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FUNDAMENTAL ASSUMPTIONS AND ARTIFACTS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Ultrasound is sound </a:t>
            </a:r>
            <a:r>
              <a:rPr lang="en-US" dirty="0"/>
              <a:t>with a frequency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above the audible range </a:t>
            </a:r>
            <a:r>
              <a:rPr lang="en-US" dirty="0"/>
              <a:t>(&gt;20,000 cycles per second).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frequencies used in </a:t>
            </a:r>
            <a:r>
              <a:rPr lang="en-US" sz="2800" b="1" dirty="0"/>
              <a:t>clinical </a:t>
            </a:r>
            <a:r>
              <a:rPr lang="en-US" dirty="0"/>
              <a:t>imaging are within the range of </a:t>
            </a:r>
            <a:r>
              <a:rPr lang="en-US" sz="3200" b="1" dirty="0"/>
              <a:t>1 to 20 </a:t>
            </a:r>
            <a:r>
              <a:rPr lang="en-US" sz="3200" b="1" dirty="0" err="1" smtClean="0"/>
              <a:t>aMHz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High-frequency</a:t>
            </a:r>
            <a:r>
              <a:rPr lang="en-US" dirty="0" smtClean="0"/>
              <a:t> </a:t>
            </a:r>
            <a:r>
              <a:rPr lang="en-US" dirty="0"/>
              <a:t>ultrasound beams are well collimated and therefore can provide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high resolution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3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4136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32586"/>
            <a:ext cx="9601196" cy="43432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most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regional blocks</a:t>
            </a:r>
            <a:r>
              <a:rPr lang="en-US" dirty="0"/>
              <a:t>, the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highest frequency is selected </a:t>
            </a:r>
            <a:r>
              <a:rPr lang="en-US" dirty="0"/>
              <a:t>that adequately penetrates the depth of field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3200" b="1" dirty="0"/>
              <a:t>Sound waves reflected at the interface of two tissues with different acoustic impedances generate echoes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Ambient </a:t>
            </a:r>
            <a:r>
              <a:rPr lang="en-US" b="1" dirty="0"/>
              <a:t>lighting </a:t>
            </a:r>
            <a:r>
              <a:rPr lang="en-US" dirty="0"/>
              <a:t>has a large </a:t>
            </a:r>
            <a:r>
              <a:rPr lang="en-US" b="1" dirty="0"/>
              <a:t>effect</a:t>
            </a:r>
            <a:r>
              <a:rPr lang="en-US" dirty="0"/>
              <a:t> on visual discrimination; therefore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dim lighting</a:t>
            </a:r>
            <a:r>
              <a:rPr lang="en-US" dirty="0" smtClean="0"/>
              <a:t> without glare is especially useful for imaging low-contrast targets such as peripheral nerves.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10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21983"/>
            <a:ext cx="9601196" cy="38538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Ultrasound imaging is predicated on several common assumptions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First, the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speed of sound </a:t>
            </a:r>
            <a:r>
              <a:rPr lang="en-US" dirty="0"/>
              <a:t>through soft tissue is 1540 m/s, meaning </a:t>
            </a:r>
            <a:r>
              <a:rPr lang="en-US" b="1" dirty="0"/>
              <a:t>13 </a:t>
            </a:r>
            <a:r>
              <a:rPr lang="en-US" b="1" dirty="0" err="1"/>
              <a:t>μs</a:t>
            </a:r>
            <a:r>
              <a:rPr lang="en-US" b="1" dirty="0"/>
              <a:t> elapse for each centimeter</a:t>
            </a:r>
            <a:r>
              <a:rPr lang="en-US" dirty="0"/>
              <a:t> of soft tissue traversed back and forth for the total fly-back time of received echoes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assumption allows </a:t>
            </a:r>
            <a:r>
              <a:rPr lang="en-US" dirty="0" err="1"/>
              <a:t>interconversion</a:t>
            </a:r>
            <a:r>
              <a:rPr lang="en-US" dirty="0"/>
              <a:t> of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time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distance</a:t>
            </a:r>
            <a:r>
              <a:rPr lang="en-US" dirty="0"/>
              <a:t> for echo ranging.</a:t>
            </a:r>
          </a:p>
        </p:txBody>
      </p:sp>
    </p:spTree>
    <p:extLst>
      <p:ext uri="{BB962C8B-B14F-4D97-AF65-F5344CB8AC3E}">
        <p14:creationId xmlns:p14="http://schemas.microsoft.com/office/powerpoint/2010/main" val="518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Local heterogeneities </a:t>
            </a:r>
            <a:r>
              <a:rPr lang="en-US" dirty="0"/>
              <a:t>in soft tissue can cause </a:t>
            </a:r>
            <a:r>
              <a:rPr lang="en-US" dirty="0" err="1"/>
              <a:t>artifactual</a:t>
            </a:r>
            <a:r>
              <a:rPr lang="en-US" dirty="0"/>
              <a:t>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bending</a:t>
            </a:r>
            <a:r>
              <a:rPr lang="en-US" dirty="0"/>
              <a:t> of the block needle on ultrasound scans, known as the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bayonet artifact</a:t>
            </a:r>
          </a:p>
        </p:txBody>
      </p:sp>
    </p:spTree>
    <p:extLst>
      <p:ext uri="{BB962C8B-B14F-4D97-AF65-F5344CB8AC3E}">
        <p14:creationId xmlns:p14="http://schemas.microsoft.com/office/powerpoint/2010/main" val="421995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Peripheral nerve blocks can be performed using a variety of </a:t>
            </a:r>
            <a:r>
              <a:rPr lang="en-US" b="1" dirty="0"/>
              <a:t>guidance techniques.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Recently</a:t>
            </a:r>
            <a:r>
              <a:rPr lang="en-US" dirty="0"/>
              <a:t>, 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ultrasound</a:t>
            </a:r>
            <a:r>
              <a:rPr lang="en-US" dirty="0"/>
              <a:t> has gained popularity for regional anesthesia because it allows </a:t>
            </a:r>
            <a:r>
              <a:rPr lang="en-US" sz="3600" b="1" dirty="0"/>
              <a:t>direct imaging </a:t>
            </a:r>
            <a:r>
              <a:rPr lang="en-US" dirty="0"/>
              <a:t>of peripheral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nerves</a:t>
            </a:r>
            <a:r>
              <a:rPr lang="en-US" dirty="0"/>
              <a:t>, the block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needle,</a:t>
            </a:r>
            <a:r>
              <a:rPr lang="en-US" dirty="0"/>
              <a:t> and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injection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61814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Bayonet artifacts </a:t>
            </a:r>
            <a:r>
              <a:rPr lang="en-US" dirty="0"/>
              <a:t>are commonly observed during the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lateral in-plane approach to popliteal block </a:t>
            </a:r>
            <a:r>
              <a:rPr lang="en-US" dirty="0" smtClean="0"/>
              <a:t>because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more adipose tissue </a:t>
            </a:r>
            <a:r>
              <a:rPr lang="en-US" dirty="0"/>
              <a:t>is present over the nerves near the posterior midline of the leg (</a:t>
            </a:r>
            <a:r>
              <a:rPr lang="en-US" b="1" dirty="0"/>
              <a:t>adipose tissue has a slower speed of sound than the adjacent muscle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3496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13877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Second, ultrasound waves are assumed to take </a:t>
            </a:r>
            <a:r>
              <a:rPr lang="en-US" b="1" dirty="0"/>
              <a:t>a straight path </a:t>
            </a:r>
            <a:r>
              <a:rPr lang="en-US" dirty="0"/>
              <a:t>to and from tissue. When this </a:t>
            </a:r>
            <a:r>
              <a:rPr lang="en-US" b="1" dirty="0"/>
              <a:t>does not occur</a:t>
            </a:r>
            <a:r>
              <a:rPr lang="en-US" dirty="0"/>
              <a:t>,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reverberation artifacts </a:t>
            </a:r>
            <a:r>
              <a:rPr lang="en-US" dirty="0"/>
              <a:t>are displayed deep to the reflector.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Reverberation </a:t>
            </a:r>
            <a:r>
              <a:rPr lang="en-US" dirty="0"/>
              <a:t>artifacts are commonly observed from the </a:t>
            </a:r>
            <a:r>
              <a:rPr lang="en-US" sz="2800" b="1" dirty="0"/>
              <a:t>block needle shaft </a:t>
            </a:r>
            <a:r>
              <a:rPr lang="en-US" dirty="0"/>
              <a:t>at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shallow angles of insertion </a:t>
            </a:r>
            <a:r>
              <a:rPr lang="en-US" dirty="0"/>
              <a:t>because sound waves bounce 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back and forth between the walls of the needle</a:t>
            </a:r>
            <a:r>
              <a:rPr lang="en-US" dirty="0"/>
              <a:t> before returning to the transducer 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8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580162"/>
            <a:ext cx="9601196" cy="561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6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Comet tail artifact </a:t>
            </a:r>
            <a:r>
              <a:rPr lang="en-US" dirty="0"/>
              <a:t>is another </a:t>
            </a:r>
            <a:r>
              <a:rPr lang="en-US" b="1" dirty="0"/>
              <a:t>type of reverberation </a:t>
            </a:r>
            <a:r>
              <a:rPr lang="en-US" dirty="0"/>
              <a:t>artifact and helps identify strong reflectors such as the </a:t>
            </a:r>
            <a:r>
              <a:rPr lang="en-US" b="1" dirty="0"/>
              <a:t>pleura</a:t>
            </a:r>
            <a:r>
              <a:rPr lang="en-US" dirty="0"/>
              <a:t> during supraclavicular and intercostal blocks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At </a:t>
            </a:r>
            <a:r>
              <a:rPr lang="en-US" dirty="0"/>
              <a:t>low receiver gain, the comet tail is seen as a </a:t>
            </a:r>
            <a:r>
              <a:rPr lang="en-US" b="1" dirty="0"/>
              <a:t>tapering series of discrete echo bands just deep to a strongly reflecting structure. </a:t>
            </a:r>
          </a:p>
        </p:txBody>
      </p:sp>
    </p:spTree>
    <p:extLst>
      <p:ext uri="{BB962C8B-B14F-4D97-AF65-F5344CB8AC3E}">
        <p14:creationId xmlns:p14="http://schemas.microsoft.com/office/powerpoint/2010/main" val="31338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613576"/>
            <a:ext cx="9601196" cy="566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936706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Unlike adjacent soft tissue, </a:t>
            </a:r>
            <a:r>
              <a:rPr lang="en-US" b="1" dirty="0"/>
              <a:t>most biologic fluids do not significantly attenuate the sound beam </a:t>
            </a:r>
            <a:r>
              <a:rPr lang="en-US" dirty="0"/>
              <a:t>and therefore cause </a:t>
            </a:r>
            <a:r>
              <a:rPr lang="en-US" sz="3200" b="1" dirty="0"/>
              <a:t>acoustic enhancement </a:t>
            </a:r>
            <a:r>
              <a:rPr lang="en-US" dirty="0"/>
              <a:t>(sometimes referred to as posterior acoustic enhancement or increased through-transmission).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Acoustic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enhancement artifacts </a:t>
            </a:r>
            <a:r>
              <a:rPr lang="en-US" sz="3200" b="1" dirty="0"/>
              <a:t>deep to blood vessels </a:t>
            </a:r>
            <a:r>
              <a:rPr lang="en-US" dirty="0"/>
              <a:t>can be </a:t>
            </a:r>
            <a:r>
              <a:rPr lang="en-US" sz="3600" b="1" i="1" dirty="0"/>
              <a:t>erroneously</a:t>
            </a:r>
            <a:r>
              <a:rPr lang="en-US" dirty="0"/>
              <a:t> interpreted as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peripheral nerves 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67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985" y="982133"/>
            <a:ext cx="9634613" cy="529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19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example, </a:t>
            </a:r>
            <a:r>
              <a:rPr lang="en-US" b="1" dirty="0"/>
              <a:t>acoustic enhancement </a:t>
            </a:r>
            <a:r>
              <a:rPr lang="en-US" dirty="0"/>
              <a:t>deep to the second part of the axillary artery in the </a:t>
            </a:r>
            <a:r>
              <a:rPr lang="en-US" b="1" dirty="0"/>
              <a:t>axilla</a:t>
            </a:r>
            <a:r>
              <a:rPr lang="en-US" dirty="0"/>
              <a:t> can be </a:t>
            </a:r>
            <a:r>
              <a:rPr lang="en-US" b="1" dirty="0"/>
              <a:t>mistaken for the radial nerve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b="1" dirty="0" err="1"/>
              <a:t>infraclavicular</a:t>
            </a:r>
            <a:r>
              <a:rPr lang="en-US" dirty="0"/>
              <a:t> region, acoustic enhancement deep to the axillary artery can be mistaken for the </a:t>
            </a:r>
            <a:r>
              <a:rPr lang="en-US" b="1" dirty="0"/>
              <a:t>posterior cord </a:t>
            </a:r>
            <a:r>
              <a:rPr lang="en-US" dirty="0"/>
              <a:t>of the brachial plexus (and similarly</a:t>
            </a:r>
            <a:r>
              <a:rPr lang="en-US" dirty="0" smtClean="0"/>
              <a:t>,</a:t>
            </a:r>
            <a:r>
              <a:rPr lang="en-US" dirty="0"/>
              <a:t> for the </a:t>
            </a:r>
            <a:r>
              <a:rPr lang="en-US" b="1" dirty="0"/>
              <a:t>femoral artery </a:t>
            </a:r>
            <a:r>
              <a:rPr lang="en-US" dirty="0"/>
              <a:t>and the </a:t>
            </a:r>
            <a:r>
              <a:rPr lang="en-US" b="1" dirty="0"/>
              <a:t>femoral nerve </a:t>
            </a:r>
            <a:r>
              <a:rPr lang="en-US" dirty="0"/>
              <a:t>in the inguinal region). </a:t>
            </a:r>
          </a:p>
        </p:txBody>
      </p:sp>
    </p:spTree>
    <p:extLst>
      <p:ext uri="{BB962C8B-B14F-4D97-AF65-F5344CB8AC3E}">
        <p14:creationId xmlns:p14="http://schemas.microsoft.com/office/powerpoint/2010/main" val="19791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Refractive edge shadows </a:t>
            </a:r>
            <a:r>
              <a:rPr lang="en-US" dirty="0"/>
              <a:t>can be seen from the </a:t>
            </a:r>
            <a:r>
              <a:rPr lang="en-US" b="1" dirty="0"/>
              <a:t>carotid artery </a:t>
            </a:r>
            <a:r>
              <a:rPr lang="en-US" dirty="0"/>
              <a:t>during stellate ganglion block or from the second part of the axillary artery during </a:t>
            </a:r>
            <a:r>
              <a:rPr lang="en-US" dirty="0" err="1"/>
              <a:t>infraclavicular</a:t>
            </a:r>
            <a:r>
              <a:rPr lang="en-US" dirty="0"/>
              <a:t> block.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Refraction </a:t>
            </a:r>
            <a:r>
              <a:rPr lang="en-US" dirty="0"/>
              <a:t>artifacts (e.g., </a:t>
            </a:r>
            <a:r>
              <a:rPr lang="en-US" dirty="0" err="1"/>
              <a:t>refractile</a:t>
            </a:r>
            <a:r>
              <a:rPr lang="en-US" dirty="0"/>
              <a:t> shadowing) are less apparent when spatial compound imaging </a:t>
            </a:r>
            <a:r>
              <a:rPr lang="en-US" dirty="0" smtClean="0"/>
              <a:t>is </a:t>
            </a:r>
            <a:r>
              <a:rPr lang="en-US" dirty="0"/>
              <a:t>used to </a:t>
            </a:r>
            <a:r>
              <a:rPr lang="en-US" b="1" dirty="0"/>
              <a:t>reduce angle-dependent artifacts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974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918" y="541743"/>
            <a:ext cx="9505679" cy="565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Techniques for Localizing Neural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PARESTHESIA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TECHNIQUES</a:t>
            </a:r>
          </a:p>
          <a:p>
            <a:pPr marL="0" indent="0">
              <a:buNone/>
            </a:pPr>
            <a:r>
              <a:rPr lang="en-US" dirty="0"/>
              <a:t>The paresthesia-seeking technique has a long, successful </a:t>
            </a:r>
            <a:r>
              <a:rPr lang="en-US" b="1" dirty="0"/>
              <a:t>history</a:t>
            </a:r>
            <a:r>
              <a:rPr lang="en-US" dirty="0"/>
              <a:t> as a </a:t>
            </a:r>
            <a:r>
              <a:rPr lang="en-US" b="1" dirty="0"/>
              <a:t>simple</a:t>
            </a:r>
            <a:r>
              <a:rPr lang="en-US" dirty="0"/>
              <a:t> method that requires </a:t>
            </a:r>
            <a:r>
              <a:rPr lang="en-US" b="1" dirty="0"/>
              <a:t>little specialized equipment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paresthesia is elicited when a needle makes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direct contact </a:t>
            </a:r>
            <a:r>
              <a:rPr lang="en-US" dirty="0"/>
              <a:t>with a nerve.</a:t>
            </a:r>
          </a:p>
        </p:txBody>
      </p:sp>
    </p:spTree>
    <p:extLst>
      <p:ext uri="{BB962C8B-B14F-4D97-AF65-F5344CB8AC3E}">
        <p14:creationId xmlns:p14="http://schemas.microsoft.com/office/powerpoint/2010/main" val="25565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Transducer Selection, Manipulation, and Modes of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Ultrasound transducers consist of </a:t>
            </a:r>
            <a:r>
              <a:rPr lang="en-US" sz="3200" b="1" dirty="0"/>
              <a:t>piezoelectric crystals </a:t>
            </a:r>
            <a:r>
              <a:rPr lang="en-US" dirty="0"/>
              <a:t>that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emit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receive</a:t>
            </a:r>
            <a:r>
              <a:rPr lang="en-US" dirty="0"/>
              <a:t> high-frequency sound waves by interconverting electrical and mechanical energy.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Transducer </a:t>
            </a:r>
            <a:r>
              <a:rPr lang="en-US" dirty="0"/>
              <a:t>selection is important to the success of ultrasound-guided regional anesthesia procedures.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High-frequency</a:t>
            </a:r>
            <a:r>
              <a:rPr lang="en-US" dirty="0" smtClean="0"/>
              <a:t> </a:t>
            </a:r>
            <a:r>
              <a:rPr lang="en-US" dirty="0"/>
              <a:t>sound waves provide the </a:t>
            </a:r>
            <a:r>
              <a:rPr lang="en-US" b="1" dirty="0"/>
              <a:t>best resolution </a:t>
            </a:r>
            <a:r>
              <a:rPr lang="en-US" dirty="0"/>
              <a:t>but will </a:t>
            </a:r>
            <a:r>
              <a:rPr lang="en-US" b="1" dirty="0"/>
              <a:t>not penetrate far </a:t>
            </a:r>
            <a:r>
              <a:rPr lang="en-US" dirty="0"/>
              <a:t>into tissue.</a:t>
            </a:r>
          </a:p>
        </p:txBody>
      </p:sp>
    </p:spTree>
    <p:extLst>
      <p:ext uri="{BB962C8B-B14F-4D97-AF65-F5344CB8AC3E}">
        <p14:creationId xmlns:p14="http://schemas.microsoft.com/office/powerpoint/2010/main" val="114610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frequency range </a:t>
            </a:r>
            <a:r>
              <a:rPr lang="en-US" dirty="0"/>
              <a:t>is therefore chosen to be the highest that will allow adequate </a:t>
            </a:r>
            <a:r>
              <a:rPr lang="en-US" dirty="0" err="1"/>
              <a:t>insonation</a:t>
            </a:r>
            <a:r>
              <a:rPr lang="en-US" dirty="0"/>
              <a:t> of the </a:t>
            </a:r>
            <a:r>
              <a:rPr lang="en-US" b="1" dirty="0"/>
              <a:t>entire depth of field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low-frequency transducer </a:t>
            </a:r>
            <a:r>
              <a:rPr lang="en-US" dirty="0"/>
              <a:t>can be used to image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large nerves that lie deep</a:t>
            </a:r>
            <a:r>
              <a:rPr lang="en-US" dirty="0"/>
              <a:t>, such as the cords of </a:t>
            </a:r>
            <a:r>
              <a:rPr lang="en-US" dirty="0" smtClean="0"/>
              <a:t>the </a:t>
            </a:r>
            <a:r>
              <a:rPr lang="en-US" dirty="0"/>
              <a:t>brachial plexus that surround the second part of the </a:t>
            </a:r>
            <a:r>
              <a:rPr lang="en-US" b="1" dirty="0"/>
              <a:t>axillary</a:t>
            </a:r>
            <a:r>
              <a:rPr lang="en-US" dirty="0"/>
              <a:t> artery or the proximal </a:t>
            </a:r>
            <a:r>
              <a:rPr lang="en-US" b="1" dirty="0"/>
              <a:t>sciatic nerve </a:t>
            </a:r>
            <a:r>
              <a:rPr lang="en-US" dirty="0"/>
              <a:t>in the gluteal region. </a:t>
            </a:r>
          </a:p>
        </p:txBody>
      </p:sp>
    </p:spTree>
    <p:extLst>
      <p:ext uri="{BB962C8B-B14F-4D97-AF65-F5344CB8AC3E}">
        <p14:creationId xmlns:p14="http://schemas.microsoft.com/office/powerpoint/2010/main" val="27580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295402" y="875763"/>
            <a:ext cx="9601196" cy="10636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119116"/>
            <a:ext cx="9601196" cy="47567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footprint size </a:t>
            </a:r>
            <a:r>
              <a:rPr lang="en-US" dirty="0"/>
              <a:t>(i.e., </a:t>
            </a:r>
            <a:r>
              <a:rPr lang="en-US" b="1" dirty="0"/>
              <a:t>the length of the active face transducer that contacts the skin</a:t>
            </a:r>
            <a:r>
              <a:rPr lang="en-US" dirty="0"/>
              <a:t>) is chosen to provide a broad enough view of the structures of interest.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 </a:t>
            </a:r>
            <a:r>
              <a:rPr lang="en-US" dirty="0"/>
              <a:t>a general rule, the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footprint should be at least as large as the anticipated </a:t>
            </a:r>
            <a:r>
              <a:rPr lang="en-US" dirty="0"/>
              <a:t>depth of field.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 </a:t>
            </a:r>
            <a:r>
              <a:rPr lang="en-US" dirty="0"/>
              <a:t>a rule of thumb,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for in-plane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technique,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every millimeter of the footprint is approximately a millimeter of guidance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17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295402" y="936413"/>
            <a:ext cx="9601196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255595"/>
            <a:ext cx="9601196" cy="462027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Linear-array transducers </a:t>
            </a:r>
            <a:r>
              <a:rPr lang="en-US" dirty="0"/>
              <a:t>generally have a </a:t>
            </a:r>
            <a:r>
              <a:rPr lang="en-US" sz="3200" b="1" dirty="0"/>
              <a:t>higher scan-line density </a:t>
            </a:r>
            <a:r>
              <a:rPr lang="en-US" dirty="0"/>
              <a:t>than curved arrays and therefore produce the </a:t>
            </a:r>
            <a:r>
              <a:rPr lang="en-US" sz="3200" b="1" dirty="0"/>
              <a:t>best image quality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Images </a:t>
            </a:r>
            <a:r>
              <a:rPr lang="en-US" dirty="0"/>
              <a:t>from </a:t>
            </a:r>
            <a:r>
              <a:rPr lang="en-US" b="1" dirty="0"/>
              <a:t>linear arrays </a:t>
            </a:r>
            <a:r>
              <a:rPr lang="en-US" dirty="0"/>
              <a:t>are usually displayed in a </a:t>
            </a:r>
            <a:r>
              <a:rPr lang="en-US" b="1" dirty="0"/>
              <a:t>rectangular format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When </a:t>
            </a:r>
            <a:r>
              <a:rPr lang="en-US" dirty="0"/>
              <a:t>a linear transducer is needed but space at the site of block is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limited by anatomic structures </a:t>
            </a:r>
            <a:r>
              <a:rPr lang="en-US" dirty="0"/>
              <a:t>such as adjacent bone, a compact linear (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hockey stick</a:t>
            </a:r>
            <a:r>
              <a:rPr lang="en-US" dirty="0"/>
              <a:t>) transducer that has a smaller footprint can be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very useful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53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Curved arrays </a:t>
            </a:r>
            <a:r>
              <a:rPr lang="en-US" dirty="0"/>
              <a:t>provide a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broad field </a:t>
            </a:r>
            <a:r>
              <a:rPr lang="en-US" dirty="0"/>
              <a:t>of view for a given footprint size and are generally used when space is limited (e.g., </a:t>
            </a:r>
            <a:r>
              <a:rPr lang="en-US" dirty="0" err="1"/>
              <a:t>infraclavicular</a:t>
            </a:r>
            <a:r>
              <a:rPr lang="en-US" dirty="0"/>
              <a:t> region). </a:t>
            </a:r>
            <a:endParaRPr lang="en-US" dirty="0" smtClean="0"/>
          </a:p>
          <a:p>
            <a:pPr marL="0" indent="0">
              <a:buNone/>
            </a:pPr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Curved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probes are easier to rock </a:t>
            </a:r>
            <a:r>
              <a:rPr lang="en-US" dirty="0"/>
              <a:t>(see </a:t>
            </a:r>
            <a:r>
              <a:rPr lang="en-US" dirty="0" err="1"/>
              <a:t>Infraclavicular</a:t>
            </a:r>
            <a:r>
              <a:rPr lang="en-US" dirty="0"/>
              <a:t> Blocks) and produce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images in sector format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07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External </a:t>
            </a:r>
            <a:r>
              <a:rPr lang="en-US" dirty="0"/>
              <a:t>surface probes require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disinfection</a:t>
            </a:r>
            <a:r>
              <a:rPr lang="en-US" dirty="0"/>
              <a:t> between every use and after extended periods of nonuse, per instructions of the manufacturer. </a:t>
            </a:r>
            <a:endParaRPr lang="en-US" dirty="0" smtClean="0"/>
          </a:p>
          <a:p>
            <a:pPr marL="0" indent="0">
              <a:buNone/>
            </a:pPr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Do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NOT drop any ultrasound transducer</a:t>
            </a:r>
            <a:r>
              <a:rPr lang="en-US" dirty="0"/>
              <a:t>, because the active face of the transducer is especially </a:t>
            </a:r>
            <a:r>
              <a:rPr lang="en-US" b="1" dirty="0"/>
              <a:t>sensitive to contact with hard surfaces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12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of the essential skills to acquire for regional block with ultrasound is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transducer manipulation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this reason, standardized nomenclature has been </a:t>
            </a:r>
            <a:r>
              <a:rPr lang="en-US" dirty="0" smtClean="0"/>
              <a:t>established: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□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Sliding</a:t>
            </a:r>
            <a:r>
              <a:rPr lang="en-US" dirty="0"/>
              <a:t> (moving contact) the transducer </a:t>
            </a:r>
            <a:r>
              <a:rPr lang="en-US" b="1" dirty="0"/>
              <a:t>along the known course </a:t>
            </a:r>
            <a:r>
              <a:rPr lang="en-US" dirty="0"/>
              <a:t>of the nerve using a short-axis view often helps.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□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Tilting</a:t>
            </a:r>
            <a:r>
              <a:rPr lang="en-US" dirty="0"/>
              <a:t> (cross-plane, side-to-side) will vary the </a:t>
            </a:r>
            <a:r>
              <a:rPr lang="en-US" b="1" dirty="0"/>
              <a:t>echo brightness </a:t>
            </a:r>
            <a:r>
              <a:rPr lang="en-US" dirty="0"/>
              <a:t>of peripheral nerves. </a:t>
            </a:r>
            <a:r>
              <a:rPr lang="en-US" b="1" dirty="0"/>
              <a:t>Optimizing this angle </a:t>
            </a:r>
            <a:r>
              <a:rPr lang="en-US" dirty="0"/>
              <a:t>is critical to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promote nerve visibility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65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□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Compression</a:t>
            </a:r>
            <a:r>
              <a:rPr lang="en-US" dirty="0"/>
              <a:t> is often used to confirm </a:t>
            </a:r>
            <a:r>
              <a:rPr lang="en-US" b="1" dirty="0"/>
              <a:t>venous structures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improve imaging, compression not only provides better contact, but it also brings the </a:t>
            </a:r>
            <a:r>
              <a:rPr lang="en-US" b="1" dirty="0"/>
              <a:t>structures closer to the surface of the transducer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Soft </a:t>
            </a:r>
            <a:r>
              <a:rPr lang="en-US" dirty="0"/>
              <a:t>tissue is subject to compression; therefore </a:t>
            </a:r>
            <a:r>
              <a:rPr lang="en-US" b="1" dirty="0"/>
              <a:t>estimates of tissue distances </a:t>
            </a:r>
            <a:r>
              <a:rPr lang="en-US" dirty="0"/>
              <a:t>will vary.</a:t>
            </a:r>
          </a:p>
        </p:txBody>
      </p:sp>
    </p:spTree>
    <p:extLst>
      <p:ext uri="{BB962C8B-B14F-4D97-AF65-F5344CB8AC3E}">
        <p14:creationId xmlns:p14="http://schemas.microsoft.com/office/powerpoint/2010/main" val="16208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□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Rocking</a:t>
            </a:r>
            <a:r>
              <a:rPr lang="en-US" dirty="0"/>
              <a:t> (in-plane, toward, or away from the indicator) is often necessary to improve </a:t>
            </a:r>
            <a:r>
              <a:rPr lang="en-US" b="1" dirty="0"/>
              <a:t>visibility of the needle </a:t>
            </a:r>
            <a:r>
              <a:rPr lang="en-US" dirty="0"/>
              <a:t>and </a:t>
            </a:r>
            <a:r>
              <a:rPr lang="en-US" b="1" dirty="0"/>
              <a:t>anatomic structures </a:t>
            </a:r>
            <a:r>
              <a:rPr lang="en-US" dirty="0"/>
              <a:t>when the working room is limited.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□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Rotation</a:t>
            </a:r>
            <a:r>
              <a:rPr lang="en-US" dirty="0"/>
              <a:t> of the probe will produce true </a:t>
            </a:r>
            <a:r>
              <a:rPr lang="en-US" b="1" dirty="0"/>
              <a:t>short-axis views </a:t>
            </a:r>
            <a:r>
              <a:rPr lang="en-US" dirty="0"/>
              <a:t>rather than oblique or long-axis views.</a:t>
            </a:r>
          </a:p>
        </p:txBody>
      </p:sp>
    </p:spTree>
    <p:extLst>
      <p:ext uri="{BB962C8B-B14F-4D97-AF65-F5344CB8AC3E}">
        <p14:creationId xmlns:p14="http://schemas.microsoft.com/office/powerpoint/2010/main" val="196351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295402" y="936413"/>
            <a:ext cx="9601196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Paresthesia-seeking techniques are reliant on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patient cooperation </a:t>
            </a:r>
            <a:r>
              <a:rPr lang="en-US" dirty="0"/>
              <a:t>and participation to guide the needle and local anesthetic injection accurately; therefore only </a:t>
            </a:r>
            <a:r>
              <a:rPr lang="en-US" sz="2800" b="1" dirty="0"/>
              <a:t>small doses of sedation </a:t>
            </a:r>
            <a:r>
              <a:rPr lang="en-US" dirty="0"/>
              <a:t>medication are recommended.</a:t>
            </a:r>
          </a:p>
        </p:txBody>
      </p:sp>
    </p:spTree>
    <p:extLst>
      <p:ext uri="{BB962C8B-B14F-4D97-AF65-F5344CB8AC3E}">
        <p14:creationId xmlns:p14="http://schemas.microsoft.com/office/powerpoint/2010/main" val="31588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97" y="476518"/>
            <a:ext cx="11238499" cy="587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9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295402" y="936413"/>
            <a:ext cx="9601196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365161"/>
            <a:ext cx="9601196" cy="451070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Anisotropy</a:t>
            </a:r>
            <a:r>
              <a:rPr lang="en-US" dirty="0"/>
              <a:t> is the </a:t>
            </a:r>
            <a:r>
              <a:rPr lang="en-US" b="1" dirty="0"/>
              <a:t>change in echogenicity </a:t>
            </a:r>
            <a:r>
              <a:rPr lang="en-US" dirty="0"/>
              <a:t>with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inclination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of the transducer</a:t>
            </a:r>
            <a:r>
              <a:rPr lang="en-US" dirty="0"/>
              <a:t>. In general, when objects are </a:t>
            </a:r>
            <a:r>
              <a:rPr lang="en-US" b="1" dirty="0"/>
              <a:t>obliquely imaged</a:t>
            </a:r>
            <a:r>
              <a:rPr lang="en-US" dirty="0"/>
              <a:t>, they appear less </a:t>
            </a:r>
            <a:r>
              <a:rPr lang="en-US" dirty="0" smtClean="0"/>
              <a:t>echogenic.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relationship is </a:t>
            </a:r>
            <a:r>
              <a:rPr lang="en-US" b="1" dirty="0"/>
              <a:t>most pronounced for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tendons</a:t>
            </a:r>
            <a:r>
              <a:rPr lang="en-US" b="1" dirty="0"/>
              <a:t> </a:t>
            </a:r>
            <a:r>
              <a:rPr lang="en-US" dirty="0"/>
              <a:t>but also occurs for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muscle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nerves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Although </a:t>
            </a:r>
            <a:r>
              <a:rPr lang="en-US" dirty="0"/>
              <a:t>the term </a:t>
            </a:r>
            <a:r>
              <a:rPr lang="en-US" b="1" dirty="0"/>
              <a:t>anisotropy</a:t>
            </a:r>
            <a:r>
              <a:rPr lang="en-US" dirty="0"/>
              <a:t> was first used to describe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changes in received echoes when rocking the transducer with structures viewed in long axis</a:t>
            </a:r>
            <a:r>
              <a:rPr lang="en-US" dirty="0"/>
              <a:t>, it has also been used for </a:t>
            </a:r>
            <a:r>
              <a:rPr lang="en-US" b="1" dirty="0"/>
              <a:t>short-axis</a:t>
            </a:r>
            <a:r>
              <a:rPr lang="en-US" dirty="0"/>
              <a:t> views when tilting the transducer.</a:t>
            </a:r>
          </a:p>
        </p:txBody>
      </p:sp>
    </p:spTree>
    <p:extLst>
      <p:ext uri="{BB962C8B-B14F-4D97-AF65-F5344CB8AC3E}">
        <p14:creationId xmlns:p14="http://schemas.microsoft.com/office/powerpoint/2010/main" val="410924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experience, operators learn to 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rock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and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tilt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the transducer </a:t>
            </a:r>
            <a:r>
              <a:rPr lang="en-US" dirty="0"/>
              <a:t>naturally to fill in the received echoes from peripheral nerves. 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sz="3200" b="1" dirty="0" smtClean="0"/>
              <a:t>Sliding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sz="3200" b="1" dirty="0"/>
              <a:t>rotating</a:t>
            </a:r>
            <a:r>
              <a:rPr lang="en-US" dirty="0"/>
              <a:t> the transducer achieves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needle tip localization </a:t>
            </a:r>
            <a:r>
              <a:rPr lang="en-US" dirty="0"/>
              <a:t>after optimizing peripheral nerve echoes by tilting.</a:t>
            </a:r>
          </a:p>
        </p:txBody>
      </p:sp>
    </p:spTree>
    <p:extLst>
      <p:ext uri="{BB962C8B-B14F-4D97-AF65-F5344CB8AC3E}">
        <p14:creationId xmlns:p14="http://schemas.microsoft.com/office/powerpoint/2010/main" val="42205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Doppler </a:t>
            </a:r>
            <a:r>
              <a:rPr lang="en-US" dirty="0"/>
              <a:t>shift occurs when a wave source and receiver are moving relative to each other, which produces a change in frequency such that the frequencies of the </a:t>
            </a:r>
            <a:r>
              <a:rPr lang="en-US" b="1" dirty="0"/>
              <a:t>transmitted</a:t>
            </a:r>
            <a:r>
              <a:rPr lang="en-US" dirty="0"/>
              <a:t> and </a:t>
            </a:r>
            <a:r>
              <a:rPr lang="en-US" b="1" dirty="0"/>
              <a:t>reflected</a:t>
            </a:r>
            <a:r>
              <a:rPr lang="en-US" dirty="0"/>
              <a:t> sound waves are not the same.</a:t>
            </a:r>
          </a:p>
        </p:txBody>
      </p:sp>
    </p:spTree>
    <p:extLst>
      <p:ext uri="{BB962C8B-B14F-4D97-AF65-F5344CB8AC3E}">
        <p14:creationId xmlns:p14="http://schemas.microsoft.com/office/powerpoint/2010/main" val="2520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a wave source and receiver are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moving toward </a:t>
            </a:r>
            <a:r>
              <a:rPr lang="en-US" dirty="0"/>
              <a:t>each other, the observed frequency is </a:t>
            </a:r>
            <a:r>
              <a:rPr lang="en-US" b="1" dirty="0" smtClean="0"/>
              <a:t>greater </a:t>
            </a:r>
            <a:r>
              <a:rPr lang="en-US" b="1" dirty="0"/>
              <a:t>than </a:t>
            </a:r>
            <a:r>
              <a:rPr lang="en-US" dirty="0"/>
              <a:t>the source frequency; and when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moving away </a:t>
            </a:r>
            <a:r>
              <a:rPr lang="en-US" dirty="0"/>
              <a:t>from each other, the observed frequency is </a:t>
            </a:r>
            <a:r>
              <a:rPr lang="en-US" b="1" dirty="0"/>
              <a:t>lower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change in frequency is related to the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velocity of moving </a:t>
            </a:r>
            <a:r>
              <a:rPr lang="en-US" dirty="0"/>
              <a:t>reflectors and the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angle of </a:t>
            </a:r>
            <a:r>
              <a:rPr lang="en-US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insonation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In clinical medicine,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red blood cells </a:t>
            </a:r>
            <a:r>
              <a:rPr lang="en-US" dirty="0"/>
              <a:t>are the </a:t>
            </a:r>
            <a:r>
              <a:rPr lang="en-US" b="1" dirty="0"/>
              <a:t>primary reflectors </a:t>
            </a:r>
            <a:r>
              <a:rPr lang="en-US" dirty="0"/>
              <a:t>that produce Doppler shifts. </a:t>
            </a:r>
          </a:p>
        </p:txBody>
      </p:sp>
    </p:spTree>
    <p:extLst>
      <p:ext uri="{BB962C8B-B14F-4D97-AF65-F5344CB8AC3E}">
        <p14:creationId xmlns:p14="http://schemas.microsoft.com/office/powerpoint/2010/main" val="24221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Doppler ultrasound imaging has different modes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Traditional </a:t>
            </a:r>
            <a:r>
              <a:rPr lang="en-US" dirty="0"/>
              <a:t>color Doppler encodes mean frequency shifts to provide directional velocity information; that is, conventional </a:t>
            </a:r>
            <a:endParaRPr lang="en-US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blue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color indicates flow away </a:t>
            </a:r>
            <a:r>
              <a:rPr lang="en-US" dirty="0"/>
              <a:t>from the transducer, whereas </a:t>
            </a:r>
            <a:endParaRPr lang="en-US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red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color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indicates flow toward </a:t>
            </a:r>
            <a:r>
              <a:rPr lang="en-US" dirty="0"/>
              <a:t>the transducer.</a:t>
            </a:r>
          </a:p>
        </p:txBody>
      </p:sp>
    </p:spTree>
    <p:extLst>
      <p:ext uri="{BB962C8B-B14F-4D97-AF65-F5344CB8AC3E}">
        <p14:creationId xmlns:p14="http://schemas.microsoft.com/office/powerpoint/2010/main" val="1965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495516"/>
            <a:ext cx="9601196" cy="584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1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Power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Doppler </a:t>
            </a:r>
            <a:r>
              <a:rPr lang="en-US" dirty="0"/>
              <a:t>can detect these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small arteries </a:t>
            </a:r>
            <a:r>
              <a:rPr lang="en-US" dirty="0"/>
              <a:t>and better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delineate the course of tortuous vessels</a:t>
            </a:r>
            <a:r>
              <a:rPr lang="en-US" dirty="0"/>
              <a:t> that have unfavorable angles to the ultrasound beam.</a:t>
            </a:r>
          </a:p>
        </p:txBody>
      </p:sp>
    </p:spTree>
    <p:extLst>
      <p:ext uri="{BB962C8B-B14F-4D97-AF65-F5344CB8AC3E}">
        <p14:creationId xmlns:p14="http://schemas.microsoft.com/office/powerpoint/2010/main" val="74560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96" y="462660"/>
            <a:ext cx="11217500" cy="588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4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Needle Tip Visibility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large number of factors influence needle tip visibility in clinical practice.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Metal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needles </a:t>
            </a:r>
            <a:r>
              <a:rPr lang="en-US" dirty="0"/>
              <a:t>are </a:t>
            </a:r>
            <a:r>
              <a:rPr lang="en-US" b="1" dirty="0" err="1"/>
              <a:t>hyperechoic</a:t>
            </a:r>
            <a:r>
              <a:rPr lang="en-US" dirty="0"/>
              <a:t> and can cause </a:t>
            </a:r>
            <a:r>
              <a:rPr lang="en-US" b="1" dirty="0"/>
              <a:t>reverberation artifact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Needle </a:t>
            </a:r>
            <a:r>
              <a:rPr lang="en-US" dirty="0"/>
              <a:t>tip visibility is best when the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needle path </a:t>
            </a:r>
            <a:r>
              <a:rPr lang="en-US" b="1" dirty="0"/>
              <a:t>is parallel to the active face of </a:t>
            </a:r>
            <a:r>
              <a:rPr lang="en-US" b="1" dirty="0" smtClean="0"/>
              <a:t>the </a:t>
            </a:r>
            <a:r>
              <a:rPr lang="en-US" b="1" dirty="0"/>
              <a:t>transducer.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517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Paresthesia techniques </a:t>
            </a:r>
            <a:r>
              <a:rPr lang="en-US" dirty="0"/>
              <a:t>have been criticized </a:t>
            </a:r>
            <a:r>
              <a:rPr lang="en-US" dirty="0" smtClean="0"/>
              <a:t>for </a:t>
            </a:r>
            <a:r>
              <a:rPr lang="en-US" dirty="0"/>
              <a:t>causing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patient discomfort</a:t>
            </a:r>
            <a:r>
              <a:rPr lang="en-US" dirty="0"/>
              <a:t>, although clinical studies have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not</a:t>
            </a:r>
            <a:r>
              <a:rPr lang="en-US" dirty="0"/>
              <a:t> shown a significant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increase in neurologic complications</a:t>
            </a:r>
            <a:r>
              <a:rPr lang="en-US" dirty="0"/>
              <a:t> with this </a:t>
            </a:r>
            <a:r>
              <a:rPr lang="en-US" dirty="0" smtClean="0"/>
              <a:t>technique.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Caution</a:t>
            </a:r>
            <a:r>
              <a:rPr lang="en-US" dirty="0" smtClean="0"/>
              <a:t> </a:t>
            </a:r>
            <a:r>
              <a:rPr lang="en-US" dirty="0"/>
              <a:t>should be used when initiating the injection of local anesthetic to ensure that the </a:t>
            </a:r>
            <a:r>
              <a:rPr lang="en-US" b="1" dirty="0"/>
              <a:t>needle is not </a:t>
            </a:r>
            <a:r>
              <a:rPr lang="en-US" b="1" dirty="0" err="1"/>
              <a:t>intraneural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9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Under this condition, the needle is </a:t>
            </a:r>
            <a:r>
              <a:rPr lang="en-US" b="1" dirty="0"/>
              <a:t>perpendicular to the sound beam</a:t>
            </a:r>
            <a:r>
              <a:rPr lang="en-US" dirty="0"/>
              <a:t>; therefore strong specular reflections will be produced; that is, </a:t>
            </a:r>
            <a:r>
              <a:rPr lang="en-US" b="1" dirty="0"/>
              <a:t>mirror-like reflections </a:t>
            </a:r>
            <a:r>
              <a:rPr lang="en-US" dirty="0"/>
              <a:t>will be produced from a smooth surface.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As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the angle of incidence is increased, the mean brightness will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decrease.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b="1" dirty="0"/>
              <a:t>bevel angles </a:t>
            </a:r>
            <a:r>
              <a:rPr lang="en-US" dirty="0"/>
              <a:t>were ground from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10 to 70 degrees </a:t>
            </a:r>
            <a:r>
              <a:rPr lang="en-US" dirty="0"/>
              <a:t>but were found to have </a:t>
            </a:r>
            <a:r>
              <a:rPr lang="en-US" b="1" dirty="0"/>
              <a:t>no effect on the needle tip echo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3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However, </a:t>
            </a:r>
            <a:r>
              <a:rPr lang="en-US" sz="3200" b="1" dirty="0"/>
              <a:t>bevel orientation </a:t>
            </a:r>
            <a:r>
              <a:rPr lang="en-US" dirty="0"/>
              <a:t>does influence the needle tip echo;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visibility is best with the bevel either directly facing or averting the transducer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Because needle diameters are smaller than the scan plane thickness, </a:t>
            </a:r>
            <a:r>
              <a:rPr lang="en-US" sz="3200" b="1" dirty="0"/>
              <a:t>larger needles are more echogenic than finer ones.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248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105" y="2324920"/>
            <a:ext cx="9601196" cy="378927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Visualization of needles </a:t>
            </a:r>
            <a:r>
              <a:rPr lang="en-US" dirty="0"/>
              <a:t>in echogenic tissue is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difficult</a:t>
            </a:r>
            <a:r>
              <a:rPr lang="en-US" dirty="0"/>
              <a:t>, particularly in bright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adipose tissue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low-receiver gain </a:t>
            </a:r>
            <a:r>
              <a:rPr lang="en-US" dirty="0"/>
              <a:t>can </a:t>
            </a:r>
            <a:r>
              <a:rPr lang="en-US" b="1" dirty="0"/>
              <a:t>improve the detection of the needle tip echo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Spatial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compound imaging</a:t>
            </a:r>
            <a:r>
              <a:rPr lang="en-US" dirty="0"/>
              <a:t> can help identify the needle tip when the needle path is at an angle with respect to the transducer.</a:t>
            </a:r>
          </a:p>
        </p:txBody>
      </p:sp>
    </p:spTree>
    <p:extLst>
      <p:ext uri="{BB962C8B-B14F-4D97-AF65-F5344CB8AC3E}">
        <p14:creationId xmlns:p14="http://schemas.microsoft.com/office/powerpoint/2010/main" val="31106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Rocking back </a:t>
            </a:r>
            <a:r>
              <a:rPr lang="en-US" dirty="0"/>
              <a:t>the transducer can improve the angle between the ultrasound beam and needle during in-plane technique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Most </a:t>
            </a:r>
            <a:r>
              <a:rPr lang="en-US" dirty="0"/>
              <a:t>practitioners orient the needle so that the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needle bevel faces the transducer.</a:t>
            </a:r>
          </a:p>
        </p:txBody>
      </p:sp>
    </p:spTree>
    <p:extLst>
      <p:ext uri="{BB962C8B-B14F-4D97-AF65-F5344CB8AC3E}">
        <p14:creationId xmlns:p14="http://schemas.microsoft.com/office/powerpoint/2010/main" val="390935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Among needles originally developed for use in regional anesthesia, </a:t>
            </a:r>
            <a:r>
              <a:rPr lang="en-US" b="1" dirty="0"/>
              <a:t>Hustead bevels tended to be more visible</a:t>
            </a:r>
            <a:r>
              <a:rPr lang="en-US" dirty="0"/>
              <a:t> than side port needles that lack cutting bevels.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One engineering strategy has been to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texture the needle surface </a:t>
            </a:r>
            <a:r>
              <a:rPr lang="en-US" dirty="0"/>
              <a:t>so that echoes return to the transducer source, regardless of the angle of </a:t>
            </a:r>
            <a:r>
              <a:rPr lang="en-US" dirty="0" err="1" smtClean="0"/>
              <a:t>insonation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5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792" y="468015"/>
            <a:ext cx="10959921" cy="573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potential </a:t>
            </a:r>
            <a:r>
              <a:rPr lang="en-US" sz="2800" b="1" dirty="0"/>
              <a:t>limitation </a:t>
            </a:r>
            <a:r>
              <a:rPr lang="en-US" dirty="0"/>
              <a:t>of these needle designs is the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finite size </a:t>
            </a:r>
            <a:r>
              <a:rPr lang="en-US" dirty="0"/>
              <a:t>of the needle texturing. </a:t>
            </a:r>
            <a:endParaRPr lang="en-US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Low-frequency </a:t>
            </a:r>
            <a:r>
              <a:rPr lang="en-US" b="1" dirty="0"/>
              <a:t>transducers </a:t>
            </a:r>
            <a:r>
              <a:rPr lang="en-US" dirty="0"/>
              <a:t>produce longer wavelengths that may be </a:t>
            </a:r>
            <a:r>
              <a:rPr lang="en-US" b="1" dirty="0"/>
              <a:t>too large to reflect strongly back </a:t>
            </a:r>
            <a:r>
              <a:rPr lang="en-US" dirty="0"/>
              <a:t>from the textured surface of the needle.</a:t>
            </a:r>
          </a:p>
        </p:txBody>
      </p:sp>
    </p:spTree>
    <p:extLst>
      <p:ext uri="{BB962C8B-B14F-4D97-AF65-F5344CB8AC3E}">
        <p14:creationId xmlns:p14="http://schemas.microsoft.com/office/powerpoint/2010/main" val="37926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PERIPHERAL AND TRUNCAL NERVE BLOCKADE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Regional anesthetic procedures that inhibit conduction in fibers of the peripheral nervous system can be classified together under the general category of peripheral nerve blockade.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/>
              <a:t>form of regional anesthesia has been arbitrarily subdivided into 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minor</a:t>
            </a:r>
            <a:r>
              <a:rPr lang="en-US" dirty="0"/>
              <a:t> and </a:t>
            </a:r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major</a:t>
            </a:r>
            <a:r>
              <a:rPr lang="en-US" dirty="0"/>
              <a:t> </a:t>
            </a:r>
            <a:r>
              <a:rPr lang="en-US" sz="2800" b="1" dirty="0"/>
              <a:t>nerve blocks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58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571223"/>
            <a:ext cx="9601196" cy="430464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Minor nerve blocks </a:t>
            </a:r>
            <a:r>
              <a:rPr lang="en-US" dirty="0"/>
              <a:t>are defined as procedures involving </a:t>
            </a:r>
            <a:r>
              <a:rPr lang="en-US" b="1" dirty="0"/>
              <a:t>single nerve entities </a:t>
            </a:r>
            <a:r>
              <a:rPr lang="en-US" dirty="0"/>
              <a:t>such as the </a:t>
            </a:r>
            <a:r>
              <a:rPr lang="en-US" b="1" dirty="0"/>
              <a:t>ulnar or radial nerve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whereas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major nerve blocks </a:t>
            </a:r>
            <a:r>
              <a:rPr lang="en-US" dirty="0"/>
              <a:t>involve the blockade </a:t>
            </a:r>
            <a:r>
              <a:rPr lang="en-US" dirty="0" smtClean="0"/>
              <a:t>of:</a:t>
            </a:r>
          </a:p>
          <a:p>
            <a:pPr marL="0" indent="0">
              <a:buNone/>
            </a:pPr>
            <a:r>
              <a:rPr lang="en-US" dirty="0" smtClean="0"/>
              <a:t> -</a:t>
            </a:r>
            <a:r>
              <a:rPr lang="en-US" b="1" dirty="0" smtClean="0"/>
              <a:t>two </a:t>
            </a:r>
            <a:r>
              <a:rPr lang="en-US" b="1" dirty="0"/>
              <a:t>or more distinct nerves </a:t>
            </a:r>
            <a:r>
              <a:rPr lang="en-US" dirty="0"/>
              <a:t>or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-a </a:t>
            </a:r>
            <a:r>
              <a:rPr lang="en-US" b="1" dirty="0"/>
              <a:t>nerve plexus </a:t>
            </a:r>
            <a:r>
              <a:rPr lang="en-US" dirty="0"/>
              <a:t>or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the </a:t>
            </a:r>
            <a:r>
              <a:rPr lang="en-US" dirty="0"/>
              <a:t>blockade of </a:t>
            </a:r>
            <a:r>
              <a:rPr lang="en-US" b="1" dirty="0"/>
              <a:t>very large nerves at more proximal sites </a:t>
            </a:r>
            <a:r>
              <a:rPr lang="en-US" dirty="0"/>
              <a:t>(i.e., the femoral and sciatic nerves). </a:t>
            </a:r>
          </a:p>
        </p:txBody>
      </p:sp>
    </p:spTree>
    <p:extLst>
      <p:ext uri="{BB962C8B-B14F-4D97-AF65-F5344CB8AC3E}">
        <p14:creationId xmlns:p14="http://schemas.microsoft.com/office/powerpoint/2010/main" val="39032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Most local anesthetic </a:t>
            </a:r>
            <a:r>
              <a:rPr lang="en-US" dirty="0"/>
              <a:t>drugs can be used for minor nerve blocks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The onset of blockade is rapid with most drugs, and the </a:t>
            </a:r>
            <a:r>
              <a:rPr lang="en-US" sz="2800" b="1" dirty="0"/>
              <a:t>choice</a:t>
            </a:r>
            <a:r>
              <a:rPr lang="en-US" dirty="0"/>
              <a:t> of drug is determined primarily by the required </a:t>
            </a:r>
            <a:r>
              <a:rPr lang="en-US" b="1" dirty="0"/>
              <a:t>duration of anesthesia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is </a:t>
            </a:r>
            <a:r>
              <a:rPr lang="en-US" b="1" i="1" dirty="0"/>
              <a:t>controversy</a:t>
            </a:r>
            <a:r>
              <a:rPr lang="en-US" dirty="0"/>
              <a:t> in the literature regarding the use of </a:t>
            </a:r>
            <a:r>
              <a:rPr lang="en-US" sz="3200" b="1" dirty="0"/>
              <a:t>B-bevel</a:t>
            </a:r>
            <a:r>
              <a:rPr lang="en-US" dirty="0"/>
              <a:t> (blunt bevel or short bevel) needles versus </a:t>
            </a:r>
            <a:r>
              <a:rPr lang="en-US" sz="3200" b="1" dirty="0"/>
              <a:t>sharp needles </a:t>
            </a:r>
            <a:r>
              <a:rPr lang="en-US" dirty="0"/>
              <a:t>regarding the incidence and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severity of nerve injury </a:t>
            </a:r>
            <a:r>
              <a:rPr lang="en-US" dirty="0"/>
              <a:t>if the needle inadvertently punctures or pierces the nerve.</a:t>
            </a:r>
          </a:p>
        </p:txBody>
      </p:sp>
    </p:spTree>
    <p:extLst>
      <p:ext uri="{BB962C8B-B14F-4D97-AF65-F5344CB8AC3E}">
        <p14:creationId xmlns:p14="http://schemas.microsoft.com/office/powerpoint/2010/main" val="38498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295402" y="936413"/>
            <a:ext cx="9601196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214651"/>
            <a:ext cx="9601196" cy="46612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 has become possible to define the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minimum local anesthetic volume for ultrasound-guided peripheral nerve blockade</a:t>
            </a:r>
            <a:r>
              <a:rPr lang="en-US" dirty="0"/>
              <a:t> and across several nerves; the volume was approximately </a:t>
            </a:r>
            <a:r>
              <a:rPr lang="en-US" b="1" dirty="0"/>
              <a:t>0.1 mL per mm2 of nerve cross-sectional area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However</a:t>
            </a:r>
            <a:r>
              <a:rPr lang="en-US" dirty="0"/>
              <a:t>, as mentioned earlier, minimal volume to achieve </a:t>
            </a:r>
            <a:r>
              <a:rPr lang="en-US" b="1" dirty="0"/>
              <a:t>sensory blockade </a:t>
            </a:r>
            <a:r>
              <a:rPr lang="en-US" dirty="0"/>
              <a:t>30 minutes after block may also mean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decreased duration of the block </a:t>
            </a:r>
            <a:r>
              <a:rPr lang="en-US" dirty="0"/>
              <a:t>as compared to “traditional” high volumes clinicians were accustomed to using during stimulator-guided regional anesthesia. </a:t>
            </a:r>
          </a:p>
        </p:txBody>
      </p:sp>
    </p:spTree>
    <p:extLst>
      <p:ext uri="{BB962C8B-B14F-4D97-AF65-F5344CB8AC3E}">
        <p14:creationId xmlns:p14="http://schemas.microsoft.com/office/powerpoint/2010/main" val="377974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Brachial plexus </a:t>
            </a:r>
            <a:r>
              <a:rPr lang="en-US" dirty="0"/>
              <a:t>blockade for upper limb surgery is the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most common </a:t>
            </a:r>
            <a:r>
              <a:rPr lang="en-US" b="1" dirty="0"/>
              <a:t>major peripheral nerve block </a:t>
            </a:r>
            <a:r>
              <a:rPr lang="en-US" dirty="0"/>
              <a:t>technique,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</a:t>
            </a:r>
            <a:r>
              <a:rPr lang="en-US" dirty="0"/>
              <a:t>many </a:t>
            </a:r>
            <a:r>
              <a:rPr lang="en-US" b="1" dirty="0"/>
              <a:t>lower extremity </a:t>
            </a:r>
            <a:r>
              <a:rPr lang="en-US" dirty="0"/>
              <a:t>procedures are now carried out under peripheral nerve blocks </a:t>
            </a:r>
            <a:r>
              <a:rPr lang="en-US" sz="3600" b="1" dirty="0"/>
              <a:t>for</a:t>
            </a:r>
            <a:r>
              <a:rPr lang="en-US" dirty="0"/>
              <a:t>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anesthesia</a:t>
            </a:r>
            <a:r>
              <a:rPr lang="en-US" dirty="0"/>
              <a:t> or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postoperative analgesia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02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significant difference exists between the onset times of various agents when these blocks are </a:t>
            </a:r>
            <a:r>
              <a:rPr lang="en-US" dirty="0" smtClean="0"/>
              <a:t>used.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In general, agents of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intermediate potency exhibit a more rapid onset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than the more potent compounds do.</a:t>
            </a:r>
          </a:p>
        </p:txBody>
      </p:sp>
    </p:spTree>
    <p:extLst>
      <p:ext uri="{BB962C8B-B14F-4D97-AF65-F5344CB8AC3E}">
        <p14:creationId xmlns:p14="http://schemas.microsoft.com/office/powerpoint/2010/main" val="409095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503" y="982132"/>
            <a:ext cx="10636478" cy="464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9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129" y="956375"/>
            <a:ext cx="9601196" cy="13038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706" y="956375"/>
            <a:ext cx="10658258" cy="467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 of Additives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Epinephrine</a:t>
            </a:r>
          </a:p>
          <a:p>
            <a:pPr marL="0" indent="0">
              <a:buNone/>
            </a:pPr>
            <a:r>
              <a:rPr lang="en-US" dirty="0" smtClean="0"/>
              <a:t>Vasoconstrictors</a:t>
            </a:r>
            <a:r>
              <a:rPr lang="en-US" dirty="0"/>
              <a:t>, usually epinephrine, are frequently included in local anesthetic solutions to </a:t>
            </a:r>
            <a:r>
              <a:rPr lang="en-US" b="1" dirty="0"/>
              <a:t>decrease the rate of vascular absorption</a:t>
            </a:r>
            <a:r>
              <a:rPr lang="en-US" dirty="0"/>
              <a:t>, thereby allowing more anesthetic molecules to reach the nerve membrane and thus </a:t>
            </a:r>
            <a:r>
              <a:rPr lang="en-US" b="1" dirty="0"/>
              <a:t>improve the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depth</a:t>
            </a:r>
            <a:r>
              <a:rPr lang="en-US" b="1" dirty="0"/>
              <a:t> and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duration</a:t>
            </a:r>
            <a:r>
              <a:rPr lang="en-US" b="1" dirty="0"/>
              <a:t> of anesthesia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3576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Clinically used solutions typically contain </a:t>
            </a:r>
            <a:r>
              <a:rPr lang="en-US" sz="3200" b="1" dirty="0"/>
              <a:t>5 </a:t>
            </a:r>
            <a:r>
              <a:rPr lang="en-US" sz="3200" b="1" dirty="0" err="1"/>
              <a:t>μg</a:t>
            </a:r>
            <a:r>
              <a:rPr lang="en-US" sz="3200" b="1" dirty="0"/>
              <a:t>/mL or 1:200,000 </a:t>
            </a:r>
            <a:r>
              <a:rPr lang="en-US" dirty="0"/>
              <a:t>of epinephrine, reflecting a balance between efficacy and vasoconstriction versus systemic side effects of epinephrine. </a:t>
            </a:r>
          </a:p>
        </p:txBody>
      </p:sp>
    </p:spTree>
    <p:extLst>
      <p:ext uri="{BB962C8B-B14F-4D97-AF65-F5344CB8AC3E}">
        <p14:creationId xmlns:p14="http://schemas.microsoft.com/office/powerpoint/2010/main" val="21431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Epinephrine will significantly </a:t>
            </a:r>
            <a:r>
              <a:rPr lang="en-US" b="1" dirty="0"/>
              <a:t>extend the duration </a:t>
            </a:r>
            <a:r>
              <a:rPr lang="en-US" dirty="0"/>
              <a:t>of both infiltration anesthesia and peripheral nerve blockade </a:t>
            </a:r>
            <a:r>
              <a:rPr lang="en-US" b="1" dirty="0"/>
              <a:t>with shorter-duration agents (e.g., </a:t>
            </a:r>
            <a:r>
              <a:rPr lang="en-US" b="1" dirty="0" err="1"/>
              <a:t>lidocaine</a:t>
            </a:r>
            <a:r>
              <a:rPr lang="en-US" b="1" dirty="0"/>
              <a:t>)</a:t>
            </a:r>
            <a:r>
              <a:rPr lang="en-US" dirty="0"/>
              <a:t>; epinephrine produces mild </a:t>
            </a:r>
            <a:r>
              <a:rPr lang="en-US" b="1" dirty="0"/>
              <a:t>intensification of blockade </a:t>
            </a:r>
            <a:r>
              <a:rPr lang="en-US" dirty="0"/>
              <a:t>but only most modest prolongation of epidural or peripheral blocks with </a:t>
            </a:r>
            <a:r>
              <a:rPr lang="en-US" dirty="0" smtClean="0"/>
              <a:t>bupivacaine.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Activation </a:t>
            </a:r>
            <a:r>
              <a:rPr lang="en-US" dirty="0"/>
              <a:t>of </a:t>
            </a:r>
            <a:r>
              <a:rPr lang="en-US" sz="2800" b="1" dirty="0"/>
              <a:t>α2- adrenergic receptors </a:t>
            </a:r>
            <a:r>
              <a:rPr lang="en-US" dirty="0"/>
              <a:t>in the spinal cord may contribute to the beneficial effect of epidural epinephrine. </a:t>
            </a:r>
          </a:p>
        </p:txBody>
      </p:sp>
    </p:spTree>
    <p:extLst>
      <p:ext uri="{BB962C8B-B14F-4D97-AF65-F5344CB8AC3E}">
        <p14:creationId xmlns:p14="http://schemas.microsoft.com/office/powerpoint/2010/main" val="33662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Clonidine and </a:t>
            </a:r>
            <a:r>
              <a:rPr lang="en-US" b="1" dirty="0" err="1"/>
              <a:t>Dexmedetomidine</a:t>
            </a:r>
            <a:r>
              <a:rPr lang="en-US" b="1" dirty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mechanisms of action include actions on </a:t>
            </a:r>
            <a:r>
              <a:rPr lang="en-US" b="1" dirty="0"/>
              <a:t>α-2 receptors </a:t>
            </a:r>
            <a:r>
              <a:rPr lang="en-US" dirty="0"/>
              <a:t>and on </a:t>
            </a:r>
            <a:r>
              <a:rPr lang="en-US" b="1" dirty="0"/>
              <a:t>hyperpolarization-induced</a:t>
            </a:r>
            <a:r>
              <a:rPr lang="en-US" dirty="0"/>
              <a:t> currents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/>
              <a:t>adverse systemic events are of concern, including </a:t>
            </a:r>
            <a:r>
              <a:rPr lang="en-US" b="1" dirty="0"/>
              <a:t>hypotension</a:t>
            </a:r>
            <a:r>
              <a:rPr lang="en-US" dirty="0"/>
              <a:t>, </a:t>
            </a:r>
            <a:r>
              <a:rPr lang="en-US" b="1" dirty="0"/>
              <a:t>bradycardia</a:t>
            </a:r>
            <a:r>
              <a:rPr lang="en-US" dirty="0"/>
              <a:t>, and s</a:t>
            </a:r>
            <a:r>
              <a:rPr lang="en-US" b="1" dirty="0"/>
              <a:t>edation</a:t>
            </a:r>
            <a:r>
              <a:rPr lang="en-US" dirty="0"/>
              <a:t>, such that limiting </a:t>
            </a:r>
            <a:r>
              <a:rPr lang="en-US" b="1" dirty="0"/>
              <a:t>the clonidine dose to 0.5 to 1 </a:t>
            </a:r>
            <a:r>
              <a:rPr lang="en-US" b="1" dirty="0" err="1"/>
              <a:t>μg</a:t>
            </a:r>
            <a:r>
              <a:rPr lang="en-US" b="1" dirty="0"/>
              <a:t>/kg </a:t>
            </a:r>
            <a:r>
              <a:rPr lang="en-US" dirty="0"/>
              <a:t>of ideal body weight has been proposed. </a:t>
            </a:r>
          </a:p>
        </p:txBody>
      </p:sp>
    </p:spTree>
    <p:extLst>
      <p:ext uri="{BB962C8B-B14F-4D97-AF65-F5344CB8AC3E}">
        <p14:creationId xmlns:p14="http://schemas.microsoft.com/office/powerpoint/2010/main" val="3236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Dexmedetomidine</a:t>
            </a:r>
            <a:r>
              <a:rPr lang="en-US" dirty="0"/>
              <a:t> is a much more </a:t>
            </a:r>
            <a:r>
              <a:rPr lang="en-US" b="1" dirty="0"/>
              <a:t>specific α-2 agonist</a:t>
            </a:r>
            <a:r>
              <a:rPr lang="en-US" dirty="0"/>
              <a:t>, and prolongs both motor and sensory block by </a:t>
            </a:r>
            <a:r>
              <a:rPr lang="en-US" b="1" dirty="0"/>
              <a:t>long-acting local anesthetics </a:t>
            </a:r>
            <a:r>
              <a:rPr lang="en-US" dirty="0"/>
              <a:t>by approximately 4 </a:t>
            </a:r>
            <a:r>
              <a:rPr lang="en-US" dirty="0" smtClean="0"/>
              <a:t>hours.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75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Because </a:t>
            </a:r>
            <a:r>
              <a:rPr lang="en-US" b="1" dirty="0"/>
              <a:t>B-bevel needles </a:t>
            </a:r>
            <a:r>
              <a:rPr lang="en-US" dirty="0"/>
              <a:t>have a </a:t>
            </a:r>
            <a:r>
              <a:rPr lang="en-US" sz="3200" b="1" dirty="0"/>
              <a:t>blunt tip</a:t>
            </a:r>
            <a:r>
              <a:rPr lang="en-US" dirty="0"/>
              <a:t>, which is likely to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push the nerve </a:t>
            </a:r>
            <a:r>
              <a:rPr lang="en-US" dirty="0"/>
              <a:t>aside, they are much less likely to penetrate the nerve; however,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when an injury does occur, it appears to be more severe. </a:t>
            </a:r>
            <a:endParaRPr lang="en-US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contrast, </a:t>
            </a:r>
            <a:r>
              <a:rPr lang="en-US" b="1" dirty="0"/>
              <a:t>sharp needles are more likely to penetrate the nerve, but the injury appears to be less destructive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23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Dexamethasone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most effective adjuvant </a:t>
            </a:r>
            <a:r>
              <a:rPr lang="en-US" dirty="0"/>
              <a:t>for prolonging block duration with minimal side effects currently available is dexamethasone, able to prolong duration of </a:t>
            </a:r>
            <a:r>
              <a:rPr lang="en-US" b="1" dirty="0"/>
              <a:t>medium-acting</a:t>
            </a:r>
            <a:r>
              <a:rPr lang="en-US" dirty="0"/>
              <a:t> local anesthetics by </a:t>
            </a:r>
            <a:r>
              <a:rPr lang="en-US" b="1" dirty="0"/>
              <a:t>2 to 3 hours</a:t>
            </a:r>
            <a:r>
              <a:rPr lang="en-US" dirty="0"/>
              <a:t>, and the block of </a:t>
            </a:r>
            <a:r>
              <a:rPr lang="en-US" b="1" dirty="0"/>
              <a:t>long-acting</a:t>
            </a:r>
            <a:r>
              <a:rPr lang="en-US" dirty="0"/>
              <a:t> local anesthetics by up to </a:t>
            </a:r>
            <a:r>
              <a:rPr lang="en-US" b="1" dirty="0"/>
              <a:t>10 hours </a:t>
            </a:r>
            <a:r>
              <a:rPr lang="en-US" dirty="0"/>
              <a:t>on average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Despite the fact that </a:t>
            </a:r>
            <a:r>
              <a:rPr lang="en-US" b="1" dirty="0" err="1"/>
              <a:t>perineural</a:t>
            </a:r>
            <a:r>
              <a:rPr lang="en-US" b="1" dirty="0"/>
              <a:t> administration of dexamethasone </a:t>
            </a:r>
            <a:r>
              <a:rPr lang="en-US" dirty="0"/>
              <a:t>seems to be </a:t>
            </a:r>
            <a:r>
              <a:rPr lang="en-US" b="1" dirty="0"/>
              <a:t>more effective </a:t>
            </a:r>
            <a:r>
              <a:rPr lang="en-US" dirty="0"/>
              <a:t>than systemic use, many providers </a:t>
            </a:r>
            <a:r>
              <a:rPr lang="en-US" b="1" dirty="0"/>
              <a:t>use systemic dexamethasone</a:t>
            </a:r>
            <a:r>
              <a:rPr lang="en-US" dirty="0"/>
              <a:t> to avoid mixing drugs which were not designed to be administered together, circumvent the problem of off-label </a:t>
            </a:r>
            <a:r>
              <a:rPr lang="en-US" dirty="0" err="1"/>
              <a:t>perineural</a:t>
            </a:r>
            <a:r>
              <a:rPr lang="en-US" dirty="0"/>
              <a:t> use, and profit from the antiemetic effects of systemic dexamethasone.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Doses </a:t>
            </a:r>
            <a:r>
              <a:rPr lang="en-US" dirty="0"/>
              <a:t>between </a:t>
            </a:r>
            <a:r>
              <a:rPr lang="en-US" sz="2800" b="1" dirty="0"/>
              <a:t>4 and 10 mg </a:t>
            </a:r>
            <a:r>
              <a:rPr lang="en-US" dirty="0"/>
              <a:t>have typically been used in adults.</a:t>
            </a:r>
          </a:p>
        </p:txBody>
      </p:sp>
    </p:spTree>
    <p:extLst>
      <p:ext uri="{BB962C8B-B14F-4D97-AF65-F5344CB8AC3E}">
        <p14:creationId xmlns:p14="http://schemas.microsoft.com/office/powerpoint/2010/main" val="190415210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477935"/>
            <a:ext cx="11191741" cy="5925439"/>
          </a:xfrm>
        </p:spPr>
      </p:pic>
      <p:sp>
        <p:nvSpPr>
          <p:cNvPr id="5" name="TextBox 4"/>
          <p:cNvSpPr txBox="1"/>
          <p:nvPr/>
        </p:nvSpPr>
        <p:spPr>
          <a:xfrm>
            <a:off x="5525036" y="4945487"/>
            <a:ext cx="4945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Have a nice day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47036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Success</a:t>
            </a:r>
            <a:r>
              <a:rPr lang="en-US" dirty="0"/>
              <a:t> with the paresthesia technique is highly </a:t>
            </a:r>
            <a:r>
              <a:rPr lang="en-US" b="1" dirty="0"/>
              <a:t>dependent on the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skill</a:t>
            </a:r>
            <a:r>
              <a:rPr lang="en-US" b="1" dirty="0"/>
              <a:t> </a:t>
            </a:r>
            <a:r>
              <a:rPr lang="en-US" dirty="0"/>
              <a:t>of the practitioner and requires a thorough 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understanding of anatomy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Currently</a:t>
            </a:r>
            <a:r>
              <a:rPr lang="en-US" dirty="0"/>
              <a:t>, </a:t>
            </a:r>
            <a:r>
              <a:rPr lang="en-US" b="1" dirty="0"/>
              <a:t>no single technique </a:t>
            </a:r>
            <a:r>
              <a:rPr lang="en-US" dirty="0"/>
              <a:t>has been shown to be </a:t>
            </a:r>
            <a:r>
              <a:rPr lang="en-US" b="1" dirty="0"/>
              <a:t>superior</a:t>
            </a:r>
            <a:r>
              <a:rPr lang="en-US" dirty="0"/>
              <a:t> with respect to incidence of neurologic complications.</a:t>
            </a:r>
          </a:p>
        </p:txBody>
      </p:sp>
    </p:spTree>
    <p:extLst>
      <p:ext uri="{BB962C8B-B14F-4D97-AF65-F5344CB8AC3E}">
        <p14:creationId xmlns:p14="http://schemas.microsoft.com/office/powerpoint/2010/main" val="190128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PERIPHERAL NERVE STIMULATION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Peripheral nerve stimulators deliver </a:t>
            </a:r>
            <a:r>
              <a:rPr lang="en-US" b="1" dirty="0"/>
              <a:t>small pulses of electric current </a:t>
            </a:r>
            <a:r>
              <a:rPr lang="en-US" dirty="0"/>
              <a:t>to the end of a block needle to cause </a:t>
            </a:r>
            <a:r>
              <a:rPr lang="en-US" b="1" dirty="0" smtClean="0"/>
              <a:t>depolarization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b="1" dirty="0"/>
              <a:t>muscle contraction </a:t>
            </a:r>
            <a:r>
              <a:rPr lang="en-US" dirty="0"/>
              <a:t>when the tip of the </a:t>
            </a:r>
            <a:r>
              <a:rPr lang="en-US" b="1" dirty="0"/>
              <a:t>needle is in close proximity to a neural structure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625</TotalTime>
  <Words>2946</Words>
  <Application>Microsoft Office PowerPoint</Application>
  <PresentationFormat>Custom</PresentationFormat>
  <Paragraphs>164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Organic</vt:lpstr>
      <vt:lpstr>Regional Anesthesia:  drug and equipment</vt:lpstr>
      <vt:lpstr>Introduction</vt:lpstr>
      <vt:lpstr>Techniques for Localizing Neural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PERIPHERAL NERVE STIMULATION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Ultrasound Guidance</vt:lpstr>
      <vt:lpstr>FUNDAMENTAL ASSUMPTIONS AND ARTIFACTS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Transducer Selection, Manipulation, and Modes of Imaging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Needle Tip Visibility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PERIPHERAL AND TRUNCAL NERVE BLOCKADE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 of Additives </vt:lpstr>
      <vt:lpstr>PowerPoint Presentation</vt:lpstr>
      <vt:lpstr>PowerPoint Presentation</vt:lpstr>
      <vt:lpstr>Clonidine and Dexmedetomidine. </vt:lpstr>
      <vt:lpstr>PowerPoint Presentation</vt:lpstr>
      <vt:lpstr>Dexamethasone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Anesthesia  drug and equipment</dc:title>
  <dc:creator>1</dc:creator>
  <cp:lastModifiedBy>1</cp:lastModifiedBy>
  <cp:revision>52</cp:revision>
  <dcterms:created xsi:type="dcterms:W3CDTF">2021-11-02T07:24:08Z</dcterms:created>
  <dcterms:modified xsi:type="dcterms:W3CDTF">2021-12-12T13:09:45Z</dcterms:modified>
</cp:coreProperties>
</file>