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08" r:id="rId2"/>
    <p:sldId id="312" r:id="rId3"/>
    <p:sldId id="310" r:id="rId4"/>
    <p:sldId id="256" r:id="rId5"/>
    <p:sldId id="257" r:id="rId6"/>
    <p:sldId id="258" r:id="rId7"/>
    <p:sldId id="259" r:id="rId8"/>
    <p:sldId id="260" r:id="rId9"/>
    <p:sldId id="261" r:id="rId10"/>
    <p:sldId id="262" r:id="rId11"/>
    <p:sldId id="263" r:id="rId12"/>
    <p:sldId id="313" r:id="rId13"/>
    <p:sldId id="265" r:id="rId14"/>
    <p:sldId id="266" r:id="rId15"/>
    <p:sldId id="267" r:id="rId16"/>
    <p:sldId id="268" r:id="rId17"/>
    <p:sldId id="269" r:id="rId18"/>
    <p:sldId id="270" r:id="rId19"/>
    <p:sldId id="271" r:id="rId20"/>
    <p:sldId id="272" r:id="rId21"/>
    <p:sldId id="273" r:id="rId22"/>
    <p:sldId id="274" r:id="rId23"/>
    <p:sldId id="277" r:id="rId24"/>
    <p:sldId id="278" r:id="rId25"/>
    <p:sldId id="279" r:id="rId26"/>
    <p:sldId id="280" r:id="rId27"/>
    <p:sldId id="281" r:id="rId28"/>
    <p:sldId id="282" r:id="rId29"/>
    <p:sldId id="283" r:id="rId30"/>
    <p:sldId id="297" r:id="rId31"/>
    <p:sldId id="299" r:id="rId32"/>
    <p:sldId id="285" r:id="rId33"/>
    <p:sldId id="300" r:id="rId34"/>
    <p:sldId id="286" r:id="rId35"/>
    <p:sldId id="287" r:id="rId36"/>
    <p:sldId id="301" r:id="rId37"/>
    <p:sldId id="288" r:id="rId38"/>
    <p:sldId id="289" r:id="rId39"/>
    <p:sldId id="290" r:id="rId40"/>
    <p:sldId id="304" r:id="rId41"/>
    <p:sldId id="307" r:id="rId42"/>
    <p:sldId id="302" r:id="rId43"/>
    <p:sldId id="291" r:id="rId44"/>
    <p:sldId id="292" r:id="rId45"/>
    <p:sldId id="294" r:id="rId46"/>
    <p:sldId id="295" r:id="rId47"/>
    <p:sldId id="29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9A091-FD71-4C57-9E54-06A9D4250958}" type="datetimeFigureOut">
              <a:rPr lang="en-US" smtClean="0"/>
              <a:t>12/21/2021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87EB8-CF80-4A42-A0A6-71BE89727C92}" type="slidenum">
              <a:rPr lang="en-US" smtClean="0"/>
              <a:t>‹#›</a:t>
            </a:fld>
            <a:endParaRPr lang="en-US"/>
          </a:p>
        </p:txBody>
      </p:sp>
    </p:spTree>
    <p:extLst>
      <p:ext uri="{BB962C8B-B14F-4D97-AF65-F5344CB8AC3E}">
        <p14:creationId xmlns:p14="http://schemas.microsoft.com/office/powerpoint/2010/main" val="394908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87EB8-CF80-4A42-A0A6-71BE89727C92}" type="slidenum">
              <a:rPr lang="en-US" smtClean="0"/>
              <a:t>27</a:t>
            </a:fld>
            <a:endParaRPr lang="en-US"/>
          </a:p>
        </p:txBody>
      </p:sp>
    </p:spTree>
    <p:extLst>
      <p:ext uri="{BB962C8B-B14F-4D97-AF65-F5344CB8AC3E}">
        <p14:creationId xmlns:p14="http://schemas.microsoft.com/office/powerpoint/2010/main" val="189714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62D037-87AD-405E-BB2A-777ED90A2786}"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316544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2D037-87AD-405E-BB2A-777ED90A2786}"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410661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2D037-87AD-405E-BB2A-777ED90A2786}"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156416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2D037-87AD-405E-BB2A-777ED90A2786}"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393671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62D037-87AD-405E-BB2A-777ED90A2786}"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322260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62D037-87AD-405E-BB2A-777ED90A2786}"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100894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2D037-87AD-405E-BB2A-777ED90A2786}"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338790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62D037-87AD-405E-BB2A-777ED90A2786}"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1018919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2D037-87AD-405E-BB2A-777ED90A2786}"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51732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2D037-87AD-405E-BB2A-777ED90A2786}"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152173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2D037-87AD-405E-BB2A-777ED90A2786}"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E06AC-D64A-4A6F-B1E4-91D1404715D9}" type="slidenum">
              <a:rPr lang="en-US" smtClean="0"/>
              <a:t>‹#›</a:t>
            </a:fld>
            <a:endParaRPr lang="en-US"/>
          </a:p>
        </p:txBody>
      </p:sp>
    </p:spTree>
    <p:extLst>
      <p:ext uri="{BB962C8B-B14F-4D97-AF65-F5344CB8AC3E}">
        <p14:creationId xmlns:p14="http://schemas.microsoft.com/office/powerpoint/2010/main" val="339476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2D037-87AD-405E-BB2A-777ED90A2786}" type="datetimeFigureOut">
              <a:rPr lang="en-US" smtClean="0"/>
              <a:t>12/21/2021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E06AC-D64A-4A6F-B1E4-91D1404715D9}" type="slidenum">
              <a:rPr lang="en-US" smtClean="0"/>
              <a:t>‹#›</a:t>
            </a:fld>
            <a:endParaRPr lang="en-US"/>
          </a:p>
        </p:txBody>
      </p:sp>
    </p:spTree>
    <p:extLst>
      <p:ext uri="{BB962C8B-B14F-4D97-AF65-F5344CB8AC3E}">
        <p14:creationId xmlns:p14="http://schemas.microsoft.com/office/powerpoint/2010/main" val="2167959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D:\عکس نان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376363"/>
            <a:ext cx="14630400" cy="9610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47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بروز لخته های خون </a:t>
            </a:r>
            <a:r>
              <a:rPr lang="fa-IR" b="1" dirty="0" smtClean="0"/>
              <a:t>:</a:t>
            </a:r>
          </a:p>
          <a:p>
            <a:pPr marL="0" indent="0" algn="r" rtl="1">
              <a:buNone/>
            </a:pPr>
            <a:r>
              <a:rPr lang="fa-IR" dirty="0" smtClean="0"/>
              <a:t>در وریدهای سطحی پا را </a:t>
            </a:r>
            <a:r>
              <a:rPr lang="fa-IR" u="sng" dirty="0" smtClean="0"/>
              <a:t>ترومبوفلبیت </a:t>
            </a:r>
          </a:p>
          <a:p>
            <a:pPr marL="0" indent="0" algn="r" rtl="1">
              <a:buNone/>
            </a:pPr>
            <a:r>
              <a:rPr lang="fa-IR" dirty="0" smtClean="0"/>
              <a:t>و در رگهای عمیق پاها را </a:t>
            </a:r>
            <a:r>
              <a:rPr lang="fa-IR" u="sng" dirty="0" smtClean="0"/>
              <a:t>ترومبوزورید عمقی </a:t>
            </a:r>
            <a:r>
              <a:rPr lang="fa-IR" dirty="0" smtClean="0"/>
              <a:t>می نامند</a:t>
            </a:r>
          </a:p>
          <a:p>
            <a:pPr marL="0" indent="0" algn="r" rtl="1">
              <a:buNone/>
            </a:pPr>
            <a:endParaRPr lang="en-US" dirty="0"/>
          </a:p>
        </p:txBody>
      </p:sp>
    </p:spTree>
    <p:extLst>
      <p:ext uri="{BB962C8B-B14F-4D97-AF65-F5344CB8AC3E}">
        <p14:creationId xmlns:p14="http://schemas.microsoft.com/office/powerpoint/2010/main" val="250583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تظاهرات بالینی</a:t>
            </a:r>
            <a:endParaRPr lang="en-US" dirty="0"/>
          </a:p>
        </p:txBody>
      </p:sp>
      <p:sp>
        <p:nvSpPr>
          <p:cNvPr id="3" name="Content Placeholder 2"/>
          <p:cNvSpPr>
            <a:spLocks noGrp="1"/>
          </p:cNvSpPr>
          <p:nvPr>
            <p:ph idx="1"/>
          </p:nvPr>
        </p:nvSpPr>
        <p:spPr/>
        <p:txBody>
          <a:bodyPr/>
          <a:lstStyle/>
          <a:p>
            <a:pPr algn="r" rtl="1">
              <a:buFont typeface="Wingdings" pitchFamily="2" charset="2"/>
              <a:buChar char="ü"/>
            </a:pPr>
            <a:r>
              <a:rPr lang="fa-IR" dirty="0" smtClean="0"/>
              <a:t>تورم پا</a:t>
            </a:r>
          </a:p>
          <a:p>
            <a:pPr algn="r" rtl="1">
              <a:buFont typeface="Wingdings" pitchFamily="2" charset="2"/>
              <a:buChar char="ü"/>
            </a:pPr>
            <a:r>
              <a:rPr lang="fa-IR" dirty="0" smtClean="0"/>
              <a:t>درد</a:t>
            </a:r>
          </a:p>
          <a:p>
            <a:pPr algn="r" rtl="1">
              <a:buFont typeface="Wingdings" pitchFamily="2" charset="2"/>
              <a:buChar char="ü"/>
            </a:pPr>
            <a:r>
              <a:rPr lang="fa-IR" dirty="0" smtClean="0"/>
              <a:t>حساسیت وگرمی</a:t>
            </a:r>
          </a:p>
          <a:p>
            <a:pPr algn="r" rtl="1">
              <a:buFont typeface="Wingdings" pitchFamily="2" charset="2"/>
              <a:buChar char="ü"/>
            </a:pPr>
            <a:r>
              <a:rPr lang="fa-IR" dirty="0" smtClean="0"/>
              <a:t>قرمزی موضعی </a:t>
            </a:r>
          </a:p>
          <a:p>
            <a:pPr marL="0" indent="0" algn="r" rtl="1">
              <a:buNone/>
            </a:pPr>
            <a:endParaRPr lang="fa-IR" dirty="0" smtClean="0"/>
          </a:p>
          <a:p>
            <a:pPr marL="0" indent="0" algn="r" rtl="1">
              <a:buNone/>
            </a:pPr>
            <a:r>
              <a:rPr lang="fa-IR" dirty="0" smtClean="0"/>
              <a:t>90 درصد</a:t>
            </a:r>
            <a:r>
              <a:rPr lang="en-US" dirty="0" smtClean="0"/>
              <a:t>DVT</a:t>
            </a:r>
            <a:r>
              <a:rPr lang="fa-IR" dirty="0" smtClean="0"/>
              <a:t>ها دربارداری، </a:t>
            </a:r>
            <a:r>
              <a:rPr lang="fa-IR" b="1" dirty="0" smtClean="0"/>
              <a:t>درپای چپ </a:t>
            </a:r>
            <a:r>
              <a:rPr lang="fa-IR" dirty="0" smtClean="0"/>
              <a:t>اتفاق می افتد.</a:t>
            </a:r>
            <a:endParaRPr lang="en-US" dirty="0"/>
          </a:p>
        </p:txBody>
      </p:sp>
    </p:spTree>
    <p:extLst>
      <p:ext uri="{BB962C8B-B14F-4D97-AF65-F5344CB8AC3E}">
        <p14:creationId xmlns:p14="http://schemas.microsoft.com/office/powerpoint/2010/main" val="77158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down)">
                                      <p:cBhvr>
                                        <p:cTn id="40" dur="580">
                                          <p:stCondLst>
                                            <p:cond delay="0"/>
                                          </p:stCondLst>
                                        </p:cTn>
                                        <p:tgtEl>
                                          <p:spTgt spid="3">
                                            <p:txEl>
                                              <p:pRg st="5" end="5"/>
                                            </p:txEl>
                                          </p:spTgt>
                                        </p:tgtEl>
                                      </p:cBhvr>
                                    </p:animEffect>
                                    <p:anim calcmode="lin" valueType="num">
                                      <p:cBhvr>
                                        <p:cTn id="4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5" end="5"/>
                                            </p:txEl>
                                          </p:spTgt>
                                        </p:tgtEl>
                                      </p:cBhvr>
                                      <p:to x="100000" y="60000"/>
                                    </p:animScale>
                                    <p:animScale>
                                      <p:cBhvr>
                                        <p:cTn id="47" dur="166" decel="50000">
                                          <p:stCondLst>
                                            <p:cond delay="676"/>
                                          </p:stCondLst>
                                        </p:cTn>
                                        <p:tgtEl>
                                          <p:spTgt spid="3">
                                            <p:txEl>
                                              <p:pRg st="5" end="5"/>
                                            </p:txEl>
                                          </p:spTgt>
                                        </p:tgtEl>
                                      </p:cBhvr>
                                      <p:to x="100000" y="100000"/>
                                    </p:animScale>
                                    <p:animScale>
                                      <p:cBhvr>
                                        <p:cTn id="48" dur="26">
                                          <p:stCondLst>
                                            <p:cond delay="1312"/>
                                          </p:stCondLst>
                                        </p:cTn>
                                        <p:tgtEl>
                                          <p:spTgt spid="3">
                                            <p:txEl>
                                              <p:pRg st="5" end="5"/>
                                            </p:txEl>
                                          </p:spTgt>
                                        </p:tgtEl>
                                      </p:cBhvr>
                                      <p:to x="100000" y="80000"/>
                                    </p:animScale>
                                    <p:animScale>
                                      <p:cBhvr>
                                        <p:cTn id="49" dur="166" decel="50000">
                                          <p:stCondLst>
                                            <p:cond delay="1338"/>
                                          </p:stCondLst>
                                        </p:cTn>
                                        <p:tgtEl>
                                          <p:spTgt spid="3">
                                            <p:txEl>
                                              <p:pRg st="5" end="5"/>
                                            </p:txEl>
                                          </p:spTgt>
                                        </p:tgtEl>
                                      </p:cBhvr>
                                      <p:to x="100000" y="100000"/>
                                    </p:animScale>
                                    <p:animScale>
                                      <p:cBhvr>
                                        <p:cTn id="50" dur="26">
                                          <p:stCondLst>
                                            <p:cond delay="1642"/>
                                          </p:stCondLst>
                                        </p:cTn>
                                        <p:tgtEl>
                                          <p:spTgt spid="3">
                                            <p:txEl>
                                              <p:pRg st="5" end="5"/>
                                            </p:txEl>
                                          </p:spTgt>
                                        </p:tgtEl>
                                      </p:cBhvr>
                                      <p:to x="100000" y="90000"/>
                                    </p:animScale>
                                    <p:animScale>
                                      <p:cBhvr>
                                        <p:cTn id="51" dur="166" decel="50000">
                                          <p:stCondLst>
                                            <p:cond delay="1668"/>
                                          </p:stCondLst>
                                        </p:cTn>
                                        <p:tgtEl>
                                          <p:spTgt spid="3">
                                            <p:txEl>
                                              <p:pRg st="5" end="5"/>
                                            </p:txEl>
                                          </p:spTgt>
                                        </p:tgtEl>
                                      </p:cBhvr>
                                      <p:to x="100000" y="100000"/>
                                    </p:animScale>
                                    <p:animScale>
                                      <p:cBhvr>
                                        <p:cTn id="52" dur="26">
                                          <p:stCondLst>
                                            <p:cond delay="1808"/>
                                          </p:stCondLst>
                                        </p:cTn>
                                        <p:tgtEl>
                                          <p:spTgt spid="3">
                                            <p:txEl>
                                              <p:pRg st="5" end="5"/>
                                            </p:txEl>
                                          </p:spTgt>
                                        </p:tgtEl>
                                      </p:cBhvr>
                                      <p:to x="100000" y="95000"/>
                                    </p:animScale>
                                    <p:animScale>
                                      <p:cBhvr>
                                        <p:cTn id="53"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عوامل مستعد کننده ایجادلخته وآمبولی عبارتند از:</a:t>
            </a:r>
            <a:endParaRPr lang="en-US" dirty="0"/>
          </a:p>
        </p:txBody>
      </p:sp>
      <p:sp>
        <p:nvSpPr>
          <p:cNvPr id="3" name="Content Placeholder 2"/>
          <p:cNvSpPr>
            <a:spLocks noGrp="1"/>
          </p:cNvSpPr>
          <p:nvPr>
            <p:ph idx="1"/>
          </p:nvPr>
        </p:nvSpPr>
        <p:spPr/>
        <p:txBody>
          <a:bodyPr>
            <a:normAutofit fontScale="85000" lnSpcReduction="20000"/>
          </a:bodyPr>
          <a:lstStyle/>
          <a:p>
            <a:pPr algn="r" rtl="1">
              <a:buFont typeface="Wingdings" pitchFamily="2" charset="2"/>
              <a:buChar char="q"/>
            </a:pPr>
            <a:r>
              <a:rPr lang="fa-IR" dirty="0"/>
              <a:t>زمینه ژنتیکی</a:t>
            </a:r>
          </a:p>
          <a:p>
            <a:pPr algn="r" rtl="1">
              <a:buFont typeface="Wingdings" pitchFamily="2" charset="2"/>
              <a:buChar char="q"/>
            </a:pPr>
            <a:r>
              <a:rPr lang="fa-IR" dirty="0"/>
              <a:t>چاقی</a:t>
            </a:r>
          </a:p>
          <a:p>
            <a:pPr algn="r" rtl="1">
              <a:buFont typeface="Wingdings" pitchFamily="2" charset="2"/>
              <a:buChar char="q"/>
            </a:pPr>
            <a:r>
              <a:rPr lang="fa-IR" dirty="0"/>
              <a:t>سن بالای مادر</a:t>
            </a:r>
          </a:p>
          <a:p>
            <a:pPr algn="r" rtl="1">
              <a:buFont typeface="Wingdings" pitchFamily="2" charset="2"/>
              <a:buChar char="q"/>
            </a:pPr>
            <a:r>
              <a:rPr lang="fa-IR" dirty="0"/>
              <a:t>بالای سه بار بارداری</a:t>
            </a:r>
          </a:p>
          <a:p>
            <a:pPr algn="r" rtl="1">
              <a:buFont typeface="Wingdings" pitchFamily="2" charset="2"/>
              <a:buChar char="q"/>
            </a:pPr>
            <a:r>
              <a:rPr lang="fa-IR" dirty="0"/>
              <a:t>استفراغ شدید باردار</a:t>
            </a:r>
          </a:p>
          <a:p>
            <a:pPr algn="r" rtl="1">
              <a:buFont typeface="Wingdings" pitchFamily="2" charset="2"/>
              <a:buChar char="q"/>
            </a:pPr>
            <a:r>
              <a:rPr lang="fa-IR" dirty="0"/>
              <a:t>بستری در بیمارستان وبی حرکتی مادر</a:t>
            </a:r>
          </a:p>
          <a:p>
            <a:pPr algn="r" rtl="1">
              <a:buFont typeface="Wingdings" pitchFamily="2" charset="2"/>
              <a:buChar char="q"/>
            </a:pPr>
            <a:r>
              <a:rPr lang="fa-IR" dirty="0"/>
              <a:t>سیگار</a:t>
            </a:r>
          </a:p>
          <a:p>
            <a:pPr algn="r" rtl="1">
              <a:buFont typeface="Wingdings" pitchFamily="2" charset="2"/>
              <a:buChar char="q"/>
            </a:pPr>
            <a:r>
              <a:rPr lang="fa-IR" dirty="0"/>
              <a:t>سابقه ترومبوآمبولی وریدی قبل از بارداری</a:t>
            </a:r>
          </a:p>
          <a:p>
            <a:pPr algn="r" rtl="1">
              <a:buFont typeface="Wingdings" pitchFamily="2" charset="2"/>
              <a:buChar char="q"/>
            </a:pPr>
            <a:r>
              <a:rPr lang="fa-IR" dirty="0"/>
              <a:t>وجود وریدهای واریسی واضح</a:t>
            </a:r>
          </a:p>
          <a:p>
            <a:pPr algn="r" rtl="1">
              <a:buFont typeface="Wingdings" pitchFamily="2" charset="2"/>
              <a:buChar char="q"/>
            </a:pPr>
            <a:r>
              <a:rPr lang="fa-IR" dirty="0"/>
              <a:t>بارداری با روش کمک باروری</a:t>
            </a:r>
          </a:p>
        </p:txBody>
      </p:sp>
    </p:spTree>
    <p:extLst>
      <p:ext uri="{BB962C8B-B14F-4D97-AF65-F5344CB8AC3E}">
        <p14:creationId xmlns:p14="http://schemas.microsoft.com/office/powerpoint/2010/main" val="287432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down)">
                                      <p:cBhvr>
                                        <p:cTn id="42" dur="580">
                                          <p:stCondLst>
                                            <p:cond delay="0"/>
                                          </p:stCondLst>
                                        </p:cTn>
                                        <p:tgtEl>
                                          <p:spTgt spid="3">
                                            <p:txEl>
                                              <p:pRg st="5" end="5"/>
                                            </p:txEl>
                                          </p:spTgt>
                                        </p:tgtEl>
                                      </p:cBhvr>
                                    </p:animEffect>
                                    <p:anim calcmode="lin" valueType="num">
                                      <p:cBhvr>
                                        <p:cTn id="4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5" end="5"/>
                                            </p:txEl>
                                          </p:spTgt>
                                        </p:tgtEl>
                                      </p:cBhvr>
                                      <p:to x="100000" y="60000"/>
                                    </p:animScale>
                                    <p:animScale>
                                      <p:cBhvr>
                                        <p:cTn id="49" dur="166" decel="50000">
                                          <p:stCondLst>
                                            <p:cond delay="676"/>
                                          </p:stCondLst>
                                        </p:cTn>
                                        <p:tgtEl>
                                          <p:spTgt spid="3">
                                            <p:txEl>
                                              <p:pRg st="5" end="5"/>
                                            </p:txEl>
                                          </p:spTgt>
                                        </p:tgtEl>
                                      </p:cBhvr>
                                      <p:to x="100000" y="100000"/>
                                    </p:animScale>
                                    <p:animScale>
                                      <p:cBhvr>
                                        <p:cTn id="50" dur="26">
                                          <p:stCondLst>
                                            <p:cond delay="1312"/>
                                          </p:stCondLst>
                                        </p:cTn>
                                        <p:tgtEl>
                                          <p:spTgt spid="3">
                                            <p:txEl>
                                              <p:pRg st="5" end="5"/>
                                            </p:txEl>
                                          </p:spTgt>
                                        </p:tgtEl>
                                      </p:cBhvr>
                                      <p:to x="100000" y="80000"/>
                                    </p:animScale>
                                    <p:animScale>
                                      <p:cBhvr>
                                        <p:cTn id="51" dur="166" decel="50000">
                                          <p:stCondLst>
                                            <p:cond delay="1338"/>
                                          </p:stCondLst>
                                        </p:cTn>
                                        <p:tgtEl>
                                          <p:spTgt spid="3">
                                            <p:txEl>
                                              <p:pRg st="5" end="5"/>
                                            </p:txEl>
                                          </p:spTgt>
                                        </p:tgtEl>
                                      </p:cBhvr>
                                      <p:to x="100000" y="100000"/>
                                    </p:animScale>
                                    <p:animScale>
                                      <p:cBhvr>
                                        <p:cTn id="52" dur="26">
                                          <p:stCondLst>
                                            <p:cond delay="1642"/>
                                          </p:stCondLst>
                                        </p:cTn>
                                        <p:tgtEl>
                                          <p:spTgt spid="3">
                                            <p:txEl>
                                              <p:pRg st="5" end="5"/>
                                            </p:txEl>
                                          </p:spTgt>
                                        </p:tgtEl>
                                      </p:cBhvr>
                                      <p:to x="100000" y="90000"/>
                                    </p:animScale>
                                    <p:animScale>
                                      <p:cBhvr>
                                        <p:cTn id="53" dur="166" decel="50000">
                                          <p:stCondLst>
                                            <p:cond delay="1668"/>
                                          </p:stCondLst>
                                        </p:cTn>
                                        <p:tgtEl>
                                          <p:spTgt spid="3">
                                            <p:txEl>
                                              <p:pRg st="5" end="5"/>
                                            </p:txEl>
                                          </p:spTgt>
                                        </p:tgtEl>
                                      </p:cBhvr>
                                      <p:to x="100000" y="100000"/>
                                    </p:animScale>
                                    <p:animScale>
                                      <p:cBhvr>
                                        <p:cTn id="54" dur="26">
                                          <p:stCondLst>
                                            <p:cond delay="1808"/>
                                          </p:stCondLst>
                                        </p:cTn>
                                        <p:tgtEl>
                                          <p:spTgt spid="3">
                                            <p:txEl>
                                              <p:pRg st="5" end="5"/>
                                            </p:txEl>
                                          </p:spTgt>
                                        </p:tgtEl>
                                      </p:cBhvr>
                                      <p:to x="100000" y="95000"/>
                                    </p:animScale>
                                    <p:animScale>
                                      <p:cBhvr>
                                        <p:cTn id="55" dur="166" decel="50000">
                                          <p:stCondLst>
                                            <p:cond delay="1834"/>
                                          </p:stCondLst>
                                        </p:cTn>
                                        <p:tgtEl>
                                          <p:spTgt spid="3">
                                            <p:txEl>
                                              <p:pRg st="5" end="5"/>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additive="base">
                                        <p:cTn id="6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wipe(down)">
                                      <p:cBhvr>
                                        <p:cTn id="66" dur="580">
                                          <p:stCondLst>
                                            <p:cond delay="0"/>
                                          </p:stCondLst>
                                        </p:cTn>
                                        <p:tgtEl>
                                          <p:spTgt spid="3">
                                            <p:txEl>
                                              <p:pRg st="7" end="7"/>
                                            </p:txEl>
                                          </p:spTgt>
                                        </p:tgtEl>
                                      </p:cBhvr>
                                    </p:animEffect>
                                    <p:anim calcmode="lin" valueType="num">
                                      <p:cBhvr>
                                        <p:cTn id="67"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7" end="7"/>
                                            </p:txEl>
                                          </p:spTgt>
                                        </p:tgtEl>
                                      </p:cBhvr>
                                      <p:to x="100000" y="60000"/>
                                    </p:animScale>
                                    <p:animScale>
                                      <p:cBhvr>
                                        <p:cTn id="73" dur="166" decel="50000">
                                          <p:stCondLst>
                                            <p:cond delay="676"/>
                                          </p:stCondLst>
                                        </p:cTn>
                                        <p:tgtEl>
                                          <p:spTgt spid="3">
                                            <p:txEl>
                                              <p:pRg st="7" end="7"/>
                                            </p:txEl>
                                          </p:spTgt>
                                        </p:tgtEl>
                                      </p:cBhvr>
                                      <p:to x="100000" y="100000"/>
                                    </p:animScale>
                                    <p:animScale>
                                      <p:cBhvr>
                                        <p:cTn id="74" dur="26">
                                          <p:stCondLst>
                                            <p:cond delay="1312"/>
                                          </p:stCondLst>
                                        </p:cTn>
                                        <p:tgtEl>
                                          <p:spTgt spid="3">
                                            <p:txEl>
                                              <p:pRg st="7" end="7"/>
                                            </p:txEl>
                                          </p:spTgt>
                                        </p:tgtEl>
                                      </p:cBhvr>
                                      <p:to x="100000" y="80000"/>
                                    </p:animScale>
                                    <p:animScale>
                                      <p:cBhvr>
                                        <p:cTn id="75" dur="166" decel="50000">
                                          <p:stCondLst>
                                            <p:cond delay="1338"/>
                                          </p:stCondLst>
                                        </p:cTn>
                                        <p:tgtEl>
                                          <p:spTgt spid="3">
                                            <p:txEl>
                                              <p:pRg st="7" end="7"/>
                                            </p:txEl>
                                          </p:spTgt>
                                        </p:tgtEl>
                                      </p:cBhvr>
                                      <p:to x="100000" y="100000"/>
                                    </p:animScale>
                                    <p:animScale>
                                      <p:cBhvr>
                                        <p:cTn id="76" dur="26">
                                          <p:stCondLst>
                                            <p:cond delay="1642"/>
                                          </p:stCondLst>
                                        </p:cTn>
                                        <p:tgtEl>
                                          <p:spTgt spid="3">
                                            <p:txEl>
                                              <p:pRg st="7" end="7"/>
                                            </p:txEl>
                                          </p:spTgt>
                                        </p:tgtEl>
                                      </p:cBhvr>
                                      <p:to x="100000" y="90000"/>
                                    </p:animScale>
                                    <p:animScale>
                                      <p:cBhvr>
                                        <p:cTn id="77" dur="166" decel="50000">
                                          <p:stCondLst>
                                            <p:cond delay="1668"/>
                                          </p:stCondLst>
                                        </p:cTn>
                                        <p:tgtEl>
                                          <p:spTgt spid="3">
                                            <p:txEl>
                                              <p:pRg st="7" end="7"/>
                                            </p:txEl>
                                          </p:spTgt>
                                        </p:tgtEl>
                                      </p:cBhvr>
                                      <p:to x="100000" y="100000"/>
                                    </p:animScale>
                                    <p:animScale>
                                      <p:cBhvr>
                                        <p:cTn id="78" dur="26">
                                          <p:stCondLst>
                                            <p:cond delay="1808"/>
                                          </p:stCondLst>
                                        </p:cTn>
                                        <p:tgtEl>
                                          <p:spTgt spid="3">
                                            <p:txEl>
                                              <p:pRg st="7" end="7"/>
                                            </p:txEl>
                                          </p:spTgt>
                                        </p:tgtEl>
                                      </p:cBhvr>
                                      <p:to x="100000" y="95000"/>
                                    </p:animScale>
                                    <p:animScale>
                                      <p:cBhvr>
                                        <p:cTn id="79" dur="166" decel="50000">
                                          <p:stCondLst>
                                            <p:cond delay="1834"/>
                                          </p:stCondLst>
                                        </p:cTn>
                                        <p:tgtEl>
                                          <p:spTgt spid="3">
                                            <p:txEl>
                                              <p:pRg st="7" end="7"/>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8" end="8"/>
                                            </p:txEl>
                                          </p:spTgt>
                                        </p:tgtEl>
                                        <p:attrNameLst>
                                          <p:attrName>style.visibility</p:attrName>
                                        </p:attrNameLst>
                                      </p:cBhvr>
                                      <p:to>
                                        <p:strVal val="visible"/>
                                      </p:to>
                                    </p:set>
                                    <p:animEffect transition="in" filter="fade">
                                      <p:cBhvr>
                                        <p:cTn id="84" dur="1000"/>
                                        <p:tgtEl>
                                          <p:spTgt spid="3">
                                            <p:txEl>
                                              <p:pRg st="8" end="8"/>
                                            </p:txEl>
                                          </p:spTgt>
                                        </p:tgtEl>
                                      </p:cBhvr>
                                    </p:animEffect>
                                    <p:anim calcmode="lin" valueType="num">
                                      <p:cBhvr>
                                        <p:cTn id="8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3">
                                            <p:txEl>
                                              <p:pRg st="9" end="9"/>
                                            </p:txEl>
                                          </p:spTgt>
                                        </p:tgtEl>
                                        <p:attrNameLst>
                                          <p:attrName>style.visibility</p:attrName>
                                        </p:attrNameLst>
                                      </p:cBhvr>
                                      <p:to>
                                        <p:strVal val="visible"/>
                                      </p:to>
                                    </p:set>
                                    <p:animEffect transition="in" filter="fade">
                                      <p:cBhvr>
                                        <p:cTn id="9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پاتوفیزیولوژی</a:t>
            </a:r>
            <a:endParaRPr lang="en-US" dirty="0"/>
          </a:p>
        </p:txBody>
      </p:sp>
      <p:sp>
        <p:nvSpPr>
          <p:cNvPr id="3" name="Content Placeholder 2"/>
          <p:cNvSpPr>
            <a:spLocks noGrp="1"/>
          </p:cNvSpPr>
          <p:nvPr>
            <p:ph idx="1"/>
          </p:nvPr>
        </p:nvSpPr>
        <p:spPr/>
        <p:txBody>
          <a:bodyPr/>
          <a:lstStyle/>
          <a:p>
            <a:pPr marL="0" indent="0" algn="r" rtl="1">
              <a:buNone/>
            </a:pPr>
            <a:r>
              <a:rPr lang="fa-IR" dirty="0" smtClean="0"/>
              <a:t>چند پروتیین تنظیمی مهم درآبشار انعقادی بعنوان مهار کننده عمل می کنند.</a:t>
            </a:r>
          </a:p>
          <a:p>
            <a:pPr marL="0" indent="0" algn="r" rtl="1">
              <a:buNone/>
            </a:pPr>
            <a:r>
              <a:rPr lang="fa-IR" dirty="0" smtClean="0"/>
              <a:t>کمبود ارثی یا اکتسابی این پروتیین های مهاری ، مجموعا ترومبوفیلی نامیده میشود.</a:t>
            </a:r>
          </a:p>
          <a:p>
            <a:pPr marL="0" indent="0" algn="r" rtl="1">
              <a:buNone/>
            </a:pPr>
            <a:r>
              <a:rPr lang="fa-IR" dirty="0" smtClean="0"/>
              <a:t>این کمبودها سبب افزایش انعقاد پذیری وترومبوآمبولیسم وریدی راجعه میشوند.</a:t>
            </a:r>
          </a:p>
          <a:p>
            <a:pPr marL="0" indent="0" algn="r" rtl="1">
              <a:buNone/>
            </a:pPr>
            <a:r>
              <a:rPr lang="fa-IR" dirty="0" smtClean="0"/>
              <a:t>این اختلالات عامل حدود50 درصد تمام حوادث ترومبوآمبولیک در دوران حاملگی محسوب می شوند.</a:t>
            </a:r>
          </a:p>
          <a:p>
            <a:pPr marL="0" indent="0" algn="r" rtl="1">
              <a:buNone/>
            </a:pPr>
            <a:endParaRPr lang="en-US" dirty="0"/>
          </a:p>
        </p:txBody>
      </p:sp>
    </p:spTree>
    <p:extLst>
      <p:ext uri="{BB962C8B-B14F-4D97-AF65-F5344CB8AC3E}">
        <p14:creationId xmlns:p14="http://schemas.microsoft.com/office/powerpoint/2010/main" val="20032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r" rtl="1">
              <a:buNone/>
            </a:pPr>
            <a:r>
              <a:rPr lang="fa-IR" dirty="0" smtClean="0"/>
              <a:t>ترومبوفیلی ،وضعیتهای ارثی ویا اکتسابی است که فرد را مستعد ترومبوآمبولی میکند</a:t>
            </a:r>
          </a:p>
          <a:p>
            <a:pPr marL="0" indent="0" algn="r" rtl="1">
              <a:buNone/>
            </a:pPr>
            <a:r>
              <a:rPr lang="fa-IR" dirty="0" smtClean="0"/>
              <a:t>بیماران مبتلابه اختلالات ترومبوفیلیک ارثی،اغلب دارای </a:t>
            </a:r>
            <a:r>
              <a:rPr lang="fa-IR" b="1" u="sng" dirty="0" smtClean="0"/>
              <a:t>سابقه خانوادگی </a:t>
            </a:r>
            <a:r>
              <a:rPr lang="fa-IR" dirty="0" smtClean="0"/>
              <a:t>ترومبوز هستند.</a:t>
            </a:r>
          </a:p>
          <a:p>
            <a:pPr marL="0" indent="0" algn="r" rtl="1">
              <a:buNone/>
            </a:pPr>
            <a:r>
              <a:rPr lang="fa-IR" dirty="0" smtClean="0"/>
              <a:t>ترومبوفیلیهای ارثی تقریبا درنیمی از بیمارانی که قبل از 45 سالگی دچار ترومبوآمبولیسم وریدی میشوند بویژه درغیاب عوامل خطرکاملا مشخص مانند جراحی یا بی حرکتی بوقوع پیوسته یا پس ازمصرف استروژنها رخ داده است،یافت میشوند</a:t>
            </a:r>
            <a:endParaRPr lang="en-US" dirty="0"/>
          </a:p>
        </p:txBody>
      </p:sp>
    </p:spTree>
    <p:extLst>
      <p:ext uri="{BB962C8B-B14F-4D97-AF65-F5344CB8AC3E}">
        <p14:creationId xmlns:p14="http://schemas.microsoft.com/office/powerpoint/2010/main" val="220353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circle(in)">
                                      <p:cBhvr>
                                        <p:cTn id="3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endParaRPr lang="fa-IR" dirty="0" smtClean="0"/>
          </a:p>
          <a:p>
            <a:pPr marL="0" indent="0" algn="r" rtl="1">
              <a:buNone/>
            </a:pPr>
            <a:r>
              <a:rPr lang="fa-IR" dirty="0" smtClean="0"/>
              <a:t>نقصان پروتیین </a:t>
            </a:r>
            <a:r>
              <a:rPr lang="en-US" dirty="0" smtClean="0"/>
              <a:t>S</a:t>
            </a:r>
            <a:r>
              <a:rPr lang="fa-IR" dirty="0" smtClean="0"/>
              <a:t>و</a:t>
            </a:r>
            <a:r>
              <a:rPr lang="en-US" dirty="0" smtClean="0"/>
              <a:t>C</a:t>
            </a:r>
            <a:r>
              <a:rPr lang="fa-IR" dirty="0"/>
              <a:t> </a:t>
            </a:r>
            <a:r>
              <a:rPr lang="fa-IR" dirty="0" smtClean="0"/>
              <a:t>وآنتی ترومبین اختلالات نادری هستند که هریک در3درصد افراد مبتلا به ترومبوز یافت میشوند</a:t>
            </a:r>
            <a:endParaRPr lang="en-US" dirty="0"/>
          </a:p>
        </p:txBody>
      </p:sp>
    </p:spTree>
    <p:extLst>
      <p:ext uri="{BB962C8B-B14F-4D97-AF65-F5344CB8AC3E}">
        <p14:creationId xmlns:p14="http://schemas.microsoft.com/office/powerpoint/2010/main" val="318010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ازمواردی که فرد را مستعد اختلالات عروقی محیطی و پره اکلامپسی میکند،هیپرهموسیستینمی می باشد.</a:t>
            </a:r>
          </a:p>
          <a:p>
            <a:pPr marL="0" indent="0" algn="r" rtl="1">
              <a:buNone/>
            </a:pPr>
            <a:r>
              <a:rPr lang="fa-IR" dirty="0" smtClean="0"/>
              <a:t>هموسیستیین عامل خطر برای بروزسکته مغزی وقلبی و بیماریهای عروق محیطی می باشد که غلظت آن تحت تأثیرعوامل تغذیه ای همانند فولیک اسید،</a:t>
            </a:r>
            <a:r>
              <a:rPr lang="en-US" dirty="0" smtClean="0"/>
              <a:t>B6</a:t>
            </a:r>
            <a:r>
              <a:rPr lang="fa-IR" dirty="0" smtClean="0"/>
              <a:t> و</a:t>
            </a:r>
            <a:r>
              <a:rPr lang="en-US" dirty="0" smtClean="0"/>
              <a:t>B12</a:t>
            </a:r>
            <a:r>
              <a:rPr lang="fa-IR" dirty="0" smtClean="0"/>
              <a:t>است</a:t>
            </a:r>
            <a:endParaRPr lang="en-US" dirty="0"/>
          </a:p>
        </p:txBody>
      </p:sp>
    </p:spTree>
    <p:extLst>
      <p:ext uri="{BB962C8B-B14F-4D97-AF65-F5344CB8AC3E}">
        <p14:creationId xmlns:p14="http://schemas.microsoft.com/office/powerpoint/2010/main" val="421492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سندروم آنتی فسفولیپید نوعی ترومبوفیلی اکتسابی است</a:t>
            </a:r>
          </a:p>
          <a:p>
            <a:pPr marL="0" indent="0" algn="r" rtl="1">
              <a:buNone/>
            </a:pPr>
            <a:r>
              <a:rPr lang="fa-IR" dirty="0" smtClean="0"/>
              <a:t>اختصاصی ترین نمای بالینی آن شامل:</a:t>
            </a:r>
          </a:p>
          <a:p>
            <a:pPr algn="r" rtl="1">
              <a:buFont typeface="Wingdings" pitchFamily="2" charset="2"/>
              <a:buChar char="q"/>
            </a:pPr>
            <a:r>
              <a:rPr lang="fa-IR" dirty="0" smtClean="0"/>
              <a:t>ترومبوز شریانی و وریدی</a:t>
            </a:r>
          </a:p>
          <a:p>
            <a:pPr algn="r" rtl="1">
              <a:buFont typeface="Wingdings" pitchFamily="2" charset="2"/>
              <a:buChar char="q"/>
            </a:pPr>
            <a:r>
              <a:rPr lang="fa-IR" dirty="0" smtClean="0"/>
              <a:t>سقط مکرر</a:t>
            </a:r>
          </a:p>
          <a:p>
            <a:pPr algn="r" rtl="1">
              <a:buFont typeface="Wingdings" pitchFamily="2" charset="2"/>
              <a:buChar char="q"/>
            </a:pPr>
            <a:r>
              <a:rPr lang="fa-IR" dirty="0" smtClean="0"/>
              <a:t>مرگ جنین درسه ماهه دوم وسوم</a:t>
            </a:r>
          </a:p>
          <a:p>
            <a:pPr algn="r" rtl="1">
              <a:buFont typeface="Wingdings" pitchFamily="2" charset="2"/>
              <a:buChar char="q"/>
            </a:pPr>
            <a:r>
              <a:rPr lang="fa-IR" dirty="0" smtClean="0"/>
              <a:t>ترومبوسیتوپنی اتوایمیون</a:t>
            </a:r>
            <a:endParaRPr lang="en-US" dirty="0"/>
          </a:p>
        </p:txBody>
      </p:sp>
    </p:spTree>
    <p:extLst>
      <p:ext uri="{BB962C8B-B14F-4D97-AF65-F5344CB8AC3E}">
        <p14:creationId xmlns:p14="http://schemas.microsoft.com/office/powerpoint/2010/main" val="119720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915400" cy="1143000"/>
          </a:xfrm>
        </p:spPr>
        <p:txBody>
          <a:bodyPr>
            <a:normAutofit/>
          </a:bodyPr>
          <a:lstStyle/>
          <a:p>
            <a:pPr rtl="1"/>
            <a:r>
              <a:rPr lang="fa-IR" sz="3200" dirty="0" smtClean="0"/>
              <a:t>ویژگی بالینی علاوه بر ترومبوزعروقی درسندروم آنتی فسفولیپید شامل</a:t>
            </a:r>
            <a:endParaRPr lang="en-US" sz="3200" dirty="0"/>
          </a:p>
        </p:txBody>
      </p:sp>
      <p:sp>
        <p:nvSpPr>
          <p:cNvPr id="3" name="Content Placeholder 2"/>
          <p:cNvSpPr>
            <a:spLocks noGrp="1"/>
          </p:cNvSpPr>
          <p:nvPr>
            <p:ph idx="4294967295"/>
          </p:nvPr>
        </p:nvSpPr>
        <p:spPr>
          <a:xfrm>
            <a:off x="0" y="1600200"/>
            <a:ext cx="8229600" cy="4525963"/>
          </a:xfrm>
        </p:spPr>
        <p:txBody>
          <a:bodyPr/>
          <a:lstStyle/>
          <a:p>
            <a:pPr marL="514350" indent="-514350" algn="r" rtl="1">
              <a:buFont typeface="+mj-lt"/>
              <a:buAutoNum type="arabicParenR"/>
            </a:pPr>
            <a:r>
              <a:rPr lang="fa-IR" dirty="0" smtClean="0"/>
              <a:t>حداقل یک مورد مرگ غیر قابل درتوجیه درهفته 10بارداری وبالاتر</a:t>
            </a:r>
          </a:p>
          <a:p>
            <a:pPr marL="514350" indent="-514350" algn="r" rtl="1">
              <a:buFont typeface="+mj-lt"/>
              <a:buAutoNum type="arabicParenR"/>
            </a:pPr>
            <a:r>
              <a:rPr lang="fa-IR" dirty="0" smtClean="0"/>
              <a:t>حداقل یک مورد زایمان پره ترم قبل از هفته 34 بعلت پره اکلامپسی یا نارسایی جفت</a:t>
            </a:r>
          </a:p>
          <a:p>
            <a:pPr marL="514350" indent="-514350" algn="r" rtl="1">
              <a:buFont typeface="+mj-lt"/>
              <a:buAutoNum type="arabicParenR"/>
            </a:pPr>
            <a:r>
              <a:rPr lang="fa-IR" dirty="0" smtClean="0"/>
              <a:t>حداقل سه سقط غیر قابل توجیه خودبخود متوالی قبل از هفته 10 بارداری</a:t>
            </a:r>
            <a:endParaRPr lang="en-US" dirty="0"/>
          </a:p>
        </p:txBody>
      </p:sp>
    </p:spTree>
    <p:extLst>
      <p:ext uri="{BB962C8B-B14F-4D97-AF65-F5344CB8AC3E}">
        <p14:creationId xmlns:p14="http://schemas.microsoft.com/office/powerpoint/2010/main" val="341545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80">
                                          <p:stCondLst>
                                            <p:cond delay="0"/>
                                          </p:stCondLst>
                                        </p:cTn>
                                        <p:tgtEl>
                                          <p:spTgt spid="3">
                                            <p:txEl>
                                              <p:pRg st="2" end="2"/>
                                            </p:txEl>
                                          </p:spTgt>
                                        </p:tgtEl>
                                      </p:cBhvr>
                                    </p:animEffect>
                                    <p:anim calcmode="lin" valueType="num">
                                      <p:cBhvr>
                                        <p:cTn id="2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2" end="2"/>
                                            </p:txEl>
                                          </p:spTgt>
                                        </p:tgtEl>
                                      </p:cBhvr>
                                      <p:to x="100000" y="60000"/>
                                    </p:animScale>
                                    <p:animScale>
                                      <p:cBhvr>
                                        <p:cTn id="31" dur="166" decel="50000">
                                          <p:stCondLst>
                                            <p:cond delay="676"/>
                                          </p:stCondLst>
                                        </p:cTn>
                                        <p:tgtEl>
                                          <p:spTgt spid="3">
                                            <p:txEl>
                                              <p:pRg st="2" end="2"/>
                                            </p:txEl>
                                          </p:spTgt>
                                        </p:tgtEl>
                                      </p:cBhvr>
                                      <p:to x="100000" y="100000"/>
                                    </p:animScale>
                                    <p:animScale>
                                      <p:cBhvr>
                                        <p:cTn id="32" dur="26">
                                          <p:stCondLst>
                                            <p:cond delay="1312"/>
                                          </p:stCondLst>
                                        </p:cTn>
                                        <p:tgtEl>
                                          <p:spTgt spid="3">
                                            <p:txEl>
                                              <p:pRg st="2" end="2"/>
                                            </p:txEl>
                                          </p:spTgt>
                                        </p:tgtEl>
                                      </p:cBhvr>
                                      <p:to x="100000" y="80000"/>
                                    </p:animScale>
                                    <p:animScale>
                                      <p:cBhvr>
                                        <p:cTn id="33" dur="166" decel="50000">
                                          <p:stCondLst>
                                            <p:cond delay="1338"/>
                                          </p:stCondLst>
                                        </p:cTn>
                                        <p:tgtEl>
                                          <p:spTgt spid="3">
                                            <p:txEl>
                                              <p:pRg st="2" end="2"/>
                                            </p:txEl>
                                          </p:spTgt>
                                        </p:tgtEl>
                                      </p:cBhvr>
                                      <p:to x="100000" y="100000"/>
                                    </p:animScale>
                                    <p:animScale>
                                      <p:cBhvr>
                                        <p:cTn id="34" dur="26">
                                          <p:stCondLst>
                                            <p:cond delay="1642"/>
                                          </p:stCondLst>
                                        </p:cTn>
                                        <p:tgtEl>
                                          <p:spTgt spid="3">
                                            <p:txEl>
                                              <p:pRg st="2" end="2"/>
                                            </p:txEl>
                                          </p:spTgt>
                                        </p:tgtEl>
                                      </p:cBhvr>
                                      <p:to x="100000" y="90000"/>
                                    </p:animScale>
                                    <p:animScale>
                                      <p:cBhvr>
                                        <p:cTn id="35" dur="166" decel="50000">
                                          <p:stCondLst>
                                            <p:cond delay="1668"/>
                                          </p:stCondLst>
                                        </p:cTn>
                                        <p:tgtEl>
                                          <p:spTgt spid="3">
                                            <p:txEl>
                                              <p:pRg st="2" end="2"/>
                                            </p:txEl>
                                          </p:spTgt>
                                        </p:tgtEl>
                                      </p:cBhvr>
                                      <p:to x="100000" y="100000"/>
                                    </p:animScale>
                                    <p:animScale>
                                      <p:cBhvr>
                                        <p:cTn id="36" dur="26">
                                          <p:stCondLst>
                                            <p:cond delay="1808"/>
                                          </p:stCondLst>
                                        </p:cTn>
                                        <p:tgtEl>
                                          <p:spTgt spid="3">
                                            <p:txEl>
                                              <p:pRg st="2" end="2"/>
                                            </p:txEl>
                                          </p:spTgt>
                                        </p:tgtEl>
                                      </p:cBhvr>
                                      <p:to x="100000" y="95000"/>
                                    </p:animScale>
                                    <p:animScale>
                                      <p:cBhvr>
                                        <p:cTn id="37"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a:buNone/>
            </a:pPr>
            <a:endParaRPr lang="fa-IR" dirty="0" smtClean="0"/>
          </a:p>
          <a:p>
            <a:pPr marL="0" indent="0" algn="r" rtl="1">
              <a:buNone/>
            </a:pPr>
            <a:r>
              <a:rPr lang="fa-IR" dirty="0" smtClean="0"/>
              <a:t>25درصد حوادث ترومبوتیک در زنان مبتلا به سندروم آنتی فسفولیپید، دردوران حاملگی یا نفاس رخ می دهند</a:t>
            </a:r>
          </a:p>
          <a:p>
            <a:pPr marL="0" indent="0" algn="r" rtl="1">
              <a:buNone/>
            </a:pPr>
            <a:endParaRPr lang="fa-IR" dirty="0" smtClean="0"/>
          </a:p>
          <a:p>
            <a:pPr marL="0" indent="0" algn="r" rtl="1">
              <a:buNone/>
            </a:pPr>
            <a:r>
              <a:rPr lang="fa-IR" dirty="0" smtClean="0"/>
              <a:t>در زنان مبتلا به</a:t>
            </a:r>
            <a:r>
              <a:rPr lang="fa-IR" dirty="0"/>
              <a:t> سندروم آنتی </a:t>
            </a:r>
            <a:r>
              <a:rPr lang="fa-IR" dirty="0" smtClean="0"/>
              <a:t>فسفولیپید ،خطر ترومبوز در دوران </a:t>
            </a:r>
            <a:r>
              <a:rPr lang="fa-IR" dirty="0"/>
              <a:t>حاملگی یا نفاس </a:t>
            </a:r>
            <a:r>
              <a:rPr lang="fa-IR" dirty="0" smtClean="0"/>
              <a:t>12-5 درصد است</a:t>
            </a:r>
            <a:endParaRPr lang="en-US" dirty="0"/>
          </a:p>
        </p:txBody>
      </p:sp>
    </p:spTree>
    <p:extLst>
      <p:ext uri="{BB962C8B-B14F-4D97-AF65-F5344CB8AC3E}">
        <p14:creationId xmlns:p14="http://schemas.microsoft.com/office/powerpoint/2010/main" val="306153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plus(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endParaRPr lang="fa-IR" dirty="0" smtClean="0"/>
          </a:p>
          <a:p>
            <a:pPr algn="r"/>
            <a:endParaRPr lang="fa-IR" dirty="0"/>
          </a:p>
          <a:p>
            <a:pPr algn="r"/>
            <a:endParaRPr lang="fa-IR" dirty="0" smtClean="0"/>
          </a:p>
          <a:p>
            <a:pPr marL="0" indent="0" algn="r">
              <a:buNone/>
            </a:pPr>
            <a:r>
              <a:rPr lang="fa-IR" sz="4400" b="1" dirty="0"/>
              <a:t> </a:t>
            </a:r>
            <a:r>
              <a:rPr lang="fa-IR" sz="4400" b="1" dirty="0" smtClean="0"/>
              <a:t>          ترومبوآمبولی </a:t>
            </a:r>
            <a:r>
              <a:rPr lang="fa-IR" sz="4400" b="1" dirty="0"/>
              <a:t>در بارداری</a:t>
            </a:r>
            <a:endParaRPr lang="en-US" sz="4400" b="1" dirty="0"/>
          </a:p>
        </p:txBody>
      </p:sp>
    </p:spTree>
    <p:extLst>
      <p:ext uri="{BB962C8B-B14F-4D97-AF65-F5344CB8AC3E}">
        <p14:creationId xmlns:p14="http://schemas.microsoft.com/office/powerpoint/2010/main" val="60527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غربالگری ترومبوفیلی در شرایط بالینی زیر مد نظرقرار میگیرد</a:t>
            </a:r>
            <a:endParaRPr lang="en-US" sz="2800" b="1" dirty="0"/>
          </a:p>
        </p:txBody>
      </p:sp>
      <p:sp>
        <p:nvSpPr>
          <p:cNvPr id="3" name="Content Placeholder 2"/>
          <p:cNvSpPr>
            <a:spLocks noGrp="1"/>
          </p:cNvSpPr>
          <p:nvPr>
            <p:ph idx="1"/>
          </p:nvPr>
        </p:nvSpPr>
        <p:spPr/>
        <p:txBody>
          <a:bodyPr/>
          <a:lstStyle/>
          <a:p>
            <a:pPr marL="514350" indent="-514350" algn="r" rtl="1">
              <a:buFont typeface="+mj-lt"/>
              <a:buAutoNum type="arabicParenR"/>
            </a:pPr>
            <a:r>
              <a:rPr lang="fa-IR" dirty="0" smtClean="0"/>
              <a:t>سابقه فردی ترومبوآمبولی وریدی همراه با یک عامل غیر قابل راجعه مانند شکستگی، جراحی،بی حرکتی</a:t>
            </a:r>
          </a:p>
          <a:p>
            <a:pPr marL="514350" indent="-514350" algn="r" rtl="1">
              <a:buFont typeface="+mj-lt"/>
              <a:buAutoNum type="arabicParenR"/>
            </a:pPr>
            <a:r>
              <a:rPr lang="fa-IR" dirty="0" smtClean="0"/>
              <a:t>سابقه خانوادگی ترومبوآمبولی وریدی قبل از50 سالگی در بستگان درجه اول درغیاب عامل خطر</a:t>
            </a:r>
            <a:endParaRPr lang="en-US" dirty="0"/>
          </a:p>
        </p:txBody>
      </p:sp>
    </p:spTree>
    <p:extLst>
      <p:ext uri="{BB962C8B-B14F-4D97-AF65-F5344CB8AC3E}">
        <p14:creationId xmlns:p14="http://schemas.microsoft.com/office/powerpoint/2010/main" val="117322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fade">
                                      <p:cBhvr>
                                        <p:cTn id="43" dur="1000"/>
                                        <p:tgtEl>
                                          <p:spTgt spid="3">
                                            <p:txEl>
                                              <p:pRg st="1" end="1"/>
                                            </p:txEl>
                                          </p:spTgt>
                                        </p:tgtEl>
                                      </p:cBhvr>
                                    </p:animEffect>
                                    <p:anim calcmode="lin" valueType="num">
                                      <p:cBhvr>
                                        <p:cTn id="4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rtl="1">
              <a:buNone/>
            </a:pPr>
            <a:r>
              <a:rPr lang="fa-IR" dirty="0" smtClean="0"/>
              <a:t>وجود آنتی بادی لوپوس آنتی کواگولان و</a:t>
            </a:r>
            <a:r>
              <a:rPr lang="fa-IR" dirty="0"/>
              <a:t> آنتی بادی </a:t>
            </a:r>
            <a:r>
              <a:rPr lang="fa-IR" dirty="0" smtClean="0"/>
              <a:t>آنتی کاردیولیپین ، مرتبط با سقط مکرر، ترومبوز، وتا 20 درصد موارد ازدست دادن مکرر بارداری می باشد</a:t>
            </a:r>
          </a:p>
          <a:p>
            <a:pPr marL="0" indent="0" algn="r" rtl="1">
              <a:buNone/>
            </a:pPr>
            <a:endParaRPr lang="fa-IR" dirty="0" smtClean="0"/>
          </a:p>
          <a:p>
            <a:pPr marL="0" indent="0" algn="r" rtl="1">
              <a:buNone/>
            </a:pPr>
            <a:r>
              <a:rPr lang="fa-IR" dirty="0" smtClean="0"/>
              <a:t>جهت تشخیص این سندروم ،حداقل به مدت 12 هفته یکی ازآنتی بادیهای ضد فسفولیپید باید مثبت باشد</a:t>
            </a:r>
            <a:endParaRPr lang="en-US" dirty="0"/>
          </a:p>
        </p:txBody>
      </p:sp>
    </p:spTree>
    <p:extLst>
      <p:ext uri="{BB962C8B-B14F-4D97-AF65-F5344CB8AC3E}">
        <p14:creationId xmlns:p14="http://schemas.microsoft.com/office/powerpoint/2010/main" val="307428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ترومبوز وریدی عمقی(</a:t>
            </a:r>
            <a:r>
              <a:rPr lang="en-US" dirty="0" smtClean="0"/>
              <a:t>DVT</a:t>
            </a:r>
            <a:r>
              <a:rPr lang="fa-IR" dirty="0" smtClean="0"/>
              <a:t>)</a:t>
            </a:r>
            <a:endParaRPr lang="en-US" dirty="0"/>
          </a:p>
        </p:txBody>
      </p:sp>
      <p:sp>
        <p:nvSpPr>
          <p:cNvPr id="3" name="Content Placeholder 2"/>
          <p:cNvSpPr>
            <a:spLocks noGrp="1"/>
          </p:cNvSpPr>
          <p:nvPr>
            <p:ph idx="1"/>
          </p:nvPr>
        </p:nvSpPr>
        <p:spPr/>
        <p:txBody>
          <a:bodyPr/>
          <a:lstStyle/>
          <a:p>
            <a:pPr marL="0" indent="0" algn="r" rtl="1">
              <a:buNone/>
            </a:pPr>
            <a:r>
              <a:rPr lang="fa-IR" dirty="0" smtClean="0"/>
              <a:t>اکثرموارد ترومبوز وریدی در بارداری،محدود به وریدهای عمقی اندام تحتانی هستند</a:t>
            </a:r>
          </a:p>
          <a:p>
            <a:pPr marL="0" indent="0" algn="r" rtl="1">
              <a:buNone/>
            </a:pPr>
            <a:endParaRPr lang="fa-IR" dirty="0" smtClean="0"/>
          </a:p>
          <a:p>
            <a:pPr marL="0" indent="0" algn="r" rtl="1">
              <a:buNone/>
            </a:pPr>
            <a:r>
              <a:rPr lang="fa-IR" dirty="0" smtClean="0"/>
              <a:t>70 درصد موارد در وریدهای ایلیوفمورال رخ می دهند و با درگیری وریدهای پشت ساق پا همراه نیستند</a:t>
            </a:r>
            <a:endParaRPr lang="en-US" dirty="0"/>
          </a:p>
        </p:txBody>
      </p:sp>
    </p:spTree>
    <p:extLst>
      <p:ext uri="{BB962C8B-B14F-4D97-AF65-F5344CB8AC3E}">
        <p14:creationId xmlns:p14="http://schemas.microsoft.com/office/powerpoint/2010/main" val="280407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rtl="1">
              <a:buNone/>
            </a:pPr>
            <a:r>
              <a:rPr lang="fa-IR" sz="4000" dirty="0" smtClean="0"/>
              <a:t>78 درصد ترومبوزها </a:t>
            </a:r>
            <a:r>
              <a:rPr lang="fa-IR" sz="4000" b="1" dirty="0" smtClean="0"/>
              <a:t>در پای چپ </a:t>
            </a:r>
            <a:r>
              <a:rPr lang="fa-IR" sz="4000" dirty="0" smtClean="0"/>
              <a:t>رخ میدهد که علت آن فشردگی ورید ایلیاک چپ توسط شریان ایلیاک راست وشریان تخمدانی است که هردوی انها فقط در سمت چپ از روی ورید عبور میکند</a:t>
            </a:r>
            <a:endParaRPr lang="en-US" sz="4000" dirty="0"/>
          </a:p>
        </p:txBody>
      </p:sp>
    </p:spTree>
    <p:extLst>
      <p:ext uri="{BB962C8B-B14F-4D97-AF65-F5344CB8AC3E}">
        <p14:creationId xmlns:p14="http://schemas.microsoft.com/office/powerpoint/2010/main" val="273750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ترومبوزاندام تحتانی شروع سریعی دارد و با </a:t>
            </a:r>
            <a:r>
              <a:rPr lang="fa-IR" b="1" dirty="0" smtClean="0"/>
              <a:t>درد</a:t>
            </a:r>
            <a:r>
              <a:rPr lang="fa-IR" dirty="0" smtClean="0"/>
              <a:t> ،</a:t>
            </a:r>
            <a:r>
              <a:rPr lang="fa-IR" b="1" dirty="0" smtClean="0"/>
              <a:t>ادم </a:t>
            </a:r>
            <a:r>
              <a:rPr lang="fa-IR" dirty="0" smtClean="0"/>
              <a:t>ساق و ران همراه است</a:t>
            </a:r>
          </a:p>
          <a:p>
            <a:pPr marL="0" indent="0" algn="r" rtl="1">
              <a:buNone/>
            </a:pPr>
            <a:r>
              <a:rPr lang="fa-IR" dirty="0" smtClean="0"/>
              <a:t>که گاهی به علت اسپاسم رفلکسی شریانی سبب رنگ پریدگی و سردی اندام همراه با کاهش نبضهای آن میشود.</a:t>
            </a:r>
          </a:p>
          <a:p>
            <a:pPr marL="0" indent="0" algn="r" rtl="1">
              <a:buNone/>
            </a:pPr>
            <a:r>
              <a:rPr lang="fa-IR" dirty="0" smtClean="0"/>
              <a:t>درد پشت ساق پا دراثر کشیدگی یا کوفتگی عضله ایجاد میشود</a:t>
            </a:r>
          </a:p>
        </p:txBody>
      </p:sp>
    </p:spTree>
    <p:extLst>
      <p:ext uri="{BB962C8B-B14F-4D97-AF65-F5344CB8AC3E}">
        <p14:creationId xmlns:p14="http://schemas.microsoft.com/office/powerpoint/2010/main" val="90705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روشهای تشخیصی</a:t>
            </a:r>
            <a:r>
              <a:rPr lang="en-US" dirty="0"/>
              <a:t> </a:t>
            </a:r>
            <a:r>
              <a:rPr lang="en-US" dirty="0" smtClean="0"/>
              <a:t> DVT</a:t>
            </a:r>
            <a:endParaRPr lang="en-US" dirty="0"/>
          </a:p>
        </p:txBody>
      </p:sp>
      <p:sp>
        <p:nvSpPr>
          <p:cNvPr id="3" name="Content Placeholder 2"/>
          <p:cNvSpPr>
            <a:spLocks noGrp="1"/>
          </p:cNvSpPr>
          <p:nvPr>
            <p:ph idx="1"/>
          </p:nvPr>
        </p:nvSpPr>
        <p:spPr/>
        <p:txBody>
          <a:bodyPr>
            <a:normAutofit/>
          </a:bodyPr>
          <a:lstStyle/>
          <a:p>
            <a:pPr marL="514350" indent="-514350" algn="r" rtl="1">
              <a:buFont typeface="+mj-lt"/>
              <a:buAutoNum type="arabicParenR"/>
            </a:pPr>
            <a:r>
              <a:rPr lang="fa-IR" sz="2800" dirty="0" smtClean="0"/>
              <a:t>سونوگرافی فشاری که </a:t>
            </a:r>
            <a:r>
              <a:rPr lang="fa-IR" sz="2800" u="sng" dirty="0" smtClean="0"/>
              <a:t>پرکاربردترین تست خط اول </a:t>
            </a:r>
            <a:r>
              <a:rPr lang="fa-IR" sz="2800" dirty="0" smtClean="0"/>
              <a:t>می باشد</a:t>
            </a:r>
          </a:p>
          <a:p>
            <a:pPr marL="514350" indent="-514350" algn="r" rtl="1">
              <a:buFont typeface="+mj-lt"/>
              <a:buAutoNum type="arabicParenR"/>
            </a:pPr>
            <a:r>
              <a:rPr lang="en-US" sz="2800" dirty="0" smtClean="0"/>
              <a:t>MRI</a:t>
            </a:r>
            <a:r>
              <a:rPr lang="fa-IR" sz="2800" dirty="0" smtClean="0"/>
              <a:t> </a:t>
            </a:r>
          </a:p>
          <a:p>
            <a:pPr marL="514350" indent="-514350" algn="r" rtl="1">
              <a:buFont typeface="+mj-lt"/>
              <a:buAutoNum type="arabicParenR"/>
            </a:pPr>
            <a:r>
              <a:rPr lang="fa-IR" sz="2800" dirty="0" smtClean="0"/>
              <a:t>تست غربالگری</a:t>
            </a:r>
            <a:r>
              <a:rPr lang="en-US" sz="2800" dirty="0" smtClean="0"/>
              <a:t>D </a:t>
            </a:r>
            <a:r>
              <a:rPr lang="fa-IR" sz="2800" dirty="0" smtClean="0"/>
              <a:t>دایمر</a:t>
            </a:r>
          </a:p>
          <a:p>
            <a:pPr marL="514350" indent="-514350" algn="r" rtl="1">
              <a:buFont typeface="+mj-lt"/>
              <a:buAutoNum type="arabicParenR"/>
            </a:pPr>
            <a:r>
              <a:rPr lang="fa-IR" sz="2800" dirty="0" smtClean="0"/>
              <a:t>ونوگرافی که </a:t>
            </a:r>
            <a:r>
              <a:rPr lang="fa-IR" sz="2800" u="sng" dirty="0" smtClean="0"/>
              <a:t>استاندارد اصلی </a:t>
            </a:r>
            <a:r>
              <a:rPr lang="fa-IR" sz="2800" dirty="0" smtClean="0"/>
              <a:t>در تشخیص است</a:t>
            </a:r>
            <a:endParaRPr lang="en-US" sz="2800" dirty="0"/>
          </a:p>
        </p:txBody>
      </p:sp>
    </p:spTree>
    <p:extLst>
      <p:ext uri="{BB962C8B-B14F-4D97-AF65-F5344CB8AC3E}">
        <p14:creationId xmlns:p14="http://schemas.microsoft.com/office/powerpoint/2010/main" val="303062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2" end="2"/>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endParaRPr lang="fa-IR" dirty="0" smtClean="0"/>
          </a:p>
          <a:p>
            <a:pPr marL="0" indent="0" algn="r" rtl="1">
              <a:buNone/>
            </a:pPr>
            <a:endParaRPr lang="fa-IR" dirty="0"/>
          </a:p>
          <a:p>
            <a:pPr marL="0" indent="0" algn="r" rtl="1">
              <a:buNone/>
            </a:pPr>
            <a:r>
              <a:rPr lang="fa-IR" dirty="0" smtClean="0"/>
              <a:t>شایعترین محل ایجاد لخته ، در رگهای خونی ساق پا است و شایعترین انسداد رگ درعروق ریوی است</a:t>
            </a:r>
            <a:endParaRPr lang="en-US" dirty="0"/>
          </a:p>
        </p:txBody>
      </p:sp>
    </p:spTree>
    <p:extLst>
      <p:ext uri="{BB962C8B-B14F-4D97-AF65-F5344CB8AC3E}">
        <p14:creationId xmlns:p14="http://schemas.microsoft.com/office/powerpoint/2010/main" val="120249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a:buNone/>
            </a:pPr>
            <a:r>
              <a:rPr lang="fa-IR" dirty="0" smtClean="0"/>
              <a:t>70 درصد زنانی که دچار آمبولی ریوی میشوند،دارای شواهد بالینی همزمان ترومبوز ورید عمقی نیز هستند</a:t>
            </a:r>
          </a:p>
          <a:p>
            <a:pPr marL="0" indent="0" algn="r" rtl="1">
              <a:buNone/>
            </a:pPr>
            <a:r>
              <a:rPr lang="fa-IR" dirty="0" smtClean="0"/>
              <a:t>در30 تا60 درصد زنان مبتلا به</a:t>
            </a:r>
            <a:r>
              <a:rPr lang="en-US" dirty="0" smtClean="0"/>
              <a:t>DVT</a:t>
            </a:r>
            <a:r>
              <a:rPr lang="fa-IR" dirty="0" smtClean="0"/>
              <a:t> ،به طور همزمان</a:t>
            </a:r>
            <a:r>
              <a:rPr lang="fa-IR" dirty="0"/>
              <a:t> آمبولی ریوی </a:t>
            </a:r>
            <a:r>
              <a:rPr lang="fa-IR" dirty="0" smtClean="0"/>
              <a:t>بدون علامت نیز وجود دارد</a:t>
            </a:r>
          </a:p>
          <a:p>
            <a:pPr algn="r" rtl="1">
              <a:buFont typeface="Wingdings" pitchFamily="2" charset="2"/>
              <a:buChar char="v"/>
            </a:pPr>
            <a:r>
              <a:rPr lang="fa-IR" dirty="0" smtClean="0"/>
              <a:t>میزان شیوع آمبولی در دوره قبل از زایمان وبعد از زایمان تقریبا یکسان است </a:t>
            </a:r>
          </a:p>
          <a:p>
            <a:pPr algn="r" rtl="1">
              <a:buFont typeface="Wingdings" pitchFamily="2" charset="2"/>
              <a:buChar char="v"/>
            </a:pPr>
            <a:r>
              <a:rPr lang="fa-IR" dirty="0" smtClean="0"/>
              <a:t>آمبولیهایی که</a:t>
            </a:r>
            <a:r>
              <a:rPr lang="fa-IR" dirty="0"/>
              <a:t> در دوره </a:t>
            </a:r>
            <a:r>
              <a:rPr lang="fa-IR" dirty="0" smtClean="0"/>
              <a:t>بعد از زایمان رخ می دهند مرگ ومیر بیشتری دارند</a:t>
            </a:r>
            <a:endParaRPr lang="en-US" dirty="0"/>
          </a:p>
        </p:txBody>
      </p:sp>
    </p:spTree>
    <p:extLst>
      <p:ext uri="{BB962C8B-B14F-4D97-AF65-F5344CB8AC3E}">
        <p14:creationId xmlns:p14="http://schemas.microsoft.com/office/powerpoint/2010/main" val="283968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تظاهرات بالینی آمبولی ریوی:</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fa-IR" dirty="0" smtClean="0"/>
              <a:t>تنگی نفس</a:t>
            </a:r>
          </a:p>
          <a:p>
            <a:pPr algn="r" rtl="1">
              <a:buFont typeface="Wingdings" pitchFamily="2" charset="2"/>
              <a:buChar char="q"/>
            </a:pPr>
            <a:r>
              <a:rPr lang="fa-IR" dirty="0" smtClean="0"/>
              <a:t>تاکیکاردی ناگهانی</a:t>
            </a:r>
          </a:p>
          <a:p>
            <a:pPr algn="r" rtl="1">
              <a:buFont typeface="Wingdings" pitchFamily="2" charset="2"/>
              <a:buChar char="q"/>
            </a:pPr>
            <a:r>
              <a:rPr lang="fa-IR" dirty="0" smtClean="0"/>
              <a:t>درد قفسه سینه</a:t>
            </a:r>
          </a:p>
          <a:p>
            <a:pPr algn="r" rtl="1">
              <a:buFont typeface="Wingdings" pitchFamily="2" charset="2"/>
              <a:buChar char="q"/>
            </a:pPr>
            <a:r>
              <a:rPr lang="fa-IR" dirty="0" smtClean="0"/>
              <a:t>سنکوب </a:t>
            </a:r>
          </a:p>
          <a:p>
            <a:pPr algn="r" rtl="1">
              <a:buFont typeface="Wingdings" pitchFamily="2" charset="2"/>
              <a:buChar char="q"/>
            </a:pPr>
            <a:r>
              <a:rPr lang="fa-IR" dirty="0" smtClean="0"/>
              <a:t>نارسایی حاد قلبی</a:t>
            </a:r>
            <a:endParaRPr lang="en-US" dirty="0"/>
          </a:p>
        </p:txBody>
      </p:sp>
    </p:spTree>
    <p:extLst>
      <p:ext uri="{BB962C8B-B14F-4D97-AF65-F5344CB8AC3E}">
        <p14:creationId xmlns:p14="http://schemas.microsoft.com/office/powerpoint/2010/main" val="207011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علایم غیر اختصاصی است</a:t>
            </a:r>
            <a:endParaRPr lang="en-US" dirty="0"/>
          </a:p>
        </p:txBody>
      </p:sp>
      <p:sp>
        <p:nvSpPr>
          <p:cNvPr id="3" name="Content Placeholder 2"/>
          <p:cNvSpPr>
            <a:spLocks noGrp="1"/>
          </p:cNvSpPr>
          <p:nvPr>
            <p:ph idx="1"/>
          </p:nvPr>
        </p:nvSpPr>
        <p:spPr/>
        <p:txBody>
          <a:bodyPr/>
          <a:lstStyle/>
          <a:p>
            <a:pPr marL="0" indent="0" algn="r" rtl="1">
              <a:buNone/>
            </a:pPr>
            <a:r>
              <a:rPr lang="fa-IR" dirty="0" smtClean="0"/>
              <a:t>درموارد بروزتنگی نفس، درد قفسه سینه،سنکوب وخلط خونی باید به </a:t>
            </a:r>
            <a:r>
              <a:rPr lang="fa-IR" b="1" dirty="0" smtClean="0"/>
              <a:t>ترومبوآمبولی شدید </a:t>
            </a:r>
            <a:r>
              <a:rPr lang="fa-IR" dirty="0" smtClean="0"/>
              <a:t>شک کرد</a:t>
            </a:r>
          </a:p>
          <a:p>
            <a:pPr algn="r" rtl="1">
              <a:buFont typeface="Wingdings" pitchFamily="2" charset="2"/>
              <a:buChar char="ü"/>
            </a:pPr>
            <a:r>
              <a:rPr lang="fa-IR" dirty="0" smtClean="0"/>
              <a:t>درد شدید پلورال اغلب نشان میدهد که آمبولی کوچک بوده و تهدید کننده زندگی نیست</a:t>
            </a:r>
          </a:p>
          <a:p>
            <a:pPr algn="r" rtl="1">
              <a:buFont typeface="Wingdings" pitchFamily="2" charset="2"/>
              <a:buChar char="§"/>
            </a:pPr>
            <a:r>
              <a:rPr lang="fa-IR" dirty="0" smtClean="0"/>
              <a:t>هیپوکسی در ترومبوآمبولی ریه شایع است </a:t>
            </a:r>
          </a:p>
          <a:p>
            <a:pPr marL="0" indent="0" algn="r" rtl="1">
              <a:buNone/>
            </a:pPr>
            <a:r>
              <a:rPr lang="fa-IR" dirty="0" smtClean="0"/>
              <a:t>اما درکمتراز40 درصد بیماران ، اشباع اکسیژن شریانی طبیعی دارند</a:t>
            </a:r>
            <a:endParaRPr lang="en-US" dirty="0"/>
          </a:p>
        </p:txBody>
      </p:sp>
    </p:spTree>
    <p:extLst>
      <p:ext uri="{BB962C8B-B14F-4D97-AF65-F5344CB8AC3E}">
        <p14:creationId xmlns:p14="http://schemas.microsoft.com/office/powerpoint/2010/main" val="381092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diamond(in)">
                                      <p:cBhvr>
                                        <p:cTn id="30" dur="2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edge">
                                      <p:cBhvr>
                                        <p:cTn id="35" dur="2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تعریف</a:t>
            </a:r>
            <a:endParaRPr lang="en-US" b="1" dirty="0"/>
          </a:p>
        </p:txBody>
      </p:sp>
      <p:sp>
        <p:nvSpPr>
          <p:cNvPr id="3" name="Content Placeholder 2"/>
          <p:cNvSpPr>
            <a:spLocks noGrp="1"/>
          </p:cNvSpPr>
          <p:nvPr>
            <p:ph idx="1"/>
          </p:nvPr>
        </p:nvSpPr>
        <p:spPr/>
        <p:txBody>
          <a:bodyPr/>
          <a:lstStyle/>
          <a:p>
            <a:pPr marL="0" indent="0" algn="r" rtl="1">
              <a:buNone/>
            </a:pPr>
            <a:r>
              <a:rPr lang="fa-IR" dirty="0"/>
              <a:t>ترومبوز وریدی</a:t>
            </a:r>
            <a:r>
              <a:rPr lang="fa-IR" b="1" dirty="0"/>
              <a:t>:</a:t>
            </a:r>
            <a:r>
              <a:rPr lang="fa-IR" dirty="0"/>
              <a:t>تشکیل لخته خون دریکی ازوریدهای عمقی بدن وانسدادعروق است </a:t>
            </a:r>
          </a:p>
          <a:p>
            <a:pPr marL="0" indent="0" algn="r" rtl="1">
              <a:buNone/>
            </a:pPr>
            <a:endParaRPr lang="fa-IR" dirty="0"/>
          </a:p>
          <a:p>
            <a:pPr marL="0" indent="0" algn="r" rtl="1">
              <a:buNone/>
            </a:pPr>
            <a:r>
              <a:rPr lang="fa-IR" dirty="0"/>
              <a:t>ترومبوآمبولی</a:t>
            </a:r>
            <a:r>
              <a:rPr lang="fa-IR" b="1" dirty="0"/>
              <a:t>:</a:t>
            </a:r>
            <a:r>
              <a:rPr lang="fa-IR" dirty="0"/>
              <a:t>تشکیل لخته خون دردرون رگ خونی وسپس حرکت آن ازطریق رگ به محل دیگرومسدود کردن رگ درمحل جدید است که منجربه بروز اختلال درعملکردآن میشود</a:t>
            </a:r>
            <a:endParaRPr lang="en-US" dirty="0"/>
          </a:p>
          <a:p>
            <a:pPr algn="r"/>
            <a:endParaRPr lang="en-US" dirty="0"/>
          </a:p>
        </p:txBody>
      </p:sp>
    </p:spTree>
    <p:extLst>
      <p:ext uri="{BB962C8B-B14F-4D97-AF65-F5344CB8AC3E}">
        <p14:creationId xmlns:p14="http://schemas.microsoft.com/office/powerpoint/2010/main" val="177249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371600"/>
            <a:ext cx="7924800" cy="4754563"/>
          </a:xfrm>
        </p:spPr>
        <p:txBody>
          <a:bodyPr/>
          <a:lstStyle/>
          <a:p>
            <a:pPr algn="just" rtl="1">
              <a:buFont typeface="Wingdings" pitchFamily="2" charset="2"/>
              <a:buChar char="q"/>
            </a:pPr>
            <a:r>
              <a:rPr lang="fa-IR" dirty="0" smtClean="0"/>
              <a:t>اولین قدم دریک استراتژی تشخیصی یکپارچه، یک شرح حال ومعاینه فیزیکی برای ارزیابی احتمالی بالینی ترومبو آمبولی است </a:t>
            </a:r>
          </a:p>
        </p:txBody>
      </p:sp>
    </p:spTree>
    <p:extLst>
      <p:ext uri="{BB962C8B-B14F-4D97-AF65-F5344CB8AC3E}">
        <p14:creationId xmlns:p14="http://schemas.microsoft.com/office/powerpoint/2010/main" val="420101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a:buNone/>
            </a:pPr>
            <a:r>
              <a:rPr lang="fa-IR" dirty="0"/>
              <a:t>سطح </a:t>
            </a:r>
            <a:r>
              <a:rPr lang="en-US" dirty="0" smtClean="0"/>
              <a:t>D</a:t>
            </a:r>
            <a:r>
              <a:rPr lang="fa-IR" dirty="0" smtClean="0"/>
              <a:t>دایمر </a:t>
            </a:r>
            <a:r>
              <a:rPr lang="fa-IR" dirty="0"/>
              <a:t>درحضورترومبوزحاد به دلیل فعال شدن همزمان </a:t>
            </a:r>
            <a:r>
              <a:rPr lang="fa-IR" dirty="0" smtClean="0"/>
              <a:t>انعقاد</a:t>
            </a:r>
            <a:r>
              <a:rPr lang="en-US" dirty="0" smtClean="0"/>
              <a:t> </a:t>
            </a:r>
            <a:r>
              <a:rPr lang="fa-IR" dirty="0" smtClean="0"/>
              <a:t>و</a:t>
            </a:r>
            <a:r>
              <a:rPr lang="en-US" dirty="0" smtClean="0"/>
              <a:t> </a:t>
            </a:r>
            <a:r>
              <a:rPr lang="fa-IR" dirty="0" smtClean="0"/>
              <a:t>فیبرینولیز </a:t>
            </a:r>
            <a:r>
              <a:rPr lang="fa-IR" dirty="0"/>
              <a:t>در پلاسما افزایش می یابد</a:t>
            </a:r>
          </a:p>
          <a:p>
            <a:pPr algn="r" rtl="1">
              <a:buFont typeface="Wingdings" pitchFamily="2" charset="2"/>
              <a:buChar char="q"/>
            </a:pPr>
            <a:r>
              <a:rPr lang="fa-IR" dirty="0"/>
              <a:t>اگر </a:t>
            </a:r>
            <a:r>
              <a:rPr lang="fa-IR" dirty="0" smtClean="0"/>
              <a:t>شک</a:t>
            </a:r>
            <a:r>
              <a:rPr lang="en-US" dirty="0" smtClean="0"/>
              <a:t> </a:t>
            </a:r>
            <a:r>
              <a:rPr lang="fa-IR" dirty="0" smtClean="0"/>
              <a:t>بالینی </a:t>
            </a:r>
            <a:r>
              <a:rPr lang="fa-IR" dirty="0"/>
              <a:t>نباشد باید تست </a:t>
            </a:r>
            <a:r>
              <a:rPr lang="en-US" dirty="0" smtClean="0"/>
              <a:t>D</a:t>
            </a:r>
            <a:r>
              <a:rPr lang="fa-IR" dirty="0" smtClean="0"/>
              <a:t>دایمر </a:t>
            </a:r>
            <a:r>
              <a:rPr lang="fa-IR" dirty="0"/>
              <a:t>درخواست شود</a:t>
            </a:r>
          </a:p>
          <a:p>
            <a:pPr algn="r" rtl="1">
              <a:buFont typeface="Wingdings" pitchFamily="2" charset="2"/>
              <a:buChar char="q"/>
            </a:pPr>
            <a:r>
              <a:rPr lang="fa-IR" dirty="0"/>
              <a:t>دی دایمر نرمال معمولا ترومبوآمبولی ریه را رد میکند</a:t>
            </a:r>
          </a:p>
          <a:p>
            <a:pPr algn="r" rtl="1">
              <a:buFont typeface="Wingdings" pitchFamily="2" charset="2"/>
              <a:buChar char="q"/>
            </a:pPr>
            <a:r>
              <a:rPr lang="fa-IR" dirty="0"/>
              <a:t>ارزش پیش </a:t>
            </a:r>
            <a:r>
              <a:rPr lang="fa-IR" dirty="0" smtClean="0"/>
              <a:t>بینی</a:t>
            </a:r>
            <a:r>
              <a:rPr lang="en-US" dirty="0" smtClean="0"/>
              <a:t> </a:t>
            </a:r>
            <a:r>
              <a:rPr lang="fa-IR" dirty="0" smtClean="0"/>
              <a:t> کننده </a:t>
            </a:r>
            <a:r>
              <a:rPr lang="fa-IR" dirty="0"/>
              <a:t>منفی آزمایش دی </a:t>
            </a:r>
            <a:r>
              <a:rPr lang="fa-IR" dirty="0" smtClean="0"/>
              <a:t>دایمر ، زیاد </a:t>
            </a:r>
            <a:r>
              <a:rPr lang="fa-IR" dirty="0"/>
              <a:t>است</a:t>
            </a:r>
            <a:endParaRPr lang="en-US" dirty="0"/>
          </a:p>
        </p:txBody>
      </p:sp>
    </p:spTree>
    <p:extLst>
      <p:ext uri="{BB962C8B-B14F-4D97-AF65-F5344CB8AC3E}">
        <p14:creationId xmlns:p14="http://schemas.microsoft.com/office/powerpoint/2010/main" val="189424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heel(1)">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q"/>
            </a:pPr>
            <a:r>
              <a:rPr lang="fa-IR" dirty="0" smtClean="0"/>
              <a:t>غلظت تروپونین پلاسما از ویژگی وارزش پیش بینی کننده کمی در بیماران مبتلا برخوردار است</a:t>
            </a:r>
          </a:p>
          <a:p>
            <a:pPr algn="r" rtl="1">
              <a:buFont typeface="Wingdings" pitchFamily="2" charset="2"/>
              <a:buChar char="q"/>
            </a:pPr>
            <a:r>
              <a:rPr lang="fa-IR" dirty="0" smtClean="0"/>
              <a:t>اگردی دایمر افزایش یافته باشد،</a:t>
            </a:r>
            <a:r>
              <a:rPr lang="en-US" dirty="0" smtClean="0"/>
              <a:t> </a:t>
            </a:r>
            <a:r>
              <a:rPr lang="fa-IR" dirty="0" smtClean="0"/>
              <a:t> </a:t>
            </a:r>
            <a:r>
              <a:rPr lang="en-US" dirty="0" smtClean="0"/>
              <a:t>CT</a:t>
            </a:r>
            <a:r>
              <a:rPr lang="fa-IR" dirty="0" smtClean="0"/>
              <a:t>آنژیوگرافی ریه باعث تشخیص قطعی یا رد ترومبوآمبولی میشود</a:t>
            </a:r>
          </a:p>
          <a:p>
            <a:pPr algn="r" rtl="1">
              <a:buFont typeface="Wingdings" pitchFamily="2" charset="2"/>
              <a:buChar char="q"/>
            </a:pPr>
            <a:r>
              <a:rPr lang="fa-IR" dirty="0" smtClean="0"/>
              <a:t>عکس قفسه سینه اغلب نرمال یا تقریبا نرمال است</a:t>
            </a:r>
          </a:p>
          <a:p>
            <a:pPr algn="r" rtl="1">
              <a:buFont typeface="Wingdings" pitchFamily="2" charset="2"/>
              <a:buChar char="q"/>
            </a:pPr>
            <a:endParaRPr lang="en-US" dirty="0"/>
          </a:p>
        </p:txBody>
      </p:sp>
    </p:spTree>
    <p:extLst>
      <p:ext uri="{BB962C8B-B14F-4D97-AF65-F5344CB8AC3E}">
        <p14:creationId xmlns:p14="http://schemas.microsoft.com/office/powerpoint/2010/main" val="56145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itchFamily="2" charset="2"/>
              <a:buChar char="q"/>
            </a:pPr>
            <a:r>
              <a:rPr lang="fa-IR" dirty="0"/>
              <a:t>در اکثرموارد،منشاء ترومبوآمبولی ریه از ترومبوزورید عمقی اندام تحتانی است</a:t>
            </a:r>
          </a:p>
          <a:p>
            <a:pPr algn="r" rtl="1">
              <a:buFont typeface="Wingdings" pitchFamily="2" charset="2"/>
              <a:buChar char="q"/>
            </a:pPr>
            <a:r>
              <a:rPr lang="fa-IR" dirty="0"/>
              <a:t>سونوگرافی دارای حساسیت بالای 90درصد و ویژگی 95درصد برای تشخیص</a:t>
            </a:r>
            <a:r>
              <a:rPr lang="en-US" dirty="0"/>
              <a:t>DVT</a:t>
            </a:r>
            <a:r>
              <a:rPr lang="fa-IR" dirty="0"/>
              <a:t> علامتدار است</a:t>
            </a:r>
          </a:p>
        </p:txBody>
      </p:sp>
    </p:spTree>
    <p:extLst>
      <p:ext uri="{BB962C8B-B14F-4D97-AF65-F5344CB8AC3E}">
        <p14:creationId xmlns:p14="http://schemas.microsoft.com/office/powerpoint/2010/main" val="344615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itchFamily="2" charset="2"/>
              <a:buChar char="q"/>
            </a:pPr>
            <a:r>
              <a:rPr lang="en-US" dirty="0" smtClean="0"/>
              <a:t>CT</a:t>
            </a:r>
            <a:r>
              <a:rPr lang="fa-IR" dirty="0" smtClean="0"/>
              <a:t>آنژیوگرافی ریه مولتی اسلایس، روش انتخابی برای تصویر برداری ازعروق ریوی دربیماران مشکوک به ترومبوآمبولی ریه است</a:t>
            </a:r>
          </a:p>
          <a:p>
            <a:pPr algn="just" rtl="1">
              <a:buFont typeface="Wingdings" pitchFamily="2" charset="2"/>
              <a:buChar char="v"/>
            </a:pPr>
            <a:r>
              <a:rPr lang="fa-IR" dirty="0" smtClean="0">
                <a:latin typeface="Browallia New" pitchFamily="34" charset="-34"/>
              </a:rPr>
              <a:t>نتیجه</a:t>
            </a:r>
            <a:r>
              <a:rPr lang="en-US" dirty="0" smtClean="0">
                <a:latin typeface="Browallia New" pitchFamily="34" charset="-34"/>
                <a:cs typeface="Browallia New" pitchFamily="34" charset="-34"/>
              </a:rPr>
              <a:t>CT</a:t>
            </a:r>
            <a:r>
              <a:rPr lang="fa-IR" dirty="0" smtClean="0">
                <a:latin typeface="Browallia New" pitchFamily="34" charset="-34"/>
              </a:rPr>
              <a:t>آنژیوگرافی ریه منفی برای رد کردن ترومبوآمبولی دربیماران</a:t>
            </a:r>
            <a:r>
              <a:rPr lang="en-US" dirty="0" smtClean="0">
                <a:latin typeface="Browallia New" pitchFamily="34" charset="-34"/>
              </a:rPr>
              <a:t> </a:t>
            </a:r>
            <a:r>
              <a:rPr lang="fa-IR" dirty="0" smtClean="0">
                <a:latin typeface="Browallia New" pitchFamily="34" charset="-34"/>
              </a:rPr>
              <a:t>با احتمال بالینی کم یا متوسط </a:t>
            </a:r>
            <a:r>
              <a:rPr lang="fa-IR" dirty="0">
                <a:latin typeface="Browallia New" pitchFamily="34" charset="-34"/>
              </a:rPr>
              <a:t>ترومبوآمبولی ریه </a:t>
            </a:r>
            <a:r>
              <a:rPr lang="fa-IR" dirty="0" smtClean="0">
                <a:latin typeface="Browallia New" pitchFamily="34" charset="-34"/>
              </a:rPr>
              <a:t>،کافی است</a:t>
            </a:r>
            <a:endParaRPr lang="en-US" dirty="0">
              <a:latin typeface="Browallia New" pitchFamily="34" charset="-34"/>
              <a:cs typeface="Browallia New" pitchFamily="34" charset="-34"/>
            </a:endParaRPr>
          </a:p>
        </p:txBody>
      </p:sp>
    </p:spTree>
    <p:extLst>
      <p:ext uri="{BB962C8B-B14F-4D97-AF65-F5344CB8AC3E}">
        <p14:creationId xmlns:p14="http://schemas.microsoft.com/office/powerpoint/2010/main" val="8952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ازسایرروشهای تشخیصی ترومبوآمبولی:</a:t>
            </a:r>
          </a:p>
          <a:p>
            <a:pPr algn="r" rtl="1">
              <a:buFont typeface="Wingdings" pitchFamily="2" charset="2"/>
              <a:buChar char="ü"/>
            </a:pPr>
            <a:r>
              <a:rPr lang="fa-IR" dirty="0" smtClean="0"/>
              <a:t>اسکن پرفیوژن ریوی با رادیونوکلوئید</a:t>
            </a:r>
          </a:p>
          <a:p>
            <a:pPr algn="r" rtl="1">
              <a:buFont typeface="Wingdings" pitchFamily="2" charset="2"/>
              <a:buChar char="ü"/>
            </a:pPr>
            <a:r>
              <a:rPr lang="fa-IR" dirty="0" smtClean="0"/>
              <a:t>اکوکاردیوگرافی</a:t>
            </a:r>
            <a:endParaRPr lang="en-US" dirty="0"/>
          </a:p>
        </p:txBody>
      </p:sp>
    </p:spTree>
    <p:extLst>
      <p:ext uri="{BB962C8B-B14F-4D97-AF65-F5344CB8AC3E}">
        <p14:creationId xmlns:p14="http://schemas.microsoft.com/office/powerpoint/2010/main" val="401762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2133601"/>
            <a:ext cx="8610600" cy="3429000"/>
          </a:xfrm>
        </p:spPr>
        <p:txBody>
          <a:bodyPr/>
          <a:lstStyle/>
          <a:p>
            <a:pPr marL="0" indent="0" algn="just" rtl="1">
              <a:buNone/>
            </a:pPr>
            <a:r>
              <a:rPr lang="fa-IR" dirty="0"/>
              <a:t>طبقه بندی ریسک بیماران مبتلا ترومبوآمبولی ریه برای تعیین رویکرد </a:t>
            </a:r>
            <a:r>
              <a:rPr lang="fa-IR" dirty="0" smtClean="0"/>
              <a:t>درمانی مناسب، ضروری است </a:t>
            </a:r>
            <a:r>
              <a:rPr lang="fa-IR" dirty="0"/>
              <a:t>که مبتنی برعلایم بالینی ووضعیت همودینامیک بیمارمی </a:t>
            </a:r>
            <a:r>
              <a:rPr lang="fa-IR" dirty="0" smtClean="0"/>
              <a:t>باشد.</a:t>
            </a:r>
            <a:endParaRPr lang="en-US" dirty="0"/>
          </a:p>
        </p:txBody>
      </p:sp>
    </p:spTree>
    <p:extLst>
      <p:ext uri="{BB962C8B-B14F-4D97-AF65-F5344CB8AC3E}">
        <p14:creationId xmlns:p14="http://schemas.microsoft.com/office/powerpoint/2010/main" val="110505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rtl="1">
              <a:buNone/>
            </a:pPr>
            <a:r>
              <a:rPr lang="fa-IR" sz="3600" dirty="0"/>
              <a:t>درمان ضدانعقادی، سنگ بنای درمان ترومبوآمبولی </a:t>
            </a:r>
            <a:r>
              <a:rPr lang="fa-IR" sz="3600" dirty="0" smtClean="0"/>
              <a:t>و </a:t>
            </a:r>
            <a:r>
              <a:rPr lang="en-US" sz="3600" dirty="0" smtClean="0"/>
              <a:t>DVT</a:t>
            </a:r>
            <a:r>
              <a:rPr lang="fa-IR" sz="3600" dirty="0"/>
              <a:t>است</a:t>
            </a:r>
            <a:endParaRPr lang="en-US" sz="3600" dirty="0"/>
          </a:p>
          <a:p>
            <a:pPr marL="0" indent="0" algn="r" rtl="1">
              <a:buNone/>
            </a:pPr>
            <a:endParaRPr lang="fa-IR" sz="3600" dirty="0" smtClean="0"/>
          </a:p>
          <a:p>
            <a:pPr marL="0" indent="0" algn="r" rtl="1">
              <a:buNone/>
            </a:pPr>
            <a:r>
              <a:rPr lang="fa-IR" sz="3600" dirty="0" smtClean="0"/>
              <a:t>اصلی ترین روش درمانی دراین بیماران ، درمان ضدانعقادی خون با استفاده از هپارین با وزن ملکولی کم(</a:t>
            </a:r>
            <a:r>
              <a:rPr lang="en-US" sz="3600" dirty="0" smtClean="0"/>
              <a:t>LMHW</a:t>
            </a:r>
            <a:r>
              <a:rPr lang="fa-IR" sz="3600" dirty="0" smtClean="0"/>
              <a:t>) یا ضد انعقادی خوراکی غیر ویتامین</a:t>
            </a:r>
            <a:r>
              <a:rPr lang="en-US" sz="3600" dirty="0" smtClean="0"/>
              <a:t>K</a:t>
            </a:r>
            <a:r>
              <a:rPr lang="fa-IR" sz="3600" dirty="0" smtClean="0"/>
              <a:t>  می باشد</a:t>
            </a:r>
          </a:p>
        </p:txBody>
      </p:sp>
    </p:spTree>
    <p:extLst>
      <p:ext uri="{BB962C8B-B14F-4D97-AF65-F5344CB8AC3E}">
        <p14:creationId xmlns:p14="http://schemas.microsoft.com/office/powerpoint/2010/main" val="164842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600200"/>
            <a:ext cx="8610600" cy="4525963"/>
          </a:xfrm>
        </p:spPr>
        <p:txBody>
          <a:bodyPr>
            <a:normAutofit/>
          </a:bodyPr>
          <a:lstStyle/>
          <a:p>
            <a:pPr marL="0" indent="0" algn="just" rtl="1">
              <a:buNone/>
            </a:pPr>
            <a:r>
              <a:rPr lang="fa-IR" dirty="0" smtClean="0"/>
              <a:t>دربیشترموارد ،</a:t>
            </a:r>
            <a:r>
              <a:rPr lang="fa-IR" u="sng" dirty="0" smtClean="0"/>
              <a:t> ترومبولیزسیستمیک </a:t>
            </a:r>
            <a:r>
              <a:rPr lang="fa-IR" dirty="0" smtClean="0"/>
              <a:t>، </a:t>
            </a:r>
            <a:r>
              <a:rPr lang="fa-IR" dirty="0" smtClean="0">
                <a:effectLst>
                  <a:outerShdw blurRad="38100" dist="38100" dir="2700000" algn="tl">
                    <a:srgbClr val="000000">
                      <a:alpha val="43137"/>
                    </a:srgbClr>
                  </a:outerShdw>
                </a:effectLst>
              </a:rPr>
              <a:t>درمان انتخابی </a:t>
            </a:r>
            <a:r>
              <a:rPr lang="fa-IR" dirty="0" smtClean="0"/>
              <a:t>برای بیماران مبتلا به ترومبوآمبولی ریه پرخطر میباشد</a:t>
            </a:r>
          </a:p>
          <a:p>
            <a:pPr marL="0" indent="0" algn="just" rtl="1">
              <a:buNone/>
            </a:pPr>
            <a:r>
              <a:rPr lang="fa-IR" sz="2800" dirty="0" smtClean="0"/>
              <a:t>آمبولکتومی ریوی به روش جراحی یا درمان ازطریق کاتترپوستی، درمانهای جایگزین دربیماران مبتلا که منع مصرف داروی ترومبولیز دارند ، می باشند</a:t>
            </a:r>
          </a:p>
          <a:p>
            <a:pPr marL="0" indent="0" algn="just" rtl="1">
              <a:buNone/>
            </a:pPr>
            <a:r>
              <a:rPr lang="fa-IR" dirty="0" smtClean="0"/>
              <a:t>پس </a:t>
            </a:r>
            <a:r>
              <a:rPr lang="fa-IR" dirty="0"/>
              <a:t>از </a:t>
            </a:r>
            <a:r>
              <a:rPr lang="fa-IR" dirty="0" smtClean="0"/>
              <a:t>برقراری مجدد جریان خون در عروق</a:t>
            </a:r>
            <a:r>
              <a:rPr lang="fa-IR" dirty="0"/>
              <a:t> ریوی </a:t>
            </a:r>
            <a:r>
              <a:rPr lang="fa-IR" dirty="0" smtClean="0"/>
              <a:t>و تثبیت همودینامیک،می توان درمان ضدانعقادی خوراکی را جایگزین درمانهای تزریقی نمود</a:t>
            </a:r>
          </a:p>
          <a:p>
            <a:pPr marL="0" indent="0" algn="r" rtl="1">
              <a:buNone/>
            </a:pPr>
            <a:endParaRPr lang="fa-IR" dirty="0" smtClean="0"/>
          </a:p>
        </p:txBody>
      </p:sp>
    </p:spTree>
    <p:extLst>
      <p:ext uri="{BB962C8B-B14F-4D97-AF65-F5344CB8AC3E}">
        <p14:creationId xmlns:p14="http://schemas.microsoft.com/office/powerpoint/2010/main" val="150649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1143000"/>
          </a:xfrm>
        </p:spPr>
        <p:txBody>
          <a:bodyPr>
            <a:normAutofit/>
          </a:bodyPr>
          <a:lstStyle/>
          <a:p>
            <a:pPr algn="r" rtl="1"/>
            <a:r>
              <a:rPr lang="fa-IR" sz="3600" dirty="0" smtClean="0"/>
              <a:t>اصول کلی پیشگیری از ترومبوآمبولی وریدی(</a:t>
            </a:r>
            <a:r>
              <a:rPr lang="en-US" sz="3600" dirty="0" smtClean="0"/>
              <a:t>V.TE</a:t>
            </a:r>
            <a:r>
              <a:rPr lang="fa-IR" sz="3600" dirty="0" smtClean="0"/>
              <a:t>)</a:t>
            </a:r>
            <a:endParaRPr lang="en-US" sz="3600" dirty="0"/>
          </a:p>
        </p:txBody>
      </p:sp>
      <p:sp>
        <p:nvSpPr>
          <p:cNvPr id="3" name="Content Placeholder 2"/>
          <p:cNvSpPr>
            <a:spLocks noGrp="1"/>
          </p:cNvSpPr>
          <p:nvPr>
            <p:ph idx="1"/>
          </p:nvPr>
        </p:nvSpPr>
        <p:spPr>
          <a:xfrm>
            <a:off x="457200" y="2209800"/>
            <a:ext cx="8229600" cy="3916363"/>
          </a:xfrm>
        </p:spPr>
        <p:txBody>
          <a:bodyPr>
            <a:normAutofit/>
          </a:bodyPr>
          <a:lstStyle/>
          <a:p>
            <a:pPr algn="just" rtl="1">
              <a:buFont typeface="Wingdings" pitchFamily="2" charset="2"/>
              <a:buChar char="Ø"/>
            </a:pPr>
            <a:r>
              <a:rPr lang="fa-IR" dirty="0" smtClean="0"/>
              <a:t>تمام زنان باید ازنظرترومبوآمبولی ، یکبار قبل ازبارداری ،یکبار طی بارداری ترجیحا در اولین ویزیت ودر هربار پذیرش در بیمارستان بررسی شوند واقدامات لازم برایشان انجام شود</a:t>
            </a:r>
          </a:p>
        </p:txBody>
      </p:sp>
    </p:spTree>
    <p:extLst>
      <p:ext uri="{BB962C8B-B14F-4D97-AF65-F5344CB8AC3E}">
        <p14:creationId xmlns:p14="http://schemas.microsoft.com/office/powerpoint/2010/main" val="393166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152400" y="1524000"/>
            <a:ext cx="8763000" cy="4678363"/>
          </a:xfrm>
        </p:spPr>
        <p:txBody>
          <a:bodyPr/>
          <a:lstStyle/>
          <a:p>
            <a:pPr marL="0" indent="0" algn="just" rtl="1">
              <a:buNone/>
            </a:pPr>
            <a:r>
              <a:rPr lang="fa-IR" dirty="0" smtClean="0"/>
              <a:t>ترومبوآمبولی قابل پیشگیری ترین علت مرگ دربیمارستان است اما به علت تشخیص دشوار،</a:t>
            </a:r>
          </a:p>
          <a:p>
            <a:pPr marL="0" indent="0" algn="just" rtl="1">
              <a:buNone/>
            </a:pPr>
            <a:r>
              <a:rPr lang="fa-IR" dirty="0" smtClean="0"/>
              <a:t>درمان پرهزینه </a:t>
            </a:r>
          </a:p>
          <a:p>
            <a:pPr marL="0" indent="0" algn="just" rtl="1">
              <a:buNone/>
            </a:pPr>
            <a:r>
              <a:rPr lang="fa-IR" dirty="0" smtClean="0"/>
              <a:t>وخطر کشندگی دربروز ترومبوآمبولی،</a:t>
            </a:r>
          </a:p>
          <a:p>
            <a:pPr marL="0" indent="0" algn="just" rtl="1">
              <a:buNone/>
            </a:pPr>
            <a:r>
              <a:rPr lang="fa-IR" dirty="0" smtClean="0"/>
              <a:t> پیشگیری از ترومبوآمبولی از اهمیت ویژه ای برخوردار است</a:t>
            </a:r>
            <a:endParaRPr lang="en-US" dirty="0"/>
          </a:p>
        </p:txBody>
      </p:sp>
    </p:spTree>
    <p:extLst>
      <p:ext uri="{BB962C8B-B14F-4D97-AF65-F5344CB8AC3E}">
        <p14:creationId xmlns:p14="http://schemas.microsoft.com/office/powerpoint/2010/main" val="172797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0200555.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5680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H:\020055555.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7714" y="0"/>
            <a:ext cx="892628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4695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524000"/>
            <a:ext cx="8686800" cy="4525963"/>
          </a:xfrm>
        </p:spPr>
        <p:txBody>
          <a:bodyPr>
            <a:normAutofit/>
          </a:bodyPr>
          <a:lstStyle/>
          <a:p>
            <a:pPr algn="just" rtl="1">
              <a:buFont typeface="Wingdings" pitchFamily="2" charset="2"/>
              <a:buChar char="Ø"/>
            </a:pPr>
            <a:r>
              <a:rPr lang="fa-IR" sz="2800" dirty="0">
                <a:effectLst>
                  <a:outerShdw blurRad="38100" dist="38100" dir="2700000" algn="tl">
                    <a:srgbClr val="000000">
                      <a:alpha val="43137"/>
                    </a:srgbClr>
                  </a:outerShdw>
                </a:effectLst>
              </a:rPr>
              <a:t>به تمام مادران درهنگام بارداری وپس از زایمان،صرف نظر از مصرف یاعدم مصرف داروی ضد انعقاد باید درمورد علایم </a:t>
            </a:r>
            <a:r>
              <a:rPr lang="en-US" sz="2800" dirty="0">
                <a:effectLst>
                  <a:outerShdw blurRad="38100" dist="38100" dir="2700000" algn="tl">
                    <a:srgbClr val="000000">
                      <a:alpha val="43137"/>
                    </a:srgbClr>
                  </a:outerShdw>
                </a:effectLst>
              </a:rPr>
              <a:t>DVT</a:t>
            </a:r>
            <a:r>
              <a:rPr lang="fa-IR" sz="2800" dirty="0">
                <a:effectLst>
                  <a:outerShdw blurRad="38100" dist="38100" dir="2700000" algn="tl">
                    <a:srgbClr val="000000">
                      <a:alpha val="43137"/>
                    </a:srgbClr>
                  </a:outerShdw>
                </a:effectLst>
              </a:rPr>
              <a:t>(درد، تورم ،حساسیت درلمس،اختلاف در قطرساقها ورانها وقرمزی) ومراجعه به موقع ، آموزش داده شود و توصیه شود که تحرک ومصرف کافی مایعات داشته باشند</a:t>
            </a:r>
          </a:p>
          <a:p>
            <a:pPr algn="just" rtl="1">
              <a:buFont typeface="Wingdings" pitchFamily="2" charset="2"/>
              <a:buChar char="Ø"/>
            </a:pPr>
            <a:r>
              <a:rPr lang="fa-IR" dirty="0"/>
              <a:t>تمام مادران بستری،به خصوص پس از زایمان باید تشویق شوند تمرینات ساده ای راکه باعث افزایش جریان خون شوند بر روی تخت انجام دهند</a:t>
            </a:r>
            <a:endParaRPr lang="en-US" dirty="0"/>
          </a:p>
        </p:txBody>
      </p:sp>
    </p:spTree>
    <p:extLst>
      <p:ext uri="{BB962C8B-B14F-4D97-AF65-F5344CB8AC3E}">
        <p14:creationId xmlns:p14="http://schemas.microsoft.com/office/powerpoint/2010/main" val="66409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marL="0" indent="0" algn="r" rtl="1">
              <a:buNone/>
            </a:pPr>
            <a:r>
              <a:rPr lang="fa-IR" dirty="0" smtClean="0"/>
              <a:t>داروهای ضد انعقاد برای پیشگیری شامل:</a:t>
            </a:r>
          </a:p>
          <a:p>
            <a:pPr algn="r" rtl="1">
              <a:buFont typeface="Wingdings" pitchFamily="2" charset="2"/>
              <a:buChar char="Ø"/>
            </a:pPr>
            <a:r>
              <a:rPr lang="fa-IR" dirty="0" smtClean="0"/>
              <a:t>هپارین با وزن ملکولی کم </a:t>
            </a:r>
            <a:r>
              <a:rPr lang="en-US" dirty="0" smtClean="0"/>
              <a:t>HMWH</a:t>
            </a:r>
            <a:endParaRPr lang="fa-IR" dirty="0" smtClean="0"/>
          </a:p>
          <a:p>
            <a:pPr algn="r" rtl="1">
              <a:buFont typeface="Wingdings" pitchFamily="2" charset="2"/>
              <a:buChar char="Ø"/>
            </a:pPr>
            <a:r>
              <a:rPr lang="fa-IR" dirty="0" smtClean="0"/>
              <a:t>هپارین تجزیه نشده </a:t>
            </a:r>
            <a:r>
              <a:rPr lang="en-US" dirty="0" smtClean="0"/>
              <a:t>UFH</a:t>
            </a:r>
            <a:r>
              <a:rPr lang="fa-IR" dirty="0" smtClean="0"/>
              <a:t> </a:t>
            </a:r>
          </a:p>
          <a:p>
            <a:pPr algn="r" rtl="1">
              <a:buFont typeface="Wingdings" pitchFamily="2" charset="2"/>
              <a:buChar char="Ø"/>
            </a:pPr>
            <a:r>
              <a:rPr lang="fa-IR" dirty="0" smtClean="0"/>
              <a:t>آنتاگونیست ویتامین </a:t>
            </a:r>
            <a:r>
              <a:rPr lang="en-US" dirty="0" smtClean="0"/>
              <a:t>K</a:t>
            </a:r>
            <a:r>
              <a:rPr lang="fa-IR" dirty="0" smtClean="0"/>
              <a:t> (وارفارین)</a:t>
            </a:r>
            <a:endParaRPr lang="en-US" dirty="0"/>
          </a:p>
        </p:txBody>
      </p:sp>
    </p:spTree>
    <p:extLst>
      <p:ext uri="{BB962C8B-B14F-4D97-AF65-F5344CB8AC3E}">
        <p14:creationId xmlns:p14="http://schemas.microsoft.com/office/powerpoint/2010/main" val="388688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80">
                                          <p:stCondLst>
                                            <p:cond delay="0"/>
                                          </p:stCondLst>
                                        </p:cTn>
                                        <p:tgtEl>
                                          <p:spTgt spid="3">
                                            <p:txEl>
                                              <p:pRg st="2" end="2"/>
                                            </p:txEl>
                                          </p:spTgt>
                                        </p:tgtEl>
                                      </p:cBhvr>
                                    </p:animEffect>
                                    <p:anim calcmode="lin" valueType="num">
                                      <p:cBhvr>
                                        <p:cTn id="3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2" end="2"/>
                                            </p:txEl>
                                          </p:spTgt>
                                        </p:tgtEl>
                                      </p:cBhvr>
                                      <p:to x="100000" y="60000"/>
                                    </p:animScale>
                                    <p:animScale>
                                      <p:cBhvr>
                                        <p:cTn id="38" dur="166" decel="50000">
                                          <p:stCondLst>
                                            <p:cond delay="676"/>
                                          </p:stCondLst>
                                        </p:cTn>
                                        <p:tgtEl>
                                          <p:spTgt spid="3">
                                            <p:txEl>
                                              <p:pRg st="2" end="2"/>
                                            </p:txEl>
                                          </p:spTgt>
                                        </p:tgtEl>
                                      </p:cBhvr>
                                      <p:to x="100000" y="100000"/>
                                    </p:animScale>
                                    <p:animScale>
                                      <p:cBhvr>
                                        <p:cTn id="39" dur="26">
                                          <p:stCondLst>
                                            <p:cond delay="1312"/>
                                          </p:stCondLst>
                                        </p:cTn>
                                        <p:tgtEl>
                                          <p:spTgt spid="3">
                                            <p:txEl>
                                              <p:pRg st="2" end="2"/>
                                            </p:txEl>
                                          </p:spTgt>
                                        </p:tgtEl>
                                      </p:cBhvr>
                                      <p:to x="100000" y="80000"/>
                                    </p:animScale>
                                    <p:animScale>
                                      <p:cBhvr>
                                        <p:cTn id="40" dur="166" decel="50000">
                                          <p:stCondLst>
                                            <p:cond delay="1338"/>
                                          </p:stCondLst>
                                        </p:cTn>
                                        <p:tgtEl>
                                          <p:spTgt spid="3">
                                            <p:txEl>
                                              <p:pRg st="2" end="2"/>
                                            </p:txEl>
                                          </p:spTgt>
                                        </p:tgtEl>
                                      </p:cBhvr>
                                      <p:to x="100000" y="100000"/>
                                    </p:animScale>
                                    <p:animScale>
                                      <p:cBhvr>
                                        <p:cTn id="41" dur="26">
                                          <p:stCondLst>
                                            <p:cond delay="1642"/>
                                          </p:stCondLst>
                                        </p:cTn>
                                        <p:tgtEl>
                                          <p:spTgt spid="3">
                                            <p:txEl>
                                              <p:pRg st="2" end="2"/>
                                            </p:txEl>
                                          </p:spTgt>
                                        </p:tgtEl>
                                      </p:cBhvr>
                                      <p:to x="100000" y="90000"/>
                                    </p:animScale>
                                    <p:animScale>
                                      <p:cBhvr>
                                        <p:cTn id="42" dur="166" decel="50000">
                                          <p:stCondLst>
                                            <p:cond delay="1668"/>
                                          </p:stCondLst>
                                        </p:cTn>
                                        <p:tgtEl>
                                          <p:spTgt spid="3">
                                            <p:txEl>
                                              <p:pRg st="2" end="2"/>
                                            </p:txEl>
                                          </p:spTgt>
                                        </p:tgtEl>
                                      </p:cBhvr>
                                      <p:to x="100000" y="100000"/>
                                    </p:animScale>
                                    <p:animScale>
                                      <p:cBhvr>
                                        <p:cTn id="43" dur="26">
                                          <p:stCondLst>
                                            <p:cond delay="1808"/>
                                          </p:stCondLst>
                                        </p:cTn>
                                        <p:tgtEl>
                                          <p:spTgt spid="3">
                                            <p:txEl>
                                              <p:pRg st="2" end="2"/>
                                            </p:txEl>
                                          </p:spTgt>
                                        </p:tgtEl>
                                      </p:cBhvr>
                                      <p:to x="100000" y="95000"/>
                                    </p:animScale>
                                    <p:animScale>
                                      <p:cBhvr>
                                        <p:cTn id="44" dur="166" decel="50000">
                                          <p:stCondLst>
                                            <p:cond delay="1834"/>
                                          </p:stCondLst>
                                        </p:cTn>
                                        <p:tgtEl>
                                          <p:spTgt spid="3">
                                            <p:txEl>
                                              <p:pRg st="2" end="2"/>
                                            </p:txEl>
                                          </p:spTgt>
                                        </p:tgtEl>
                                      </p:cBhvr>
                                      <p:to x="100000" y="100000"/>
                                    </p:animScale>
                                  </p:childTnLst>
                                </p:cTn>
                              </p:par>
                              <p:par>
                                <p:cTn id="45" presetID="26" presetClass="entr" presetSubtype="0" fill="hold"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down)">
                                      <p:cBhvr>
                                        <p:cTn id="47" dur="580">
                                          <p:stCondLst>
                                            <p:cond delay="0"/>
                                          </p:stCondLst>
                                        </p:cTn>
                                        <p:tgtEl>
                                          <p:spTgt spid="3">
                                            <p:txEl>
                                              <p:pRg st="3" end="3"/>
                                            </p:txEl>
                                          </p:spTgt>
                                        </p:tgtEl>
                                      </p:cBhvr>
                                    </p:animEffect>
                                    <p:anim calcmode="lin" valueType="num">
                                      <p:cBhvr>
                                        <p:cTn id="4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3" end="3"/>
                                            </p:txEl>
                                          </p:spTgt>
                                        </p:tgtEl>
                                      </p:cBhvr>
                                      <p:to x="100000" y="60000"/>
                                    </p:animScale>
                                    <p:animScale>
                                      <p:cBhvr>
                                        <p:cTn id="54" dur="166" decel="50000">
                                          <p:stCondLst>
                                            <p:cond delay="676"/>
                                          </p:stCondLst>
                                        </p:cTn>
                                        <p:tgtEl>
                                          <p:spTgt spid="3">
                                            <p:txEl>
                                              <p:pRg st="3" end="3"/>
                                            </p:txEl>
                                          </p:spTgt>
                                        </p:tgtEl>
                                      </p:cBhvr>
                                      <p:to x="100000" y="100000"/>
                                    </p:animScale>
                                    <p:animScale>
                                      <p:cBhvr>
                                        <p:cTn id="55" dur="26">
                                          <p:stCondLst>
                                            <p:cond delay="1312"/>
                                          </p:stCondLst>
                                        </p:cTn>
                                        <p:tgtEl>
                                          <p:spTgt spid="3">
                                            <p:txEl>
                                              <p:pRg st="3" end="3"/>
                                            </p:txEl>
                                          </p:spTgt>
                                        </p:tgtEl>
                                      </p:cBhvr>
                                      <p:to x="100000" y="80000"/>
                                    </p:animScale>
                                    <p:animScale>
                                      <p:cBhvr>
                                        <p:cTn id="56" dur="166" decel="50000">
                                          <p:stCondLst>
                                            <p:cond delay="1338"/>
                                          </p:stCondLst>
                                        </p:cTn>
                                        <p:tgtEl>
                                          <p:spTgt spid="3">
                                            <p:txEl>
                                              <p:pRg st="3" end="3"/>
                                            </p:txEl>
                                          </p:spTgt>
                                        </p:tgtEl>
                                      </p:cBhvr>
                                      <p:to x="100000" y="100000"/>
                                    </p:animScale>
                                    <p:animScale>
                                      <p:cBhvr>
                                        <p:cTn id="57" dur="26">
                                          <p:stCondLst>
                                            <p:cond delay="1642"/>
                                          </p:stCondLst>
                                        </p:cTn>
                                        <p:tgtEl>
                                          <p:spTgt spid="3">
                                            <p:txEl>
                                              <p:pRg st="3" end="3"/>
                                            </p:txEl>
                                          </p:spTgt>
                                        </p:tgtEl>
                                      </p:cBhvr>
                                      <p:to x="100000" y="90000"/>
                                    </p:animScale>
                                    <p:animScale>
                                      <p:cBhvr>
                                        <p:cTn id="58" dur="166" decel="50000">
                                          <p:stCondLst>
                                            <p:cond delay="1668"/>
                                          </p:stCondLst>
                                        </p:cTn>
                                        <p:tgtEl>
                                          <p:spTgt spid="3">
                                            <p:txEl>
                                              <p:pRg st="3" end="3"/>
                                            </p:txEl>
                                          </p:spTgt>
                                        </p:tgtEl>
                                      </p:cBhvr>
                                      <p:to x="100000" y="100000"/>
                                    </p:animScale>
                                    <p:animScale>
                                      <p:cBhvr>
                                        <p:cTn id="59" dur="26">
                                          <p:stCondLst>
                                            <p:cond delay="1808"/>
                                          </p:stCondLst>
                                        </p:cTn>
                                        <p:tgtEl>
                                          <p:spTgt spid="3">
                                            <p:txEl>
                                              <p:pRg st="3" end="3"/>
                                            </p:txEl>
                                          </p:spTgt>
                                        </p:tgtEl>
                                      </p:cBhvr>
                                      <p:to x="100000" y="95000"/>
                                    </p:animScale>
                                    <p:animScale>
                                      <p:cBhvr>
                                        <p:cTn id="6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600200"/>
            <a:ext cx="8610600" cy="4525963"/>
          </a:xfrm>
        </p:spPr>
        <p:txBody>
          <a:bodyPr/>
          <a:lstStyle/>
          <a:p>
            <a:pPr marL="0" indent="0" algn="r" rtl="1">
              <a:buNone/>
            </a:pPr>
            <a:r>
              <a:rPr lang="fa-IR" dirty="0" smtClean="0"/>
              <a:t>پیشگیری از ترومبوآمبولی به دو روش دارویی ومکانیکی مثل جورابهای واریس می باشد</a:t>
            </a:r>
          </a:p>
          <a:p>
            <a:pPr marL="0" indent="0" algn="r" rtl="1">
              <a:buNone/>
            </a:pPr>
            <a:endParaRPr lang="fa-IR" dirty="0" smtClean="0"/>
          </a:p>
          <a:p>
            <a:pPr marL="0" indent="0" algn="r" rtl="1">
              <a:buNone/>
            </a:pPr>
            <a:r>
              <a:rPr lang="fa-IR" dirty="0" smtClean="0"/>
              <a:t>ترومبوپروفیلاکسی دارویی ، مؤثرتراز</a:t>
            </a:r>
            <a:r>
              <a:rPr lang="fa-IR" dirty="0"/>
              <a:t> </a:t>
            </a:r>
            <a:r>
              <a:rPr lang="fa-IR" dirty="0" smtClean="0"/>
              <a:t>پیشگیری مکانیکی است</a:t>
            </a:r>
            <a:endParaRPr lang="en-US" dirty="0"/>
          </a:p>
        </p:txBody>
      </p:sp>
    </p:spTree>
    <p:extLst>
      <p:ext uri="{BB962C8B-B14F-4D97-AF65-F5344CB8AC3E}">
        <p14:creationId xmlns:p14="http://schemas.microsoft.com/office/powerpoint/2010/main" val="226299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D:\عکس نانی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4967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711897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06688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763000" cy="4525963"/>
          </a:xfrm>
        </p:spPr>
        <p:txBody>
          <a:bodyPr/>
          <a:lstStyle/>
          <a:p>
            <a:pPr marL="0" indent="0" algn="just" rtl="1">
              <a:lnSpc>
                <a:spcPct val="150000"/>
              </a:lnSpc>
              <a:buNone/>
            </a:pPr>
            <a:r>
              <a:rPr lang="fa-IR" dirty="0" smtClean="0"/>
              <a:t>ترومبوامبولی وریدی، سومین سندروم</a:t>
            </a:r>
            <a:r>
              <a:rPr lang="en-US" dirty="0" smtClean="0"/>
              <a:t> </a:t>
            </a:r>
            <a:r>
              <a:rPr lang="fa-IR" dirty="0" smtClean="0"/>
              <a:t>حاد</a:t>
            </a:r>
            <a:r>
              <a:rPr lang="en-US" dirty="0" smtClean="0"/>
              <a:t> </a:t>
            </a:r>
            <a:r>
              <a:rPr lang="fa-IR" dirty="0" smtClean="0"/>
              <a:t>قلبی عروقی شایع بعد از انفارکتوس میوکارد وسکته مغزی است</a:t>
            </a:r>
            <a:endParaRPr lang="en-US" dirty="0"/>
          </a:p>
        </p:txBody>
      </p:sp>
    </p:spTree>
    <p:extLst>
      <p:ext uri="{BB962C8B-B14F-4D97-AF65-F5344CB8AC3E}">
        <p14:creationId xmlns:p14="http://schemas.microsoft.com/office/powerpoint/2010/main" val="166078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رادولف ویرشوعنوان کرده</a:t>
            </a:r>
            <a:r>
              <a:rPr lang="en-US" dirty="0" smtClean="0"/>
              <a:t> </a:t>
            </a:r>
            <a:r>
              <a:rPr lang="fa-IR" dirty="0" smtClean="0"/>
              <a:t>بود که :</a:t>
            </a:r>
          </a:p>
          <a:p>
            <a:pPr marL="0" indent="0" algn="r" rtl="1">
              <a:buNone/>
            </a:pPr>
            <a:r>
              <a:rPr lang="fa-IR" dirty="0" smtClean="0"/>
              <a:t>استاز،</a:t>
            </a:r>
          </a:p>
          <a:p>
            <a:pPr marL="0" indent="0" algn="r" rtl="1">
              <a:buNone/>
            </a:pPr>
            <a:r>
              <a:rPr lang="fa-IR" dirty="0" smtClean="0"/>
              <a:t>ترومای موضعی عروق </a:t>
            </a:r>
          </a:p>
          <a:p>
            <a:pPr marL="0" indent="0" algn="r" rtl="1">
              <a:buNone/>
            </a:pPr>
            <a:r>
              <a:rPr lang="fa-IR" dirty="0" smtClean="0"/>
              <a:t>وافزایش انعقادپذیری</a:t>
            </a:r>
          </a:p>
          <a:p>
            <a:pPr marL="0" indent="0" algn="r" rtl="1">
              <a:buNone/>
            </a:pPr>
            <a:r>
              <a:rPr lang="fa-IR" dirty="0" smtClean="0"/>
              <a:t>زمینه را برای پیدایش ترومبوز وریدی مساعد میسازند.</a:t>
            </a:r>
          </a:p>
          <a:p>
            <a:pPr algn="r" rtl="1">
              <a:buFont typeface="Wingdings" pitchFamily="2" charset="2"/>
              <a:buChar char="ü"/>
            </a:pPr>
            <a:r>
              <a:rPr lang="fa-IR" dirty="0" smtClean="0"/>
              <a:t>خطر هریک از این مسایل،درجریان بارداری طبیعی افزایش پیدامیکند ازجمله فشردگی وریدهای لگن ویا ورید اجوف تحتانی(</a:t>
            </a:r>
            <a:r>
              <a:rPr lang="en-US" dirty="0" smtClean="0"/>
              <a:t>IVC</a:t>
            </a:r>
            <a:r>
              <a:rPr lang="fa-IR" dirty="0" smtClean="0"/>
              <a:t>)توسط رحم بزرگ</a:t>
            </a:r>
            <a:endParaRPr lang="en-US" dirty="0"/>
          </a:p>
        </p:txBody>
      </p:sp>
    </p:spTree>
    <p:extLst>
      <p:ext uri="{BB962C8B-B14F-4D97-AF65-F5344CB8AC3E}">
        <p14:creationId xmlns:p14="http://schemas.microsoft.com/office/powerpoint/2010/main" val="616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down)">
                                      <p:cBhvr>
                                        <p:cTn id="42" dur="580">
                                          <p:stCondLst>
                                            <p:cond delay="0"/>
                                          </p:stCondLst>
                                        </p:cTn>
                                        <p:tgtEl>
                                          <p:spTgt spid="3">
                                            <p:txEl>
                                              <p:pRg st="5" end="5"/>
                                            </p:txEl>
                                          </p:spTgt>
                                        </p:tgtEl>
                                      </p:cBhvr>
                                    </p:animEffect>
                                    <p:anim calcmode="lin" valueType="num">
                                      <p:cBhvr>
                                        <p:cTn id="4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5" end="5"/>
                                            </p:txEl>
                                          </p:spTgt>
                                        </p:tgtEl>
                                      </p:cBhvr>
                                      <p:to x="100000" y="60000"/>
                                    </p:animScale>
                                    <p:animScale>
                                      <p:cBhvr>
                                        <p:cTn id="49" dur="166" decel="50000">
                                          <p:stCondLst>
                                            <p:cond delay="676"/>
                                          </p:stCondLst>
                                        </p:cTn>
                                        <p:tgtEl>
                                          <p:spTgt spid="3">
                                            <p:txEl>
                                              <p:pRg st="5" end="5"/>
                                            </p:txEl>
                                          </p:spTgt>
                                        </p:tgtEl>
                                      </p:cBhvr>
                                      <p:to x="100000" y="100000"/>
                                    </p:animScale>
                                    <p:animScale>
                                      <p:cBhvr>
                                        <p:cTn id="50" dur="26">
                                          <p:stCondLst>
                                            <p:cond delay="1312"/>
                                          </p:stCondLst>
                                        </p:cTn>
                                        <p:tgtEl>
                                          <p:spTgt spid="3">
                                            <p:txEl>
                                              <p:pRg st="5" end="5"/>
                                            </p:txEl>
                                          </p:spTgt>
                                        </p:tgtEl>
                                      </p:cBhvr>
                                      <p:to x="100000" y="80000"/>
                                    </p:animScale>
                                    <p:animScale>
                                      <p:cBhvr>
                                        <p:cTn id="51" dur="166" decel="50000">
                                          <p:stCondLst>
                                            <p:cond delay="1338"/>
                                          </p:stCondLst>
                                        </p:cTn>
                                        <p:tgtEl>
                                          <p:spTgt spid="3">
                                            <p:txEl>
                                              <p:pRg st="5" end="5"/>
                                            </p:txEl>
                                          </p:spTgt>
                                        </p:tgtEl>
                                      </p:cBhvr>
                                      <p:to x="100000" y="100000"/>
                                    </p:animScale>
                                    <p:animScale>
                                      <p:cBhvr>
                                        <p:cTn id="52" dur="26">
                                          <p:stCondLst>
                                            <p:cond delay="1642"/>
                                          </p:stCondLst>
                                        </p:cTn>
                                        <p:tgtEl>
                                          <p:spTgt spid="3">
                                            <p:txEl>
                                              <p:pRg st="5" end="5"/>
                                            </p:txEl>
                                          </p:spTgt>
                                        </p:tgtEl>
                                      </p:cBhvr>
                                      <p:to x="100000" y="90000"/>
                                    </p:animScale>
                                    <p:animScale>
                                      <p:cBhvr>
                                        <p:cTn id="53" dur="166" decel="50000">
                                          <p:stCondLst>
                                            <p:cond delay="1668"/>
                                          </p:stCondLst>
                                        </p:cTn>
                                        <p:tgtEl>
                                          <p:spTgt spid="3">
                                            <p:txEl>
                                              <p:pRg st="5" end="5"/>
                                            </p:txEl>
                                          </p:spTgt>
                                        </p:tgtEl>
                                      </p:cBhvr>
                                      <p:to x="100000" y="100000"/>
                                    </p:animScale>
                                    <p:animScale>
                                      <p:cBhvr>
                                        <p:cTn id="54" dur="26">
                                          <p:stCondLst>
                                            <p:cond delay="1808"/>
                                          </p:stCondLst>
                                        </p:cTn>
                                        <p:tgtEl>
                                          <p:spTgt spid="3">
                                            <p:txEl>
                                              <p:pRg st="5" end="5"/>
                                            </p:txEl>
                                          </p:spTgt>
                                        </p:tgtEl>
                                      </p:cBhvr>
                                      <p:to x="100000" y="95000"/>
                                    </p:animScale>
                                    <p:animScale>
                                      <p:cBhvr>
                                        <p:cTn id="5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استاز،ثابت ترین عامل خطرزمینه ساز برای ترومبوزوریدی است .</a:t>
            </a:r>
          </a:p>
          <a:p>
            <a:pPr marL="0" indent="0" algn="r" rtl="1">
              <a:buNone/>
            </a:pPr>
            <a:r>
              <a:rPr lang="fa-IR" dirty="0" smtClean="0"/>
              <a:t>کاهش 50درصدی در سرعت جریان خون وریدی ساق پاها رخ می دهد که از اوایل سه ماهه سوم تا 6ماه بعد از زایمان اتفاق می افتد.</a:t>
            </a:r>
          </a:p>
          <a:p>
            <a:pPr marL="0" indent="0" algn="r" rtl="1">
              <a:buNone/>
            </a:pPr>
            <a:r>
              <a:rPr lang="fa-IR" dirty="0" smtClean="0"/>
              <a:t>استاز وریدی وزایمان میتوانند در آسیب سلولهای آندوتلیال دخیل باشند.</a:t>
            </a:r>
            <a:endParaRPr lang="en-US" dirty="0"/>
          </a:p>
        </p:txBody>
      </p:sp>
    </p:spTree>
    <p:extLst>
      <p:ext uri="{BB962C8B-B14F-4D97-AF65-F5344CB8AC3E}">
        <p14:creationId xmlns:p14="http://schemas.microsoft.com/office/powerpoint/2010/main" val="40809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marL="0" indent="0" algn="r" rtl="1">
              <a:buNone/>
            </a:pPr>
            <a:r>
              <a:rPr lang="fa-IR" dirty="0" smtClean="0"/>
              <a:t>حاملگی وضعیتی از افزایش انعقادپذیری است.</a:t>
            </a:r>
          </a:p>
          <a:p>
            <a:pPr marL="0" indent="0" algn="r" rtl="1">
              <a:buNone/>
            </a:pPr>
            <a:endParaRPr lang="fa-IR" dirty="0" smtClean="0"/>
          </a:p>
          <a:p>
            <a:pPr marL="0" indent="0" algn="r" rtl="1">
              <a:buNone/>
            </a:pPr>
            <a:r>
              <a:rPr lang="fa-IR" dirty="0" smtClean="0"/>
              <a:t>افزایش چشمگیر ساخت اکثر فاکتورهای انعقادی در دوران حاملگی درجهت تسریع انعقاد عمل میکند.</a:t>
            </a:r>
          </a:p>
          <a:p>
            <a:pPr marL="0" indent="0" algn="r" rtl="1">
              <a:buNone/>
            </a:pPr>
            <a:endParaRPr lang="en-US" dirty="0"/>
          </a:p>
        </p:txBody>
      </p:sp>
    </p:spTree>
    <p:extLst>
      <p:ext uri="{BB962C8B-B14F-4D97-AF65-F5344CB8AC3E}">
        <p14:creationId xmlns:p14="http://schemas.microsoft.com/office/powerpoint/2010/main" val="113319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a:buNone/>
            </a:pPr>
            <a:r>
              <a:rPr lang="fa-IR" b="1" dirty="0" smtClean="0"/>
              <a:t>خطر ابتلا </a:t>
            </a:r>
            <a:r>
              <a:rPr lang="fa-IR" dirty="0" smtClean="0"/>
              <a:t>به اختلال ترومبوآمبولیک حدود8-3برابر پس از زایمان افزایش می یابد و تا 12 هفته پس از زایمان وجود دارد که البته بعد از6 هفته از زایمان خطرکمتر میشود.</a:t>
            </a:r>
          </a:p>
          <a:p>
            <a:pPr marL="0" indent="0" algn="r" rtl="1">
              <a:buNone/>
            </a:pPr>
            <a:endParaRPr lang="en-US" dirty="0" smtClean="0"/>
          </a:p>
          <a:p>
            <a:pPr marL="0" indent="0" algn="r" rtl="1">
              <a:buNone/>
            </a:pPr>
            <a:r>
              <a:rPr lang="fa-IR" dirty="0" smtClean="0"/>
              <a:t>خطر ترومبوآمبولیک به دنبال زایمان سزارین </a:t>
            </a:r>
            <a:r>
              <a:rPr lang="fa-IR" b="1" u="sng" dirty="0" smtClean="0"/>
              <a:t>بیشتر</a:t>
            </a:r>
            <a:r>
              <a:rPr lang="fa-IR" dirty="0" smtClean="0"/>
              <a:t> از زایمان طبیعی اتفاق می افتد </a:t>
            </a:r>
          </a:p>
        </p:txBody>
      </p:sp>
    </p:spTree>
    <p:extLst>
      <p:ext uri="{BB962C8B-B14F-4D97-AF65-F5344CB8AC3E}">
        <p14:creationId xmlns:p14="http://schemas.microsoft.com/office/powerpoint/2010/main" val="77552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1436</Words>
  <Application>Microsoft Office PowerPoint</Application>
  <PresentationFormat>On-screen Show (4:3)</PresentationFormat>
  <Paragraphs>146</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PowerPoint Presentation</vt:lpstr>
      <vt:lpstr>تعریف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تظاهرات بالینی</vt:lpstr>
      <vt:lpstr>عوامل مستعد کننده ایجادلخته وآمبولی عبارتند از:</vt:lpstr>
      <vt:lpstr>پاتوفیزیولوژی</vt:lpstr>
      <vt:lpstr>PowerPoint Presentation</vt:lpstr>
      <vt:lpstr>PowerPoint Presentation</vt:lpstr>
      <vt:lpstr>PowerPoint Presentation</vt:lpstr>
      <vt:lpstr>PowerPoint Presentation</vt:lpstr>
      <vt:lpstr>ویژگی بالینی علاوه بر ترومبوزعروقی درسندروم آنتی فسفولیپید شامل</vt:lpstr>
      <vt:lpstr>PowerPoint Presentation</vt:lpstr>
      <vt:lpstr>غربالگری ترومبوفیلی در شرایط بالینی زیر مد نظرقرار میگیرد</vt:lpstr>
      <vt:lpstr>PowerPoint Presentation</vt:lpstr>
      <vt:lpstr>ترومبوز وریدی عمقی(DVT)</vt:lpstr>
      <vt:lpstr>PowerPoint Presentation</vt:lpstr>
      <vt:lpstr>PowerPoint Presentation</vt:lpstr>
      <vt:lpstr>روشهای تشخیصی  DVT</vt:lpstr>
      <vt:lpstr>PowerPoint Presentation</vt:lpstr>
      <vt:lpstr>PowerPoint Presentation</vt:lpstr>
      <vt:lpstr>تظاهرات بالینی آمبولی ریوی:</vt:lpstr>
      <vt:lpstr>علایم غیر اختصاصی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اصول کلی پیشگیری از ترومبوآمبولی وریدی(V.TE)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narges</dc:creator>
  <cp:lastModifiedBy>narges</cp:lastModifiedBy>
  <cp:revision>101</cp:revision>
  <dcterms:created xsi:type="dcterms:W3CDTF">2021-12-12T15:24:40Z</dcterms:created>
  <dcterms:modified xsi:type="dcterms:W3CDTF">2021-12-20T21:07:57Z</dcterms:modified>
</cp:coreProperties>
</file>