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826" r:id="rId1"/>
  </p:sldMasterIdLst>
  <p:notesMasterIdLst>
    <p:notesMasterId r:id="rId49"/>
  </p:notesMasterIdLst>
  <p:sldIdLst>
    <p:sldId id="256" r:id="rId2"/>
    <p:sldId id="274" r:id="rId3"/>
    <p:sldId id="275" r:id="rId4"/>
    <p:sldId id="276" r:id="rId5"/>
    <p:sldId id="277" r:id="rId6"/>
    <p:sldId id="264" r:id="rId7"/>
    <p:sldId id="302" r:id="rId8"/>
    <p:sldId id="278" r:id="rId9"/>
    <p:sldId id="296" r:id="rId10"/>
    <p:sldId id="297" r:id="rId11"/>
    <p:sldId id="298" r:id="rId12"/>
    <p:sldId id="299" r:id="rId13"/>
    <p:sldId id="300" r:id="rId14"/>
    <p:sldId id="301" r:id="rId15"/>
    <p:sldId id="303" r:id="rId16"/>
    <p:sldId id="279" r:id="rId17"/>
    <p:sldId id="280" r:id="rId18"/>
    <p:sldId id="308" r:id="rId19"/>
    <p:sldId id="309" r:id="rId20"/>
    <p:sldId id="310" r:id="rId21"/>
    <p:sldId id="311" r:id="rId22"/>
    <p:sldId id="312" r:id="rId23"/>
    <p:sldId id="313" r:id="rId24"/>
    <p:sldId id="314" r:id="rId25"/>
    <p:sldId id="281" r:id="rId26"/>
    <p:sldId id="304" r:id="rId27"/>
    <p:sldId id="291" r:id="rId28"/>
    <p:sldId id="293" r:id="rId29"/>
    <p:sldId id="295" r:id="rId30"/>
    <p:sldId id="294" r:id="rId31"/>
    <p:sldId id="292" r:id="rId32"/>
    <p:sldId id="283" r:id="rId33"/>
    <p:sldId id="284" r:id="rId34"/>
    <p:sldId id="285" r:id="rId35"/>
    <p:sldId id="288" r:id="rId36"/>
    <p:sldId id="289" r:id="rId37"/>
    <p:sldId id="315" r:id="rId38"/>
    <p:sldId id="316" r:id="rId39"/>
    <p:sldId id="317" r:id="rId40"/>
    <p:sldId id="286" r:id="rId41"/>
    <p:sldId id="287" r:id="rId42"/>
    <p:sldId id="305" r:id="rId43"/>
    <p:sldId id="282" r:id="rId44"/>
    <p:sldId id="270" r:id="rId45"/>
    <p:sldId id="271" r:id="rId46"/>
    <p:sldId id="306" r:id="rId47"/>
    <p:sldId id="30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3" autoAdjust="0"/>
    <p:restoredTop sz="86418" autoAdjust="0"/>
  </p:normalViewPr>
  <p:slideViewPr>
    <p:cSldViewPr snapToGrid="0">
      <p:cViewPr varScale="1">
        <p:scale>
          <a:sx n="82" d="100"/>
          <a:sy n="82" d="100"/>
        </p:scale>
        <p:origin x="75" y="243"/>
      </p:cViewPr>
      <p:guideLst>
        <p:guide orient="horz" pos="2160"/>
        <p:guide pos="3840"/>
      </p:guideLst>
    </p:cSldViewPr>
  </p:slideViewPr>
  <p:outlineViewPr>
    <p:cViewPr>
      <p:scale>
        <a:sx n="33" d="100"/>
        <a:sy n="33" d="100"/>
      </p:scale>
      <p:origin x="0" y="-3783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1A730-F536-44AE-8BAD-9BEB1305BF3D}" type="datetimeFigureOut">
              <a:rPr lang="en-US" smtClean="0"/>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51B95-9935-4A83-94CD-E6634501114B}" type="slidenum">
              <a:rPr lang="en-US" smtClean="0"/>
              <a:t>‹#›</a:t>
            </a:fld>
            <a:endParaRPr lang="en-US"/>
          </a:p>
        </p:txBody>
      </p:sp>
    </p:spTree>
    <p:extLst>
      <p:ext uri="{BB962C8B-B14F-4D97-AF65-F5344CB8AC3E}">
        <p14:creationId xmlns:p14="http://schemas.microsoft.com/office/powerpoint/2010/main" val="41350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51B95-9935-4A83-94CD-E6634501114B}" type="slidenum">
              <a:rPr lang="en-US" smtClean="0"/>
              <a:t>46</a:t>
            </a:fld>
            <a:endParaRPr lang="en-US"/>
          </a:p>
        </p:txBody>
      </p:sp>
    </p:spTree>
    <p:extLst>
      <p:ext uri="{BB962C8B-B14F-4D97-AF65-F5344CB8AC3E}">
        <p14:creationId xmlns:p14="http://schemas.microsoft.com/office/powerpoint/2010/main" val="2135497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4BDF68E2-58F2-4D09-BE8B-E3BD06533059}" type="datetimeFigureOut">
              <a:rPr lang="en-US" smtClean="0"/>
              <a:t>4/14/2022</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FAB73BC-B049-4115-A692-8D63A059BFB8}"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7816136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8759138"/>
      </p:ext>
    </p:extLst>
  </p:cSld>
  <p:clrMapOvr>
    <a:masterClrMapping/>
  </p:clrMapOvr>
  <p:transition spd="slow">
    <p:wip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4963274"/>
      </p:ext>
    </p:extLst>
  </p:cSld>
  <p:clrMapOvr>
    <a:masterClrMapping/>
  </p:clrMapOvr>
  <p:transition spd="slow">
    <p:wip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14925561"/>
      </p:ext>
    </p:extLst>
  </p:cSld>
  <p:clrMapOvr>
    <a:masterClrMapping/>
  </p:clrMapOvr>
  <p:transition spd="slow">
    <p:wip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34028960"/>
      </p:ext>
    </p:extLst>
  </p:cSld>
  <p:clrMapOvr>
    <a:masterClrMapping/>
  </p:clrMapOvr>
  <p:transition spd="slow">
    <p:wip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8624D31-43A5-475A-80CF-332C9F6DCF35}" type="datetimeFigureOut">
              <a:rPr lang="en-US" smtClean="0"/>
              <a:t>4/14/2022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534028"/>
      </p:ext>
    </p:extLst>
  </p:cSld>
  <p:clrMapOvr>
    <a:masterClrMapping/>
  </p:clrMapOvr>
  <p:transition spd="slow">
    <p:wip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8624D31-43A5-475A-80CF-332C9F6DCF35}" type="datetimeFigureOut">
              <a:rPr lang="en-US" smtClean="0"/>
              <a:t>4/14/2022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7486336"/>
      </p:ext>
    </p:extLst>
  </p:cSld>
  <p:clrMapOvr>
    <a:masterClrMapping/>
  </p:clrMapOvr>
  <p:transition spd="slow">
    <p:wip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507383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8316748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4572387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4921315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71613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4/14/2022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1851720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4/14/2022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701761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4/14/2022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56012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3375922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29039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98624D31-43A5-475A-80CF-332C9F6DCF35}" type="datetimeFigureOut">
              <a:rPr lang="en-US" smtClean="0"/>
              <a:t>4/14/2022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62376794"/>
      </p:ext>
    </p:extLst>
  </p:cSld>
  <p:clrMap bg1="lt1" tx1="dk1" bg2="lt2" tx2="dk2" accent1="accent1" accent2="accent2" accent3="accent3" accent4="accent4" accent5="accent5" accent6="accent6" hlink="hlink" folHlink="folHlink"/>
  <p:sldLayoutIdLst>
    <p:sldLayoutId id="2147484827" r:id="rId1"/>
    <p:sldLayoutId id="2147484828" r:id="rId2"/>
    <p:sldLayoutId id="2147484829" r:id="rId3"/>
    <p:sldLayoutId id="2147484830" r:id="rId4"/>
    <p:sldLayoutId id="2147484831" r:id="rId5"/>
    <p:sldLayoutId id="2147484832" r:id="rId6"/>
    <p:sldLayoutId id="2147484833" r:id="rId7"/>
    <p:sldLayoutId id="2147484834" r:id="rId8"/>
    <p:sldLayoutId id="2147484835" r:id="rId9"/>
    <p:sldLayoutId id="2147484836" r:id="rId10"/>
    <p:sldLayoutId id="2147484837" r:id="rId11"/>
    <p:sldLayoutId id="2147484838" r:id="rId12"/>
    <p:sldLayoutId id="2147484839" r:id="rId13"/>
    <p:sldLayoutId id="2147484840" r:id="rId14"/>
    <p:sldLayoutId id="2147484841" r:id="rId15"/>
    <p:sldLayoutId id="2147484842" r:id="rId16"/>
    <p:sldLayoutId id="2147484843" r:id="rId17"/>
  </p:sldLayoutIdLst>
  <p:transition spd="slow">
    <p:wipe/>
  </p:transition>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7754" y="-124346"/>
            <a:ext cx="10058400" cy="3566160"/>
          </a:xfrm>
        </p:spPr>
        <p:txBody>
          <a:bodyPr/>
          <a:lstStyle/>
          <a:p>
            <a:pPr algn="ctr"/>
            <a:r>
              <a:rPr lang="en-US" dirty="0" smtClean="0">
                <a:cs typeface="B Nazanin" panose="00000400000000000000" pitchFamily="2" charset="-78"/>
              </a:rPr>
              <a:t>Bad news</a:t>
            </a:r>
            <a:endParaRPr lang="en-US" dirty="0">
              <a:cs typeface="B Nazanin" panose="00000400000000000000" pitchFamily="2" charset="-78"/>
            </a:endParaRPr>
          </a:p>
        </p:txBody>
      </p:sp>
    </p:spTree>
    <p:extLst>
      <p:ext uri="{BB962C8B-B14F-4D97-AF65-F5344CB8AC3E}">
        <p14:creationId xmlns:p14="http://schemas.microsoft.com/office/powerpoint/2010/main" val="417531294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332014"/>
            <a:ext cx="10755086" cy="5042571"/>
          </a:xfrm>
        </p:spPr>
        <p:txBody>
          <a:bodyPr/>
          <a:lstStyle/>
          <a:p>
            <a:pPr marL="0" indent="0" algn="just" rtl="1">
              <a:lnSpc>
                <a:spcPct val="150000"/>
              </a:lnSpc>
              <a:buNone/>
            </a:pPr>
            <a:r>
              <a:rPr lang="fa-IR" dirty="0" smtClean="0">
                <a:solidFill>
                  <a:srgbClr val="00B050"/>
                </a:solidFill>
                <a:cs typeface="B Nazanin" panose="00000400000000000000" pitchFamily="2" charset="-78"/>
              </a:rPr>
              <a:t>پی بردن به انچه شنونده خبر از پیش می داند:</a:t>
            </a:r>
          </a:p>
          <a:p>
            <a:pPr marL="0" indent="0" algn="just" rtl="1">
              <a:lnSpc>
                <a:spcPct val="150000"/>
              </a:lnSpc>
              <a:buNone/>
            </a:pPr>
            <a:r>
              <a:rPr lang="fa-IR" dirty="0" smtClean="0">
                <a:cs typeface="B Nazanin" panose="00000400000000000000" pitchFamily="2" charset="-78"/>
              </a:rPr>
              <a:t>قبل از گفتن بپرسید</a:t>
            </a:r>
          </a:p>
          <a:p>
            <a:pPr marL="0" indent="0" algn="just" rtl="1">
              <a:lnSpc>
                <a:spcPct val="150000"/>
              </a:lnSpc>
              <a:buNone/>
            </a:pPr>
            <a:r>
              <a:rPr lang="fa-IR" dirty="0" smtClean="0">
                <a:cs typeface="B Nazanin" panose="00000400000000000000" pitchFamily="2" charset="-78"/>
              </a:rPr>
              <a:t>با ظرافت ومرحله به مرحله پرسش را به سمت آخرین اخباری که خانواده در مورد اون موضوع دارند پیش ببریم. </a:t>
            </a:r>
          </a:p>
          <a:p>
            <a:pPr marL="0" indent="0" algn="just" rtl="1">
              <a:lnSpc>
                <a:spcPct val="150000"/>
              </a:lnSpc>
              <a:buNone/>
            </a:pPr>
            <a:r>
              <a:rPr lang="fa-IR" dirty="0" smtClean="0">
                <a:cs typeface="B Nazanin" panose="00000400000000000000" pitchFamily="2" charset="-78"/>
              </a:rPr>
              <a:t>هدف: آیا شنونده خبر وهمراهان او، توانایی رویارویی با اخباربدی که به انان می رسد را دارند؟</a:t>
            </a:r>
          </a:p>
          <a:p>
            <a:pPr marL="0" indent="0" algn="just" rtl="1">
              <a:lnSpc>
                <a:spcPct val="150000"/>
              </a:lnSpc>
              <a:buNone/>
            </a:pPr>
            <a:r>
              <a:rPr lang="fa-IR" dirty="0" smtClean="0">
                <a:cs typeface="B Nazanin" panose="00000400000000000000" pitchFamily="2" charset="-78"/>
              </a:rPr>
              <a:t>در صورتی که شنونده خبر آماده بنظر نمی رسد ، بهتراست با رعایت سلسله مراتبی ازسوالات به سمت برداشتهای نگران کننده، لااقل آمادگی اندکی ایجاد کنیم . بعد برای گفتگو درباره اطلاعات و اخبار مورد نظر، زمان دیگری را مشخص کنیم.</a:t>
            </a:r>
          </a:p>
        </p:txBody>
      </p:sp>
    </p:spTree>
    <p:extLst>
      <p:ext uri="{BB962C8B-B14F-4D97-AF65-F5344CB8AC3E}">
        <p14:creationId xmlns:p14="http://schemas.microsoft.com/office/powerpoint/2010/main" val="31802768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68730"/>
            <a:ext cx="10858500" cy="5205856"/>
          </a:xfrm>
        </p:spPr>
        <p:txBody>
          <a:bodyPr/>
          <a:lstStyle/>
          <a:p>
            <a:pPr marL="0" indent="0" algn="just" rtl="1">
              <a:lnSpc>
                <a:spcPct val="150000"/>
              </a:lnSpc>
              <a:buNone/>
            </a:pPr>
            <a:endParaRPr lang="fa-IR" dirty="0" smtClean="0">
              <a:solidFill>
                <a:srgbClr val="FF0000"/>
              </a:solidFill>
              <a:cs typeface="B Nazanin" panose="00000400000000000000" pitchFamily="2" charset="-78"/>
            </a:endParaRPr>
          </a:p>
          <a:p>
            <a:pPr marL="0" indent="0" algn="just" rtl="1">
              <a:lnSpc>
                <a:spcPct val="150000"/>
              </a:lnSpc>
              <a:buNone/>
            </a:pPr>
            <a:endParaRPr lang="fa-IR" dirty="0">
              <a:solidFill>
                <a:srgbClr val="FF0000"/>
              </a:solidFill>
              <a:cs typeface="B Nazanin" panose="00000400000000000000" pitchFamily="2" charset="-78"/>
            </a:endParaRPr>
          </a:p>
          <a:p>
            <a:pPr marL="0" indent="0" algn="just" rtl="1">
              <a:lnSpc>
                <a:spcPct val="150000"/>
              </a:lnSpc>
              <a:buNone/>
            </a:pPr>
            <a:r>
              <a:rPr lang="fa-IR" dirty="0">
                <a:solidFill>
                  <a:srgbClr val="92D050"/>
                </a:solidFill>
                <a:cs typeface="B Nazanin" panose="00000400000000000000" pitchFamily="2" charset="-78"/>
              </a:rPr>
              <a:t>پ</a:t>
            </a:r>
            <a:r>
              <a:rPr lang="fa-IR" dirty="0" smtClean="0">
                <a:solidFill>
                  <a:srgbClr val="00B050"/>
                </a:solidFill>
                <a:cs typeface="B Nazanin" panose="00000400000000000000" pitchFamily="2" charset="-78"/>
              </a:rPr>
              <a:t>ی بردن به میزان آمادگی و تمایل شنونده برای دریافت کل یا بخشی از خبر:</a:t>
            </a:r>
          </a:p>
          <a:p>
            <a:pPr marL="0" indent="0" algn="just" rtl="1">
              <a:lnSpc>
                <a:spcPct val="150000"/>
              </a:lnSpc>
              <a:buNone/>
            </a:pPr>
            <a:r>
              <a:rPr lang="fa-IR" dirty="0" smtClean="0">
                <a:cs typeface="B Nazanin" panose="00000400000000000000" pitchFamily="2" charset="-78"/>
              </a:rPr>
              <a:t>تشخیص ، ترجیح وخواست شنونده و عمل به آن</a:t>
            </a:r>
          </a:p>
          <a:p>
            <a:pPr marL="0" indent="0" algn="just" rtl="1">
              <a:lnSpc>
                <a:spcPct val="150000"/>
              </a:lnSpc>
              <a:buNone/>
            </a:pPr>
            <a:r>
              <a:rPr lang="fa-IR" dirty="0" smtClean="0">
                <a:cs typeface="B Nazanin" panose="00000400000000000000" pitchFamily="2" charset="-78"/>
              </a:rPr>
              <a:t>از شنونده و همراه او بپرسید که آیا ترجیح می دهد که اخبار مهم را شخصا دریافت کند یا این کار را به فرد دیگری محول کند؟ </a:t>
            </a:r>
          </a:p>
          <a:p>
            <a:pPr marL="0" indent="0" algn="just" rtl="1">
              <a:lnSpc>
                <a:spcPct val="150000"/>
              </a:lnSpc>
              <a:buNone/>
            </a:pPr>
            <a:r>
              <a:rPr lang="fa-IR" dirty="0" smtClean="0">
                <a:cs typeface="B Nazanin" panose="00000400000000000000" pitchFamily="2" charset="-78"/>
              </a:rPr>
              <a:t>درصورت عدم تمایل مشخص کنید که مایل است این اطلاعات به چه کسی ارائه شود؟ </a:t>
            </a:r>
          </a:p>
          <a:p>
            <a:pPr marL="0" indent="0" algn="just" rtl="1">
              <a:lnSpc>
                <a:spcPct val="150000"/>
              </a:lnSpc>
              <a:buNone/>
            </a:pPr>
            <a:r>
              <a:rPr lang="fa-IR" dirty="0" smtClean="0">
                <a:cs typeface="B Nazanin" panose="00000400000000000000" pitchFamily="2" charset="-78"/>
              </a:rPr>
              <a:t> </a:t>
            </a:r>
          </a:p>
          <a:p>
            <a:pPr marL="0" indent="0" algn="just" rtl="1">
              <a:lnSpc>
                <a:spcPct val="150000"/>
              </a:lnSpc>
              <a:buNone/>
            </a:pPr>
            <a:endParaRPr lang="fa-IR" dirty="0">
              <a:cs typeface="B Nazanin" panose="00000400000000000000" pitchFamily="2" charset="-78"/>
            </a:endParaRPr>
          </a:p>
          <a:p>
            <a:pPr marL="0" indent="0" algn="just" rtl="1">
              <a:lnSpc>
                <a:spcPct val="150000"/>
              </a:lnSpc>
              <a:buNone/>
            </a:pPr>
            <a:endParaRPr lang="en-US" dirty="0">
              <a:cs typeface="B Nazanin" panose="00000400000000000000" pitchFamily="2" charset="-78"/>
            </a:endParaRPr>
          </a:p>
        </p:txBody>
      </p:sp>
    </p:spTree>
    <p:extLst>
      <p:ext uri="{BB962C8B-B14F-4D97-AF65-F5344CB8AC3E}">
        <p14:creationId xmlns:p14="http://schemas.microsoft.com/office/powerpoint/2010/main" val="296957436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12372" y="582939"/>
            <a:ext cx="10510157" cy="4304747"/>
          </a:xfrm>
        </p:spPr>
        <p:txBody>
          <a:bodyPr>
            <a:noAutofit/>
          </a:bodyPr>
          <a:lstStyle/>
          <a:p>
            <a:pPr marL="0" indent="0" algn="r">
              <a:lnSpc>
                <a:spcPct val="150000"/>
              </a:lnSpc>
              <a:buNone/>
            </a:pPr>
            <a:endParaRPr lang="fa-IR" sz="1800" dirty="0" smtClean="0">
              <a:solidFill>
                <a:srgbClr val="00B050"/>
              </a:solidFill>
              <a:cs typeface="B Nazanin" panose="00000400000000000000" pitchFamily="2" charset="-78"/>
            </a:endParaRPr>
          </a:p>
          <a:p>
            <a:pPr marL="0" indent="0" algn="r">
              <a:lnSpc>
                <a:spcPct val="150000"/>
              </a:lnSpc>
              <a:buNone/>
            </a:pPr>
            <a:r>
              <a:rPr lang="fa-IR" sz="1800" dirty="0" smtClean="0">
                <a:solidFill>
                  <a:srgbClr val="00B050"/>
                </a:solidFill>
                <a:cs typeface="B Nazanin" panose="00000400000000000000" pitchFamily="2" charset="-78"/>
              </a:rPr>
              <a:t>ارائه دادن اخبارواطلاعات :</a:t>
            </a:r>
          </a:p>
          <a:p>
            <a:pPr marL="0" indent="0" algn="r">
              <a:lnSpc>
                <a:spcPct val="150000"/>
              </a:lnSpc>
              <a:buNone/>
            </a:pPr>
            <a:r>
              <a:rPr lang="fa-IR" sz="1800" dirty="0" smtClean="0">
                <a:cs typeface="B Nazanin" panose="00000400000000000000" pitchFamily="2" charset="-78"/>
              </a:rPr>
              <a:t>اخبار در سطح درک شنونده گفته شود</a:t>
            </a:r>
          </a:p>
          <a:p>
            <a:pPr marL="0" indent="0" algn="r">
              <a:lnSpc>
                <a:spcPct val="150000"/>
              </a:lnSpc>
              <a:buNone/>
            </a:pPr>
            <a:r>
              <a:rPr lang="fa-IR" sz="1800" dirty="0" smtClean="0">
                <a:cs typeface="B Nazanin" panose="00000400000000000000" pitchFamily="2" charset="-78"/>
              </a:rPr>
              <a:t>از </a:t>
            </a:r>
            <a:r>
              <a:rPr lang="fa-IR" sz="1800" dirty="0">
                <a:cs typeface="B Nazanin" panose="00000400000000000000" pitchFamily="2" charset="-78"/>
              </a:rPr>
              <a:t>عبارات علمی استفاده نشود </a:t>
            </a:r>
          </a:p>
          <a:p>
            <a:pPr marL="0" indent="0" algn="r">
              <a:lnSpc>
                <a:spcPct val="150000"/>
              </a:lnSpc>
              <a:buNone/>
            </a:pPr>
            <a:r>
              <a:rPr lang="fa-IR" sz="1800" dirty="0">
                <a:cs typeface="B Nazanin" panose="00000400000000000000" pitchFamily="2" charset="-78"/>
              </a:rPr>
              <a:t>اطلاعات </a:t>
            </a:r>
            <a:r>
              <a:rPr lang="fa-IR" sz="1800" dirty="0" smtClean="0">
                <a:cs typeface="B Nazanin" panose="00000400000000000000" pitchFamily="2" charset="-78"/>
              </a:rPr>
              <a:t>را با </a:t>
            </a:r>
            <a:r>
              <a:rPr lang="fa-IR" sz="1800" dirty="0">
                <a:cs typeface="B Nazanin" panose="00000400000000000000" pitchFamily="2" charset="-78"/>
              </a:rPr>
              <a:t>حساسیت </a:t>
            </a:r>
            <a:r>
              <a:rPr lang="fa-IR" sz="1800" dirty="0" smtClean="0">
                <a:cs typeface="B Nazanin" panose="00000400000000000000" pitchFamily="2" charset="-78"/>
              </a:rPr>
              <a:t>ولطافت، ولی </a:t>
            </a:r>
            <a:r>
              <a:rPr lang="fa-IR" sz="1800" dirty="0">
                <a:cs typeface="B Nazanin" panose="00000400000000000000" pitchFamily="2" charset="-78"/>
              </a:rPr>
              <a:t>مستقیم وصریح ارائه دهید</a:t>
            </a:r>
          </a:p>
          <a:p>
            <a:pPr marL="0" indent="0" algn="r">
              <a:lnSpc>
                <a:spcPct val="150000"/>
              </a:lnSpc>
              <a:buNone/>
            </a:pPr>
            <a:r>
              <a:rPr lang="fa-IR" sz="1800" dirty="0">
                <a:cs typeface="B Nazanin" panose="00000400000000000000" pitchFamily="2" charset="-78"/>
              </a:rPr>
              <a:t>بگویید</a:t>
            </a:r>
            <a:r>
              <a:rPr lang="fa-IR" sz="1800" dirty="0" smtClean="0">
                <a:cs typeface="B Nazanin" panose="00000400000000000000" pitchFamily="2" charset="-78"/>
              </a:rPr>
              <a:t>، سپس </a:t>
            </a:r>
            <a:r>
              <a:rPr lang="fa-IR" sz="1800" dirty="0">
                <a:cs typeface="B Nazanin" panose="00000400000000000000" pitchFamily="2" charset="-78"/>
              </a:rPr>
              <a:t>مکث کنید</a:t>
            </a:r>
          </a:p>
          <a:p>
            <a:pPr marL="0" indent="0" algn="r">
              <a:lnSpc>
                <a:spcPct val="150000"/>
              </a:lnSpc>
              <a:buNone/>
            </a:pPr>
            <a:r>
              <a:rPr lang="fa-IR" sz="1800" dirty="0" smtClean="0">
                <a:cs typeface="B Nazanin" panose="00000400000000000000" pitchFamily="2" charset="-78"/>
              </a:rPr>
              <a:t>اطلاعات را جزء به جزء ارائه دهید واز ارائه اطلاعات بصورت یکجا و پیوسته و با لحنی یکنواخت خودداری کنید</a:t>
            </a:r>
          </a:p>
          <a:p>
            <a:pPr marL="0" indent="0" algn="r">
              <a:lnSpc>
                <a:spcPct val="150000"/>
              </a:lnSpc>
              <a:buNone/>
            </a:pPr>
            <a:r>
              <a:rPr lang="fa-IR" sz="1800" dirty="0" smtClean="0">
                <a:cs typeface="B Nazanin" panose="00000400000000000000" pitchFamily="2" charset="-78"/>
              </a:rPr>
              <a:t>از سکوت واشاره های غیر کلامی به عنوان ابزاری برای تسهیل گفتگو استفاده کنید</a:t>
            </a:r>
          </a:p>
          <a:p>
            <a:pPr marL="0" indent="0" algn="r">
              <a:lnSpc>
                <a:spcPct val="150000"/>
              </a:lnSpc>
              <a:buNone/>
            </a:pPr>
            <a:r>
              <a:rPr lang="fa-IR" sz="1800" dirty="0" smtClean="0">
                <a:cs typeface="B Nazanin" panose="00000400000000000000" pitchFamily="2" charset="-78"/>
              </a:rPr>
              <a:t> </a:t>
            </a:r>
            <a:endParaRPr lang="fa-IR" sz="1800" dirty="0">
              <a:cs typeface="B Nazanin" panose="00000400000000000000" pitchFamily="2" charset="-78"/>
            </a:endParaRPr>
          </a:p>
          <a:p>
            <a:pPr>
              <a:lnSpc>
                <a:spcPct val="150000"/>
              </a:lnSpc>
            </a:pPr>
            <a:endParaRPr lang="en-US" sz="1800" dirty="0">
              <a:cs typeface="B Nazanin" panose="00000400000000000000" pitchFamily="2" charset="-78"/>
            </a:endParaRPr>
          </a:p>
        </p:txBody>
      </p:sp>
    </p:spTree>
    <p:extLst>
      <p:ext uri="{BB962C8B-B14F-4D97-AF65-F5344CB8AC3E}">
        <p14:creationId xmlns:p14="http://schemas.microsoft.com/office/powerpoint/2010/main" val="232242721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353786"/>
            <a:ext cx="10793186" cy="5020799"/>
          </a:xfrm>
        </p:spPr>
        <p:txBody>
          <a:bodyPr>
            <a:normAutofit/>
          </a:bodyPr>
          <a:lstStyle/>
          <a:p>
            <a:pPr marL="0" indent="0" algn="r" rtl="1">
              <a:lnSpc>
                <a:spcPct val="200000"/>
              </a:lnSpc>
              <a:buNone/>
            </a:pPr>
            <a:r>
              <a:rPr lang="fa-IR" dirty="0" smtClean="0">
                <a:solidFill>
                  <a:srgbClr val="00B050"/>
                </a:solidFill>
                <a:cs typeface="B Nazanin" panose="00000400000000000000" pitchFamily="2" charset="-78"/>
              </a:rPr>
              <a:t>پاسخ دادن به احساسات شنونده:</a:t>
            </a:r>
          </a:p>
          <a:p>
            <a:pPr marL="0" indent="0" algn="r" rtl="1">
              <a:lnSpc>
                <a:spcPct val="200000"/>
              </a:lnSpc>
              <a:buNone/>
            </a:pPr>
            <a:r>
              <a:rPr lang="fa-IR" dirty="0" smtClean="0">
                <a:cs typeface="B Nazanin" panose="00000400000000000000" pitchFamily="2" charset="-78"/>
              </a:rPr>
              <a:t>مواجه شدن وپاسخ به هیجانات شنونده یک مسئله مهم دشوار در دادن خبر بد است</a:t>
            </a:r>
          </a:p>
          <a:p>
            <a:pPr marL="0" indent="0" algn="r" rtl="1">
              <a:lnSpc>
                <a:spcPct val="200000"/>
              </a:lnSpc>
              <a:buNone/>
            </a:pPr>
            <a:r>
              <a:rPr lang="fa-IR" dirty="0" smtClean="0">
                <a:cs typeface="B Nazanin" panose="00000400000000000000" pitchFamily="2" charset="-78"/>
              </a:rPr>
              <a:t>شنونده ممکن است انواعی از واکنشها را داشته باشد از سکوت تا گریه وخشم و... که در این شرایط از طریق همدلی می توان به شنونده کمک کرد </a:t>
            </a:r>
          </a:p>
        </p:txBody>
      </p:sp>
    </p:spTree>
    <p:extLst>
      <p:ext uri="{BB962C8B-B14F-4D97-AF65-F5344CB8AC3E}">
        <p14:creationId xmlns:p14="http://schemas.microsoft.com/office/powerpoint/2010/main" val="418967280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8443" y="266700"/>
            <a:ext cx="10417628" cy="4628913"/>
          </a:xfrm>
        </p:spPr>
        <p:txBody>
          <a:bodyPr/>
          <a:lstStyle/>
          <a:p>
            <a:pPr marL="0" indent="0" algn="r" rtl="1">
              <a:lnSpc>
                <a:spcPct val="150000"/>
              </a:lnSpc>
              <a:buNone/>
            </a:pPr>
            <a:r>
              <a:rPr lang="fa-IR" dirty="0">
                <a:solidFill>
                  <a:srgbClr val="00B050"/>
                </a:solidFill>
                <a:cs typeface="B Nazanin" panose="00000400000000000000" pitchFamily="2" charset="-78"/>
              </a:rPr>
              <a:t>برنامه ریزی و پیگیری:</a:t>
            </a:r>
          </a:p>
          <a:p>
            <a:pPr marL="0" indent="0" algn="r" rtl="1">
              <a:lnSpc>
                <a:spcPct val="150000"/>
              </a:lnSpc>
              <a:buNone/>
            </a:pPr>
            <a:r>
              <a:rPr lang="fa-IR" dirty="0">
                <a:cs typeface="B Nazanin" panose="00000400000000000000" pitchFamily="2" charset="-78"/>
              </a:rPr>
              <a:t>قرار ملاقاتهای بعدی </a:t>
            </a:r>
          </a:p>
          <a:p>
            <a:pPr marL="0" indent="0" algn="r" rtl="1">
              <a:lnSpc>
                <a:spcPct val="150000"/>
              </a:lnSpc>
              <a:buNone/>
            </a:pPr>
            <a:r>
              <a:rPr lang="fa-IR" dirty="0">
                <a:cs typeface="B Nazanin" panose="00000400000000000000" pitchFamily="2" charset="-78"/>
              </a:rPr>
              <a:t>انجام فعالیت های دیگر که شنونده </a:t>
            </a:r>
            <a:r>
              <a:rPr lang="fa-IR" dirty="0" smtClean="0">
                <a:cs typeface="B Nazanin" panose="00000400000000000000" pitchFamily="2" charset="-78"/>
              </a:rPr>
              <a:t>خبر، </a:t>
            </a:r>
            <a:r>
              <a:rPr lang="fa-IR" dirty="0">
                <a:cs typeface="B Nazanin" panose="00000400000000000000" pitchFamily="2" charset="-78"/>
              </a:rPr>
              <a:t>خواهان آن است</a:t>
            </a:r>
          </a:p>
          <a:p>
            <a:pPr marL="0" indent="0" algn="r" rtl="1">
              <a:lnSpc>
                <a:spcPct val="150000"/>
              </a:lnSpc>
              <a:buNone/>
            </a:pPr>
            <a:r>
              <a:rPr lang="fa-IR" dirty="0">
                <a:cs typeface="B Nazanin" panose="00000400000000000000" pitchFamily="2" charset="-78"/>
              </a:rPr>
              <a:t>کمک به وضعیت روحی شنونده</a:t>
            </a:r>
          </a:p>
          <a:p>
            <a:pPr marL="0" indent="0" algn="r" rtl="1">
              <a:lnSpc>
                <a:spcPct val="150000"/>
              </a:lnSpc>
              <a:buNone/>
            </a:pPr>
            <a:r>
              <a:rPr lang="fa-IR" dirty="0">
                <a:cs typeface="B Nazanin" panose="00000400000000000000" pitchFamily="2" charset="-78"/>
              </a:rPr>
              <a:t>کمک به شنونده جهت بازگو کردن خبر به افراد دیگر</a:t>
            </a:r>
          </a:p>
          <a:p>
            <a:pPr marL="0" indent="0" algn="r" rtl="1">
              <a:lnSpc>
                <a:spcPct val="150000"/>
              </a:lnSpc>
              <a:buNone/>
            </a:pPr>
            <a:r>
              <a:rPr lang="fa-IR" dirty="0">
                <a:cs typeface="B Nazanin" panose="00000400000000000000" pitchFamily="2" charset="-78"/>
              </a:rPr>
              <a:t>اطمینان بخشی که تنها نمی ماند </a:t>
            </a:r>
            <a:r>
              <a:rPr lang="fa-IR" dirty="0" smtClean="0">
                <a:cs typeface="B Nazanin" panose="00000400000000000000" pitchFamily="2" charset="-78"/>
              </a:rPr>
              <a:t>و اظهار آمادگی جهت کمک به وی</a:t>
            </a:r>
          </a:p>
          <a:p>
            <a:pPr marL="0" indent="0" algn="r" rtl="1">
              <a:lnSpc>
                <a:spcPct val="150000"/>
              </a:lnSpc>
              <a:buNone/>
            </a:pPr>
            <a:r>
              <a:rPr lang="fa-IR" dirty="0" smtClean="0">
                <a:cs typeface="B Nazanin" panose="00000400000000000000" pitchFamily="2" charset="-78"/>
              </a:rPr>
              <a:t>ایمنی شنونده</a:t>
            </a:r>
            <a:endParaRPr lang="fa-IR" dirty="0">
              <a:cs typeface="B Nazanin" panose="00000400000000000000" pitchFamily="2" charset="-78"/>
            </a:endParaRPr>
          </a:p>
        </p:txBody>
      </p:sp>
    </p:spTree>
    <p:extLst>
      <p:ext uri="{BB962C8B-B14F-4D97-AF65-F5344CB8AC3E}">
        <p14:creationId xmlns:p14="http://schemas.microsoft.com/office/powerpoint/2010/main" val="219008052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cs typeface="B Nazanin" panose="00000400000000000000" pitchFamily="2" charset="-78"/>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1998411" cy="6635578"/>
          </a:xfrm>
        </p:spPr>
      </p:pic>
    </p:spTree>
    <p:extLst>
      <p:ext uri="{BB962C8B-B14F-4D97-AF65-F5344CB8AC3E}">
        <p14:creationId xmlns:p14="http://schemas.microsoft.com/office/powerpoint/2010/main" val="242260002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85389"/>
            <a:ext cx="10396882" cy="1151965"/>
          </a:xfrm>
        </p:spPr>
        <p:txBody>
          <a:bodyPr>
            <a:normAutofit fontScale="90000"/>
          </a:bodyPr>
          <a:lstStyle/>
          <a:p>
            <a:pPr algn="ctr"/>
            <a:r>
              <a:rPr lang="fa-IR" sz="4400" b="1" dirty="0" smtClean="0">
                <a:effectLst>
                  <a:outerShdw blurRad="38100" dist="38100" dir="2700000" algn="tl">
                    <a:srgbClr val="000000">
                      <a:alpha val="43137"/>
                    </a:srgbClr>
                  </a:outerShdw>
                </a:effectLst>
                <a:cs typeface="B Nazanin" panose="00000400000000000000" pitchFamily="2" charset="-78"/>
              </a:rPr>
              <a:t>همه خبرهای بد برای کودکان هم خبر بد تلقی می شود؟ </a:t>
            </a:r>
            <a:endParaRPr lang="fa-IR" sz="4400"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sz="quarter" idx="13"/>
          </p:nvPr>
        </p:nvSpPr>
        <p:spPr/>
        <p:txBody>
          <a:bodyPr/>
          <a:lstStyle/>
          <a:p>
            <a:pPr algn="r" rtl="1">
              <a:lnSpc>
                <a:spcPct val="150000"/>
              </a:lnSpc>
            </a:pPr>
            <a:r>
              <a:rPr lang="fa-IR" dirty="0">
                <a:cs typeface="B Nazanin" panose="00000400000000000000" pitchFamily="2" charset="-78"/>
              </a:rPr>
              <a:t>اخبار مربوط به جنگ در سایر مناطق </a:t>
            </a:r>
            <a:r>
              <a:rPr lang="fa-IR" dirty="0" smtClean="0">
                <a:cs typeface="B Nazanin" panose="00000400000000000000" pitchFamily="2" charset="-78"/>
              </a:rPr>
              <a:t>دنیا</a:t>
            </a:r>
            <a:endParaRPr lang="fa-IR" dirty="0">
              <a:cs typeface="B Nazanin" panose="00000400000000000000" pitchFamily="2" charset="-78"/>
            </a:endParaRPr>
          </a:p>
          <a:p>
            <a:pPr algn="r" rtl="1">
              <a:lnSpc>
                <a:spcPct val="150000"/>
              </a:lnSpc>
            </a:pPr>
            <a:r>
              <a:rPr lang="fa-IR" dirty="0">
                <a:cs typeface="B Nazanin" panose="00000400000000000000" pitchFamily="2" charset="-78"/>
              </a:rPr>
              <a:t>رویدادهایی که در سنین پایین قابل درک نیست </a:t>
            </a:r>
          </a:p>
          <a:p>
            <a:pPr algn="r" rtl="1">
              <a:lnSpc>
                <a:spcPct val="150000"/>
              </a:lnSpc>
            </a:pPr>
            <a:r>
              <a:rPr lang="fa-IR" dirty="0">
                <a:cs typeface="B Nazanin" panose="00000400000000000000" pitchFamily="2" charset="-78"/>
              </a:rPr>
              <a:t>رویدادهایی که برای کودکان خبر بد تلقی میشوند وبرای بزرگسالان موضوع مهمی نیست</a:t>
            </a:r>
            <a:endParaRPr lang="en-US" dirty="0">
              <a:cs typeface="B Nazanin" panose="00000400000000000000" pitchFamily="2" charset="-78"/>
            </a:endParaRPr>
          </a:p>
          <a:p>
            <a:pPr algn="r" rtl="1">
              <a:lnSpc>
                <a:spcPct val="150000"/>
              </a:lnSpc>
            </a:pPr>
            <a:endParaRPr lang="fa-IR" dirty="0">
              <a:cs typeface="B Nazanin" panose="00000400000000000000" pitchFamily="2" charset="-78"/>
            </a:endParaRPr>
          </a:p>
        </p:txBody>
      </p:sp>
    </p:spTree>
    <p:extLst>
      <p:ext uri="{BB962C8B-B14F-4D97-AF65-F5344CB8AC3E}">
        <p14:creationId xmlns:p14="http://schemas.microsoft.com/office/powerpoint/2010/main" val="356212981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effectLst>
                  <a:outerShdw blurRad="38100" dist="38100" dir="2700000" algn="tl">
                    <a:srgbClr val="000000">
                      <a:alpha val="43137"/>
                    </a:srgbClr>
                  </a:outerShdw>
                </a:effectLst>
                <a:cs typeface="B Nazanin" panose="00000400000000000000" pitchFamily="2" charset="-78"/>
              </a:rPr>
              <a:t>نحوه اطلاع رسانی خبر بد به کودکان</a:t>
            </a:r>
            <a:endParaRPr lang="fa-IR"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sz="quarter" idx="13"/>
          </p:nvPr>
        </p:nvSpPr>
        <p:spPr/>
        <p:txBody>
          <a:bodyPr>
            <a:normAutofit lnSpcReduction="10000"/>
          </a:bodyPr>
          <a:lstStyle/>
          <a:p>
            <a:pPr marL="0" indent="0" algn="r">
              <a:buNone/>
            </a:pPr>
            <a:r>
              <a:rPr lang="fa-IR" dirty="0">
                <a:solidFill>
                  <a:srgbClr val="00B050"/>
                </a:solidFill>
                <a:cs typeface="B Nazanin" panose="00000400000000000000" pitchFamily="2" charset="-78"/>
              </a:rPr>
              <a:t>قدم </a:t>
            </a:r>
            <a:r>
              <a:rPr lang="fa-IR" dirty="0" smtClean="0">
                <a:solidFill>
                  <a:srgbClr val="00B050"/>
                </a:solidFill>
                <a:cs typeface="B Nazanin" panose="00000400000000000000" pitchFamily="2" charset="-78"/>
              </a:rPr>
              <a:t>اول: </a:t>
            </a:r>
            <a:r>
              <a:rPr lang="fa-IR" dirty="0" smtClean="0">
                <a:cs typeface="B Nazanin" panose="00000400000000000000" pitchFamily="2" charset="-78"/>
              </a:rPr>
              <a:t>انتخاب </a:t>
            </a:r>
            <a:r>
              <a:rPr lang="fa-IR" dirty="0">
                <a:cs typeface="B Nazanin" panose="00000400000000000000" pitchFamily="2" charset="-78"/>
              </a:rPr>
              <a:t>محیط برای دادن </a:t>
            </a:r>
            <a:r>
              <a:rPr lang="fa-IR" dirty="0" smtClean="0">
                <a:cs typeface="B Nazanin" panose="00000400000000000000" pitchFamily="2" charset="-78"/>
              </a:rPr>
              <a:t>خبر</a:t>
            </a:r>
            <a:endParaRPr lang="fa-IR" dirty="0">
              <a:cs typeface="B Nazanin" panose="00000400000000000000" pitchFamily="2" charset="-78"/>
            </a:endParaRPr>
          </a:p>
          <a:p>
            <a:pPr marL="0" indent="0" algn="r">
              <a:buNone/>
            </a:pPr>
            <a:r>
              <a:rPr lang="fa-IR" dirty="0">
                <a:solidFill>
                  <a:srgbClr val="00B050"/>
                </a:solidFill>
                <a:cs typeface="B Nazanin" panose="00000400000000000000" pitchFamily="2" charset="-78"/>
              </a:rPr>
              <a:t>قدم دوم</a:t>
            </a:r>
            <a:r>
              <a:rPr lang="fa-IR" dirty="0" smtClean="0">
                <a:solidFill>
                  <a:srgbClr val="00B050"/>
                </a:solidFill>
                <a:cs typeface="B Nazanin" panose="00000400000000000000" pitchFamily="2" charset="-78"/>
              </a:rPr>
              <a:t>: </a:t>
            </a:r>
            <a:r>
              <a:rPr lang="fa-IR" dirty="0" smtClean="0">
                <a:cs typeface="B Nazanin" panose="00000400000000000000" pitchFamily="2" charset="-78"/>
              </a:rPr>
              <a:t>طراحی </a:t>
            </a:r>
            <a:r>
              <a:rPr lang="fa-IR" dirty="0">
                <a:cs typeface="B Nazanin" panose="00000400000000000000" pitchFamily="2" charset="-78"/>
              </a:rPr>
              <a:t>چگونگی بیان </a:t>
            </a:r>
            <a:r>
              <a:rPr lang="fa-IR" dirty="0" smtClean="0">
                <a:cs typeface="B Nazanin" panose="00000400000000000000" pitchFamily="2" charset="-78"/>
              </a:rPr>
              <a:t>خبر</a:t>
            </a:r>
            <a:endParaRPr lang="fa-IR" dirty="0">
              <a:cs typeface="B Nazanin" panose="00000400000000000000" pitchFamily="2" charset="-78"/>
            </a:endParaRPr>
          </a:p>
          <a:p>
            <a:pPr marL="0" indent="0" algn="r">
              <a:buNone/>
            </a:pPr>
            <a:r>
              <a:rPr lang="fa-IR" dirty="0">
                <a:solidFill>
                  <a:srgbClr val="00B050"/>
                </a:solidFill>
                <a:cs typeface="B Nazanin" panose="00000400000000000000" pitchFamily="2" charset="-78"/>
              </a:rPr>
              <a:t>قدم سوم</a:t>
            </a:r>
            <a:r>
              <a:rPr lang="fa-IR" dirty="0" smtClean="0">
                <a:solidFill>
                  <a:srgbClr val="00B050"/>
                </a:solidFill>
                <a:cs typeface="B Nazanin" panose="00000400000000000000" pitchFamily="2" charset="-78"/>
              </a:rPr>
              <a:t>: </a:t>
            </a:r>
            <a:r>
              <a:rPr lang="fa-IR" dirty="0" smtClean="0">
                <a:cs typeface="B Nazanin" panose="00000400000000000000" pitchFamily="2" charset="-78"/>
              </a:rPr>
              <a:t>کار </a:t>
            </a:r>
            <a:r>
              <a:rPr lang="fa-IR" dirty="0">
                <a:cs typeface="B Nazanin" panose="00000400000000000000" pitchFamily="2" charset="-78"/>
              </a:rPr>
              <a:t>خاصی برای کودک انجام </a:t>
            </a:r>
            <a:r>
              <a:rPr lang="fa-IR" dirty="0" smtClean="0">
                <a:cs typeface="B Nazanin" panose="00000400000000000000" pitchFamily="2" charset="-78"/>
              </a:rPr>
              <a:t>دهیم</a:t>
            </a:r>
            <a:endParaRPr lang="fa-IR" dirty="0">
              <a:cs typeface="B Nazanin" panose="00000400000000000000" pitchFamily="2" charset="-78"/>
            </a:endParaRPr>
          </a:p>
          <a:p>
            <a:pPr marL="0" indent="0" algn="r">
              <a:buNone/>
            </a:pPr>
            <a:r>
              <a:rPr lang="fa-IR" dirty="0">
                <a:solidFill>
                  <a:srgbClr val="00B050"/>
                </a:solidFill>
                <a:cs typeface="B Nazanin" panose="00000400000000000000" pitchFamily="2" charset="-78"/>
              </a:rPr>
              <a:t>قدم چهارم</a:t>
            </a:r>
            <a:r>
              <a:rPr lang="fa-IR" dirty="0" smtClean="0">
                <a:solidFill>
                  <a:srgbClr val="00B050"/>
                </a:solidFill>
                <a:cs typeface="B Nazanin" panose="00000400000000000000" pitchFamily="2" charset="-78"/>
              </a:rPr>
              <a:t>:</a:t>
            </a:r>
            <a:r>
              <a:rPr lang="fa-IR" dirty="0" smtClean="0">
                <a:cs typeface="B Nazanin" panose="00000400000000000000" pitchFamily="2" charset="-78"/>
              </a:rPr>
              <a:t> خودمان </a:t>
            </a:r>
            <a:r>
              <a:rPr lang="fa-IR" dirty="0">
                <a:cs typeface="B Nazanin" panose="00000400000000000000" pitchFamily="2" charset="-78"/>
              </a:rPr>
              <a:t>را از نظر هیجانی کنترل </a:t>
            </a:r>
            <a:r>
              <a:rPr lang="fa-IR" dirty="0" smtClean="0">
                <a:cs typeface="B Nazanin" panose="00000400000000000000" pitchFamily="2" charset="-78"/>
              </a:rPr>
              <a:t>کنیم</a:t>
            </a:r>
            <a:endParaRPr lang="fa-IR" dirty="0">
              <a:cs typeface="B Nazanin" panose="00000400000000000000" pitchFamily="2" charset="-78"/>
            </a:endParaRPr>
          </a:p>
          <a:p>
            <a:pPr marL="0" indent="0" algn="r">
              <a:buNone/>
            </a:pPr>
            <a:r>
              <a:rPr lang="fa-IR" dirty="0">
                <a:solidFill>
                  <a:srgbClr val="00B050"/>
                </a:solidFill>
                <a:cs typeface="B Nazanin" panose="00000400000000000000" pitchFamily="2" charset="-78"/>
              </a:rPr>
              <a:t>قدم پنجم</a:t>
            </a:r>
            <a:r>
              <a:rPr lang="fa-IR" dirty="0" smtClean="0">
                <a:solidFill>
                  <a:srgbClr val="00B050"/>
                </a:solidFill>
                <a:cs typeface="B Nazanin" panose="00000400000000000000" pitchFamily="2" charset="-78"/>
              </a:rPr>
              <a:t>: </a:t>
            </a:r>
            <a:r>
              <a:rPr lang="fa-IR" dirty="0" smtClean="0">
                <a:cs typeface="B Nazanin" panose="00000400000000000000" pitchFamily="2" charset="-78"/>
              </a:rPr>
              <a:t>گفتن </a:t>
            </a:r>
            <a:r>
              <a:rPr lang="fa-IR" dirty="0">
                <a:cs typeface="B Nazanin" panose="00000400000000000000" pitchFamily="2" charset="-78"/>
              </a:rPr>
              <a:t>خبر </a:t>
            </a:r>
            <a:r>
              <a:rPr lang="fa-IR" dirty="0" smtClean="0">
                <a:cs typeface="B Nazanin" panose="00000400000000000000" pitchFamily="2" charset="-78"/>
              </a:rPr>
              <a:t>بد</a:t>
            </a:r>
            <a:endParaRPr lang="fa-IR" dirty="0">
              <a:cs typeface="B Nazanin" panose="00000400000000000000" pitchFamily="2" charset="-78"/>
            </a:endParaRPr>
          </a:p>
          <a:p>
            <a:pPr marL="0" indent="0" algn="r">
              <a:buNone/>
            </a:pPr>
            <a:r>
              <a:rPr lang="fa-IR" dirty="0">
                <a:solidFill>
                  <a:srgbClr val="00B050"/>
                </a:solidFill>
                <a:cs typeface="B Nazanin" panose="00000400000000000000" pitchFamily="2" charset="-78"/>
              </a:rPr>
              <a:t>قدم ششم</a:t>
            </a:r>
            <a:r>
              <a:rPr lang="fa-IR" dirty="0" smtClean="0">
                <a:solidFill>
                  <a:srgbClr val="00B050"/>
                </a:solidFill>
                <a:cs typeface="B Nazanin" panose="00000400000000000000" pitchFamily="2" charset="-78"/>
              </a:rPr>
              <a:t>: </a:t>
            </a:r>
            <a:r>
              <a:rPr lang="fa-IR" dirty="0" smtClean="0">
                <a:cs typeface="B Nazanin" panose="00000400000000000000" pitchFamily="2" charset="-78"/>
              </a:rPr>
              <a:t>ضمن </a:t>
            </a:r>
            <a:r>
              <a:rPr lang="fa-IR" dirty="0">
                <a:cs typeface="B Nazanin" panose="00000400000000000000" pitchFamily="2" charset="-78"/>
              </a:rPr>
              <a:t>قبول جنبه منفی حادثه وابراز هم دردی</a:t>
            </a:r>
            <a:r>
              <a:rPr lang="fa-IR" dirty="0" smtClean="0">
                <a:cs typeface="B Nazanin" panose="00000400000000000000" pitchFamily="2" charset="-78"/>
              </a:rPr>
              <a:t>، باید </a:t>
            </a:r>
            <a:r>
              <a:rPr lang="fa-IR" dirty="0">
                <a:cs typeface="B Nazanin" panose="00000400000000000000" pitchFamily="2" charset="-78"/>
              </a:rPr>
              <a:t>گفت وگو را با کودک ادامه دهیم </a:t>
            </a:r>
          </a:p>
          <a:p>
            <a:pPr marL="0" indent="0" algn="r">
              <a:buNone/>
            </a:pPr>
            <a:r>
              <a:rPr lang="fa-IR" dirty="0">
                <a:solidFill>
                  <a:srgbClr val="00B050"/>
                </a:solidFill>
                <a:cs typeface="B Nazanin" panose="00000400000000000000" pitchFamily="2" charset="-78"/>
              </a:rPr>
              <a:t>قدم </a:t>
            </a:r>
            <a:r>
              <a:rPr lang="fa-IR" dirty="0" smtClean="0">
                <a:solidFill>
                  <a:srgbClr val="00B050"/>
                </a:solidFill>
                <a:cs typeface="B Nazanin" panose="00000400000000000000" pitchFamily="2" charset="-78"/>
              </a:rPr>
              <a:t>هفتم:</a:t>
            </a:r>
            <a:r>
              <a:rPr lang="fa-IR" dirty="0" smtClean="0">
                <a:cs typeface="B Nazanin" panose="00000400000000000000" pitchFamily="2" charset="-78"/>
              </a:rPr>
              <a:t> حمایت </a:t>
            </a:r>
            <a:r>
              <a:rPr lang="fa-IR" dirty="0">
                <a:cs typeface="B Nazanin" panose="00000400000000000000" pitchFamily="2" charset="-78"/>
              </a:rPr>
              <a:t>از کودک</a:t>
            </a: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0122"/>
            <a:ext cx="4436077" cy="2322467"/>
          </a:xfrm>
          <a:prstGeom prst="rect">
            <a:avLst/>
          </a:prstGeom>
        </p:spPr>
      </p:pic>
    </p:spTree>
    <p:extLst>
      <p:ext uri="{BB962C8B-B14F-4D97-AF65-F5344CB8AC3E}">
        <p14:creationId xmlns:p14="http://schemas.microsoft.com/office/powerpoint/2010/main" val="426807804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74172"/>
            <a:ext cx="10902043" cy="5200414"/>
          </a:xfrm>
        </p:spPr>
        <p:txBody>
          <a:bodyPr/>
          <a:lstStyle/>
          <a:p>
            <a:pPr algn="r" rtl="1"/>
            <a:r>
              <a:rPr lang="fa-IR" dirty="0">
                <a:solidFill>
                  <a:srgbClr val="92D050"/>
                </a:solidFill>
                <a:cs typeface="B Nazanin" panose="00000400000000000000" pitchFamily="2" charset="-78"/>
              </a:rPr>
              <a:t>قدم </a:t>
            </a:r>
            <a:r>
              <a:rPr lang="fa-IR" dirty="0" smtClean="0">
                <a:solidFill>
                  <a:srgbClr val="92D050"/>
                </a:solidFill>
                <a:cs typeface="B Nazanin" panose="00000400000000000000" pitchFamily="2" charset="-78"/>
              </a:rPr>
              <a:t>اول: </a:t>
            </a:r>
            <a:r>
              <a:rPr lang="fa-IR" dirty="0">
                <a:solidFill>
                  <a:srgbClr val="92D050"/>
                </a:solidFill>
                <a:cs typeface="B Nazanin" panose="00000400000000000000" pitchFamily="2" charset="-78"/>
              </a:rPr>
              <a:t>انتخاب محیط برای دادن </a:t>
            </a:r>
            <a:r>
              <a:rPr lang="fa-IR" dirty="0" smtClean="0">
                <a:solidFill>
                  <a:srgbClr val="92D050"/>
                </a:solidFill>
                <a:cs typeface="B Nazanin" panose="00000400000000000000" pitchFamily="2" charset="-78"/>
              </a:rPr>
              <a:t>خبر</a:t>
            </a:r>
            <a:endParaRPr lang="fa-IR" dirty="0">
              <a:solidFill>
                <a:srgbClr val="92D050"/>
              </a:solidFill>
              <a:cs typeface="B Nazanin" panose="00000400000000000000" pitchFamily="2" charset="-78"/>
            </a:endParaRPr>
          </a:p>
          <a:p>
            <a:pPr algn="r" rtl="1"/>
            <a:r>
              <a:rPr lang="fa-IR" dirty="0">
                <a:cs typeface="B Nazanin" panose="00000400000000000000" pitchFamily="2" charset="-78"/>
              </a:rPr>
              <a:t>مکان آرام و خلوت مناسبتر است مخصوصا اگر انتظار داریم واکنش </a:t>
            </a:r>
            <a:r>
              <a:rPr lang="fa-IR" dirty="0" smtClean="0">
                <a:cs typeface="B Nazanin" panose="00000400000000000000" pitchFamily="2" charset="-78"/>
              </a:rPr>
              <a:t>هیجانی زیادی </a:t>
            </a:r>
            <a:r>
              <a:rPr lang="fa-IR" dirty="0">
                <a:cs typeface="B Nazanin" panose="00000400000000000000" pitchFamily="2" charset="-78"/>
              </a:rPr>
              <a:t>از خود نشان دهد </a:t>
            </a:r>
          </a:p>
          <a:p>
            <a:pPr algn="r" rtl="1"/>
            <a:r>
              <a:rPr lang="fa-IR" dirty="0">
                <a:cs typeface="B Nazanin" panose="00000400000000000000" pitchFamily="2" charset="-78"/>
              </a:rPr>
              <a:t>بطور کل بسته به موضوع خبر و سن کودک باید مکانی که آرامش بیشتری داشته باشد انتخاب کنیم</a:t>
            </a:r>
          </a:p>
          <a:p>
            <a:pPr algn="r" rtl="1"/>
            <a:r>
              <a:rPr lang="fa-IR" dirty="0">
                <a:cs typeface="B Nazanin" panose="00000400000000000000" pitchFamily="2" charset="-78"/>
              </a:rPr>
              <a:t>برای بچه های کوچکتر اتاق خواب کودک می تواند مناسب باشد.</a:t>
            </a:r>
          </a:p>
          <a:p>
            <a:pPr algn="r" rtl="1"/>
            <a:r>
              <a:rPr lang="fa-IR" dirty="0">
                <a:cs typeface="B Nazanin" panose="00000400000000000000" pitchFamily="2" charset="-78"/>
              </a:rPr>
              <a:t>برای کودکان بزرگتر پارک خلوت مناسب تر است.و محیط های آشنا و دوست داشتنی ترجیح داده می شود.</a:t>
            </a:r>
          </a:p>
          <a:p>
            <a:endParaRPr lang="en-US" dirty="0">
              <a:cs typeface="B Nazanin" panose="00000400000000000000" pitchFamily="2" charset="-78"/>
            </a:endParaRPr>
          </a:p>
        </p:txBody>
      </p:sp>
    </p:spTree>
    <p:extLst>
      <p:ext uri="{BB962C8B-B14F-4D97-AF65-F5344CB8AC3E}">
        <p14:creationId xmlns:p14="http://schemas.microsoft.com/office/powerpoint/2010/main" val="11632708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359230"/>
            <a:ext cx="10798629" cy="5015356"/>
          </a:xfrm>
        </p:spPr>
        <p:txBody>
          <a:bodyPr/>
          <a:lstStyle/>
          <a:p>
            <a:pPr marL="0" indent="0" algn="r" rtl="1">
              <a:lnSpc>
                <a:spcPct val="150000"/>
              </a:lnSpc>
              <a:buNone/>
            </a:pPr>
            <a:r>
              <a:rPr lang="fa-IR" dirty="0">
                <a:solidFill>
                  <a:srgbClr val="92D050"/>
                </a:solidFill>
                <a:cs typeface="B Nazanin" panose="00000400000000000000" pitchFamily="2" charset="-78"/>
              </a:rPr>
              <a:t>قدم دوم </a:t>
            </a:r>
            <a:r>
              <a:rPr lang="fa-IR" dirty="0" smtClean="0">
                <a:solidFill>
                  <a:srgbClr val="92D050"/>
                </a:solidFill>
                <a:cs typeface="B Nazanin" panose="00000400000000000000" pitchFamily="2" charset="-78"/>
              </a:rPr>
              <a:t>:طراحی </a:t>
            </a:r>
            <a:r>
              <a:rPr lang="fa-IR" dirty="0">
                <a:solidFill>
                  <a:srgbClr val="92D050"/>
                </a:solidFill>
                <a:cs typeface="B Nazanin" panose="00000400000000000000" pitchFamily="2" charset="-78"/>
              </a:rPr>
              <a:t>چگونگی بیان </a:t>
            </a:r>
            <a:r>
              <a:rPr lang="fa-IR" dirty="0" smtClean="0">
                <a:solidFill>
                  <a:srgbClr val="92D050"/>
                </a:solidFill>
                <a:cs typeface="B Nazanin" panose="00000400000000000000" pitchFamily="2" charset="-78"/>
              </a:rPr>
              <a:t>خبر</a:t>
            </a:r>
            <a:endParaRPr lang="fa-IR" dirty="0">
              <a:solidFill>
                <a:srgbClr val="92D050"/>
              </a:solidFill>
              <a:cs typeface="B Nazanin" panose="00000400000000000000" pitchFamily="2" charset="-78"/>
            </a:endParaRPr>
          </a:p>
          <a:p>
            <a:pPr marL="0" indent="0" algn="r" rtl="1">
              <a:lnSpc>
                <a:spcPct val="150000"/>
              </a:lnSpc>
              <a:buNone/>
            </a:pPr>
            <a:r>
              <a:rPr lang="fa-IR" dirty="0">
                <a:cs typeface="B Nazanin" panose="00000400000000000000" pitchFamily="2" charset="-78"/>
              </a:rPr>
              <a:t>ازقبل مشخص کنیم چه </a:t>
            </a:r>
            <a:r>
              <a:rPr lang="fa-IR" dirty="0" smtClean="0">
                <a:cs typeface="B Nazanin" panose="00000400000000000000" pitchFamily="2" charset="-78"/>
              </a:rPr>
              <a:t>چیز </a:t>
            </a:r>
            <a:r>
              <a:rPr lang="fa-IR" dirty="0">
                <a:cs typeface="B Nazanin" panose="00000400000000000000" pitchFamily="2" charset="-78"/>
              </a:rPr>
              <a:t>را می خواهیم بگوییم؟</a:t>
            </a:r>
          </a:p>
          <a:p>
            <a:pPr marL="0" indent="0" algn="r" rtl="1">
              <a:lnSpc>
                <a:spcPct val="150000"/>
              </a:lnSpc>
              <a:buNone/>
            </a:pPr>
            <a:r>
              <a:rPr lang="fa-IR" dirty="0">
                <a:cs typeface="B Nazanin" panose="00000400000000000000" pitchFamily="2" charset="-78"/>
              </a:rPr>
              <a:t>تصمیم دارم چه مقدار از خبر را بازگو کنیم ؟</a:t>
            </a:r>
          </a:p>
          <a:p>
            <a:pPr marL="0" indent="0" algn="r" rtl="1">
              <a:lnSpc>
                <a:spcPct val="150000"/>
              </a:lnSpc>
              <a:buNone/>
            </a:pPr>
            <a:r>
              <a:rPr lang="fa-IR" dirty="0">
                <a:cs typeface="B Nazanin" panose="00000400000000000000" pitchFamily="2" charset="-78"/>
              </a:rPr>
              <a:t>به چه صورت می خواهیم تعریف کنیم؟ مفصل یا مختصر؟</a:t>
            </a:r>
          </a:p>
          <a:p>
            <a:pPr marL="0" indent="0" algn="r" rtl="1">
              <a:lnSpc>
                <a:spcPct val="150000"/>
              </a:lnSpc>
              <a:buNone/>
            </a:pPr>
            <a:r>
              <a:rPr lang="fa-IR" dirty="0">
                <a:cs typeface="B Nazanin" panose="00000400000000000000" pitchFamily="2" charset="-78"/>
              </a:rPr>
              <a:t>با جزئیات ؟با هیجان؟با تفسیر؟</a:t>
            </a:r>
          </a:p>
          <a:p>
            <a:pPr marL="0" indent="0" algn="r" rtl="1">
              <a:lnSpc>
                <a:spcPct val="150000"/>
              </a:lnSpc>
              <a:buNone/>
            </a:pPr>
            <a:r>
              <a:rPr lang="fa-IR" dirty="0">
                <a:cs typeface="B Nazanin" panose="00000400000000000000" pitchFamily="2" charset="-78"/>
              </a:rPr>
              <a:t>هر چه سن کمتر، مختصرترو سربسته تربیان میشود </a:t>
            </a:r>
          </a:p>
          <a:p>
            <a:pPr marL="0" indent="0" algn="r" rtl="1">
              <a:lnSpc>
                <a:spcPct val="150000"/>
              </a:lnSpc>
              <a:buNone/>
            </a:pPr>
            <a:r>
              <a:rPr lang="fa-IR" dirty="0">
                <a:cs typeface="B Nazanin" panose="00000400000000000000" pitchFamily="2" charset="-78"/>
              </a:rPr>
              <a:t>اگر شنونده نوجوان است انتظار دارد که موضوع به تفصیل و با جزئیات بیان شود</a:t>
            </a:r>
          </a:p>
          <a:p>
            <a:pPr marL="0" indent="0" algn="r" rtl="1">
              <a:lnSpc>
                <a:spcPct val="150000"/>
              </a:lnSpc>
              <a:buNone/>
            </a:pPr>
            <a:r>
              <a:rPr lang="fa-IR" dirty="0">
                <a:cs typeface="B Nazanin" panose="00000400000000000000" pitchFamily="2" charset="-78"/>
              </a:rPr>
              <a:t>سوالات احتمالی کودک را پیش بینی کنید و برای آنها پاسخ مناسب در نظر بگیرید</a:t>
            </a:r>
          </a:p>
          <a:p>
            <a:endParaRPr lang="en-US" dirty="0">
              <a:cs typeface="B Nazanin" panose="00000400000000000000" pitchFamily="2" charset="-78"/>
            </a:endParaRPr>
          </a:p>
        </p:txBody>
      </p:sp>
    </p:spTree>
    <p:extLst>
      <p:ext uri="{BB962C8B-B14F-4D97-AF65-F5344CB8AC3E}">
        <p14:creationId xmlns:p14="http://schemas.microsoft.com/office/powerpoint/2010/main" val="271647818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7200" b="1" dirty="0" smtClean="0">
                <a:effectLst>
                  <a:outerShdw blurRad="38100" dist="38100" dir="2700000" algn="tl">
                    <a:srgbClr val="000000">
                      <a:alpha val="43137"/>
                    </a:srgbClr>
                  </a:outerShdw>
                </a:effectLst>
                <a:cs typeface="B Nazanin" pitchFamily="2" charset="-78"/>
              </a:rPr>
              <a:t>مقدمه</a:t>
            </a:r>
            <a:endParaRPr lang="fa-IR" sz="7200" b="1" dirty="0">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sz="quarter" idx="13"/>
          </p:nvPr>
        </p:nvSpPr>
        <p:spPr/>
        <p:txBody>
          <a:bodyPr>
            <a:noAutofit/>
          </a:bodyPr>
          <a:lstStyle/>
          <a:p>
            <a:pPr algn="just" rtl="1"/>
            <a:r>
              <a:rPr lang="fa-IR" sz="1800" dirty="0" smtClean="0">
                <a:cs typeface="B Nazanin" panose="00000400000000000000" pitchFamily="2" charset="-78"/>
              </a:rPr>
              <a:t>اخبار بد، واقعیاتی از روند زندگی هستند که ناگزیر باید آن ها را پذیرفت و هرچند بسیار ناخوشایند هستند، چاره ای جز رساندن این اخبار نداریم.</a:t>
            </a:r>
          </a:p>
          <a:p>
            <a:pPr algn="just" rtl="1"/>
            <a:r>
              <a:rPr lang="fa-IR" sz="1800" dirty="0" smtClean="0">
                <a:cs typeface="B Nazanin" panose="00000400000000000000" pitchFamily="2" charset="-78"/>
              </a:rPr>
              <a:t>خبر بد، خبری است که شنونده با شنیدن آن نسبت به آینده، دچار بیم و نگرانی شود یا احساس خشم و اندوه کند و راجع به موضوعاتی است که شدیدا استرس آور بوده و مرتبط با تهدید حیات و فقدان های شدید است که در نهایت می تواند منجر به تغییر در نگرش و باورهای فرد شود.</a:t>
            </a:r>
            <a:endParaRPr lang="en-US" sz="1800" dirty="0" smtClean="0">
              <a:cs typeface="B Nazanin" panose="00000400000000000000" pitchFamily="2" charset="-78"/>
            </a:endParaRPr>
          </a:p>
          <a:p>
            <a:pPr algn="just" rtl="1"/>
            <a:r>
              <a:rPr lang="fa-IR" sz="1800" dirty="0" smtClean="0">
                <a:solidFill>
                  <a:schemeClr val="accent1">
                    <a:lumMod val="75000"/>
                  </a:schemeClr>
                </a:solidFill>
                <a:cs typeface="B Nazanin" panose="00000400000000000000" pitchFamily="2" charset="-78"/>
              </a:rPr>
              <a:t>مثال:</a:t>
            </a:r>
            <a:endParaRPr lang="fa-IR" sz="1800" dirty="0">
              <a:solidFill>
                <a:schemeClr val="accent1">
                  <a:lumMod val="75000"/>
                </a:schemeClr>
              </a:solidFill>
              <a:cs typeface="B Nazanin" panose="00000400000000000000" pitchFamily="2" charset="-78"/>
            </a:endParaRPr>
          </a:p>
          <a:p>
            <a:pPr marL="0" indent="0" algn="just" rtl="1">
              <a:buNone/>
            </a:pPr>
            <a:r>
              <a:rPr lang="fa-IR" sz="1800" dirty="0" smtClean="0">
                <a:cs typeface="B Nazanin" panose="00000400000000000000" pitchFamily="2" charset="-78"/>
              </a:rPr>
              <a:t>بارزترین </a:t>
            </a:r>
            <a:r>
              <a:rPr lang="fa-IR" sz="1800" dirty="0">
                <a:cs typeface="B Nazanin" panose="00000400000000000000" pitchFamily="2" charset="-78"/>
              </a:rPr>
              <a:t>: مرگ </a:t>
            </a:r>
            <a:r>
              <a:rPr lang="fa-IR" sz="1800" dirty="0" smtClean="0">
                <a:cs typeface="B Nazanin" panose="00000400000000000000" pitchFamily="2" charset="-78"/>
              </a:rPr>
              <a:t>عزیزان</a:t>
            </a:r>
          </a:p>
          <a:p>
            <a:pPr marL="0" indent="0" algn="just" rtl="1">
              <a:buNone/>
            </a:pPr>
            <a:r>
              <a:rPr lang="fa-IR" sz="1800" dirty="0" smtClean="0">
                <a:cs typeface="B Nazanin" panose="00000400000000000000" pitchFamily="2" charset="-78"/>
              </a:rPr>
              <a:t>موارد دیگر: ابتلای خود یا عزیزانمان به بیماری های سخت و صعب العلاج مثل سرطان، وجود بیماری یا نقص عضو در فرزند تازه متولد شده، مبتلا بودن به نازایی در زوج جوان، اخراج از کار، قبول نشدن در کنکور و ....</a:t>
            </a:r>
            <a:endParaRPr lang="fa-IR" sz="1800" dirty="0">
              <a:cs typeface="B Nazanin" panose="00000400000000000000" pitchFamily="2" charset="-78"/>
            </a:endParaRPr>
          </a:p>
        </p:txBody>
      </p:sp>
    </p:spTree>
    <p:extLst>
      <p:ext uri="{BB962C8B-B14F-4D97-AF65-F5344CB8AC3E}">
        <p14:creationId xmlns:p14="http://schemas.microsoft.com/office/powerpoint/2010/main" val="66664916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799" y="261258"/>
            <a:ext cx="10673443" cy="5113328"/>
          </a:xfrm>
        </p:spPr>
        <p:txBody>
          <a:bodyPr/>
          <a:lstStyle/>
          <a:p>
            <a:pPr algn="r" rtl="1"/>
            <a:r>
              <a:rPr lang="fa-IR" dirty="0">
                <a:solidFill>
                  <a:srgbClr val="92D050"/>
                </a:solidFill>
                <a:cs typeface="B Nazanin" panose="00000400000000000000" pitchFamily="2" charset="-78"/>
              </a:rPr>
              <a:t>قدم سوم </a:t>
            </a:r>
            <a:r>
              <a:rPr lang="fa-IR" dirty="0" smtClean="0">
                <a:solidFill>
                  <a:srgbClr val="92D050"/>
                </a:solidFill>
                <a:cs typeface="B Nazanin" panose="00000400000000000000" pitchFamily="2" charset="-78"/>
              </a:rPr>
              <a:t>: کار </a:t>
            </a:r>
            <a:r>
              <a:rPr lang="fa-IR" dirty="0">
                <a:solidFill>
                  <a:srgbClr val="92D050"/>
                </a:solidFill>
                <a:cs typeface="B Nazanin" panose="00000400000000000000" pitchFamily="2" charset="-78"/>
              </a:rPr>
              <a:t>خاصی برای کودک انجام </a:t>
            </a:r>
            <a:r>
              <a:rPr lang="fa-IR" dirty="0" smtClean="0">
                <a:solidFill>
                  <a:srgbClr val="92D050"/>
                </a:solidFill>
                <a:cs typeface="B Nazanin" panose="00000400000000000000" pitchFamily="2" charset="-78"/>
              </a:rPr>
              <a:t>دهیم</a:t>
            </a:r>
            <a:endParaRPr lang="fa-IR" dirty="0">
              <a:solidFill>
                <a:srgbClr val="92D050"/>
              </a:solidFill>
              <a:cs typeface="B Nazanin" panose="00000400000000000000" pitchFamily="2" charset="-78"/>
            </a:endParaRPr>
          </a:p>
          <a:p>
            <a:pPr algn="r" rtl="1">
              <a:lnSpc>
                <a:spcPct val="200000"/>
              </a:lnSpc>
            </a:pPr>
            <a:r>
              <a:rPr lang="fa-IR" dirty="0">
                <a:cs typeface="B Nazanin" panose="00000400000000000000" pitchFamily="2" charset="-78"/>
              </a:rPr>
              <a:t> بطور مثال تهیه </a:t>
            </a:r>
            <a:r>
              <a:rPr lang="fa-IR" dirty="0" smtClean="0">
                <a:cs typeface="B Nazanin" panose="00000400000000000000" pitchFamily="2" charset="-78"/>
              </a:rPr>
              <a:t>هدیه ، و </a:t>
            </a:r>
            <a:r>
              <a:rPr lang="fa-IR" dirty="0">
                <a:cs typeface="B Nazanin" panose="00000400000000000000" pitchFamily="2" charset="-78"/>
              </a:rPr>
              <a:t>به او محبت کنیم (با احساس، کلمات، نوازش)، به طوری که کودک درک کند که ما او را خیلی دوست داریم و وجود او برای ما اهمیت دارد و مراقب او هستیم و خوبی او را می خواهیم.</a:t>
            </a:r>
          </a:p>
          <a:p>
            <a:pPr algn="r" rtl="1">
              <a:lnSpc>
                <a:spcPct val="200000"/>
              </a:lnSpc>
            </a:pPr>
            <a:r>
              <a:rPr lang="fa-IR" dirty="0">
                <a:cs typeface="B Nazanin" panose="00000400000000000000" pitchFamily="2" charset="-78"/>
              </a:rPr>
              <a:t>این اقدامات اثر تخریبی ناشی از شنیدن خبر بد را کاهش می دهد.</a:t>
            </a:r>
            <a:endParaRPr lang="en-US" dirty="0">
              <a:cs typeface="B Nazanin" panose="00000400000000000000" pitchFamily="2" charset="-78"/>
            </a:endParaRPr>
          </a:p>
          <a:p>
            <a:endParaRPr lang="en-US" dirty="0">
              <a:cs typeface="B Nazanin" panose="00000400000000000000" pitchFamily="2" charset="-78"/>
            </a:endParaRPr>
          </a:p>
        </p:txBody>
      </p:sp>
    </p:spTree>
    <p:extLst>
      <p:ext uri="{BB962C8B-B14F-4D97-AF65-F5344CB8AC3E}">
        <p14:creationId xmlns:p14="http://schemas.microsoft.com/office/powerpoint/2010/main" val="225172124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64671" y="163287"/>
            <a:ext cx="10825843" cy="5178642"/>
          </a:xfrm>
        </p:spPr>
        <p:txBody>
          <a:bodyPr/>
          <a:lstStyle/>
          <a:p>
            <a:pPr algn="r" rtl="1">
              <a:lnSpc>
                <a:spcPct val="150000"/>
              </a:lnSpc>
            </a:pPr>
            <a:r>
              <a:rPr lang="fa-IR" b="1" dirty="0">
                <a:solidFill>
                  <a:srgbClr val="92D050"/>
                </a:solidFill>
                <a:cs typeface="B Nazanin" panose="00000400000000000000" pitchFamily="2" charset="-78"/>
              </a:rPr>
              <a:t>قدم </a:t>
            </a:r>
            <a:r>
              <a:rPr lang="fa-IR" b="1" dirty="0" smtClean="0">
                <a:solidFill>
                  <a:srgbClr val="92D050"/>
                </a:solidFill>
                <a:cs typeface="B Nazanin" panose="00000400000000000000" pitchFamily="2" charset="-78"/>
              </a:rPr>
              <a:t>چهارم: </a:t>
            </a:r>
            <a:r>
              <a:rPr lang="fa-IR" b="1" dirty="0">
                <a:solidFill>
                  <a:srgbClr val="92D050"/>
                </a:solidFill>
                <a:cs typeface="B Nazanin" panose="00000400000000000000" pitchFamily="2" charset="-78"/>
              </a:rPr>
              <a:t>خودمان را از نظر </a:t>
            </a:r>
            <a:r>
              <a:rPr lang="fa-IR" b="1" dirty="0" smtClean="0">
                <a:solidFill>
                  <a:srgbClr val="92D050"/>
                </a:solidFill>
                <a:cs typeface="B Nazanin" panose="00000400000000000000" pitchFamily="2" charset="-78"/>
              </a:rPr>
              <a:t>هیجانی </a:t>
            </a:r>
            <a:r>
              <a:rPr lang="fa-IR" b="1" dirty="0">
                <a:solidFill>
                  <a:srgbClr val="92D050"/>
                </a:solidFill>
                <a:cs typeface="B Nazanin" panose="00000400000000000000" pitchFamily="2" charset="-78"/>
              </a:rPr>
              <a:t>کنترل </a:t>
            </a:r>
            <a:r>
              <a:rPr lang="fa-IR" b="1" dirty="0" smtClean="0">
                <a:solidFill>
                  <a:srgbClr val="92D050"/>
                </a:solidFill>
                <a:cs typeface="B Nazanin" panose="00000400000000000000" pitchFamily="2" charset="-78"/>
              </a:rPr>
              <a:t>کنیم</a:t>
            </a:r>
            <a:endParaRPr lang="fa-IR" b="1" dirty="0">
              <a:solidFill>
                <a:srgbClr val="92D050"/>
              </a:solidFill>
              <a:cs typeface="B Nazanin" panose="00000400000000000000" pitchFamily="2" charset="-78"/>
            </a:endParaRPr>
          </a:p>
          <a:p>
            <a:pPr algn="r" rtl="1">
              <a:lnSpc>
                <a:spcPct val="150000"/>
              </a:lnSpc>
            </a:pPr>
            <a:r>
              <a:rPr lang="fa-IR" dirty="0">
                <a:cs typeface="B Nazanin" panose="00000400000000000000" pitchFamily="2" charset="-78"/>
              </a:rPr>
              <a:t>اگر آگاهی از خبر بد، باعث غمگینی عمیق و شدید وناراحتی زیاد در ما شده است، باید در موقع انتقال پیام بر خودمان مسلط باشیم و کنترل خود را از دست ندهیم.</a:t>
            </a:r>
          </a:p>
          <a:p>
            <a:pPr algn="r" rtl="1">
              <a:lnSpc>
                <a:spcPct val="150000"/>
              </a:lnSpc>
            </a:pPr>
            <a:r>
              <a:rPr lang="fa-IR" dirty="0">
                <a:cs typeface="B Nazanin" panose="00000400000000000000" pitchFamily="2" charset="-78"/>
              </a:rPr>
              <a:t> در صورتی که قادر به انتقال خبر بد نیستیم بهتر است اطلاع رسانی را به زمان دیگری محول کنیم، یا به فرد دیگری واگذار کنیم</a:t>
            </a:r>
          </a:p>
          <a:p>
            <a:endParaRPr lang="en-US" dirty="0">
              <a:cs typeface="B Nazanin" panose="00000400000000000000" pitchFamily="2" charset="-78"/>
            </a:endParaRPr>
          </a:p>
        </p:txBody>
      </p:sp>
    </p:spTree>
    <p:extLst>
      <p:ext uri="{BB962C8B-B14F-4D97-AF65-F5344CB8AC3E}">
        <p14:creationId xmlns:p14="http://schemas.microsoft.com/office/powerpoint/2010/main" val="359709782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12272"/>
            <a:ext cx="10874829" cy="5162314"/>
          </a:xfrm>
        </p:spPr>
        <p:txBody>
          <a:bodyPr/>
          <a:lstStyle/>
          <a:p>
            <a:pPr algn="r" rtl="1">
              <a:lnSpc>
                <a:spcPct val="150000"/>
              </a:lnSpc>
            </a:pPr>
            <a:r>
              <a:rPr lang="fa-IR" dirty="0">
                <a:solidFill>
                  <a:srgbClr val="92D050"/>
                </a:solidFill>
                <a:cs typeface="B Nazanin" panose="00000400000000000000" pitchFamily="2" charset="-78"/>
              </a:rPr>
              <a:t>قدم پنجم </a:t>
            </a:r>
            <a:r>
              <a:rPr lang="fa-IR" dirty="0" smtClean="0">
                <a:solidFill>
                  <a:srgbClr val="92D050"/>
                </a:solidFill>
                <a:cs typeface="B Nazanin" panose="00000400000000000000" pitchFamily="2" charset="-78"/>
              </a:rPr>
              <a:t>: گفتن </a:t>
            </a:r>
            <a:r>
              <a:rPr lang="fa-IR" dirty="0">
                <a:solidFill>
                  <a:srgbClr val="92D050"/>
                </a:solidFill>
                <a:cs typeface="B Nazanin" panose="00000400000000000000" pitchFamily="2" charset="-78"/>
              </a:rPr>
              <a:t>خبر بد</a:t>
            </a:r>
          </a:p>
          <a:p>
            <a:pPr algn="r" rtl="1">
              <a:lnSpc>
                <a:spcPct val="150000"/>
              </a:lnSpc>
            </a:pPr>
            <a:r>
              <a:rPr lang="fa-IR" dirty="0">
                <a:cs typeface="B Nazanin" panose="00000400000000000000" pitchFamily="2" charset="-78"/>
              </a:rPr>
              <a:t>بر خلاف تصور، بسیاری از کودکان راحت تر ازآن چه انتظار داریم ، خبر را می پذیرند .آنها دوست ندارند دروغ بشنوند ، پس بهتر است خبر را شفاف و بدون ابهام به انها بگوییم</a:t>
            </a:r>
          </a:p>
          <a:p>
            <a:pPr algn="r" rtl="1">
              <a:lnSpc>
                <a:spcPct val="150000"/>
              </a:lnSpc>
            </a:pPr>
            <a:r>
              <a:rPr lang="fa-IR" dirty="0">
                <a:cs typeface="B Nazanin" panose="00000400000000000000" pitchFamily="2" charset="-78"/>
              </a:rPr>
              <a:t>اجازه بیان احساسات را به آنها بدهیم</a:t>
            </a:r>
          </a:p>
          <a:p>
            <a:pPr algn="r" rtl="1">
              <a:lnSpc>
                <a:spcPct val="150000"/>
              </a:lnSpc>
            </a:pPr>
            <a:r>
              <a:rPr lang="fa-IR" dirty="0">
                <a:cs typeface="B Nazanin" panose="00000400000000000000" pitchFamily="2" charset="-78"/>
              </a:rPr>
              <a:t>اجازه بحث،صحبت و فرصت سوال پرسیدن به انها داده شود </a:t>
            </a:r>
          </a:p>
          <a:p>
            <a:pPr algn="r" rtl="1">
              <a:lnSpc>
                <a:spcPct val="150000"/>
              </a:lnSpc>
            </a:pPr>
            <a:r>
              <a:rPr lang="fa-IR" dirty="0">
                <a:cs typeface="B Nazanin" panose="00000400000000000000" pitchFamily="2" charset="-78"/>
              </a:rPr>
              <a:t>اگر کودک ساکت است، دقایقی را به سکوت بگذرانیم</a:t>
            </a:r>
          </a:p>
          <a:p>
            <a:pPr algn="r" rtl="1">
              <a:lnSpc>
                <a:spcPct val="150000"/>
              </a:lnSpc>
            </a:pPr>
            <a:r>
              <a:rPr lang="fa-IR" dirty="0">
                <a:cs typeface="B Nazanin" panose="00000400000000000000" pitchFamily="2" charset="-78"/>
              </a:rPr>
              <a:t>مانع جیغ و گریه و اعتراض انها نشویم </a:t>
            </a:r>
            <a:endParaRPr lang="en-US" dirty="0">
              <a:cs typeface="B Nazanin" panose="00000400000000000000" pitchFamily="2" charset="-78"/>
            </a:endParaRPr>
          </a:p>
          <a:p>
            <a:endParaRPr lang="en-US" dirty="0">
              <a:cs typeface="B Nazanin" panose="00000400000000000000" pitchFamily="2" charset="-78"/>
            </a:endParaRPr>
          </a:p>
        </p:txBody>
      </p:sp>
    </p:spTree>
    <p:extLst>
      <p:ext uri="{BB962C8B-B14F-4D97-AF65-F5344CB8AC3E}">
        <p14:creationId xmlns:p14="http://schemas.microsoft.com/office/powerpoint/2010/main" val="111903521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85058"/>
            <a:ext cx="10836729" cy="5189528"/>
          </a:xfrm>
        </p:spPr>
        <p:txBody>
          <a:bodyPr/>
          <a:lstStyle/>
          <a:p>
            <a:pPr algn="r" rtl="1">
              <a:lnSpc>
                <a:spcPct val="150000"/>
              </a:lnSpc>
            </a:pPr>
            <a:r>
              <a:rPr lang="fa-IR" dirty="0">
                <a:solidFill>
                  <a:srgbClr val="92D050"/>
                </a:solidFill>
                <a:cs typeface="B Nazanin" panose="00000400000000000000" pitchFamily="2" charset="-78"/>
              </a:rPr>
              <a:t>قدم ششم </a:t>
            </a:r>
            <a:r>
              <a:rPr lang="fa-IR" dirty="0" smtClean="0">
                <a:solidFill>
                  <a:srgbClr val="92D050"/>
                </a:solidFill>
                <a:cs typeface="B Nazanin" panose="00000400000000000000" pitchFamily="2" charset="-78"/>
              </a:rPr>
              <a:t>: ضمن </a:t>
            </a:r>
            <a:r>
              <a:rPr lang="fa-IR" dirty="0">
                <a:solidFill>
                  <a:srgbClr val="92D050"/>
                </a:solidFill>
                <a:cs typeface="B Nazanin" panose="00000400000000000000" pitchFamily="2" charset="-78"/>
              </a:rPr>
              <a:t>قبول جنبه های منفی حادثه و ابراز همدردی، باید گفتگو را با کودک ادامه دهیم </a:t>
            </a:r>
          </a:p>
          <a:p>
            <a:pPr algn="r" rtl="1">
              <a:lnSpc>
                <a:spcPct val="150000"/>
              </a:lnSpc>
            </a:pPr>
            <a:r>
              <a:rPr lang="fa-IR" dirty="0">
                <a:cs typeface="B Nazanin" panose="00000400000000000000" pitchFamily="2" charset="-78"/>
              </a:rPr>
              <a:t>از انجایی که هر حادثه ای جنبه های روشن هم دارد (تجربه، عبرت، تداوم راه، مصمم تر شدن و...) باید </a:t>
            </a:r>
            <a:r>
              <a:rPr lang="fa-IR" dirty="0" smtClean="0">
                <a:cs typeface="B Nazanin" panose="00000400000000000000" pitchFamily="2" charset="-78"/>
              </a:rPr>
              <a:t>بدانیم </a:t>
            </a:r>
            <a:endParaRPr lang="fa-IR" dirty="0">
              <a:cs typeface="B Nazanin" panose="00000400000000000000" pitchFamily="2" charset="-78"/>
            </a:endParaRPr>
          </a:p>
          <a:p>
            <a:pPr marL="0" indent="0" algn="r" rtl="1">
              <a:lnSpc>
                <a:spcPct val="150000"/>
              </a:lnSpc>
              <a:buNone/>
            </a:pPr>
            <a:r>
              <a:rPr lang="fa-IR" dirty="0">
                <a:cs typeface="B Nazanin" panose="00000400000000000000" pitchFamily="2" charset="-78"/>
              </a:rPr>
              <a:t>که زندگی جریان دارد و در بستر زمان حوادثی هم به وقوع می پیوندد.</a:t>
            </a:r>
          </a:p>
          <a:p>
            <a:pPr marL="0" indent="0" algn="r" rtl="1">
              <a:lnSpc>
                <a:spcPct val="150000"/>
              </a:lnSpc>
              <a:buNone/>
            </a:pPr>
            <a:r>
              <a:rPr lang="fa-IR" dirty="0">
                <a:cs typeface="B Nazanin" panose="00000400000000000000" pitchFamily="2" charset="-78"/>
              </a:rPr>
              <a:t>بعضی از وقایع اجتناب ناپذیر ند(بیماری)</a:t>
            </a:r>
          </a:p>
          <a:p>
            <a:pPr marL="0" indent="0" algn="r" rtl="1">
              <a:lnSpc>
                <a:spcPct val="150000"/>
              </a:lnSpc>
              <a:buNone/>
            </a:pPr>
            <a:r>
              <a:rPr lang="fa-IR" dirty="0">
                <a:cs typeface="B Nazanin" panose="00000400000000000000" pitchFamily="2" charset="-78"/>
              </a:rPr>
              <a:t>بعضی از رویدادها به هر حال روزی برای دیگران هم اتفاق خواهند افتاد (مرگ)</a:t>
            </a:r>
          </a:p>
          <a:p>
            <a:pPr marL="0" indent="0" algn="r" rtl="1">
              <a:lnSpc>
                <a:spcPct val="150000"/>
              </a:lnSpc>
              <a:buNone/>
            </a:pPr>
            <a:r>
              <a:rPr lang="fa-IR" dirty="0">
                <a:cs typeface="B Nazanin" panose="00000400000000000000" pitchFamily="2" charset="-78"/>
              </a:rPr>
              <a:t>و بعضی از وقایع دلایل خاص خودشان را دارند و قابل توجیه اند(فرزندخواندگی)</a:t>
            </a:r>
            <a:endParaRPr lang="en-US" dirty="0">
              <a:cs typeface="B Nazanin" panose="00000400000000000000" pitchFamily="2" charset="-78"/>
            </a:endParaRPr>
          </a:p>
          <a:p>
            <a:endParaRPr lang="en-US" dirty="0">
              <a:cs typeface="B Nazanin" panose="00000400000000000000" pitchFamily="2" charset="-78"/>
            </a:endParaRPr>
          </a:p>
        </p:txBody>
      </p:sp>
    </p:spTree>
    <p:extLst>
      <p:ext uri="{BB962C8B-B14F-4D97-AF65-F5344CB8AC3E}">
        <p14:creationId xmlns:p14="http://schemas.microsoft.com/office/powerpoint/2010/main" val="9202897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23158"/>
            <a:ext cx="10744200" cy="5151428"/>
          </a:xfrm>
        </p:spPr>
        <p:txBody>
          <a:bodyPr/>
          <a:lstStyle/>
          <a:p>
            <a:pPr algn="r" rtl="1">
              <a:lnSpc>
                <a:spcPct val="150000"/>
              </a:lnSpc>
            </a:pPr>
            <a:r>
              <a:rPr lang="fa-IR" b="1" dirty="0">
                <a:solidFill>
                  <a:srgbClr val="92D050"/>
                </a:solidFill>
                <a:cs typeface="B Nazanin" panose="00000400000000000000" pitchFamily="2" charset="-78"/>
              </a:rPr>
              <a:t>قدم هفتم :حمایت از کودک</a:t>
            </a:r>
          </a:p>
          <a:p>
            <a:pPr algn="r" rtl="1">
              <a:lnSpc>
                <a:spcPct val="200000"/>
              </a:lnSpc>
            </a:pPr>
            <a:r>
              <a:rPr lang="fa-IR" dirty="0">
                <a:cs typeface="B Nazanin" panose="00000400000000000000" pitchFamily="2" charset="-78"/>
              </a:rPr>
              <a:t>همدلی، محبت کردن، پاسخ به سوالات را دادن، به احساسات و عکس العمل های انها احترام گذاشتن، درک احساساتشان، اجازه گریه کردن، بغل کردن کودکان در زمان واکنشهای هیجانی بعد از شنیدن خبر.</a:t>
            </a:r>
            <a:endParaRPr lang="en-US" dirty="0">
              <a:cs typeface="B Nazanin" panose="00000400000000000000" pitchFamily="2" charset="-78"/>
            </a:endParaRPr>
          </a:p>
          <a:p>
            <a:endParaRPr lang="en-US" dirty="0">
              <a:cs typeface="B Nazanin" panose="00000400000000000000" pitchFamily="2" charset="-78"/>
            </a:endParaRPr>
          </a:p>
        </p:txBody>
      </p:sp>
    </p:spTree>
    <p:extLst>
      <p:ext uri="{BB962C8B-B14F-4D97-AF65-F5344CB8AC3E}">
        <p14:creationId xmlns:p14="http://schemas.microsoft.com/office/powerpoint/2010/main" val="83450521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40956"/>
            <a:ext cx="10396882" cy="1151965"/>
          </a:xfrm>
        </p:spPr>
        <p:txBody>
          <a:bodyPr>
            <a:normAutofit/>
          </a:bodyPr>
          <a:lstStyle/>
          <a:p>
            <a:pPr algn="ctr"/>
            <a:r>
              <a:rPr lang="fa-IR" sz="4000" b="1" dirty="0" smtClean="0">
                <a:effectLst>
                  <a:outerShdw blurRad="38100" dist="38100" dir="2700000" algn="tl">
                    <a:srgbClr val="000000">
                      <a:alpha val="43137"/>
                    </a:srgbClr>
                  </a:outerShdw>
                </a:effectLst>
                <a:cs typeface="B Nazanin" panose="00000400000000000000" pitchFamily="2" charset="-78"/>
              </a:rPr>
              <a:t>تفاوت مفهوم مرگ در کودکان و بزرگسالان</a:t>
            </a:r>
            <a:endParaRPr lang="fa-IR" sz="4000"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sz="quarter" idx="13"/>
          </p:nvPr>
        </p:nvSpPr>
        <p:spPr>
          <a:xfrm>
            <a:off x="685800" y="1295401"/>
            <a:ext cx="10782300" cy="3374570"/>
          </a:xfrm>
        </p:spPr>
        <p:txBody>
          <a:bodyPr>
            <a:noAutofit/>
          </a:bodyPr>
          <a:lstStyle/>
          <a:p>
            <a:pPr marL="0" indent="0" algn="just" rtl="1">
              <a:lnSpc>
                <a:spcPct val="200000"/>
              </a:lnSpc>
              <a:buNone/>
            </a:pPr>
            <a:r>
              <a:rPr lang="fa-IR" dirty="0" smtClean="0">
                <a:latin typeface="B Nazanin" panose="00000400000000000000"/>
                <a:cs typeface="B Nazanin" panose="00000400000000000000" pitchFamily="2" charset="-78"/>
              </a:rPr>
              <a:t>بعضی از تعبیرها وتفسیرها و واکنشهای کودکان نسبت به مرگ، وابسته به سن انهاست.</a:t>
            </a:r>
          </a:p>
          <a:p>
            <a:pPr marL="0" indent="0" algn="just" rtl="1">
              <a:lnSpc>
                <a:spcPct val="200000"/>
              </a:lnSpc>
              <a:buNone/>
            </a:pPr>
            <a:r>
              <a:rPr lang="fa-IR" dirty="0" smtClean="0">
                <a:latin typeface="B Nazanin" panose="00000400000000000000"/>
                <a:cs typeface="B Nazanin" panose="00000400000000000000" pitchFamily="2" charset="-78"/>
              </a:rPr>
              <a:t>واکنش کودکان مثل اضطراب جدایی از مادر هست. در صورتی که کودکی به فرد متوفی وابستگی عاطفی داشته باشد، پس از مرگ او دچار بی قراری، گریه کردن، دیدن خواب های ترسناک یا بازی های خشن می شود. ممکن است کودک احساس گناه کند وخودش را مقصر بداند،ولی همیشه به بازگشت وی امیدوار است</a:t>
            </a:r>
            <a:r>
              <a:rPr lang="fa-IR" b="1" dirty="0" smtClean="0">
                <a:latin typeface="B Nazanin" panose="00000400000000000000"/>
                <a:cs typeface="B Nazanin" panose="00000400000000000000" pitchFamily="2" charset="-78"/>
              </a:rPr>
              <a:t>.</a:t>
            </a:r>
          </a:p>
          <a:p>
            <a:pPr marL="0" indent="0" algn="just" rtl="1">
              <a:lnSpc>
                <a:spcPct val="150000"/>
              </a:lnSpc>
              <a:buNone/>
            </a:pPr>
            <a:endParaRPr lang="fa-IR" b="1" dirty="0">
              <a:latin typeface="B Nazanin" panose="00000400000000000000"/>
              <a:cs typeface="B Nazanin" panose="00000400000000000000" pitchFamily="2" charset="-78"/>
            </a:endParaRPr>
          </a:p>
        </p:txBody>
      </p:sp>
    </p:spTree>
    <p:extLst>
      <p:ext uri="{BB962C8B-B14F-4D97-AF65-F5344CB8AC3E}">
        <p14:creationId xmlns:p14="http://schemas.microsoft.com/office/powerpoint/2010/main" val="161168817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72297" y="1346704"/>
            <a:ext cx="10394707" cy="3311189"/>
          </a:xfrm>
        </p:spPr>
        <p:txBody>
          <a:bodyPr>
            <a:normAutofit/>
          </a:bodyPr>
          <a:lstStyle/>
          <a:p>
            <a:pPr algn="just" rtl="1">
              <a:lnSpc>
                <a:spcPct val="200000"/>
              </a:lnSpc>
            </a:pPr>
            <a:r>
              <a:rPr lang="fa-IR" dirty="0">
                <a:latin typeface="B Nazanin" panose="00000400000000000000"/>
                <a:cs typeface="B Nazanin" panose="00000400000000000000" pitchFamily="2" charset="-78"/>
              </a:rPr>
              <a:t>بچه های پیش دبستانی بین درمان و بیماری نمیتوانند رابطه برقرار کنند</a:t>
            </a:r>
          </a:p>
          <a:p>
            <a:pPr algn="just" rtl="1">
              <a:lnSpc>
                <a:spcPct val="200000"/>
              </a:lnSpc>
            </a:pPr>
            <a:r>
              <a:rPr lang="fa-IR" dirty="0">
                <a:latin typeface="B Nazanin" panose="00000400000000000000"/>
                <a:cs typeface="B Nazanin" panose="00000400000000000000" pitchFamily="2" charset="-78"/>
              </a:rPr>
              <a:t>سن 12-6سال:  مرگ را واقعیت نهایی و برگشت ناپذیر می دانند آنها تصور میکنند که مرگ فقط برای افراد پیر اتفاق میافتد </a:t>
            </a:r>
          </a:p>
          <a:p>
            <a:pPr algn="just" rtl="1">
              <a:lnSpc>
                <a:spcPct val="200000"/>
              </a:lnSpc>
            </a:pPr>
            <a:r>
              <a:rPr lang="fa-IR" dirty="0">
                <a:latin typeface="B Nazanin" panose="00000400000000000000"/>
                <a:cs typeface="B Nazanin" panose="00000400000000000000" pitchFamily="2" charset="-78"/>
              </a:rPr>
              <a:t>مفهوم مرگ در نوجوانان مانند بزرگسالان است، ولی نمیتوانند آن را برای خودشان تصور کنند</a:t>
            </a:r>
            <a:endParaRPr lang="en-US" dirty="0">
              <a:latin typeface="B Nazanin" panose="00000400000000000000"/>
              <a:cs typeface="B Nazanin" panose="00000400000000000000" pitchFamily="2" charset="-78"/>
            </a:endParaRPr>
          </a:p>
          <a:p>
            <a:endParaRPr lang="fa-IR" b="1" dirty="0">
              <a:latin typeface="B Nazanin" panose="00000400000000000000"/>
              <a:cs typeface="B Nazanin" panose="00000400000000000000" pitchFamily="2" charset="-78"/>
            </a:endParaRPr>
          </a:p>
        </p:txBody>
      </p:sp>
    </p:spTree>
    <p:extLst>
      <p:ext uri="{BB962C8B-B14F-4D97-AF65-F5344CB8AC3E}">
        <p14:creationId xmlns:p14="http://schemas.microsoft.com/office/powerpoint/2010/main" val="313675307"/>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cs typeface="B Nazanin" panose="00000400000000000000" pitchFamily="2" charset="-78"/>
              </a:rPr>
              <a:t>چگونه پزشک اخبار مربوط به بیماری خطرناک را به اطلاع کودک برساند؟</a:t>
            </a:r>
            <a:endParaRPr lang="en-US" sz="3200" b="1" dirty="0">
              <a:cs typeface="B Nazanin" panose="00000400000000000000" pitchFamily="2" charset="-78"/>
            </a:endParaRPr>
          </a:p>
        </p:txBody>
      </p:sp>
      <p:sp>
        <p:nvSpPr>
          <p:cNvPr id="3" name="Content Placeholder 2"/>
          <p:cNvSpPr>
            <a:spLocks noGrp="1"/>
          </p:cNvSpPr>
          <p:nvPr>
            <p:ph sz="quarter" idx="13"/>
          </p:nvPr>
        </p:nvSpPr>
        <p:spPr>
          <a:xfrm>
            <a:off x="687976" y="1494985"/>
            <a:ext cx="10394707" cy="3311189"/>
          </a:xfrm>
        </p:spPr>
        <p:txBody>
          <a:bodyPr/>
          <a:lstStyle/>
          <a:p>
            <a:pPr marL="0" indent="0" algn="r" rtl="1">
              <a:lnSpc>
                <a:spcPct val="150000"/>
              </a:lnSpc>
              <a:buNone/>
            </a:pPr>
            <a:r>
              <a:rPr lang="fa-IR" dirty="0" smtClean="0">
                <a:cs typeface="B Nazanin" panose="00000400000000000000" pitchFamily="2" charset="-78"/>
              </a:rPr>
              <a:t>بیش از همه وظیفه پزشک معالج است که خبر مربوط به بیماری نظیر سرطان و بیماریهایی که معمولا قابل بهبود نیستند را به خانواده و در صورت لزوم به کودک برساند.</a:t>
            </a:r>
          </a:p>
          <a:p>
            <a:pPr marL="0" indent="0" algn="r" rtl="1">
              <a:lnSpc>
                <a:spcPct val="150000"/>
              </a:lnSpc>
              <a:buNone/>
            </a:pPr>
            <a:r>
              <a:rPr lang="fa-IR" dirty="0" smtClean="0">
                <a:cs typeface="B Nazanin" panose="00000400000000000000" pitchFamily="2" charset="-78"/>
              </a:rPr>
              <a:t>هدف از گفتن بیماری به کودک، این است که استرس نداشته باشد، آسیب نبیند</a:t>
            </a:r>
          </a:p>
          <a:p>
            <a:pPr marL="0" indent="0" algn="r" rtl="1">
              <a:lnSpc>
                <a:spcPct val="150000"/>
              </a:lnSpc>
              <a:buNone/>
            </a:pPr>
            <a:r>
              <a:rPr lang="fa-IR" dirty="0" smtClean="0">
                <a:cs typeface="B Nazanin" panose="00000400000000000000" pitchFamily="2" charset="-78"/>
              </a:rPr>
              <a:t>بهتر است بدانیم که کودکان خردسال، به اندازه بزرگسالان از نداشتن اطلاعات راجع به بیماری استرس دارند.</a:t>
            </a: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869" y="4436076"/>
            <a:ext cx="3558746" cy="1705232"/>
          </a:xfrm>
          <a:prstGeom prst="rect">
            <a:avLst/>
          </a:prstGeom>
        </p:spPr>
      </p:pic>
    </p:spTree>
    <p:extLst>
      <p:ext uri="{BB962C8B-B14F-4D97-AF65-F5344CB8AC3E}">
        <p14:creationId xmlns:p14="http://schemas.microsoft.com/office/powerpoint/2010/main" val="605256189"/>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8760" y="642551"/>
            <a:ext cx="10884648" cy="5147399"/>
          </a:xfrm>
        </p:spPr>
        <p:txBody>
          <a:bodyPr/>
          <a:lstStyle/>
          <a:p>
            <a:pPr marL="0" indent="0" algn="just" rtl="1">
              <a:lnSpc>
                <a:spcPct val="200000"/>
              </a:lnSpc>
              <a:buNone/>
            </a:pPr>
            <a:r>
              <a:rPr lang="fa-IR" dirty="0" smtClean="0">
                <a:cs typeface="B Nazanin" panose="00000400000000000000" pitchFamily="2" charset="-78"/>
              </a:rPr>
              <a:t>مطابق با سطح تکامل کودک و تا جایی که به او کمک می کند، اطلاعات مورد نیاز را به کودک می دهیم، اگر بیماری مزمن است و چند سال طول می کشد به تناسبی که کودک بزرگ می شود، اطلاعات راجع به بیماری را براساس سن و نیاز کودک می دهیم.</a:t>
            </a:r>
          </a:p>
          <a:p>
            <a:pPr marL="0" indent="0" algn="just" rtl="1">
              <a:lnSpc>
                <a:spcPct val="200000"/>
              </a:lnSpc>
              <a:buNone/>
            </a:pPr>
            <a:r>
              <a:rPr lang="fa-IR" dirty="0" smtClean="0">
                <a:cs typeface="B Nazanin" panose="00000400000000000000" pitchFamily="2" charset="-78"/>
              </a:rPr>
              <a:t>کودکانی که مطلع نمی شوند، بیشتر در معرض اضطراب و افسردگی قرار می گیرند و عواقب آن منجربه قطع درمان، عدم پذیرش درمان و عدم همکاری جهت پیگیری های بعدی می گردد.</a:t>
            </a: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7583" y="-184057"/>
            <a:ext cx="2143125" cy="2143125"/>
          </a:xfrm>
          <a:prstGeom prst="rect">
            <a:avLst/>
          </a:prstGeom>
        </p:spPr>
      </p:pic>
    </p:spTree>
    <p:extLst>
      <p:ext uri="{BB962C8B-B14F-4D97-AF65-F5344CB8AC3E}">
        <p14:creationId xmlns:p14="http://schemas.microsoft.com/office/powerpoint/2010/main" val="47530359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74914" y="269496"/>
            <a:ext cx="10842171" cy="5265728"/>
          </a:xfrm>
        </p:spPr>
        <p:txBody>
          <a:bodyPr/>
          <a:lstStyle/>
          <a:p>
            <a:pPr marL="0" indent="0" algn="just" rtl="1">
              <a:lnSpc>
                <a:spcPct val="150000"/>
              </a:lnSpc>
              <a:buNone/>
            </a:pPr>
            <a:r>
              <a:rPr lang="fa-IR" dirty="0" smtClean="0">
                <a:cs typeface="B Nazanin" panose="00000400000000000000" pitchFamily="2" charset="-78"/>
              </a:rPr>
              <a:t>بهترین افراد جهت مطلع کردن کودک، والدین هستند .</a:t>
            </a:r>
          </a:p>
          <a:p>
            <a:pPr marL="0" indent="0" algn="just" rtl="1">
              <a:lnSpc>
                <a:spcPct val="150000"/>
              </a:lnSpc>
              <a:buNone/>
            </a:pPr>
            <a:r>
              <a:rPr lang="fa-IR" dirty="0" smtClean="0">
                <a:cs typeface="B Nazanin" panose="00000400000000000000" pitchFamily="2" charset="-78"/>
              </a:rPr>
              <a:t>در سن نوجوانی، بیشتر مایلند خبرتوسط پزشک معالج به آنها رسانده شود.</a:t>
            </a:r>
          </a:p>
          <a:p>
            <a:pPr marL="0" indent="0" algn="just" rtl="1">
              <a:lnSpc>
                <a:spcPct val="150000"/>
              </a:lnSpc>
              <a:buNone/>
            </a:pPr>
            <a:r>
              <a:rPr lang="fa-IR" dirty="0" smtClean="0">
                <a:cs typeface="B Nazanin" panose="00000400000000000000" pitchFamily="2" charset="-78"/>
              </a:rPr>
              <a:t>قبل از صحبت با کودک، اطلاعات مربوط به بیماری از طریق پزشک معالج به والدین داده شده و از طرف پزشک حمایت شوند، سازگاری والد تقویت شود و بعد از آن، مهارت دادن خبر بد را به والدین آموزش دهیم.</a:t>
            </a:r>
          </a:p>
          <a:p>
            <a:pPr marL="0" indent="0" algn="just" rtl="1">
              <a:lnSpc>
                <a:spcPct val="150000"/>
              </a:lnSpc>
              <a:buNone/>
            </a:pPr>
            <a:r>
              <a:rPr lang="fa-IR" dirty="0" smtClean="0">
                <a:solidFill>
                  <a:srgbClr val="00B050"/>
                </a:solidFill>
                <a:cs typeface="B Nazanin" panose="00000400000000000000" pitchFamily="2" charset="-78"/>
              </a:rPr>
              <a:t>برنامه ریزی جهت گفتن خبربد به کودک:</a:t>
            </a:r>
          </a:p>
          <a:p>
            <a:pPr marL="0" indent="0" algn="just" rtl="1">
              <a:lnSpc>
                <a:spcPct val="150000"/>
              </a:lnSpc>
              <a:buNone/>
            </a:pPr>
            <a:r>
              <a:rPr lang="fa-IR" dirty="0" smtClean="0">
                <a:cs typeface="B Nazanin" panose="00000400000000000000" pitchFamily="2" charset="-78"/>
              </a:rPr>
              <a:t>1.والد با کودک </a:t>
            </a:r>
          </a:p>
          <a:p>
            <a:pPr marL="0" indent="0" algn="just" rtl="1">
              <a:lnSpc>
                <a:spcPct val="150000"/>
              </a:lnSpc>
              <a:buNone/>
            </a:pPr>
            <a:r>
              <a:rPr lang="fa-IR" dirty="0" smtClean="0">
                <a:cs typeface="B Nazanin" panose="00000400000000000000" pitchFamily="2" charset="-78"/>
              </a:rPr>
              <a:t>2.درمانگر با کودک</a:t>
            </a:r>
          </a:p>
          <a:p>
            <a:pPr marL="0" indent="0" algn="just" rtl="1">
              <a:lnSpc>
                <a:spcPct val="150000"/>
              </a:lnSpc>
              <a:buNone/>
            </a:pPr>
            <a:r>
              <a:rPr lang="fa-IR" dirty="0" smtClean="0">
                <a:cs typeface="B Nazanin" panose="00000400000000000000" pitchFamily="2" charset="-78"/>
              </a:rPr>
              <a:t> 3.هر سه با هم </a:t>
            </a:r>
            <a:endParaRPr 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14" y="3278848"/>
            <a:ext cx="3311610" cy="2121055"/>
          </a:xfrm>
          <a:prstGeom prst="rect">
            <a:avLst/>
          </a:prstGeom>
        </p:spPr>
      </p:pic>
    </p:spTree>
    <p:extLst>
      <p:ext uri="{BB962C8B-B14F-4D97-AF65-F5344CB8AC3E}">
        <p14:creationId xmlns:p14="http://schemas.microsoft.com/office/powerpoint/2010/main" val="328715874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958" y="647700"/>
            <a:ext cx="10396882" cy="1151965"/>
          </a:xfrm>
        </p:spPr>
        <p:txBody>
          <a:bodyPr/>
          <a:lstStyle/>
          <a:p>
            <a:pPr algn="ctr"/>
            <a:r>
              <a:rPr lang="fa-IR" b="1" dirty="0" smtClean="0">
                <a:effectLst>
                  <a:outerShdw blurRad="38100" dist="38100" dir="2700000" algn="tl">
                    <a:srgbClr val="000000">
                      <a:alpha val="43137"/>
                    </a:srgbClr>
                  </a:outerShdw>
                </a:effectLst>
                <a:cs typeface="B Nazanin" panose="00000400000000000000" pitchFamily="2" charset="-78"/>
              </a:rPr>
              <a:t>دشواری های رساندن خبر بد</a:t>
            </a:r>
            <a:endParaRPr lang="fa-IR"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sz="quarter" idx="13"/>
          </p:nvPr>
        </p:nvSpPr>
        <p:spPr>
          <a:xfrm>
            <a:off x="702128" y="2063396"/>
            <a:ext cx="10394707" cy="3311189"/>
          </a:xfrm>
        </p:spPr>
        <p:txBody>
          <a:bodyPr>
            <a:normAutofit/>
          </a:bodyPr>
          <a:lstStyle/>
          <a:p>
            <a:pPr algn="r" rtl="1">
              <a:lnSpc>
                <a:spcPct val="150000"/>
              </a:lnSpc>
            </a:pPr>
            <a:r>
              <a:rPr lang="fa-IR" dirty="0">
                <a:cs typeface="B Nazanin" panose="00000400000000000000" pitchFamily="2" charset="-78"/>
              </a:rPr>
              <a:t>عدم اطلاع ازنحوه رساندن </a:t>
            </a:r>
            <a:r>
              <a:rPr lang="fa-IR" dirty="0" smtClean="0">
                <a:cs typeface="B Nazanin" panose="00000400000000000000" pitchFamily="2" charset="-78"/>
              </a:rPr>
              <a:t>خبر</a:t>
            </a:r>
            <a:endParaRPr lang="fa-IR" dirty="0">
              <a:cs typeface="B Nazanin" panose="00000400000000000000" pitchFamily="2" charset="-78"/>
            </a:endParaRPr>
          </a:p>
          <a:p>
            <a:pPr algn="r" rtl="1">
              <a:lnSpc>
                <a:spcPct val="150000"/>
              </a:lnSpc>
            </a:pPr>
            <a:r>
              <a:rPr lang="fa-IR" dirty="0">
                <a:cs typeface="B Nazanin" panose="00000400000000000000" pitchFamily="2" charset="-78"/>
              </a:rPr>
              <a:t>نگرانی از احساس رنجش وخشم شنونده</a:t>
            </a:r>
            <a:r>
              <a:rPr lang="en-US" dirty="0">
                <a:cs typeface="B Nazanin" panose="00000400000000000000" pitchFamily="2" charset="-78"/>
              </a:rPr>
              <a:t> </a:t>
            </a:r>
            <a:r>
              <a:rPr lang="fa-IR" dirty="0" smtClean="0">
                <a:cs typeface="B Nazanin" panose="00000400000000000000" pitchFamily="2" charset="-78"/>
              </a:rPr>
              <a:t> </a:t>
            </a:r>
            <a:endParaRPr lang="fa-IR" dirty="0">
              <a:cs typeface="B Nazanin" panose="00000400000000000000" pitchFamily="2" charset="-78"/>
            </a:endParaRPr>
          </a:p>
          <a:p>
            <a:pPr algn="r" rtl="1">
              <a:lnSpc>
                <a:spcPct val="150000"/>
              </a:lnSpc>
            </a:pPr>
            <a:r>
              <a:rPr lang="fa-IR" dirty="0">
                <a:cs typeface="B Nazanin" panose="00000400000000000000" pitchFamily="2" charset="-78"/>
              </a:rPr>
              <a:t>تردید نسبت به رساندن </a:t>
            </a:r>
            <a:r>
              <a:rPr lang="fa-IR" dirty="0" smtClean="0">
                <a:cs typeface="B Nazanin" panose="00000400000000000000" pitchFamily="2" charset="-78"/>
              </a:rPr>
              <a:t>خبر</a:t>
            </a:r>
            <a:endParaRPr lang="fa-IR" dirty="0">
              <a:cs typeface="B Nazanin" panose="00000400000000000000" pitchFamily="2" charset="-78"/>
            </a:endParaRPr>
          </a:p>
          <a:p>
            <a:pPr algn="r" rtl="1">
              <a:lnSpc>
                <a:spcPct val="150000"/>
              </a:lnSpc>
            </a:pPr>
            <a:r>
              <a:rPr lang="fa-IR" dirty="0">
                <a:cs typeface="B Nazanin" panose="00000400000000000000" pitchFamily="2" charset="-78"/>
              </a:rPr>
              <a:t>دیدن ناراحتی و رنج و اندوه دیگران </a:t>
            </a:r>
            <a:endParaRPr lang="en-US" dirty="0">
              <a:cs typeface="B Nazanin" panose="00000400000000000000" pitchFamily="2" charset="-78"/>
            </a:endParaRPr>
          </a:p>
          <a:p>
            <a:pPr algn="r" rtl="1">
              <a:lnSpc>
                <a:spcPct val="150000"/>
              </a:lnSpc>
            </a:pPr>
            <a:endParaRPr lang="fa-IR"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58" y="3953558"/>
            <a:ext cx="3027405" cy="1421027"/>
          </a:xfrm>
          <a:prstGeom prst="rect">
            <a:avLst/>
          </a:prstGeom>
        </p:spPr>
      </p:pic>
    </p:spTree>
    <p:extLst>
      <p:ext uri="{BB962C8B-B14F-4D97-AF65-F5344CB8AC3E}">
        <p14:creationId xmlns:p14="http://schemas.microsoft.com/office/powerpoint/2010/main" val="540117750"/>
      </p:ext>
    </p:extLst>
  </p:cSld>
  <p:clrMapOvr>
    <a:masterClrMapping/>
  </p:clrMapOvr>
  <p:transition spd="slow" advClick="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cs typeface="B Nazanin" panose="00000400000000000000" pitchFamily="2" charset="-78"/>
              </a:rPr>
              <a:t>فرایند کلی رساندن خبر بیماری کودک</a:t>
            </a:r>
            <a:endParaRPr lang="en-US" sz="4800" b="1" dirty="0">
              <a:cs typeface="B Nazanin" panose="00000400000000000000" pitchFamily="2" charset="-78"/>
            </a:endParaRPr>
          </a:p>
        </p:txBody>
      </p:sp>
      <p:sp>
        <p:nvSpPr>
          <p:cNvPr id="3" name="Content Placeholder 2"/>
          <p:cNvSpPr>
            <a:spLocks noGrp="1"/>
          </p:cNvSpPr>
          <p:nvPr>
            <p:ph sz="quarter" idx="13"/>
          </p:nvPr>
        </p:nvSpPr>
        <p:spPr>
          <a:xfrm>
            <a:off x="687976" y="2225040"/>
            <a:ext cx="10394707" cy="3072914"/>
          </a:xfrm>
        </p:spPr>
        <p:txBody>
          <a:bodyPr/>
          <a:lstStyle/>
          <a:p>
            <a:pPr algn="r" rtl="1">
              <a:lnSpc>
                <a:spcPct val="150000"/>
              </a:lnSpc>
            </a:pPr>
            <a:r>
              <a:rPr lang="fa-IR" dirty="0" smtClean="0">
                <a:latin typeface="B Nazanin"/>
                <a:cs typeface="B Nazanin" panose="00000400000000000000" pitchFamily="2" charset="-78"/>
              </a:rPr>
              <a:t>قبل از هر کاری باید در ذهن خود برنامه جهت رساندن اطلاعات داشته باشیم</a:t>
            </a:r>
          </a:p>
          <a:p>
            <a:pPr algn="r" rtl="1">
              <a:lnSpc>
                <a:spcPct val="150000"/>
              </a:lnSpc>
            </a:pPr>
            <a:r>
              <a:rPr lang="fa-IR" dirty="0" smtClean="0">
                <a:solidFill>
                  <a:srgbClr val="00B050"/>
                </a:solidFill>
                <a:latin typeface="B Nazanin"/>
                <a:cs typeface="B Nazanin" panose="00000400000000000000" pitchFamily="2" charset="-78"/>
              </a:rPr>
              <a:t>اولین قدم : </a:t>
            </a:r>
            <a:r>
              <a:rPr lang="fa-IR" dirty="0" smtClean="0">
                <a:latin typeface="B Nazanin"/>
                <a:cs typeface="B Nazanin" panose="00000400000000000000" pitchFamily="2" charset="-78"/>
              </a:rPr>
              <a:t>برقراری ارتباط </a:t>
            </a:r>
          </a:p>
          <a:p>
            <a:pPr algn="r" rtl="1">
              <a:lnSpc>
                <a:spcPct val="150000"/>
              </a:lnSpc>
            </a:pPr>
            <a:r>
              <a:rPr lang="fa-IR" dirty="0" smtClean="0">
                <a:latin typeface="B Nazanin"/>
                <a:cs typeface="B Nazanin" panose="00000400000000000000" pitchFamily="2" charset="-78"/>
              </a:rPr>
              <a:t> </a:t>
            </a:r>
            <a:r>
              <a:rPr lang="fa-IR" dirty="0" smtClean="0">
                <a:solidFill>
                  <a:srgbClr val="00B050"/>
                </a:solidFill>
                <a:latin typeface="B Nazanin"/>
                <a:cs typeface="B Nazanin" panose="00000400000000000000" pitchFamily="2" charset="-78"/>
              </a:rPr>
              <a:t>قدم دوم : </a:t>
            </a:r>
            <a:r>
              <a:rPr lang="en-US" cap="none" dirty="0" smtClean="0">
                <a:solidFill>
                  <a:srgbClr val="00B050"/>
                </a:solidFill>
                <a:latin typeface="B Nazanin"/>
                <a:cs typeface="B Nazanin" panose="00000400000000000000" pitchFamily="2" charset="-78"/>
              </a:rPr>
              <a:t> </a:t>
            </a:r>
            <a:r>
              <a:rPr lang="en-US" cap="none" dirty="0" smtClean="0">
                <a:latin typeface="B Nazanin"/>
                <a:cs typeface="B Nazanin" panose="00000400000000000000" pitchFamily="2" charset="-78"/>
              </a:rPr>
              <a:t>SETTING</a:t>
            </a:r>
            <a:r>
              <a:rPr lang="fa-IR" cap="none" dirty="0" smtClean="0">
                <a:latin typeface="B Nazanin"/>
                <a:cs typeface="B Nazanin" panose="00000400000000000000" pitchFamily="2" charset="-78"/>
              </a:rPr>
              <a:t> </a:t>
            </a:r>
            <a:r>
              <a:rPr lang="fa-IR" dirty="0" smtClean="0">
                <a:latin typeface="B Nazanin"/>
                <a:cs typeface="B Nazanin" panose="00000400000000000000" pitchFamily="2" charset="-78"/>
              </a:rPr>
              <a:t>  </a:t>
            </a:r>
          </a:p>
          <a:p>
            <a:pPr algn="r" rtl="1">
              <a:lnSpc>
                <a:spcPct val="150000"/>
              </a:lnSpc>
            </a:pPr>
            <a:r>
              <a:rPr lang="fa-IR" dirty="0" smtClean="0">
                <a:latin typeface="B Nazanin"/>
                <a:cs typeface="B Nazanin" panose="00000400000000000000" pitchFamily="2" charset="-78"/>
              </a:rPr>
              <a:t> </a:t>
            </a:r>
            <a:r>
              <a:rPr lang="fa-IR" dirty="0" smtClean="0">
                <a:solidFill>
                  <a:srgbClr val="00B050"/>
                </a:solidFill>
                <a:latin typeface="B Nazanin"/>
                <a:cs typeface="B Nazanin" panose="00000400000000000000" pitchFamily="2" charset="-78"/>
              </a:rPr>
              <a:t>قدم </a:t>
            </a:r>
            <a:r>
              <a:rPr lang="fa-IR" dirty="0">
                <a:solidFill>
                  <a:srgbClr val="00B050"/>
                </a:solidFill>
                <a:latin typeface="B Nazanin"/>
                <a:cs typeface="B Nazanin" panose="00000400000000000000" pitchFamily="2" charset="-78"/>
              </a:rPr>
              <a:t>سوم: </a:t>
            </a:r>
            <a:r>
              <a:rPr lang="fa-IR" dirty="0">
                <a:latin typeface="B Nazanin"/>
                <a:cs typeface="B Nazanin" panose="00000400000000000000" pitchFamily="2" charset="-78"/>
              </a:rPr>
              <a:t>رساندن خبر به والد </a:t>
            </a:r>
          </a:p>
          <a:p>
            <a:pPr algn="r" rtl="1">
              <a:lnSpc>
                <a:spcPct val="150000"/>
              </a:lnSpc>
            </a:pPr>
            <a:r>
              <a:rPr lang="fa-IR" dirty="0" smtClean="0">
                <a:solidFill>
                  <a:srgbClr val="00B050"/>
                </a:solidFill>
                <a:latin typeface="B Nazanin"/>
                <a:cs typeface="B Nazanin" panose="00000400000000000000" pitchFamily="2" charset="-78"/>
              </a:rPr>
              <a:t> قدم </a:t>
            </a:r>
            <a:r>
              <a:rPr lang="fa-IR" dirty="0">
                <a:solidFill>
                  <a:srgbClr val="00B050"/>
                </a:solidFill>
                <a:latin typeface="B Nazanin"/>
                <a:cs typeface="B Nazanin" panose="00000400000000000000" pitchFamily="2" charset="-78"/>
              </a:rPr>
              <a:t>چهارم : </a:t>
            </a:r>
            <a:r>
              <a:rPr lang="fa-IR" dirty="0">
                <a:latin typeface="B Nazanin"/>
                <a:cs typeface="B Nazanin" panose="00000400000000000000" pitchFamily="2" charset="-78"/>
              </a:rPr>
              <a:t>کمک به  والد جهت سازگاری</a:t>
            </a:r>
          </a:p>
          <a:p>
            <a:pPr algn="r" rtl="1">
              <a:lnSpc>
                <a:spcPct val="200000"/>
              </a:lnSpc>
            </a:pPr>
            <a:endParaRPr lang="fa-IR" dirty="0" smtClean="0">
              <a:cs typeface="B Nazanin" panose="00000400000000000000" pitchFamily="2" charset="-78"/>
            </a:endParaRPr>
          </a:p>
        </p:txBody>
      </p:sp>
    </p:spTree>
    <p:extLst>
      <p:ext uri="{BB962C8B-B14F-4D97-AF65-F5344CB8AC3E}">
        <p14:creationId xmlns:p14="http://schemas.microsoft.com/office/powerpoint/2010/main" val="4267450842"/>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41514"/>
            <a:ext cx="10874829" cy="5233071"/>
          </a:xfrm>
        </p:spPr>
        <p:txBody>
          <a:bodyPr/>
          <a:lstStyle/>
          <a:p>
            <a:pPr marL="0" indent="0" algn="r" rtl="1">
              <a:lnSpc>
                <a:spcPct val="150000"/>
              </a:lnSpc>
              <a:buNone/>
            </a:pPr>
            <a:r>
              <a:rPr lang="fa-IR" dirty="0" smtClean="0">
                <a:solidFill>
                  <a:srgbClr val="00B050"/>
                </a:solidFill>
                <a:cs typeface="B Nazanin" panose="00000400000000000000" pitchFamily="2" charset="-78"/>
              </a:rPr>
              <a:t>قدم پنجم: </a:t>
            </a:r>
            <a:r>
              <a:rPr lang="fa-IR" dirty="0" smtClean="0">
                <a:cs typeface="B Nazanin" panose="00000400000000000000" pitchFamily="2" charset="-78"/>
              </a:rPr>
              <a:t>آموزش مهارت گفتن خبر به والد</a:t>
            </a:r>
          </a:p>
          <a:p>
            <a:pPr marL="0" indent="0" algn="r" rtl="1">
              <a:lnSpc>
                <a:spcPct val="150000"/>
              </a:lnSpc>
              <a:buNone/>
            </a:pPr>
            <a:r>
              <a:rPr lang="fa-IR" dirty="0" smtClean="0">
                <a:solidFill>
                  <a:srgbClr val="00B050"/>
                </a:solidFill>
                <a:cs typeface="B Nazanin" panose="00000400000000000000" pitchFamily="2" charset="-78"/>
              </a:rPr>
              <a:t>قدم ششم: </a:t>
            </a:r>
            <a:r>
              <a:rPr lang="fa-IR" dirty="0" smtClean="0">
                <a:cs typeface="B Nazanin" panose="00000400000000000000" pitchFamily="2" charset="-78"/>
              </a:rPr>
              <a:t>کمک به والد حین گفتن خبر به کودک</a:t>
            </a:r>
          </a:p>
          <a:p>
            <a:pPr marL="0" indent="0" algn="r" rtl="1">
              <a:lnSpc>
                <a:spcPct val="150000"/>
              </a:lnSpc>
              <a:buNone/>
            </a:pPr>
            <a:r>
              <a:rPr lang="fa-IR" dirty="0" smtClean="0">
                <a:solidFill>
                  <a:srgbClr val="00B050"/>
                </a:solidFill>
                <a:cs typeface="B Nazanin" panose="00000400000000000000" pitchFamily="2" charset="-78"/>
              </a:rPr>
              <a:t>قدم هفتم: </a:t>
            </a:r>
            <a:r>
              <a:rPr lang="fa-IR" dirty="0" smtClean="0">
                <a:cs typeface="B Nazanin" panose="00000400000000000000" pitchFamily="2" charset="-78"/>
              </a:rPr>
              <a:t>اطلاعات تکمیلی از طرف درمانگر به کودک </a:t>
            </a:r>
          </a:p>
          <a:p>
            <a:pPr marL="0" indent="0" algn="r" rtl="1">
              <a:lnSpc>
                <a:spcPct val="150000"/>
              </a:lnSpc>
              <a:buNone/>
            </a:pPr>
            <a:r>
              <a:rPr lang="fa-IR" dirty="0" smtClean="0">
                <a:solidFill>
                  <a:srgbClr val="00B050"/>
                </a:solidFill>
                <a:cs typeface="B Nazanin" panose="00000400000000000000" pitchFamily="2" charset="-78"/>
              </a:rPr>
              <a:t>قدم هشتم: </a:t>
            </a:r>
            <a:r>
              <a:rPr lang="fa-IR" dirty="0" smtClean="0">
                <a:cs typeface="B Nazanin" panose="00000400000000000000" pitchFamily="2" charset="-78"/>
              </a:rPr>
              <a:t>برنامه ریزی جهت اقدامات بعدی </a:t>
            </a:r>
          </a:p>
          <a:p>
            <a:pPr marL="0" indent="0" algn="r" rtl="1">
              <a:lnSpc>
                <a:spcPct val="150000"/>
              </a:lnSpc>
              <a:buNone/>
            </a:pPr>
            <a:r>
              <a:rPr lang="fa-IR" dirty="0" smtClean="0">
                <a:solidFill>
                  <a:srgbClr val="00B050"/>
                </a:solidFill>
                <a:cs typeface="B Nazanin" panose="00000400000000000000" pitchFamily="2" charset="-78"/>
              </a:rPr>
              <a:t>قدم نهم: </a:t>
            </a:r>
            <a:r>
              <a:rPr lang="fa-IR" dirty="0" smtClean="0">
                <a:cs typeface="B Nazanin" panose="00000400000000000000" pitchFamily="2" charset="-78"/>
              </a:rPr>
              <a:t>تقویت سازگاری کودک </a:t>
            </a:r>
          </a:p>
          <a:p>
            <a:pPr marL="0" indent="0" algn="r" rtl="1">
              <a:lnSpc>
                <a:spcPct val="150000"/>
              </a:lnSpc>
              <a:buNone/>
            </a:pPr>
            <a:r>
              <a:rPr lang="fa-IR" dirty="0" smtClean="0">
                <a:solidFill>
                  <a:srgbClr val="00B050"/>
                </a:solidFill>
                <a:cs typeface="B Nazanin" panose="00000400000000000000" pitchFamily="2" charset="-78"/>
              </a:rPr>
              <a:t>قدم دهم:</a:t>
            </a:r>
            <a:r>
              <a:rPr lang="fa-IR" dirty="0" smtClean="0">
                <a:cs typeface="B Nazanin" panose="00000400000000000000" pitchFamily="2" charset="-78"/>
              </a:rPr>
              <a:t> عوارض درمان و اقدامات بعدی </a:t>
            </a:r>
            <a:endParaRPr 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2608134"/>
            <a:ext cx="2857500" cy="2857500"/>
          </a:xfrm>
          <a:prstGeom prst="rect">
            <a:avLst/>
          </a:prstGeom>
        </p:spPr>
      </p:pic>
    </p:spTree>
    <p:extLst>
      <p:ext uri="{BB962C8B-B14F-4D97-AF65-F5344CB8AC3E}">
        <p14:creationId xmlns:p14="http://schemas.microsoft.com/office/powerpoint/2010/main" val="3944168273"/>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17" y="451022"/>
            <a:ext cx="10396882" cy="1151965"/>
          </a:xfrm>
        </p:spPr>
        <p:txBody>
          <a:bodyPr/>
          <a:lstStyle/>
          <a:p>
            <a:r>
              <a:rPr lang="fa-IR" dirty="0" smtClean="0">
                <a:cs typeface="B Nazanin" panose="00000400000000000000" pitchFamily="2" charset="-78"/>
              </a:rPr>
              <a:t>فرزندخواندگی                         </a:t>
            </a:r>
            <a:endParaRPr lang="fa-IR" dirty="0">
              <a:cs typeface="B Nazanin" panose="00000400000000000000" pitchFamily="2" charset="-78"/>
            </a:endParaRPr>
          </a:p>
        </p:txBody>
      </p:sp>
      <p:sp>
        <p:nvSpPr>
          <p:cNvPr id="3" name="Content Placeholder 2"/>
          <p:cNvSpPr>
            <a:spLocks noGrp="1"/>
          </p:cNvSpPr>
          <p:nvPr>
            <p:ph sz="quarter" idx="13"/>
          </p:nvPr>
        </p:nvSpPr>
        <p:spPr>
          <a:xfrm>
            <a:off x="685801" y="1190603"/>
            <a:ext cx="10394707" cy="3311189"/>
          </a:xfrm>
        </p:spPr>
        <p:txBody>
          <a:bodyPr>
            <a:normAutofit/>
          </a:bodyPr>
          <a:lstStyle/>
          <a:p>
            <a:pPr marL="0" indent="0" algn="r">
              <a:lnSpc>
                <a:spcPct val="200000"/>
              </a:lnSpc>
              <a:buNone/>
            </a:pPr>
            <a:r>
              <a:rPr lang="fa-IR" dirty="0" smtClean="0">
                <a:cs typeface="B Nazanin" panose="00000400000000000000" pitchFamily="2" charset="-78"/>
              </a:rPr>
              <a:t>اغلب کودکان فرزند خوانده به وسیله اقوام و نزدیکان از فرزندخواندگی خود مطلع می شوند.</a:t>
            </a:r>
          </a:p>
          <a:p>
            <a:pPr marL="0" indent="0" algn="r">
              <a:lnSpc>
                <a:spcPct val="200000"/>
              </a:lnSpc>
              <a:buNone/>
            </a:pPr>
            <a:r>
              <a:rPr lang="fa-IR" dirty="0" smtClean="0">
                <a:cs typeface="B Nazanin" panose="00000400000000000000" pitchFamily="2" charset="-78"/>
              </a:rPr>
              <a:t>بهتر است قبل از اطلاع رسانی ، با مشاوره، روانشناس یا روانپزشک مشورت شود.</a:t>
            </a:r>
          </a:p>
          <a:p>
            <a:pPr marL="0" indent="0" algn="r">
              <a:lnSpc>
                <a:spcPct val="200000"/>
              </a:lnSpc>
              <a:buNone/>
            </a:pPr>
            <a:r>
              <a:rPr lang="fa-IR" dirty="0" smtClean="0">
                <a:cs typeface="B Nazanin" panose="00000400000000000000" pitchFamily="2" charset="-78"/>
              </a:rPr>
              <a:t>در صورتی که والدین احساس کنند که قادر به اینکار نیستند، می توانند از سایر افراد خانواده یا از یک مشاور بخواهند که موضوع را مطرح سازد که در این وضعیت نیز باید در حضور والدین غیر رضاعی موضوع به اطلاع کودک برسد.</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332" b="7328"/>
          <a:stretch/>
        </p:blipFill>
        <p:spPr>
          <a:xfrm>
            <a:off x="12034" y="4501794"/>
            <a:ext cx="3806931" cy="2418960"/>
          </a:xfrm>
          <a:prstGeom prst="rect">
            <a:avLst/>
          </a:prstGeom>
        </p:spPr>
      </p:pic>
    </p:spTree>
    <p:extLst>
      <p:ext uri="{BB962C8B-B14F-4D97-AF65-F5344CB8AC3E}">
        <p14:creationId xmlns:p14="http://schemas.microsoft.com/office/powerpoint/2010/main" val="187170464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12" y="661895"/>
            <a:ext cx="12209930" cy="1119094"/>
          </a:xfrm>
        </p:spPr>
        <p:txBody>
          <a:bodyPr>
            <a:normAutofit/>
          </a:bodyPr>
          <a:lstStyle/>
          <a:p>
            <a:pPr algn="ctr"/>
            <a:r>
              <a:rPr lang="fa-IR" sz="3600" b="1" dirty="0" smtClean="0">
                <a:cs typeface="B Nazanin" panose="00000400000000000000" pitchFamily="2" charset="-78"/>
              </a:rPr>
              <a:t>مناسب ترین سن برای افشای فرزندخواندگی کودک چه سنی است؟</a:t>
            </a:r>
            <a:endParaRPr lang="fa-IR" sz="3600" b="1" dirty="0">
              <a:cs typeface="B Nazanin" panose="00000400000000000000" pitchFamily="2" charset="-78"/>
            </a:endParaRPr>
          </a:p>
        </p:txBody>
      </p:sp>
      <p:sp>
        <p:nvSpPr>
          <p:cNvPr id="3" name="Content Placeholder 2"/>
          <p:cNvSpPr>
            <a:spLocks noGrp="1"/>
          </p:cNvSpPr>
          <p:nvPr>
            <p:ph sz="quarter" idx="13"/>
          </p:nvPr>
        </p:nvSpPr>
        <p:spPr>
          <a:xfrm>
            <a:off x="687976" y="1643267"/>
            <a:ext cx="10394707" cy="3311189"/>
          </a:xfrm>
        </p:spPr>
        <p:txBody>
          <a:bodyPr/>
          <a:lstStyle/>
          <a:p>
            <a:pPr algn="r" rtl="1"/>
            <a:r>
              <a:rPr lang="fa-IR" dirty="0" smtClean="0">
                <a:cs typeface="B Nazanin" panose="00000400000000000000" pitchFamily="2" charset="-78"/>
              </a:rPr>
              <a:t>به عنوان یک اصل کلی، هرچه زودتر گفته شود بهتر است، منتهی باید سنی باشد که کودک قادر به درک موضوع باشد. </a:t>
            </a:r>
          </a:p>
          <a:p>
            <a:pPr algn="r" rtl="1"/>
            <a:r>
              <a:rPr lang="fa-IR" dirty="0" smtClean="0">
                <a:cs typeface="B Nazanin" panose="00000400000000000000" pitchFamily="2" charset="-78"/>
              </a:rPr>
              <a:t>مناسب ترین سن بین 8 تا 10 سالگی است.</a:t>
            </a:r>
          </a:p>
          <a:p>
            <a:pPr algn="r" rtl="1"/>
            <a:r>
              <a:rPr lang="fa-IR" dirty="0" smtClean="0">
                <a:cs typeface="B Nazanin" panose="00000400000000000000" pitchFamily="2" charset="-78"/>
              </a:rPr>
              <a:t>سن پیش دبستانی از نظر سطح  رشد شناختی در حدی نیست که بتواند مسئله فرزند خواندگی را درک کند.</a:t>
            </a:r>
          </a:p>
          <a:p>
            <a:pPr algn="r" rtl="1"/>
            <a:r>
              <a:rPr lang="fa-IR" dirty="0" smtClean="0">
                <a:cs typeface="B Nazanin" panose="00000400000000000000" pitchFamily="2" charset="-78"/>
              </a:rPr>
              <a:t>در زمان نو جوانی به علت بحرانی بودن این دوره و حساسیت زیاد نوجوانان بد ترین زمان در جریان قرار گرفتن هست.</a:t>
            </a:r>
          </a:p>
          <a:p>
            <a:pPr algn="r" rtl="1"/>
            <a:r>
              <a:rPr lang="fa-IR" dirty="0" smtClean="0">
                <a:cs typeface="B Nazanin" panose="00000400000000000000" pitchFamily="2" charset="-78"/>
              </a:rPr>
              <a:t>بطور کلی واکنش کودک در سنین قبل از بلوغ اثرات تخریبی کم تری نسبت به سن بلوغ دارد. </a:t>
            </a:r>
            <a:endParaRPr lang="fa-IR" dirty="0">
              <a:cs typeface="B Nazanin" panose="00000400000000000000" pitchFamily="2" charset="-78"/>
            </a:endParaRPr>
          </a:p>
        </p:txBody>
      </p:sp>
    </p:spTree>
    <p:extLst>
      <p:ext uri="{BB962C8B-B14F-4D97-AF65-F5344CB8AC3E}">
        <p14:creationId xmlns:p14="http://schemas.microsoft.com/office/powerpoint/2010/main" val="32533782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543"/>
            <a:ext cx="10814957" cy="1567543"/>
          </a:xfrm>
        </p:spPr>
        <p:txBody>
          <a:bodyPr>
            <a:normAutofit/>
          </a:bodyPr>
          <a:lstStyle/>
          <a:p>
            <a:pPr algn="ctr"/>
            <a:r>
              <a:rPr lang="fa-IR" sz="3600" b="1" dirty="0" smtClean="0">
                <a:cs typeface="B Nazanin" panose="00000400000000000000" pitchFamily="2" charset="-78"/>
              </a:rPr>
              <a:t>چگونه موضوع فرزندخواندگی را به کودک بگوییم؟</a:t>
            </a:r>
            <a:endParaRPr lang="fa-IR" sz="3600" b="1" dirty="0">
              <a:cs typeface="B Nazanin" panose="00000400000000000000" pitchFamily="2" charset="-78"/>
            </a:endParaRPr>
          </a:p>
        </p:txBody>
      </p:sp>
      <p:sp>
        <p:nvSpPr>
          <p:cNvPr id="3" name="Content Placeholder 2"/>
          <p:cNvSpPr>
            <a:spLocks noGrp="1"/>
          </p:cNvSpPr>
          <p:nvPr>
            <p:ph sz="quarter" idx="13"/>
          </p:nvPr>
        </p:nvSpPr>
        <p:spPr>
          <a:xfrm>
            <a:off x="685801" y="1837765"/>
            <a:ext cx="10394707" cy="3311189"/>
          </a:xfrm>
        </p:spPr>
        <p:txBody>
          <a:bodyPr>
            <a:noAutofit/>
          </a:bodyPr>
          <a:lstStyle/>
          <a:p>
            <a:pPr marL="0" indent="0" algn="r" rtl="1">
              <a:buNone/>
            </a:pPr>
            <a:r>
              <a:rPr lang="fa-IR" dirty="0" smtClean="0">
                <a:cs typeface="B Nazanin" panose="00000400000000000000" pitchFamily="2" charset="-78"/>
              </a:rPr>
              <a:t>همانند افشای خبر بد و مراحل آن، عمل می کنیم </a:t>
            </a:r>
          </a:p>
          <a:p>
            <a:pPr marL="0" indent="0" algn="r" rtl="1">
              <a:buNone/>
            </a:pPr>
            <a:r>
              <a:rPr lang="fa-IR" dirty="0" smtClean="0">
                <a:cs typeface="B Nazanin" panose="00000400000000000000" pitchFamily="2" charset="-78"/>
              </a:rPr>
              <a:t>.زمان مناسب </a:t>
            </a:r>
          </a:p>
          <a:p>
            <a:pPr marL="0" indent="0" algn="r" rtl="1">
              <a:buNone/>
            </a:pPr>
            <a:r>
              <a:rPr lang="fa-IR" dirty="0" smtClean="0">
                <a:cs typeface="B Nazanin" panose="00000400000000000000" pitchFamily="2" charset="-78"/>
              </a:rPr>
              <a:t>.مکان مناسب</a:t>
            </a:r>
          </a:p>
          <a:p>
            <a:pPr marL="0" indent="0" algn="r" rtl="1">
              <a:buNone/>
            </a:pPr>
            <a:r>
              <a:rPr lang="fa-IR" dirty="0" smtClean="0">
                <a:cs typeface="B Nazanin" panose="00000400000000000000" pitchFamily="2" charset="-78"/>
              </a:rPr>
              <a:t>آماده سازی </a:t>
            </a:r>
          </a:p>
          <a:p>
            <a:pPr marL="0" indent="0" algn="r" rtl="1">
              <a:buNone/>
            </a:pPr>
            <a:r>
              <a:rPr lang="fa-IR" dirty="0" smtClean="0">
                <a:cs typeface="B Nazanin" panose="00000400000000000000" pitchFamily="2" charset="-78"/>
              </a:rPr>
              <a:t>کشف دانسته های قبلی کودک در این مورد </a:t>
            </a:r>
          </a:p>
          <a:p>
            <a:pPr marL="0" indent="0" algn="r" rtl="1">
              <a:buNone/>
            </a:pPr>
            <a:r>
              <a:rPr lang="fa-IR" dirty="0" smtClean="0">
                <a:cs typeface="B Nazanin" panose="00000400000000000000" pitchFamily="2" charset="-78"/>
              </a:rPr>
              <a:t>بیان موضوع در قالب قصه  </a:t>
            </a:r>
          </a:p>
          <a:p>
            <a:pPr marL="0" indent="0" algn="r" rtl="1">
              <a:buNone/>
            </a:pPr>
            <a:r>
              <a:rPr lang="fa-IR" dirty="0" smtClean="0">
                <a:cs typeface="B Nazanin" panose="00000400000000000000" pitchFamily="2" charset="-78"/>
              </a:rPr>
              <a:t> افشای حقیقت </a:t>
            </a:r>
          </a:p>
          <a:p>
            <a:pPr marL="0" indent="0" algn="r" rtl="1">
              <a:buNone/>
            </a:pPr>
            <a:r>
              <a:rPr lang="fa-IR" dirty="0" smtClean="0">
                <a:cs typeface="B Nazanin" panose="00000400000000000000" pitchFamily="2" charset="-78"/>
              </a:rPr>
              <a:t>پاسخ به واکنش کودک</a:t>
            </a:r>
            <a:endParaRPr lang="fa-IR"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77" y="2690890"/>
            <a:ext cx="3999343" cy="2842439"/>
          </a:xfrm>
          <a:prstGeom prst="rect">
            <a:avLst/>
          </a:prstGeom>
        </p:spPr>
      </p:pic>
    </p:spTree>
    <p:extLst>
      <p:ext uri="{BB962C8B-B14F-4D97-AF65-F5344CB8AC3E}">
        <p14:creationId xmlns:p14="http://schemas.microsoft.com/office/powerpoint/2010/main" val="75893430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تولد فرزند جدید و رفتارهای بد فرزند اول</a:t>
            </a:r>
            <a:endParaRPr lang="en-US" sz="4400" b="1" dirty="0">
              <a:cs typeface="B Nazanin" panose="00000400000000000000" pitchFamily="2" charset="-78"/>
            </a:endParaRPr>
          </a:p>
        </p:txBody>
      </p:sp>
      <p:sp>
        <p:nvSpPr>
          <p:cNvPr id="3" name="Content Placeholder 2"/>
          <p:cNvSpPr>
            <a:spLocks noGrp="1"/>
          </p:cNvSpPr>
          <p:nvPr>
            <p:ph sz="quarter" idx="13"/>
          </p:nvPr>
        </p:nvSpPr>
        <p:spPr>
          <a:xfrm>
            <a:off x="687976" y="1773405"/>
            <a:ext cx="10394707" cy="3311189"/>
          </a:xfrm>
        </p:spPr>
        <p:txBody>
          <a:bodyPr/>
          <a:lstStyle/>
          <a:p>
            <a:pPr marL="0" indent="0" algn="r" rtl="1">
              <a:buNone/>
            </a:pPr>
            <a:r>
              <a:rPr lang="fa-IR" dirty="0" smtClean="0">
                <a:cs typeface="B Nazanin" panose="00000400000000000000" pitchFamily="2" charset="-78"/>
              </a:rPr>
              <a:t>مسلما قبل از تولد کودک را آماده می کنیم .</a:t>
            </a:r>
          </a:p>
          <a:p>
            <a:pPr marL="0" indent="0" algn="r" rtl="1">
              <a:buNone/>
            </a:pPr>
            <a:r>
              <a:rPr lang="fa-IR" dirty="0" smtClean="0">
                <a:cs typeface="B Nazanin" panose="00000400000000000000" pitchFamily="2" charset="-78"/>
              </a:rPr>
              <a:t>بهترین زمان اطلاع رسانی ماه آخر حاملگی است.</a:t>
            </a:r>
          </a:p>
          <a:p>
            <a:pPr marL="0" indent="0" algn="r" rtl="1">
              <a:buNone/>
            </a:pPr>
            <a:r>
              <a:rPr lang="fa-IR" dirty="0" smtClean="0">
                <a:cs typeface="B Nazanin" panose="00000400000000000000" pitchFamily="2" charset="-78"/>
              </a:rPr>
              <a:t>به سوالات کودک در این مورد پاسخ می دهیم.</a:t>
            </a:r>
          </a:p>
          <a:p>
            <a:pPr marL="0" indent="0" algn="r" rtl="1">
              <a:buNone/>
            </a:pPr>
            <a:r>
              <a:rPr lang="fa-IR" dirty="0" smtClean="0">
                <a:cs typeface="B Nazanin" panose="00000400000000000000" pitchFamily="2" charset="-78"/>
              </a:rPr>
              <a:t>تاکید بر تواناییهای برتر کودک نسبت به نوزاد (صحبت کردن، راه رفتن، غذا خوردن و....)</a:t>
            </a:r>
          </a:p>
          <a:p>
            <a:pPr marL="0" indent="0" algn="r" rtl="1">
              <a:buNone/>
            </a:pPr>
            <a:r>
              <a:rPr lang="fa-IR" dirty="0" smtClean="0">
                <a:cs typeface="B Nazanin" panose="00000400000000000000" pitchFamily="2" charset="-78"/>
              </a:rPr>
              <a:t>تهیه عروسک و شبیه سازی عروسک به جنین  درون شکم، واز کودک بخواهیم خود را به او معرفی کند.</a:t>
            </a:r>
          </a:p>
          <a:p>
            <a:pPr marL="0" indent="0" algn="r" rtl="1">
              <a:buNone/>
            </a:pPr>
            <a:r>
              <a:rPr lang="fa-IR" dirty="0" smtClean="0">
                <a:cs typeface="B Nazanin" panose="00000400000000000000" pitchFamily="2" charset="-78"/>
              </a:rPr>
              <a:t>عکسهای سونوگرافی از جنین را به کودک نشان دهیم.</a:t>
            </a: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26" y="4158049"/>
            <a:ext cx="1729946" cy="1309816"/>
          </a:xfrm>
          <a:prstGeom prst="rect">
            <a:avLst/>
          </a:prstGeom>
        </p:spPr>
      </p:pic>
    </p:spTree>
    <p:extLst>
      <p:ext uri="{BB962C8B-B14F-4D97-AF65-F5344CB8AC3E}">
        <p14:creationId xmlns:p14="http://schemas.microsoft.com/office/powerpoint/2010/main" val="166418852"/>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75943" y="788002"/>
            <a:ext cx="10455729" cy="4821819"/>
          </a:xfrm>
        </p:spPr>
        <p:txBody>
          <a:bodyPr/>
          <a:lstStyle/>
          <a:p>
            <a:pPr marL="0" indent="0" algn="just" rtl="1">
              <a:lnSpc>
                <a:spcPct val="150000"/>
              </a:lnSpc>
              <a:buNone/>
            </a:pPr>
            <a:r>
              <a:rPr lang="fa-IR" dirty="0" smtClean="0">
                <a:cs typeface="B Nazanin" panose="00000400000000000000" pitchFamily="2" charset="-78"/>
              </a:rPr>
              <a:t>در زمان بستری مادر در بیمارستان ،تهیه یک هدیه، وزمان ترخیص مادر از بیمارستان و ورود به منزل آن هدیه را از طرف نوزاد به کودک بدهید.</a:t>
            </a:r>
          </a:p>
          <a:p>
            <a:pPr marL="0" indent="0" algn="just" rtl="1">
              <a:lnSpc>
                <a:spcPct val="150000"/>
              </a:lnSpc>
              <a:buNone/>
            </a:pPr>
            <a:r>
              <a:rPr lang="fa-IR" dirty="0" smtClean="0">
                <a:cs typeface="B Nazanin" panose="00000400000000000000" pitchFamily="2" charset="-78"/>
              </a:rPr>
              <a:t>همراهی کودک جهت تهیه هدیه از طرف خودش به نوزاد متولد شده و قرار دادن آن در یک مکان در معرض دید در اتاق.</a:t>
            </a:r>
          </a:p>
          <a:p>
            <a:pPr marL="0" indent="0" algn="just" rtl="1">
              <a:lnSpc>
                <a:spcPct val="150000"/>
              </a:lnSpc>
              <a:buNone/>
            </a:pPr>
            <a:r>
              <a:rPr lang="fa-IR" dirty="0" smtClean="0">
                <a:cs typeface="B Nazanin" panose="00000400000000000000" pitchFamily="2" charset="-78"/>
              </a:rPr>
              <a:t>در صورت بروز حسادت و احتمال عواقب خطرناک هیچ گاه کودک را با نوزاد تنها نگذارید.</a:t>
            </a:r>
          </a:p>
          <a:p>
            <a:pPr marL="0" indent="0" algn="just" rtl="1">
              <a:lnSpc>
                <a:spcPct val="150000"/>
              </a:lnSpc>
              <a:buNone/>
            </a:pPr>
            <a:r>
              <a:rPr lang="fa-IR" dirty="0" smtClean="0">
                <a:cs typeface="B Nazanin" panose="00000400000000000000" pitchFamily="2" charset="-78"/>
              </a:rPr>
              <a:t>در صورت آزار و اذیت نوزاد توسط کودک، اوراتنبیه نکنید چون هر گونه تنبیه در این ارتباط ،حسادت کودک را بیشتر می کند در این گونه موقعیت ها دوباره لازم است به تواناییهای وی اشاره کنید .   </a:t>
            </a:r>
          </a:p>
          <a:p>
            <a:pPr marL="0" indent="0" algn="just" rtl="1">
              <a:lnSpc>
                <a:spcPct val="150000"/>
              </a:lnSpc>
              <a:buNone/>
            </a:pPr>
            <a:r>
              <a:rPr lang="fa-IR" dirty="0">
                <a:cs typeface="B Nazanin" panose="00000400000000000000" pitchFamily="2" charset="-78"/>
              </a:rPr>
              <a:t>برخی کودکان با تولد فرزند جدید دچار شب ادراری</a:t>
            </a:r>
            <a:r>
              <a:rPr lang="fa-IR" dirty="0" smtClean="0">
                <a:cs typeface="B Nazanin" panose="00000400000000000000" pitchFamily="2" charset="-78"/>
              </a:rPr>
              <a:t>، بهانه </a:t>
            </a:r>
            <a:r>
              <a:rPr lang="fa-IR" dirty="0">
                <a:cs typeface="B Nazanin" panose="00000400000000000000" pitchFamily="2" charset="-78"/>
              </a:rPr>
              <a:t>گیری وبدخلقی می شوند</a:t>
            </a:r>
            <a:r>
              <a:rPr lang="fa-IR" dirty="0" smtClean="0">
                <a:cs typeface="B Nazanin" panose="00000400000000000000" pitchFamily="2" charset="-78"/>
              </a:rPr>
              <a:t>. نباید </a:t>
            </a:r>
            <a:r>
              <a:rPr lang="fa-IR" dirty="0">
                <a:cs typeface="B Nazanin" panose="00000400000000000000" pitchFamily="2" charset="-78"/>
              </a:rPr>
              <a:t>در قبال این مسایل کودک را تنبیه کنید بلکه باید با مشاور اقدام به درمان نمود.</a:t>
            </a:r>
            <a:endParaRPr lang="en-US" dirty="0">
              <a:cs typeface="B Nazanin" panose="00000400000000000000" pitchFamily="2" charset="-78"/>
            </a:endParaRPr>
          </a:p>
          <a:p>
            <a:pPr marL="0" indent="0" algn="just" rtl="1">
              <a:lnSpc>
                <a:spcPct val="150000"/>
              </a:lnSpc>
              <a:buNone/>
            </a:pPr>
            <a:endParaRPr lang="en-US" dirty="0">
              <a:cs typeface="B Nazanin" panose="00000400000000000000" pitchFamily="2" charset="-78"/>
            </a:endParaRPr>
          </a:p>
        </p:txBody>
      </p:sp>
    </p:spTree>
    <p:extLst>
      <p:ext uri="{BB962C8B-B14F-4D97-AF65-F5344CB8AC3E}">
        <p14:creationId xmlns:p14="http://schemas.microsoft.com/office/powerpoint/2010/main" val="9094766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b="1" dirty="0" smtClean="0">
                <a:cs typeface="B Nazanin" panose="00000400000000000000" pitchFamily="2" charset="-78"/>
              </a:rPr>
              <a:t>خبر مرگ یکی از اعضای خانواده یا  دوستان نزدیک کودک را چگونه به اطلاع او برسانیم؟               </a:t>
            </a: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
        <p:nvSpPr>
          <p:cNvPr id="3" name="Content Placeholder 2"/>
          <p:cNvSpPr>
            <a:spLocks noGrp="1"/>
          </p:cNvSpPr>
          <p:nvPr>
            <p:ph sz="quarter" idx="13"/>
          </p:nvPr>
        </p:nvSpPr>
        <p:spPr>
          <a:xfrm>
            <a:off x="685800" y="1649186"/>
            <a:ext cx="10461171" cy="3725399"/>
          </a:xfrm>
        </p:spPr>
        <p:txBody>
          <a:bodyPr/>
          <a:lstStyle/>
          <a:p>
            <a:pPr algn="r" rtl="1">
              <a:lnSpc>
                <a:spcPct val="150000"/>
              </a:lnSpc>
            </a:pPr>
            <a:r>
              <a:rPr lang="fa-IR" dirty="0" smtClean="0">
                <a:solidFill>
                  <a:srgbClr val="00B050"/>
                </a:solidFill>
                <a:cs typeface="B Nazanin" panose="00000400000000000000" pitchFamily="2" charset="-78"/>
              </a:rPr>
              <a:t>کودکان سنین پیش دبستانی : </a:t>
            </a:r>
            <a:r>
              <a:rPr lang="fa-IR" dirty="0" smtClean="0">
                <a:cs typeface="B Nazanin" panose="00000400000000000000" pitchFamily="2" charset="-78"/>
              </a:rPr>
              <a:t>که هنوز مفهوم مرگ برای آنها شکل نگرفته است، از مرحله بیماری باید شروع کرد ، کودک در جریان بیماری و بیمارستان رفتن فرد قرار گیرد.و مرگ به عنوان یک مسافرت یا خواب طولانی برای کودک توضیح داده شود </a:t>
            </a:r>
          </a:p>
          <a:p>
            <a:pPr algn="r" rtl="1">
              <a:lnSpc>
                <a:spcPct val="150000"/>
              </a:lnSpc>
            </a:pPr>
            <a:endParaRPr lang="en-US" dirty="0" smtClean="0">
              <a:cs typeface="B Nazanin" panose="00000400000000000000" pitchFamily="2" charset="-78"/>
            </a:endParaRPr>
          </a:p>
          <a:p>
            <a:pPr algn="r" rtl="1">
              <a:lnSpc>
                <a:spcPct val="150000"/>
              </a:lnSpc>
            </a:pPr>
            <a:r>
              <a:rPr lang="fa-IR" dirty="0" smtClean="0">
                <a:cs typeface="B Nazanin" panose="00000400000000000000" pitchFamily="2" charset="-78"/>
              </a:rPr>
              <a:t>مشاهده مراسم خاکسپاری برای کودکان استرس زا است ،آنها این رفتار را، رفتاری خشونت آمیز تلقی می کنند و ممکن است تا مدت ها خواب ترسناک ببینند</a:t>
            </a:r>
          </a:p>
          <a:p>
            <a:pPr algn="r" rtl="1">
              <a:lnSpc>
                <a:spcPct val="150000"/>
              </a:lnSpc>
            </a:pPr>
            <a:endParaRPr lang="fa-IR" dirty="0" smtClean="0">
              <a:cs typeface="B Nazanin" panose="00000400000000000000" pitchFamily="2" charset="-78"/>
            </a:endParaRPr>
          </a:p>
          <a:p>
            <a:pPr algn="r" rtl="1">
              <a:lnSpc>
                <a:spcPct val="150000"/>
              </a:lnSpc>
            </a:pPr>
            <a:endParaRPr lang="en-US" dirty="0">
              <a:cs typeface="B Nazanin" panose="00000400000000000000" pitchFamily="2" charset="-78"/>
            </a:endParaRPr>
          </a:p>
        </p:txBody>
      </p:sp>
    </p:spTree>
    <p:extLst>
      <p:ext uri="{BB962C8B-B14F-4D97-AF65-F5344CB8AC3E}">
        <p14:creationId xmlns:p14="http://schemas.microsoft.com/office/powerpoint/2010/main" val="3123865656"/>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440872"/>
            <a:ext cx="10814957" cy="4933714"/>
          </a:xfrm>
        </p:spPr>
        <p:txBody>
          <a:bodyPr/>
          <a:lstStyle/>
          <a:p>
            <a:pPr algn="r" rtl="1">
              <a:lnSpc>
                <a:spcPct val="150000"/>
              </a:lnSpc>
            </a:pPr>
            <a:r>
              <a:rPr lang="fa-IR" dirty="0" smtClean="0">
                <a:solidFill>
                  <a:srgbClr val="00B050"/>
                </a:solidFill>
                <a:cs typeface="B Nazanin" panose="00000400000000000000" pitchFamily="2" charset="-78"/>
              </a:rPr>
              <a:t>کودکان سن مدرسه (دبستان –راهنمایی) : </a:t>
            </a:r>
            <a:r>
              <a:rPr lang="fa-IR" dirty="0" smtClean="0">
                <a:cs typeface="B Nazanin" panose="00000400000000000000" pitchFamily="2" charset="-78"/>
              </a:rPr>
              <a:t>این کودکان باید به تدریج در جریان موضوع قرار بگیرند ،بهتر است در قالب یک داستان یا خاطره از وضعیت مشابه شروع کنیم وبر اساس به تصویر کشیدن وضعیت مشابه شروع کرد . </a:t>
            </a:r>
            <a:endParaRPr lang="fa-IR" dirty="0">
              <a:cs typeface="B Nazanin" panose="00000400000000000000" pitchFamily="2" charset="-78"/>
            </a:endParaRPr>
          </a:p>
          <a:p>
            <a:pPr algn="r" rtl="1">
              <a:lnSpc>
                <a:spcPct val="150000"/>
              </a:lnSpc>
            </a:pPr>
            <a:r>
              <a:rPr lang="fa-IR" dirty="0" smtClean="0">
                <a:cs typeface="B Nazanin" panose="00000400000000000000" pitchFamily="2" charset="-78"/>
              </a:rPr>
              <a:t>در صورت داشتن سوالاتی در مورد اتفاق ، به آن ها پاسخ دهیم  </a:t>
            </a:r>
          </a:p>
          <a:p>
            <a:pPr algn="r" rtl="1">
              <a:lnSpc>
                <a:spcPct val="150000"/>
              </a:lnSpc>
            </a:pPr>
            <a:r>
              <a:rPr lang="fa-IR" dirty="0" smtClean="0">
                <a:cs typeface="B Nazanin" panose="00000400000000000000" pitchFamily="2" charset="-78"/>
              </a:rPr>
              <a:t>در صورت انکار، باید خبر مرگ را به تاخیر بیاندازیم  </a:t>
            </a:r>
          </a:p>
          <a:p>
            <a:pPr algn="r" rtl="1">
              <a:lnSpc>
                <a:spcPct val="150000"/>
              </a:lnSpc>
            </a:pPr>
            <a:r>
              <a:rPr lang="fa-IR" dirty="0" smtClean="0">
                <a:cs typeface="B Nazanin" panose="00000400000000000000" pitchFamily="2" charset="-78"/>
              </a:rPr>
              <a:t>در اولین فرصت ممکن ، فرزندان را از مرگ والدین مطلع کنیم تا در مراسم شرکت فعال داشته باشند </a:t>
            </a:r>
          </a:p>
          <a:p>
            <a:pPr algn="r" rtl="1">
              <a:lnSpc>
                <a:spcPct val="150000"/>
              </a:lnSpc>
            </a:pPr>
            <a:r>
              <a:rPr lang="fa-IR" dirty="0" smtClean="0">
                <a:cs typeface="B Nazanin" panose="00000400000000000000" pitchFamily="2" charset="-78"/>
              </a:rPr>
              <a:t>در مورد خبر مرگ دوست صمیمی یا هم کلاسی می توان خبر را به تاخیر انداخت.</a:t>
            </a:r>
            <a:endParaRPr lang="en-US" dirty="0">
              <a:cs typeface="B Nazanin" panose="00000400000000000000" pitchFamily="2" charset="-78"/>
            </a:endParaRPr>
          </a:p>
        </p:txBody>
      </p:sp>
    </p:spTree>
    <p:extLst>
      <p:ext uri="{BB962C8B-B14F-4D97-AF65-F5344CB8AC3E}">
        <p14:creationId xmlns:p14="http://schemas.microsoft.com/office/powerpoint/2010/main" val="3311007296"/>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41514"/>
            <a:ext cx="10858500" cy="5233071"/>
          </a:xfrm>
        </p:spPr>
        <p:txBody>
          <a:bodyPr/>
          <a:lstStyle/>
          <a:p>
            <a:pPr algn="r" rtl="1">
              <a:lnSpc>
                <a:spcPct val="200000"/>
              </a:lnSpc>
            </a:pPr>
            <a:r>
              <a:rPr lang="fa-IR" dirty="0" smtClean="0">
                <a:cs typeface="B Nazanin" panose="00000400000000000000" pitchFamily="2" charset="-78"/>
              </a:rPr>
              <a:t>مهمترین عکس العمل  های بعدی ، خشم وافسردگی است.خشم وعصبانیت ممکن است متوجه پرسنل پزشکی،پزشکان یا بزرگتر ها باشد.</a:t>
            </a:r>
          </a:p>
          <a:p>
            <a:pPr algn="r" rtl="1">
              <a:lnSpc>
                <a:spcPct val="200000"/>
              </a:lnSpc>
            </a:pPr>
            <a:r>
              <a:rPr lang="fa-IR" dirty="0" smtClean="0">
                <a:cs typeface="B Nazanin" panose="00000400000000000000" pitchFamily="2" charset="-78"/>
              </a:rPr>
              <a:t>کودکان سنین مدرسه می توانند در مراسم تدوین شرکت کنند.</a:t>
            </a:r>
          </a:p>
          <a:p>
            <a:pPr algn="r" rtl="1">
              <a:lnSpc>
                <a:spcPct val="200000"/>
              </a:lnSpc>
            </a:pPr>
            <a:r>
              <a:rPr lang="fa-IR" dirty="0" smtClean="0">
                <a:solidFill>
                  <a:srgbClr val="00B050"/>
                </a:solidFill>
                <a:cs typeface="B Nazanin" panose="00000400000000000000" pitchFamily="2" charset="-78"/>
              </a:rPr>
              <a:t>سنین نوجوانی (دبیرستان): </a:t>
            </a:r>
            <a:r>
              <a:rPr lang="fa-IR" dirty="0" smtClean="0">
                <a:cs typeface="B Nazanin" panose="00000400000000000000" pitchFamily="2" charset="-78"/>
              </a:rPr>
              <a:t>خبر رسانی فوت عزیزان مشابه بزرگسالان است . </a:t>
            </a:r>
          </a:p>
          <a:p>
            <a:pPr algn="r" rtl="1">
              <a:lnSpc>
                <a:spcPct val="200000"/>
              </a:lnSpc>
            </a:pPr>
            <a:r>
              <a:rPr lang="fa-IR" dirty="0" smtClean="0">
                <a:cs typeface="B Nazanin" panose="00000400000000000000" pitchFamily="2" charset="-78"/>
              </a:rPr>
              <a:t>افشای خبر فوت باید تدریجی (مرحله به مرحله ) باشد .</a:t>
            </a:r>
          </a:p>
        </p:txBody>
      </p:sp>
    </p:spTree>
    <p:extLst>
      <p:ext uri="{BB962C8B-B14F-4D97-AF65-F5344CB8AC3E}">
        <p14:creationId xmlns:p14="http://schemas.microsoft.com/office/powerpoint/2010/main" val="206740638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effectLst>
                  <a:outerShdw blurRad="38100" dist="38100" dir="2700000" algn="tl">
                    <a:srgbClr val="000000">
                      <a:alpha val="43137"/>
                    </a:srgbClr>
                  </a:outerShdw>
                </a:effectLst>
                <a:cs typeface="B Nazanin" panose="00000400000000000000" pitchFamily="2" charset="-78"/>
              </a:rPr>
              <a:t>موانع رساندن خبر بد</a:t>
            </a:r>
            <a:endParaRPr lang="fa-IR"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sz="quarter" idx="13"/>
          </p:nvPr>
        </p:nvSpPr>
        <p:spPr/>
        <p:txBody>
          <a:bodyPr/>
          <a:lstStyle/>
          <a:p>
            <a:pPr algn="r" rtl="1">
              <a:lnSpc>
                <a:spcPct val="200000"/>
              </a:lnSpc>
            </a:pPr>
            <a:r>
              <a:rPr lang="fa-IR" dirty="0" smtClean="0">
                <a:cs typeface="B Nazanin" panose="00000400000000000000" pitchFamily="2" charset="-78"/>
              </a:rPr>
              <a:t>اضطراب</a:t>
            </a:r>
            <a:endParaRPr lang="fa-IR" dirty="0">
              <a:cs typeface="B Nazanin" panose="00000400000000000000" pitchFamily="2" charset="-78"/>
            </a:endParaRPr>
          </a:p>
          <a:p>
            <a:pPr algn="r" rtl="1">
              <a:lnSpc>
                <a:spcPct val="200000"/>
              </a:lnSpc>
            </a:pPr>
            <a:r>
              <a:rPr lang="fa-IR" dirty="0">
                <a:cs typeface="B Nazanin" panose="00000400000000000000" pitchFamily="2" charset="-78"/>
              </a:rPr>
              <a:t>بارناشی از پذیرش </a:t>
            </a:r>
            <a:r>
              <a:rPr lang="fa-IR" dirty="0" smtClean="0">
                <a:cs typeface="B Nazanin" panose="00000400000000000000" pitchFamily="2" charset="-78"/>
              </a:rPr>
              <a:t>مسئولیت خبر</a:t>
            </a:r>
            <a:endParaRPr lang="fa-IR" dirty="0">
              <a:cs typeface="B Nazanin" panose="00000400000000000000" pitchFamily="2" charset="-78"/>
            </a:endParaRPr>
          </a:p>
          <a:p>
            <a:pPr algn="r" rtl="1">
              <a:lnSpc>
                <a:spcPct val="200000"/>
              </a:lnSpc>
            </a:pPr>
            <a:r>
              <a:rPr lang="fa-IR" dirty="0">
                <a:cs typeface="B Nazanin" panose="00000400000000000000" pitchFamily="2" charset="-78"/>
              </a:rPr>
              <a:t>ترس از ارزیابی منفی</a:t>
            </a:r>
            <a:endParaRPr lang="en-US" dirty="0">
              <a:cs typeface="B Nazanin" panose="00000400000000000000" pitchFamily="2" charset="-78"/>
            </a:endParaRPr>
          </a:p>
          <a:p>
            <a:pPr algn="r" rtl="1">
              <a:lnSpc>
                <a:spcPct val="200000"/>
              </a:lnSpc>
            </a:pPr>
            <a:endParaRPr lang="fa-IR"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25" y="3299254"/>
            <a:ext cx="4127158" cy="2300962"/>
          </a:xfrm>
          <a:prstGeom prst="rect">
            <a:avLst/>
          </a:prstGeom>
        </p:spPr>
      </p:pic>
    </p:spTree>
    <p:extLst>
      <p:ext uri="{BB962C8B-B14F-4D97-AF65-F5344CB8AC3E}">
        <p14:creationId xmlns:p14="http://schemas.microsoft.com/office/powerpoint/2010/main" val="3127917127"/>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smtClean="0">
                <a:cs typeface="B Nazanin" panose="00000400000000000000" pitchFamily="2" charset="-78"/>
              </a:rPr>
              <a:t>در صورتی که کودکی، ناخواسته خبر بد شنید چه باید کرد؟</a:t>
            </a:r>
            <a:endParaRPr lang="fa-IR" sz="4000" b="1" dirty="0">
              <a:cs typeface="B Nazanin" panose="00000400000000000000" pitchFamily="2" charset="-78"/>
            </a:endParaRPr>
          </a:p>
        </p:txBody>
      </p:sp>
      <p:sp>
        <p:nvSpPr>
          <p:cNvPr id="3" name="Content Placeholder 2"/>
          <p:cNvSpPr>
            <a:spLocks noGrp="1"/>
          </p:cNvSpPr>
          <p:nvPr>
            <p:ph sz="quarter" idx="13"/>
          </p:nvPr>
        </p:nvSpPr>
        <p:spPr>
          <a:xfrm>
            <a:off x="685801" y="1837765"/>
            <a:ext cx="10394707" cy="3311189"/>
          </a:xfrm>
        </p:spPr>
        <p:txBody>
          <a:bodyPr/>
          <a:lstStyle/>
          <a:p>
            <a:pPr marL="0" indent="0" algn="just" rtl="1">
              <a:lnSpc>
                <a:spcPct val="150000"/>
              </a:lnSpc>
              <a:buNone/>
            </a:pPr>
            <a:r>
              <a:rPr lang="fa-IR" dirty="0" smtClean="0">
                <a:cs typeface="B Nazanin" panose="00000400000000000000" pitchFamily="2" charset="-78"/>
              </a:rPr>
              <a:t>خبرهای مربوط به حوادث و پیشامدها که باعث نگرانی می شوند، ممکن است از روی بی احتیاطی و کنجکاوی بزرگترها به اطلاع کودکان برسد و به طرح سوالات مختلف در ذهن کودک منجر شود وترس نگرانیهایی را به وجود بیا ورد؛ در این صورت اقداماتی که باید انجام دهیم:</a:t>
            </a:r>
          </a:p>
          <a:p>
            <a:pPr marL="0" indent="0" algn="just" rtl="1">
              <a:lnSpc>
                <a:spcPct val="150000"/>
              </a:lnSpc>
              <a:buNone/>
            </a:pPr>
            <a:r>
              <a:rPr lang="fa-IR" dirty="0" smtClean="0">
                <a:cs typeface="B Nazanin" panose="00000400000000000000" pitchFamily="2" charset="-78"/>
              </a:rPr>
              <a:t>با حوصله به سوالات بچه ها پاسخ بدهیم </a:t>
            </a:r>
          </a:p>
          <a:p>
            <a:pPr marL="0" indent="0" algn="just" rtl="1">
              <a:lnSpc>
                <a:spcPct val="150000"/>
              </a:lnSpc>
              <a:buNone/>
            </a:pPr>
            <a:r>
              <a:rPr lang="fa-IR" dirty="0" smtClean="0">
                <a:cs typeface="B Nazanin" panose="00000400000000000000" pitchFamily="2" charset="-78"/>
              </a:rPr>
              <a:t>سعی کنیم از بار هیجانی موضوع کم کنیم، به عبارتی شدت جراحات وارد آمده را کمتر جلوه بدهیم .</a:t>
            </a:r>
            <a:endParaRPr lang="fa-IR" dirty="0">
              <a:cs typeface="B Nazanin" panose="00000400000000000000" pitchFamily="2" charset="-78"/>
            </a:endParaRPr>
          </a:p>
          <a:p>
            <a:pPr marL="457200" indent="-457200" algn="just" rtl="1">
              <a:lnSpc>
                <a:spcPct val="150000"/>
              </a:lnSpc>
              <a:buAutoNum type="arabicPeriod"/>
            </a:pPr>
            <a:endParaRPr lang="fa-IR" dirty="0" smtClean="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71" y="4479327"/>
            <a:ext cx="3812746" cy="1821592"/>
          </a:xfrm>
          <a:prstGeom prst="rect">
            <a:avLst/>
          </a:prstGeom>
        </p:spPr>
      </p:pic>
    </p:spTree>
    <p:extLst>
      <p:ext uri="{BB962C8B-B14F-4D97-AF65-F5344CB8AC3E}">
        <p14:creationId xmlns:p14="http://schemas.microsoft.com/office/powerpoint/2010/main" val="4183930851"/>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95943" y="283582"/>
            <a:ext cx="11332028" cy="4985104"/>
          </a:xfrm>
        </p:spPr>
        <p:txBody>
          <a:bodyPr/>
          <a:lstStyle/>
          <a:p>
            <a:pPr marL="0" indent="0" algn="just" rtl="1">
              <a:lnSpc>
                <a:spcPct val="200000"/>
              </a:lnSpc>
              <a:buNone/>
            </a:pPr>
            <a:r>
              <a:rPr lang="fa-IR" dirty="0" smtClean="0">
                <a:cs typeface="B Nazanin" panose="00000400000000000000" pitchFamily="2" charset="-78"/>
              </a:rPr>
              <a:t>به گونه ای توجیه کنیم که چنین اتفاقات ناگواری خیلی بندرت پیش میاد</a:t>
            </a:r>
          </a:p>
          <a:p>
            <a:pPr marL="0" indent="0" algn="just" rtl="1">
              <a:lnSpc>
                <a:spcPct val="200000"/>
              </a:lnSpc>
              <a:buNone/>
            </a:pPr>
            <a:r>
              <a:rPr lang="fa-IR" dirty="0" smtClean="0">
                <a:cs typeface="B Nazanin" panose="00000400000000000000" pitchFamily="2" charset="-78"/>
              </a:rPr>
              <a:t>لازم است بگوییم که با مراعات توصیه های ایمنی وتذکر بزرگسالان می توان جلوی چنین حواشی را گرفت</a:t>
            </a:r>
          </a:p>
          <a:p>
            <a:pPr marL="0" indent="0" algn="just" rtl="1">
              <a:lnSpc>
                <a:spcPct val="200000"/>
              </a:lnSpc>
              <a:buNone/>
            </a:pPr>
            <a:r>
              <a:rPr lang="fa-IR" dirty="0" smtClean="0">
                <a:cs typeface="B Nazanin" panose="00000400000000000000" pitchFamily="2" charset="-78"/>
              </a:rPr>
              <a:t>بگوییم عاملان حادثه مثل (دزدیده شدن، سوءاستفاده و...) شناسایی و دستگیر شده اند.</a:t>
            </a:r>
            <a:endParaRPr lang="en-US" dirty="0">
              <a:cs typeface="B Nazanin" panose="00000400000000000000" pitchFamily="2" charset="-78"/>
            </a:endParaRPr>
          </a:p>
        </p:txBody>
      </p:sp>
    </p:spTree>
    <p:extLst>
      <p:ext uri="{BB962C8B-B14F-4D97-AF65-F5344CB8AC3E}">
        <p14:creationId xmlns:p14="http://schemas.microsoft.com/office/powerpoint/2010/main" val="4153591449"/>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0701" y="217714"/>
            <a:ext cx="11260592" cy="5138254"/>
          </a:xfrm>
        </p:spPr>
      </p:pic>
    </p:spTree>
    <p:extLst>
      <p:ext uri="{BB962C8B-B14F-4D97-AF65-F5344CB8AC3E}">
        <p14:creationId xmlns:p14="http://schemas.microsoft.com/office/powerpoint/2010/main" val="291269014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effectLst>
                  <a:outerShdw blurRad="38100" dist="38100" dir="2700000" algn="tl">
                    <a:srgbClr val="000000">
                      <a:alpha val="43137"/>
                    </a:srgbClr>
                  </a:outerShdw>
                </a:effectLst>
                <a:cs typeface="B Nazanin" panose="00000400000000000000" pitchFamily="2" charset="-78"/>
              </a:rPr>
              <a:t>خلاصه نکات مهم برای والدین</a:t>
            </a:r>
            <a:endParaRPr lang="fa-IR"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sz="quarter" idx="13"/>
          </p:nvPr>
        </p:nvSpPr>
        <p:spPr/>
        <p:txBody>
          <a:bodyPr>
            <a:normAutofit lnSpcReduction="10000"/>
          </a:bodyPr>
          <a:lstStyle/>
          <a:p>
            <a:pPr algn="just" rtl="1">
              <a:lnSpc>
                <a:spcPct val="150000"/>
              </a:lnSpc>
            </a:pPr>
            <a:endParaRPr lang="fa-IR" dirty="0" smtClean="0">
              <a:cs typeface="B Nazanin" panose="00000400000000000000" pitchFamily="2" charset="-78"/>
            </a:endParaRPr>
          </a:p>
          <a:p>
            <a:pPr algn="just" rtl="1">
              <a:lnSpc>
                <a:spcPct val="150000"/>
              </a:lnSpc>
            </a:pPr>
            <a:endParaRPr lang="fa-IR" dirty="0">
              <a:cs typeface="B Nazanin" panose="00000400000000000000" pitchFamily="2" charset="-78"/>
            </a:endParaRPr>
          </a:p>
          <a:p>
            <a:pPr algn="just" rtl="1">
              <a:lnSpc>
                <a:spcPct val="150000"/>
              </a:lnSpc>
            </a:pPr>
            <a:r>
              <a:rPr lang="fa-IR" dirty="0" smtClean="0">
                <a:cs typeface="B Nazanin" panose="00000400000000000000" pitchFamily="2" charset="-78"/>
              </a:rPr>
              <a:t>هرگز اجازه ندهید موضوع آنقدر طولانی شود که بچه ها خبرهای بد را از افراد دیگر بشنوند</a:t>
            </a:r>
          </a:p>
          <a:p>
            <a:pPr algn="just" rtl="1">
              <a:lnSpc>
                <a:spcPct val="150000"/>
              </a:lnSpc>
            </a:pPr>
            <a:r>
              <a:rPr lang="fa-IR" dirty="0" smtClean="0">
                <a:cs typeface="B Nazanin" panose="00000400000000000000" pitchFamily="2" charset="-78"/>
              </a:rPr>
              <a:t>سوالاتی را که ممکن است از شما بپرس</a:t>
            </a:r>
            <a:r>
              <a:rPr lang="fa-IR" dirty="0">
                <a:cs typeface="B Nazanin" panose="00000400000000000000" pitchFamily="2" charset="-78"/>
              </a:rPr>
              <a:t>ن</a:t>
            </a:r>
            <a:r>
              <a:rPr lang="fa-IR" dirty="0" smtClean="0">
                <a:cs typeface="B Nazanin" panose="00000400000000000000" pitchFamily="2" charset="-78"/>
              </a:rPr>
              <a:t>د پیش بینی کنید و آمادۀ پاسخ دهی به آن ها باشید</a:t>
            </a:r>
          </a:p>
          <a:p>
            <a:pPr algn="just" rtl="1">
              <a:lnSpc>
                <a:spcPct val="150000"/>
              </a:lnSpc>
            </a:pPr>
            <a:r>
              <a:rPr lang="fa-IR" dirty="0" smtClean="0">
                <a:cs typeface="B Nazanin" panose="00000400000000000000" pitchFamily="2" charset="-78"/>
              </a:rPr>
              <a:t>مکان خلوتی را برای افشای خبر بد انتخاب کنید، جایی که بچه ها احساس </a:t>
            </a:r>
            <a:r>
              <a:rPr lang="fa-IR" dirty="0">
                <a:cs typeface="B Nazanin" panose="00000400000000000000" pitchFamily="2" charset="-78"/>
              </a:rPr>
              <a:t>آ</a:t>
            </a:r>
            <a:r>
              <a:rPr lang="fa-IR" dirty="0" smtClean="0">
                <a:cs typeface="B Nazanin" panose="00000400000000000000" pitchFamily="2" charset="-78"/>
              </a:rPr>
              <a:t>رامش و امنیت کنند وکسی مزاحم نشود</a:t>
            </a:r>
          </a:p>
          <a:p>
            <a:pPr algn="just" rtl="1">
              <a:lnSpc>
                <a:spcPct val="150000"/>
              </a:lnSpc>
            </a:pPr>
            <a:r>
              <a:rPr lang="fa-IR" dirty="0" smtClean="0">
                <a:cs typeface="B Nazanin" panose="00000400000000000000" pitchFamily="2" charset="-78"/>
              </a:rPr>
              <a:t>در زمان بیان خبر تلفن را خاموش کنید</a:t>
            </a:r>
          </a:p>
          <a:p>
            <a:pPr algn="just" rtl="1">
              <a:lnSpc>
                <a:spcPct val="150000"/>
              </a:lnSpc>
            </a:pPr>
            <a:endParaRPr lang="fa-IR" dirty="0" smtClean="0">
              <a:cs typeface="B Nazanin" panose="00000400000000000000" pitchFamily="2" charset="-78"/>
            </a:endParaRPr>
          </a:p>
          <a:p>
            <a:pPr algn="just" rtl="1">
              <a:lnSpc>
                <a:spcPct val="150000"/>
              </a:lnSpc>
            </a:pPr>
            <a:endParaRPr lang="en-US" dirty="0" smtClean="0">
              <a:cs typeface="B Nazanin" panose="00000400000000000000" pitchFamily="2" charset="-78"/>
            </a:endParaRPr>
          </a:p>
          <a:p>
            <a:pPr algn="just" rtl="1">
              <a:lnSpc>
                <a:spcPct val="150000"/>
              </a:lnSpc>
            </a:pPr>
            <a:endParaRPr lang="fa-IR" dirty="0">
              <a:cs typeface="B Nazanin" panose="00000400000000000000" pitchFamily="2" charset="-78"/>
            </a:endParaRPr>
          </a:p>
        </p:txBody>
      </p:sp>
    </p:spTree>
    <p:extLst>
      <p:ext uri="{BB962C8B-B14F-4D97-AF65-F5344CB8AC3E}">
        <p14:creationId xmlns:p14="http://schemas.microsoft.com/office/powerpoint/2010/main" val="3338070161"/>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1108697" y="1353778"/>
            <a:ext cx="9974825" cy="3785652"/>
          </a:xfrm>
          <a:prstGeom prst="rect">
            <a:avLst/>
          </a:prstGeom>
          <a:noFill/>
        </p:spPr>
        <p:txBody>
          <a:bodyPr wrap="square" rtlCol="0">
            <a:spAutoFit/>
          </a:bodyPr>
          <a:lstStyle/>
          <a:p>
            <a:pPr marL="285750" indent="-285750" algn="just" rtl="1">
              <a:buFont typeface="Arial" panose="020B0604020202020204" pitchFamily="34" charset="0"/>
              <a:buChar char="•"/>
            </a:pPr>
            <a:r>
              <a:rPr lang="fa-IR" sz="2000" dirty="0" smtClean="0">
                <a:cs typeface="B Nazanin" panose="00000400000000000000" pitchFamily="2" charset="-78"/>
              </a:rPr>
              <a:t>رو </a:t>
            </a:r>
            <a:r>
              <a:rPr lang="fa-IR" sz="2000" dirty="0">
                <a:cs typeface="B Nazanin" panose="00000400000000000000" pitchFamily="2" charset="-78"/>
              </a:rPr>
              <a:t>راست باشید</a:t>
            </a:r>
            <a:r>
              <a:rPr lang="fa-IR" sz="2000" dirty="0" smtClean="0">
                <a:cs typeface="B Nazanin" panose="00000400000000000000" pitchFamily="2" charset="-78"/>
              </a:rPr>
              <a:t>، واقعیت </a:t>
            </a:r>
            <a:r>
              <a:rPr lang="fa-IR" sz="2000" dirty="0">
                <a:cs typeface="B Nazanin" panose="00000400000000000000" pitchFamily="2" charset="-78"/>
              </a:rPr>
              <a:t>را صادقانه بیان کنید</a:t>
            </a:r>
          </a:p>
          <a:p>
            <a:pPr marL="285750" indent="-285750" algn="just" rtl="1">
              <a:buFont typeface="Arial" panose="020B0604020202020204" pitchFamily="34" charset="0"/>
              <a:buChar char="•"/>
            </a:pPr>
            <a:endParaRPr lang="fa-IR" sz="2000" dirty="0">
              <a:cs typeface="B Nazanin" panose="00000400000000000000" pitchFamily="2" charset="-78"/>
            </a:endParaRPr>
          </a:p>
          <a:p>
            <a:pPr marL="285750" indent="-285750" algn="just" rtl="1">
              <a:buFont typeface="Arial" panose="020B0604020202020204" pitchFamily="34" charset="0"/>
              <a:buChar char="•"/>
            </a:pPr>
            <a:r>
              <a:rPr lang="fa-IR" sz="2000" dirty="0">
                <a:cs typeface="B Nazanin" panose="00000400000000000000" pitchFamily="2" charset="-78"/>
              </a:rPr>
              <a:t>توضیحات ساده وکامل باشد</a:t>
            </a:r>
            <a:r>
              <a:rPr lang="fa-IR" sz="2000" dirty="0" smtClean="0">
                <a:cs typeface="B Nazanin" panose="00000400000000000000" pitchFamily="2" charset="-78"/>
              </a:rPr>
              <a:t>. اگر </a:t>
            </a:r>
            <a:r>
              <a:rPr lang="fa-IR" sz="2000" dirty="0">
                <a:cs typeface="B Nazanin" panose="00000400000000000000" pitchFamily="2" charset="-78"/>
              </a:rPr>
              <a:t>چیزی را نمی دانید یا نمیتوانید توضیح دهید بگویید "نمی دانم"</a:t>
            </a:r>
          </a:p>
          <a:p>
            <a:pPr marL="285750" indent="-285750" algn="just" rtl="1">
              <a:buFont typeface="Arial" panose="020B0604020202020204" pitchFamily="34" charset="0"/>
              <a:buChar char="•"/>
            </a:pPr>
            <a:endParaRPr lang="fa-IR" sz="2000" dirty="0">
              <a:cs typeface="B Nazanin" panose="00000400000000000000" pitchFamily="2" charset="-78"/>
            </a:endParaRPr>
          </a:p>
          <a:p>
            <a:pPr marL="285750" indent="-285750" algn="just" rtl="1">
              <a:buFont typeface="Arial" panose="020B0604020202020204" pitchFamily="34" charset="0"/>
              <a:buChar char="•"/>
            </a:pPr>
            <a:r>
              <a:rPr lang="fa-IR" sz="2000" dirty="0">
                <a:cs typeface="B Nazanin" panose="00000400000000000000" pitchFamily="2" charset="-78"/>
              </a:rPr>
              <a:t>از کلمات و جملاتی استفاده کنید که برای کودک قابل فهم باشند</a:t>
            </a:r>
            <a:r>
              <a:rPr lang="fa-IR" sz="2000" dirty="0" smtClean="0">
                <a:cs typeface="B Nazanin" panose="00000400000000000000" pitchFamily="2" charset="-78"/>
              </a:rPr>
              <a:t>. توضیح </a:t>
            </a:r>
            <a:r>
              <a:rPr lang="fa-IR" sz="2000" dirty="0">
                <a:cs typeface="B Nazanin" panose="00000400000000000000" pitchFamily="2" charset="-78"/>
              </a:rPr>
              <a:t>بعضی </a:t>
            </a:r>
            <a:r>
              <a:rPr lang="fa-IR" sz="2000" dirty="0" smtClean="0">
                <a:cs typeface="B Nazanin" panose="00000400000000000000" pitchFamily="2" charset="-78"/>
              </a:rPr>
              <a:t>مسائل </a:t>
            </a:r>
            <a:r>
              <a:rPr lang="fa-IR" sz="2000" dirty="0">
                <a:cs typeface="B Nazanin" panose="00000400000000000000" pitchFamily="2" charset="-78"/>
              </a:rPr>
              <a:t>ممکن است کودکان کوچکتر را گیج </a:t>
            </a:r>
            <a:r>
              <a:rPr lang="fa-IR" sz="2000" dirty="0" smtClean="0">
                <a:cs typeface="B Nazanin" panose="00000400000000000000" pitchFamily="2" charset="-78"/>
              </a:rPr>
              <a:t>کند</a:t>
            </a:r>
          </a:p>
          <a:p>
            <a:pPr marL="285750" indent="-285750" algn="just" rtl="1">
              <a:buFont typeface="Arial" panose="020B0604020202020204" pitchFamily="34" charset="0"/>
              <a:buChar char="•"/>
            </a:pPr>
            <a:endParaRPr lang="fa-IR" sz="2000" dirty="0">
              <a:cs typeface="B Nazanin" panose="00000400000000000000" pitchFamily="2" charset="-78"/>
            </a:endParaRPr>
          </a:p>
          <a:p>
            <a:pPr marL="285750" indent="-285750" algn="just" rtl="1">
              <a:buFont typeface="Arial" panose="020B0604020202020204" pitchFamily="34" charset="0"/>
              <a:buChar char="•"/>
            </a:pPr>
            <a:r>
              <a:rPr lang="fa-IR" sz="2000" dirty="0">
                <a:cs typeface="B Nazanin" panose="00000400000000000000" pitchFamily="2" charset="-78"/>
              </a:rPr>
              <a:t>خیلی پر حرفی نکنید </a:t>
            </a:r>
            <a:r>
              <a:rPr lang="fa-IR" sz="2000" dirty="0" smtClean="0">
                <a:cs typeface="B Nazanin" panose="00000400000000000000" pitchFamily="2" charset="-78"/>
              </a:rPr>
              <a:t>و از </a:t>
            </a:r>
            <a:r>
              <a:rPr lang="fa-IR" sz="2000" dirty="0">
                <a:cs typeface="B Nazanin" panose="00000400000000000000" pitchFamily="2" charset="-78"/>
              </a:rPr>
              <a:t>توضیحات اضافه وخسته کننده بپرهیزید</a:t>
            </a:r>
          </a:p>
          <a:p>
            <a:pPr marL="285750" indent="-285750" algn="just" rtl="1">
              <a:buFont typeface="Arial" panose="020B0604020202020204" pitchFamily="34" charset="0"/>
              <a:buChar char="•"/>
            </a:pPr>
            <a:endParaRPr lang="fa-IR" sz="2000" dirty="0">
              <a:cs typeface="B Nazanin" panose="00000400000000000000" pitchFamily="2" charset="-78"/>
            </a:endParaRPr>
          </a:p>
          <a:p>
            <a:pPr marL="285750" indent="-285750" algn="just" rtl="1">
              <a:buFont typeface="Arial" panose="020B0604020202020204" pitchFamily="34" charset="0"/>
              <a:buChar char="•"/>
            </a:pPr>
            <a:r>
              <a:rPr lang="fa-IR" sz="2000" dirty="0">
                <a:cs typeface="B Nazanin" panose="00000400000000000000" pitchFamily="2" charset="-78"/>
              </a:rPr>
              <a:t>در بین صحبت اجازه سوال کردن به کودک بدهید</a:t>
            </a:r>
          </a:p>
          <a:p>
            <a:pPr marL="285750" indent="-285750" algn="just" rtl="1">
              <a:buFont typeface="Arial" panose="020B0604020202020204" pitchFamily="34" charset="0"/>
              <a:buChar char="•"/>
            </a:pPr>
            <a:endParaRPr lang="fa-IR" sz="2000" dirty="0">
              <a:cs typeface="B Nazanin" panose="00000400000000000000" pitchFamily="2" charset="-78"/>
            </a:endParaRPr>
          </a:p>
          <a:p>
            <a:pPr marL="285750" indent="-285750" algn="just" rtl="1">
              <a:buFont typeface="Arial" panose="020B0604020202020204" pitchFamily="34" charset="0"/>
              <a:buChar char="•"/>
            </a:pPr>
            <a:r>
              <a:rPr lang="fa-IR" sz="2000" dirty="0">
                <a:cs typeface="B Nazanin" panose="00000400000000000000" pitchFamily="2" charset="-78"/>
              </a:rPr>
              <a:t>به </a:t>
            </a:r>
            <a:r>
              <a:rPr lang="fa-IR" sz="2000" dirty="0" smtClean="0">
                <a:cs typeface="B Nazanin" panose="00000400000000000000" pitchFamily="2" charset="-78"/>
              </a:rPr>
              <a:t>آنان </a:t>
            </a:r>
            <a:r>
              <a:rPr lang="fa-IR" sz="2000" dirty="0">
                <a:cs typeface="B Nazanin" panose="00000400000000000000" pitchFamily="2" charset="-78"/>
              </a:rPr>
              <a:t>اطمینان دهید که می توانند صحبت وسوال </a:t>
            </a:r>
            <a:r>
              <a:rPr lang="fa-IR" sz="2000" dirty="0" smtClean="0">
                <a:cs typeface="B Nazanin" panose="00000400000000000000" pitchFamily="2" charset="-78"/>
              </a:rPr>
              <a:t>کنند </a:t>
            </a:r>
          </a:p>
        </p:txBody>
      </p:sp>
    </p:spTree>
    <p:extLst>
      <p:ext uri="{BB962C8B-B14F-4D97-AF65-F5344CB8AC3E}">
        <p14:creationId xmlns:p14="http://schemas.microsoft.com/office/powerpoint/2010/main" val="2978137750"/>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703384" y="1184388"/>
            <a:ext cx="10564381" cy="3785652"/>
          </a:xfrm>
          <a:prstGeom prst="rect">
            <a:avLst/>
          </a:prstGeom>
          <a:noFill/>
        </p:spPr>
        <p:txBody>
          <a:bodyPr wrap="square" rtlCol="0">
            <a:spAutoFit/>
          </a:bodyPr>
          <a:lstStyle/>
          <a:p>
            <a:pPr marL="285750" indent="-285750" algn="r" rtl="1">
              <a:buFont typeface="Arial" pitchFamily="34" charset="0"/>
              <a:buChar char="•"/>
            </a:pPr>
            <a:r>
              <a:rPr lang="fa-IR" sz="2000" dirty="0" smtClean="0">
                <a:cs typeface="B Nazanin" panose="00000400000000000000" pitchFamily="2" charset="-78"/>
              </a:rPr>
              <a:t>ضمن بیان خبر بد، به کودک اطمینان ببخشید واین اطمینان بخشی را مدام تکرار کنید</a:t>
            </a:r>
          </a:p>
          <a:p>
            <a:pPr marL="285750" indent="-285750" algn="r" rtl="1">
              <a:buFont typeface="Arial" pitchFamily="34" charset="0"/>
              <a:buChar char="•"/>
            </a:pPr>
            <a:endParaRPr lang="fa-IR" sz="2000" dirty="0" smtClean="0">
              <a:cs typeface="B Nazanin" panose="00000400000000000000" pitchFamily="2" charset="-78"/>
            </a:endParaRPr>
          </a:p>
          <a:p>
            <a:pPr marL="285750" indent="-285750" algn="r" rtl="1">
              <a:buFont typeface="Arial" pitchFamily="34" charset="0"/>
              <a:buChar char="•"/>
            </a:pPr>
            <a:r>
              <a:rPr lang="fa-IR" sz="2000" dirty="0" smtClean="0">
                <a:cs typeface="B Nazanin" panose="00000400000000000000" pitchFamily="2" charset="-78"/>
              </a:rPr>
              <a:t>در آغوش گرفتن کودک ونوازش او به آرامش وی کمک میکند، به خصوص اگر خیلی ناراحت است و گریه میکند</a:t>
            </a:r>
          </a:p>
          <a:p>
            <a:pPr marL="285750" indent="-285750" algn="r" rtl="1">
              <a:buFont typeface="Arial" pitchFamily="34" charset="0"/>
              <a:buChar char="•"/>
            </a:pPr>
            <a:endParaRPr lang="fa-IR" sz="2000" dirty="0" smtClean="0">
              <a:cs typeface="B Nazanin" panose="00000400000000000000" pitchFamily="2" charset="-78"/>
            </a:endParaRPr>
          </a:p>
          <a:p>
            <a:pPr marL="285750" indent="-285750" algn="r" rtl="1">
              <a:buFont typeface="Arial" pitchFamily="34" charset="0"/>
              <a:buChar char="•"/>
            </a:pPr>
            <a:r>
              <a:rPr lang="fa-IR" sz="2000" dirty="0" smtClean="0">
                <a:cs typeface="B Nazanin" panose="00000400000000000000" pitchFamily="2" charset="-78"/>
              </a:rPr>
              <a:t>تماس چشمی به اطمینان بخشی بیشتر کمک می کند. موقع صحبت به چشم های او نگاه کنید</a:t>
            </a:r>
          </a:p>
          <a:p>
            <a:pPr marL="285750" indent="-285750" algn="r" rtl="1">
              <a:buFont typeface="Arial" pitchFamily="34" charset="0"/>
              <a:buChar char="•"/>
            </a:pPr>
            <a:endParaRPr lang="fa-IR" sz="2000" dirty="0" smtClean="0">
              <a:cs typeface="B Nazanin" panose="00000400000000000000" pitchFamily="2" charset="-78"/>
            </a:endParaRPr>
          </a:p>
          <a:p>
            <a:pPr marL="285750" indent="-285750" algn="r" rtl="1">
              <a:buFont typeface="Arial" pitchFamily="34" charset="0"/>
              <a:buChar char="•"/>
            </a:pPr>
            <a:r>
              <a:rPr lang="fa-IR" sz="2000" dirty="0" smtClean="0">
                <a:cs typeface="B Nazanin" panose="00000400000000000000" pitchFamily="2" charset="-78"/>
              </a:rPr>
              <a:t>تا حد ممکن آرامش خود را حفظ کنید</a:t>
            </a:r>
          </a:p>
          <a:p>
            <a:pPr marL="285750" indent="-285750" algn="r" rtl="1">
              <a:buFont typeface="Arial" pitchFamily="34" charset="0"/>
              <a:buChar char="•"/>
            </a:pPr>
            <a:endParaRPr lang="fa-IR" sz="2000" dirty="0" smtClean="0">
              <a:cs typeface="B Nazanin" panose="00000400000000000000" pitchFamily="2" charset="-78"/>
            </a:endParaRPr>
          </a:p>
          <a:p>
            <a:pPr marL="285750" indent="-285750" algn="r" rtl="1">
              <a:buFont typeface="Arial" pitchFamily="34" charset="0"/>
              <a:buChar char="•"/>
            </a:pPr>
            <a:r>
              <a:rPr lang="fa-IR" sz="2000" dirty="0" smtClean="0">
                <a:cs typeface="B Nazanin" panose="00000400000000000000" pitchFamily="2" charset="-78"/>
              </a:rPr>
              <a:t>هدیه دادن کتاب با مضامین مشابه را فراموش نکنید</a:t>
            </a:r>
          </a:p>
          <a:p>
            <a:pPr marL="285750" indent="-285750" algn="r" rtl="1">
              <a:buFont typeface="Arial" pitchFamily="34" charset="0"/>
              <a:buChar char="•"/>
            </a:pPr>
            <a:endParaRPr lang="fa-IR" sz="2000" dirty="0" smtClean="0">
              <a:cs typeface="B Nazanin" panose="00000400000000000000" pitchFamily="2" charset="-78"/>
            </a:endParaRPr>
          </a:p>
          <a:p>
            <a:pPr marL="285750" indent="-285750" algn="r" rtl="1">
              <a:buFont typeface="Arial" pitchFamily="34" charset="0"/>
              <a:buChar char="•"/>
            </a:pPr>
            <a:r>
              <a:rPr lang="fa-IR" sz="2000" dirty="0" smtClean="0">
                <a:cs typeface="B Nazanin" panose="00000400000000000000" pitchFamily="2" charset="-78"/>
              </a:rPr>
              <a:t>اگر افشای موضوع برایتان دشوار است از مشورت با یک فرد خبره خجالت نکشید. از مشاوران روانشناس یا روانپزشک یا مشاور تلفنی وحتی کتاب کمک بگیرید</a:t>
            </a:r>
            <a:endParaRPr lang="en-US" sz="2000" dirty="0">
              <a:cs typeface="B Nazanin" panose="00000400000000000000" pitchFamily="2" charset="-78"/>
            </a:endParaRPr>
          </a:p>
        </p:txBody>
      </p:sp>
    </p:spTree>
    <p:extLst>
      <p:ext uri="{BB962C8B-B14F-4D97-AF65-F5344CB8AC3E}">
        <p14:creationId xmlns:p14="http://schemas.microsoft.com/office/powerpoint/2010/main" val="1637046069"/>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dirty="0">
              <a:cs typeface="B Nazanin" panose="00000400000000000000" pitchFamily="2" charset="-78"/>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0"/>
            <a:ext cx="12192000" cy="7437120"/>
          </a:xfrm>
        </p:spPr>
      </p:pic>
      <p:sp>
        <p:nvSpPr>
          <p:cNvPr id="6" name="Rectangle 5"/>
          <p:cNvSpPr/>
          <p:nvPr/>
        </p:nvSpPr>
        <p:spPr>
          <a:xfrm>
            <a:off x="3497580" y="2249245"/>
            <a:ext cx="5196840" cy="1323439"/>
          </a:xfrm>
          <a:prstGeom prst="rect">
            <a:avLst/>
          </a:prstGeom>
          <a:noFill/>
        </p:spPr>
        <p:txBody>
          <a:bodyPr wrap="square" lIns="91440" tIns="45720" rIns="91440" bIns="45720">
            <a:spAutoFit/>
          </a:bodyPr>
          <a:lstStyle/>
          <a:p>
            <a:pPr algn="ctr"/>
            <a:r>
              <a:rPr lang="fa-IR" sz="2000" b="1" dirty="0" smtClean="0">
                <a:solidFill>
                  <a:schemeClr val="accent2">
                    <a:lumMod val="75000"/>
                  </a:schemeClr>
                </a:solidFill>
                <a:cs typeface="B Nazanin" panose="00000400000000000000" pitchFamily="2" charset="-78"/>
              </a:rPr>
              <a:t>در </a:t>
            </a:r>
            <a:r>
              <a:rPr lang="fa-IR" sz="2000" b="1" dirty="0">
                <a:solidFill>
                  <a:schemeClr val="accent2">
                    <a:lumMod val="75000"/>
                  </a:schemeClr>
                </a:solidFill>
                <a:cs typeface="B Nazanin" panose="00000400000000000000" pitchFamily="2" charset="-78"/>
              </a:rPr>
              <a:t>سرزمین خاطره ها آنان که خوبند، همیشه سبزند و آنان که محبت ها و دوستی ها را بر قلب شان برافراشتند، همیشه به یاد می مانند. </a:t>
            </a:r>
            <a:br>
              <a:rPr lang="fa-IR" sz="2000" b="1" dirty="0">
                <a:solidFill>
                  <a:schemeClr val="accent2">
                    <a:lumMod val="75000"/>
                  </a:schemeClr>
                </a:solidFill>
                <a:cs typeface="B Nazanin" panose="00000400000000000000" pitchFamily="2" charset="-78"/>
              </a:rPr>
            </a:br>
            <a:r>
              <a:rPr lang="fa-IR" sz="2000" b="1" dirty="0">
                <a:solidFill>
                  <a:schemeClr val="accent2">
                    <a:lumMod val="75000"/>
                  </a:schemeClr>
                </a:solidFill>
                <a:cs typeface="B Nazanin" panose="00000400000000000000" pitchFamily="2" charset="-78"/>
              </a:rPr>
              <a:t>از اینکه من را همراهی کردید سپاسگزارم.</a:t>
            </a:r>
            <a:r>
              <a:rPr lang="en-US" sz="2000" b="1" cap="none" spc="0" dirty="0" smtClean="0">
                <a:ln w="0"/>
                <a:solidFill>
                  <a:schemeClr val="tx1"/>
                </a:solidFill>
                <a:effectLst>
                  <a:outerShdw blurRad="38100" dist="19050" dir="2700000" algn="tl" rotWithShape="0">
                    <a:schemeClr val="dk1">
                      <a:alpha val="40000"/>
                    </a:schemeClr>
                  </a:outerShdw>
                </a:effectLst>
              </a:rPr>
              <a:t> </a:t>
            </a:r>
            <a:endParaRPr lang="en-US" sz="20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84134598"/>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cs typeface="B Nazanin" panose="00000400000000000000" pitchFamily="2" charset="-78"/>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1920" y="-167640"/>
            <a:ext cx="12313920" cy="7025640"/>
          </a:xfrm>
        </p:spPr>
      </p:pic>
      <p:sp>
        <p:nvSpPr>
          <p:cNvPr id="5" name="Rectangle 4"/>
          <p:cNvSpPr/>
          <p:nvPr/>
        </p:nvSpPr>
        <p:spPr>
          <a:xfrm>
            <a:off x="975361" y="4110335"/>
            <a:ext cx="3886200" cy="1569660"/>
          </a:xfrm>
          <a:prstGeom prst="rect">
            <a:avLst/>
          </a:prstGeom>
          <a:noFill/>
        </p:spPr>
        <p:txBody>
          <a:bodyPr wrap="square" lIns="91440" tIns="45720" rIns="91440" bIns="45720">
            <a:spAutoFit/>
          </a:bodyPr>
          <a:lstStyle/>
          <a:p>
            <a:pPr algn="ctr"/>
            <a:r>
              <a:rPr lang="fa-IR" sz="9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atura MT Script Capitals" panose="03020802060602070202" pitchFamily="66" charset="0"/>
                <a:cs typeface="B Nazanin" panose="00000400000000000000" pitchFamily="2" charset="-78"/>
              </a:rPr>
              <a:t>پایان</a:t>
            </a:r>
            <a:endPar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atura MT Script Capitals" panose="03020802060602070202" pitchFamily="66" charset="0"/>
            </a:endParaRPr>
          </a:p>
        </p:txBody>
      </p:sp>
    </p:spTree>
    <p:extLst>
      <p:ext uri="{BB962C8B-B14F-4D97-AF65-F5344CB8AC3E}">
        <p14:creationId xmlns:p14="http://schemas.microsoft.com/office/powerpoint/2010/main" val="374069735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effectLst>
                  <a:outerShdw blurRad="38100" dist="38100" dir="2700000" algn="tl">
                    <a:srgbClr val="000000">
                      <a:alpha val="43137"/>
                    </a:srgbClr>
                  </a:outerShdw>
                </a:effectLst>
                <a:cs typeface="B Nazanin" panose="00000400000000000000" pitchFamily="2" charset="-78"/>
              </a:rPr>
              <a:t>آیا اطلاع دادن خبر بد همیشه لازم است؟</a:t>
            </a:r>
            <a:endParaRPr lang="fa-IR"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sz="quarter" idx="13"/>
          </p:nvPr>
        </p:nvSpPr>
        <p:spPr>
          <a:xfrm>
            <a:off x="849923" y="2297858"/>
            <a:ext cx="10394707" cy="3311189"/>
          </a:xfrm>
        </p:spPr>
        <p:txBody>
          <a:bodyPr>
            <a:normAutofit/>
          </a:bodyPr>
          <a:lstStyle/>
          <a:p>
            <a:pPr marL="0" indent="0" algn="just" rtl="1">
              <a:buNone/>
            </a:pPr>
            <a:r>
              <a:rPr lang="fa-IR" dirty="0" smtClean="0">
                <a:cs typeface="B Nazanin" panose="00000400000000000000" pitchFamily="2" charset="-78"/>
              </a:rPr>
              <a:t>دریافت </a:t>
            </a:r>
            <a:r>
              <a:rPr lang="fa-IR" dirty="0">
                <a:cs typeface="B Nazanin" panose="00000400000000000000" pitchFamily="2" charset="-78"/>
              </a:rPr>
              <a:t>اطلاعات واخبار درست مربوط به </a:t>
            </a:r>
            <a:r>
              <a:rPr lang="fa-IR" dirty="0" smtClean="0">
                <a:cs typeface="B Nazanin" panose="00000400000000000000" pitchFamily="2" charset="-78"/>
              </a:rPr>
              <a:t>زندگی، یکی </a:t>
            </a:r>
            <a:r>
              <a:rPr lang="fa-IR" dirty="0">
                <a:cs typeface="B Nazanin" panose="00000400000000000000" pitchFamily="2" charset="-78"/>
              </a:rPr>
              <a:t>از حقوق اصلی ما </a:t>
            </a:r>
            <a:r>
              <a:rPr lang="fa-IR" dirty="0" smtClean="0">
                <a:cs typeface="B Nazanin" panose="00000400000000000000" pitchFamily="2" charset="-78"/>
              </a:rPr>
              <a:t>انسانهاست</a:t>
            </a:r>
            <a:endParaRPr lang="fa-IR" dirty="0">
              <a:cs typeface="B Nazanin" panose="00000400000000000000" pitchFamily="2" charset="-78"/>
            </a:endParaRPr>
          </a:p>
          <a:p>
            <a:pPr marL="0" indent="0" algn="just" rtl="1">
              <a:buNone/>
            </a:pPr>
            <a:r>
              <a:rPr lang="fa-IR" dirty="0" smtClean="0">
                <a:cs typeface="B Nazanin" panose="00000400000000000000" pitchFamily="2" charset="-78"/>
              </a:rPr>
              <a:t>داشتن </a:t>
            </a:r>
            <a:r>
              <a:rPr lang="fa-IR" dirty="0">
                <a:cs typeface="B Nazanin" panose="00000400000000000000" pitchFamily="2" charset="-78"/>
              </a:rPr>
              <a:t>اطلاعات صحیح برای تصمیم گیری </a:t>
            </a:r>
            <a:r>
              <a:rPr lang="fa-IR" dirty="0" smtClean="0">
                <a:cs typeface="B Nazanin" panose="00000400000000000000" pitchFamily="2" charset="-78"/>
              </a:rPr>
              <a:t>های بعدی </a:t>
            </a:r>
            <a:r>
              <a:rPr lang="fa-IR" dirty="0">
                <a:cs typeface="B Nazanin" panose="00000400000000000000" pitchFamily="2" charset="-78"/>
              </a:rPr>
              <a:t>لازم </a:t>
            </a:r>
            <a:r>
              <a:rPr lang="fa-IR" dirty="0" smtClean="0">
                <a:cs typeface="B Nazanin" panose="00000400000000000000" pitchFamily="2" charset="-78"/>
              </a:rPr>
              <a:t>است</a:t>
            </a:r>
            <a:endParaRPr lang="fa-IR" dirty="0">
              <a:cs typeface="B Nazanin" panose="00000400000000000000" pitchFamily="2" charset="-78"/>
            </a:endParaRPr>
          </a:p>
          <a:p>
            <a:pPr marL="0" indent="0" algn="just" rtl="1">
              <a:buNone/>
            </a:pPr>
            <a:r>
              <a:rPr lang="fa-IR" dirty="0" smtClean="0">
                <a:cs typeface="B Nazanin" panose="00000400000000000000" pitchFamily="2" charset="-78"/>
              </a:rPr>
              <a:t>پنهان </a:t>
            </a:r>
            <a:r>
              <a:rPr lang="fa-IR" dirty="0">
                <a:cs typeface="B Nazanin" panose="00000400000000000000" pitchFamily="2" charset="-78"/>
              </a:rPr>
              <a:t>نگه داشتن چنین واقعیت هایی، دشوارتر از آن است که به نظر می </a:t>
            </a:r>
            <a:r>
              <a:rPr lang="fa-IR" dirty="0" smtClean="0">
                <a:cs typeface="B Nazanin" panose="00000400000000000000" pitchFamily="2" charset="-78"/>
              </a:rPr>
              <a:t>رسد</a:t>
            </a:r>
            <a:endParaRPr lang="fa-IR" dirty="0">
              <a:cs typeface="B Nazanin" panose="00000400000000000000" pitchFamily="2" charset="-78"/>
            </a:endParaRPr>
          </a:p>
          <a:p>
            <a:pPr marL="0" indent="0" algn="just" rtl="1">
              <a:buNone/>
            </a:pPr>
            <a:r>
              <a:rPr lang="fa-IR" dirty="0">
                <a:cs typeface="B Nazanin" panose="00000400000000000000" pitchFamily="2" charset="-78"/>
              </a:rPr>
              <a:t>اطلاع داشتن از واقعیت ها، ارتباط بین پزشک </a:t>
            </a:r>
            <a:r>
              <a:rPr lang="fa-IR" dirty="0" smtClean="0">
                <a:cs typeface="B Nazanin" panose="00000400000000000000" pitchFamily="2" charset="-78"/>
              </a:rPr>
              <a:t>و خانواده و بیمار </a:t>
            </a:r>
            <a:r>
              <a:rPr lang="fa-IR" dirty="0">
                <a:cs typeface="B Nazanin" panose="00000400000000000000" pitchFamily="2" charset="-78"/>
              </a:rPr>
              <a:t>را آسانتر می کند و </a:t>
            </a:r>
            <a:r>
              <a:rPr lang="fa-IR" dirty="0" smtClean="0">
                <a:cs typeface="B Nazanin" panose="00000400000000000000" pitchFamily="2" charset="-78"/>
              </a:rPr>
              <a:t>در نتیجه </a:t>
            </a:r>
            <a:r>
              <a:rPr lang="fa-IR" dirty="0">
                <a:cs typeface="B Nazanin" panose="00000400000000000000" pitchFamily="2" charset="-78"/>
              </a:rPr>
              <a:t>تصمیمات درمانی و اخبار مرتبط با بیماری با </a:t>
            </a:r>
            <a:r>
              <a:rPr lang="fa-IR" dirty="0" smtClean="0">
                <a:cs typeface="B Nazanin" panose="00000400000000000000" pitchFamily="2" charset="-78"/>
              </a:rPr>
              <a:t>آسودگی </a:t>
            </a:r>
            <a:r>
              <a:rPr lang="fa-IR" dirty="0">
                <a:cs typeface="B Nazanin" panose="00000400000000000000" pitchFamily="2" charset="-78"/>
              </a:rPr>
              <a:t>بیشتری گفته می شود</a:t>
            </a:r>
            <a:r>
              <a:rPr lang="fa-IR" dirty="0" smtClean="0">
                <a:cs typeface="B Nazanin" panose="00000400000000000000" pitchFamily="2" charset="-78"/>
              </a:rPr>
              <a:t>.</a:t>
            </a:r>
            <a:endParaRPr lang="fa-IR" dirty="0">
              <a:cs typeface="B Nazanin" panose="00000400000000000000" pitchFamily="2" charset="-78"/>
            </a:endParaRPr>
          </a:p>
          <a:p>
            <a:pPr marL="0" indent="0" algn="just" rtl="1">
              <a:buNone/>
            </a:pPr>
            <a:r>
              <a:rPr lang="fa-IR" dirty="0">
                <a:cs typeface="B Nazanin" panose="00000400000000000000" pitchFamily="2" charset="-78"/>
              </a:rPr>
              <a:t>شنیدن خبر بد، همیشه باعث ناامیدی نمی </a:t>
            </a:r>
            <a:r>
              <a:rPr lang="fa-IR" dirty="0" smtClean="0">
                <a:cs typeface="B Nazanin" panose="00000400000000000000" pitchFamily="2" charset="-78"/>
              </a:rPr>
              <a:t>گردد، </a:t>
            </a:r>
            <a:r>
              <a:rPr lang="fa-IR" dirty="0">
                <a:cs typeface="B Nazanin" panose="00000400000000000000" pitchFamily="2" charset="-78"/>
              </a:rPr>
              <a:t>بلکه گاهی سبب میشود فرد امیدواری واقع بینانه پیدا کند و از ناامیدی بیش از حد رهایی </a:t>
            </a:r>
            <a:r>
              <a:rPr lang="fa-IR" dirty="0" smtClean="0">
                <a:cs typeface="B Nazanin" panose="00000400000000000000" pitchFamily="2" charset="-78"/>
              </a:rPr>
              <a:t>یابد.</a:t>
            </a:r>
            <a:endParaRPr lang="en-US" dirty="0">
              <a:cs typeface="B Nazanin" panose="00000400000000000000" pitchFamily="2" charset="-78"/>
            </a:endParaRPr>
          </a:p>
          <a:p>
            <a:pPr marL="0" indent="0" algn="just" rtl="1">
              <a:buNone/>
            </a:pPr>
            <a:endParaRPr lang="fa-IR" dirty="0">
              <a:cs typeface="B Nazanin" panose="00000400000000000000" pitchFamily="2" charset="-78"/>
            </a:endParaRPr>
          </a:p>
        </p:txBody>
      </p:sp>
    </p:spTree>
    <p:extLst>
      <p:ext uri="{BB962C8B-B14F-4D97-AF65-F5344CB8AC3E}">
        <p14:creationId xmlns:p14="http://schemas.microsoft.com/office/powerpoint/2010/main" val="40096576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432" y="1277704"/>
            <a:ext cx="10790254" cy="3054682"/>
          </a:xfrm>
          <a:prstGeom prst="rect">
            <a:avLst/>
          </a:prstGeom>
          <a:noFill/>
        </p:spPr>
        <p:txBody>
          <a:bodyPr wrap="square" rtlCol="0">
            <a:spAutoFit/>
          </a:bodyPr>
          <a:lstStyle/>
          <a:p>
            <a:pPr algn="just" rtl="1">
              <a:lnSpc>
                <a:spcPct val="250000"/>
              </a:lnSpc>
            </a:pPr>
            <a:r>
              <a:rPr lang="fa-IR" sz="2000" dirty="0" smtClean="0">
                <a:cs typeface="B Nazanin" panose="00000400000000000000" pitchFamily="2" charset="-78"/>
              </a:rPr>
              <a:t>نکته مهم اینکه ، همانطور که خیلی از افراد مایل هستند که اطلاع کاملی مربوط به زندگی خود داشته باشند، ولی برخی افراد دوست ندارند ازخبرهای بد به طور کامل اطلاع پیدا کنند یا ترجیح میدهند بخشی ازاین خبررا فرد دیگری به جای انها دریافت کند</a:t>
            </a:r>
          </a:p>
          <a:p>
            <a:pPr algn="just" rtl="1">
              <a:lnSpc>
                <a:spcPct val="250000"/>
              </a:lnSpc>
            </a:pPr>
            <a:r>
              <a:rPr lang="fa-IR" sz="2000" dirty="0" smtClean="0">
                <a:cs typeface="B Nazanin" panose="00000400000000000000" pitchFamily="2" charset="-78"/>
              </a:rPr>
              <a:t> </a:t>
            </a:r>
            <a:r>
              <a:rPr lang="fa-IR" sz="2000" dirty="0" smtClean="0">
                <a:solidFill>
                  <a:srgbClr val="FF0000"/>
                </a:solidFill>
                <a:cs typeface="B Nazanin" panose="00000400000000000000" pitchFamily="2" charset="-78"/>
              </a:rPr>
              <a:t>در واقع در نظر گرفتن وضعیت شنونده خبر بد و تمایلات او، یکی از اصول مهم اعلام خبر بد است و بی توجهی به این موضوع از دلایل عمده نارضایتی و رنجش شنوندگان خبرهای بد از شنیدن این خبرهاست</a:t>
            </a:r>
            <a:r>
              <a:rPr lang="fa-IR" sz="2000" dirty="0" smtClean="0">
                <a:cs typeface="B Nazanin" panose="00000400000000000000" pitchFamily="2" charset="-78"/>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81416" cy="1383957"/>
          </a:xfrm>
          <a:prstGeom prst="rect">
            <a:avLst/>
          </a:prstGeom>
        </p:spPr>
      </p:pic>
    </p:spTree>
    <p:extLst>
      <p:ext uri="{BB962C8B-B14F-4D97-AF65-F5344CB8AC3E}">
        <p14:creationId xmlns:p14="http://schemas.microsoft.com/office/powerpoint/2010/main" val="351900078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371272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effectLst>
                  <a:outerShdw blurRad="38100" dist="38100" dir="2700000" algn="tl">
                    <a:srgbClr val="000000">
                      <a:alpha val="43137"/>
                    </a:srgbClr>
                  </a:outerShdw>
                </a:effectLst>
                <a:cs typeface="B Nazanin" panose="00000400000000000000" pitchFamily="2" charset="-78"/>
              </a:rPr>
              <a:t>راه و روش درست رساندن خبر بد</a:t>
            </a:r>
            <a:endParaRPr lang="fa-IR" sz="4800"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sz="quarter" idx="13"/>
          </p:nvPr>
        </p:nvSpPr>
        <p:spPr>
          <a:xfrm>
            <a:off x="685800" y="2485292"/>
            <a:ext cx="10394707" cy="2649415"/>
          </a:xfrm>
        </p:spPr>
        <p:txBody>
          <a:bodyPr>
            <a:noAutofit/>
          </a:bodyPr>
          <a:lstStyle/>
          <a:p>
            <a:pPr marL="0" indent="0" algn="r">
              <a:lnSpc>
                <a:spcPct val="150000"/>
              </a:lnSpc>
              <a:buNone/>
            </a:pPr>
            <a:r>
              <a:rPr lang="fa-IR" sz="1800" dirty="0">
                <a:solidFill>
                  <a:srgbClr val="00B050"/>
                </a:solidFill>
                <a:cs typeface="B Nazanin" panose="00000400000000000000" pitchFamily="2" charset="-78"/>
              </a:rPr>
              <a:t>مرحله اول: </a:t>
            </a:r>
            <a:r>
              <a:rPr lang="fa-IR" sz="1800" dirty="0">
                <a:cs typeface="B Nazanin" panose="00000400000000000000" pitchFamily="2" charset="-78"/>
              </a:rPr>
              <a:t>شروع، تدارکات وطرح ریزی محتوای خبر</a:t>
            </a:r>
          </a:p>
          <a:p>
            <a:pPr marL="0" indent="0" algn="r">
              <a:lnSpc>
                <a:spcPct val="150000"/>
              </a:lnSpc>
              <a:buNone/>
            </a:pPr>
            <a:r>
              <a:rPr lang="fa-IR" sz="1800" dirty="0" smtClean="0">
                <a:solidFill>
                  <a:srgbClr val="00B050"/>
                </a:solidFill>
                <a:cs typeface="B Nazanin" panose="00000400000000000000" pitchFamily="2" charset="-78"/>
              </a:rPr>
              <a:t>مرحله </a:t>
            </a:r>
            <a:r>
              <a:rPr lang="fa-IR" sz="1800" dirty="0">
                <a:solidFill>
                  <a:srgbClr val="00B050"/>
                </a:solidFill>
                <a:cs typeface="B Nazanin" panose="00000400000000000000" pitchFamily="2" charset="-78"/>
              </a:rPr>
              <a:t>دوم: </a:t>
            </a:r>
            <a:r>
              <a:rPr lang="fa-IR" sz="1800" dirty="0">
                <a:cs typeface="B Nazanin" panose="00000400000000000000" pitchFamily="2" charset="-78"/>
              </a:rPr>
              <a:t>پی بردن به </a:t>
            </a:r>
            <a:r>
              <a:rPr lang="fa-IR" sz="1800" dirty="0" smtClean="0">
                <a:cs typeface="B Nazanin" panose="00000400000000000000" pitchFamily="2" charset="-78"/>
              </a:rPr>
              <a:t>آنچه </a:t>
            </a:r>
            <a:r>
              <a:rPr lang="fa-IR" sz="1800" dirty="0">
                <a:cs typeface="B Nazanin" panose="00000400000000000000" pitchFamily="2" charset="-78"/>
              </a:rPr>
              <a:t>شنونده خبر از پیش می </a:t>
            </a:r>
            <a:r>
              <a:rPr lang="fa-IR" sz="1800" dirty="0" smtClean="0">
                <a:cs typeface="B Nazanin" panose="00000400000000000000" pitchFamily="2" charset="-78"/>
              </a:rPr>
              <a:t>داند</a:t>
            </a:r>
            <a:endParaRPr lang="fa-IR" sz="1800" dirty="0">
              <a:cs typeface="B Nazanin" panose="00000400000000000000" pitchFamily="2" charset="-78"/>
            </a:endParaRPr>
          </a:p>
          <a:p>
            <a:pPr marL="0" indent="0" algn="r">
              <a:lnSpc>
                <a:spcPct val="150000"/>
              </a:lnSpc>
              <a:buNone/>
            </a:pPr>
            <a:r>
              <a:rPr lang="fa-IR" sz="1800" dirty="0">
                <a:solidFill>
                  <a:srgbClr val="00B050"/>
                </a:solidFill>
                <a:cs typeface="B Nazanin" panose="00000400000000000000" pitchFamily="2" charset="-78"/>
              </a:rPr>
              <a:t>مرحله سوم: </a:t>
            </a:r>
            <a:r>
              <a:rPr lang="fa-IR" sz="1800" dirty="0">
                <a:cs typeface="B Nazanin" panose="00000400000000000000" pitchFamily="2" charset="-78"/>
              </a:rPr>
              <a:t>پی بردن به میزان </a:t>
            </a:r>
            <a:r>
              <a:rPr lang="fa-IR" sz="1800" dirty="0" smtClean="0">
                <a:cs typeface="B Nazanin" panose="00000400000000000000" pitchFamily="2" charset="-78"/>
              </a:rPr>
              <a:t>آمادگی </a:t>
            </a:r>
            <a:r>
              <a:rPr lang="fa-IR" sz="1800" dirty="0">
                <a:cs typeface="B Nazanin" panose="00000400000000000000" pitchFamily="2" charset="-78"/>
              </a:rPr>
              <a:t>وتمایل شنونده برای دریافت کل یا بخشی از </a:t>
            </a:r>
            <a:r>
              <a:rPr lang="fa-IR" sz="1800" dirty="0" smtClean="0">
                <a:cs typeface="B Nazanin" panose="00000400000000000000" pitchFamily="2" charset="-78"/>
              </a:rPr>
              <a:t>خبر</a:t>
            </a:r>
            <a:endParaRPr lang="fa-IR" sz="1800" dirty="0">
              <a:cs typeface="B Nazanin" panose="00000400000000000000" pitchFamily="2" charset="-78"/>
            </a:endParaRPr>
          </a:p>
          <a:p>
            <a:pPr marL="0" indent="0" algn="r">
              <a:lnSpc>
                <a:spcPct val="150000"/>
              </a:lnSpc>
              <a:buNone/>
            </a:pPr>
            <a:r>
              <a:rPr lang="fa-IR" sz="1800" dirty="0">
                <a:solidFill>
                  <a:srgbClr val="00B050"/>
                </a:solidFill>
                <a:cs typeface="B Nazanin" panose="00000400000000000000" pitchFamily="2" charset="-78"/>
              </a:rPr>
              <a:t>مرحله چهارم: </a:t>
            </a:r>
            <a:r>
              <a:rPr lang="fa-IR" sz="1800" dirty="0">
                <a:cs typeface="B Nazanin" panose="00000400000000000000" pitchFamily="2" charset="-78"/>
              </a:rPr>
              <a:t>ارایه دادن </a:t>
            </a:r>
            <a:r>
              <a:rPr lang="fa-IR" sz="1800" dirty="0" smtClean="0">
                <a:cs typeface="B Nazanin" panose="00000400000000000000" pitchFamily="2" charset="-78"/>
              </a:rPr>
              <a:t>اخبار و اطلاعات</a:t>
            </a:r>
            <a:endParaRPr lang="fa-IR" sz="1800" dirty="0">
              <a:cs typeface="B Nazanin" panose="00000400000000000000" pitchFamily="2" charset="-78"/>
            </a:endParaRPr>
          </a:p>
          <a:p>
            <a:pPr marL="0" indent="0" algn="r">
              <a:lnSpc>
                <a:spcPct val="150000"/>
              </a:lnSpc>
              <a:buNone/>
            </a:pPr>
            <a:r>
              <a:rPr lang="fa-IR" sz="1800" dirty="0">
                <a:solidFill>
                  <a:srgbClr val="00B050"/>
                </a:solidFill>
                <a:cs typeface="B Nazanin" panose="00000400000000000000" pitchFamily="2" charset="-78"/>
              </a:rPr>
              <a:t>مرحله پنجم: </a:t>
            </a:r>
            <a:r>
              <a:rPr lang="fa-IR" sz="1800" dirty="0">
                <a:cs typeface="B Nazanin" panose="00000400000000000000" pitchFamily="2" charset="-78"/>
              </a:rPr>
              <a:t>پاسخ دادن به احساسات </a:t>
            </a:r>
            <a:r>
              <a:rPr lang="fa-IR" sz="1800" dirty="0" smtClean="0">
                <a:cs typeface="B Nazanin" panose="00000400000000000000" pitchFamily="2" charset="-78"/>
              </a:rPr>
              <a:t>شنونده</a:t>
            </a:r>
            <a:endParaRPr lang="fa-IR" sz="1800" dirty="0">
              <a:cs typeface="B Nazanin" panose="00000400000000000000" pitchFamily="2" charset="-78"/>
            </a:endParaRPr>
          </a:p>
          <a:p>
            <a:pPr marL="0" indent="0" algn="r">
              <a:lnSpc>
                <a:spcPct val="150000"/>
              </a:lnSpc>
              <a:buNone/>
            </a:pPr>
            <a:r>
              <a:rPr lang="fa-IR" sz="1800" dirty="0">
                <a:solidFill>
                  <a:srgbClr val="00B050"/>
                </a:solidFill>
                <a:cs typeface="B Nazanin" panose="00000400000000000000" pitchFamily="2" charset="-78"/>
              </a:rPr>
              <a:t>مرحله ششم: </a:t>
            </a:r>
            <a:r>
              <a:rPr lang="fa-IR" sz="1800" dirty="0">
                <a:cs typeface="B Nazanin" panose="00000400000000000000" pitchFamily="2" charset="-78"/>
              </a:rPr>
              <a:t>برنامه ریزی، </a:t>
            </a:r>
            <a:r>
              <a:rPr lang="fa-IR" sz="1800" dirty="0" smtClean="0">
                <a:cs typeface="B Nazanin" panose="00000400000000000000" pitchFamily="2" charset="-78"/>
              </a:rPr>
              <a:t>پیگیری</a:t>
            </a:r>
            <a:endParaRPr lang="fa-IR" sz="1800" dirty="0">
              <a:cs typeface="B Nazanin" panose="00000400000000000000" pitchFamily="2" charset="-78"/>
            </a:endParaRPr>
          </a:p>
          <a:p>
            <a:pPr marL="0" indent="0">
              <a:lnSpc>
                <a:spcPct val="150000"/>
              </a:lnSpc>
              <a:buNone/>
            </a:pPr>
            <a:endParaRPr lang="fa-IR" sz="1800" dirty="0">
              <a:cs typeface="B Nazanin" panose="00000400000000000000" pitchFamily="2" charset="-78"/>
            </a:endParaRPr>
          </a:p>
        </p:txBody>
      </p:sp>
    </p:spTree>
    <p:extLst>
      <p:ext uri="{BB962C8B-B14F-4D97-AF65-F5344CB8AC3E}">
        <p14:creationId xmlns:p14="http://schemas.microsoft.com/office/powerpoint/2010/main" val="63044826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61258"/>
            <a:ext cx="10853057" cy="5113328"/>
          </a:xfrm>
        </p:spPr>
        <p:txBody>
          <a:bodyPr/>
          <a:lstStyle/>
          <a:p>
            <a:pPr algn="just" rtl="1">
              <a:lnSpc>
                <a:spcPct val="200000"/>
              </a:lnSpc>
            </a:pPr>
            <a:r>
              <a:rPr lang="fa-IR" dirty="0" smtClean="0">
                <a:solidFill>
                  <a:srgbClr val="00B050"/>
                </a:solidFill>
                <a:cs typeface="B Nazanin" panose="00000400000000000000" pitchFamily="2" charset="-78"/>
              </a:rPr>
              <a:t>شروع، تدارکات وطرح ریزی محتوای خبر</a:t>
            </a:r>
            <a:r>
              <a:rPr lang="fa-IR" dirty="0" smtClean="0">
                <a:cs typeface="B Nazanin" panose="00000400000000000000" pitchFamily="2" charset="-78"/>
              </a:rPr>
              <a:t>:</a:t>
            </a:r>
          </a:p>
          <a:p>
            <a:pPr algn="just" rtl="1">
              <a:lnSpc>
                <a:spcPct val="200000"/>
              </a:lnSpc>
            </a:pPr>
            <a:r>
              <a:rPr lang="fa-IR" dirty="0" smtClean="0">
                <a:cs typeface="B Nazanin" panose="00000400000000000000" pitchFamily="2" charset="-78"/>
              </a:rPr>
              <a:t> تمرین ذهنی جهت محتوی خبر، اطمینان از درستی خبر، در اختیار داشتن همه اطلاعات، تنظیم و مرحله بندی خبر، درنظر گرفتن مکان مناسب ، رعایت حضور افراد دلخواه و مکان خلوت و مناسب و عدم حضور افراد متفرقه، بهتر است که شنونده هنگام شنیدن خبر نشسته باشد و صندلی شما نزدیک به صندلی او باشد، استفاده ازآب و دستمال در در محل گفتگو، زمان رساندن خبر باید مناسب باشه، اجازه قطع مکالمه را در اثر عوامل مزاحم ندهید، فاصله بین سایر کارها و مشغله روزمره نباشد.</a:t>
            </a:r>
          </a:p>
        </p:txBody>
      </p:sp>
    </p:spTree>
    <p:extLst>
      <p:ext uri="{BB962C8B-B14F-4D97-AF65-F5344CB8AC3E}">
        <p14:creationId xmlns:p14="http://schemas.microsoft.com/office/powerpoint/2010/main" val="61251983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1834</TotalTime>
  <Words>3167</Words>
  <Application>Microsoft Office PowerPoint</Application>
  <PresentationFormat>Widescreen</PresentationFormat>
  <Paragraphs>224</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B Nazanin</vt:lpstr>
      <vt:lpstr>Calibri</vt:lpstr>
      <vt:lpstr>Impact</vt:lpstr>
      <vt:lpstr>Matura MT Script Capitals</vt:lpstr>
      <vt:lpstr>Main Event</vt:lpstr>
      <vt:lpstr>Bad news</vt:lpstr>
      <vt:lpstr>مقدمه</vt:lpstr>
      <vt:lpstr>دشواری های رساندن خبر بد</vt:lpstr>
      <vt:lpstr>موانع رساندن خبر بد</vt:lpstr>
      <vt:lpstr>آیا اطلاع دادن خبر بد همیشه لازم است؟</vt:lpstr>
      <vt:lpstr>PowerPoint Presentation</vt:lpstr>
      <vt:lpstr>PowerPoint Presentation</vt:lpstr>
      <vt:lpstr>راه و روش درست رساندن خبر بد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همه خبرهای بد برای کودکان هم خبر بد تلقی می شود؟ </vt:lpstr>
      <vt:lpstr>نحوه اطلاع رسانی خبر بد به کودکان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تفاوت مفهوم مرگ در کودکان و بزرگسالان</vt:lpstr>
      <vt:lpstr>PowerPoint Presentation</vt:lpstr>
      <vt:lpstr>چگونه پزشک اخبار مربوط به بیماری خطرناک را به اطلاع کودک برساند؟</vt:lpstr>
      <vt:lpstr>PowerPoint Presentation</vt:lpstr>
      <vt:lpstr>PowerPoint Presentation</vt:lpstr>
      <vt:lpstr>فرایند کلی رساندن خبر بیماری کودک</vt:lpstr>
      <vt:lpstr>PowerPoint Presentation</vt:lpstr>
      <vt:lpstr>فرزندخواندگی                         </vt:lpstr>
      <vt:lpstr>مناسب ترین سن برای افشای فرزندخواندگی کودک چه سنی است؟</vt:lpstr>
      <vt:lpstr>چگونه موضوع فرزندخواندگی را به کودک بگوییم؟</vt:lpstr>
      <vt:lpstr>تولد فرزند جدید و رفتارهای بد فرزند اول</vt:lpstr>
      <vt:lpstr>PowerPoint Presentation</vt:lpstr>
      <vt:lpstr>خبر مرگ یکی از اعضای خانواده یا  دوستان نزدیک کودک را چگونه به اطلاع او برسانیم؟                </vt:lpstr>
      <vt:lpstr>PowerPoint Presentation</vt:lpstr>
      <vt:lpstr>PowerPoint Presentation</vt:lpstr>
      <vt:lpstr>در صورتی که کودکی، ناخواسته خبر بد شنید چه باید کرد؟</vt:lpstr>
      <vt:lpstr>PowerPoint Presentation</vt:lpstr>
      <vt:lpstr>PowerPoint Presentation</vt:lpstr>
      <vt:lpstr>خلاصه نکات مهم برای والدین</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 news</dc:title>
  <dc:creator>helen behmanesh</dc:creator>
  <cp:lastModifiedBy>helen behmanesh</cp:lastModifiedBy>
  <cp:revision>201</cp:revision>
  <dcterms:created xsi:type="dcterms:W3CDTF">2022-02-24T18:26:55Z</dcterms:created>
  <dcterms:modified xsi:type="dcterms:W3CDTF">2022-04-13T22:02:26Z</dcterms:modified>
</cp:coreProperties>
</file>