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23"/>
  </p:notesMasterIdLst>
  <p:sldIdLst>
    <p:sldId id="256" r:id="rId2"/>
    <p:sldId id="257" r:id="rId3"/>
    <p:sldId id="262" r:id="rId4"/>
    <p:sldId id="258" r:id="rId5"/>
    <p:sldId id="263" r:id="rId6"/>
    <p:sldId id="259" r:id="rId7"/>
    <p:sldId id="260" r:id="rId8"/>
    <p:sldId id="276" r:id="rId9"/>
    <p:sldId id="277" r:id="rId10"/>
    <p:sldId id="278" r:id="rId11"/>
    <p:sldId id="274" r:id="rId12"/>
    <p:sldId id="280" r:id="rId13"/>
    <p:sldId id="281" r:id="rId14"/>
    <p:sldId id="282" r:id="rId15"/>
    <p:sldId id="261" r:id="rId16"/>
    <p:sldId id="266" r:id="rId17"/>
    <p:sldId id="267" r:id="rId18"/>
    <p:sldId id="270" r:id="rId19"/>
    <p:sldId id="268" r:id="rId20"/>
    <p:sldId id="269" r:id="rId21"/>
    <p:sldId id="27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F8D43-8B1B-4A67-9D33-75D860AC2154}" type="datetimeFigureOut">
              <a:rPr lang="en-GB" smtClean="0"/>
              <a:t>20/12/2020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BE4DA-9BDD-40C6-A729-685A290E7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103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BE4DA-9BDD-40C6-A729-685A290E72F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237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E134-A798-4347-8E4F-AABF7CB2E189}" type="datetime1">
              <a:rPr lang="en-GB" smtClean="0"/>
              <a:t>20/12/2020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session is being recorded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5FB8-1DEA-47F2-864D-98C0AB9A3C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17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AD09-333A-40AC-88E8-AF313415FB2F}" type="datetime1">
              <a:rPr lang="en-GB" smtClean="0"/>
              <a:t>20/12/2020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session is being recorded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5FB8-1DEA-47F2-864D-98C0AB9A3C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22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9645-194C-4E7F-8B33-F97045E26894}" type="datetime1">
              <a:rPr lang="en-GB" smtClean="0"/>
              <a:t>20/12/2020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session is being recorded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5FB8-1DEA-47F2-864D-98C0AB9A3C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43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5714-5425-48B7-A1B5-95B52BE6C1D4}" type="datetime1">
              <a:rPr lang="en-GB" smtClean="0"/>
              <a:t>20/12/2020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session is being recorded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5FB8-1DEA-47F2-864D-98C0AB9A3C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0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474C-2EA9-456B-9124-5B1884AF25C7}" type="datetime1">
              <a:rPr lang="en-GB" smtClean="0"/>
              <a:t>20/12/2020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session is being recorded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5FB8-1DEA-47F2-864D-98C0AB9A3C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279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A842-C13E-4B6A-879B-72068BA42F3A}" type="datetime1">
              <a:rPr lang="en-GB" smtClean="0"/>
              <a:t>20/12/2020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session is being recorded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5FB8-1DEA-47F2-864D-98C0AB9A3C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0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6ED9-3884-40CF-BECD-E187135555BC}" type="datetime1">
              <a:rPr lang="en-GB" smtClean="0"/>
              <a:t>20/12/2020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session is being recorded</a:t>
            </a: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5FB8-1DEA-47F2-864D-98C0AB9A3C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281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20C5-CC98-4FA6-8491-9F506C884B5C}" type="datetime1">
              <a:rPr lang="en-GB" smtClean="0"/>
              <a:t>20/12/2020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session is being recorded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5FB8-1DEA-47F2-864D-98C0AB9A3C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124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3ACB-3B01-40BB-93C5-1202DA08CD3C}" type="datetime1">
              <a:rPr lang="en-GB" smtClean="0"/>
              <a:t>20/12/2020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session is being recorded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5FB8-1DEA-47F2-864D-98C0AB9A3C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64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2C66-BDA5-41C5-BB09-A9DBED431BB0}" type="datetime1">
              <a:rPr lang="en-GB" smtClean="0"/>
              <a:t>20/12/2020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session is being recorded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5FB8-1DEA-47F2-864D-98C0AB9A3C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46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5874D-6E5A-4EE8-A2A3-78EE57D6E6DB}" type="datetime1">
              <a:rPr lang="en-GB" smtClean="0"/>
              <a:t>20/12/2020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/>
              <a:t>This session is being recorded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5FB8-1DEA-47F2-864D-98C0AB9A3C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52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279FC8-976B-488A-A6EE-D9233E74022B}" type="datetime1">
              <a:rPr lang="en-GB" smtClean="0"/>
              <a:t>20/12/2020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This session is being recorded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9C785FB8-1DEA-47F2-864D-98C0AB9A3C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18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34F67-638D-459E-A230-C50547669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6326" y="1298448"/>
            <a:ext cx="7557795" cy="3255264"/>
          </a:xfrm>
        </p:spPr>
        <p:txBody>
          <a:bodyPr/>
          <a:lstStyle/>
          <a:p>
            <a:r>
              <a:rPr lang="en-GB" dirty="0"/>
              <a:t>MPN Ph- patients` burden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15D2E7-833D-49E4-87BD-23E226622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645151"/>
            <a:ext cx="7461114" cy="1223213"/>
          </a:xfrm>
        </p:spPr>
        <p:txBody>
          <a:bodyPr>
            <a:normAutofit/>
          </a:bodyPr>
          <a:lstStyle/>
          <a:p>
            <a:r>
              <a:rPr lang="en-GB" sz="3200" dirty="0"/>
              <a:t>  Dr. Sima </a:t>
            </a:r>
            <a:r>
              <a:rPr lang="en-GB" sz="3200" dirty="0" err="1"/>
              <a:t>Sedaghat-Sayar</a:t>
            </a:r>
            <a:endParaRPr lang="en-GB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9B6EB-4F1C-48E6-B2AD-A496A4DB8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session is being recorded</a:t>
            </a:r>
            <a:br>
              <a:rPr lang="en-US" dirty="0"/>
            </a:b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A98E99-6AAA-49F6-ABCC-2AECEEA56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750"/>
            <a:ext cx="849086" cy="67284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86611E-9B43-44FB-9BD1-B7B659AE4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11" y="942013"/>
            <a:ext cx="1508582" cy="2002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D59B81-8E97-4ADF-9DE1-3CC3F3117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11" y="3111671"/>
            <a:ext cx="1593342" cy="55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3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5FF8E-0D88-46FF-A79E-34C8E555B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384" y="72063"/>
            <a:ext cx="4459040" cy="1274130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Emotional Hardship</a:t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8CF108-3A2F-4BF3-A7AD-10E3F85DB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8202" y="-491677"/>
            <a:ext cx="4767944" cy="7971984"/>
          </a:xfrm>
        </p:spPr>
        <p:txBody>
          <a:bodyPr/>
          <a:lstStyle/>
          <a:p>
            <a:pPr algn="r" rtl="1"/>
            <a:r>
              <a:rPr lang="fa-IR" sz="2800" b="1" dirty="0"/>
              <a:t>دشواری های احساسی</a:t>
            </a:r>
          </a:p>
          <a:p>
            <a:pPr algn="just" rtl="1"/>
            <a:r>
              <a:rPr lang="fa-IR" sz="2400" dirty="0"/>
              <a:t>همانطور که اشاره شد در حدود سه چهارم بیماران به نحوی باکاهش کیفیت در زندگی اشان  مواجه شده بودند از این بین بسیاری از بیماران درگیر سختی و مشکلات احساسی بودند طبق مطالعه انجام شده حدود 30 % افراد اظطراب و نگرانی زیادی در ارتباط با بیماریشان تجربه کردند و 22% بیماران دچار افسردگی تاثیر گذاری بودند و 10% نیز نیاز به مصرف دارو های ضد افسردگی پیدا کردند </a:t>
            </a:r>
          </a:p>
          <a:p>
            <a:pPr marL="0" indent="0" algn="r" rtl="1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95BB4C-270A-45E1-BB99-FE261B9F1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09128"/>
            <a:ext cx="7125806" cy="584096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C42F6-0DBF-435F-87F5-6A6A02CAB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session is being recorded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990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5FF8E-0D88-46FF-A79E-34C8E555B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956" y="153453"/>
            <a:ext cx="3992510" cy="62098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Emotional Hardship</a:t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3BB7CE-21A5-4EBC-9697-382F36EAB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52"/>
            <a:ext cx="6291848" cy="6291848"/>
          </a:xfr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F554D7A-12AC-489A-AFAA-FD0DC72ECCCE}"/>
              </a:ext>
            </a:extLst>
          </p:cNvPr>
          <p:cNvSpPr txBox="1">
            <a:spLocks/>
          </p:cNvSpPr>
          <p:nvPr/>
        </p:nvSpPr>
        <p:spPr>
          <a:xfrm>
            <a:off x="6941976" y="1371599"/>
            <a:ext cx="4596884" cy="4805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2800" b="1" dirty="0"/>
              <a:t>دشواری های احساسی</a:t>
            </a:r>
          </a:p>
          <a:p>
            <a:pPr algn="just" rtl="1"/>
            <a:r>
              <a:rPr lang="fa-IR" sz="2400" dirty="0"/>
              <a:t>از دیگر دشواری های احساسی ایی که بیماران با آن مواجه می شوند میتوان به موارد زیر اشاره کرد:</a:t>
            </a:r>
          </a:p>
          <a:p>
            <a:pPr marL="0" indent="0" algn="just" rtl="1">
              <a:buNone/>
            </a:pPr>
            <a:r>
              <a:rPr lang="fa-IR" dirty="0"/>
              <a:t>نگرانی از وخامت بیماری</a:t>
            </a:r>
          </a:p>
          <a:p>
            <a:pPr marL="0" indent="0" algn="just" rtl="1">
              <a:buNone/>
            </a:pPr>
            <a:r>
              <a:rPr lang="fa-IR" dirty="0"/>
              <a:t>اختلال در آداب جنسی</a:t>
            </a:r>
            <a:endParaRPr lang="en-GB" dirty="0"/>
          </a:p>
          <a:p>
            <a:pPr marL="0" indent="0" algn="just" rtl="1">
              <a:buNone/>
            </a:pPr>
            <a:r>
              <a:rPr lang="fa-IR" dirty="0"/>
              <a:t>حساسیت و دمدمی مزاجی</a:t>
            </a:r>
          </a:p>
          <a:p>
            <a:pPr marL="0" indent="0" algn="just" rtl="1">
              <a:buNone/>
            </a:pPr>
            <a:r>
              <a:rPr lang="fa-IR" dirty="0"/>
              <a:t>کلافگی از طولانی شدن طول بیماری</a:t>
            </a:r>
          </a:p>
          <a:p>
            <a:pPr marL="0" indent="0" algn="just" rtl="1">
              <a:buNone/>
            </a:pPr>
            <a:r>
              <a:rPr lang="fa-IR" dirty="0"/>
              <a:t>اختلال در زندگی اجتماعی و خانوادگی</a:t>
            </a:r>
          </a:p>
          <a:p>
            <a:pPr marL="0" indent="0" algn="just" rtl="1">
              <a:buNone/>
            </a:pPr>
            <a:endParaRPr lang="en-GB" sz="2400" dirty="0"/>
          </a:p>
          <a:p>
            <a:pPr marL="0" indent="0" algn="just" rtl="1">
              <a:buNone/>
            </a:pPr>
            <a:endParaRPr lang="fa-IR" sz="2400" dirty="0"/>
          </a:p>
          <a:p>
            <a:pPr marL="0" indent="0" algn="just" rtl="1">
              <a:buNone/>
            </a:pPr>
            <a:endParaRPr lang="fa-IR" sz="2400" dirty="0"/>
          </a:p>
          <a:p>
            <a:pPr marL="0" indent="0" algn="r" rtl="1">
              <a:buFont typeface="Wingdings 2" pitchFamily="18" charset="2"/>
              <a:buNone/>
            </a:pP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054F8A-AA6D-48CD-A82B-4C1B6331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session is being recorded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33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4FBF0-E873-49B1-8BC6-F6A1CF058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5" y="510602"/>
            <a:ext cx="3339367" cy="3466823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Financial hardship</a:t>
            </a:r>
            <a:br>
              <a:rPr lang="en-GB" sz="2800" dirty="0"/>
            </a:br>
            <a:r>
              <a:rPr lang="en-GB" sz="2800" dirty="0"/>
              <a:t> &amp;</a:t>
            </a:r>
            <a:br>
              <a:rPr lang="en-GB" sz="2800" dirty="0"/>
            </a:br>
            <a:r>
              <a:rPr lang="en-GB" sz="2800" dirty="0"/>
              <a:t> work impairment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5FC386-A5B0-421D-A338-A2A5DDE52087}"/>
              </a:ext>
            </a:extLst>
          </p:cNvPr>
          <p:cNvSpPr txBox="1">
            <a:spLocks/>
          </p:cNvSpPr>
          <p:nvPr/>
        </p:nvSpPr>
        <p:spPr>
          <a:xfrm>
            <a:off x="87086" y="2880575"/>
            <a:ext cx="3339367" cy="3466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2800" dirty="0"/>
              <a:t>مشکلات مالی </a:t>
            </a:r>
          </a:p>
          <a:p>
            <a:pPr algn="ctr"/>
            <a:r>
              <a:rPr lang="fa-IR" sz="2800" dirty="0"/>
              <a:t>و </a:t>
            </a:r>
          </a:p>
          <a:p>
            <a:pPr algn="ctr"/>
            <a:r>
              <a:rPr lang="fa-IR" sz="2800" dirty="0"/>
              <a:t>اختلال در کار</a:t>
            </a:r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2CED3F-416C-4182-9F12-8799AC9D6124}"/>
              </a:ext>
            </a:extLst>
          </p:cNvPr>
          <p:cNvSpPr txBox="1"/>
          <p:nvPr/>
        </p:nvSpPr>
        <p:spPr>
          <a:xfrm>
            <a:off x="10851502" y="113833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0F0A37-C245-43D3-91F2-825B75C9FAA8}"/>
              </a:ext>
            </a:extLst>
          </p:cNvPr>
          <p:cNvSpPr txBox="1"/>
          <p:nvPr/>
        </p:nvSpPr>
        <p:spPr>
          <a:xfrm>
            <a:off x="4124132" y="998375"/>
            <a:ext cx="7231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تاثیر بیماری بر فعالیت های شغلی افراد مبتلا مورد ارزیابی قرار گرفت 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بسیاری از بیماران گزارش گردند که بیماری بر عملکرد آنها در حین کار تاثیرگذار بوده است 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و در کل زیر گروه های </a:t>
            </a:r>
            <a:r>
              <a:rPr lang="en-US" dirty="0"/>
              <a:t>MPN ، </a:t>
            </a:r>
            <a:r>
              <a:rPr lang="fa-IR" dirty="0"/>
              <a:t>بخش قابل توجهی از بیماران اختلال در فعالیت های شغلی و کار را گزارش داده اند 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US" dirty="0"/>
              <a:t>MF 41.4%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US" dirty="0"/>
              <a:t>PV 33%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US" dirty="0"/>
              <a:t>ET35.7%</a:t>
            </a:r>
            <a:endParaRPr lang="fa-IR" dirty="0"/>
          </a:p>
          <a:p>
            <a:pPr algn="r" rtl="1"/>
            <a:endParaRPr lang="fa-IR" dirty="0"/>
          </a:p>
          <a:p>
            <a:pPr algn="r" rtl="1"/>
            <a:r>
              <a:rPr lang="fa-IR" dirty="0"/>
              <a:t>از میان همه ی بیماران :</a:t>
            </a:r>
          </a:p>
          <a:p>
            <a:pPr algn="r" rtl="1"/>
            <a:r>
              <a:rPr lang="fa-IR" dirty="0"/>
              <a:t>، 9٪ داوطلبانه کار خود را ترک کردند ، 8٪ بازنشستگی پیش از موعد را تجربه کردند ، 7٪ شروع به دریافت کمک هزینه زندگی کار افتادگی کردند ، 5٪ به شغل کم درآمد نقل مکان کردند و 2٪ از دست دادن اجباری کار را تجربه کردند</a:t>
            </a:r>
          </a:p>
          <a:p>
            <a:pPr algn="r" rtl="1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E60D1C-41F4-49DE-9929-9C9D131D9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session is being recorded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663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4FBF0-E873-49B1-8BC6-F6A1CF058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5" y="510602"/>
            <a:ext cx="3339367" cy="3466823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Financial hardship</a:t>
            </a:r>
            <a:br>
              <a:rPr lang="en-GB" sz="2800" dirty="0"/>
            </a:br>
            <a:r>
              <a:rPr lang="en-GB" sz="2800" dirty="0"/>
              <a:t> &amp;</a:t>
            </a:r>
            <a:br>
              <a:rPr lang="en-GB" sz="2800" dirty="0"/>
            </a:br>
            <a:r>
              <a:rPr lang="en-GB" sz="2800" dirty="0"/>
              <a:t> work impairment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42F741B-255B-4409-BF79-EE3FB36D91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56770" y="2130608"/>
          <a:ext cx="7645240" cy="3693634"/>
        </p:xfrm>
        <a:graphic>
          <a:graphicData uri="http://schemas.openxmlformats.org/drawingml/2006/table">
            <a:tbl>
              <a:tblPr/>
              <a:tblGrid>
                <a:gridCol w="1529048">
                  <a:extLst>
                    <a:ext uri="{9D8B030D-6E8A-4147-A177-3AD203B41FA5}">
                      <a16:colId xmlns:a16="http://schemas.microsoft.com/office/drawing/2014/main" val="2039086765"/>
                    </a:ext>
                  </a:extLst>
                </a:gridCol>
                <a:gridCol w="1529048">
                  <a:extLst>
                    <a:ext uri="{9D8B030D-6E8A-4147-A177-3AD203B41FA5}">
                      <a16:colId xmlns:a16="http://schemas.microsoft.com/office/drawing/2014/main" val="3536035929"/>
                    </a:ext>
                  </a:extLst>
                </a:gridCol>
                <a:gridCol w="1529048">
                  <a:extLst>
                    <a:ext uri="{9D8B030D-6E8A-4147-A177-3AD203B41FA5}">
                      <a16:colId xmlns:a16="http://schemas.microsoft.com/office/drawing/2014/main" val="2294603822"/>
                    </a:ext>
                  </a:extLst>
                </a:gridCol>
                <a:gridCol w="1529048">
                  <a:extLst>
                    <a:ext uri="{9D8B030D-6E8A-4147-A177-3AD203B41FA5}">
                      <a16:colId xmlns:a16="http://schemas.microsoft.com/office/drawing/2014/main" val="331355048"/>
                    </a:ext>
                  </a:extLst>
                </a:gridCol>
                <a:gridCol w="1529048">
                  <a:extLst>
                    <a:ext uri="{9D8B030D-6E8A-4147-A177-3AD203B41FA5}">
                      <a16:colId xmlns:a16="http://schemas.microsoft.com/office/drawing/2014/main" val="1761433628"/>
                    </a:ext>
                  </a:extLst>
                </a:gridCol>
              </a:tblGrid>
              <a:tr h="25520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i="1">
                          <a:effectLst/>
                        </a:rPr>
                        <a:t>n</a:t>
                      </a:r>
                      <a:r>
                        <a:rPr lang="en-GB" sz="1400">
                          <a:effectLst/>
                        </a:rPr>
                        <a:t> (%)</a:t>
                      </a:r>
                    </a:p>
                  </a:txBody>
                  <a:tcPr marL="35231" marR="35231" marT="35231" marB="35231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>
                          <a:effectLst/>
                        </a:rPr>
                        <a:t>MF (</a:t>
                      </a:r>
                      <a:r>
                        <a:rPr lang="en-GB" sz="1400" i="1">
                          <a:effectLst/>
                        </a:rPr>
                        <a:t>n</a:t>
                      </a:r>
                      <a:r>
                        <a:rPr lang="en-GB" sz="1400">
                          <a:effectLst/>
                        </a:rPr>
                        <a:t> = 174)</a:t>
                      </a:r>
                    </a:p>
                  </a:txBody>
                  <a:tcPr marL="35231" marR="35231" marT="35231" marB="35231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>
                          <a:effectLst/>
                        </a:rPr>
                        <a:t>PV (</a:t>
                      </a:r>
                      <a:r>
                        <a:rPr lang="en-GB" sz="1400" i="1">
                          <a:effectLst/>
                        </a:rPr>
                        <a:t>n</a:t>
                      </a:r>
                      <a:r>
                        <a:rPr lang="en-GB" sz="1400">
                          <a:effectLst/>
                        </a:rPr>
                        <a:t> = 223)</a:t>
                      </a:r>
                    </a:p>
                  </a:txBody>
                  <a:tcPr marL="35231" marR="35231" marT="35231" marB="35231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>
                          <a:effectLst/>
                        </a:rPr>
                        <a:t>ET (</a:t>
                      </a:r>
                      <a:r>
                        <a:rPr lang="en-GB" sz="1400" i="1">
                          <a:effectLst/>
                        </a:rPr>
                        <a:t>n</a:t>
                      </a:r>
                      <a:r>
                        <a:rPr lang="en-GB" sz="1400">
                          <a:effectLst/>
                        </a:rPr>
                        <a:t> = 302)</a:t>
                      </a:r>
                    </a:p>
                  </a:txBody>
                  <a:tcPr marL="35231" marR="35231" marT="35231" marB="35231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>
                          <a:effectLst/>
                        </a:rPr>
                        <a:t>Total (</a:t>
                      </a:r>
                      <a:r>
                        <a:rPr lang="en-GB" sz="1400" i="1">
                          <a:effectLst/>
                        </a:rPr>
                        <a:t>N</a:t>
                      </a:r>
                      <a:r>
                        <a:rPr lang="en-GB" sz="1400">
                          <a:effectLst/>
                        </a:rPr>
                        <a:t> = 699)</a:t>
                      </a:r>
                    </a:p>
                  </a:txBody>
                  <a:tcPr marL="35231" marR="35231" marT="35231" marB="35231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532733"/>
                  </a:ext>
                </a:extLst>
              </a:tr>
              <a:tr h="447044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>
                          <a:effectLst/>
                        </a:rPr>
                        <a:t>Reduced hours at work</a:t>
                      </a:r>
                    </a:p>
                  </a:txBody>
                  <a:tcPr marL="35231" marR="35231" marT="35231" marB="35231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>
                          <a:effectLst/>
                        </a:rPr>
                        <a:t>36 (21)</a:t>
                      </a:r>
                    </a:p>
                  </a:txBody>
                  <a:tcPr marL="35231" marR="35231" marT="35231" marB="35231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>
                          <a:effectLst/>
                        </a:rPr>
                        <a:t>33 (15)</a:t>
                      </a:r>
                    </a:p>
                  </a:txBody>
                  <a:tcPr marL="35231" marR="35231" marT="35231" marB="35231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>
                          <a:effectLst/>
                        </a:rPr>
                        <a:t>70 (23)</a:t>
                      </a:r>
                    </a:p>
                  </a:txBody>
                  <a:tcPr marL="35231" marR="35231" marT="35231" marB="35231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>
                          <a:effectLst/>
                        </a:rPr>
                        <a:t>139 (20)</a:t>
                      </a:r>
                    </a:p>
                  </a:txBody>
                  <a:tcPr marL="35231" marR="35231" marT="35231" marB="35231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07730"/>
                  </a:ext>
                </a:extLst>
              </a:tr>
              <a:tr h="638888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>
                          <a:effectLst/>
                        </a:rPr>
                        <a:t>Voluntarily terminated your job</a:t>
                      </a:r>
                    </a:p>
                  </a:txBody>
                  <a:tcPr marL="35231" marR="35231" marT="35231" marB="35231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>
                          <a:effectLst/>
                        </a:rPr>
                        <a:t>14 (8)</a:t>
                      </a:r>
                    </a:p>
                  </a:txBody>
                  <a:tcPr marL="35231" marR="35231" marT="35231" marB="35231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>
                          <a:effectLst/>
                        </a:rPr>
                        <a:t>14 (6)</a:t>
                      </a:r>
                    </a:p>
                  </a:txBody>
                  <a:tcPr marL="35231" marR="35231" marT="35231" marB="35231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>
                          <a:effectLst/>
                        </a:rPr>
                        <a:t>35 (12)</a:t>
                      </a:r>
                    </a:p>
                  </a:txBody>
                  <a:tcPr marL="35231" marR="35231" marT="35231" marB="35231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>
                          <a:effectLst/>
                        </a:rPr>
                        <a:t>63 (9)</a:t>
                      </a:r>
                    </a:p>
                  </a:txBody>
                  <a:tcPr marL="35231" marR="35231" marT="35231" marB="35231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413175"/>
                  </a:ext>
                </a:extLst>
              </a:tr>
              <a:tr h="638888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>
                          <a:effectLst/>
                        </a:rPr>
                        <a:t>Been involuntarily terminated from job</a:t>
                      </a:r>
                    </a:p>
                  </a:txBody>
                  <a:tcPr marL="35231" marR="35231" marT="35231" marB="35231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dirty="0">
                          <a:effectLst/>
                        </a:rPr>
                        <a:t>3 (2)</a:t>
                      </a:r>
                    </a:p>
                  </a:txBody>
                  <a:tcPr marL="35231" marR="35231" marT="35231" marB="35231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>
                          <a:effectLst/>
                        </a:rPr>
                        <a:t>7 (3)</a:t>
                      </a:r>
                    </a:p>
                  </a:txBody>
                  <a:tcPr marL="35231" marR="35231" marT="35231" marB="35231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>
                          <a:effectLst/>
                        </a:rPr>
                        <a:t>4 (1)</a:t>
                      </a:r>
                    </a:p>
                  </a:txBody>
                  <a:tcPr marL="35231" marR="35231" marT="35231" marB="35231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>
                          <a:effectLst/>
                        </a:rPr>
                        <a:t>14 (2)</a:t>
                      </a:r>
                    </a:p>
                  </a:txBody>
                  <a:tcPr marL="35231" marR="35231" marT="35231" marB="35231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250272"/>
                  </a:ext>
                </a:extLst>
              </a:tr>
              <a:tr h="447044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>
                          <a:effectLst/>
                        </a:rPr>
                        <a:t>Gone on disability living allowance</a:t>
                      </a:r>
                    </a:p>
                  </a:txBody>
                  <a:tcPr marL="35231" marR="35231" marT="35231" marB="35231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>
                          <a:effectLst/>
                        </a:rPr>
                        <a:t>21 (12)</a:t>
                      </a:r>
                    </a:p>
                  </a:txBody>
                  <a:tcPr marL="35231" marR="35231" marT="35231" marB="35231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>
                          <a:effectLst/>
                        </a:rPr>
                        <a:t>9 (4)</a:t>
                      </a:r>
                    </a:p>
                  </a:txBody>
                  <a:tcPr marL="35231" marR="35231" marT="35231" marB="35231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>
                          <a:effectLst/>
                        </a:rPr>
                        <a:t>21 (7)</a:t>
                      </a:r>
                    </a:p>
                  </a:txBody>
                  <a:tcPr marL="35231" marR="35231" marT="35231" marB="35231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>
                          <a:effectLst/>
                        </a:rPr>
                        <a:t>51 (7)</a:t>
                      </a:r>
                    </a:p>
                  </a:txBody>
                  <a:tcPr marL="35231" marR="35231" marT="35231" marB="35231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256639"/>
                  </a:ext>
                </a:extLst>
              </a:tr>
              <a:tr h="447044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>
                          <a:effectLst/>
                        </a:rPr>
                        <a:t>Taken early retirement</a:t>
                      </a:r>
                    </a:p>
                  </a:txBody>
                  <a:tcPr marL="35231" marR="35231" marT="35231" marB="35231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>
                          <a:effectLst/>
                        </a:rPr>
                        <a:t>19 (11)</a:t>
                      </a:r>
                    </a:p>
                  </a:txBody>
                  <a:tcPr marL="35231" marR="35231" marT="35231" marB="35231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>
                          <a:effectLst/>
                        </a:rPr>
                        <a:t>12 (5)</a:t>
                      </a:r>
                    </a:p>
                  </a:txBody>
                  <a:tcPr marL="35231" marR="35231" marT="35231" marB="35231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>
                          <a:effectLst/>
                        </a:rPr>
                        <a:t>27 (9)</a:t>
                      </a:r>
                    </a:p>
                  </a:txBody>
                  <a:tcPr marL="35231" marR="35231" marT="35231" marB="35231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>
                          <a:effectLst/>
                        </a:rPr>
                        <a:t>58 (8)</a:t>
                      </a:r>
                    </a:p>
                  </a:txBody>
                  <a:tcPr marL="35231" marR="35231" marT="35231" marB="35231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027760"/>
                  </a:ext>
                </a:extLst>
              </a:tr>
              <a:tr h="447044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>
                          <a:effectLst/>
                        </a:rPr>
                        <a:t>Taken a lower paid job</a:t>
                      </a:r>
                    </a:p>
                  </a:txBody>
                  <a:tcPr marL="35231" marR="35231" marT="35231" marB="35231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>
                          <a:effectLst/>
                        </a:rPr>
                        <a:t>5 (3)</a:t>
                      </a:r>
                    </a:p>
                  </a:txBody>
                  <a:tcPr marL="35231" marR="35231" marT="35231" marB="35231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>
                          <a:effectLst/>
                        </a:rPr>
                        <a:t>8 (4)</a:t>
                      </a:r>
                    </a:p>
                  </a:txBody>
                  <a:tcPr marL="35231" marR="35231" marT="35231" marB="35231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>
                          <a:effectLst/>
                        </a:rPr>
                        <a:t>20 (7)</a:t>
                      </a:r>
                    </a:p>
                  </a:txBody>
                  <a:tcPr marL="35231" marR="35231" marT="35231" marB="35231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dirty="0">
                          <a:effectLst/>
                        </a:rPr>
                        <a:t>33 (5)</a:t>
                      </a:r>
                    </a:p>
                  </a:txBody>
                  <a:tcPr marL="35231" marR="35231" marT="35231" marB="35231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743295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045FC386-A5B0-421D-A338-A2A5DDE52087}"/>
              </a:ext>
            </a:extLst>
          </p:cNvPr>
          <p:cNvSpPr txBox="1">
            <a:spLocks/>
          </p:cNvSpPr>
          <p:nvPr/>
        </p:nvSpPr>
        <p:spPr>
          <a:xfrm>
            <a:off x="87086" y="2880575"/>
            <a:ext cx="3339367" cy="3466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2800" dirty="0"/>
              <a:t>مشکلات مالی </a:t>
            </a:r>
          </a:p>
          <a:p>
            <a:pPr algn="ctr"/>
            <a:r>
              <a:rPr lang="fa-IR" sz="2800" dirty="0"/>
              <a:t>و </a:t>
            </a:r>
          </a:p>
          <a:p>
            <a:pPr algn="ctr"/>
            <a:r>
              <a:rPr lang="fa-IR" sz="2800" dirty="0"/>
              <a:t>اختلال در کار</a:t>
            </a:r>
            <a:endParaRPr lang="en-GB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5910FB-384B-4C8E-AA9D-F6E492BD0782}"/>
              </a:ext>
            </a:extLst>
          </p:cNvPr>
          <p:cNvSpPr txBox="1"/>
          <p:nvPr/>
        </p:nvSpPr>
        <p:spPr>
          <a:xfrm>
            <a:off x="1503164" y="961053"/>
            <a:ext cx="9898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جدول زیر خلاصه از این گزارش را ارایه میدهد :</a:t>
            </a:r>
          </a:p>
          <a:p>
            <a:pPr algn="r" rtl="1"/>
            <a:r>
              <a:rPr lang="fa-IR" dirty="0"/>
              <a:t>از میان اختلالت کاری  ذکر شده شایع ترین آنها کاهش ساعت کاری بوده است 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A0DC8A-7114-4CF0-AD14-CD33C8E8A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session is being recorded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369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9952-878D-4337-9873-42EBA7517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ارتباط بیمار و درمانگر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5EF8F6-CBBC-457D-B53F-BFDBB8755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277" y="2649895"/>
            <a:ext cx="8757723" cy="3498516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74FBBD-3BB2-4F95-AD49-71A932C42737}"/>
              </a:ext>
            </a:extLst>
          </p:cNvPr>
          <p:cNvSpPr txBox="1">
            <a:spLocks/>
          </p:cNvSpPr>
          <p:nvPr/>
        </p:nvSpPr>
        <p:spPr>
          <a:xfrm>
            <a:off x="4055880" y="192304"/>
            <a:ext cx="7626046" cy="1104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2400" dirty="0"/>
              <a:t>اهداف درمانی</a:t>
            </a:r>
            <a:endParaRPr lang="en-GB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366D3B-0B8A-4566-9452-3A8D2FF8065C}"/>
              </a:ext>
            </a:extLst>
          </p:cNvPr>
          <p:cNvSpPr txBox="1">
            <a:spLocks/>
          </p:cNvSpPr>
          <p:nvPr/>
        </p:nvSpPr>
        <p:spPr>
          <a:xfrm>
            <a:off x="3424946" y="1296955"/>
            <a:ext cx="8340956" cy="1492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2200" b="1" dirty="0"/>
              <a:t>مهمترین اهداف درمانی از دید درمانگران: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sz="1900" dirty="0"/>
              <a:t>کاهش علائم بیماری ، افرایش کیفیت زندگی</a:t>
            </a:r>
          </a:p>
          <a:p>
            <a:pPr algn="r" rtl="1"/>
            <a:r>
              <a:rPr lang="fa-IR" sz="2200" b="1" dirty="0"/>
              <a:t>مهمترین اهداف درمانی از دید بیماران: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sz="1900" dirty="0"/>
              <a:t>کاهش علائم بیماری ، افرایش کیفیت زندگی</a:t>
            </a:r>
          </a:p>
          <a:p>
            <a:pPr marL="0" indent="0" algn="r" rtl="1">
              <a:buNone/>
            </a:pP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04C13A-82F1-4C57-A1C4-DB8BC9F8ABE0}"/>
              </a:ext>
            </a:extLst>
          </p:cNvPr>
          <p:cNvSpPr txBox="1">
            <a:spLocks/>
          </p:cNvSpPr>
          <p:nvPr/>
        </p:nvSpPr>
        <p:spPr>
          <a:xfrm>
            <a:off x="-5094341" y="938753"/>
            <a:ext cx="7626046" cy="1104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2400" dirty="0"/>
              <a:t>بیماران </a:t>
            </a:r>
            <a:r>
              <a:rPr lang="en-GB" sz="2400" dirty="0"/>
              <a:t>MF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68BB4-E38A-40EE-8392-B895981DC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session is being recorded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748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9952-878D-4337-9873-42EBA7517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ارتباط بیمار و درمانگر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5EF8F6-CBBC-457D-B53F-BFDBB8755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277" y="2649895"/>
            <a:ext cx="8757723" cy="3498516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74FBBD-3BB2-4F95-AD49-71A932C42737}"/>
              </a:ext>
            </a:extLst>
          </p:cNvPr>
          <p:cNvSpPr txBox="1">
            <a:spLocks/>
          </p:cNvSpPr>
          <p:nvPr/>
        </p:nvSpPr>
        <p:spPr>
          <a:xfrm>
            <a:off x="4055880" y="192304"/>
            <a:ext cx="7626046" cy="1104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2400" dirty="0"/>
              <a:t>اهداف درمانی</a:t>
            </a:r>
            <a:endParaRPr lang="en-GB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366D3B-0B8A-4566-9452-3A8D2FF8065C}"/>
              </a:ext>
            </a:extLst>
          </p:cNvPr>
          <p:cNvSpPr txBox="1">
            <a:spLocks/>
          </p:cNvSpPr>
          <p:nvPr/>
        </p:nvSpPr>
        <p:spPr>
          <a:xfrm>
            <a:off x="3424946" y="1296955"/>
            <a:ext cx="8340956" cy="1492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2200" b="1" dirty="0"/>
              <a:t>مهمترین اهداف درمانی از دید درمانگران: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sz="1900" dirty="0"/>
              <a:t>کاهش علائم بیماری ، افرایش کیفیت زندگی</a:t>
            </a:r>
          </a:p>
          <a:p>
            <a:pPr algn="r" rtl="1"/>
            <a:r>
              <a:rPr lang="fa-IR" sz="2200" b="1" dirty="0"/>
              <a:t>مهمترین اهداف درمانی از دید بیماران: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sz="1900" dirty="0"/>
              <a:t>کاهش علائم بیماری ، افرایش کیفیت زندگی</a:t>
            </a:r>
          </a:p>
          <a:p>
            <a:pPr marL="0" indent="0" algn="r" rtl="1">
              <a:buNone/>
            </a:pP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04C13A-82F1-4C57-A1C4-DB8BC9F8ABE0}"/>
              </a:ext>
            </a:extLst>
          </p:cNvPr>
          <p:cNvSpPr txBox="1">
            <a:spLocks/>
          </p:cNvSpPr>
          <p:nvPr/>
        </p:nvSpPr>
        <p:spPr>
          <a:xfrm>
            <a:off x="-5094341" y="938753"/>
            <a:ext cx="7626046" cy="1104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2400" dirty="0"/>
              <a:t>بیماران </a:t>
            </a:r>
            <a:r>
              <a:rPr lang="en-GB" sz="2400" dirty="0"/>
              <a:t>MF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156B9D-8B0D-4E1C-8B35-6B6329DC9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session is being recorded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398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9952-878D-4337-9873-42EBA7517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19" y="1128408"/>
            <a:ext cx="2947482" cy="4601183"/>
          </a:xfrm>
        </p:spPr>
        <p:txBody>
          <a:bodyPr/>
          <a:lstStyle/>
          <a:p>
            <a:pPr algn="ctr"/>
            <a:r>
              <a:rPr lang="fa-IR" dirty="0"/>
              <a:t>ارتباط بیمار و درمانگر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30A2D-277C-4701-A697-50A12B2B5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5880" y="192304"/>
            <a:ext cx="7626046" cy="1104651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/>
              <a:t>اهداف درمانی</a:t>
            </a:r>
            <a:endParaRPr lang="en-GB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1CCB23-1974-41AD-82A7-D0137B17FDAC}"/>
              </a:ext>
            </a:extLst>
          </p:cNvPr>
          <p:cNvSpPr txBox="1">
            <a:spLocks/>
          </p:cNvSpPr>
          <p:nvPr/>
        </p:nvSpPr>
        <p:spPr>
          <a:xfrm>
            <a:off x="4055880" y="192304"/>
            <a:ext cx="7626046" cy="1104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2400" dirty="0"/>
              <a:t>اهداف درمانی</a:t>
            </a:r>
            <a:endParaRPr lang="en-GB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05C91ED-16DE-4643-8C1A-EA3BDAD55929}"/>
              </a:ext>
            </a:extLst>
          </p:cNvPr>
          <p:cNvSpPr txBox="1">
            <a:spLocks/>
          </p:cNvSpPr>
          <p:nvPr/>
        </p:nvSpPr>
        <p:spPr>
          <a:xfrm>
            <a:off x="-5150325" y="938753"/>
            <a:ext cx="7626046" cy="1104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2400" dirty="0"/>
              <a:t>بیماران </a:t>
            </a:r>
            <a:r>
              <a:rPr lang="en-GB" sz="2400" dirty="0"/>
              <a:t>PV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41924B5-2292-4F7C-8C6D-D5D4CD4BFD84}"/>
              </a:ext>
            </a:extLst>
          </p:cNvPr>
          <p:cNvSpPr txBox="1">
            <a:spLocks/>
          </p:cNvSpPr>
          <p:nvPr/>
        </p:nvSpPr>
        <p:spPr>
          <a:xfrm>
            <a:off x="3424946" y="1296955"/>
            <a:ext cx="8340956" cy="1492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2200" b="1" dirty="0"/>
              <a:t>مهمترین اهداف درمانی از دید درمانگران: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sz="1900" dirty="0"/>
              <a:t>کاهش حوادث ترمبوآمبولیک</a:t>
            </a:r>
          </a:p>
          <a:p>
            <a:pPr algn="r" rtl="1"/>
            <a:r>
              <a:rPr lang="fa-IR" sz="2200" b="1" dirty="0"/>
              <a:t>مهمترین اهداف درمانی از دید بیماران: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sz="1900" dirty="0"/>
              <a:t>کاهش روند بیماری</a:t>
            </a:r>
          </a:p>
          <a:p>
            <a:pPr marL="0" indent="0" algn="r" rtl="1">
              <a:buNone/>
            </a:pP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FDA63B-2196-4699-856F-675F0D0D1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946" y="2566107"/>
            <a:ext cx="8767054" cy="355477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22B2E-5ACD-4CB6-90DD-432FD5417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session is being recorded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5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B736C-9088-4ECA-94AF-2A7CBD595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5970ED1-7EAE-465D-A26C-263DA42DC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946" y="2675202"/>
            <a:ext cx="8767054" cy="3400743"/>
          </a:xfr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E4766E-7FFE-4490-8958-E3F04980BC8F}"/>
              </a:ext>
            </a:extLst>
          </p:cNvPr>
          <p:cNvSpPr txBox="1">
            <a:spLocks/>
          </p:cNvSpPr>
          <p:nvPr/>
        </p:nvSpPr>
        <p:spPr>
          <a:xfrm>
            <a:off x="4055880" y="192304"/>
            <a:ext cx="7626046" cy="1104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2400" dirty="0"/>
              <a:t>اهداف درمانی</a:t>
            </a:r>
            <a:endParaRPr lang="en-GB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244F68-D7DD-4736-A605-28598EA72AE7}"/>
              </a:ext>
            </a:extLst>
          </p:cNvPr>
          <p:cNvSpPr txBox="1">
            <a:spLocks/>
          </p:cNvSpPr>
          <p:nvPr/>
        </p:nvSpPr>
        <p:spPr>
          <a:xfrm>
            <a:off x="3424946" y="1296955"/>
            <a:ext cx="8340956" cy="1492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2200" b="1" dirty="0"/>
              <a:t>مهمترین اهداف درمانی از دید درمانگران: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sz="1900" dirty="0"/>
              <a:t>کاهش حوادث ترمبوآمبولیک</a:t>
            </a:r>
          </a:p>
          <a:p>
            <a:pPr algn="r" rtl="1"/>
            <a:r>
              <a:rPr lang="fa-IR" sz="2200" b="1" dirty="0"/>
              <a:t>مهمترین اهداف درمانی از دید بیماران: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sz="1900" dirty="0"/>
              <a:t>کاهش روند بیماری</a:t>
            </a:r>
          </a:p>
          <a:p>
            <a:pPr marL="0" indent="0" algn="r" rtl="1">
              <a:buNone/>
            </a:pP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933DD67-9AD0-41E4-82E5-F296D4D28F75}"/>
              </a:ext>
            </a:extLst>
          </p:cNvPr>
          <p:cNvSpPr txBox="1">
            <a:spLocks/>
          </p:cNvSpPr>
          <p:nvPr/>
        </p:nvSpPr>
        <p:spPr>
          <a:xfrm>
            <a:off x="-2086363" y="952247"/>
            <a:ext cx="7626046" cy="1104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2400" dirty="0"/>
              <a:t>بیماران </a:t>
            </a:r>
            <a:r>
              <a:rPr lang="en-GB" sz="2400" dirty="0"/>
              <a:t>ET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CF5487-1848-45E4-8E58-1C0233FCE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session is being recorded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493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D2374-BBCF-480E-A9A8-9CA3CFE8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درمان و دارو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08E95-D9FF-4F4D-AA10-476905CFF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solidFill>
                  <a:srgbClr val="333333"/>
                </a:solidFill>
                <a:latin typeface="Georgia" panose="02040502050405020303" pitchFamily="18" charset="0"/>
              </a:rPr>
              <a:t>طبق گزارشی که از درمانگران گرفته شد بیشترین درمان های مورد تجزویز برای گروه های محتلف بیماری به شرح زیر بوده است :</a:t>
            </a:r>
          </a:p>
          <a:p>
            <a:pPr algn="r" rtl="1"/>
            <a:r>
              <a:rPr lang="fa-IR" dirty="0">
                <a:solidFill>
                  <a:srgbClr val="333333"/>
                </a:solidFill>
                <a:latin typeface="Georgia" panose="02040502050405020303" pitchFamily="18" charset="0"/>
              </a:rPr>
              <a:t>در حال حاضر برای بیماران </a:t>
            </a:r>
            <a:r>
              <a:rPr lang="en-GB" dirty="0">
                <a:solidFill>
                  <a:srgbClr val="333333"/>
                </a:solidFill>
                <a:latin typeface="Georgia" panose="02040502050405020303" pitchFamily="18" charset="0"/>
              </a:rPr>
              <a:t>MF </a:t>
            </a:r>
            <a:r>
              <a:rPr lang="fa-IR" dirty="0">
                <a:solidFill>
                  <a:srgbClr val="333333"/>
                </a:solidFill>
                <a:latin typeface="Georgia" panose="02040502050405020303" pitchFamily="18" charset="0"/>
              </a:rPr>
              <a:t> %76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ruxolitinib</a:t>
            </a:r>
            <a:r>
              <a:rPr lang="fa-I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،%54 </a:t>
            </a:r>
            <a:r>
              <a:rPr lang="en-GB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transfusion</a:t>
            </a:r>
            <a:r>
              <a:rPr lang="fa-I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و %53 هیدروکسی اوره </a:t>
            </a:r>
          </a:p>
          <a:p>
            <a:pPr algn="r" rtl="1"/>
            <a:r>
              <a:rPr lang="fa-IR" dirty="0">
                <a:solidFill>
                  <a:srgbClr val="333333"/>
                </a:solidFill>
                <a:latin typeface="Georgia" panose="02040502050405020303" pitchFamily="18" charset="0"/>
              </a:rPr>
              <a:t>برای بیماران </a:t>
            </a:r>
            <a:r>
              <a:rPr lang="en-GB" dirty="0">
                <a:solidFill>
                  <a:srgbClr val="333333"/>
                </a:solidFill>
                <a:latin typeface="Georgia" panose="02040502050405020303" pitchFamily="18" charset="0"/>
              </a:rPr>
              <a:t>PV</a:t>
            </a:r>
            <a:r>
              <a:rPr lang="fa-IR" dirty="0">
                <a:solidFill>
                  <a:srgbClr val="333333"/>
                </a:solidFill>
                <a:latin typeface="Georgia" panose="02040502050405020303" pitchFamily="18" charset="0"/>
              </a:rPr>
              <a:t> %79 آسپرین، 77% هیدروکسی اوره و %67 </a:t>
            </a:r>
            <a:r>
              <a:rPr lang="en-GB" dirty="0">
                <a:solidFill>
                  <a:srgbClr val="333333"/>
                </a:solidFill>
                <a:latin typeface="Georgia" panose="02040502050405020303" pitchFamily="18" charset="0"/>
              </a:rPr>
              <a:t>phlebotomy </a:t>
            </a:r>
            <a:r>
              <a:rPr lang="fa-IR" dirty="0">
                <a:solidFill>
                  <a:srgbClr val="333333"/>
                </a:solidFill>
                <a:latin typeface="Georgia" panose="02040502050405020303" pitchFamily="18" charset="0"/>
              </a:rPr>
              <a:t>(با سیر صعودی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ruxolitinib</a:t>
            </a:r>
            <a:r>
              <a:rPr lang="fa-I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نیز برای این بیماران در حال تجویز بود</a:t>
            </a:r>
            <a:r>
              <a:rPr lang="fa-IR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a-I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)</a:t>
            </a:r>
            <a:endParaRPr lang="fa-IR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algn="r" rtl="1"/>
            <a:r>
              <a:rPr lang="fa-I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برای بیماران </a:t>
            </a:r>
            <a:r>
              <a:rPr lang="en-GB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ET </a:t>
            </a:r>
            <a:r>
              <a:rPr lang="fa-I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%80 آسپرین ، 67% هیدروکسی اوره و %52</a:t>
            </a:r>
            <a:r>
              <a:rPr lang="en-GB" b="0" i="0" dirty="0">
                <a:effectLst/>
                <a:latin typeface="arial" panose="020B0604020202020204" pitchFamily="34" charset="0"/>
              </a:rPr>
              <a:t> Anagrelide</a:t>
            </a:r>
            <a:r>
              <a:rPr lang="fa-IR" b="0" i="0" dirty="0">
                <a:effectLst/>
                <a:latin typeface="arial" panose="020B0604020202020204" pitchFamily="34" charset="0"/>
              </a:rPr>
              <a:t> تجویز می شود</a:t>
            </a:r>
            <a:endParaRPr lang="fa-IR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538A20-6BD2-4F1E-AD2B-138EC35E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session is being recorded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469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C606D-EC04-4F26-9812-0DA3F14E3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GB" sz="3200" dirty="0"/>
              <a:t>Comparing Roxulitinib with Standard Therapies on </a:t>
            </a:r>
            <a:br>
              <a:rPr lang="en-GB" sz="3200" dirty="0"/>
            </a:br>
            <a:r>
              <a:rPr lang="en-GB" sz="3200" dirty="0"/>
              <a:t>QoL and Individual Symptoms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9DBD41D-CF74-4943-A691-10EF569FF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"/>
          <a:stretch/>
        </p:blipFill>
        <p:spPr>
          <a:xfrm>
            <a:off x="3470611" y="1226473"/>
            <a:ext cx="8618753" cy="4157289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5F5B6-6BD0-4D81-A825-320634EF7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session is being recorded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2223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6005F-043B-472E-A72E-2916A71C3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19" y="1123837"/>
            <a:ext cx="2845838" cy="4601183"/>
          </a:xfrm>
        </p:spPr>
        <p:txBody>
          <a:bodyPr>
            <a:normAutofit/>
          </a:bodyPr>
          <a:lstStyle/>
          <a:p>
            <a:pPr algn="ctr"/>
            <a:r>
              <a:rPr lang="en-GB" sz="4000" b="1" i="0" u="none" strike="noStrike" baseline="0" dirty="0">
                <a:solidFill>
                  <a:srgbClr val="131413"/>
                </a:solidFill>
                <a:latin typeface="WwyfmxAdvTTb8864ccf.B"/>
              </a:rPr>
              <a:t>Ref:  International MPN Landmark survey</a:t>
            </a:r>
            <a:endParaRPr lang="en-GB" sz="8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02AA7-6C51-48F2-9C91-67B8EEC1E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1616" y="483465"/>
            <a:ext cx="4077478" cy="4321800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§"/>
            </a:pPr>
            <a:r>
              <a:rPr lang="en-GB" sz="1200" b="0" i="0" u="none" strike="noStrike" baseline="0" dirty="0">
                <a:solidFill>
                  <a:srgbClr val="131413"/>
                </a:solidFill>
                <a:latin typeface="NbghgyAdvTT3713a231"/>
              </a:rPr>
              <a:t>Guy</a:t>
            </a:r>
            <a:r>
              <a:rPr lang="en-GB" sz="1200" b="0" i="0" u="none" strike="noStrike" baseline="0" dirty="0">
                <a:solidFill>
                  <a:srgbClr val="131413"/>
                </a:solidFill>
                <a:latin typeface="NcdbhcAdvTT3713a231+20"/>
              </a:rPr>
              <a:t>’</a:t>
            </a:r>
            <a:r>
              <a:rPr lang="en-GB" sz="1200" b="0" i="0" u="none" strike="noStrike" baseline="0" dirty="0">
                <a:solidFill>
                  <a:srgbClr val="131413"/>
                </a:solidFill>
                <a:latin typeface="NbghgyAdvTT3713a231"/>
              </a:rPr>
              <a:t>s and St Thomas</a:t>
            </a:r>
            <a:r>
              <a:rPr lang="en-GB" sz="1200" b="0" i="0" u="none" strike="noStrike" baseline="0" dirty="0">
                <a:solidFill>
                  <a:srgbClr val="131413"/>
                </a:solidFill>
                <a:latin typeface="NcdbhcAdvTT3713a231+20"/>
              </a:rPr>
              <a:t>’ </a:t>
            </a:r>
            <a:r>
              <a:rPr lang="en-GB" sz="1200" b="0" i="0" u="none" strike="noStrike" baseline="0" dirty="0">
                <a:solidFill>
                  <a:srgbClr val="131413"/>
                </a:solidFill>
                <a:latin typeface="NbghgyAdvTT3713a231"/>
              </a:rPr>
              <a:t>NHS Foundation Trust, Guy</a:t>
            </a:r>
            <a:r>
              <a:rPr lang="en-GB" sz="1200" b="0" i="0" u="none" strike="noStrike" baseline="0" dirty="0">
                <a:solidFill>
                  <a:srgbClr val="131413"/>
                </a:solidFill>
                <a:latin typeface="NcdbhcAdvTT3713a231+20"/>
              </a:rPr>
              <a:t>’</a:t>
            </a:r>
            <a:r>
              <a:rPr lang="en-GB" sz="1200" b="0" i="0" u="none" strike="noStrike" baseline="0" dirty="0">
                <a:solidFill>
                  <a:srgbClr val="131413"/>
                </a:solidFill>
                <a:latin typeface="NbghgyAdvTT3713a231"/>
              </a:rPr>
              <a:t>s and St Thomas</a:t>
            </a:r>
            <a:r>
              <a:rPr lang="en-GB" sz="1200" b="0" i="0" u="none" strike="noStrike" baseline="0" dirty="0">
                <a:solidFill>
                  <a:srgbClr val="131413"/>
                </a:solidFill>
                <a:latin typeface="NcdbhcAdvTT3713a231+20"/>
              </a:rPr>
              <a:t>’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GB" sz="1200" b="0" i="0" u="none" strike="noStrike" baseline="0" dirty="0">
                <a:solidFill>
                  <a:srgbClr val="131413"/>
                </a:solidFill>
                <a:latin typeface="NbghgyAdvTT3713a231"/>
              </a:rPr>
              <a:t>Hospital, London SE1 9RT, UK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GB" sz="1200" b="0" i="0" u="none" strike="noStrike" baseline="0" dirty="0">
                <a:solidFill>
                  <a:srgbClr val="131413"/>
                </a:solidFill>
                <a:latin typeface="NbghgyAdvTT3713a231"/>
              </a:rPr>
              <a:t>Department of </a:t>
            </a:r>
            <a:r>
              <a:rPr lang="en-GB" sz="1200" b="0" i="0" u="none" strike="noStrike" baseline="0" dirty="0" err="1">
                <a:solidFill>
                  <a:srgbClr val="131413"/>
                </a:solidFill>
                <a:latin typeface="NbghgyAdvTT3713a231"/>
              </a:rPr>
              <a:t>Hematology</a:t>
            </a:r>
            <a:r>
              <a:rPr lang="en-GB" sz="1200" b="0" i="0" u="none" strike="noStrike" baseline="0" dirty="0">
                <a:solidFill>
                  <a:srgbClr val="131413"/>
                </a:solidFill>
                <a:latin typeface="NbghgyAdvTT3713a231"/>
              </a:rPr>
              <a:t>, Oncology, </a:t>
            </a:r>
            <a:r>
              <a:rPr lang="en-GB" sz="1200" b="0" i="0" u="none" strike="noStrike" baseline="0" dirty="0" err="1">
                <a:solidFill>
                  <a:srgbClr val="131413"/>
                </a:solidFill>
                <a:latin typeface="NbghgyAdvTT3713a231"/>
              </a:rPr>
              <a:t>Hemostaseology</a:t>
            </a:r>
            <a:r>
              <a:rPr lang="en-GB" sz="1200" b="0" i="0" u="none" strike="noStrike" baseline="0" dirty="0">
                <a:solidFill>
                  <a:srgbClr val="131413"/>
                </a:solidFill>
                <a:latin typeface="NbghgyAdvTT3713a231"/>
              </a:rPr>
              <a:t>, and Stem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GB" sz="1200" b="0" i="0" u="none" strike="noStrike" baseline="0" dirty="0">
                <a:solidFill>
                  <a:srgbClr val="131413"/>
                </a:solidFill>
                <a:latin typeface="NbghgyAdvTT3713a231"/>
              </a:rPr>
              <a:t>Cell Transplantation, Faculty of Medicine, RWTH Aachen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GB" sz="1200" b="0" i="0" u="none" strike="noStrike" baseline="0" dirty="0">
                <a:solidFill>
                  <a:srgbClr val="131413"/>
                </a:solidFill>
                <a:latin typeface="NbghgyAdvTT3713a231"/>
              </a:rPr>
              <a:t>University, Aachen, Germany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GB" sz="1200" b="0" i="0" u="none" strike="noStrike" baseline="0" dirty="0">
                <a:solidFill>
                  <a:srgbClr val="131413"/>
                </a:solidFill>
                <a:latin typeface="NbghgyAdvTT3713a231"/>
              </a:rPr>
              <a:t>St Paul</a:t>
            </a:r>
            <a:r>
              <a:rPr lang="en-GB" sz="1200" b="0" i="0" u="none" strike="noStrike" baseline="0" dirty="0">
                <a:solidFill>
                  <a:srgbClr val="131413"/>
                </a:solidFill>
                <a:latin typeface="NcdbhcAdvTT3713a231+20"/>
              </a:rPr>
              <a:t>’</a:t>
            </a:r>
            <a:r>
              <a:rPr lang="en-GB" sz="1200" b="0" i="0" u="none" strike="noStrike" baseline="0" dirty="0">
                <a:solidFill>
                  <a:srgbClr val="131413"/>
                </a:solidFill>
                <a:latin typeface="NbghgyAdvTT3713a231"/>
              </a:rPr>
              <a:t>s Hospital, University of British Columbia, Vancouver, BC,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GB" sz="1200" b="0" i="0" u="none" strike="noStrike" baseline="0" dirty="0">
                <a:solidFill>
                  <a:srgbClr val="131413"/>
                </a:solidFill>
                <a:latin typeface="NbghgyAdvTT3713a231"/>
              </a:rPr>
              <a:t>Canada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GB" sz="1200" b="0" i="0" u="none" strike="noStrike" baseline="0" dirty="0">
                <a:solidFill>
                  <a:srgbClr val="131413"/>
                </a:solidFill>
                <a:latin typeface="NbghgyAdvTT3713a231"/>
              </a:rPr>
              <a:t>CRIMM, </a:t>
            </a:r>
            <a:r>
              <a:rPr lang="en-GB" sz="1200" b="0" i="0" u="none" strike="noStrike" baseline="0" dirty="0" err="1">
                <a:solidFill>
                  <a:srgbClr val="131413"/>
                </a:solidFill>
                <a:latin typeface="NbghgyAdvTT3713a231"/>
              </a:rPr>
              <a:t>Center</a:t>
            </a:r>
            <a:r>
              <a:rPr lang="en-GB" sz="1200" b="0" i="0" u="none" strike="noStrike" baseline="0" dirty="0">
                <a:solidFill>
                  <a:srgbClr val="131413"/>
                </a:solidFill>
                <a:latin typeface="NbghgyAdvTT3713a231"/>
              </a:rPr>
              <a:t> for Research and Innovation of Myeloproliferative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GB" sz="1200" b="0" i="0" u="none" strike="noStrike" baseline="0" dirty="0">
                <a:solidFill>
                  <a:srgbClr val="131413"/>
                </a:solidFill>
                <a:latin typeface="NbghgyAdvTT3713a231"/>
              </a:rPr>
              <a:t>Neoplasms, AOU </a:t>
            </a:r>
            <a:r>
              <a:rPr lang="en-GB" sz="1200" b="0" i="0" u="none" strike="noStrike" baseline="0" dirty="0" err="1">
                <a:solidFill>
                  <a:srgbClr val="131413"/>
                </a:solidFill>
                <a:latin typeface="NbghgyAdvTT3713a231"/>
              </a:rPr>
              <a:t>Careggi</a:t>
            </a:r>
            <a:r>
              <a:rPr lang="en-GB" sz="1200" b="0" i="0" u="none" strike="noStrike" baseline="0" dirty="0">
                <a:solidFill>
                  <a:srgbClr val="131413"/>
                </a:solidFill>
                <a:latin typeface="NbghgyAdvTT3713a231"/>
              </a:rPr>
              <a:t>, Department of Experimental and Clinical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GB" sz="1200" b="0" i="0" u="none" strike="noStrike" baseline="0" dirty="0">
                <a:solidFill>
                  <a:srgbClr val="131413"/>
                </a:solidFill>
                <a:latin typeface="NbghgyAdvTT3713a231"/>
              </a:rPr>
              <a:t>Medicine, University of Florence, Florence, Italy</a:t>
            </a:r>
            <a:endParaRPr lang="en-GB" sz="11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5F52C7-EF34-4664-932B-C0F65466BC9D}"/>
              </a:ext>
            </a:extLst>
          </p:cNvPr>
          <p:cNvSpPr txBox="1">
            <a:spLocks/>
          </p:cNvSpPr>
          <p:nvPr/>
        </p:nvSpPr>
        <p:spPr>
          <a:xfrm>
            <a:off x="7819053" y="671838"/>
            <a:ext cx="3620278" cy="4049452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1800" b="0" i="0" u="none" strike="noStrike" baseline="0" dirty="0">
                <a:solidFill>
                  <a:srgbClr val="131413"/>
                </a:solidFill>
                <a:latin typeface="NbghgyAdvTT3713a231"/>
              </a:rPr>
              <a:t>Patient advocate, Prato, Italy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b="0" i="0" u="none" strike="noStrike" baseline="0" dirty="0">
                <a:solidFill>
                  <a:srgbClr val="131413"/>
                </a:solidFill>
                <a:latin typeface="NbghgyAdvTT3713a231"/>
              </a:rPr>
              <a:t>Department of </a:t>
            </a:r>
            <a:r>
              <a:rPr lang="en-GB" sz="1800" b="0" i="0" u="none" strike="noStrike" baseline="0" dirty="0" err="1">
                <a:solidFill>
                  <a:srgbClr val="131413"/>
                </a:solidFill>
                <a:latin typeface="NbghgyAdvTT3713a231"/>
              </a:rPr>
              <a:t>Hematology</a:t>
            </a:r>
            <a:r>
              <a:rPr lang="en-GB" sz="1800" b="0" i="0" u="none" strike="noStrike" baseline="0" dirty="0">
                <a:solidFill>
                  <a:srgbClr val="131413"/>
                </a:solidFill>
                <a:latin typeface="NbghgyAdvTT3713a231"/>
              </a:rPr>
              <a:t> and Oncology, Faculty of Medicine,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b="0" i="0" u="none" strike="noStrike" baseline="0" dirty="0">
                <a:solidFill>
                  <a:srgbClr val="131413"/>
                </a:solidFill>
                <a:latin typeface="NbghgyAdvTT3713a231"/>
              </a:rPr>
              <a:t>Otto-von-Guericke University Magdeburg, Magdeburg, Germany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b="0" i="0" u="none" strike="noStrike" baseline="0" dirty="0">
                <a:solidFill>
                  <a:srgbClr val="131413"/>
                </a:solidFill>
                <a:latin typeface="NbghgyAdvTT3713a231"/>
              </a:rPr>
              <a:t>MPN Voice, London, UK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b="0" i="0" u="none" strike="noStrike" baseline="0" dirty="0">
                <a:solidFill>
                  <a:srgbClr val="131413"/>
                </a:solidFill>
                <a:latin typeface="NbghgyAdvTT3713a231"/>
              </a:rPr>
              <a:t>Department of </a:t>
            </a:r>
            <a:r>
              <a:rPr lang="en-GB" sz="1800" b="0" i="0" u="none" strike="noStrike" baseline="0" dirty="0" err="1">
                <a:solidFill>
                  <a:srgbClr val="131413"/>
                </a:solidFill>
                <a:latin typeface="NbghgyAdvTT3713a231"/>
              </a:rPr>
              <a:t>Hematology</a:t>
            </a:r>
            <a:r>
              <a:rPr lang="en-GB" sz="1800" b="0" i="0" u="none" strike="noStrike" baseline="0" dirty="0">
                <a:solidFill>
                  <a:srgbClr val="131413"/>
                </a:solidFill>
                <a:latin typeface="NbghgyAdvTT3713a231"/>
              </a:rPr>
              <a:t>, Juntendo University Faculty of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b="0" i="0" u="none" strike="noStrike" baseline="0" dirty="0">
                <a:solidFill>
                  <a:srgbClr val="131413"/>
                </a:solidFill>
                <a:latin typeface="NbghgyAdvTT3713a231"/>
              </a:rPr>
              <a:t>Medicine, Tokyo, Japan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b="0" i="0" u="none" strike="noStrike" baseline="0" dirty="0">
                <a:solidFill>
                  <a:srgbClr val="131413"/>
                </a:solidFill>
                <a:latin typeface="NbghgyAdvTT3713a231"/>
              </a:rPr>
              <a:t>Novartis Pharmaceuticals Corporation, East Hanover, NJ, USA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0" i="0" u="none" strike="noStrike" baseline="0" dirty="0">
                <a:solidFill>
                  <a:srgbClr val="131413"/>
                </a:solidFill>
                <a:latin typeface="NbghgyAdvTT3713a231"/>
              </a:rPr>
              <a:t>Novartis Pharma AG, Basel, Switzerland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b="0" i="0" u="none" strike="noStrike" baseline="0" dirty="0">
                <a:solidFill>
                  <a:srgbClr val="131413"/>
                </a:solidFill>
                <a:latin typeface="NbghgyAdvTT3713a231"/>
              </a:rPr>
              <a:t>Adelphi Real World, Bollington, UK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b="0" i="0" u="none" strike="noStrike" baseline="0" dirty="0">
                <a:solidFill>
                  <a:srgbClr val="131413"/>
                </a:solidFill>
                <a:latin typeface="NbghgyAdvTT3713a231"/>
              </a:rPr>
              <a:t>Mayo Clinic, Scottsdale, AZ, USA</a:t>
            </a:r>
            <a:endParaRPr lang="en-GB" sz="1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64C7F-0117-4DE1-ADD1-9300B241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session is being recorded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06605C-DCD3-45DC-ABC1-87B2E0488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" y="-9331"/>
            <a:ext cx="610638" cy="686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43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7ACDF-7479-4F44-84D2-9478C4DDD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/>
              <a:t>Comparing Roxulitinib with Standard Therapies on </a:t>
            </a:r>
            <a:br>
              <a:rPr lang="en-GB" sz="3200" dirty="0"/>
            </a:br>
            <a:r>
              <a:rPr lang="en-GB" sz="3200" dirty="0"/>
              <a:t>Total Symptom Score  </a:t>
            </a:r>
            <a:br>
              <a:rPr lang="en-GB" sz="3200" dirty="0"/>
            </a:br>
            <a:r>
              <a:rPr lang="en-GB" sz="3200" dirty="0"/>
              <a:t>&amp; </a:t>
            </a:r>
            <a:br>
              <a:rPr lang="en-GB" sz="3200" dirty="0"/>
            </a:br>
            <a:r>
              <a:rPr lang="en-GB" sz="3200" dirty="0"/>
              <a:t>Symptom Cluster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F940FE-CD9D-4193-8FB6-49DBBDFBA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41" y="2222885"/>
            <a:ext cx="8223674" cy="4243229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825911-08EC-474E-9B5F-C7DE71DB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session is being recorded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16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2B320-31AF-49ED-BD3F-F6A3A87BB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546B14-C91E-4787-9329-CA102066E7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80EABB-F497-46C5-A97B-3C405EE96BDE}"/>
              </a:ext>
            </a:extLst>
          </p:cNvPr>
          <p:cNvSpPr txBox="1">
            <a:spLocks/>
          </p:cNvSpPr>
          <p:nvPr/>
        </p:nvSpPr>
        <p:spPr>
          <a:xfrm>
            <a:off x="989046" y="177282"/>
            <a:ext cx="9675844" cy="6354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GB" sz="4000" dirty="0">
                <a:solidFill>
                  <a:schemeClr val="bg1"/>
                </a:solidFill>
              </a:rPr>
              <a:t>Thank You</a:t>
            </a:r>
            <a:endParaRPr lang="fa-IR" sz="4800" dirty="0">
              <a:solidFill>
                <a:schemeClr val="bg1"/>
              </a:solidFill>
            </a:endParaRPr>
          </a:p>
          <a:p>
            <a:pPr marL="0" indent="0" algn="ctr">
              <a:buFont typeface="Wingdings 2" pitchFamily="18" charset="2"/>
              <a:buNone/>
            </a:pPr>
            <a:endParaRPr lang="en-GB" sz="3600" dirty="0">
              <a:solidFill>
                <a:schemeClr val="bg1"/>
              </a:solidFill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en-GB" sz="3600" dirty="0" err="1">
                <a:solidFill>
                  <a:schemeClr val="bg1"/>
                </a:solidFill>
              </a:rPr>
              <a:t>Dr.Sima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Sedaghat</a:t>
            </a:r>
            <a:endParaRPr lang="en-GB" sz="3600" dirty="0">
              <a:solidFill>
                <a:schemeClr val="bg1"/>
              </a:solidFill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en-GB" sz="2800" dirty="0">
                <a:solidFill>
                  <a:schemeClr val="bg1"/>
                </a:solidFill>
              </a:rPr>
              <a:t>Contact me at : sima.sedaghat@gmail.com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2CDAC3-AB28-4964-AE38-EA3B8904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session is being recorded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243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4F08C-2619-4CB5-8134-6639DF3C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2DE4C-295A-40B0-A635-0EFDE949E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9740" y="1123837"/>
            <a:ext cx="5713308" cy="512064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/>
              <a:t>سختی های بیماری</a:t>
            </a:r>
          </a:p>
          <a:p>
            <a:pPr marL="0" indent="0" algn="r" rtl="1">
              <a:buNone/>
            </a:pPr>
            <a:r>
              <a:rPr lang="fa-IR" dirty="0"/>
              <a:t>1- عوارض مستقیم(علائم حاصل از بیماری)</a:t>
            </a:r>
          </a:p>
          <a:p>
            <a:pPr algn="r" rtl="1"/>
            <a:r>
              <a:rPr lang="fa-IR" dirty="0"/>
              <a:t> </a:t>
            </a:r>
            <a:r>
              <a:rPr lang="en-US" dirty="0"/>
              <a:t>Fatigue</a:t>
            </a:r>
          </a:p>
          <a:p>
            <a:pPr algn="r" rtl="1"/>
            <a:r>
              <a:rPr lang="en-US" dirty="0"/>
              <a:t>Abdominal discomfort</a:t>
            </a:r>
          </a:p>
          <a:p>
            <a:pPr algn="r" rtl="1"/>
            <a:r>
              <a:rPr lang="en-US" dirty="0"/>
              <a:t>Shortness of breath</a:t>
            </a:r>
          </a:p>
          <a:p>
            <a:pPr algn="r" rtl="1"/>
            <a:r>
              <a:rPr lang="en-US" dirty="0"/>
              <a:t>Night sweats</a:t>
            </a:r>
          </a:p>
          <a:p>
            <a:pPr algn="r" rtl="1"/>
            <a:r>
              <a:rPr lang="en-US" dirty="0"/>
              <a:t>Sleep difficulty </a:t>
            </a:r>
          </a:p>
          <a:p>
            <a:pPr algn="r" rtl="1"/>
            <a:r>
              <a:rPr lang="en-US" dirty="0"/>
              <a:t>Pruritus</a:t>
            </a:r>
          </a:p>
          <a:p>
            <a:pPr marL="0" indent="0" algn="r" rtl="1">
              <a:buNone/>
            </a:pPr>
            <a:r>
              <a:rPr lang="fa-IR" sz="2400" dirty="0"/>
              <a:t>2- عوارض فرعی</a:t>
            </a:r>
          </a:p>
          <a:p>
            <a:pPr algn="r" rtl="1"/>
            <a:r>
              <a:rPr lang="en-US" sz="2400" dirty="0"/>
              <a:t>Emotional </a:t>
            </a:r>
            <a:endParaRPr lang="en-GB" sz="2400" dirty="0"/>
          </a:p>
          <a:p>
            <a:pPr algn="r" rtl="1"/>
            <a:r>
              <a:rPr lang="en-GB" sz="2400" dirty="0"/>
              <a:t>Financial</a:t>
            </a:r>
          </a:p>
          <a:p>
            <a:pPr algn="r" rtl="1"/>
            <a:endParaRPr lang="en-US" sz="1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B06920-5ACE-4AC8-8E06-2D53527D27E6}"/>
              </a:ext>
            </a:extLst>
          </p:cNvPr>
          <p:cNvSpPr txBox="1">
            <a:spLocks/>
          </p:cNvSpPr>
          <p:nvPr/>
        </p:nvSpPr>
        <p:spPr>
          <a:xfrm>
            <a:off x="4610946" y="864108"/>
            <a:ext cx="3785448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dirty="0"/>
              <a:t>Bruising</a:t>
            </a:r>
          </a:p>
          <a:p>
            <a:pPr algn="r" rtl="1"/>
            <a:r>
              <a:rPr lang="en-US" dirty="0"/>
              <a:t>Weakness</a:t>
            </a:r>
          </a:p>
          <a:p>
            <a:pPr algn="r" rtl="1"/>
            <a:r>
              <a:rPr lang="en-US" dirty="0"/>
              <a:t>Headache</a:t>
            </a:r>
          </a:p>
          <a:p>
            <a:pPr algn="r" rtl="1"/>
            <a:r>
              <a:rPr lang="en-US" dirty="0"/>
              <a:t>Numbness</a:t>
            </a:r>
          </a:p>
          <a:p>
            <a:pPr algn="r" rtl="1"/>
            <a:r>
              <a:rPr lang="en-US" dirty="0"/>
              <a:t>Dizziness</a:t>
            </a:r>
          </a:p>
          <a:p>
            <a:pPr algn="r" rtl="1"/>
            <a:r>
              <a:rPr lang="en-US" dirty="0"/>
              <a:t>Vision change</a:t>
            </a:r>
          </a:p>
          <a:p>
            <a:pPr algn="r" rtl="1"/>
            <a:endParaRPr lang="fa-I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86EEC-0210-46B6-8E3C-39E1D1FB5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session is being recorded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163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BD224-085F-46B0-93EA-5987B5C86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0562" y="1033053"/>
            <a:ext cx="10058400" cy="702303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400" dirty="0">
                <a:cs typeface="2  Nazanin" panose="00000400000000000000" pitchFamily="2" charset="-78"/>
              </a:rPr>
              <a:t>علایمی که بیماران در دوازده</a:t>
            </a:r>
            <a:br>
              <a:rPr lang="en-US" sz="4400" dirty="0">
                <a:cs typeface="2  Nazanin" panose="00000400000000000000" pitchFamily="2" charset="-78"/>
              </a:rPr>
            </a:br>
            <a:r>
              <a:rPr lang="fa-IR" sz="4400" dirty="0">
                <a:cs typeface="2  Nazanin" panose="00000400000000000000" pitchFamily="2" charset="-78"/>
              </a:rPr>
              <a:t> ماه گذشته تجربه کردند</a:t>
            </a:r>
            <a:endParaRPr lang="en-GB" sz="4400" dirty="0">
              <a:cs typeface="2  Nazanin" panose="00000400000000000000" pitchFamily="2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AFD828-86A1-44AF-BA3E-9726871A7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561" y="0"/>
            <a:ext cx="6736703" cy="6852184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D2F64F3-AF38-4097-8C48-34014A6B7948}"/>
              </a:ext>
            </a:extLst>
          </p:cNvPr>
          <p:cNvSpPr txBox="1">
            <a:spLocks/>
          </p:cNvSpPr>
          <p:nvPr/>
        </p:nvSpPr>
        <p:spPr>
          <a:xfrm>
            <a:off x="-74645" y="755780"/>
            <a:ext cx="3508310" cy="1819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2400" b="1" dirty="0">
                <a:solidFill>
                  <a:srgbClr val="131413"/>
                </a:solidFill>
                <a:latin typeface="WwyfmxAdvTTb8864ccf.B"/>
              </a:rPr>
              <a:t>علایمی که بیماران در دوازده ماه اخیر از شروع مطالعه تجربه کرده بودند</a:t>
            </a:r>
            <a:endParaRPr lang="en-GB" sz="60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3943FE-7A23-4386-A59E-8E624B120262}"/>
              </a:ext>
            </a:extLst>
          </p:cNvPr>
          <p:cNvSpPr txBox="1">
            <a:spLocks/>
          </p:cNvSpPr>
          <p:nvPr/>
        </p:nvSpPr>
        <p:spPr>
          <a:xfrm>
            <a:off x="-1" y="1999861"/>
            <a:ext cx="3433665" cy="385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b="1" dirty="0">
              <a:solidFill>
                <a:srgbClr val="131413"/>
              </a:solidFill>
              <a:latin typeface="WwyfmxAdvTTb8864ccf.B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BCB090-E93B-45C0-9DA3-17B58981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session is being recorded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981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BD224-085F-46B0-93EA-5987B5C86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6725" y="457200"/>
            <a:ext cx="7455160" cy="906624"/>
          </a:xfrm>
        </p:spPr>
        <p:txBody>
          <a:bodyPr>
            <a:norm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cs typeface="2  Nazanin" panose="00000400000000000000" pitchFamily="2" charset="-78"/>
              </a:rPr>
              <a:t>Fatigue</a:t>
            </a:r>
            <a:r>
              <a:rPr lang="fa-IR" sz="2400" dirty="0">
                <a:solidFill>
                  <a:schemeClr val="tx1"/>
                </a:solidFill>
                <a:cs typeface="2  Nazanin" panose="00000400000000000000" pitchFamily="2" charset="-78"/>
              </a:rPr>
              <a:t> ازشایع ترین علایم در تمام </a:t>
            </a:r>
            <a:r>
              <a:rPr lang="en-GB" sz="2400" dirty="0">
                <a:solidFill>
                  <a:schemeClr val="tx1"/>
                </a:solidFill>
                <a:cs typeface="2  Nazanin" panose="00000400000000000000" pitchFamily="2" charset="-78"/>
              </a:rPr>
              <a:t>MPN </a:t>
            </a:r>
            <a:r>
              <a:rPr lang="fa-IR" sz="2400" dirty="0">
                <a:solidFill>
                  <a:schemeClr val="tx1"/>
                </a:solidFill>
                <a:cs typeface="2  Nazanin" panose="00000400000000000000" pitchFamily="2" charset="-78"/>
              </a:rPr>
              <a:t>ها</a:t>
            </a:r>
            <a:endParaRPr lang="en-GB" sz="2400" dirty="0">
              <a:solidFill>
                <a:schemeClr val="tx1"/>
              </a:solidFill>
              <a:cs typeface="2  Nazanin" panose="000004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2F64F3-AF38-4097-8C48-34014A6B7948}"/>
              </a:ext>
            </a:extLst>
          </p:cNvPr>
          <p:cNvSpPr txBox="1">
            <a:spLocks/>
          </p:cNvSpPr>
          <p:nvPr/>
        </p:nvSpPr>
        <p:spPr>
          <a:xfrm>
            <a:off x="-74645" y="755780"/>
            <a:ext cx="3508310" cy="1819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2400" b="1" dirty="0">
                <a:solidFill>
                  <a:srgbClr val="131413"/>
                </a:solidFill>
                <a:latin typeface="WwyfmxAdvTTb8864ccf.B"/>
              </a:rPr>
              <a:t>علایمی که بیماران در دوازده ماه اخیر تجربه کرده بودند</a:t>
            </a:r>
            <a:endParaRPr lang="en-GB" sz="60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3943FE-7A23-4386-A59E-8E624B120262}"/>
              </a:ext>
            </a:extLst>
          </p:cNvPr>
          <p:cNvSpPr txBox="1">
            <a:spLocks/>
          </p:cNvSpPr>
          <p:nvPr/>
        </p:nvSpPr>
        <p:spPr>
          <a:xfrm>
            <a:off x="-1" y="1999861"/>
            <a:ext cx="3433665" cy="385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b="1" dirty="0">
              <a:solidFill>
                <a:srgbClr val="131413"/>
              </a:solidFill>
              <a:latin typeface="WwyfmxAdvTTb8864ccf.B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474F1EA4-8320-469A-A6B7-0EB1AFFA1E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756230"/>
              </p:ext>
            </p:extLst>
          </p:nvPr>
        </p:nvGraphicFramePr>
        <p:xfrm>
          <a:off x="3433664" y="4055621"/>
          <a:ext cx="8388222" cy="2046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888">
                  <a:extLst>
                    <a:ext uri="{9D8B030D-6E8A-4147-A177-3AD203B41FA5}">
                      <a16:colId xmlns:a16="http://schemas.microsoft.com/office/drawing/2014/main" val="4217404741"/>
                    </a:ext>
                  </a:extLst>
                </a:gridCol>
                <a:gridCol w="2463282">
                  <a:extLst>
                    <a:ext uri="{9D8B030D-6E8A-4147-A177-3AD203B41FA5}">
                      <a16:colId xmlns:a16="http://schemas.microsoft.com/office/drawing/2014/main" val="3372970175"/>
                    </a:ext>
                  </a:extLst>
                </a:gridCol>
                <a:gridCol w="2034692">
                  <a:extLst>
                    <a:ext uri="{9D8B030D-6E8A-4147-A177-3AD203B41FA5}">
                      <a16:colId xmlns:a16="http://schemas.microsoft.com/office/drawing/2014/main" val="48578108"/>
                    </a:ext>
                  </a:extLst>
                </a:gridCol>
                <a:gridCol w="1212360">
                  <a:extLst>
                    <a:ext uri="{9D8B030D-6E8A-4147-A177-3AD203B41FA5}">
                      <a16:colId xmlns:a16="http://schemas.microsoft.com/office/drawing/2014/main" val="101453885"/>
                    </a:ext>
                  </a:extLst>
                </a:gridCol>
              </a:tblGrid>
              <a:tr h="47993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039981"/>
                  </a:ext>
                </a:extLst>
              </a:tr>
              <a:tr h="527400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abdominal discomfort [30%]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pruritus [28%]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 [33%]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736757"/>
                  </a:ext>
                </a:extLst>
              </a:tr>
              <a:tr h="432295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shortness of breath [29%]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night sweats [25%]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night sweats [31%]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690917"/>
                  </a:ext>
                </a:extLst>
              </a:tr>
              <a:tr h="606974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night sweats [29%]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 [25%]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bruising [30%]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842712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D27A9370-762F-429F-9E6C-EEE4C4BA3B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429047"/>
              </p:ext>
            </p:extLst>
          </p:nvPr>
        </p:nvGraphicFramePr>
        <p:xfrm>
          <a:off x="3433664" y="1382400"/>
          <a:ext cx="838822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6074">
                  <a:extLst>
                    <a:ext uri="{9D8B030D-6E8A-4147-A177-3AD203B41FA5}">
                      <a16:colId xmlns:a16="http://schemas.microsoft.com/office/drawing/2014/main" val="4277757199"/>
                    </a:ext>
                  </a:extLst>
                </a:gridCol>
                <a:gridCol w="2796074">
                  <a:extLst>
                    <a:ext uri="{9D8B030D-6E8A-4147-A177-3AD203B41FA5}">
                      <a16:colId xmlns:a16="http://schemas.microsoft.com/office/drawing/2014/main" val="2043760853"/>
                    </a:ext>
                  </a:extLst>
                </a:gridCol>
                <a:gridCol w="2796074">
                  <a:extLst>
                    <a:ext uri="{9D8B030D-6E8A-4147-A177-3AD203B41FA5}">
                      <a16:colId xmlns:a16="http://schemas.microsoft.com/office/drawing/2014/main" val="1612765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400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374760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054BA09D-CA20-4BD8-B1FB-AF2444DE9279}"/>
              </a:ext>
            </a:extLst>
          </p:cNvPr>
          <p:cNvSpPr txBox="1">
            <a:spLocks/>
          </p:cNvSpPr>
          <p:nvPr/>
        </p:nvSpPr>
        <p:spPr>
          <a:xfrm>
            <a:off x="4736840" y="3295365"/>
            <a:ext cx="7455160" cy="906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  <a:cs typeface="2  Nazanin" panose="00000400000000000000" pitchFamily="2" charset="-78"/>
              </a:rPr>
              <a:t>علایم دیگر</a:t>
            </a:r>
            <a:endParaRPr lang="en-GB" sz="2400" dirty="0">
              <a:solidFill>
                <a:schemeClr val="tx1"/>
              </a:solidFill>
              <a:cs typeface="2  Nazanin" panose="00000400000000000000" pitchFamily="2" charset="-78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808F4F1-2025-4791-B9C4-6EF294BA9A0A}"/>
              </a:ext>
            </a:extLst>
          </p:cNvPr>
          <p:cNvSpPr txBox="1">
            <a:spLocks/>
          </p:cNvSpPr>
          <p:nvPr/>
        </p:nvSpPr>
        <p:spPr>
          <a:xfrm>
            <a:off x="3890866" y="1753240"/>
            <a:ext cx="8584164" cy="1564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r" rtl="1"/>
            <a:r>
              <a:rPr lang="fa-IR" sz="2000" dirty="0">
                <a:cs typeface="2  Nazanin" panose="00000400000000000000" pitchFamily="2" charset="-78"/>
              </a:rPr>
              <a:t>شیوع بیشتر علایم بیماری اللخصوص </a:t>
            </a:r>
            <a:r>
              <a:rPr lang="en-GB" sz="2000" dirty="0">
                <a:cs typeface="2  Nazanin" panose="00000400000000000000" pitchFamily="2" charset="-78"/>
              </a:rPr>
              <a:t>Fatigue </a:t>
            </a:r>
            <a:r>
              <a:rPr lang="fa-IR" sz="2000" dirty="0">
                <a:cs typeface="2  Nazanin" panose="00000400000000000000" pitchFamily="2" charset="-78"/>
              </a:rPr>
              <a:t> بطور معنا داری در خانم ها بیشتر از آقایان بوده.</a:t>
            </a:r>
          </a:p>
          <a:p>
            <a:pPr lvl="2" algn="r" rtl="1"/>
            <a:r>
              <a:rPr lang="fa-IR" sz="2000" dirty="0">
                <a:solidFill>
                  <a:schemeClr val="tx1"/>
                </a:solidFill>
                <a:cs typeface="2  Nazanin" panose="00000400000000000000" pitchFamily="2" charset="-78"/>
              </a:rPr>
              <a:t>(</a:t>
            </a:r>
            <a:r>
              <a:rPr lang="en-GB" sz="2000" dirty="0">
                <a:solidFill>
                  <a:schemeClr val="tx1"/>
                </a:solidFill>
                <a:cs typeface="2  Nazanin" panose="00000400000000000000" pitchFamily="2" charset="-78"/>
              </a:rPr>
              <a:t>Fati</a:t>
            </a:r>
            <a:r>
              <a:rPr lang="en-GB" sz="2000" dirty="0">
                <a:cs typeface="2  Nazanin" panose="00000400000000000000" pitchFamily="2" charset="-78"/>
              </a:rPr>
              <a:t>gue</a:t>
            </a:r>
            <a:r>
              <a:rPr lang="fa-IR" sz="2000" dirty="0">
                <a:cs typeface="2  Nazanin" panose="00000400000000000000" pitchFamily="2" charset="-78"/>
              </a:rPr>
              <a:t> در آقایان 47% در خانم ها 61%)</a:t>
            </a:r>
            <a:endParaRPr lang="en-GB" sz="2000" dirty="0">
              <a:solidFill>
                <a:schemeClr val="tx1"/>
              </a:solidFill>
              <a:cs typeface="2  Nazanin" panose="00000400000000000000" pitchFamily="2" charset="-78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97F950-9DEB-4D93-9F94-C8C2B2773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session is being recorded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70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2BC46-6F54-4179-9773-E740D051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8"/>
            <a:ext cx="2903938" cy="2120106"/>
          </a:xfrm>
        </p:spPr>
        <p:txBody>
          <a:bodyPr>
            <a:normAutofit/>
          </a:bodyPr>
          <a:lstStyle/>
          <a:p>
            <a:pPr algn="ctr"/>
            <a:r>
              <a:rPr lang="fa-IR" sz="2800" dirty="0">
                <a:solidFill>
                  <a:schemeClr val="tx1"/>
                </a:solidFill>
              </a:rPr>
              <a:t>آزاردهنده ترین علایم بیماری از دید بیماران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E58C9-CF16-41DB-B8E5-D98D4DBF5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2400" dirty="0"/>
              <a:t>در این مطالعه از بیماران سوال شد که بیشترین تمایل را به حذف کدام یک از عوارض بیماریشان دارند.</a:t>
            </a:r>
            <a:endParaRPr lang="en-GB" sz="2400" dirty="0"/>
          </a:p>
          <a:p>
            <a:pPr algn="r" rtl="1"/>
            <a:r>
              <a:rPr lang="fa-IR" sz="2400" dirty="0"/>
              <a:t>بیشترین پاسخ تمام گروه های بیماری </a:t>
            </a:r>
            <a:r>
              <a:rPr lang="en-GB" sz="2400" dirty="0"/>
              <a:t>Fatigue </a:t>
            </a:r>
            <a:r>
              <a:rPr lang="fa-IR" sz="2400" dirty="0"/>
              <a:t> بوده</a:t>
            </a:r>
          </a:p>
          <a:p>
            <a:pPr marL="0" indent="0" algn="r" rtl="1">
              <a:buNone/>
            </a:pPr>
            <a:r>
              <a:rPr lang="nb-NO" sz="24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(MF, 86%; PV, 84%; ET, 77%)</a:t>
            </a:r>
            <a:endParaRPr lang="fa-IR" sz="2400" dirty="0"/>
          </a:p>
          <a:p>
            <a:pPr algn="r" rtl="1"/>
            <a:r>
              <a:rPr lang="fa-IR" sz="2400" dirty="0"/>
              <a:t> و در رتبه ی دوم در بیماران گروه های مختلف به شرح زیر بوده:</a:t>
            </a:r>
          </a:p>
          <a:p>
            <a:pPr algn="r" rtl="1"/>
            <a:r>
              <a:rPr lang="en-GB" sz="24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MF</a:t>
            </a:r>
            <a:r>
              <a:rPr lang="fa-IR" sz="24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:درد های استخوانی</a:t>
            </a:r>
            <a:r>
              <a:rPr lang="en-GB" sz="24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(58%)</a:t>
            </a:r>
            <a:endParaRPr lang="fa-IR" sz="2400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pPr algn="r" rtl="1"/>
            <a:r>
              <a:rPr lang="en-GB" sz="24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PV</a:t>
            </a:r>
            <a:r>
              <a:rPr lang="fa-IR" sz="24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: سکته ی مغزی(%67) خارش(%63)</a:t>
            </a:r>
          </a:p>
          <a:p>
            <a:pPr algn="r" rtl="1"/>
            <a:r>
              <a:rPr lang="en-GB" sz="24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ET</a:t>
            </a:r>
            <a:r>
              <a:rPr lang="fa-IR" sz="24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: </a:t>
            </a:r>
            <a:r>
              <a:rPr lang="fa-IR" sz="2400" dirty="0">
                <a:solidFill>
                  <a:srgbClr val="333333"/>
                </a:solidFill>
                <a:latin typeface="Georgia" panose="02040502050405020303" pitchFamily="18" charset="0"/>
              </a:rPr>
              <a:t>سکته ی مغزی </a:t>
            </a:r>
            <a:r>
              <a:rPr lang="fa-IR" sz="24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(%67) سردرد (%58)</a:t>
            </a:r>
            <a:endParaRPr lang="fa-IR" sz="2400" dirty="0"/>
          </a:p>
          <a:p>
            <a:pPr algn="r" rtl="1"/>
            <a:endParaRPr lang="fa-IR" dirty="0"/>
          </a:p>
          <a:p>
            <a:pPr marL="0" indent="0" algn="r" rtl="1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D7071-6234-41A9-8823-9D13EE665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session is being recorded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25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7B610-8226-44E4-9937-A59FBDFF5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Quality of life</a:t>
            </a: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r>
              <a:rPr lang="fa-IR" sz="2800" dirty="0">
                <a:solidFill>
                  <a:schemeClr val="tx1"/>
                </a:solidFill>
              </a:rPr>
              <a:t>تاثیر بر کیفیت زندگی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22B511-AB2A-4730-AA7B-5833504918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885542"/>
              </p:ext>
            </p:extLst>
          </p:nvPr>
        </p:nvGraphicFramePr>
        <p:xfrm>
          <a:off x="4190390" y="2776869"/>
          <a:ext cx="7002685" cy="3662716"/>
        </p:xfrm>
        <a:graphic>
          <a:graphicData uri="http://schemas.openxmlformats.org/drawingml/2006/table">
            <a:tbl>
              <a:tblPr/>
              <a:tblGrid>
                <a:gridCol w="1400537">
                  <a:extLst>
                    <a:ext uri="{9D8B030D-6E8A-4147-A177-3AD203B41FA5}">
                      <a16:colId xmlns:a16="http://schemas.microsoft.com/office/drawing/2014/main" val="1663924654"/>
                    </a:ext>
                  </a:extLst>
                </a:gridCol>
                <a:gridCol w="1400537">
                  <a:extLst>
                    <a:ext uri="{9D8B030D-6E8A-4147-A177-3AD203B41FA5}">
                      <a16:colId xmlns:a16="http://schemas.microsoft.com/office/drawing/2014/main" val="2879646883"/>
                    </a:ext>
                  </a:extLst>
                </a:gridCol>
                <a:gridCol w="1400537">
                  <a:extLst>
                    <a:ext uri="{9D8B030D-6E8A-4147-A177-3AD203B41FA5}">
                      <a16:colId xmlns:a16="http://schemas.microsoft.com/office/drawing/2014/main" val="1015676665"/>
                    </a:ext>
                  </a:extLst>
                </a:gridCol>
                <a:gridCol w="1400537">
                  <a:extLst>
                    <a:ext uri="{9D8B030D-6E8A-4147-A177-3AD203B41FA5}">
                      <a16:colId xmlns:a16="http://schemas.microsoft.com/office/drawing/2014/main" val="1431137018"/>
                    </a:ext>
                  </a:extLst>
                </a:gridCol>
                <a:gridCol w="1400537">
                  <a:extLst>
                    <a:ext uri="{9D8B030D-6E8A-4147-A177-3AD203B41FA5}">
                      <a16:colId xmlns:a16="http://schemas.microsoft.com/office/drawing/2014/main" val="1552176026"/>
                    </a:ext>
                  </a:extLst>
                </a:gridCol>
              </a:tblGrid>
              <a:tr h="1102396">
                <a:tc>
                  <a:txBody>
                    <a:bodyPr/>
                    <a:lstStyle/>
                    <a:p>
                      <a:pPr algn="ctr" fontAlgn="t"/>
                      <a:r>
                        <a:rPr lang="en-GB">
                          <a:effectLst/>
                        </a:rPr>
                        <a:t>Symptoms reduce my life quality, %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dirty="0">
                          <a:effectLst/>
                        </a:rPr>
                        <a:t>MF (</a:t>
                      </a:r>
                      <a:r>
                        <a:rPr lang="en-GB" i="1" dirty="0">
                          <a:effectLst/>
                        </a:rPr>
                        <a:t>n</a:t>
                      </a:r>
                      <a:r>
                        <a:rPr lang="en-GB" dirty="0">
                          <a:effectLst/>
                        </a:rPr>
                        <a:t> = 151)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>
                          <a:effectLst/>
                        </a:rPr>
                        <a:t>PV (</a:t>
                      </a:r>
                      <a:r>
                        <a:rPr lang="en-GB" i="1">
                          <a:effectLst/>
                        </a:rPr>
                        <a:t>n</a:t>
                      </a:r>
                      <a:r>
                        <a:rPr lang="en-GB">
                          <a:effectLst/>
                        </a:rPr>
                        <a:t> = 181)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>
                          <a:effectLst/>
                        </a:rPr>
                        <a:t>ET (</a:t>
                      </a:r>
                      <a:r>
                        <a:rPr lang="en-GB" i="1">
                          <a:effectLst/>
                        </a:rPr>
                        <a:t>n</a:t>
                      </a:r>
                      <a:r>
                        <a:rPr lang="en-GB">
                          <a:effectLst/>
                        </a:rPr>
                        <a:t> = 253)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dirty="0">
                          <a:effectLst/>
                        </a:rPr>
                        <a:t>Total (</a:t>
                      </a:r>
                      <a:r>
                        <a:rPr lang="en-GB" i="1" dirty="0">
                          <a:effectLst/>
                        </a:rPr>
                        <a:t>n</a:t>
                      </a:r>
                      <a:r>
                        <a:rPr lang="en-GB" dirty="0">
                          <a:effectLst/>
                        </a:rPr>
                        <a:t> = 585)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604956"/>
                  </a:ext>
                </a:extLst>
              </a:tr>
              <a:tr h="604399">
                <a:tc>
                  <a:txBody>
                    <a:bodyPr/>
                    <a:lstStyle/>
                    <a:p>
                      <a:pPr algn="ctr" fontAlgn="t"/>
                      <a:r>
                        <a:rPr lang="en-GB">
                          <a:effectLst/>
                        </a:rPr>
                        <a:t>Agree strongly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dirty="0">
                          <a:effectLst/>
                        </a:rPr>
                        <a:t>36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>
                          <a:effectLst/>
                        </a:rPr>
                        <a:t>27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>
                          <a:effectLst/>
                        </a:rPr>
                        <a:t>26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dirty="0">
                          <a:effectLst/>
                        </a:rPr>
                        <a:t>29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014298"/>
                  </a:ext>
                </a:extLst>
              </a:tr>
              <a:tr h="604399">
                <a:tc>
                  <a:txBody>
                    <a:bodyPr/>
                    <a:lstStyle/>
                    <a:p>
                      <a:pPr algn="ctr" fontAlgn="t"/>
                      <a:r>
                        <a:rPr lang="en-GB">
                          <a:effectLst/>
                        </a:rPr>
                        <a:t>Somewhat agree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dirty="0">
                          <a:effectLst/>
                        </a:rPr>
                        <a:t>47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>
                          <a:effectLst/>
                        </a:rPr>
                        <a:t>45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>
                          <a:effectLst/>
                        </a:rPr>
                        <a:t>48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dirty="0">
                          <a:effectLst/>
                        </a:rPr>
                        <a:t>47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490287"/>
                  </a:ext>
                </a:extLst>
              </a:tr>
              <a:tr h="604399">
                <a:tc>
                  <a:txBody>
                    <a:bodyPr/>
                    <a:lstStyle/>
                    <a:p>
                      <a:pPr algn="ctr" fontAlgn="t"/>
                      <a:r>
                        <a:rPr lang="en-GB">
                          <a:effectLst/>
                        </a:rPr>
                        <a:t>Somewhat disagree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dirty="0">
                          <a:effectLst/>
                        </a:rPr>
                        <a:t>11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>
                          <a:effectLst/>
                        </a:rPr>
                        <a:t>14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>
                          <a:effectLst/>
                        </a:rPr>
                        <a:t>14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dirty="0">
                          <a:effectLst/>
                        </a:rPr>
                        <a:t>13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200016"/>
                  </a:ext>
                </a:extLst>
              </a:tr>
              <a:tr h="604399">
                <a:tc>
                  <a:txBody>
                    <a:bodyPr/>
                    <a:lstStyle/>
                    <a:p>
                      <a:pPr algn="ctr" fontAlgn="t"/>
                      <a:r>
                        <a:rPr lang="en-GB">
                          <a:effectLst/>
                        </a:rPr>
                        <a:t>Strongly disagree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>
                          <a:effectLst/>
                        </a:rPr>
                        <a:t>6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>
                          <a:effectLst/>
                        </a:rPr>
                        <a:t>14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>
                          <a:effectLst/>
                        </a:rPr>
                        <a:t>11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dirty="0">
                          <a:effectLst/>
                        </a:rPr>
                        <a:t>11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051552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DF495AF4-82A9-4F58-9A4C-1C5112FF7C49}"/>
              </a:ext>
            </a:extLst>
          </p:cNvPr>
          <p:cNvSpPr txBox="1">
            <a:spLocks/>
          </p:cNvSpPr>
          <p:nvPr/>
        </p:nvSpPr>
        <p:spPr>
          <a:xfrm>
            <a:off x="3703899" y="316688"/>
            <a:ext cx="8603848" cy="2124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1600" lvl="2" indent="-457200" algn="r" rtl="1">
              <a:buFont typeface="Arial" panose="020B0604020202020204" pitchFamily="34" charset="0"/>
              <a:buChar char="•"/>
            </a:pPr>
            <a:r>
              <a:rPr lang="fa-IR" sz="2800" b="1" dirty="0">
                <a:solidFill>
                  <a:schemeClr val="tx1"/>
                </a:solidFill>
                <a:cs typeface="2  Nazanin" panose="00000400000000000000" pitchFamily="2" charset="-78"/>
              </a:rPr>
              <a:t>کیفیت زندگی</a:t>
            </a:r>
          </a:p>
          <a:p>
            <a:pPr lvl="2" algn="r" rtl="1"/>
            <a:endParaRPr lang="fa-IR" sz="2800" b="1" dirty="0">
              <a:solidFill>
                <a:schemeClr val="tx1"/>
              </a:solidFill>
              <a:cs typeface="2  Nazanin" panose="00000400000000000000" pitchFamily="2" charset="-78"/>
            </a:endParaRPr>
          </a:p>
          <a:p>
            <a:pPr lvl="2" algn="r" rtl="1"/>
            <a:r>
              <a:rPr lang="fa-IR" sz="2800" dirty="0">
                <a:solidFill>
                  <a:schemeClr val="tx1"/>
                </a:solidFill>
                <a:cs typeface="2  Nazanin" panose="00000400000000000000" pitchFamily="2" charset="-78"/>
              </a:rPr>
              <a:t>در پاسخ به</a:t>
            </a:r>
            <a:r>
              <a:rPr lang="fa-IR" sz="2800" dirty="0">
                <a:cs typeface="2  Nazanin" panose="00000400000000000000" pitchFamily="2" charset="-78"/>
              </a:rPr>
              <a:t> این سوال که آیا این بیماری در کیفیت زندگی شما تاثیر </a:t>
            </a:r>
          </a:p>
          <a:p>
            <a:pPr lvl="2" algn="r" rtl="1"/>
            <a:r>
              <a:rPr lang="fa-IR" sz="2800" dirty="0">
                <a:cs typeface="2  Nazanin" panose="00000400000000000000" pitchFamily="2" charset="-78"/>
              </a:rPr>
              <a:t>گذار بوده 76% بیماران پاسخ مثبت دادند که از بین گروه ها بیماران </a:t>
            </a:r>
            <a:r>
              <a:rPr lang="en-GB" sz="2800" dirty="0">
                <a:cs typeface="2  Nazanin" panose="00000400000000000000" pitchFamily="2" charset="-78"/>
              </a:rPr>
              <a:t>MF </a:t>
            </a:r>
            <a:r>
              <a:rPr lang="fa-IR" sz="2800" dirty="0">
                <a:cs typeface="2  Nazanin" panose="00000400000000000000" pitchFamily="2" charset="-78"/>
              </a:rPr>
              <a:t> بالاترین درصد پاسخ مثبت را با 83% داشتند.</a:t>
            </a:r>
            <a:endParaRPr lang="en-GB" sz="2800" dirty="0">
              <a:solidFill>
                <a:schemeClr val="tx1"/>
              </a:solidFill>
              <a:cs typeface="2  Nazanin" panose="00000400000000000000" pitchFamily="2" charset="-78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04F9E3-FA68-4360-A386-0D79DB4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session is being recorded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386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47CA0C0-64EC-4519-923C-B81456035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43" y="1676285"/>
            <a:ext cx="8343673" cy="426936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0BE64E-9E12-4CCC-97D9-F1F4A8169119}"/>
              </a:ext>
            </a:extLst>
          </p:cNvPr>
          <p:cNvSpPr txBox="1"/>
          <p:nvPr/>
        </p:nvSpPr>
        <p:spPr>
          <a:xfrm>
            <a:off x="3325092" y="345234"/>
            <a:ext cx="82448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تأثیر </a:t>
            </a:r>
            <a:r>
              <a:rPr lang="en-US" dirty="0"/>
              <a:t>MPN</a:t>
            </a:r>
            <a:r>
              <a:rPr lang="fa-IR" dirty="0"/>
              <a:t> بر فعالیت های روزمره ی افراد مبتلا در شکل زیر نمایش داده شده است 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/>
              <a:t>محدودیت و اختلال در فعالیت های روزمره ناشی از درد و ناراحتی %64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/>
              <a:t>اختلال در روابط اجتماعی و خاتوادگی %64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/>
              <a:t>اختلال در فعالیت های روزمره %76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/>
              <a:t>اختلال در ارتباط با مراقب %74</a:t>
            </a:r>
          </a:p>
          <a:p>
            <a:pPr algn="r" rtl="1"/>
            <a:endParaRPr lang="fa-IR" sz="1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866774A-876A-4CAD-953B-4A962F301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Quality of life</a:t>
            </a: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r>
              <a:rPr lang="fa-IR" sz="2800" dirty="0">
                <a:solidFill>
                  <a:schemeClr val="tx1"/>
                </a:solidFill>
              </a:rPr>
              <a:t>تاثیر بر کیفیت زندگی</a:t>
            </a:r>
            <a:endParaRPr lang="en-GB" sz="2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C07A8C-2697-4A01-9799-1E11A4723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session is being recorded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970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7B610-8226-44E4-9937-A59FBDFF5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Quality of life</a:t>
            </a: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r>
              <a:rPr lang="fa-IR" sz="2800" dirty="0">
                <a:solidFill>
                  <a:schemeClr val="tx1"/>
                </a:solidFill>
              </a:rPr>
              <a:t>تاثیر بر کیفیت زندگی</a:t>
            </a: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ABC6F7D-4737-459E-980C-2C8D2559B1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122119"/>
              </p:ext>
            </p:extLst>
          </p:nvPr>
        </p:nvGraphicFramePr>
        <p:xfrm>
          <a:off x="3715474" y="2135405"/>
          <a:ext cx="7859210" cy="3877522"/>
        </p:xfrm>
        <a:graphic>
          <a:graphicData uri="http://schemas.openxmlformats.org/drawingml/2006/table">
            <a:tbl>
              <a:tblPr/>
              <a:tblGrid>
                <a:gridCol w="1571842">
                  <a:extLst>
                    <a:ext uri="{9D8B030D-6E8A-4147-A177-3AD203B41FA5}">
                      <a16:colId xmlns:a16="http://schemas.microsoft.com/office/drawing/2014/main" val="2724908990"/>
                    </a:ext>
                  </a:extLst>
                </a:gridCol>
                <a:gridCol w="1571842">
                  <a:extLst>
                    <a:ext uri="{9D8B030D-6E8A-4147-A177-3AD203B41FA5}">
                      <a16:colId xmlns:a16="http://schemas.microsoft.com/office/drawing/2014/main" val="184118181"/>
                    </a:ext>
                  </a:extLst>
                </a:gridCol>
                <a:gridCol w="1571842">
                  <a:extLst>
                    <a:ext uri="{9D8B030D-6E8A-4147-A177-3AD203B41FA5}">
                      <a16:colId xmlns:a16="http://schemas.microsoft.com/office/drawing/2014/main" val="3178058262"/>
                    </a:ext>
                  </a:extLst>
                </a:gridCol>
                <a:gridCol w="1571842">
                  <a:extLst>
                    <a:ext uri="{9D8B030D-6E8A-4147-A177-3AD203B41FA5}">
                      <a16:colId xmlns:a16="http://schemas.microsoft.com/office/drawing/2014/main" val="804600317"/>
                    </a:ext>
                  </a:extLst>
                </a:gridCol>
                <a:gridCol w="1571842">
                  <a:extLst>
                    <a:ext uri="{9D8B030D-6E8A-4147-A177-3AD203B41FA5}">
                      <a16:colId xmlns:a16="http://schemas.microsoft.com/office/drawing/2014/main" val="3394245038"/>
                    </a:ext>
                  </a:extLst>
                </a:gridCol>
              </a:tblGrid>
              <a:tr h="1043948">
                <a:tc>
                  <a:txBody>
                    <a:bodyPr/>
                    <a:lstStyle/>
                    <a:p>
                      <a:pPr algn="ctr" fontAlgn="t"/>
                      <a:r>
                        <a:rPr lang="en-GB" i="1">
                          <a:effectLst/>
                        </a:rPr>
                        <a:t>n</a:t>
                      </a:r>
                      <a:r>
                        <a:rPr lang="en-GB">
                          <a:effectLst/>
                        </a:rPr>
                        <a:t> (%)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>
                          <a:effectLst/>
                        </a:rPr>
                        <a:t>MF (</a:t>
                      </a:r>
                      <a:r>
                        <a:rPr lang="en-GB" i="1">
                          <a:effectLst/>
                        </a:rPr>
                        <a:t>n</a:t>
                      </a:r>
                      <a:r>
                        <a:rPr lang="en-GB">
                          <a:effectLst/>
                        </a:rPr>
                        <a:t> = 174)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>
                          <a:effectLst/>
                        </a:rPr>
                        <a:t>PV (</a:t>
                      </a:r>
                      <a:r>
                        <a:rPr lang="en-GB" i="1">
                          <a:effectLst/>
                        </a:rPr>
                        <a:t>n</a:t>
                      </a:r>
                      <a:r>
                        <a:rPr lang="en-GB">
                          <a:effectLst/>
                        </a:rPr>
                        <a:t> = 223)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dirty="0">
                          <a:effectLst/>
                        </a:rPr>
                        <a:t>ET (</a:t>
                      </a:r>
                      <a:r>
                        <a:rPr lang="en-GB" i="1" dirty="0">
                          <a:effectLst/>
                        </a:rPr>
                        <a:t>n</a:t>
                      </a:r>
                      <a:r>
                        <a:rPr lang="en-GB" dirty="0">
                          <a:effectLst/>
                        </a:rPr>
                        <a:t> = 302)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>
                          <a:effectLst/>
                        </a:rPr>
                        <a:t>Total (</a:t>
                      </a:r>
                      <a:r>
                        <a:rPr lang="en-GB" i="1">
                          <a:effectLst/>
                        </a:rPr>
                        <a:t>N</a:t>
                      </a:r>
                      <a:r>
                        <a:rPr lang="en-GB">
                          <a:effectLst/>
                        </a:rPr>
                        <a:t> = 699)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511841"/>
                  </a:ext>
                </a:extLst>
              </a:tr>
              <a:tr h="596542">
                <a:tc>
                  <a:txBody>
                    <a:bodyPr/>
                    <a:lstStyle/>
                    <a:p>
                      <a:pPr algn="ctr" fontAlgn="t"/>
                      <a:r>
                        <a:rPr lang="en-GB">
                          <a:effectLst/>
                        </a:rPr>
                        <a:t>Never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>
                          <a:effectLst/>
                        </a:rPr>
                        <a:t>73 (42)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>
                          <a:effectLst/>
                        </a:rPr>
                        <a:t>148 (66)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>
                          <a:effectLst/>
                        </a:rPr>
                        <a:t>201 (67)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>
                          <a:effectLst/>
                        </a:rPr>
                        <a:t>422 (60)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201126"/>
                  </a:ext>
                </a:extLst>
              </a:tr>
              <a:tr h="596542">
                <a:tc>
                  <a:txBody>
                    <a:bodyPr/>
                    <a:lstStyle/>
                    <a:p>
                      <a:pPr algn="ctr" fontAlgn="t"/>
                      <a:r>
                        <a:rPr lang="en-GB">
                          <a:effectLst/>
                        </a:rPr>
                        <a:t>Rarely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>
                          <a:effectLst/>
                        </a:rPr>
                        <a:t>46 (26)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>
                          <a:effectLst/>
                        </a:rPr>
                        <a:t>33 (15)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>
                          <a:effectLst/>
                        </a:rPr>
                        <a:t>43 (14)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>
                          <a:effectLst/>
                        </a:rPr>
                        <a:t>122 (17)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697053"/>
                  </a:ext>
                </a:extLst>
              </a:tr>
              <a:tr h="1043948">
                <a:tc>
                  <a:txBody>
                    <a:bodyPr/>
                    <a:lstStyle/>
                    <a:p>
                      <a:pPr algn="ctr" fontAlgn="t"/>
                      <a:r>
                        <a:rPr lang="en-GB">
                          <a:effectLst/>
                        </a:rPr>
                        <a:t>Sometimes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>
                          <a:effectLst/>
                        </a:rPr>
                        <a:t>34 (20)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>
                          <a:effectLst/>
                        </a:rPr>
                        <a:t>27 (12)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>
                          <a:effectLst/>
                        </a:rPr>
                        <a:t>45 (15)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dirty="0">
                          <a:effectLst/>
                        </a:rPr>
                        <a:t>106 (15)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573811"/>
                  </a:ext>
                </a:extLst>
              </a:tr>
              <a:tr h="596542">
                <a:tc>
                  <a:txBody>
                    <a:bodyPr/>
                    <a:lstStyle/>
                    <a:p>
                      <a:pPr algn="ctr" fontAlgn="t"/>
                      <a:r>
                        <a:rPr lang="en-GB">
                          <a:effectLst/>
                        </a:rPr>
                        <a:t>Often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>
                          <a:effectLst/>
                        </a:rPr>
                        <a:t>21 (12)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dirty="0">
                          <a:effectLst/>
                        </a:rPr>
                        <a:t>15 (7)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>
                          <a:effectLst/>
                        </a:rPr>
                        <a:t>13 (4)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dirty="0">
                          <a:effectLst/>
                        </a:rPr>
                        <a:t>49 (7)</a:t>
                      </a:r>
                    </a:p>
                  </a:txBody>
                  <a:tcPr marL="45720" marR="45720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33515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6C2CC17-4D10-45F4-8388-993A56376EB5}"/>
              </a:ext>
            </a:extLst>
          </p:cNvPr>
          <p:cNvSpPr txBox="1"/>
          <p:nvPr/>
        </p:nvSpPr>
        <p:spPr>
          <a:xfrm>
            <a:off x="3648268" y="500241"/>
            <a:ext cx="7926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/>
              <a:t>بیش از نیمی از بیماران کاهش در کیفیت زندگی خود گزارش کردند با این حال  ۴۰ درصد افراد در خواست نیاز به مراقبت (</a:t>
            </a:r>
            <a:r>
              <a:rPr lang="en-US" sz="2400" dirty="0"/>
              <a:t>caregiver</a:t>
            </a:r>
            <a:r>
              <a:rPr lang="fa-IR" sz="2400" dirty="0"/>
              <a:t>) داده اند که از این میان زنان مبتلا به </a:t>
            </a:r>
            <a:r>
              <a:rPr lang="en-US" sz="2400" dirty="0"/>
              <a:t>MF</a:t>
            </a:r>
            <a:r>
              <a:rPr lang="fa-IR" sz="2400" dirty="0"/>
              <a:t> بیشترین مقدار را به خود اختصاص می دهند :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607583-4C46-41C6-A4C1-4BE3A2F1C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session is being recorded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906840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2696</TotalTime>
  <Words>1575</Words>
  <Application>Microsoft Office PowerPoint</Application>
  <PresentationFormat>Widescreen</PresentationFormat>
  <Paragraphs>269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Arial</vt:lpstr>
      <vt:lpstr>Calibri</vt:lpstr>
      <vt:lpstr>Corbel</vt:lpstr>
      <vt:lpstr>Georgia</vt:lpstr>
      <vt:lpstr>NbghgyAdvTT3713a231</vt:lpstr>
      <vt:lpstr>NcdbhcAdvTT3713a231+20</vt:lpstr>
      <vt:lpstr>Wingdings</vt:lpstr>
      <vt:lpstr>Wingdings 2</vt:lpstr>
      <vt:lpstr>WwyfmxAdvTTb8864ccf.B</vt:lpstr>
      <vt:lpstr>Frame</vt:lpstr>
      <vt:lpstr>MPN Ph- patients` burden</vt:lpstr>
      <vt:lpstr>Ref:  International MPN Landmark survey</vt:lpstr>
      <vt:lpstr>PowerPoint Presentation</vt:lpstr>
      <vt:lpstr>علایمی که بیماران در دوازده  ماه گذشته تجربه کردند</vt:lpstr>
      <vt:lpstr>Fatigue ازشایع ترین علایم در تمام MPN ها</vt:lpstr>
      <vt:lpstr>آزاردهنده ترین علایم بیماری از دید بیماران</vt:lpstr>
      <vt:lpstr>Quality of life  تاثیر بر کیفیت زندگی</vt:lpstr>
      <vt:lpstr>Quality of life  تاثیر بر کیفیت زندگی</vt:lpstr>
      <vt:lpstr>Quality of life  تاثیر بر کیفیت زندگی</vt:lpstr>
      <vt:lpstr>Emotional Hardship </vt:lpstr>
      <vt:lpstr>Emotional Hardship </vt:lpstr>
      <vt:lpstr>Financial hardship  &amp;  work impairment</vt:lpstr>
      <vt:lpstr>Financial hardship  &amp;  work impairment</vt:lpstr>
      <vt:lpstr>ارتباط بیمار و درمانگر</vt:lpstr>
      <vt:lpstr>ارتباط بیمار و درمانگر</vt:lpstr>
      <vt:lpstr>ارتباط بیمار و درمانگر</vt:lpstr>
      <vt:lpstr>PowerPoint Presentation</vt:lpstr>
      <vt:lpstr>درمان و دارو</vt:lpstr>
      <vt:lpstr>Comparing Roxulitinib with Standard Therapies on  QoL and Individual Symptoms</vt:lpstr>
      <vt:lpstr>Comparing Roxulitinib with Standard Therapies on  Total Symptom Score   &amp;  Symptom Cluster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kasra shirvanian</dc:creator>
  <cp:lastModifiedBy>amir nazari</cp:lastModifiedBy>
  <cp:revision>32</cp:revision>
  <dcterms:created xsi:type="dcterms:W3CDTF">2020-12-15T15:33:08Z</dcterms:created>
  <dcterms:modified xsi:type="dcterms:W3CDTF">2020-12-20T09:01:43Z</dcterms:modified>
</cp:coreProperties>
</file>