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68" r:id="rId2"/>
    <p:sldId id="266" r:id="rId3"/>
    <p:sldId id="267" r:id="rId4"/>
    <p:sldId id="259" r:id="rId5"/>
    <p:sldId id="269" r:id="rId6"/>
    <p:sldId id="260" r:id="rId7"/>
    <p:sldId id="270" r:id="rId8"/>
    <p:sldId id="271" r:id="rId9"/>
    <p:sldId id="272" r:id="rId10"/>
    <p:sldId id="276" r:id="rId11"/>
    <p:sldId id="277" r:id="rId12"/>
    <p:sldId id="278" r:id="rId13"/>
    <p:sldId id="280" r:id="rId14"/>
    <p:sldId id="265" r:id="rId15"/>
    <p:sldId id="274" r:id="rId16"/>
    <p:sldId id="262" r:id="rId17"/>
    <p:sldId id="281" r:id="rId18"/>
    <p:sldId id="282" r:id="rId19"/>
    <p:sldId id="284" r:id="rId20"/>
    <p:sldId id="283" r:id="rId21"/>
    <p:sldId id="285" r:id="rId22"/>
    <p:sldId id="275" r:id="rId23"/>
    <p:sldId id="263" r:id="rId24"/>
    <p:sldId id="264" r:id="rId25"/>
    <p:sldId id="261" r:id="rId26"/>
    <p:sldId id="279" r:id="rId27"/>
    <p:sldId id="286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6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F5A6-A4B4-B913-672D-686023533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Recent advances and current practices and challenges in diagnosis of MPN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E725E-8CEE-3068-66B7-79FB9958F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9720" y="3204210"/>
            <a:ext cx="5654040" cy="1078230"/>
          </a:xfrm>
          <a:ln w="34925" cmpd="sng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Gotham HTF Book"/>
              </a:rPr>
              <a:t>Dr.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Gotham HTF Book"/>
              </a:rPr>
              <a:t>Farzaneh</a:t>
            </a:r>
            <a:r>
              <a:rPr lang="en-US" b="0" i="0" dirty="0">
                <a:solidFill>
                  <a:srgbClr val="000000"/>
                </a:solidFill>
                <a:effectLst/>
                <a:latin typeface="Gotham HTF Book"/>
              </a:rPr>
              <a:t> Ashrafi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Gotham HTF Book"/>
              </a:rPr>
              <a:t>Hematologist, Oncologist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Gotham HTF Book"/>
              </a:rPr>
              <a:t>Isfahan University Of Medical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CA3E-4A6D-9B8C-C10D-1E26530F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BMA in PV diagnosis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BD7CD-FB77-F68B-20B8-C3890022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2078874"/>
            <a:ext cx="7688700" cy="24547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patients with clear PV characteristics (increased RBC mass corresponding to the WHO 2008 criteria, low EPO levels, and presence of JAK2 V617F mutation), bone marrow evaluation provides limited additional value 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Presence of fibrosis in bone marrow does have some prognostic utility especially in younger patients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A bone marrow evaluation should always be done in patients </a:t>
            </a:r>
          </a:p>
          <a:p>
            <a:pPr lvl="1"/>
            <a:r>
              <a:rPr lang="en-US" sz="1200" dirty="0"/>
              <a:t>who are JAK2 V617F mutation negative or </a:t>
            </a:r>
          </a:p>
          <a:p>
            <a:pPr lvl="1"/>
            <a:r>
              <a:rPr lang="en-US" sz="1200" dirty="0"/>
              <a:t>patients who have hemoglobin values below the 2008 WHO defined threshold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7116B4-440A-1978-90B9-D2B6542E9592}"/>
              </a:ext>
            </a:extLst>
          </p:cNvPr>
          <p:cNvSpPr txBox="1"/>
          <p:nvPr/>
        </p:nvSpPr>
        <p:spPr>
          <a:xfrm>
            <a:off x="274320" y="4649418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Am J Clin </a:t>
            </a:r>
            <a:r>
              <a:rPr lang="en-US" sz="1000" dirty="0" err="1">
                <a:latin typeface="+mn-lt"/>
              </a:rPr>
              <a:t>Pathol</a:t>
            </a:r>
            <a:r>
              <a:rPr lang="en-US" sz="1000" dirty="0">
                <a:latin typeface="+mn-lt"/>
              </a:rPr>
              <a:t> 2016;146:408-422</a:t>
            </a:r>
          </a:p>
        </p:txBody>
      </p:sp>
    </p:spTree>
    <p:extLst>
      <p:ext uri="{BB962C8B-B14F-4D97-AF65-F5344CB8AC3E}">
        <p14:creationId xmlns:p14="http://schemas.microsoft.com/office/powerpoint/2010/main" val="50540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8434-5694-B3BC-7BE3-F72AA4BD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Histopathologic Investigations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5DF54-D1C2-7139-B43E-5D3AD8763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Megakaryocyte atypia (number, morphology, and distribution) and</a:t>
            </a:r>
          </a:p>
          <a:p>
            <a:r>
              <a:rPr lang="en-US" dirty="0"/>
              <a:t> The presence of fibrosis (reticulin and collagen stains), as well as </a:t>
            </a:r>
          </a:p>
          <a:p>
            <a:r>
              <a:rPr lang="en-US" dirty="0"/>
              <a:t>Age-matched bone cellularity,</a:t>
            </a:r>
          </a:p>
          <a:p>
            <a:r>
              <a:rPr lang="en-US" dirty="0"/>
              <a:t> Iron distribution, </a:t>
            </a:r>
          </a:p>
          <a:p>
            <a:r>
              <a:rPr lang="en-US" dirty="0"/>
              <a:t>Myeloblast description (blast clusters and percentage of CD34 stain), </a:t>
            </a:r>
          </a:p>
          <a:p>
            <a:r>
              <a:rPr lang="en-US" dirty="0"/>
              <a:t>Granulopoiesis, and </a:t>
            </a:r>
          </a:p>
          <a:p>
            <a:r>
              <a:rPr lang="en-US" dirty="0"/>
              <a:t>Erythropoiesis (frequency and distribution)</a:t>
            </a:r>
          </a:p>
        </p:txBody>
      </p:sp>
    </p:spTree>
    <p:extLst>
      <p:ext uri="{BB962C8B-B14F-4D97-AF65-F5344CB8AC3E}">
        <p14:creationId xmlns:p14="http://schemas.microsoft.com/office/powerpoint/2010/main" val="4723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AD12-9B69-9A49-68D8-B8EF53F3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Detection of JAK2 V617F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73D99-4C73-D728-D262-F6C891FE7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2078874"/>
            <a:ext cx="7688700" cy="25238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has to be sensitive enough to be able to identify a JAK2 V617F mutant allele burden as low as 1% to 3%. 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Quantitative assays may also have diagnostic value since it is rare to have ET with an allele burden of more than 40%.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When reporting results, it is important to indicate the assay sensitivity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DNA extracted from either peripheral blood or bone marrow is acceptable for JAK2 V617F mutation testing, peripheral blood (2-10 mL) is the preferred option</a:t>
            </a:r>
          </a:p>
        </p:txBody>
      </p:sp>
    </p:spTree>
    <p:extLst>
      <p:ext uri="{BB962C8B-B14F-4D97-AF65-F5344CB8AC3E}">
        <p14:creationId xmlns:p14="http://schemas.microsoft.com/office/powerpoint/2010/main" val="257043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A753-5A09-2DB0-0292-E359B11B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143390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US" dirty="0"/>
              <a:t>Supplementary Tests for JAK2 V617F–Negative Patients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8FA86-5848-8674-6775-2ADEE7803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Mutations in JAK2 Exon 12</a:t>
            </a:r>
          </a:p>
          <a:p>
            <a:r>
              <a:rPr lang="en-US" dirty="0"/>
              <a:t>Only in  PV</a:t>
            </a:r>
          </a:p>
          <a:p>
            <a:r>
              <a:rPr lang="en-US" dirty="0"/>
              <a:t>BMA  sample is more sensitive</a:t>
            </a:r>
          </a:p>
        </p:txBody>
      </p:sp>
    </p:spTree>
    <p:extLst>
      <p:ext uri="{BB962C8B-B14F-4D97-AF65-F5344CB8AC3E}">
        <p14:creationId xmlns:p14="http://schemas.microsoft.com/office/powerpoint/2010/main" val="4007404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2" y="-359"/>
            <a:ext cx="7068536" cy="5144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270B56-E99D-9EFF-528F-4C83D4A7C3D4}"/>
              </a:ext>
            </a:extLst>
          </p:cNvPr>
          <p:cNvSpPr txBox="1"/>
          <p:nvPr/>
        </p:nvSpPr>
        <p:spPr>
          <a:xfrm rot="5400000">
            <a:off x="6668121" y="2837433"/>
            <a:ext cx="45693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534–542.90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1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1949C-D59C-82BB-5885-1A8B6933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BECD7-A841-CB09-7C7B-492AA69EC6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persistent and otherwise unexplained elevation in platelet count (&gt;450  103 /mL [&gt;450  109 /L])</a:t>
            </a:r>
          </a:p>
          <a:p>
            <a:pPr marL="14605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Normal serum ferritin and CRP levels</a:t>
            </a:r>
          </a:p>
          <a:p>
            <a:pPr marL="14605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8A0F-7B85-6594-1B3A-AF5B1AE73BEB}"/>
              </a:ext>
            </a:extLst>
          </p:cNvPr>
          <p:cNvSpPr txBox="1"/>
          <p:nvPr/>
        </p:nvSpPr>
        <p:spPr>
          <a:xfrm>
            <a:off x="228600" y="463417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Am J Clin </a:t>
            </a:r>
            <a:r>
              <a:rPr lang="en-US" sz="1000" dirty="0" err="1">
                <a:latin typeface="+mn-lt"/>
              </a:rPr>
              <a:t>Pathol</a:t>
            </a:r>
            <a:r>
              <a:rPr lang="en-US" sz="1000" dirty="0">
                <a:latin typeface="+mn-lt"/>
              </a:rPr>
              <a:t> 2016;146:408-422</a:t>
            </a:r>
          </a:p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0553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59" y="538473"/>
            <a:ext cx="7688400" cy="535200"/>
          </a:xfrm>
        </p:spPr>
        <p:txBody>
          <a:bodyPr>
            <a:normAutofit fontScale="90000"/>
          </a:bodyPr>
          <a:lstStyle/>
          <a:p>
            <a:r>
              <a:rPr lang="en-US" dirty="0"/>
              <a:t>2016 WHO diagnostic criteria for ET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894" y="1206942"/>
            <a:ext cx="88839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Diagnosis of ET requires meeting all 4 major criteria, or the first 3 major criteria and the minor criterion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87559"/>
              </p:ext>
            </p:extLst>
          </p:nvPr>
        </p:nvGraphicFramePr>
        <p:xfrm>
          <a:off x="1322031" y="1548275"/>
          <a:ext cx="5895930" cy="35023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47965">
                  <a:extLst>
                    <a:ext uri="{9D8B030D-6E8A-4147-A177-3AD203B41FA5}">
                      <a16:colId xmlns:a16="http://schemas.microsoft.com/office/drawing/2014/main" val="3673505413"/>
                    </a:ext>
                  </a:extLst>
                </a:gridCol>
                <a:gridCol w="2947965">
                  <a:extLst>
                    <a:ext uri="{9D8B030D-6E8A-4147-A177-3AD203B41FA5}">
                      <a16:colId xmlns:a16="http://schemas.microsoft.com/office/drawing/2014/main" val="2670233432"/>
                    </a:ext>
                  </a:extLst>
                </a:gridCol>
              </a:tblGrid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Major criteria</a:t>
                      </a: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3865573166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effectLst/>
                        </a:rPr>
                        <a:t> 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effectLst/>
                        </a:rPr>
                        <a:t>Criterion 1 (clinical)</a:t>
                      </a:r>
                      <a:endParaRPr lang="en-US" sz="10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2889451995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  Platelet count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&gt;450 × 10</a:t>
                      </a:r>
                      <a:r>
                        <a:rPr lang="en-US" sz="1000" baseline="30000">
                          <a:effectLst/>
                        </a:rPr>
                        <a:t>9</a:t>
                      </a:r>
                      <a:r>
                        <a:rPr lang="en-US" sz="1000">
                          <a:effectLst/>
                        </a:rPr>
                        <a:t>/L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447188344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solidFill>
                            <a:schemeClr val="bg2"/>
                          </a:solidFill>
                          <a:effectLst/>
                        </a:rPr>
                        <a:t> Criterion 2 (morphologic)</a:t>
                      </a:r>
                      <a:endParaRPr lang="en-US" sz="10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1686649097"/>
                  </a:ext>
                </a:extLst>
              </a:tr>
              <a:tr h="948972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effectLst/>
                        </a:rPr>
                        <a:t>  BM morphology</a:t>
                      </a:r>
                      <a:endParaRPr lang="en-US" sz="1000" b="0" dirty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Proliferation mainly of the MK lineage with increased numbers of enlarged, mature MKs with hyperlobulated nuclei. No significant increase or left-shift in neutrophil granulopoiesis or erythropoiesis, and very rarely minor (grade 1) increase in reticulin fibers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3695426658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solidFill>
                            <a:schemeClr val="bg2"/>
                          </a:solidFill>
                          <a:effectLst/>
                        </a:rPr>
                        <a:t> Criterion 3 (clinical)</a:t>
                      </a:r>
                      <a:endParaRPr lang="en-US" sz="10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1279612234"/>
                  </a:ext>
                </a:extLst>
              </a:tr>
              <a:tr h="358501"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  WHO criteria for BCR-ABL1 + CML, PV, PMF, MDS, or other myeloid neoplasms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Not meeting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721705372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solidFill>
                            <a:schemeClr val="bg2"/>
                          </a:solidFill>
                          <a:effectLst/>
                        </a:rPr>
                        <a:t> Criterion 4 (genetic)</a:t>
                      </a:r>
                      <a:endParaRPr lang="en-US" sz="10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914363885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  JAK2, CALR, or MPL mutation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Presence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2022825852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Minor criterion</a:t>
                      </a: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661335773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effectLst/>
                        </a:rPr>
                        <a:t> Clonal marker, or</a:t>
                      </a:r>
                      <a:endParaRPr lang="en-US" sz="1000" b="0" dirty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Presence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1818343157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fontAlgn="auto"/>
                      <a:r>
                        <a:rPr lang="en-US" sz="1000">
                          <a:effectLst/>
                        </a:rPr>
                        <a:t> Reactive thrombocytosis</a:t>
                      </a:r>
                      <a:endParaRPr lang="en-US" sz="1000" b="0">
                        <a:effectLst/>
                      </a:endParaRPr>
                    </a:p>
                  </a:txBody>
                  <a:tcPr marL="63265" marR="63265" marT="31632" marB="31632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00" dirty="0">
                          <a:effectLst/>
                        </a:rPr>
                        <a:t>Absence</a:t>
                      </a:r>
                      <a:endParaRPr lang="en-US" sz="1000" b="0" dirty="0">
                        <a:effectLst/>
                      </a:endParaRPr>
                    </a:p>
                  </a:txBody>
                  <a:tcPr marL="63265" marR="63265" marT="31632" marB="31632" anchor="ctr"/>
                </a:tc>
                <a:extLst>
                  <a:ext uri="{0D108BD9-81ED-4DB2-BD59-A6C34878D82A}">
                    <a16:rowId xmlns:a16="http://schemas.microsoft.com/office/drawing/2014/main" val="19651258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A52475-BB84-48F9-892C-F08CBA16F186}"/>
              </a:ext>
            </a:extLst>
          </p:cNvPr>
          <p:cNvSpPr txBox="1"/>
          <p:nvPr/>
        </p:nvSpPr>
        <p:spPr>
          <a:xfrm rot="5400000">
            <a:off x="6668121" y="2837433"/>
            <a:ext cx="45693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534–542.90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483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0CF4AD-1328-AF65-4FC3-A779560CB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CALR mutations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45DDA-8D25-01E3-5D81-2BD7E1AAE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Among patients with ET or PMF with nonmutated JAK2 V617F or MPL, CALR mutations were detected in 67% of those with ET and 88% of those with PMF.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 DNA based and use fragment length analysis. 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 Can be performed on peripheral blood specimens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Lower risk of thrombosis in ET</a:t>
            </a:r>
          </a:p>
        </p:txBody>
      </p:sp>
    </p:spTree>
    <p:extLst>
      <p:ext uri="{BB962C8B-B14F-4D97-AF65-F5344CB8AC3E}">
        <p14:creationId xmlns:p14="http://schemas.microsoft.com/office/powerpoint/2010/main" val="3468874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A12F-19E7-3514-E4D7-0CD6A88C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MPL mutations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BC722-F1B0-ACE5-192D-A995081BA9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MPL mutations represent the third driver mutation in terms of frequency in MPNs because they have been reported in </a:t>
            </a:r>
          </a:p>
          <a:p>
            <a:pPr lvl="1"/>
            <a:r>
              <a:rPr lang="en-US" dirty="0"/>
              <a:t>3% to 5% of ET </a:t>
            </a:r>
          </a:p>
          <a:p>
            <a:pPr lvl="1"/>
            <a:r>
              <a:rPr lang="en-US" dirty="0"/>
              <a:t>6% to 10% of PMF.</a:t>
            </a:r>
          </a:p>
        </p:txBody>
      </p:sp>
    </p:spTree>
    <p:extLst>
      <p:ext uri="{BB962C8B-B14F-4D97-AF65-F5344CB8AC3E}">
        <p14:creationId xmlns:p14="http://schemas.microsoft.com/office/powerpoint/2010/main" val="598560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7727-2790-9432-B8D1-52B68BAF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BCR-ABL 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88841-6BA4-699E-395D-F51F3BF732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BCR-ABL testing be performed in patients who are JAK2, CALR, and MPL negative (triple negative) or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 in those with features suggestive of CML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concomitant BCR-ABL and JAK V617F has been reported in extremely rare instances.</a:t>
            </a:r>
          </a:p>
        </p:txBody>
      </p:sp>
    </p:spTree>
    <p:extLst>
      <p:ext uri="{BB962C8B-B14F-4D97-AF65-F5344CB8AC3E}">
        <p14:creationId xmlns:p14="http://schemas.microsoft.com/office/powerpoint/2010/main" val="8195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Symptomatology in MPNs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Constitutional symptoms (fever, night sweats, and weight loss), 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Symptoms related to spleen enlargement (abdominal discomfort or pain and early satiety), 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Symptoms related to microvascular disturbances (vertigo, lightheadedness, dizziness, insomnia, sexual dysfunction, numbness, tingling, headaches, and concentration problems), fatigue, cough, bone pain, inactivity, and pruritus.</a:t>
            </a:r>
          </a:p>
        </p:txBody>
      </p:sp>
    </p:spTree>
    <p:extLst>
      <p:ext uri="{BB962C8B-B14F-4D97-AF65-F5344CB8AC3E}">
        <p14:creationId xmlns:p14="http://schemas.microsoft.com/office/powerpoint/2010/main" val="234647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B9B5-14CB-DAEE-95A6-06CE5C6D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Molecular testing recommendations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D504A-22E5-37EB-9160-C38882512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2078875"/>
            <a:ext cx="7688700" cy="2700594"/>
          </a:xfrm>
        </p:spPr>
        <p:txBody>
          <a:bodyPr>
            <a:normAutofit fontScale="85000" lnSpcReduction="20000"/>
          </a:bodyPr>
          <a:lstStyle/>
          <a:p>
            <a:pPr marL="146050" indent="0">
              <a:buNone/>
            </a:pPr>
            <a:r>
              <a:rPr lang="en-US" dirty="0"/>
              <a:t>• Patients who are JAK2 V612F negative and meet other criteria for ET or PMF should be screened for CALR mutations. </a:t>
            </a:r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r>
              <a:rPr lang="en-US" dirty="0"/>
              <a:t>• Patients who are JAK2 V612F negative and meet other diagnostic criteria for PV should be screened for JAK2 exon 12 mutations. </a:t>
            </a:r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r>
              <a:rPr lang="en-US" dirty="0"/>
              <a:t>• MPL mutation testing should be reserved for patients who are negative for JAK2 V617F and CALR mutations and in whom bone marrow biopsy and other investigations support a diagnosis of ET or PMF.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BCR-ABL testing be performed in patients who are JAK2, CALR, and MPL negative (triple negative) or in those with features suggestive of CML</a:t>
            </a:r>
          </a:p>
          <a:p>
            <a:pPr marL="146050" indent="0">
              <a:buNone/>
            </a:pPr>
            <a:endParaRPr lang="en-US" dirty="0"/>
          </a:p>
          <a:p>
            <a:pPr marL="1460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1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C0BC-4EEE-ACF1-E6A2-8987C40EF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Cytogenetic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4223D-50E9-E23A-4487-0F926B599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value of cytogenetic investigation in PV and ET is limited to </a:t>
            </a:r>
          </a:p>
          <a:p>
            <a:pPr lvl="1"/>
            <a:r>
              <a:rPr lang="en-US" sz="1200" dirty="0"/>
              <a:t>mutation-negative cases or</a:t>
            </a:r>
          </a:p>
          <a:p>
            <a:pPr lvl="1"/>
            <a:r>
              <a:rPr lang="en-US" sz="1200" dirty="0"/>
              <a:t>patients with early signs of transformation. </a:t>
            </a:r>
          </a:p>
          <a:p>
            <a:pPr lvl="1"/>
            <a:endParaRPr lang="en-US" sz="1200" dirty="0"/>
          </a:p>
          <a:p>
            <a:pPr marL="615950" lvl="1" indent="0">
              <a:buNone/>
            </a:pPr>
            <a:endParaRPr lang="en-US" dirty="0"/>
          </a:p>
          <a:p>
            <a:r>
              <a:rPr lang="en-US" dirty="0"/>
              <a:t>In patients with MF, cytogenetic abnormalities carry significant prognostic value and are included in the Dynamic International Prognostic Scoring System.</a:t>
            </a:r>
          </a:p>
        </p:txBody>
      </p:sp>
    </p:spTree>
    <p:extLst>
      <p:ext uri="{BB962C8B-B14F-4D97-AF65-F5344CB8AC3E}">
        <p14:creationId xmlns:p14="http://schemas.microsoft.com/office/powerpoint/2010/main" val="3514217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914679-93AC-87CC-8581-150F4266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Hemostasis Evaluation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27E68-9109-AE46-02CC-EACE5628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coagulation screening (PT, APTT, fibrinogen level) should be done in all patients. </a:t>
            </a:r>
          </a:p>
          <a:p>
            <a:endParaRPr lang="en-US" dirty="0"/>
          </a:p>
          <a:p>
            <a:pPr marL="146050" indent="0">
              <a:buNone/>
            </a:pPr>
            <a:r>
              <a:rPr lang="en-US" dirty="0"/>
              <a:t>•       Screening for </a:t>
            </a:r>
            <a:r>
              <a:rPr lang="en-US" dirty="0" err="1"/>
              <a:t>vWD</a:t>
            </a:r>
            <a:r>
              <a:rPr lang="en-US" dirty="0"/>
              <a:t> should be done in all patients with</a:t>
            </a:r>
          </a:p>
          <a:p>
            <a:pPr marL="146050" indent="0">
              <a:buNone/>
            </a:pPr>
            <a:endParaRPr lang="en-US" dirty="0"/>
          </a:p>
          <a:p>
            <a:pPr lvl="1"/>
            <a:r>
              <a:rPr lang="en-US" sz="1200" dirty="0"/>
              <a:t> a platelet level greater than 1,000  103 /mL (1,000  109 /L) or</a:t>
            </a:r>
          </a:p>
          <a:p>
            <a:pPr lvl="1"/>
            <a:r>
              <a:rPr lang="en-US" sz="1200" dirty="0"/>
              <a:t> in patients with clinical signs of increased mucocutaneous bleeding</a:t>
            </a:r>
          </a:p>
        </p:txBody>
      </p:sp>
    </p:spTree>
    <p:extLst>
      <p:ext uri="{BB962C8B-B14F-4D97-AF65-F5344CB8AC3E}">
        <p14:creationId xmlns:p14="http://schemas.microsoft.com/office/powerpoint/2010/main" val="2800474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59" y="538473"/>
            <a:ext cx="8263548" cy="535200"/>
          </a:xfrm>
        </p:spPr>
        <p:txBody>
          <a:bodyPr>
            <a:normAutofit fontScale="90000"/>
          </a:bodyPr>
          <a:lstStyle/>
          <a:p>
            <a:r>
              <a:rPr lang="en-US" dirty="0"/>
              <a:t>2016 WHO diagnostic criteria for  </a:t>
            </a:r>
            <a:r>
              <a:rPr lang="en-US" dirty="0" err="1"/>
              <a:t>prefibrotic</a:t>
            </a:r>
            <a:r>
              <a:rPr lang="en-US" dirty="0"/>
              <a:t>/early PMF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894" y="1206942"/>
            <a:ext cx="88839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Diagnosis of pre-PMF requires meeting all 3 major criteria, and at least 1 minor criterion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20179"/>
              </p:ext>
            </p:extLst>
          </p:nvPr>
        </p:nvGraphicFramePr>
        <p:xfrm>
          <a:off x="1440356" y="1555780"/>
          <a:ext cx="5457946" cy="356109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28973">
                  <a:extLst>
                    <a:ext uri="{9D8B030D-6E8A-4147-A177-3AD203B41FA5}">
                      <a16:colId xmlns:a16="http://schemas.microsoft.com/office/drawing/2014/main" val="3211498610"/>
                    </a:ext>
                  </a:extLst>
                </a:gridCol>
                <a:gridCol w="2728973">
                  <a:extLst>
                    <a:ext uri="{9D8B030D-6E8A-4147-A177-3AD203B41FA5}">
                      <a16:colId xmlns:a16="http://schemas.microsoft.com/office/drawing/2014/main" val="647943142"/>
                    </a:ext>
                  </a:extLst>
                </a:gridCol>
              </a:tblGrid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</a:rPr>
                        <a:t>Major criteria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232444574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effectLst/>
                        </a:rPr>
                        <a:t> </a:t>
                      </a: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Criterion 1 (morphologic)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99781131"/>
                  </a:ext>
                </a:extLst>
              </a:tr>
              <a:tr h="605173">
                <a:tc>
                  <a:txBody>
                    <a:bodyPr/>
                    <a:lstStyle/>
                    <a:p>
                      <a:pPr fontAlgn="auto"/>
                      <a:r>
                        <a:rPr lang="en-US" sz="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  BM morphology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Megakaryocytic proliferation and atypia, without reticulin fibrosis &gt; grade 1, accompanied by increased age-adjusted BM cellularity, granulocytic proliferation, and often decreased erythropoiesis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3388214919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effectLst/>
                        </a:rPr>
                        <a:t> </a:t>
                      </a: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Criterion 2 (clinical)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58067101"/>
                  </a:ext>
                </a:extLst>
              </a:tr>
              <a:tr h="331869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  WHO criteria for BCR-ABL1 + CML, PV, ET, MDS, or other myeloid neoplasms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Not meeting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805897486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 Criterion 3 (genetic)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823983263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  JAK2, CALR or MPL mutation, or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328669435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  Clonal marker,† or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329443680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  Reactive BM reticulin fibrosis‡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Absence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2971004691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</a:rPr>
                        <a:t>Minor criteria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183879853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 Anemia not attributed to a comorbid condition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379526286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 Leukocyte count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≥11 × 10</a:t>
                      </a:r>
                      <a:r>
                        <a:rPr lang="en-US" sz="900" b="1" baseline="30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/L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945884968"/>
                  </a:ext>
                </a:extLst>
              </a:tr>
              <a:tr h="19521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 Spleen size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Palpable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518479889"/>
                  </a:ext>
                </a:extLst>
              </a:tr>
              <a:tr h="331869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 Serum LDH</a:t>
                      </a:r>
                    </a:p>
                  </a:txBody>
                  <a:tcPr marL="58565" marR="58565" marT="29283" marB="29283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Increased to above upper normal limit of institutional reference range</a:t>
                      </a:r>
                    </a:p>
                  </a:txBody>
                  <a:tcPr marL="58565" marR="58565" marT="29283" marB="29283" anchor="ctr"/>
                </a:tc>
                <a:extLst>
                  <a:ext uri="{0D108BD9-81ED-4DB2-BD59-A6C34878D82A}">
                    <a16:rowId xmlns:a16="http://schemas.microsoft.com/office/drawing/2014/main" val="19544136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088006-1C61-28E3-1647-F1EBD09335A0}"/>
              </a:ext>
            </a:extLst>
          </p:cNvPr>
          <p:cNvSpPr txBox="1"/>
          <p:nvPr/>
        </p:nvSpPr>
        <p:spPr>
          <a:xfrm rot="5400000">
            <a:off x="6668121" y="2837433"/>
            <a:ext cx="45693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534–542.90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338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59" y="538473"/>
            <a:ext cx="8263548" cy="535200"/>
          </a:xfrm>
        </p:spPr>
        <p:txBody>
          <a:bodyPr>
            <a:normAutofit fontScale="90000"/>
          </a:bodyPr>
          <a:lstStyle/>
          <a:p>
            <a:r>
              <a:rPr lang="en-US" dirty="0"/>
              <a:t>2016 WHO diagnostic criteria for PMF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894" y="1206942"/>
            <a:ext cx="88839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Diagnosis of overt PMF requires meeting all 3 major criteria, and at least 1 minor criterion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95895"/>
              </p:ext>
            </p:extLst>
          </p:nvPr>
        </p:nvGraphicFramePr>
        <p:xfrm>
          <a:off x="1721241" y="1560894"/>
          <a:ext cx="5365958" cy="360124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682979">
                  <a:extLst>
                    <a:ext uri="{9D8B030D-6E8A-4147-A177-3AD203B41FA5}">
                      <a16:colId xmlns:a16="http://schemas.microsoft.com/office/drawing/2014/main" val="2565170429"/>
                    </a:ext>
                  </a:extLst>
                </a:gridCol>
                <a:gridCol w="2682979">
                  <a:extLst>
                    <a:ext uri="{9D8B030D-6E8A-4147-A177-3AD203B41FA5}">
                      <a16:colId xmlns:a16="http://schemas.microsoft.com/office/drawing/2014/main" val="3996277762"/>
                    </a:ext>
                  </a:extLst>
                </a:gridCol>
              </a:tblGrid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</a:rPr>
                        <a:t>Major criteria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5274351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 Criterion 1 (morphologic)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383693932"/>
                  </a:ext>
                </a:extLst>
              </a:tr>
              <a:tr h="460625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  BM morphology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 of megakaryocytic proliferation and atypia, accompanied by either reticulin and/or collagen fibrosis grades 2 or 3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989688848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 Criterion 2 (morphologic)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2940916437"/>
                  </a:ext>
                </a:extLst>
              </a:tr>
              <a:tr h="326276">
                <a:tc>
                  <a:txBody>
                    <a:bodyPr/>
                    <a:lstStyle/>
                    <a:p>
                      <a:pPr fontAlgn="auto"/>
                      <a:r>
                        <a:rPr lang="en-US" sz="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  WHO criteria for ET, PV, BCR-ABL1 + CML, MDS, or other myeloid neoplasms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Not meeting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674050167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 Criterion 3 (genetic)</a:t>
                      </a:r>
                      <a:endParaRPr lang="en-US" sz="900" b="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1986458574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  JAK2, CALR, or MPL mutation, or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019191047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  Clonal marker,† or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4086558784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  Reactive BM reticulin fibrosis‡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Absence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851675863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</a:rPr>
                        <a:t>Minor criteria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900" b="0">
                        <a:effectLst/>
                      </a:endParaRP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581600124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 Anemia not attributed to a comorbid condition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1539506538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 Leukocyte count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≥11 × 10</a:t>
                      </a:r>
                      <a:r>
                        <a:rPr lang="en-US" sz="900" b="1" baseline="300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/L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2504208123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 Spleen size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Palpable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861139284"/>
                  </a:ext>
                </a:extLst>
              </a:tr>
              <a:tr h="326276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 Serum LDH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Increased to above upper normal limit of institutional reference range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3116488424"/>
                  </a:ext>
                </a:extLst>
              </a:tr>
              <a:tr h="191927">
                <a:tc>
                  <a:txBody>
                    <a:bodyPr/>
                    <a:lstStyle/>
                    <a:p>
                      <a:pPr fontAlgn="auto"/>
                      <a:r>
                        <a:rPr lang="en-US" sz="9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 Leukoerythroblastosis</a:t>
                      </a:r>
                    </a:p>
                  </a:txBody>
                  <a:tcPr marL="57578" marR="57578" marT="28789" marB="28789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57578" marR="57578" marT="28789" marB="28789" anchor="ctr"/>
                </a:tc>
                <a:extLst>
                  <a:ext uri="{0D108BD9-81ED-4DB2-BD59-A6C34878D82A}">
                    <a16:rowId xmlns:a16="http://schemas.microsoft.com/office/drawing/2014/main" val="16090929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7A7226-3330-A879-8353-F45B45F2CE1F}"/>
              </a:ext>
            </a:extLst>
          </p:cNvPr>
          <p:cNvSpPr txBox="1"/>
          <p:nvPr/>
        </p:nvSpPr>
        <p:spPr>
          <a:xfrm rot="5400000">
            <a:off x="6668121" y="2837433"/>
            <a:ext cx="45693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534–542.90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50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10" y="90141"/>
            <a:ext cx="7192379" cy="49632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8C0824-5247-BE63-06DC-C171A0EDCB81}"/>
              </a:ext>
            </a:extLst>
          </p:cNvPr>
          <p:cNvSpPr txBox="1"/>
          <p:nvPr/>
        </p:nvSpPr>
        <p:spPr>
          <a:xfrm rot="5400000">
            <a:off x="6668121" y="2837433"/>
            <a:ext cx="45693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534–542.90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958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2DDFE1-E953-958A-62EF-74235CE9B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18" y="-79513"/>
            <a:ext cx="7216992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E225B9-0556-18B1-CA9F-19F2396D5571}"/>
              </a:ext>
            </a:extLst>
          </p:cNvPr>
          <p:cNvSpPr txBox="1"/>
          <p:nvPr/>
        </p:nvSpPr>
        <p:spPr>
          <a:xfrm rot="5400000">
            <a:off x="6654375" y="502038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Am J Clin </a:t>
            </a:r>
            <a:r>
              <a:rPr lang="en-US" sz="1000" dirty="0" err="1">
                <a:latin typeface="+mn-lt"/>
              </a:rPr>
              <a:t>Pathol</a:t>
            </a:r>
            <a:r>
              <a:rPr lang="en-US" sz="1000" dirty="0">
                <a:latin typeface="+mn-lt"/>
              </a:rPr>
              <a:t> 2016;146:408-422</a:t>
            </a:r>
          </a:p>
        </p:txBody>
      </p:sp>
    </p:spTree>
    <p:extLst>
      <p:ext uri="{BB962C8B-B14F-4D97-AF65-F5344CB8AC3E}">
        <p14:creationId xmlns:p14="http://schemas.microsoft.com/office/powerpoint/2010/main" val="2662405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F121-E163-B8E4-93FD-15F57D61D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2EF62-8EFD-CBA9-EEFE-251FF92DF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81" y="1310261"/>
            <a:ext cx="705901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20" y="1493123"/>
            <a:ext cx="2953162" cy="330563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71457" y="581817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/>
              <a:t>WHO classification for MPNs (2016)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4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FEF737-3564-0DB6-E0CE-22B4E39A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laboratory investigations for MPNs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624A9-48DA-4D5A-844B-CF923CF7FB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CBC</a:t>
            </a:r>
          </a:p>
          <a:p>
            <a:r>
              <a:rPr lang="en-US" dirty="0"/>
              <a:t>Peripheral blood smear</a:t>
            </a:r>
          </a:p>
          <a:p>
            <a:r>
              <a:rPr lang="en-US" dirty="0"/>
              <a:t>Erythropoietin (EPO) level,</a:t>
            </a:r>
          </a:p>
          <a:p>
            <a:r>
              <a:rPr lang="en-US" dirty="0"/>
              <a:t>Biochemistry tests (LDH, uric acid, vitamin B12, and iron status)</a:t>
            </a:r>
          </a:p>
          <a:p>
            <a:pPr lvl="1"/>
            <a:r>
              <a:rPr lang="en-US" sz="1400" dirty="0"/>
              <a:t>LDH is a minor criteria in PMF</a:t>
            </a:r>
          </a:p>
          <a:p>
            <a:r>
              <a:rPr lang="en-US" dirty="0"/>
              <a:t>Serum ferritin and C-reactive protein (CRP) may be useful in establishing a diagnosis</a:t>
            </a:r>
          </a:p>
        </p:txBody>
      </p:sp>
    </p:spTree>
    <p:extLst>
      <p:ext uri="{BB962C8B-B14F-4D97-AF65-F5344CB8AC3E}">
        <p14:creationId xmlns:p14="http://schemas.microsoft.com/office/powerpoint/2010/main" val="153585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59" y="538473"/>
            <a:ext cx="7688400" cy="535200"/>
          </a:xfrm>
        </p:spPr>
        <p:txBody>
          <a:bodyPr>
            <a:normAutofit fontScale="90000"/>
          </a:bodyPr>
          <a:lstStyle/>
          <a:p>
            <a:r>
              <a:rPr lang="en-US" dirty="0"/>
              <a:t>2016 WHO diagnostic criteria for PV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894" y="1206942"/>
            <a:ext cx="88839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Cambria" panose="02040503050406030204" pitchFamily="18" charset="0"/>
              </a:rPr>
              <a:t>Diagnosis of PV requires meeting either all 3 major criteria, or the first 2 major criteria and the minor criterion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047778"/>
              </p:ext>
            </p:extLst>
          </p:nvPr>
        </p:nvGraphicFramePr>
        <p:xfrm>
          <a:off x="1203960" y="1514718"/>
          <a:ext cx="6187440" cy="363069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093720">
                  <a:extLst>
                    <a:ext uri="{9D8B030D-6E8A-4147-A177-3AD203B41FA5}">
                      <a16:colId xmlns:a16="http://schemas.microsoft.com/office/drawing/2014/main" val="3531846714"/>
                    </a:ext>
                  </a:extLst>
                </a:gridCol>
                <a:gridCol w="3093720">
                  <a:extLst>
                    <a:ext uri="{9D8B030D-6E8A-4147-A177-3AD203B41FA5}">
                      <a16:colId xmlns:a16="http://schemas.microsoft.com/office/drawing/2014/main" val="1267233204"/>
                    </a:ext>
                  </a:extLst>
                </a:gridCol>
              </a:tblGrid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Major criteria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100" b="0">
                        <a:effectLst/>
                      </a:endParaRP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2296605445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100" dirty="0">
                          <a:effectLst/>
                        </a:rPr>
                        <a:t> </a:t>
                      </a:r>
                      <a:r>
                        <a:rPr lang="en-US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Criterion 1 (clinical)</a:t>
                      </a:r>
                      <a:endParaRPr lang="en-US" sz="1100" b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100" b="0">
                        <a:effectLst/>
                      </a:endParaRP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1969384432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</a:t>
                      </a:r>
                      <a:r>
                        <a:rPr lang="en-US" sz="105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Hb</a:t>
                      </a:r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, or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&gt;16.5 g/dL in men, &gt;16.0 g/dL in women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4139555304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  Hematocrit, or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&gt;49% in men, &gt;48% in women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1386102980"/>
                  </a:ext>
                </a:extLst>
              </a:tr>
              <a:tr h="372708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  Red cell mass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Increased 25% above mean normal predicted value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3634880676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 Criterion 2 (morphologic)</a:t>
                      </a:r>
                      <a:endParaRPr lang="en-US" sz="1100" b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100" b="0">
                        <a:effectLst/>
                      </a:endParaRP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3491326380"/>
                  </a:ext>
                </a:extLst>
              </a:tr>
              <a:tr h="832161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  BM morphology*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Hypercellularity</a:t>
                      </a:r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for age with </a:t>
                      </a:r>
                      <a:r>
                        <a:rPr lang="en-US" sz="105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trilineage</a:t>
                      </a:r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growth (</a:t>
                      </a:r>
                      <a:r>
                        <a:rPr lang="en-US" sz="105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panmyelosis</a:t>
                      </a:r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), including prominent erythroid, granulocytic, and megakaryocytic proliferation with pleomorphic, mature MKs (differences in size)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3611905160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 Criterion 3 (genetic)</a:t>
                      </a:r>
                      <a:endParaRPr lang="en-US" sz="1100" b="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100" b="0">
                        <a:effectLst/>
                      </a:endParaRP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1403937867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  JAK2V617F, or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1904478067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  JAK2 exon 12 mutation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Presence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3060509822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100" b="1" u="none" dirty="0">
                          <a:solidFill>
                            <a:srgbClr val="C00000"/>
                          </a:solidFill>
                          <a:effectLst/>
                        </a:rPr>
                        <a:t>Minor criterion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endParaRPr lang="en-US" sz="1100" b="0" dirty="0">
                        <a:effectLst/>
                      </a:endParaRP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3235827125"/>
                  </a:ext>
                </a:extLst>
              </a:tr>
              <a:tr h="219557"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  Serum </a:t>
                      </a:r>
                      <a:r>
                        <a:rPr lang="en-US" sz="105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Epo</a:t>
                      </a:r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level</a:t>
                      </a:r>
                    </a:p>
                  </a:txBody>
                  <a:tcPr marL="72687" marR="72687" marT="36344" marB="36344"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Subnormal</a:t>
                      </a:r>
                    </a:p>
                  </a:txBody>
                  <a:tcPr marL="72687" marR="72687" marT="36344" marB="36344" anchor="ctr"/>
                </a:tc>
                <a:extLst>
                  <a:ext uri="{0D108BD9-81ED-4DB2-BD59-A6C34878D82A}">
                    <a16:rowId xmlns:a16="http://schemas.microsoft.com/office/drawing/2014/main" val="2669433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681D-F6DA-1473-7EC1-C0EE7CAB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Masked PV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B7BD0-CD9D-E7A4-658B-25103047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2078874"/>
            <a:ext cx="7688700" cy="2593017"/>
          </a:xfrm>
        </p:spPr>
        <p:txBody>
          <a:bodyPr/>
          <a:lstStyle/>
          <a:p>
            <a:r>
              <a:rPr lang="en-US" dirty="0"/>
              <a:t>JAK2 V617F–positive PV have hemoglobin levels lower than the current WHO criteria (18.5 g/dL [185 g/L] for men and 16.5 g/dL [165 g/L] for women).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 Similar clinical evolution course as patients with PV, including an increased risk of thrombosis.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Lower thresholds have been included in the 2016 revision to the WHO diagnostic criteria.</a:t>
            </a:r>
          </a:p>
        </p:txBody>
      </p:sp>
    </p:spTree>
    <p:extLst>
      <p:ext uri="{BB962C8B-B14F-4D97-AF65-F5344CB8AC3E}">
        <p14:creationId xmlns:p14="http://schemas.microsoft.com/office/powerpoint/2010/main" val="33994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93C6D2-4D47-4236-B9F2-EF414CD96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730" y="1066800"/>
            <a:ext cx="6014352" cy="40233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E8F7B8-BD93-366D-7CA1-8C8893FB9D8C}"/>
              </a:ext>
            </a:extLst>
          </p:cNvPr>
          <p:cNvSpPr txBox="1"/>
          <p:nvPr/>
        </p:nvSpPr>
        <p:spPr>
          <a:xfrm>
            <a:off x="116050" y="4594860"/>
            <a:ext cx="30767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Am J Clin </a:t>
            </a:r>
            <a:r>
              <a:rPr lang="en-US" sz="1000" dirty="0" err="1"/>
              <a:t>Pathol</a:t>
            </a:r>
            <a:r>
              <a:rPr lang="en-US" sz="1000" dirty="0"/>
              <a:t> 2016;146:408-422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366225-794E-5FF6-A96B-76D862E7C0B4}"/>
              </a:ext>
            </a:extLst>
          </p:cNvPr>
          <p:cNvSpPr txBox="1"/>
          <p:nvPr/>
        </p:nvSpPr>
        <p:spPr>
          <a:xfrm>
            <a:off x="233173" y="1443930"/>
            <a:ext cx="2636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latin typeface="Raleway" pitchFamily="2" charset="0"/>
              </a:rPr>
              <a:t>WHO criteria Hb threshold</a:t>
            </a:r>
          </a:p>
        </p:txBody>
      </p:sp>
    </p:spTree>
    <p:extLst>
      <p:ext uri="{BB962C8B-B14F-4D97-AF65-F5344CB8AC3E}">
        <p14:creationId xmlns:p14="http://schemas.microsoft.com/office/powerpoint/2010/main" val="254567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1949C-D59C-82BB-5885-1A8B6933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PV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BECD7-A841-CB09-7C7B-492AA69EC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2078874"/>
            <a:ext cx="7688700" cy="2555303"/>
          </a:xfrm>
        </p:spPr>
        <p:txBody>
          <a:bodyPr>
            <a:noAutofit/>
          </a:bodyPr>
          <a:lstStyle/>
          <a:p>
            <a:r>
              <a:rPr lang="en-US" dirty="0"/>
              <a:t>The new criteria </a:t>
            </a:r>
            <a:r>
              <a:rPr lang="en-US" b="1" u="sng" dirty="0"/>
              <a:t>should not be used </a:t>
            </a:r>
            <a:r>
              <a:rPr lang="en-US" dirty="0"/>
              <a:t>as a screening tool for PV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Hemoglobin threshold levels (16.5 g/dL [165 g/L] in men and 16.0 g/dL [160 g/L] in women) should not be taken in isolation but rather in the context of other potential signs and symptoms indicative of PV.</a:t>
            </a:r>
          </a:p>
          <a:p>
            <a:pPr marL="146050" indent="0">
              <a:buNone/>
            </a:pPr>
            <a:endParaRPr lang="en-US" dirty="0"/>
          </a:p>
          <a:p>
            <a:r>
              <a:rPr lang="en-US" dirty="0"/>
              <a:t>Start with thoroughly excluding reactive conditions in the case of single lineage involvement, </a:t>
            </a:r>
          </a:p>
          <a:p>
            <a:endParaRPr lang="en-US" dirty="0"/>
          </a:p>
          <a:p>
            <a:pPr marL="14605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8A0F-7B85-6594-1B3A-AF5B1AE73BEB}"/>
              </a:ext>
            </a:extLst>
          </p:cNvPr>
          <p:cNvSpPr txBox="1"/>
          <p:nvPr/>
        </p:nvSpPr>
        <p:spPr>
          <a:xfrm>
            <a:off x="228600" y="463417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Am J Clin </a:t>
            </a:r>
            <a:r>
              <a:rPr lang="en-US" sz="1000" dirty="0" err="1">
                <a:latin typeface="+mn-lt"/>
              </a:rPr>
              <a:t>Pathol</a:t>
            </a:r>
            <a:r>
              <a:rPr lang="en-US" sz="1000" dirty="0">
                <a:latin typeface="+mn-lt"/>
              </a:rPr>
              <a:t> 2016;146:408-422</a:t>
            </a:r>
          </a:p>
          <a:p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Hematology Am Soc </a:t>
            </a:r>
            <a:r>
              <a:rPr lang="en-US" sz="1000" b="0" i="1" dirty="0" err="1">
                <a:solidFill>
                  <a:srgbClr val="1A1A1A"/>
                </a:solidFill>
                <a:effectLst/>
                <a:latin typeface="+mn-lt"/>
              </a:rPr>
              <a:t>Hematol</a:t>
            </a:r>
            <a:r>
              <a:rPr lang="en-US" sz="1000" b="0" i="1" dirty="0">
                <a:solidFill>
                  <a:srgbClr val="1A1A1A"/>
                </a:solidFill>
                <a:effectLst/>
                <a:latin typeface="+mn-lt"/>
              </a:rPr>
              <a:t> Educ Program</a:t>
            </a:r>
            <a:r>
              <a:rPr lang="en-US" sz="1000" b="0" i="0" dirty="0">
                <a:solidFill>
                  <a:srgbClr val="1A1A1A"/>
                </a:solidFill>
                <a:effectLst/>
                <a:latin typeface="+mn-lt"/>
              </a:rPr>
              <a:t> (2016) 2016 (1): 534–542.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581582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1666</Words>
  <Application>Microsoft Office PowerPoint</Application>
  <PresentationFormat>On-screen Show (16:9)</PresentationFormat>
  <Paragraphs>210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Cambria</vt:lpstr>
      <vt:lpstr>Gotham HTF Book</vt:lpstr>
      <vt:lpstr>Lato</vt:lpstr>
      <vt:lpstr>Raleway</vt:lpstr>
      <vt:lpstr>Streamline</vt:lpstr>
      <vt:lpstr>Recent advances and current practices and challenges in diagnosis of MPN </vt:lpstr>
      <vt:lpstr>Symptomatology in MPNs</vt:lpstr>
      <vt:lpstr>PowerPoint Presentation</vt:lpstr>
      <vt:lpstr>PowerPoint Presentation</vt:lpstr>
      <vt:lpstr>Basic laboratory investigations for MPNs</vt:lpstr>
      <vt:lpstr>2016 WHO diagnostic criteria for PV </vt:lpstr>
      <vt:lpstr>Masked PV</vt:lpstr>
      <vt:lpstr>PowerPoint Presentation</vt:lpstr>
      <vt:lpstr>PV diagnosis</vt:lpstr>
      <vt:lpstr>BMA in PV diagnosis</vt:lpstr>
      <vt:lpstr>Recommendations for Histopathologic Investigations</vt:lpstr>
      <vt:lpstr>Detection of JAK2 V617F</vt:lpstr>
      <vt:lpstr>Supplementary Tests for JAK2 V617F–Negative Patients</vt:lpstr>
      <vt:lpstr>PowerPoint Presentation</vt:lpstr>
      <vt:lpstr>ET diagnosis</vt:lpstr>
      <vt:lpstr>2016 WHO diagnostic criteria for ET </vt:lpstr>
      <vt:lpstr>CALR mutations</vt:lpstr>
      <vt:lpstr>MPL mutations</vt:lpstr>
      <vt:lpstr>BCR-ABL Assessment </vt:lpstr>
      <vt:lpstr>Molecular testing recommendations</vt:lpstr>
      <vt:lpstr>Cytogenetic</vt:lpstr>
      <vt:lpstr>Hemostasis Evaluation</vt:lpstr>
      <vt:lpstr>2016 WHO diagnostic criteria for  prefibrotic/early PMF</vt:lpstr>
      <vt:lpstr>2016 WHO diagnostic criteria for PMF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farzane ashrafi</dc:creator>
  <cp:lastModifiedBy>shaghayegh.sheikholeslami</cp:lastModifiedBy>
  <cp:revision>27</cp:revision>
  <dcterms:modified xsi:type="dcterms:W3CDTF">2022-05-17T15:20:39Z</dcterms:modified>
</cp:coreProperties>
</file>