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2280" y="757809"/>
            <a:ext cx="7187438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8911" y="1354582"/>
            <a:ext cx="10314177" cy="445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8992" y="1046733"/>
            <a:ext cx="685482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013460">
              <a:lnSpc>
                <a:spcPts val="3460"/>
              </a:lnSpc>
              <a:spcBef>
                <a:spcPts val="535"/>
              </a:spcBef>
            </a:pPr>
            <a:r>
              <a:rPr sz="3200" b="0" spc="-40" dirty="0">
                <a:solidFill>
                  <a:srgbClr val="000000"/>
                </a:solidFill>
                <a:latin typeface="Calibri Light"/>
                <a:cs typeface="Calibri Light"/>
              </a:rPr>
              <a:t>Myeloproliferative </a:t>
            </a:r>
            <a:r>
              <a:rPr sz="3200" b="0" spc="-25" dirty="0">
                <a:solidFill>
                  <a:srgbClr val="000000"/>
                </a:solidFill>
                <a:latin typeface="Calibri Light"/>
                <a:cs typeface="Calibri Light"/>
              </a:rPr>
              <a:t>Neoplasms </a:t>
            </a:r>
            <a:r>
              <a:rPr sz="3200" b="0" spc="-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200" b="0" spc="-40" dirty="0">
                <a:solidFill>
                  <a:srgbClr val="000000"/>
                </a:solidFill>
                <a:latin typeface="Calibri Light"/>
                <a:cs typeface="Calibri Light"/>
              </a:rPr>
              <a:t>Epidemiology,</a:t>
            </a:r>
            <a:r>
              <a:rPr sz="3200" b="0" spc="-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200" b="0" spc="-25" dirty="0">
                <a:solidFill>
                  <a:srgbClr val="000000"/>
                </a:solidFill>
                <a:latin typeface="Calibri Light"/>
                <a:cs typeface="Calibri Light"/>
              </a:rPr>
              <a:t>pathology</a:t>
            </a:r>
            <a:r>
              <a:rPr sz="3200" b="0" spc="-8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200" b="0" spc="-15" dirty="0">
                <a:solidFill>
                  <a:srgbClr val="000000"/>
                </a:solidFill>
                <a:latin typeface="Calibri Light"/>
                <a:cs typeface="Calibri Light"/>
              </a:rPr>
              <a:t>and</a:t>
            </a:r>
            <a:r>
              <a:rPr sz="3200" b="0" spc="-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200" b="0" spc="-35" dirty="0">
                <a:solidFill>
                  <a:srgbClr val="000000"/>
                </a:solidFill>
                <a:latin typeface="Calibri Light"/>
                <a:cs typeface="Calibri Light"/>
              </a:rPr>
              <a:t>Pathogenesis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9588" y="2180926"/>
            <a:ext cx="5194325" cy="39059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0902" y="2846958"/>
            <a:ext cx="3768090" cy="1006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000" b="1" i="1" spc="-5" dirty="0">
                <a:latin typeface="Calibri"/>
                <a:cs typeface="Calibri"/>
              </a:rPr>
              <a:t>Pardis</a:t>
            </a:r>
            <a:r>
              <a:rPr sz="2000" b="1" i="1" spc="-6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Nematollahi,</a:t>
            </a:r>
            <a:r>
              <a:rPr sz="2000" b="1" i="1" spc="-60" dirty="0">
                <a:latin typeface="Calibri"/>
                <a:cs typeface="Calibri"/>
              </a:rPr>
              <a:t> </a:t>
            </a:r>
            <a:r>
              <a:rPr sz="2000" b="1" i="1" spc="-20" dirty="0">
                <a:latin typeface="Calibri"/>
                <a:cs typeface="Calibri"/>
              </a:rPr>
              <a:t>MD,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Fellowship </a:t>
            </a:r>
            <a:r>
              <a:rPr sz="2000" b="1" i="1" spc="-434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of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Hematopathology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725"/>
              </a:spcBef>
            </a:pPr>
            <a:r>
              <a:rPr sz="2000" b="1" i="1" dirty="0">
                <a:latin typeface="Calibri"/>
                <a:cs typeface="Calibri"/>
              </a:rPr>
              <a:t>May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,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2022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3171" y="1825751"/>
            <a:ext cx="3369564" cy="19004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757809"/>
            <a:ext cx="6193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Pathologist</a:t>
            </a:r>
            <a:r>
              <a:rPr spc="35" dirty="0"/>
              <a:t> </a:t>
            </a:r>
            <a:r>
              <a:rPr spc="-5" dirty="0"/>
              <a:t>has</a:t>
            </a:r>
            <a:r>
              <a:rPr spc="5" dirty="0"/>
              <a:t> </a:t>
            </a:r>
            <a:r>
              <a:rPr spc="-15" dirty="0"/>
              <a:t>more</a:t>
            </a:r>
            <a:r>
              <a:rPr spc="10" dirty="0"/>
              <a:t> </a:t>
            </a:r>
            <a:r>
              <a:rPr spc="-10" dirty="0"/>
              <a:t>important</a:t>
            </a:r>
            <a:r>
              <a:rPr spc="20" dirty="0"/>
              <a:t> </a:t>
            </a:r>
            <a:r>
              <a:rPr spc="-15" dirty="0"/>
              <a:t>role</a:t>
            </a:r>
            <a:r>
              <a:rPr spc="15"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5" dirty="0"/>
              <a:t>Dx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4442841"/>
            <a:ext cx="9956800" cy="12814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1300" marR="5080" indent="-229235">
              <a:lnSpc>
                <a:spcPct val="89400"/>
              </a:lnSpc>
              <a:spcBef>
                <a:spcPts val="325"/>
              </a:spcBef>
              <a:buChar char="•"/>
              <a:tabLst>
                <a:tab pos="241300" algn="l"/>
                <a:tab pos="241935" algn="l"/>
                <a:tab pos="6971030" algn="l"/>
                <a:tab pos="8611870" algn="l"/>
              </a:tabLst>
            </a:pPr>
            <a:r>
              <a:rPr sz="1800" dirty="0">
                <a:latin typeface="Arial MT"/>
                <a:cs typeface="Arial MT"/>
              </a:rPr>
              <a:t>In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previous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schemes,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hematologic</a:t>
            </a:r>
            <a:r>
              <a:rPr sz="1800" spc="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data</a:t>
            </a:r>
            <a:r>
              <a:rPr sz="1800" spc="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or</a:t>
            </a:r>
            <a:r>
              <a:rPr sz="18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clinical</a:t>
            </a:r>
            <a:r>
              <a:rPr sz="18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information</a:t>
            </a:r>
            <a:r>
              <a:rPr sz="1800" spc="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was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important	</a:t>
            </a:r>
            <a:r>
              <a:rPr sz="1800" spc="-1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 histopathology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morphologic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features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played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only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minor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role	</a:t>
            </a:r>
            <a:r>
              <a:rPr sz="1800" dirty="0">
                <a:latin typeface="Arial MT"/>
                <a:cs typeface="Arial MT"/>
              </a:rPr>
              <a:t>;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latest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revision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specific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histopathologic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features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were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included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diagnostic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parameters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.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Therefore,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the diagnostic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algorithms</a:t>
            </a:r>
            <a:r>
              <a:rPr sz="18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0000"/>
                </a:solidFill>
                <a:latin typeface="Arial MT"/>
                <a:cs typeface="Arial MT"/>
              </a:rPr>
              <a:t>for</a:t>
            </a: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MPNs</a:t>
            </a:r>
            <a:r>
              <a:rPr sz="1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now</a:t>
            </a:r>
            <a:r>
              <a:rPr sz="18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include</a:t>
            </a:r>
            <a:r>
              <a:rPr sz="18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clinical,</a:t>
            </a:r>
            <a:r>
              <a:rPr sz="1800" spc="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hematologic,</a:t>
            </a:r>
            <a:r>
              <a:rPr sz="18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genetic,</a:t>
            </a:r>
            <a:r>
              <a:rPr sz="1800" spc="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and</a:t>
            </a:r>
            <a:r>
              <a:rPr sz="18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histologic</a:t>
            </a:r>
            <a:r>
              <a:rPr sz="18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MT"/>
                <a:cs typeface="Arial MT"/>
              </a:rPr>
              <a:t>data</a:t>
            </a:r>
            <a:r>
              <a:rPr sz="1800" spc="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accurately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identify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classify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various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subtypes.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4732" y="1690116"/>
            <a:ext cx="3212592" cy="24399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04003" y="2194560"/>
            <a:ext cx="2714244" cy="1935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0"/>
            <a:ext cx="932688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65785"/>
            <a:ext cx="953198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4016375" algn="l"/>
              </a:tabLst>
            </a:pPr>
            <a:r>
              <a:rPr spc="-5" dirty="0"/>
              <a:t>Bone</a:t>
            </a:r>
            <a:r>
              <a:rPr spc="5" dirty="0"/>
              <a:t> </a:t>
            </a:r>
            <a:r>
              <a:rPr spc="-10" dirty="0"/>
              <a:t>Marrow</a:t>
            </a:r>
            <a:r>
              <a:rPr spc="20" dirty="0"/>
              <a:t> </a:t>
            </a:r>
            <a:r>
              <a:rPr spc="-5" dirty="0"/>
              <a:t>sampling</a:t>
            </a:r>
            <a:r>
              <a:rPr spc="5" dirty="0"/>
              <a:t> </a:t>
            </a:r>
            <a:r>
              <a:rPr spc="-5" dirty="0">
                <a:solidFill>
                  <a:srgbClr val="FF0000"/>
                </a:solidFill>
              </a:rPr>
              <a:t>should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be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5" dirty="0"/>
              <a:t>done</a:t>
            </a:r>
            <a:r>
              <a:rPr spc="10" dirty="0"/>
              <a:t> </a:t>
            </a:r>
            <a:r>
              <a:rPr spc="-20" dirty="0"/>
              <a:t>for</a:t>
            </a:r>
            <a:r>
              <a:rPr spc="10" dirty="0"/>
              <a:t> </a:t>
            </a:r>
            <a:r>
              <a:rPr spc="-5" dirty="0"/>
              <a:t>initial</a:t>
            </a:r>
            <a:r>
              <a:rPr spc="25" dirty="0"/>
              <a:t> </a:t>
            </a:r>
            <a:r>
              <a:rPr spc="-15" dirty="0"/>
              <a:t>evaluation</a:t>
            </a:r>
            <a:r>
              <a:rPr spc="35" dirty="0"/>
              <a:t> </a:t>
            </a:r>
            <a:r>
              <a:rPr spc="-5" dirty="0"/>
              <a:t>and </a:t>
            </a:r>
            <a:r>
              <a:rPr spc="-620" dirty="0"/>
              <a:t> </a:t>
            </a:r>
            <a:r>
              <a:rPr spc="-15" dirty="0"/>
              <a:t>follow</a:t>
            </a:r>
            <a:r>
              <a:rPr spc="30" dirty="0"/>
              <a:t> </a:t>
            </a:r>
            <a:r>
              <a:rPr spc="-5" dirty="0"/>
              <a:t>up,</a:t>
            </a:r>
            <a:r>
              <a:rPr spc="10" dirty="0"/>
              <a:t> </a:t>
            </a:r>
            <a:r>
              <a:rPr spc="-5" dirty="0"/>
              <a:t>and</a:t>
            </a:r>
            <a:r>
              <a:rPr spc="15" dirty="0"/>
              <a:t> </a:t>
            </a:r>
            <a:r>
              <a:rPr spc="-15" dirty="0"/>
              <a:t>differential	</a:t>
            </a:r>
            <a:r>
              <a:rPr spc="-10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268982"/>
            <a:ext cx="10353040" cy="16725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latin typeface="Calibri"/>
                <a:cs typeface="Calibri"/>
              </a:rPr>
              <a:t>Histology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bone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marrow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“gold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standard”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5" dirty="0">
                <a:latin typeface="Calibri"/>
                <a:cs typeface="Calibri"/>
              </a:rPr>
              <a:t> reaching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correct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diagnosis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 the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Ph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negative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MPNs.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word,</a:t>
            </a:r>
            <a:r>
              <a:rPr sz="2000" spc="-5" dirty="0">
                <a:latin typeface="Calibri"/>
                <a:cs typeface="Calibri"/>
              </a:rPr>
              <a:t> pathologist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reliably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diagnose </a:t>
            </a:r>
            <a:r>
              <a:rPr sz="2000" dirty="0">
                <a:latin typeface="Calibri"/>
                <a:cs typeface="Calibri"/>
              </a:rPr>
              <a:t>MPN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discriminate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between </a:t>
            </a:r>
            <a:r>
              <a:rPr sz="2000" spc="-15" dirty="0">
                <a:latin typeface="Calibri"/>
                <a:cs typeface="Calibri"/>
              </a:rPr>
              <a:t>different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types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MPN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panmyelosis</a:t>
            </a:r>
            <a:r>
              <a:rPr sz="2000" dirty="0">
                <a:latin typeface="Calibri"/>
                <a:cs typeface="Calibri"/>
              </a:rPr>
              <a:t> in </a:t>
            </a:r>
            <a:r>
              <a:rPr sz="2000" spc="-5" dirty="0">
                <a:latin typeface="Calibri"/>
                <a:cs typeface="Calibri"/>
              </a:rPr>
              <a:t>trephine </a:t>
            </a:r>
            <a:r>
              <a:rPr sz="2000" dirty="0">
                <a:latin typeface="Calibri"/>
                <a:cs typeface="Calibri"/>
              </a:rPr>
              <a:t>alone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without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Bx.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7059" y="4872608"/>
            <a:ext cx="4895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What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should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we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concentrate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on?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781558"/>
            <a:ext cx="3733165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1-</a:t>
            </a:r>
            <a:r>
              <a:rPr spc="20" dirty="0"/>
              <a:t> </a:t>
            </a:r>
            <a:r>
              <a:rPr spc="-5" dirty="0"/>
              <a:t>Adequacy</a:t>
            </a:r>
            <a:r>
              <a:rPr spc="30" dirty="0"/>
              <a:t> </a:t>
            </a:r>
            <a:r>
              <a:rPr spc="-5" dirty="0"/>
              <a:t>of </a:t>
            </a:r>
            <a:r>
              <a:rPr dirty="0"/>
              <a:t> </a:t>
            </a:r>
            <a:r>
              <a:rPr spc="-5" dirty="0"/>
              <a:t>specimen,</a:t>
            </a:r>
            <a:r>
              <a:rPr spc="-50" dirty="0"/>
              <a:t> </a:t>
            </a:r>
            <a:r>
              <a:rPr spc="-5" dirty="0"/>
              <a:t>decalcification </a:t>
            </a:r>
            <a:r>
              <a:rPr spc="-620" dirty="0"/>
              <a:t> </a:t>
            </a:r>
            <a:r>
              <a:rPr spc="-5" dirty="0"/>
              <a:t>and </a:t>
            </a:r>
            <a:r>
              <a:rPr spc="-15" dirty="0"/>
              <a:t>fixation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43728" y="624840"/>
            <a:ext cx="5791200" cy="4841875"/>
            <a:chOff x="5443728" y="624840"/>
            <a:chExt cx="5791200" cy="4841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3728" y="650748"/>
              <a:ext cx="2438400" cy="2438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2128" y="624840"/>
              <a:ext cx="2438400" cy="48417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43728" y="3040379"/>
              <a:ext cx="2438400" cy="2400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20528" y="2763012"/>
              <a:ext cx="914400" cy="24003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8768" y="2476626"/>
            <a:ext cx="3738879" cy="327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74955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1.5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cm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long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biopsy,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10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inter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trabecular regions</a:t>
            </a:r>
            <a:endParaRPr sz="22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Adequate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fixation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5" dirty="0">
                <a:latin typeface="Calibri"/>
                <a:cs typeface="Calibri"/>
              </a:rPr>
              <a:t> proper</a:t>
            </a:r>
            <a:endParaRPr sz="2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time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fixative</a:t>
            </a:r>
            <a:endParaRPr sz="2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475"/>
              </a:spcBef>
              <a:tabLst>
                <a:tab pos="756285" algn="l"/>
              </a:tabLst>
            </a:pPr>
            <a:r>
              <a:rPr sz="1900" spc="-5" dirty="0">
                <a:latin typeface="Arial MT"/>
                <a:cs typeface="Arial MT"/>
              </a:rPr>
              <a:t>–	</a:t>
            </a:r>
            <a:r>
              <a:rPr sz="1900" spc="-10" dirty="0">
                <a:latin typeface="Calibri"/>
                <a:cs typeface="Calibri"/>
              </a:rPr>
              <a:t>Formalin,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B5,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plus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Decalcification</a:t>
            </a:r>
            <a:r>
              <a:rPr sz="2200" spc="-15" dirty="0">
                <a:latin typeface="Calibri"/>
                <a:cs typeface="Calibri"/>
              </a:rPr>
              <a:t> by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EDTA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endParaRPr sz="2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formic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acid,</a:t>
            </a:r>
            <a:endParaRPr sz="2200">
              <a:latin typeface="Calibri"/>
              <a:cs typeface="Calibri"/>
            </a:endParaRPr>
          </a:p>
          <a:p>
            <a:pPr marL="419100" indent="-407034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419100" algn="l"/>
                <a:tab pos="419734" algn="l"/>
              </a:tabLst>
            </a:pPr>
            <a:r>
              <a:rPr sz="2200" spc="-10" dirty="0">
                <a:latin typeface="Calibri"/>
                <a:cs typeface="Calibri"/>
              </a:rPr>
              <a:t>judged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by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color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trabeculae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57809"/>
            <a:ext cx="4345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2-</a:t>
            </a:r>
            <a:r>
              <a:rPr spc="15" dirty="0"/>
              <a:t> </a:t>
            </a:r>
            <a:r>
              <a:rPr spc="-5" dirty="0"/>
              <a:t>Cellularity</a:t>
            </a:r>
            <a:r>
              <a:rPr spc="35" dirty="0"/>
              <a:t> </a:t>
            </a:r>
            <a:r>
              <a:rPr spc="-5" dirty="0"/>
              <a:t>and</a:t>
            </a:r>
            <a:r>
              <a:rPr dirty="0"/>
              <a:t> </a:t>
            </a:r>
            <a:r>
              <a:rPr spc="-10" dirty="0"/>
              <a:t>distribution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68739"/>
            <a:ext cx="4130675" cy="3646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1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One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most important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parameters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MPN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evaluation</a:t>
            </a:r>
            <a:endParaRPr sz="2400">
              <a:latin typeface="Calibri"/>
              <a:cs typeface="Calibri"/>
            </a:endParaRPr>
          </a:p>
          <a:p>
            <a:pPr marL="355600" marR="172085" indent="-355600">
              <a:lnSpc>
                <a:spcPct val="11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AFEF"/>
                </a:solidFill>
                <a:latin typeface="Calibri"/>
                <a:cs typeface="Calibri"/>
              </a:rPr>
              <a:t>Normally</a:t>
            </a:r>
            <a:r>
              <a:rPr sz="2400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Calibri"/>
                <a:cs typeface="Calibri"/>
              </a:rPr>
              <a:t>Immature</a:t>
            </a:r>
            <a:r>
              <a:rPr sz="2400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Calibri"/>
                <a:cs typeface="Calibri"/>
              </a:rPr>
              <a:t>myeloids </a:t>
            </a:r>
            <a:r>
              <a:rPr sz="2400" spc="-5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EF"/>
                </a:solidFill>
                <a:latin typeface="Calibri"/>
                <a:cs typeface="Calibri"/>
              </a:rPr>
              <a:t>are</a:t>
            </a:r>
            <a:r>
              <a:rPr sz="2400" spc="-10" dirty="0">
                <a:solidFill>
                  <a:srgbClr val="00AFEF"/>
                </a:solidFill>
                <a:latin typeface="Calibri"/>
                <a:cs typeface="Calibri"/>
              </a:rPr>
              <a:t> around</a:t>
            </a:r>
            <a:r>
              <a:rPr sz="2400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Calibri"/>
                <a:cs typeface="Calibri"/>
              </a:rPr>
              <a:t>trabeculae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AFEF"/>
                </a:solidFill>
                <a:latin typeface="Calibri"/>
                <a:cs typeface="Calibri"/>
              </a:rPr>
              <a:t>Erythroids</a:t>
            </a:r>
            <a:r>
              <a:rPr sz="2400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EF"/>
                </a:solidFill>
                <a:latin typeface="Calibri"/>
                <a:cs typeface="Calibri"/>
              </a:rPr>
              <a:t>are </a:t>
            </a:r>
            <a:r>
              <a:rPr sz="2400" dirty="0">
                <a:solidFill>
                  <a:srgbClr val="00AFEF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927100" marR="579755">
              <a:lnSpc>
                <a:spcPct val="110000"/>
              </a:lnSpc>
              <a:spcBef>
                <a:spcPts val="5"/>
              </a:spcBef>
            </a:pPr>
            <a:r>
              <a:rPr sz="2400" spc="-35" dirty="0">
                <a:solidFill>
                  <a:srgbClr val="00AFEF"/>
                </a:solidFill>
                <a:latin typeface="Calibri"/>
                <a:cs typeface="Calibri"/>
              </a:rPr>
              <a:t>center, </a:t>
            </a:r>
            <a:r>
              <a:rPr sz="2400" dirty="0">
                <a:solidFill>
                  <a:srgbClr val="00AFEF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00AFEF"/>
                </a:solidFill>
                <a:latin typeface="Calibri"/>
                <a:cs typeface="Calibri"/>
              </a:rPr>
              <a:t>cluster </a:t>
            </a:r>
            <a:r>
              <a:rPr sz="2400" dirty="0">
                <a:solidFill>
                  <a:srgbClr val="00AFEF"/>
                </a:solidFill>
                <a:latin typeface="Calibri"/>
                <a:cs typeface="Calibri"/>
              </a:rPr>
              <a:t>and </a:t>
            </a:r>
            <a:r>
              <a:rPr sz="2400" spc="-5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Calibri"/>
                <a:cs typeface="Calibri"/>
              </a:rPr>
              <a:t>around</a:t>
            </a:r>
            <a:r>
              <a:rPr sz="2400" spc="-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Calibri"/>
                <a:cs typeface="Calibri"/>
              </a:rPr>
              <a:t>macrophages</a:t>
            </a:r>
            <a:endParaRPr sz="2400">
              <a:latin typeface="Calibri"/>
              <a:cs typeface="Calibri"/>
            </a:endParaRPr>
          </a:p>
          <a:p>
            <a:pPr marL="392430" indent="-379730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391795" algn="l"/>
                <a:tab pos="392430" algn="l"/>
              </a:tabLst>
            </a:pPr>
            <a:r>
              <a:rPr sz="2400" dirty="0">
                <a:solidFill>
                  <a:srgbClr val="00AFEF"/>
                </a:solidFill>
                <a:latin typeface="Calibri"/>
                <a:cs typeface="Calibri"/>
              </a:rPr>
              <a:t>Megs</a:t>
            </a:r>
            <a:r>
              <a:rPr sz="2400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AFEF"/>
                </a:solidFill>
                <a:latin typeface="Calibri"/>
                <a:cs typeface="Calibri"/>
              </a:rPr>
              <a:t>are</a:t>
            </a:r>
            <a:r>
              <a:rPr sz="2400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EF"/>
                </a:solidFill>
                <a:latin typeface="Calibri"/>
                <a:cs typeface="Calibri"/>
              </a:rPr>
              <a:t>single</a:t>
            </a:r>
            <a:r>
              <a:rPr sz="2400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EF"/>
                </a:solidFill>
                <a:latin typeface="Calibri"/>
                <a:cs typeface="Calibri"/>
              </a:rPr>
              <a:t>in</a:t>
            </a:r>
            <a:r>
              <a:rPr sz="2400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00AFEF"/>
                </a:solidFill>
                <a:latin typeface="Calibri"/>
                <a:cs typeface="Calibri"/>
              </a:rPr>
              <a:t> center</a:t>
            </a:r>
            <a:endParaRPr sz="2400">
              <a:latin typeface="Calibri"/>
              <a:cs typeface="Calibri"/>
            </a:endParaRPr>
          </a:p>
          <a:p>
            <a:pPr marL="392430" indent="-37973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91795" algn="l"/>
                <a:tab pos="392430" algn="l"/>
              </a:tabLst>
            </a:pPr>
            <a:r>
              <a:rPr sz="2400" spc="-20" dirty="0">
                <a:latin typeface="Calibri"/>
                <a:cs typeface="Calibri"/>
              </a:rPr>
              <a:t>Attention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overall </a:t>
            </a:r>
            <a:r>
              <a:rPr sz="2400" dirty="0">
                <a:latin typeface="Calibri"/>
                <a:cs typeface="Calibri"/>
              </a:rPr>
              <a:t>milieu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427" y="550163"/>
            <a:ext cx="3819144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549349"/>
            <a:ext cx="2210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3-</a:t>
            </a:r>
            <a:r>
              <a:rPr spc="-40" dirty="0"/>
              <a:t> </a:t>
            </a:r>
            <a:r>
              <a:rPr spc="-10" dirty="0"/>
              <a:t>Morphology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1988261"/>
            <a:ext cx="3730625" cy="3430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24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25" dirty="0">
                <a:latin typeface="Calibri"/>
                <a:cs typeface="Calibri"/>
              </a:rPr>
              <a:t>Well</a:t>
            </a:r>
            <a:r>
              <a:rPr sz="2200" spc="-10" dirty="0">
                <a:latin typeface="Calibri"/>
                <a:cs typeface="Calibri"/>
              </a:rPr>
              <a:t> prepared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PB 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BMA</a:t>
            </a:r>
            <a:endParaRPr sz="2200">
              <a:latin typeface="Calibri"/>
              <a:cs typeface="Calibri"/>
            </a:endParaRPr>
          </a:p>
          <a:p>
            <a:pPr marL="241300" marR="250825">
              <a:lnSpc>
                <a:spcPct val="70000"/>
              </a:lnSpc>
              <a:spcBef>
                <a:spcPts val="400"/>
              </a:spcBef>
            </a:pPr>
            <a:r>
              <a:rPr sz="2200" spc="-15" dirty="0">
                <a:latin typeface="Calibri"/>
                <a:cs typeface="Calibri"/>
              </a:rPr>
              <a:t>smears</a:t>
            </a:r>
            <a:r>
              <a:rPr sz="2200" spc="-5" dirty="0">
                <a:latin typeface="Calibri"/>
                <a:cs typeface="Calibri"/>
              </a:rPr>
              <a:t> and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adequate </a:t>
            </a:r>
            <a:r>
              <a:rPr sz="2200" spc="-15" dirty="0">
                <a:latin typeface="Calibri"/>
                <a:cs typeface="Calibri"/>
              </a:rPr>
              <a:t>biopsy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essential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Morphology 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00AF50"/>
                </a:solidFill>
                <a:latin typeface="Calibri"/>
                <a:cs typeface="Calibri"/>
              </a:rPr>
              <a:t>key</a:t>
            </a:r>
            <a:r>
              <a:rPr sz="220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AF50"/>
                </a:solidFill>
                <a:latin typeface="Calibri"/>
                <a:cs typeface="Calibri"/>
              </a:rPr>
              <a:t>criterion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in diagnosis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&gt;&gt;&gt;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patient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characteristic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clinical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10" dirty="0">
                <a:latin typeface="Calibri"/>
                <a:cs typeface="Calibri"/>
              </a:rPr>
              <a:t>genetic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defect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,if 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specimen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not adequate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evaluate</a:t>
            </a:r>
            <a:endParaRPr sz="2200">
              <a:latin typeface="Calibri"/>
              <a:cs typeface="Calibri"/>
            </a:endParaRPr>
          </a:p>
          <a:p>
            <a:pPr marL="241300" marR="314960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latin typeface="Calibri"/>
                <a:cs typeface="Calibri"/>
              </a:rPr>
              <a:t>morphology&gt;&gt;&gt;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Resampling </a:t>
            </a:r>
            <a:r>
              <a:rPr sz="2200" spc="-48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obtained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Manual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blast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cell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count</a:t>
            </a:r>
            <a:endParaRPr sz="2200">
              <a:latin typeface="Calibri"/>
              <a:cs typeface="Calibri"/>
            </a:endParaRPr>
          </a:p>
          <a:p>
            <a:pPr marL="241300" marR="392430">
              <a:lnSpc>
                <a:spcPct val="70000"/>
              </a:lnSpc>
              <a:spcBef>
                <a:spcPts val="395"/>
              </a:spcBef>
            </a:pPr>
            <a:r>
              <a:rPr sz="2200" spc="-20" dirty="0">
                <a:latin typeface="Calibri"/>
                <a:cs typeface="Calibri"/>
              </a:rPr>
              <a:t>preferred to</a:t>
            </a:r>
            <a:r>
              <a:rPr sz="2200" spc="-10" dirty="0">
                <a:latin typeface="Calibri"/>
                <a:cs typeface="Calibri"/>
              </a:rPr>
              <a:t> flowcytometry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CD34+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cells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02708" y="2235707"/>
            <a:ext cx="7289800" cy="2828925"/>
            <a:chOff x="4902708" y="2235707"/>
            <a:chExt cx="7289800" cy="2828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2708" y="2235707"/>
              <a:ext cx="7289291" cy="2438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2708" y="4674107"/>
              <a:ext cx="7289291" cy="3901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70331"/>
            <a:ext cx="7501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4-</a:t>
            </a:r>
            <a:r>
              <a:rPr spc="20" dirty="0"/>
              <a:t> </a:t>
            </a:r>
            <a:r>
              <a:rPr spc="-15" dirty="0"/>
              <a:t>Megakaryocytes</a:t>
            </a:r>
            <a:r>
              <a:rPr spc="55" dirty="0"/>
              <a:t> </a:t>
            </a:r>
            <a:r>
              <a:rPr spc="-35" dirty="0"/>
              <a:t>number,</a:t>
            </a:r>
            <a:r>
              <a:rPr spc="15" dirty="0"/>
              <a:t> </a:t>
            </a:r>
            <a:r>
              <a:rPr spc="-5" dirty="0"/>
              <a:t>shape</a:t>
            </a:r>
            <a:r>
              <a:rPr spc="10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20" dirty="0"/>
              <a:t>topography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1198"/>
            <a:ext cx="5815965" cy="370649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Meg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best </a:t>
            </a:r>
            <a:r>
              <a:rPr sz="2400" spc="-5" dirty="0">
                <a:latin typeface="Calibri"/>
                <a:cs typeface="Calibri"/>
              </a:rPr>
              <a:t>seen</a:t>
            </a:r>
            <a:r>
              <a:rPr sz="2400" spc="-10" dirty="0">
                <a:latin typeface="Calibri"/>
                <a:cs typeface="Calibri"/>
              </a:rPr>
              <a:t> by </a:t>
            </a:r>
            <a:r>
              <a:rPr sz="2400" dirty="0">
                <a:latin typeface="Calibri"/>
                <a:cs typeface="Calibri"/>
              </a:rPr>
              <a:t>aim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IHC,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CD61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0" dirty="0">
                <a:latin typeface="Calibri"/>
                <a:cs typeface="Calibri"/>
              </a:rPr>
              <a:t>Grouping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loose 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dense,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large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Displacement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trabeculae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5" dirty="0">
                <a:latin typeface="Calibri"/>
                <a:cs typeface="Calibri"/>
              </a:rPr>
              <a:t>Size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shape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Dysplastic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Isolated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nuclei</a:t>
            </a:r>
            <a:endParaRPr sz="2000">
              <a:latin typeface="Calibri"/>
              <a:cs typeface="Calibri"/>
            </a:endParaRPr>
          </a:p>
          <a:p>
            <a:pPr marL="1212215" lvl="2" indent="-285750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1212215" algn="l"/>
                <a:tab pos="1212850" algn="l"/>
              </a:tabLst>
            </a:pPr>
            <a:r>
              <a:rPr sz="2000" spc="-5" dirty="0">
                <a:latin typeface="Calibri"/>
                <a:cs typeface="Calibri"/>
              </a:rPr>
              <a:t>Small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dwarf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meg.</a:t>
            </a:r>
            <a:endParaRPr sz="20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spc="-15" dirty="0">
                <a:latin typeface="Calibri"/>
                <a:cs typeface="Calibri"/>
              </a:rPr>
              <a:t>Large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hyperlobated</a:t>
            </a:r>
            <a:r>
              <a:rPr sz="2400" spc="-5" dirty="0">
                <a:latin typeface="Calibri"/>
                <a:cs typeface="Calibri"/>
              </a:rPr>
              <a:t> nuclei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staghorn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like)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9135" algn="l"/>
              </a:tabLst>
            </a:pPr>
            <a:r>
              <a:rPr sz="2400" spc="-15" dirty="0">
                <a:latin typeface="Calibri"/>
                <a:cs typeface="Calibri"/>
              </a:rPr>
              <a:t>Large</a:t>
            </a:r>
            <a:r>
              <a:rPr sz="2400" spc="-10" dirty="0">
                <a:latin typeface="Calibri"/>
                <a:cs typeface="Calibri"/>
              </a:rPr>
              <a:t> hypolobated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nuclei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cloud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like)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32519" y="467868"/>
            <a:ext cx="3209925" cy="6109970"/>
            <a:chOff x="8732519" y="467868"/>
            <a:chExt cx="3209925" cy="61099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2519" y="467868"/>
              <a:ext cx="3209544" cy="24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2519" y="2906268"/>
              <a:ext cx="3209544" cy="24414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2519" y="5347715"/>
              <a:ext cx="2438400" cy="12298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0919" y="5332476"/>
              <a:ext cx="771144" cy="12283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549349"/>
            <a:ext cx="2987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5-</a:t>
            </a:r>
            <a:r>
              <a:rPr dirty="0"/>
              <a:t> </a:t>
            </a:r>
            <a:r>
              <a:rPr spc="-15" dirty="0"/>
              <a:t>Degree</a:t>
            </a:r>
            <a:r>
              <a:rPr spc="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10" dirty="0"/>
              <a:t>fibrosis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83607" y="3668903"/>
          <a:ext cx="7221220" cy="3030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2075" marR="167640">
                        <a:lnSpc>
                          <a:spcPct val="75000"/>
                        </a:lnSpc>
                        <a:spcBef>
                          <a:spcPts val="74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Grad  </a:t>
                      </a:r>
                      <a:r>
                        <a:rPr sz="2100" b="1" spc="7" baseline="-1587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5" dirty="0">
                          <a:solidFill>
                            <a:srgbClr val="C2A8C3"/>
                          </a:solidFill>
                          <a:latin typeface="Arial MT"/>
                          <a:cs typeface="Arial MT"/>
                        </a:rPr>
                        <a:t>*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MF-0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95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Scattered linear reticulin fibers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with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no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intersections (crossovers), corresponding </a:t>
                      </a:r>
                      <a:r>
                        <a:rPr sz="1400" spc="-3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normal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bone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marrow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MF-1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Loose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network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reticulin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many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intersections,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especially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perivascular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areas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MF-2</a:t>
                      </a:r>
                      <a:r>
                        <a:rPr sz="1350" baseline="24691" dirty="0">
                          <a:solidFill>
                            <a:srgbClr val="006BB1"/>
                          </a:solidFill>
                          <a:latin typeface="Arial MT"/>
                          <a:cs typeface="Arial MT"/>
                        </a:rPr>
                        <a:t>†</a:t>
                      </a:r>
                      <a:endParaRPr sz="1350" baseline="24691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95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Diffuse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and dense increase in reticulin fibers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with extensive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intersections,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occasionally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focal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bundles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thick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fibers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mostly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consistent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collagen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or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focal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osteosclerosis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MF-3</a:t>
                      </a:r>
                      <a:r>
                        <a:rPr sz="1350" baseline="24691" dirty="0">
                          <a:solidFill>
                            <a:srgbClr val="006BB1"/>
                          </a:solidFill>
                          <a:latin typeface="Arial MT"/>
                          <a:cs typeface="Arial MT"/>
                        </a:rPr>
                        <a:t>†</a:t>
                      </a:r>
                      <a:endParaRPr sz="1350" baseline="24691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00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Diffuse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dense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increase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reticulin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extensive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intersections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coarse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bundles of thick fibers consistent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with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collagen, usually associated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with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osteosclerosis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8768" y="2074291"/>
            <a:ext cx="3560445" cy="1612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61912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By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reticulin, collagen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sclerosis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evaluation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0200"/>
              </a:lnSpc>
              <a:spcBef>
                <a:spcPts val="4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One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most important </a:t>
            </a:r>
            <a:r>
              <a:rPr sz="2000" spc="-5" dirty="0">
                <a:latin typeface="Calibri"/>
                <a:cs typeface="Calibri"/>
              </a:rPr>
              <a:t> criteria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evaluating </a:t>
            </a:r>
            <a:r>
              <a:rPr sz="2000" dirty="0">
                <a:latin typeface="Calibri"/>
                <a:cs typeface="Calibri"/>
              </a:rPr>
              <a:t>and DD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MPN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(Poor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survival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PV)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69052" y="38100"/>
            <a:ext cx="4282440" cy="3220720"/>
            <a:chOff x="5369052" y="38100"/>
            <a:chExt cx="4282440" cy="32207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9052" y="38100"/>
              <a:ext cx="1711452" cy="32156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0504" y="38100"/>
              <a:ext cx="1711452" cy="32156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1955" y="38100"/>
              <a:ext cx="859536" cy="32156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8908" y="1744979"/>
              <a:ext cx="861059" cy="15133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549349"/>
            <a:ext cx="2235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6-</a:t>
            </a:r>
            <a:r>
              <a:rPr spc="-15" dirty="0"/>
              <a:t> Iron</a:t>
            </a:r>
            <a:r>
              <a:rPr spc="-30" dirty="0"/>
              <a:t> </a:t>
            </a:r>
            <a:r>
              <a:rPr spc="-10" dirty="0"/>
              <a:t>staining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1998091"/>
            <a:ext cx="3767454" cy="3610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Low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majority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MPN</a:t>
            </a:r>
            <a:endParaRPr sz="2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in </a:t>
            </a:r>
            <a:r>
              <a:rPr sz="2400" spc="-3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30" dirty="0">
                <a:latin typeface="Calibri"/>
                <a:cs typeface="Calibri"/>
              </a:rPr>
              <a:t> 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Ring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shape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MDS</a:t>
            </a:r>
            <a:endParaRPr sz="2400">
              <a:latin typeface="Calibri"/>
              <a:cs typeface="Calibri"/>
            </a:endParaRPr>
          </a:p>
          <a:p>
            <a:pPr marL="354965" marR="12192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Should be </a:t>
            </a:r>
            <a:r>
              <a:rPr sz="2400" spc="-10" dirty="0">
                <a:latin typeface="Calibri"/>
                <a:cs typeface="Calibri"/>
              </a:rPr>
              <a:t>performed </a:t>
            </a:r>
            <a:r>
              <a:rPr sz="2400" dirty="0">
                <a:latin typeface="Calibri"/>
                <a:cs typeface="Calibri"/>
              </a:rPr>
              <a:t>in all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MPN </a:t>
            </a: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DD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MPN/MDS-RS-T(60%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JAK2</a:t>
            </a:r>
            <a:endParaRPr sz="2400">
              <a:latin typeface="Calibri"/>
              <a:cs typeface="Calibri"/>
            </a:endParaRPr>
          </a:p>
          <a:p>
            <a:pPr marL="354965" marR="13144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&lt;5%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MPL)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presenting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thrombocytosis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71644" y="1088136"/>
            <a:ext cx="6750050" cy="5770245"/>
            <a:chOff x="4771644" y="1088136"/>
            <a:chExt cx="6750050" cy="57702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8195" y="1088136"/>
              <a:ext cx="4876800" cy="2438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8195" y="3526536"/>
              <a:ext cx="4876800" cy="2171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4996" y="1088136"/>
              <a:ext cx="1266444" cy="4610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4" y="4419599"/>
              <a:ext cx="2438400" cy="2438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549349"/>
            <a:ext cx="38214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7- </a:t>
            </a:r>
            <a:r>
              <a:rPr spc="-10" dirty="0"/>
              <a:t>Immunohistochemistry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20951"/>
            <a:ext cx="351218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281305" indent="-26225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1800" spc="-5" dirty="0">
                <a:latin typeface="Calibri"/>
                <a:cs typeface="Calibri"/>
              </a:rPr>
              <a:t>CD34, CD117 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5" dirty="0">
                <a:latin typeface="Calibri"/>
                <a:cs typeface="Calibri"/>
              </a:rPr>
              <a:t>very good </a:t>
            </a: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doubt </a:t>
            </a:r>
            <a:r>
              <a:rPr sz="1800" dirty="0">
                <a:latin typeface="Calibri"/>
                <a:cs typeface="Calibri"/>
              </a:rPr>
              <a:t>about </a:t>
            </a:r>
            <a:r>
              <a:rPr sz="1800" spc="-10" dirty="0">
                <a:latin typeface="Calibri"/>
                <a:cs typeface="Calibri"/>
              </a:rPr>
              <a:t>blast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crisis</a:t>
            </a:r>
            <a:endParaRPr sz="1800">
              <a:latin typeface="Calibri"/>
              <a:cs typeface="Calibri"/>
            </a:endParaRPr>
          </a:p>
          <a:p>
            <a:pPr marL="299085" marR="715645" indent="-28702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CD34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evaluation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vascularity(PMF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increased)</a:t>
            </a:r>
            <a:endParaRPr sz="180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CD61</a:t>
            </a:r>
            <a:endParaRPr sz="1800">
              <a:latin typeface="Calibri"/>
              <a:cs typeface="Calibri"/>
            </a:endParaRPr>
          </a:p>
          <a:p>
            <a:pPr marL="326390" marR="387985" indent="-314325">
              <a:lnSpc>
                <a:spcPct val="12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1800" spc="-10" dirty="0">
                <a:latin typeface="Calibri"/>
                <a:cs typeface="Calibri"/>
              </a:rPr>
              <a:t>Exclude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any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malignancy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 morphologically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suspected</a:t>
            </a:r>
            <a:endParaRPr sz="1800">
              <a:latin typeface="Calibri"/>
              <a:cs typeface="Calibri"/>
            </a:endParaRPr>
          </a:p>
          <a:p>
            <a:pPr marL="1048385" lvl="1" indent="-122555">
              <a:lnSpc>
                <a:spcPct val="100000"/>
              </a:lnSpc>
              <a:spcBef>
                <a:spcPts val="430"/>
              </a:spcBef>
              <a:buChar char="-"/>
              <a:tabLst>
                <a:tab pos="1049020" algn="l"/>
              </a:tabLst>
            </a:pPr>
            <a:r>
              <a:rPr sz="1800" spc="-5" dirty="0">
                <a:latin typeface="Calibri"/>
                <a:cs typeface="Calibri"/>
              </a:rPr>
              <a:t>abnormal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fibrosis</a:t>
            </a:r>
            <a:endParaRPr sz="1800">
              <a:latin typeface="Calibri"/>
              <a:cs typeface="Calibri"/>
            </a:endParaRPr>
          </a:p>
          <a:p>
            <a:pPr marL="12700" marR="275590" lvl="1" indent="913765">
              <a:lnSpc>
                <a:spcPct val="100000"/>
              </a:lnSpc>
              <a:spcBef>
                <a:spcPts val="434"/>
              </a:spcBef>
              <a:buChar char="-"/>
              <a:tabLst>
                <a:tab pos="1049020" algn="l"/>
              </a:tabLst>
            </a:pPr>
            <a:r>
              <a:rPr sz="1800" spc="-5" dirty="0">
                <a:latin typeface="Calibri"/>
                <a:cs typeface="Calibri"/>
              </a:rPr>
              <a:t>abnormal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collections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lymphocytes</a:t>
            </a:r>
            <a:endParaRPr sz="1800">
              <a:latin typeface="Calibri"/>
              <a:cs typeface="Calibri"/>
            </a:endParaRPr>
          </a:p>
          <a:p>
            <a:pPr marL="1048385" lvl="1" indent="-122555">
              <a:lnSpc>
                <a:spcPct val="100000"/>
              </a:lnSpc>
              <a:spcBef>
                <a:spcPts val="434"/>
              </a:spcBef>
              <a:buChar char="-"/>
              <a:tabLst>
                <a:tab pos="1049020" algn="l"/>
              </a:tabLst>
            </a:pPr>
            <a:r>
              <a:rPr sz="1800" spc="-5" dirty="0">
                <a:latin typeface="Calibri"/>
                <a:cs typeface="Calibri"/>
              </a:rPr>
              <a:t>abnormal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large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single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cells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92140" y="2470404"/>
            <a:ext cx="6030595" cy="2143125"/>
            <a:chOff x="5692140" y="2470404"/>
            <a:chExt cx="6030595" cy="21431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2140" y="2470404"/>
              <a:ext cx="2438400" cy="2142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5008" y="2470404"/>
              <a:ext cx="3657600" cy="2142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453" y="1033017"/>
            <a:ext cx="494919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20" dirty="0"/>
              <a:t>Myeloproliferative</a:t>
            </a:r>
            <a:r>
              <a:rPr sz="3100" spc="-55" dirty="0"/>
              <a:t> </a:t>
            </a:r>
            <a:r>
              <a:rPr sz="3100" spc="-5" dirty="0"/>
              <a:t>Neoplasms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918768" y="2039238"/>
            <a:ext cx="6129655" cy="40259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59105" indent="-228600">
              <a:lnSpc>
                <a:spcPts val="302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sz="2800" spc="-5" dirty="0">
                <a:latin typeface="Arial MT"/>
                <a:cs typeface="Arial MT"/>
              </a:rPr>
              <a:t>Heterogeneous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clonal</a:t>
            </a:r>
            <a:r>
              <a:rPr sz="2800" spc="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neoplasms </a:t>
            </a:r>
            <a:r>
              <a:rPr sz="2800" dirty="0">
                <a:latin typeface="Arial MT"/>
                <a:cs typeface="Arial MT"/>
              </a:rPr>
              <a:t> that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originate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pluripotent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or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multipotent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bone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marrow</a:t>
            </a:r>
            <a:r>
              <a:rPr sz="2800" spc="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stem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cell</a:t>
            </a:r>
            <a:endParaRPr sz="2800">
              <a:latin typeface="Arial MT"/>
              <a:cs typeface="Arial MT"/>
            </a:endParaRPr>
          </a:p>
          <a:p>
            <a:pPr marL="241300" marR="5080" indent="-228600">
              <a:lnSpc>
                <a:spcPct val="89700"/>
              </a:lnSpc>
              <a:spcBef>
                <a:spcPts val="969"/>
              </a:spcBef>
              <a:buFont typeface="Arial MT"/>
              <a:buChar char="•"/>
              <a:tabLst>
                <a:tab pos="339725" algn="l"/>
                <a:tab pos="340360" algn="l"/>
              </a:tabLst>
            </a:pPr>
            <a:r>
              <a:rPr dirty="0"/>
              <a:t>	</a:t>
            </a:r>
            <a:r>
              <a:rPr sz="2800" spc="-5" dirty="0">
                <a:latin typeface="Arial MT"/>
                <a:cs typeface="Arial MT"/>
              </a:rPr>
              <a:t>In most </a:t>
            </a:r>
            <a:r>
              <a:rPr sz="2800" dirty="0">
                <a:latin typeface="Arial MT"/>
                <a:cs typeface="Arial MT"/>
              </a:rPr>
              <a:t>cases, tyrosine kinases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(TKs)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or</a:t>
            </a:r>
            <a:r>
              <a:rPr sz="2800" dirty="0">
                <a:latin typeface="Arial MT"/>
                <a:cs typeface="Arial MT"/>
              </a:rPr>
              <a:t> related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proteins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involved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signal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transduction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pathways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are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constitutively activated </a:t>
            </a:r>
            <a:r>
              <a:rPr sz="2800" spc="-5" dirty="0">
                <a:latin typeface="Arial MT"/>
                <a:cs typeface="Arial MT"/>
              </a:rPr>
              <a:t>because of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rearrangements</a:t>
            </a:r>
            <a:r>
              <a:rPr sz="28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or</a:t>
            </a:r>
            <a:r>
              <a:rPr sz="28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mutations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 involving</a:t>
            </a:r>
            <a:r>
              <a:rPr sz="28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 genes</a:t>
            </a:r>
            <a:r>
              <a:rPr sz="2800" spc="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encode 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them.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1919" y="665606"/>
            <a:ext cx="4163133" cy="29813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800" y="3799332"/>
            <a:ext cx="3694176" cy="25847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549349"/>
            <a:ext cx="3384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8-</a:t>
            </a:r>
            <a:r>
              <a:rPr spc="-10" dirty="0"/>
              <a:t> </a:t>
            </a:r>
            <a:r>
              <a:rPr spc="-15" dirty="0"/>
              <a:t>Cytogenetic</a:t>
            </a:r>
            <a:r>
              <a:rPr spc="25" dirty="0"/>
              <a:t> </a:t>
            </a:r>
            <a:r>
              <a:rPr spc="-5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43811"/>
            <a:ext cx="3607435" cy="37299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complete </a:t>
            </a:r>
            <a:r>
              <a:rPr sz="2000" spc="-5" dirty="0">
                <a:latin typeface="Calibri"/>
                <a:cs typeface="Calibri"/>
              </a:rPr>
              <a:t>cytogenetic analysis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bone </a:t>
            </a:r>
            <a:r>
              <a:rPr sz="2000" spc="-10" dirty="0">
                <a:latin typeface="Calibri"/>
                <a:cs typeface="Calibri"/>
              </a:rPr>
              <a:t>marrow </a:t>
            </a:r>
            <a:r>
              <a:rPr sz="2000" spc="-5" dirty="0">
                <a:latin typeface="Calibri"/>
                <a:cs typeface="Calibri"/>
              </a:rPr>
              <a:t>cells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essential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during </a:t>
            </a:r>
            <a:r>
              <a:rPr sz="2000" dirty="0">
                <a:latin typeface="Calibri"/>
                <a:cs typeface="Calibri"/>
              </a:rPr>
              <a:t>the initial </a:t>
            </a:r>
            <a:r>
              <a:rPr sz="2000" spc="-10" dirty="0">
                <a:latin typeface="Calibri"/>
                <a:cs typeface="Calibri"/>
              </a:rPr>
              <a:t>evaluation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establishing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basement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karyotype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Abnormal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karyotype&gt;&gt;&gt;Adverse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prognosis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PV,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5" dirty="0">
                <a:latin typeface="Calibri"/>
                <a:cs typeface="Calibri"/>
              </a:rPr>
              <a:t>PMF,</a:t>
            </a:r>
            <a:r>
              <a:rPr sz="2000" dirty="0">
                <a:latin typeface="Calibri"/>
                <a:cs typeface="Calibri"/>
              </a:rPr>
              <a:t> ET</a:t>
            </a:r>
            <a:endParaRPr sz="2000">
              <a:latin typeface="Calibri"/>
              <a:cs typeface="Calibri"/>
            </a:endParaRPr>
          </a:p>
          <a:p>
            <a:pPr marL="241300" marR="351155" indent="-228600">
              <a:lnSpc>
                <a:spcPts val="2160"/>
              </a:lnSpc>
              <a:spcBef>
                <a:spcPts val="10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Additional cytogenetic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abnormality other </a:t>
            </a:r>
            <a:r>
              <a:rPr sz="2000" dirty="0">
                <a:latin typeface="Calibri"/>
                <a:cs typeface="Calibri"/>
              </a:rPr>
              <a:t>than PH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CML&gt;&gt;&gt;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Accelerated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phase</a:t>
            </a:r>
            <a:endParaRPr sz="2000">
              <a:latin typeface="Calibri"/>
              <a:cs typeface="Calibri"/>
            </a:endParaRPr>
          </a:p>
          <a:p>
            <a:pPr marL="241300" marR="215265" indent="-228600">
              <a:lnSpc>
                <a:spcPts val="216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Some cytogenetic abnormality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exclude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ET: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del(5q),t(3;3),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Ph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07279" y="245363"/>
            <a:ext cx="7221220" cy="4962525"/>
            <a:chOff x="4907279" y="245363"/>
            <a:chExt cx="7221220" cy="49625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7279" y="245363"/>
              <a:ext cx="7220712" cy="2438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7279" y="2683763"/>
              <a:ext cx="7220712" cy="2438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7279" y="5122163"/>
              <a:ext cx="7220712" cy="853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165605"/>
            <a:ext cx="363347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10" dirty="0"/>
              <a:t>These</a:t>
            </a:r>
            <a:r>
              <a:rPr dirty="0"/>
              <a:t> </a:t>
            </a:r>
            <a:r>
              <a:rPr spc="-10" dirty="0"/>
              <a:t>finding </a:t>
            </a:r>
            <a:r>
              <a:rPr spc="-25" dirty="0"/>
              <a:t>exclude</a:t>
            </a:r>
            <a:r>
              <a:rPr spc="10" dirty="0"/>
              <a:t> </a:t>
            </a:r>
            <a:r>
              <a:rPr spc="-5" dirty="0"/>
              <a:t>ET </a:t>
            </a:r>
            <a:r>
              <a:rPr spc="-620" dirty="0"/>
              <a:t> </a:t>
            </a:r>
            <a:r>
              <a:rPr spc="-10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1998091"/>
            <a:ext cx="3631565" cy="36569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819785" indent="-228600" algn="just">
              <a:lnSpc>
                <a:spcPts val="25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Significant </a:t>
            </a:r>
            <a:r>
              <a:rPr sz="2600" spc="-5" dirty="0">
                <a:latin typeface="Calibri"/>
                <a:cs typeface="Calibri"/>
              </a:rPr>
              <a:t>reticulin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fibrosis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10" dirty="0">
                <a:latin typeface="Calibri"/>
                <a:cs typeface="Calibri"/>
              </a:rPr>
              <a:t>collagen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fibrosis</a:t>
            </a:r>
            <a:endParaRPr sz="2600">
              <a:latin typeface="Calibri"/>
              <a:cs typeface="Calibri"/>
            </a:endParaRPr>
          </a:p>
          <a:p>
            <a:pPr marL="241300" marR="347345" indent="-228600">
              <a:lnSpc>
                <a:spcPts val="25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Bizarre,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Highly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atypical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megakaryocytes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Granulocytic or Erythroid </a:t>
            </a:r>
            <a:r>
              <a:rPr sz="2600" spc="-58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proliferation</a:t>
            </a:r>
            <a:endParaRPr sz="2600">
              <a:latin typeface="Calibri"/>
              <a:cs typeface="Calibri"/>
            </a:endParaRPr>
          </a:p>
          <a:p>
            <a:pPr marL="241300" marR="278765" indent="-228600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Significant dysplastic </a:t>
            </a:r>
            <a:r>
              <a:rPr sz="2600" spc="-5" dirty="0">
                <a:latin typeface="Calibri"/>
                <a:cs typeface="Calibri"/>
              </a:rPr>
              <a:t> changes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erythroid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granulocytic </a:t>
            </a:r>
            <a:r>
              <a:rPr sz="2600" dirty="0">
                <a:latin typeface="Calibri"/>
                <a:cs typeface="Calibri"/>
              </a:rPr>
              <a:t>cells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4252" y="1301496"/>
            <a:ext cx="2950464" cy="20680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97296" y="1301496"/>
            <a:ext cx="2780030" cy="4723130"/>
            <a:chOff x="5797296" y="1301496"/>
            <a:chExt cx="2780030" cy="47231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7296" y="1301496"/>
              <a:ext cx="2779776" cy="22433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6732" y="3563112"/>
              <a:ext cx="2595371" cy="13014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6732" y="4864608"/>
              <a:ext cx="1301495" cy="11597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8228" y="4686299"/>
              <a:ext cx="1267968" cy="133807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705088" y="3563111"/>
            <a:ext cx="3095625" cy="2577465"/>
            <a:chOff x="8705088" y="3563111"/>
            <a:chExt cx="3095625" cy="257746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5088" y="3563111"/>
              <a:ext cx="1583436" cy="12938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68127" y="4748783"/>
              <a:ext cx="1632203" cy="1391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104"/>
            <a:ext cx="9532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“Driver”</a:t>
            </a:r>
            <a:r>
              <a:rPr spc="20" dirty="0"/>
              <a:t> </a:t>
            </a:r>
            <a:r>
              <a:rPr spc="-10" dirty="0"/>
              <a:t>Genetic</a:t>
            </a:r>
            <a:r>
              <a:rPr spc="40" dirty="0"/>
              <a:t> </a:t>
            </a:r>
            <a:r>
              <a:rPr spc="-5" dirty="0"/>
              <a:t>Abnormalities</a:t>
            </a:r>
            <a:r>
              <a:rPr spc="30" dirty="0"/>
              <a:t> </a:t>
            </a:r>
            <a:r>
              <a:rPr spc="-5" dirty="0"/>
              <a:t>in</a:t>
            </a:r>
            <a:r>
              <a:rPr dirty="0"/>
              <a:t> </a:t>
            </a:r>
            <a:r>
              <a:rPr spc="-20" dirty="0"/>
              <a:t>Myeloproliferative</a:t>
            </a:r>
            <a:r>
              <a:rPr spc="65" dirty="0"/>
              <a:t> </a:t>
            </a:r>
            <a:r>
              <a:rPr spc="-5" dirty="0"/>
              <a:t>Neoplasms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143490" cy="423608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47370" indent="-229235">
              <a:lnSpc>
                <a:spcPct val="70000"/>
              </a:lnSpc>
              <a:spcBef>
                <a:spcPts val="104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Although the </a:t>
            </a:r>
            <a:r>
              <a:rPr sz="2600" spc="-5" dirty="0">
                <a:latin typeface="Calibri"/>
                <a:cs typeface="Calibri"/>
              </a:rPr>
              <a:t>etiology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unknown but </a:t>
            </a:r>
            <a:r>
              <a:rPr sz="2600" spc="-10" dirty="0">
                <a:latin typeface="Calibri"/>
                <a:cs typeface="Calibri"/>
              </a:rPr>
              <a:t>considerable information </a:t>
            </a:r>
            <a:r>
              <a:rPr sz="2600" dirty="0">
                <a:latin typeface="Calibri"/>
                <a:cs typeface="Calibri"/>
              </a:rPr>
              <a:t>about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genetic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abnormalities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contribute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pathogenesis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known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110" dirty="0">
                <a:latin typeface="Calibri"/>
                <a:cs typeface="Calibri"/>
              </a:rPr>
              <a:t>To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date, five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mutually</a:t>
            </a:r>
            <a:r>
              <a:rPr sz="2600" spc="-15" dirty="0">
                <a:solidFill>
                  <a:srgbClr val="C00000"/>
                </a:solidFill>
                <a:latin typeface="Calibri"/>
                <a:cs typeface="Calibri"/>
              </a:rPr>
              <a:t> exclusive</a:t>
            </a:r>
            <a:r>
              <a:rPr sz="2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mutations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have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been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described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that </a:t>
            </a:r>
            <a:r>
              <a:rPr sz="2600" spc="-20" dirty="0">
                <a:latin typeface="Calibri"/>
                <a:cs typeface="Calibri"/>
              </a:rPr>
              <a:t>affect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genes encoding </a:t>
            </a:r>
            <a:r>
              <a:rPr sz="2600" spc="-10" dirty="0">
                <a:latin typeface="Calibri"/>
                <a:cs typeface="Calibri"/>
              </a:rPr>
              <a:t>proteins </a:t>
            </a:r>
            <a:r>
              <a:rPr sz="2600" spc="-5" dirty="0">
                <a:latin typeface="Calibri"/>
                <a:cs typeface="Calibri"/>
              </a:rPr>
              <a:t>that directly or indirectly </a:t>
            </a:r>
            <a:r>
              <a:rPr sz="2600" spc="-10" dirty="0">
                <a:latin typeface="Calibri"/>
                <a:cs typeface="Calibri"/>
              </a:rPr>
              <a:t>activate downstream </a:t>
            </a:r>
            <a:r>
              <a:rPr sz="2600" spc="-5" dirty="0">
                <a:latin typeface="Calibri"/>
                <a:cs typeface="Calibri"/>
              </a:rPr>
              <a:t> signaling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60" dirty="0">
                <a:latin typeface="Calibri"/>
                <a:cs typeface="Calibri"/>
              </a:rPr>
              <a:t>JAK-STAT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pathway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lead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 myeloproliferation.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two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mutations</a:t>
            </a:r>
            <a:r>
              <a:rPr sz="2600" spc="-5" dirty="0">
                <a:latin typeface="Calibri"/>
                <a:cs typeface="Calibri"/>
              </a:rPr>
              <a:t> of</a:t>
            </a:r>
            <a:r>
              <a:rPr sz="2600" dirty="0">
                <a:latin typeface="Calibri"/>
                <a:cs typeface="Calibri"/>
              </a:rPr>
              <a:t> 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Janus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 kinase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gene,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JAK2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V617F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JAK2 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exon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myeloproliferative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leukemia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virus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oncogene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MPL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5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5" dirty="0">
                <a:latin typeface="Calibri"/>
                <a:cs typeface="Calibri"/>
              </a:rPr>
              <a:t>Calreticulin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gene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CALR</a:t>
            </a:r>
            <a:r>
              <a:rPr sz="2600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241300" marR="637540" indent="-229235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spc="-10" dirty="0">
                <a:latin typeface="Calibri"/>
                <a:cs typeface="Calibri"/>
              </a:rPr>
              <a:t>colony-stimulating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factor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</a:t>
            </a:r>
            <a:r>
              <a:rPr sz="2600" spc="-10" dirty="0">
                <a:latin typeface="Calibri"/>
                <a:cs typeface="Calibri"/>
              </a:rPr>
              <a:t> receptor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gene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CSF3R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have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recently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been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recognized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chronic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neutrophilic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leukemia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(CNL)</a:t>
            </a:r>
            <a:endParaRPr sz="2600">
              <a:latin typeface="Calibri"/>
              <a:cs typeface="Calibri"/>
            </a:endParaRPr>
          </a:p>
          <a:p>
            <a:pPr marL="241300" marR="100330" indent="-229235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2600" dirty="0">
                <a:solidFill>
                  <a:srgbClr val="44536A"/>
                </a:solidFill>
                <a:latin typeface="Calibri"/>
                <a:cs typeface="Calibri"/>
              </a:rPr>
              <a:t>Additional </a:t>
            </a:r>
            <a:r>
              <a:rPr sz="2600" spc="-10" dirty="0">
                <a:solidFill>
                  <a:srgbClr val="44536A"/>
                </a:solidFill>
                <a:latin typeface="Calibri"/>
                <a:cs typeface="Calibri"/>
              </a:rPr>
              <a:t>mutations </a:t>
            </a:r>
            <a:r>
              <a:rPr sz="2600" dirty="0">
                <a:solidFill>
                  <a:srgbClr val="44536A"/>
                </a:solidFill>
                <a:latin typeface="Calibri"/>
                <a:cs typeface="Calibri"/>
              </a:rPr>
              <a:t>in ASXL1, </a:t>
            </a:r>
            <a:r>
              <a:rPr sz="2600" spc="-5" dirty="0">
                <a:solidFill>
                  <a:srgbClr val="44536A"/>
                </a:solidFill>
                <a:latin typeface="Calibri"/>
                <a:cs typeface="Calibri"/>
              </a:rPr>
              <a:t>EZH2, TET2, </a:t>
            </a:r>
            <a:r>
              <a:rPr sz="2600" dirty="0">
                <a:solidFill>
                  <a:srgbClr val="44536A"/>
                </a:solidFill>
                <a:latin typeface="Calibri"/>
                <a:cs typeface="Calibri"/>
              </a:rPr>
              <a:t>IDH1, </a:t>
            </a:r>
            <a:r>
              <a:rPr sz="2600" spc="-10" dirty="0">
                <a:solidFill>
                  <a:srgbClr val="44536A"/>
                </a:solidFill>
                <a:latin typeface="Calibri"/>
                <a:cs typeface="Calibri"/>
              </a:rPr>
              <a:t>SRSF2 </a:t>
            </a:r>
            <a:r>
              <a:rPr sz="2600" dirty="0">
                <a:solidFill>
                  <a:srgbClr val="44536A"/>
                </a:solidFill>
                <a:latin typeface="Calibri"/>
                <a:cs typeface="Calibri"/>
              </a:rPr>
              <a:t>and SF3B1 </a:t>
            </a:r>
            <a:r>
              <a:rPr sz="2600" spc="-5" dirty="0">
                <a:solidFill>
                  <a:srgbClr val="44536A"/>
                </a:solidFill>
                <a:latin typeface="Calibri"/>
                <a:cs typeface="Calibri"/>
              </a:rPr>
              <a:t>genes </a:t>
            </a:r>
            <a:r>
              <a:rPr sz="2600" spc="-5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4536A"/>
                </a:solidFill>
                <a:latin typeface="Calibri"/>
                <a:cs typeface="Calibri"/>
              </a:rPr>
              <a:t>are</a:t>
            </a:r>
            <a:r>
              <a:rPr sz="2600" spc="-5" dirty="0">
                <a:solidFill>
                  <a:srgbClr val="44536A"/>
                </a:solidFill>
                <a:latin typeface="Calibri"/>
                <a:cs typeface="Calibri"/>
              </a:rPr>
              <a:t> noted</a:t>
            </a:r>
            <a:r>
              <a:rPr sz="26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2600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4536A"/>
                </a:solidFill>
                <a:latin typeface="Calibri"/>
                <a:cs typeface="Calibri"/>
              </a:rPr>
              <a:t>be</a:t>
            </a:r>
            <a:r>
              <a:rPr sz="2600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26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4536A"/>
                </a:solidFill>
                <a:latin typeface="Calibri"/>
                <a:cs typeface="Calibri"/>
              </a:rPr>
              <a:t>in </a:t>
            </a:r>
            <a:r>
              <a:rPr sz="2600" spc="-5" dirty="0">
                <a:solidFill>
                  <a:srgbClr val="44536A"/>
                </a:solidFill>
                <a:latin typeface="Calibri"/>
                <a:cs typeface="Calibri"/>
              </a:rPr>
              <a:t>determining</a:t>
            </a:r>
            <a:r>
              <a:rPr sz="26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26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4536A"/>
                </a:solidFill>
                <a:latin typeface="Calibri"/>
                <a:cs typeface="Calibri"/>
              </a:rPr>
              <a:t>clonal </a:t>
            </a:r>
            <a:r>
              <a:rPr sz="2600" spc="-10" dirty="0">
                <a:solidFill>
                  <a:srgbClr val="44536A"/>
                </a:solidFill>
                <a:latin typeface="Calibri"/>
                <a:cs typeface="Calibri"/>
              </a:rPr>
              <a:t>nature</a:t>
            </a:r>
            <a:r>
              <a:rPr sz="26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2600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4536A"/>
                </a:solidFill>
                <a:latin typeface="Calibri"/>
                <a:cs typeface="Calibri"/>
              </a:rPr>
              <a:t>disease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6350" y="1819275"/>
          <a:ext cx="11932920" cy="4510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1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Abnormality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Chromosome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CML,CP(%)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842010" algn="l"/>
                        </a:tabLst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PV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765810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701675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PMF	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CNL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73">
                <a:tc gridSpan="7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MPN-Specific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“Driver”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Abnormalities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Affecting</a:t>
                      </a:r>
                      <a:r>
                        <a:rPr sz="1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Cytokine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Signaling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Ph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chromosome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t(9;22)(q34.1;q11.2)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95</a:t>
                      </a:r>
                      <a:r>
                        <a:rPr sz="1800" spc="-7" baseline="25462" dirty="0">
                          <a:solidFill>
                            <a:srgbClr val="006BB1"/>
                          </a:solidFill>
                          <a:latin typeface="Arial MT"/>
                          <a:cs typeface="Arial MT"/>
                        </a:rPr>
                        <a:t>*</a:t>
                      </a:r>
                      <a:endParaRPr sz="1800" baseline="25462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BCR-ABL1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t(9;22)(q34.1;q11.2)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100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1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JAK2</a:t>
                      </a:r>
                      <a:r>
                        <a:rPr sz="18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V617F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9p24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95-97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50-60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55-60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Rare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5676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JAK2</a:t>
                      </a:r>
                      <a:r>
                        <a:rPr sz="18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exon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12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mutations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9p24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2-3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Rare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Rare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CALR</a:t>
                      </a:r>
                      <a:r>
                        <a:rPr sz="18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exon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mutations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19p13.2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Rare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25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643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MPL</a:t>
                      </a:r>
                      <a:r>
                        <a:rPr sz="18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exon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10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mutations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1p34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Rare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3-5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5-10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2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CSF3R</a:t>
                      </a:r>
                      <a:r>
                        <a:rPr sz="18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T6181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1p35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80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172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785" y="1165605"/>
            <a:ext cx="2196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JAK2 </a:t>
            </a:r>
            <a:r>
              <a:rPr spc="-10" dirty="0"/>
              <a:t>Mutation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4849" y="1293802"/>
            <a:ext cx="5246955" cy="44502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8768" y="2043811"/>
            <a:ext cx="3756025" cy="36893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342900" indent="-28702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Nearly </a:t>
            </a:r>
            <a:r>
              <a:rPr sz="2000" spc="-5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PV (Homozygocity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more</a:t>
            </a:r>
            <a:r>
              <a:rPr sz="2000" spc="-5" dirty="0">
                <a:latin typeface="Calibri"/>
                <a:cs typeface="Calibri"/>
              </a:rPr>
              <a:t> commom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PV)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ts val="2160"/>
              </a:lnSpc>
              <a:spcBef>
                <a:spcPts val="994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JAK2 </a:t>
            </a:r>
            <a:r>
              <a:rPr sz="2000" spc="-5" dirty="0">
                <a:latin typeface="Calibri"/>
                <a:cs typeface="Calibri"/>
              </a:rPr>
              <a:t>mutation accompanied with </a:t>
            </a:r>
            <a:r>
              <a:rPr sz="2000" spc="-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EPO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upfront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tests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PV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Dx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some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PMF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MDS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MPN/MDS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Acute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leukemia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Lymphoma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Healthy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individual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4201667"/>
            <a:ext cx="1981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3120" y="0"/>
            <a:ext cx="11609070" cy="5800725"/>
            <a:chOff x="583120" y="0"/>
            <a:chExt cx="11609070" cy="5800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120" y="478980"/>
              <a:ext cx="7186231" cy="53213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7515" y="0"/>
              <a:ext cx="4634483" cy="3541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784605"/>
            <a:ext cx="3544570" cy="36099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414655">
              <a:lnSpc>
                <a:spcPct val="89600"/>
              </a:lnSpc>
              <a:spcBef>
                <a:spcPts val="445"/>
              </a:spcBef>
            </a:pP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JAK2</a:t>
            </a:r>
            <a:r>
              <a:rPr sz="28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Mutation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-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Molecular Diagnostic </a:t>
            </a:r>
            <a:r>
              <a:rPr sz="2800" b="1" spc="-6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Technologies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Sanger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Sequencing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ARMS PCR</a:t>
            </a:r>
            <a:endParaRPr sz="2800">
              <a:latin typeface="Calibri"/>
              <a:cs typeface="Calibri"/>
            </a:endParaRPr>
          </a:p>
          <a:p>
            <a:pPr marL="299085" marR="5080" indent="-287020">
              <a:lnSpc>
                <a:spcPts val="3020"/>
              </a:lnSpc>
              <a:spcBef>
                <a:spcPts val="10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15" dirty="0">
                <a:latin typeface="Calibri"/>
                <a:cs typeface="Calibri"/>
              </a:rPr>
              <a:t>Quantitative Real </a:t>
            </a:r>
            <a:r>
              <a:rPr sz="2800" spc="-5" dirty="0">
                <a:latin typeface="Calibri"/>
                <a:cs typeface="Calibri"/>
              </a:rPr>
              <a:t>time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PCR</a:t>
            </a:r>
            <a:endParaRPr sz="2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NGS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3123" y="2107692"/>
            <a:ext cx="6172200" cy="26319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569722"/>
            <a:ext cx="20097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/>
              <a:t>CALR</a:t>
            </a:r>
            <a:r>
              <a:rPr sz="2500" spc="-35" dirty="0"/>
              <a:t> </a:t>
            </a:r>
            <a:r>
              <a:rPr sz="2500" spc="-10" dirty="0"/>
              <a:t>Mutation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918768" y="1943226"/>
            <a:ext cx="3653790" cy="13957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PMF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younger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patients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PMF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25" dirty="0">
                <a:latin typeface="Calibri"/>
                <a:cs typeface="Calibri"/>
              </a:rPr>
              <a:t>Favorable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prognosis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724" y="3422903"/>
            <a:ext cx="3550920" cy="31562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1115" y="3500628"/>
            <a:ext cx="3803904" cy="12923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1867" y="4962144"/>
            <a:ext cx="4029456" cy="11948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6796" y="1281683"/>
            <a:ext cx="1676400" cy="3840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5540" y="2185416"/>
            <a:ext cx="3713672" cy="11216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9932" y="1027175"/>
            <a:ext cx="3694176" cy="9570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542290"/>
            <a:ext cx="3346450" cy="32150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</a:pPr>
            <a:r>
              <a:rPr sz="2300" b="1" spc="-5" dirty="0">
                <a:solidFill>
                  <a:srgbClr val="C00000"/>
                </a:solidFill>
                <a:latin typeface="Calibri"/>
                <a:cs typeface="Calibri"/>
              </a:rPr>
              <a:t>CALR Mutation- 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Molecular </a:t>
            </a:r>
            <a:r>
              <a:rPr sz="2500" b="1" spc="-5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C00000"/>
                </a:solidFill>
                <a:latin typeface="Calibri"/>
                <a:cs typeface="Calibri"/>
              </a:rPr>
              <a:t>Diagnostic </a:t>
            </a:r>
            <a:r>
              <a:rPr sz="2500" b="1" spc="-20" dirty="0">
                <a:solidFill>
                  <a:srgbClr val="C00000"/>
                </a:solidFill>
                <a:latin typeface="Calibri"/>
                <a:cs typeface="Calibri"/>
              </a:rPr>
              <a:t>Technologies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Calibri"/>
              <a:cs typeface="Calibri"/>
            </a:endParaRPr>
          </a:p>
          <a:p>
            <a:pPr marL="299085" marR="27305" indent="-287020">
              <a:lnSpc>
                <a:spcPts val="302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Calibri"/>
                <a:cs typeface="Calibri"/>
              </a:rPr>
              <a:t>PCR- </a:t>
            </a:r>
            <a:r>
              <a:rPr sz="2800" spc="-15" dirty="0">
                <a:latin typeface="Calibri"/>
                <a:cs typeface="Calibri"/>
              </a:rPr>
              <a:t>Fragment </a:t>
            </a:r>
            <a:r>
              <a:rPr sz="2800" spc="-10" dirty="0">
                <a:latin typeface="Calibri"/>
                <a:cs typeface="Calibri"/>
              </a:rPr>
              <a:t>sizing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analysis</a:t>
            </a:r>
            <a:endParaRPr sz="2800">
              <a:latin typeface="Calibri"/>
              <a:cs typeface="Calibri"/>
            </a:endParaRPr>
          </a:p>
          <a:p>
            <a:pPr marL="299085" marR="1045210" indent="-287020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Whole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Exome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Sequencing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2140" y="987551"/>
            <a:ext cx="5155691" cy="487375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549349"/>
            <a:ext cx="2142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MPL</a:t>
            </a:r>
            <a:r>
              <a:rPr spc="-80" dirty="0"/>
              <a:t> </a:t>
            </a:r>
            <a:r>
              <a:rPr spc="-10" dirty="0"/>
              <a:t>Mutation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7523" y="1586429"/>
            <a:ext cx="4572000" cy="3733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8768" y="2344039"/>
            <a:ext cx="3602990" cy="371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PMF</a:t>
            </a:r>
            <a:endParaRPr sz="2400">
              <a:latin typeface="Calibri"/>
              <a:cs typeface="Calibri"/>
            </a:endParaRPr>
          </a:p>
          <a:p>
            <a:pPr marL="299085" marR="358140" indent="-28702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Encode thrombopoietin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receptor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Detected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by:</a:t>
            </a:r>
            <a:endParaRPr sz="2400">
              <a:latin typeface="Calibri"/>
              <a:cs typeface="Calibri"/>
            </a:endParaRPr>
          </a:p>
          <a:p>
            <a:pPr marL="640080" indent="-62801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640080" algn="l"/>
                <a:tab pos="640715" algn="l"/>
              </a:tabLst>
            </a:pPr>
            <a:r>
              <a:rPr sz="2400" dirty="0">
                <a:latin typeface="Calibri"/>
                <a:cs typeface="Calibri"/>
              </a:rPr>
              <a:t>PCR</a:t>
            </a:r>
            <a:endParaRPr sz="2400">
              <a:latin typeface="Calibri"/>
              <a:cs typeface="Calibri"/>
            </a:endParaRPr>
          </a:p>
          <a:p>
            <a:pPr marL="640080" indent="-62801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640080" algn="l"/>
                <a:tab pos="640715" algn="l"/>
              </a:tabLst>
            </a:pPr>
            <a:r>
              <a:rPr sz="2400" spc="-10" dirty="0">
                <a:latin typeface="Calibri"/>
                <a:cs typeface="Calibri"/>
              </a:rPr>
              <a:t>Sanger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Sequencing</a:t>
            </a:r>
            <a:endParaRPr sz="2400">
              <a:latin typeface="Calibri"/>
              <a:cs typeface="Calibri"/>
            </a:endParaRPr>
          </a:p>
          <a:p>
            <a:pPr marL="299085" marR="965200" indent="-28702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640080" algn="l"/>
                <a:tab pos="640715" algn="l"/>
              </a:tabLst>
            </a:pPr>
            <a:r>
              <a:rPr dirty="0"/>
              <a:t>	</a:t>
            </a:r>
            <a:r>
              <a:rPr sz="2400" spc="-10" dirty="0">
                <a:latin typeface="Calibri"/>
                <a:cs typeface="Calibri"/>
              </a:rPr>
              <a:t>Next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generation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sequencing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Bone </a:t>
            </a:r>
            <a:r>
              <a:rPr sz="2400" spc="-10" dirty="0">
                <a:latin typeface="Calibri"/>
                <a:cs typeface="Calibri"/>
              </a:rPr>
              <a:t>marrow </a:t>
            </a:r>
            <a:r>
              <a:rPr sz="2400" spc="-5" dirty="0">
                <a:latin typeface="Calibri"/>
                <a:cs typeface="Calibri"/>
              </a:rPr>
              <a:t>specimen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higher detection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sensitivity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077213"/>
            <a:ext cx="3055620" cy="9226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sz="3100" spc="-10" dirty="0"/>
              <a:t>M</a:t>
            </a:r>
            <a:r>
              <a:rPr sz="3100" spc="-40" dirty="0"/>
              <a:t>y</a:t>
            </a:r>
            <a:r>
              <a:rPr sz="3100" spc="-10" dirty="0"/>
              <a:t>elop</a:t>
            </a:r>
            <a:r>
              <a:rPr sz="3100" spc="-45" dirty="0"/>
              <a:t>r</a:t>
            </a:r>
            <a:r>
              <a:rPr sz="3100" spc="-5" dirty="0"/>
              <a:t>oli</a:t>
            </a:r>
            <a:r>
              <a:rPr sz="3100" spc="-70" dirty="0"/>
              <a:t>f</a:t>
            </a:r>
            <a:r>
              <a:rPr sz="3100" spc="-10" dirty="0"/>
              <a:t>e</a:t>
            </a:r>
            <a:r>
              <a:rPr sz="3100" spc="-75" dirty="0"/>
              <a:t>r</a:t>
            </a:r>
            <a:r>
              <a:rPr sz="3100" spc="-35" dirty="0"/>
              <a:t>a</a:t>
            </a:r>
            <a:r>
              <a:rPr sz="3100" spc="-5" dirty="0"/>
              <a:t>t</a:t>
            </a:r>
            <a:r>
              <a:rPr sz="3100" spc="-20" dirty="0"/>
              <a:t>i</a:t>
            </a:r>
            <a:r>
              <a:rPr sz="3100" spc="-35" dirty="0"/>
              <a:t>v</a:t>
            </a:r>
            <a:r>
              <a:rPr sz="3100" spc="-5" dirty="0"/>
              <a:t>e  Neoplasms</a:t>
            </a:r>
            <a:endParaRPr sz="31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564380" marR="125095" indent="-229235">
              <a:lnSpc>
                <a:spcPct val="80000"/>
              </a:lnSpc>
              <a:spcBef>
                <a:spcPts val="675"/>
              </a:spcBef>
              <a:buFont typeface="Arial MT"/>
              <a:buChar char="•"/>
              <a:tabLst>
                <a:tab pos="4565650" algn="l"/>
              </a:tabLst>
            </a:pPr>
            <a:r>
              <a:rPr spc="-20" dirty="0"/>
              <a:t>Initially, </a:t>
            </a:r>
            <a:r>
              <a:rPr dirty="0"/>
              <a:t>the </a:t>
            </a:r>
            <a:r>
              <a:rPr spc="-15" dirty="0"/>
              <a:t>proliferation </a:t>
            </a:r>
            <a:r>
              <a:rPr dirty="0"/>
              <a:t>in the </a:t>
            </a:r>
            <a:r>
              <a:rPr spc="-5" dirty="0"/>
              <a:t>bone </a:t>
            </a:r>
            <a:r>
              <a:rPr spc="-10" dirty="0"/>
              <a:t>marrow </a:t>
            </a:r>
            <a:r>
              <a:rPr spc="-53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15" dirty="0">
                <a:solidFill>
                  <a:srgbClr val="FF0000"/>
                </a:solidFill>
              </a:rPr>
              <a:t>effective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associated</a:t>
            </a:r>
            <a:r>
              <a:rPr spc="-20" dirty="0"/>
              <a:t> </a:t>
            </a:r>
            <a:r>
              <a:rPr dirty="0"/>
              <a:t>with</a:t>
            </a:r>
            <a:r>
              <a:rPr spc="-10" dirty="0"/>
              <a:t> maturation</a:t>
            </a:r>
            <a:r>
              <a:rPr spc="-40" dirty="0"/>
              <a:t> </a:t>
            </a:r>
            <a:r>
              <a:rPr spc="-5" dirty="0"/>
              <a:t>of </a:t>
            </a:r>
            <a:r>
              <a:rPr spc="-530" dirty="0"/>
              <a:t> </a:t>
            </a:r>
            <a:r>
              <a:rPr dirty="0"/>
              <a:t>the </a:t>
            </a:r>
            <a:r>
              <a:rPr spc="-10" dirty="0"/>
              <a:t>neoplastic </a:t>
            </a:r>
            <a:r>
              <a:rPr dirty="0"/>
              <a:t>cells </a:t>
            </a:r>
            <a:r>
              <a:rPr spc="-10" dirty="0"/>
              <a:t>that </a:t>
            </a:r>
            <a:r>
              <a:rPr dirty="0"/>
              <a:t>leads </a:t>
            </a:r>
            <a:r>
              <a:rPr spc="-15" dirty="0"/>
              <a:t>to </a:t>
            </a:r>
            <a:r>
              <a:rPr spc="-5" dirty="0"/>
              <a:t>increased </a:t>
            </a:r>
            <a:r>
              <a:rPr dirty="0"/>
              <a:t> </a:t>
            </a:r>
            <a:r>
              <a:rPr spc="-10" dirty="0"/>
              <a:t>numbers </a:t>
            </a:r>
            <a:r>
              <a:rPr spc="-5" dirty="0"/>
              <a:t>of </a:t>
            </a:r>
            <a:r>
              <a:rPr spc="-10" dirty="0"/>
              <a:t>mature </a:t>
            </a:r>
            <a:r>
              <a:rPr spc="-5" dirty="0"/>
              <a:t>granulocytes, </a:t>
            </a:r>
            <a:r>
              <a:rPr spc="-15" dirty="0"/>
              <a:t>red </a:t>
            </a:r>
            <a:r>
              <a:rPr spc="-5" dirty="0"/>
              <a:t>blood </a:t>
            </a:r>
            <a:r>
              <a:rPr dirty="0"/>
              <a:t> cells (RBCs), and </a:t>
            </a:r>
            <a:r>
              <a:rPr spc="-10" dirty="0"/>
              <a:t>platelets </a:t>
            </a:r>
            <a:r>
              <a:rPr dirty="0"/>
              <a:t>in the </a:t>
            </a:r>
            <a:r>
              <a:rPr spc="-10" dirty="0"/>
              <a:t>peripheral </a:t>
            </a:r>
            <a:r>
              <a:rPr spc="-5" dirty="0"/>
              <a:t> </a:t>
            </a:r>
            <a:r>
              <a:rPr spc="-10" dirty="0"/>
              <a:t>blood. </a:t>
            </a:r>
            <a:r>
              <a:rPr spc="-10" dirty="0">
                <a:solidFill>
                  <a:srgbClr val="00AFEF"/>
                </a:solidFill>
              </a:rPr>
              <a:t>Splenomegaly</a:t>
            </a:r>
            <a:r>
              <a:rPr spc="15" dirty="0">
                <a:solidFill>
                  <a:srgbClr val="00AFEF"/>
                </a:solidFill>
              </a:rPr>
              <a:t> </a:t>
            </a:r>
            <a:r>
              <a:rPr dirty="0"/>
              <a:t>and </a:t>
            </a:r>
            <a:r>
              <a:rPr spc="-15" dirty="0"/>
              <a:t>hepatomegaly</a:t>
            </a:r>
            <a:r>
              <a:rPr spc="-10" dirty="0"/>
              <a:t> </a:t>
            </a:r>
            <a:r>
              <a:rPr spc="-15" dirty="0"/>
              <a:t>are </a:t>
            </a:r>
            <a:r>
              <a:rPr spc="-10" dirty="0"/>
              <a:t> common.</a:t>
            </a:r>
          </a:p>
          <a:p>
            <a:pPr marL="4564380" marR="121920" indent="-229235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4565650" algn="l"/>
              </a:tabLst>
            </a:pPr>
            <a:r>
              <a:rPr spc="-10" dirty="0">
                <a:solidFill>
                  <a:srgbClr val="006FC0"/>
                </a:solidFill>
              </a:rPr>
              <a:t>Despite </a:t>
            </a:r>
            <a:r>
              <a:rPr dirty="0">
                <a:solidFill>
                  <a:srgbClr val="006FC0"/>
                </a:solidFill>
              </a:rPr>
              <a:t>an insidious </a:t>
            </a:r>
            <a:r>
              <a:rPr spc="-10" dirty="0">
                <a:solidFill>
                  <a:srgbClr val="006FC0"/>
                </a:solidFill>
              </a:rPr>
              <a:t>onset</a:t>
            </a:r>
            <a:r>
              <a:rPr spc="-10" dirty="0"/>
              <a:t>, </a:t>
            </a:r>
            <a:r>
              <a:rPr dirty="0"/>
              <a:t>each MPN </a:t>
            </a:r>
            <a:r>
              <a:rPr spc="-5" dirty="0"/>
              <a:t>entity </a:t>
            </a:r>
            <a:r>
              <a:rPr dirty="0"/>
              <a:t> </a:t>
            </a:r>
            <a:r>
              <a:rPr spc="-5" dirty="0"/>
              <a:t>has</a:t>
            </a:r>
            <a:r>
              <a:rPr spc="-10" dirty="0"/>
              <a:t> </a:t>
            </a:r>
            <a:r>
              <a:rPr dirty="0"/>
              <a:t>the </a:t>
            </a:r>
            <a:r>
              <a:rPr spc="-10" dirty="0"/>
              <a:t>potential</a:t>
            </a:r>
            <a:r>
              <a:rPr spc="-20" dirty="0"/>
              <a:t> </a:t>
            </a:r>
            <a:r>
              <a:rPr spc="-15" dirty="0"/>
              <a:t>to</a:t>
            </a:r>
            <a:r>
              <a:rPr spc="-10" dirty="0"/>
              <a:t> </a:t>
            </a:r>
            <a:r>
              <a:rPr spc="-15" dirty="0"/>
              <a:t>progress</a:t>
            </a:r>
            <a:r>
              <a:rPr spc="-5" dirty="0"/>
              <a:t> </a:t>
            </a:r>
            <a:r>
              <a:rPr spc="-15" dirty="0"/>
              <a:t>to</a:t>
            </a:r>
            <a:r>
              <a:rPr spc="-25" dirty="0"/>
              <a:t> </a:t>
            </a:r>
            <a:r>
              <a:rPr spc="-5" dirty="0"/>
              <a:t>bone</a:t>
            </a:r>
            <a:r>
              <a:rPr spc="20" dirty="0"/>
              <a:t> </a:t>
            </a:r>
            <a:r>
              <a:rPr spc="-10" dirty="0">
                <a:solidFill>
                  <a:srgbClr val="FF0000"/>
                </a:solidFill>
              </a:rPr>
              <a:t>marrow </a:t>
            </a:r>
            <a:r>
              <a:rPr spc="-53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failure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spc="-5" dirty="0"/>
              <a:t>due </a:t>
            </a:r>
            <a:r>
              <a:rPr spc="-15" dirty="0"/>
              <a:t>to</a:t>
            </a:r>
            <a:r>
              <a:rPr spc="-5" dirty="0"/>
              <a:t> </a:t>
            </a:r>
            <a:r>
              <a:rPr spc="-10" dirty="0">
                <a:solidFill>
                  <a:srgbClr val="00AF50"/>
                </a:solidFill>
              </a:rPr>
              <a:t>myelofibrosis</a:t>
            </a:r>
            <a:r>
              <a:rPr spc="-10" dirty="0"/>
              <a:t>,</a:t>
            </a:r>
            <a:r>
              <a:rPr spc="-20" dirty="0"/>
              <a:t> </a:t>
            </a:r>
            <a:r>
              <a:rPr spc="-15" dirty="0">
                <a:solidFill>
                  <a:srgbClr val="00AF50"/>
                </a:solidFill>
              </a:rPr>
              <a:t>ineffective </a:t>
            </a:r>
            <a:r>
              <a:rPr spc="-10" dirty="0">
                <a:solidFill>
                  <a:srgbClr val="00AF50"/>
                </a:solidFill>
              </a:rPr>
              <a:t> hematopoiesis</a:t>
            </a:r>
            <a:r>
              <a:rPr spc="-10" dirty="0"/>
              <a:t>, </a:t>
            </a:r>
            <a:r>
              <a:rPr spc="-15" dirty="0">
                <a:solidFill>
                  <a:srgbClr val="00AF50"/>
                </a:solidFill>
              </a:rPr>
              <a:t>transformation to </a:t>
            </a:r>
            <a:r>
              <a:rPr dirty="0">
                <a:solidFill>
                  <a:srgbClr val="00AF50"/>
                </a:solidFill>
              </a:rPr>
              <a:t>a </a:t>
            </a:r>
            <a:r>
              <a:rPr spc="-10" dirty="0">
                <a:solidFill>
                  <a:srgbClr val="00AF50"/>
                </a:solidFill>
              </a:rPr>
              <a:t>blast </a:t>
            </a:r>
            <a:r>
              <a:rPr spc="-5" dirty="0">
                <a:solidFill>
                  <a:srgbClr val="00AF50"/>
                </a:solidFill>
              </a:rPr>
              <a:t> phase,</a:t>
            </a:r>
            <a:r>
              <a:rPr dirty="0">
                <a:solidFill>
                  <a:srgbClr val="00AF50"/>
                </a:solidFill>
              </a:rPr>
              <a:t> </a:t>
            </a:r>
            <a:r>
              <a:rPr spc="-5" dirty="0"/>
              <a:t>or</a:t>
            </a:r>
            <a:r>
              <a:rPr spc="-10" dirty="0"/>
              <a:t> </a:t>
            </a:r>
            <a:r>
              <a:rPr spc="-20" dirty="0"/>
              <a:t>any</a:t>
            </a:r>
            <a:r>
              <a:rPr dirty="0"/>
              <a:t> </a:t>
            </a:r>
            <a:r>
              <a:rPr spc="-10" dirty="0"/>
              <a:t>combination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dirty="0"/>
              <a:t>these</a:t>
            </a:r>
            <a:r>
              <a:rPr spc="-5" dirty="0"/>
              <a:t> </a:t>
            </a:r>
            <a:r>
              <a:rPr spc="-10" dirty="0"/>
              <a:t>events.</a:t>
            </a:r>
          </a:p>
          <a:p>
            <a:pPr marL="4564380" marR="5080" indent="-229235">
              <a:lnSpc>
                <a:spcPts val="2300"/>
              </a:lnSpc>
              <a:spcBef>
                <a:spcPts val="980"/>
              </a:spcBef>
              <a:buFont typeface="Arial MT"/>
              <a:buChar char="•"/>
              <a:tabLst>
                <a:tab pos="4565650" algn="l"/>
              </a:tabLst>
            </a:pPr>
            <a:r>
              <a:rPr spc="-5" dirty="0"/>
              <a:t>Disease </a:t>
            </a:r>
            <a:r>
              <a:rPr spc="-10" dirty="0"/>
              <a:t>progression </a:t>
            </a:r>
            <a:r>
              <a:rPr dirty="0"/>
              <a:t>is </a:t>
            </a:r>
            <a:r>
              <a:rPr spc="-5" dirty="0"/>
              <a:t>usually accompanied </a:t>
            </a:r>
            <a:r>
              <a:rPr spc="-10" dirty="0"/>
              <a:t>by </a:t>
            </a:r>
            <a:r>
              <a:rPr spc="-530" dirty="0"/>
              <a:t> </a:t>
            </a:r>
            <a:r>
              <a:rPr spc="-5" dirty="0">
                <a:solidFill>
                  <a:srgbClr val="FFC000"/>
                </a:solidFill>
              </a:rPr>
              <a:t>genetic</a:t>
            </a:r>
            <a:r>
              <a:rPr spc="-20" dirty="0">
                <a:solidFill>
                  <a:srgbClr val="FFC000"/>
                </a:solidFill>
              </a:rPr>
              <a:t> </a:t>
            </a:r>
            <a:r>
              <a:rPr spc="-10" dirty="0">
                <a:solidFill>
                  <a:srgbClr val="FFC000"/>
                </a:solidFill>
              </a:rPr>
              <a:t>evolution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" y="2194560"/>
            <a:ext cx="3953255" cy="36667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1549349"/>
            <a:ext cx="2393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CSF3R</a:t>
            </a:r>
            <a:r>
              <a:rPr spc="-35" dirty="0"/>
              <a:t> </a:t>
            </a:r>
            <a:r>
              <a:rPr spc="-10" dirty="0"/>
              <a:t>Mutation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49895" y="352043"/>
            <a:ext cx="3828415" cy="5367655"/>
            <a:chOff x="7549895" y="352043"/>
            <a:chExt cx="3828415" cy="5367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352043"/>
              <a:ext cx="3828288" cy="43292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34121" y="5202173"/>
              <a:ext cx="1152525" cy="504825"/>
            </a:xfrm>
            <a:custGeom>
              <a:avLst/>
              <a:gdLst/>
              <a:ahLst/>
              <a:cxnLst/>
              <a:rect l="l" t="t" r="r" b="b"/>
              <a:pathLst>
                <a:path w="1152525" h="504825">
                  <a:moveTo>
                    <a:pt x="576072" y="0"/>
                  </a:moveTo>
                  <a:lnTo>
                    <a:pt x="513306" y="1479"/>
                  </a:lnTo>
                  <a:lnTo>
                    <a:pt x="452497" y="5816"/>
                  </a:lnTo>
                  <a:lnTo>
                    <a:pt x="393996" y="12856"/>
                  </a:lnTo>
                  <a:lnTo>
                    <a:pt x="338155" y="22445"/>
                  </a:lnTo>
                  <a:lnTo>
                    <a:pt x="285326" y="34431"/>
                  </a:lnTo>
                  <a:lnTo>
                    <a:pt x="235860" y="48658"/>
                  </a:lnTo>
                  <a:lnTo>
                    <a:pt x="190108" y="64973"/>
                  </a:lnTo>
                  <a:lnTo>
                    <a:pt x="148422" y="83223"/>
                  </a:lnTo>
                  <a:lnTo>
                    <a:pt x="111154" y="103254"/>
                  </a:lnTo>
                  <a:lnTo>
                    <a:pt x="78655" y="124911"/>
                  </a:lnTo>
                  <a:lnTo>
                    <a:pt x="29370" y="172492"/>
                  </a:lnTo>
                  <a:lnTo>
                    <a:pt x="3380" y="224736"/>
                  </a:lnTo>
                  <a:lnTo>
                    <a:pt x="0" y="252222"/>
                  </a:lnTo>
                  <a:lnTo>
                    <a:pt x="3380" y="279703"/>
                  </a:lnTo>
                  <a:lnTo>
                    <a:pt x="29370" y="331941"/>
                  </a:lnTo>
                  <a:lnTo>
                    <a:pt x="78655" y="379521"/>
                  </a:lnTo>
                  <a:lnTo>
                    <a:pt x="111154" y="401178"/>
                  </a:lnTo>
                  <a:lnTo>
                    <a:pt x="148422" y="421210"/>
                  </a:lnTo>
                  <a:lnTo>
                    <a:pt x="190108" y="439461"/>
                  </a:lnTo>
                  <a:lnTo>
                    <a:pt x="235860" y="455778"/>
                  </a:lnTo>
                  <a:lnTo>
                    <a:pt x="285326" y="470007"/>
                  </a:lnTo>
                  <a:lnTo>
                    <a:pt x="338155" y="481994"/>
                  </a:lnTo>
                  <a:lnTo>
                    <a:pt x="393996" y="491585"/>
                  </a:lnTo>
                  <a:lnTo>
                    <a:pt x="452497" y="498626"/>
                  </a:lnTo>
                  <a:lnTo>
                    <a:pt x="513306" y="502963"/>
                  </a:lnTo>
                  <a:lnTo>
                    <a:pt x="576072" y="504444"/>
                  </a:lnTo>
                  <a:lnTo>
                    <a:pt x="638837" y="502963"/>
                  </a:lnTo>
                  <a:lnTo>
                    <a:pt x="699646" y="498626"/>
                  </a:lnTo>
                  <a:lnTo>
                    <a:pt x="758147" y="491585"/>
                  </a:lnTo>
                  <a:lnTo>
                    <a:pt x="813988" y="481994"/>
                  </a:lnTo>
                  <a:lnTo>
                    <a:pt x="866817" y="470007"/>
                  </a:lnTo>
                  <a:lnTo>
                    <a:pt x="916283" y="455778"/>
                  </a:lnTo>
                  <a:lnTo>
                    <a:pt x="962035" y="439461"/>
                  </a:lnTo>
                  <a:lnTo>
                    <a:pt x="1003721" y="421210"/>
                  </a:lnTo>
                  <a:lnTo>
                    <a:pt x="1040989" y="401178"/>
                  </a:lnTo>
                  <a:lnTo>
                    <a:pt x="1073488" y="379521"/>
                  </a:lnTo>
                  <a:lnTo>
                    <a:pt x="1122773" y="331941"/>
                  </a:lnTo>
                  <a:lnTo>
                    <a:pt x="1148763" y="279703"/>
                  </a:lnTo>
                  <a:lnTo>
                    <a:pt x="1152144" y="252222"/>
                  </a:lnTo>
                  <a:lnTo>
                    <a:pt x="1148763" y="224736"/>
                  </a:lnTo>
                  <a:lnTo>
                    <a:pt x="1122773" y="172492"/>
                  </a:lnTo>
                  <a:lnTo>
                    <a:pt x="1073488" y="124911"/>
                  </a:lnTo>
                  <a:lnTo>
                    <a:pt x="1040989" y="103254"/>
                  </a:lnTo>
                  <a:lnTo>
                    <a:pt x="1003721" y="83223"/>
                  </a:lnTo>
                  <a:lnTo>
                    <a:pt x="962035" y="64973"/>
                  </a:lnTo>
                  <a:lnTo>
                    <a:pt x="916283" y="48658"/>
                  </a:lnTo>
                  <a:lnTo>
                    <a:pt x="866817" y="34431"/>
                  </a:lnTo>
                  <a:lnTo>
                    <a:pt x="813988" y="22445"/>
                  </a:lnTo>
                  <a:lnTo>
                    <a:pt x="758147" y="12856"/>
                  </a:lnTo>
                  <a:lnTo>
                    <a:pt x="699646" y="5816"/>
                  </a:lnTo>
                  <a:lnTo>
                    <a:pt x="638837" y="1479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34121" y="5202173"/>
              <a:ext cx="1152525" cy="504825"/>
            </a:xfrm>
            <a:custGeom>
              <a:avLst/>
              <a:gdLst/>
              <a:ahLst/>
              <a:cxnLst/>
              <a:rect l="l" t="t" r="r" b="b"/>
              <a:pathLst>
                <a:path w="1152525" h="504825">
                  <a:moveTo>
                    <a:pt x="0" y="252222"/>
                  </a:moveTo>
                  <a:lnTo>
                    <a:pt x="13287" y="198108"/>
                  </a:lnTo>
                  <a:lnTo>
                    <a:pt x="51276" y="148042"/>
                  </a:lnTo>
                  <a:lnTo>
                    <a:pt x="111154" y="103254"/>
                  </a:lnTo>
                  <a:lnTo>
                    <a:pt x="148422" y="83223"/>
                  </a:lnTo>
                  <a:lnTo>
                    <a:pt x="190108" y="64973"/>
                  </a:lnTo>
                  <a:lnTo>
                    <a:pt x="235860" y="48658"/>
                  </a:lnTo>
                  <a:lnTo>
                    <a:pt x="285326" y="34431"/>
                  </a:lnTo>
                  <a:lnTo>
                    <a:pt x="338155" y="22445"/>
                  </a:lnTo>
                  <a:lnTo>
                    <a:pt x="393996" y="12856"/>
                  </a:lnTo>
                  <a:lnTo>
                    <a:pt x="452497" y="5816"/>
                  </a:lnTo>
                  <a:lnTo>
                    <a:pt x="513306" y="1479"/>
                  </a:lnTo>
                  <a:lnTo>
                    <a:pt x="576072" y="0"/>
                  </a:lnTo>
                  <a:lnTo>
                    <a:pt x="638837" y="1479"/>
                  </a:lnTo>
                  <a:lnTo>
                    <a:pt x="699646" y="5816"/>
                  </a:lnTo>
                  <a:lnTo>
                    <a:pt x="758147" y="12856"/>
                  </a:lnTo>
                  <a:lnTo>
                    <a:pt x="813988" y="22445"/>
                  </a:lnTo>
                  <a:lnTo>
                    <a:pt x="866817" y="34431"/>
                  </a:lnTo>
                  <a:lnTo>
                    <a:pt x="916283" y="48658"/>
                  </a:lnTo>
                  <a:lnTo>
                    <a:pt x="962035" y="64973"/>
                  </a:lnTo>
                  <a:lnTo>
                    <a:pt x="1003721" y="83223"/>
                  </a:lnTo>
                  <a:lnTo>
                    <a:pt x="1040989" y="103254"/>
                  </a:lnTo>
                  <a:lnTo>
                    <a:pt x="1073488" y="124911"/>
                  </a:lnTo>
                  <a:lnTo>
                    <a:pt x="1122773" y="172492"/>
                  </a:lnTo>
                  <a:lnTo>
                    <a:pt x="1148763" y="224736"/>
                  </a:lnTo>
                  <a:lnTo>
                    <a:pt x="1152144" y="252222"/>
                  </a:lnTo>
                  <a:lnTo>
                    <a:pt x="1148763" y="279703"/>
                  </a:lnTo>
                  <a:lnTo>
                    <a:pt x="1122773" y="331941"/>
                  </a:lnTo>
                  <a:lnTo>
                    <a:pt x="1073488" y="379521"/>
                  </a:lnTo>
                  <a:lnTo>
                    <a:pt x="1040989" y="401178"/>
                  </a:lnTo>
                  <a:lnTo>
                    <a:pt x="1003721" y="421210"/>
                  </a:lnTo>
                  <a:lnTo>
                    <a:pt x="962035" y="439461"/>
                  </a:lnTo>
                  <a:lnTo>
                    <a:pt x="916283" y="455778"/>
                  </a:lnTo>
                  <a:lnTo>
                    <a:pt x="866817" y="470007"/>
                  </a:lnTo>
                  <a:lnTo>
                    <a:pt x="813988" y="481994"/>
                  </a:lnTo>
                  <a:lnTo>
                    <a:pt x="758147" y="491585"/>
                  </a:lnTo>
                  <a:lnTo>
                    <a:pt x="699646" y="498626"/>
                  </a:lnTo>
                  <a:lnTo>
                    <a:pt x="638837" y="502963"/>
                  </a:lnTo>
                  <a:lnTo>
                    <a:pt x="576072" y="504444"/>
                  </a:lnTo>
                  <a:lnTo>
                    <a:pt x="513306" y="502963"/>
                  </a:lnTo>
                  <a:lnTo>
                    <a:pt x="452497" y="498626"/>
                  </a:lnTo>
                  <a:lnTo>
                    <a:pt x="393996" y="491585"/>
                  </a:lnTo>
                  <a:lnTo>
                    <a:pt x="338155" y="481994"/>
                  </a:lnTo>
                  <a:lnTo>
                    <a:pt x="285326" y="470007"/>
                  </a:lnTo>
                  <a:lnTo>
                    <a:pt x="235860" y="455778"/>
                  </a:lnTo>
                  <a:lnTo>
                    <a:pt x="190108" y="439461"/>
                  </a:lnTo>
                  <a:lnTo>
                    <a:pt x="148422" y="421210"/>
                  </a:lnTo>
                  <a:lnTo>
                    <a:pt x="111154" y="401178"/>
                  </a:lnTo>
                  <a:lnTo>
                    <a:pt x="78655" y="379521"/>
                  </a:lnTo>
                  <a:lnTo>
                    <a:pt x="29370" y="331941"/>
                  </a:lnTo>
                  <a:lnTo>
                    <a:pt x="3380" y="279703"/>
                  </a:lnTo>
                  <a:lnTo>
                    <a:pt x="0" y="25222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8768" y="1951456"/>
            <a:ext cx="3949700" cy="15468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spc="-10" dirty="0">
                <a:latin typeface="Calibri"/>
                <a:cs typeface="Calibri"/>
              </a:rPr>
              <a:t>Colony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stimulating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factor </a:t>
            </a:r>
            <a:r>
              <a:rPr sz="2600" dirty="0">
                <a:latin typeface="Calibri"/>
                <a:cs typeface="Calibri"/>
              </a:rPr>
              <a:t>3</a:t>
            </a:r>
            <a:endParaRPr sz="2600">
              <a:latin typeface="Calibri"/>
              <a:cs typeface="Calibri"/>
            </a:endParaRPr>
          </a:p>
          <a:p>
            <a:pPr marL="299085" marR="5080" indent="-28702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373380" algn="l"/>
                <a:tab pos="374015" algn="l"/>
              </a:tabLst>
            </a:pPr>
            <a:r>
              <a:rPr dirty="0"/>
              <a:t>	</a:t>
            </a:r>
            <a:r>
              <a:rPr sz="2600" spc="-10" dirty="0">
                <a:latin typeface="Calibri"/>
                <a:cs typeface="Calibri"/>
              </a:rPr>
              <a:t>production, </a:t>
            </a:r>
            <a:r>
              <a:rPr sz="2600" spc="-15" dirty="0">
                <a:latin typeface="Calibri"/>
                <a:cs typeface="Calibri"/>
              </a:rPr>
              <a:t>differentiation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function of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granulocytes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8768" y="3520821"/>
            <a:ext cx="3897629" cy="21342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99085" marR="36195" indent="-287020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spc="-5" dirty="0">
                <a:latin typeface="Calibri"/>
                <a:cs typeface="Calibri"/>
              </a:rPr>
              <a:t>Mutation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25" dirty="0">
                <a:latin typeface="Calibri"/>
                <a:cs typeface="Calibri"/>
              </a:rPr>
              <a:t>prox 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egion&gt;&gt;</a:t>
            </a:r>
            <a:r>
              <a:rPr sz="2600" spc="-60" dirty="0">
                <a:latin typeface="Calibri"/>
                <a:cs typeface="Calibri"/>
              </a:rPr>
              <a:t>J</a:t>
            </a:r>
            <a:r>
              <a:rPr sz="2600" dirty="0">
                <a:latin typeface="Calibri"/>
                <a:cs typeface="Calibri"/>
              </a:rPr>
              <a:t>AK </a:t>
            </a:r>
            <a:r>
              <a:rPr sz="2600" spc="-15" dirty="0">
                <a:latin typeface="Calibri"/>
                <a:cs typeface="Calibri"/>
              </a:rPr>
              <a:t>S</a:t>
            </a:r>
            <a:r>
              <a:rPr sz="2600" spc="-204" dirty="0">
                <a:latin typeface="Calibri"/>
                <a:cs typeface="Calibri"/>
              </a:rPr>
              <a:t>T</a:t>
            </a:r>
            <a:r>
              <a:rPr sz="2600" spc="-20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th</a:t>
            </a:r>
            <a:r>
              <a:rPr sz="2600" spc="-35" dirty="0">
                <a:latin typeface="Calibri"/>
                <a:cs typeface="Calibri"/>
              </a:rPr>
              <a:t>w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y</a:t>
            </a:r>
            <a:endParaRPr sz="2600">
              <a:latin typeface="Calibri"/>
              <a:cs typeface="Calibri"/>
            </a:endParaRPr>
          </a:p>
          <a:p>
            <a:pPr marL="299085" marR="5080" indent="-28702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600" spc="-5" dirty="0">
                <a:latin typeface="Calibri"/>
                <a:cs typeface="Calibri"/>
              </a:rPr>
              <a:t>Mutation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Distal </a:t>
            </a:r>
            <a:r>
              <a:rPr sz="2600" spc="-5" dirty="0">
                <a:latin typeface="Calibri"/>
                <a:cs typeface="Calibri"/>
              </a:rPr>
              <a:t> region&gt;&gt;Congenital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neutropenia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responding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to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GCSF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9240" y="5201411"/>
            <a:ext cx="1103376" cy="5303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104378" y="5273166"/>
            <a:ext cx="615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ML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8479" y="4796154"/>
            <a:ext cx="53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&gt;</a:t>
            </a:r>
            <a:r>
              <a:rPr sz="1800" b="1" spc="-5" dirty="0">
                <a:latin typeface="Calibri"/>
                <a:cs typeface="Calibri"/>
              </a:rPr>
              <a:t>70</a:t>
            </a:r>
            <a:r>
              <a:rPr sz="1800" b="1" dirty="0"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0" y="4707635"/>
            <a:ext cx="816863" cy="4937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1165605"/>
            <a:ext cx="3753485" cy="4272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77165">
              <a:lnSpc>
                <a:spcPts val="3020"/>
              </a:lnSpc>
              <a:spcBef>
                <a:spcPts val="480"/>
              </a:spcBef>
            </a:pP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Associated Mutations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2800" b="1" spc="-6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MPN</a:t>
            </a:r>
            <a:endParaRPr sz="2800">
              <a:latin typeface="Calibri"/>
              <a:cs typeface="Calibri"/>
            </a:endParaRPr>
          </a:p>
          <a:p>
            <a:pPr marL="299085" marR="78105" indent="-287020">
              <a:lnSpc>
                <a:spcPct val="70000"/>
              </a:lnSpc>
              <a:spcBef>
                <a:spcPts val="84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Not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specific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restricted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MPN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ts val="2450"/>
              </a:lnSpc>
              <a:spcBef>
                <a:spcPts val="13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latin typeface="Calibri"/>
                <a:cs typeface="Calibri"/>
              </a:rPr>
              <a:t>Cooperate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driver mutation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&gt;&gt;influence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phenotype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ts val="2450"/>
              </a:lnSpc>
              <a:spcBef>
                <a:spcPts val="14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Epigenetic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regulator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(TET2, ASXL1,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EZH2,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IDH1,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DH2,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DNMT3A)</a:t>
            </a:r>
            <a:endParaRPr sz="2400">
              <a:latin typeface="Calibri"/>
              <a:cs typeface="Calibri"/>
            </a:endParaRPr>
          </a:p>
          <a:p>
            <a:pPr marL="299085" marR="48895" indent="-28702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RNA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splicing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(SF3B1,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SRSF2,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SETBP1,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SF3B2)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transcriptional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genes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(TP53,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IKZF1,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NFE2, CUX1).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4192" y="945591"/>
            <a:ext cx="43726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32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mutually</a:t>
            </a:r>
            <a:r>
              <a:rPr sz="32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20" dirty="0">
                <a:solidFill>
                  <a:srgbClr val="000000"/>
                </a:solidFill>
                <a:latin typeface="Calibri"/>
                <a:cs typeface="Calibri"/>
              </a:rPr>
              <a:t>exclusive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29071" y="1961388"/>
            <a:ext cx="5826760" cy="4622800"/>
            <a:chOff x="5529071" y="1961388"/>
            <a:chExt cx="5826760" cy="4622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9071" y="1961388"/>
              <a:ext cx="2859024" cy="29260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7739" y="1978152"/>
              <a:ext cx="2767583" cy="21640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095" y="4163567"/>
              <a:ext cx="2798063" cy="2420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23" y="534923"/>
            <a:ext cx="9843516" cy="12908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157" y="2323607"/>
            <a:ext cx="4555822" cy="18516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57258" y="2315812"/>
            <a:ext cx="10307320" cy="4360545"/>
            <a:chOff x="857258" y="2315812"/>
            <a:chExt cx="10307320" cy="436054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58" y="4261040"/>
              <a:ext cx="9138657" cy="24153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4773" y="2315812"/>
              <a:ext cx="5739193" cy="19071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MPN</a:t>
            </a:r>
            <a:r>
              <a:rPr spc="10" dirty="0"/>
              <a:t> </a:t>
            </a:r>
            <a:r>
              <a:rPr spc="-5" dirty="0"/>
              <a:t>diagnosis</a:t>
            </a:r>
            <a:r>
              <a:rPr spc="30" dirty="0"/>
              <a:t> </a:t>
            </a:r>
            <a:r>
              <a:rPr spc="-5" dirty="0"/>
              <a:t>needs</a:t>
            </a:r>
            <a:r>
              <a:rPr spc="10" dirty="0"/>
              <a:t> </a:t>
            </a:r>
            <a:r>
              <a:rPr spc="-10" dirty="0"/>
              <a:t>multidisciplinary</a:t>
            </a:r>
            <a:r>
              <a:rPr spc="70" dirty="0"/>
              <a:t> </a:t>
            </a:r>
            <a:r>
              <a:rPr spc="-10" dirty="0"/>
              <a:t>approach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1835" y="1825751"/>
            <a:ext cx="7885870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1850" y="503047"/>
          <a:ext cx="10534650" cy="5003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96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World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Organization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Classification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Myeloproliferative</a:t>
                      </a:r>
                      <a:r>
                        <a:rPr sz="1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Neoplasms,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Updated 2016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Chronic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myeloid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leukemia,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i="1" dirty="0">
                          <a:latin typeface="Calibri"/>
                          <a:cs typeface="Calibri"/>
                        </a:rPr>
                        <a:t>BCR-ABL1</a:t>
                      </a:r>
                      <a:r>
                        <a:rPr sz="20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positive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Chronic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neutrophilic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leukemia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Polycythemia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vera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Primary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myelofibrosis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Essential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thrombocythemia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Chronic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eosinophilic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leukemia,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otherwise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specified</a:t>
                      </a:r>
                      <a:r>
                        <a:rPr sz="1950" baseline="25641" dirty="0">
                          <a:latin typeface="Calibri"/>
                          <a:cs typeface="Calibri"/>
                        </a:rPr>
                        <a:t>*</a:t>
                      </a:r>
                      <a:endParaRPr sz="1950" baseline="25641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Myeloproliferative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neoplasm, unclassifiable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1440" marR="953769">
                        <a:lnSpc>
                          <a:spcPts val="1910"/>
                        </a:lnSpc>
                      </a:pPr>
                      <a:r>
                        <a:rPr sz="1600" i="1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6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Swerdlow</a:t>
                      </a:r>
                      <a:r>
                        <a:rPr sz="16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SH,</a:t>
                      </a:r>
                      <a:r>
                        <a:rPr sz="16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Campo</a:t>
                      </a:r>
                      <a:r>
                        <a:rPr sz="1600" i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E,</a:t>
                      </a:r>
                      <a:r>
                        <a:rPr sz="16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Harris</a:t>
                      </a:r>
                      <a:r>
                        <a:rPr sz="16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NL,</a:t>
                      </a:r>
                      <a:r>
                        <a:rPr sz="16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et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al,</a:t>
                      </a:r>
                      <a:r>
                        <a:rPr sz="16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eds.</a:t>
                      </a:r>
                      <a:r>
                        <a:rPr sz="16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6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Classification</a:t>
                      </a:r>
                      <a:r>
                        <a:rPr sz="16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20" dirty="0">
                          <a:latin typeface="Calibri"/>
                          <a:cs typeface="Calibri"/>
                        </a:rPr>
                        <a:t>Tumours</a:t>
                      </a:r>
                      <a:r>
                        <a:rPr sz="1600" i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Haematopoietic</a:t>
                      </a:r>
                      <a:r>
                        <a:rPr sz="1600" i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i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5" dirty="0">
                          <a:latin typeface="Calibri"/>
                          <a:cs typeface="Calibri"/>
                        </a:rPr>
                        <a:t>Lymphoid </a:t>
                      </a:r>
                      <a:r>
                        <a:rPr sz="1600" i="1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Tissues.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Revised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4th</a:t>
                      </a:r>
                      <a:r>
                        <a:rPr sz="16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ed. </a:t>
                      </a:r>
                      <a:r>
                        <a:rPr sz="1600" i="1" spc="-20" dirty="0">
                          <a:latin typeface="Calibri"/>
                          <a:cs typeface="Calibri"/>
                        </a:rPr>
                        <a:t>Lyon,</a:t>
                      </a:r>
                      <a:r>
                        <a:rPr sz="16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France:</a:t>
                      </a:r>
                      <a:r>
                        <a:rPr sz="16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IARC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Press;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 2017.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0388" y="481583"/>
            <a:ext cx="9031223" cy="43510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59763" y="4851019"/>
            <a:ext cx="8210550" cy="131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0" dirty="0">
                <a:latin typeface="Calibri"/>
                <a:cs typeface="Calibri"/>
              </a:rPr>
              <a:t>prevalence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45" dirty="0">
                <a:latin typeface="Calibri"/>
                <a:cs typeface="Calibri"/>
              </a:rPr>
              <a:t>PMF, </a:t>
            </a:r>
            <a:r>
              <a:rPr sz="1800" b="1" dirty="0">
                <a:latin typeface="Calibri"/>
                <a:cs typeface="Calibri"/>
              </a:rPr>
              <a:t>ET and </a:t>
            </a:r>
            <a:r>
              <a:rPr sz="1800" b="1" spc="-5" dirty="0">
                <a:latin typeface="Calibri"/>
                <a:cs typeface="Calibri"/>
              </a:rPr>
              <a:t>PV </a:t>
            </a:r>
            <a:r>
              <a:rPr sz="1800" b="1" dirty="0">
                <a:latin typeface="Calibri"/>
                <a:cs typeface="Calibri"/>
              </a:rPr>
              <a:t>in the US is </a:t>
            </a:r>
            <a:r>
              <a:rPr sz="1800" b="1" spc="-10" dirty="0">
                <a:latin typeface="Calibri"/>
                <a:cs typeface="Calibri"/>
              </a:rPr>
              <a:t>estimated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13,000, 134,000, and 148,000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annual </a:t>
            </a:r>
            <a:r>
              <a:rPr sz="1800" b="1" spc="-5" dirty="0">
                <a:latin typeface="Calibri"/>
                <a:cs typeface="Calibri"/>
              </a:rPr>
              <a:t>incidence </a:t>
            </a:r>
            <a:r>
              <a:rPr sz="1800" b="1" dirty="0">
                <a:latin typeface="Calibri"/>
                <a:cs typeface="Calibri"/>
              </a:rPr>
              <a:t>of CML, </a:t>
            </a:r>
            <a:r>
              <a:rPr sz="1800" b="1" spc="-5" dirty="0">
                <a:latin typeface="Calibri"/>
                <a:cs typeface="Calibri"/>
              </a:rPr>
              <a:t>PV </a:t>
            </a:r>
            <a:r>
              <a:rPr sz="1800" b="1" dirty="0">
                <a:latin typeface="Calibri"/>
                <a:cs typeface="Calibri"/>
              </a:rPr>
              <a:t>and ET </a:t>
            </a:r>
            <a:r>
              <a:rPr sz="1800" b="1" spc="-10" dirty="0">
                <a:latin typeface="Calibri"/>
                <a:cs typeface="Calibri"/>
              </a:rPr>
              <a:t>are </a:t>
            </a:r>
            <a:r>
              <a:rPr sz="1800" b="1" dirty="0">
                <a:latin typeface="Calibri"/>
                <a:cs typeface="Calibri"/>
              </a:rPr>
              <a:t>similar </a:t>
            </a:r>
            <a:r>
              <a:rPr sz="1800" b="1" spc="-10" dirty="0">
                <a:latin typeface="Calibri"/>
                <a:cs typeface="Calibri"/>
              </a:rPr>
              <a:t>at </a:t>
            </a:r>
            <a:r>
              <a:rPr sz="1800" b="1" spc="-5" dirty="0">
                <a:latin typeface="Calibri"/>
                <a:cs typeface="Calibri"/>
              </a:rPr>
              <a:t>1-2 </a:t>
            </a:r>
            <a:r>
              <a:rPr sz="1800" b="1" dirty="0">
                <a:latin typeface="Calibri"/>
                <a:cs typeface="Calibri"/>
              </a:rPr>
              <a:t>per 100,000 </a:t>
            </a:r>
            <a:r>
              <a:rPr sz="1800" b="1" spc="-5" dirty="0">
                <a:latin typeface="Calibri"/>
                <a:cs typeface="Calibri"/>
              </a:rPr>
              <a:t>person </a:t>
            </a:r>
            <a:r>
              <a:rPr sz="1800" b="1" dirty="0">
                <a:latin typeface="Calibri"/>
                <a:cs typeface="Calibri"/>
              </a:rPr>
              <a:t>in US.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PMF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0.3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100,000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person.</a:t>
            </a:r>
            <a:endParaRPr sz="1800">
              <a:latin typeface="Calibri"/>
              <a:cs typeface="Calibri"/>
            </a:endParaRPr>
          </a:p>
          <a:p>
            <a:pPr marL="1202055">
              <a:lnSpc>
                <a:spcPct val="100000"/>
              </a:lnSpc>
              <a:spcBef>
                <a:spcPts val="1530"/>
              </a:spcBef>
            </a:pPr>
            <a:r>
              <a:rPr sz="1800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https://pubmed.ncbi.nlm.nih.gov/23768070/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18" y="902194"/>
            <a:ext cx="8990101" cy="57378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07371" y="931621"/>
            <a:ext cx="153670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15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CML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earlier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patient </a:t>
            </a:r>
            <a:r>
              <a:rPr sz="1800" b="1" spc="-10" dirty="0">
                <a:latin typeface="Calibri"/>
                <a:cs typeface="Calibri"/>
              </a:rPr>
              <a:t>age at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onset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been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reported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areas </a:t>
            </a:r>
            <a:r>
              <a:rPr sz="1800" spc="-5" dirty="0">
                <a:latin typeface="Calibri"/>
                <a:cs typeface="Calibri"/>
              </a:rPr>
              <a:t>where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socioeconomic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status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lower</a:t>
            </a:r>
            <a:endParaRPr sz="1800">
              <a:latin typeface="Calibri"/>
              <a:cs typeface="Calibri"/>
            </a:endParaRPr>
          </a:p>
          <a:p>
            <a:pPr marL="130175">
              <a:lnSpc>
                <a:spcPct val="100000"/>
              </a:lnSpc>
              <a:spcBef>
                <a:spcPts val="62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PMF</a:t>
            </a:r>
            <a:endParaRPr sz="1800">
              <a:latin typeface="Calibri"/>
              <a:cs typeface="Calibri"/>
            </a:endParaRPr>
          </a:p>
          <a:p>
            <a:pPr marL="130175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prefibrotic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stage </a:t>
            </a:r>
            <a:r>
              <a:rPr sz="1800" spc="-10" dirty="0">
                <a:latin typeface="Calibri"/>
                <a:cs typeface="Calibri"/>
              </a:rPr>
              <a:t>accounts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30―50%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PMF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21615" marR="105410">
              <a:lnSpc>
                <a:spcPct val="100000"/>
              </a:lnSpc>
              <a:spcBef>
                <a:spcPts val="1510"/>
              </a:spcBef>
            </a:pP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ET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second </a:t>
            </a:r>
            <a:r>
              <a:rPr sz="1800" spc="-5" dirty="0">
                <a:latin typeface="Calibri"/>
                <a:cs typeface="Calibri"/>
              </a:rPr>
              <a:t> peak in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particular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women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aged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 30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years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631" y="577595"/>
            <a:ext cx="10757916" cy="12512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8975" y="3612007"/>
            <a:ext cx="15100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830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Workup 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Suspicion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of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MPN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5397" y="2129409"/>
            <a:ext cx="7900034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CBC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differential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Comprehensive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metabolic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panel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FISH 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multiplex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RT-PCR </a:t>
            </a:r>
            <a:r>
              <a:rPr sz="1800" spc="-10" dirty="0">
                <a:latin typeface="Calibri"/>
                <a:cs typeface="Calibri"/>
              </a:rPr>
              <a:t>(if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BCR-ABL1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PBS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BMA,</a:t>
            </a:r>
            <a:r>
              <a:rPr sz="1800" spc="-10" dirty="0">
                <a:latin typeface="Calibri"/>
                <a:cs typeface="Calibri"/>
              </a:rPr>
              <a:t> iron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staining,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BMB, </a:t>
            </a:r>
            <a:r>
              <a:rPr sz="1800" spc="-15" dirty="0">
                <a:latin typeface="Calibri"/>
                <a:cs typeface="Calibri"/>
              </a:rPr>
              <a:t>Reticulin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Trichrome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staining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BM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PB cytogenetic </a:t>
            </a:r>
            <a:r>
              <a:rPr sz="1800" spc="-10" dirty="0">
                <a:latin typeface="Calibri"/>
                <a:cs typeface="Calibri"/>
              </a:rPr>
              <a:t>(PB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inaspirable)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Molecular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testing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PB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dirty="0">
                <a:latin typeface="Calibri"/>
                <a:cs typeface="Calibri"/>
              </a:rPr>
              <a:t> BM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JAK2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V617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mutation&gt;&gt;CALR,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MPL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JAK2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exon12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molecular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tests </a:t>
            </a:r>
            <a:r>
              <a:rPr sz="1800" spc="-5" dirty="0">
                <a:latin typeface="Calibri"/>
                <a:cs typeface="Calibri"/>
              </a:rPr>
              <a:t>using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multigenes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panel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include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↑↑↑↑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Once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MPN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confirmed,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NGS </a:t>
            </a:r>
            <a:r>
              <a:rPr sz="1800" spc="-10" dirty="0">
                <a:latin typeface="Calibri"/>
                <a:cs typeface="Calibri"/>
              </a:rPr>
              <a:t>recommended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mutational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prognostication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HLA </a:t>
            </a:r>
            <a:r>
              <a:rPr sz="1800" spc="-15" dirty="0">
                <a:latin typeface="Calibri"/>
                <a:cs typeface="Calibri"/>
              </a:rPr>
              <a:t>test</a:t>
            </a:r>
            <a:r>
              <a:rPr sz="1800" spc="-5" dirty="0">
                <a:latin typeface="Calibri"/>
                <a:cs typeface="Calibri"/>
              </a:rPr>
              <a:t> if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considering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allogenic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BMT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Serum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erythropoietin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level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Serum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iron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Coagulation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evaluate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acquired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VWD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other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coagulopathy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07" y="1046733"/>
            <a:ext cx="444627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spc="-25" dirty="0">
                <a:solidFill>
                  <a:srgbClr val="000000"/>
                </a:solidFill>
                <a:latin typeface="Calibri Light"/>
                <a:cs typeface="Calibri Light"/>
              </a:rPr>
              <a:t>Chronic</a:t>
            </a:r>
            <a:r>
              <a:rPr sz="3200" b="0" spc="-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200" b="0" spc="-35" dirty="0">
                <a:solidFill>
                  <a:srgbClr val="000000"/>
                </a:solidFill>
                <a:latin typeface="Calibri Light"/>
                <a:cs typeface="Calibri Light"/>
              </a:rPr>
              <a:t>myeloid</a:t>
            </a:r>
            <a:r>
              <a:rPr sz="3200" b="0" spc="-9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200" b="0" spc="-30" dirty="0">
                <a:solidFill>
                  <a:srgbClr val="000000"/>
                </a:solidFill>
                <a:latin typeface="Calibri Light"/>
                <a:cs typeface="Calibri Light"/>
              </a:rPr>
              <a:t>leukaemia, </a:t>
            </a:r>
            <a:r>
              <a:rPr sz="3200" b="0" spc="-7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200" b="0" spc="-25" dirty="0">
                <a:solidFill>
                  <a:srgbClr val="000000"/>
                </a:solidFill>
                <a:latin typeface="Calibri Light"/>
                <a:cs typeface="Calibri Light"/>
              </a:rPr>
              <a:t>BCR-ABL1―positive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1684" y="457200"/>
            <a:ext cx="3314700" cy="24856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8768" y="2034666"/>
            <a:ext cx="3387090" cy="31534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723265" indent="-342900" algn="just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prototype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Myeloproliferative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Neoplasia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90000"/>
              </a:lnSpc>
              <a:spcBef>
                <a:spcPts val="975"/>
              </a:spcBef>
              <a:buFont typeface="Arial MT"/>
              <a:buChar char="•"/>
              <a:tabLst>
                <a:tab pos="354965" algn="l"/>
                <a:tab pos="355600" algn="l"/>
                <a:tab pos="1929764" algn="l"/>
              </a:tabLst>
            </a:pPr>
            <a:r>
              <a:rPr sz="2400" spc="-5" dirty="0">
                <a:latin typeface="Calibri"/>
                <a:cs typeface="Calibri"/>
              </a:rPr>
              <a:t>The diagnosis </a:t>
            </a:r>
            <a:r>
              <a:rPr sz="2400" spc="-10" dirty="0">
                <a:latin typeface="Calibri"/>
                <a:cs typeface="Calibri"/>
              </a:rPr>
              <a:t>require </a:t>
            </a:r>
            <a:r>
              <a:rPr sz="2400" spc="-5" dirty="0">
                <a:latin typeface="Calibri"/>
                <a:cs typeface="Calibri"/>
              </a:rPr>
              <a:t> detection of Ph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chromosome- </a:t>
            </a:r>
            <a:r>
              <a:rPr sz="2400" spc="-15" dirty="0">
                <a:latin typeface="Calibri"/>
                <a:cs typeface="Calibri"/>
              </a:rPr>
              <a:t>BCR/ABL1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fusion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	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appropriate </a:t>
            </a:r>
            <a:r>
              <a:rPr sz="2400" spc="-5" dirty="0">
                <a:latin typeface="Calibri"/>
                <a:cs typeface="Calibri"/>
              </a:rPr>
              <a:t>clinical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hematological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context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1684" y="2999232"/>
            <a:ext cx="2857500" cy="2857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2295" y="3144503"/>
            <a:ext cx="3743431" cy="26363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66504" y="457200"/>
            <a:ext cx="1472100" cy="26410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985" y="648080"/>
            <a:ext cx="63373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0" dirty="0">
                <a:solidFill>
                  <a:srgbClr val="000000"/>
                </a:solidFill>
                <a:latin typeface="Calibri Light"/>
                <a:cs typeface="Calibri Light"/>
              </a:rPr>
              <a:t>Ph-Negative</a:t>
            </a:r>
            <a:r>
              <a:rPr sz="4000" b="0" spc="-11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000" b="0" spc="-45" dirty="0">
                <a:solidFill>
                  <a:srgbClr val="000000"/>
                </a:solidFill>
                <a:latin typeface="Calibri Light"/>
                <a:cs typeface="Calibri Light"/>
              </a:rPr>
              <a:t>MPN-Pathogenesis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5005705" cy="40297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9235">
              <a:lnSpc>
                <a:spcPct val="8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  <a:tab pos="4761230" algn="l"/>
              </a:tabLst>
            </a:pPr>
            <a:r>
              <a:rPr sz="2400" spc="-5" dirty="0">
                <a:latin typeface="Calibri"/>
                <a:cs typeface="Calibri"/>
              </a:rPr>
              <a:t>The diagnosis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management of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patients </a:t>
            </a:r>
            <a:r>
              <a:rPr sz="2400" dirty="0">
                <a:latin typeface="Calibri"/>
                <a:cs typeface="Calibri"/>
              </a:rPr>
              <a:t>with MPN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spc="-15" dirty="0">
                <a:latin typeface="Calibri"/>
                <a:cs typeface="Calibri"/>
              </a:rPr>
              <a:t>evolved </a:t>
            </a:r>
            <a:r>
              <a:rPr sz="2400" spc="-5" dirty="0">
                <a:latin typeface="Calibri"/>
                <a:cs typeface="Calibri"/>
              </a:rPr>
              <a:t>since </a:t>
            </a:r>
            <a:r>
              <a:rPr sz="2400" dirty="0">
                <a:latin typeface="Calibri"/>
                <a:cs typeface="Calibri"/>
              </a:rPr>
              <a:t> the </a:t>
            </a:r>
            <a:r>
              <a:rPr sz="2400" spc="-10" dirty="0">
                <a:latin typeface="Calibri"/>
                <a:cs typeface="Calibri"/>
              </a:rPr>
              <a:t>identification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Driver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mutations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(JAK2, </a:t>
            </a:r>
            <a:r>
              <a:rPr sz="2400" spc="-5" dirty="0">
                <a:latin typeface="Calibri"/>
                <a:cs typeface="Calibri"/>
              </a:rPr>
              <a:t>CALR, </a:t>
            </a:r>
            <a:r>
              <a:rPr sz="2400" dirty="0">
                <a:latin typeface="Calibri"/>
                <a:cs typeface="Calibri"/>
              </a:rPr>
              <a:t>and MPL </a:t>
            </a:r>
            <a:r>
              <a:rPr sz="2400" spc="-10" dirty="0">
                <a:latin typeface="Calibri"/>
                <a:cs typeface="Calibri"/>
              </a:rPr>
              <a:t>mutations)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development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targeted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therapy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esul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ed in </a:t>
            </a:r>
            <a:r>
              <a:rPr sz="2400" spc="-5" dirty="0">
                <a:latin typeface="Calibri"/>
                <a:cs typeface="Calibri"/>
              </a:rPr>
              <a:t>signifi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	in  </a:t>
            </a:r>
            <a:r>
              <a:rPr sz="2400" spc="-5" dirty="0">
                <a:latin typeface="Calibri"/>
                <a:cs typeface="Calibri"/>
              </a:rPr>
              <a:t>disease </a:t>
            </a:r>
            <a:r>
              <a:rPr sz="2400" spc="-15" dirty="0">
                <a:latin typeface="Calibri"/>
                <a:cs typeface="Calibri"/>
              </a:rPr>
              <a:t>related symptoms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quality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life.</a:t>
            </a:r>
            <a:endParaRPr sz="2400">
              <a:latin typeface="Calibri"/>
              <a:cs typeface="Calibri"/>
            </a:endParaRPr>
          </a:p>
          <a:p>
            <a:pPr marL="241300" marR="165735" indent="-229235">
              <a:lnSpc>
                <a:spcPts val="2300"/>
              </a:lnSpc>
              <a:spcBef>
                <a:spcPts val="980"/>
              </a:spcBef>
              <a:buFont typeface="Arial MT"/>
              <a:buChar char="•"/>
              <a:tabLst>
                <a:tab pos="309880" algn="l"/>
                <a:tab pos="310515" algn="l"/>
                <a:tab pos="1620520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5" dirty="0">
                <a:latin typeface="Calibri"/>
                <a:cs typeface="Calibri"/>
              </a:rPr>
              <a:t>emphasizing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accentuating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marrow </a:t>
            </a:r>
            <a:r>
              <a:rPr sz="2400" spc="-5" dirty="0">
                <a:latin typeface="Calibri"/>
                <a:cs typeface="Calibri"/>
              </a:rPr>
              <a:t>cytomorphology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histomorphology- </a:t>
            </a:r>
            <a:r>
              <a:rPr sz="2400" spc="-5" dirty="0">
                <a:latin typeface="Calibri"/>
                <a:cs typeface="Calibri"/>
              </a:rPr>
              <a:t>new diagnostic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criteria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	</a:t>
            </a:r>
            <a:r>
              <a:rPr sz="2400" b="1" spc="-5" dirty="0">
                <a:latin typeface="Calibri"/>
                <a:cs typeface="Calibri"/>
              </a:rPr>
              <a:t>WHO </a:t>
            </a:r>
            <a:r>
              <a:rPr sz="2400" b="1" spc="-15" dirty="0">
                <a:latin typeface="Calibri"/>
                <a:cs typeface="Calibri"/>
              </a:rPr>
              <a:t>update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DD of Ph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negative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MPN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9331" y="1690116"/>
            <a:ext cx="2334768" cy="23911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5394" y="4152900"/>
            <a:ext cx="6079236" cy="2493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1554</Words>
  <Application>Microsoft Office PowerPoint</Application>
  <PresentationFormat>Widescreen</PresentationFormat>
  <Paragraphs>250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MT</vt:lpstr>
      <vt:lpstr>Calibri</vt:lpstr>
      <vt:lpstr>Calibri Light</vt:lpstr>
      <vt:lpstr>Times New Roman</vt:lpstr>
      <vt:lpstr>Office Theme</vt:lpstr>
      <vt:lpstr>Myeloproliferative Neoplasms  Epidemiology, pathology and Pathogenesis</vt:lpstr>
      <vt:lpstr>Myeloproliferative Neoplasms</vt:lpstr>
      <vt:lpstr>Myeloproliferative  Neoplasms</vt:lpstr>
      <vt:lpstr>PowerPoint Presentation</vt:lpstr>
      <vt:lpstr>PowerPoint Presentation</vt:lpstr>
      <vt:lpstr>PowerPoint Presentation</vt:lpstr>
      <vt:lpstr>PowerPoint Presentation</vt:lpstr>
      <vt:lpstr>Chronic myeloid leukaemia,  BCR-ABL1―positive</vt:lpstr>
      <vt:lpstr>Ph-Negative MPN-Pathogenesis</vt:lpstr>
      <vt:lpstr>Pathologist has more important role in Dx</vt:lpstr>
      <vt:lpstr>PowerPoint Presentation</vt:lpstr>
      <vt:lpstr>Bone Marrow sampling should be done for initial evaluation and  follow up, and differential diagnosis</vt:lpstr>
      <vt:lpstr>1- Adequacy of  specimen, decalcification  and fixation</vt:lpstr>
      <vt:lpstr>2- Cellularity and distribution</vt:lpstr>
      <vt:lpstr>3- Morphology</vt:lpstr>
      <vt:lpstr>4- Megakaryocytes number, shape and topography</vt:lpstr>
      <vt:lpstr>5- Degree of fibrosis</vt:lpstr>
      <vt:lpstr>6- Iron staining</vt:lpstr>
      <vt:lpstr>7- Immunohistochemistry</vt:lpstr>
      <vt:lpstr>8- Cytogenetic analysis</vt:lpstr>
      <vt:lpstr>These finding exclude ET  diagnosis</vt:lpstr>
      <vt:lpstr>“Driver” Genetic Abnormalities in Myeloproliferative Neoplasms</vt:lpstr>
      <vt:lpstr>PowerPoint Presentation</vt:lpstr>
      <vt:lpstr>JAK2 Mutation</vt:lpstr>
      <vt:lpstr>PowerPoint Presentation</vt:lpstr>
      <vt:lpstr>PowerPoint Presentation</vt:lpstr>
      <vt:lpstr>CALR Mutation</vt:lpstr>
      <vt:lpstr>PowerPoint Presentation</vt:lpstr>
      <vt:lpstr>MPL Mutation</vt:lpstr>
      <vt:lpstr>CSF3R Mutation</vt:lpstr>
      <vt:lpstr>Are not mutually exclusive</vt:lpstr>
      <vt:lpstr>PowerPoint Presentation</vt:lpstr>
      <vt:lpstr>MPN diagnosis needs multidisciplinary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Pardis Nematollahi</dc:creator>
  <cp:lastModifiedBy>shaghayegh.sheikholeslami</cp:lastModifiedBy>
  <cp:revision>1</cp:revision>
  <dcterms:created xsi:type="dcterms:W3CDTF">2022-05-19T15:01:36Z</dcterms:created>
  <dcterms:modified xsi:type="dcterms:W3CDTF">2022-05-19T15:02:31Z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2022-05-19T00:00:00Z</vt:filetime>
  </property>
</Properties>
</file>