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2791" y="3551966"/>
            <a:ext cx="10993549" cy="1417968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Mobile technologies in medical education: AMEE Guide No. 105</a:t>
            </a:r>
            <a:br>
              <a:rPr lang="en-US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Ken Masters, Rachel H. Ellaway, David Topps, Douglas Archibald &amp; Rebecca J. Hogue</a:t>
            </a:r>
          </a:p>
        </p:txBody>
      </p:sp>
      <p:pic>
        <p:nvPicPr>
          <p:cNvPr id="4" name="Picture 3" descr="C:\Users\Amin\Desktop\636616457166622475_lg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375" y="645570"/>
            <a:ext cx="1211580" cy="9505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8672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cs typeface="B Titr" panose="00000700000000000000" pitchFamily="2" charset="-78"/>
              </a:rPr>
              <a:t>مقدمه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259" y="1816429"/>
            <a:ext cx="11029615" cy="3678303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§"/>
            </a:pPr>
            <a:r>
              <a:rPr lang="fa-IR" sz="2800" dirty="0">
                <a:cs typeface="B Zar" panose="00000400000000000000" pitchFamily="2" charset="-78"/>
              </a:rPr>
              <a:t>رشد و توسعه یادگیری سیار در هشت ساله اخیر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2800" dirty="0">
                <a:cs typeface="B Zar" panose="00000400000000000000" pitchFamily="2" charset="-78"/>
              </a:rPr>
              <a:t>ضرورت </a:t>
            </a:r>
            <a:r>
              <a:rPr lang="fa-IR" sz="2800" dirty="0">
                <a:solidFill>
                  <a:schemeClr val="accent2">
                    <a:lumMod val="50000"/>
                  </a:schemeClr>
                </a:solidFill>
                <a:cs typeface="B Zar" panose="00000400000000000000" pitchFamily="2" charset="-78"/>
              </a:rPr>
              <a:t>آشنایی مدرسان آموزش پزشکی </a:t>
            </a:r>
            <a:r>
              <a:rPr lang="fa-IR" sz="2800" dirty="0">
                <a:cs typeface="B Zar" panose="00000400000000000000" pitchFamily="2" charset="-78"/>
              </a:rPr>
              <a:t>در خصوص </a:t>
            </a:r>
            <a:r>
              <a:rPr lang="fa-IR" sz="2800" dirty="0">
                <a:solidFill>
                  <a:schemeClr val="accent2">
                    <a:lumMod val="50000"/>
                  </a:schemeClr>
                </a:solidFill>
                <a:cs typeface="B Zar" panose="00000400000000000000" pitchFamily="2" charset="-78"/>
              </a:rPr>
              <a:t>زیربنای تئوریک </a:t>
            </a:r>
            <a:r>
              <a:rPr lang="fa-IR" sz="2800" dirty="0">
                <a:cs typeface="B Zar" panose="00000400000000000000" pitchFamily="2" charset="-78"/>
              </a:rPr>
              <a:t>استفاده از این فناوری ها در آموزش و کاربردهای عملی و </a:t>
            </a:r>
            <a:r>
              <a:rPr lang="fa-IR" sz="2800" dirty="0" smtClean="0">
                <a:cs typeface="B Zar" panose="00000400000000000000" pitchFamily="2" charset="-78"/>
              </a:rPr>
              <a:t>محدودیت‌های </a:t>
            </a:r>
            <a:r>
              <a:rPr lang="fa-IR" sz="2800" dirty="0">
                <a:cs typeface="B Zar" panose="00000400000000000000" pitchFamily="2" charset="-78"/>
              </a:rPr>
              <a:t>استفاده از این فناوری ها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2800" dirty="0">
                <a:cs typeface="B Zar" panose="00000400000000000000" pitchFamily="2" charset="-78"/>
              </a:rPr>
              <a:t>معرفی و ارائه این مفاهیم و فناوری ها در تمام سطوح آموزش پزشکی و ارتقای آموزش مدرسین علوم پزشکی و در نهایت بهبود مراقبت از بیمار </a:t>
            </a:r>
            <a:endParaRPr lang="en-US" sz="2800" dirty="0">
              <a:cs typeface="B Zar" panose="000004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903" y="4418542"/>
            <a:ext cx="2510897" cy="2510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631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200" dirty="0">
                <a:cs typeface="B Titr" panose="00000700000000000000" pitchFamily="2" charset="-78"/>
              </a:rPr>
              <a:t>عناوین مورد اشاره در این راهنما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75229"/>
            <a:ext cx="11029615" cy="3678303"/>
          </a:xfrm>
        </p:spPr>
        <p:txBody>
          <a:bodyPr>
            <a:noAutofit/>
          </a:bodyPr>
          <a:lstStyle/>
          <a:p>
            <a:pPr algn="r" rtl="1"/>
            <a:r>
              <a:rPr lang="fa-IR" sz="2400" dirty="0">
                <a:cs typeface="B Zar" panose="00000400000000000000" pitchFamily="2" charset="-78"/>
              </a:rPr>
              <a:t>تغییرات فناوری در </a:t>
            </a:r>
            <a:r>
              <a:rPr lang="fa-IR" sz="2400" dirty="0" smtClean="0">
                <a:cs typeface="B Zar" panose="00000400000000000000" pitchFamily="2" charset="-78"/>
              </a:rPr>
              <a:t>سال‌های </a:t>
            </a:r>
            <a:r>
              <a:rPr lang="fa-IR" sz="2400" dirty="0">
                <a:cs typeface="B Zar" panose="00000400000000000000" pitchFamily="2" charset="-78"/>
              </a:rPr>
              <a:t>اخیر</a:t>
            </a:r>
          </a:p>
          <a:p>
            <a:pPr algn="r" rtl="1"/>
            <a:r>
              <a:rPr lang="fa-IR" sz="2400" dirty="0">
                <a:cs typeface="B Zar" panose="00000400000000000000" pitchFamily="2" charset="-78"/>
              </a:rPr>
              <a:t>کاربردهای استفاده از این فناوری ها در زندگی روزمره ما و در آموزش پزشکی و حوزه های مختلف اون</a:t>
            </a:r>
          </a:p>
          <a:p>
            <a:pPr algn="r" rtl="1"/>
            <a:r>
              <a:rPr lang="fa-IR" sz="2400" dirty="0">
                <a:cs typeface="B Zar" panose="00000400000000000000" pitchFamily="2" charset="-78"/>
              </a:rPr>
              <a:t>بررسی مبانی نظری و درک بهتر از ابزارهای یادگیر سیار</a:t>
            </a:r>
          </a:p>
          <a:p>
            <a:pPr algn="r" rtl="1"/>
            <a:r>
              <a:rPr lang="fa-IR" sz="2400" dirty="0">
                <a:cs typeface="B Zar" panose="00000400000000000000" pitchFamily="2" charset="-78"/>
              </a:rPr>
              <a:t>بیان سلسله مراتب نیازهای موسسه ، مدرسان و فراگیران از فناوری سیار بر اساس </a:t>
            </a:r>
            <a:r>
              <a:rPr lang="fa-IR" sz="2400" dirty="0" smtClean="0">
                <a:cs typeface="B Zar" panose="00000400000000000000" pitchFamily="2" charset="-78"/>
              </a:rPr>
              <a:t>سلسله </a:t>
            </a:r>
            <a:r>
              <a:rPr lang="fa-IR" sz="2400" dirty="0">
                <a:cs typeface="B Zar" panose="00000400000000000000" pitchFamily="2" charset="-78"/>
              </a:rPr>
              <a:t>نیازهای مازلو</a:t>
            </a:r>
          </a:p>
          <a:p>
            <a:pPr algn="r" rtl="1"/>
            <a:r>
              <a:rPr lang="fa-IR" sz="2400" dirty="0">
                <a:cs typeface="B Zar" panose="00000400000000000000" pitchFamily="2" charset="-78"/>
              </a:rPr>
              <a:t>نگاه مختصری </a:t>
            </a:r>
            <a:r>
              <a:rPr lang="fa-IR" sz="2400" dirty="0" smtClean="0">
                <a:cs typeface="B Zar" panose="00000400000000000000" pitchFamily="2" charset="-78"/>
              </a:rPr>
              <a:t>به</a:t>
            </a:r>
            <a:r>
              <a:rPr lang="en-US" sz="2400" dirty="0" smtClean="0">
                <a:cs typeface="B Zar" panose="00000400000000000000" pitchFamily="2" charset="-78"/>
              </a:rPr>
              <a:t> </a:t>
            </a:r>
            <a:r>
              <a:rPr lang="fa-IR" sz="2400" dirty="0" smtClean="0">
                <a:cs typeface="B Zar" panose="00000400000000000000" pitchFamily="2" charset="-78"/>
              </a:rPr>
              <a:t>یادگیری </a:t>
            </a:r>
            <a:r>
              <a:rPr lang="fa-IR" sz="2400" dirty="0">
                <a:cs typeface="B Zar" panose="00000400000000000000" pitchFamily="2" charset="-78"/>
              </a:rPr>
              <a:t>سیار </a:t>
            </a:r>
            <a:r>
              <a:rPr lang="fa-IR" sz="2400" dirty="0" smtClean="0">
                <a:cs typeface="B Zar" panose="00000400000000000000" pitchFamily="2" charset="-78"/>
              </a:rPr>
              <a:t>در آینده</a:t>
            </a:r>
            <a:endParaRPr lang="en-US" sz="2400" dirty="0">
              <a:cs typeface="B Zar" panose="00000400000000000000" pitchFamily="2" charset="-78"/>
            </a:endParaRPr>
          </a:p>
          <a:p>
            <a:pPr algn="r" rtl="1"/>
            <a:r>
              <a:rPr lang="fa-IR" sz="2400" dirty="0" smtClean="0">
                <a:cs typeface="B Zar" panose="00000400000000000000" pitchFamily="2" charset="-78"/>
              </a:rPr>
              <a:t> </a:t>
            </a:r>
            <a:endParaRPr lang="en-US" sz="2400" dirty="0">
              <a:cs typeface="B Zar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37" y="4804832"/>
            <a:ext cx="2600325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585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400" dirty="0">
                <a:cs typeface="B Titr" panose="00000700000000000000" pitchFamily="2" charset="-78"/>
              </a:rPr>
              <a:t>حیطه بندی کاربردهای فناوری های سیار در زندگی روزمره و آموزش پزشکی </a:t>
            </a:r>
            <a:endParaRPr lang="en-US" sz="2400" dirty="0">
              <a:cs typeface="B Titr" panose="000007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2800" y="2150533"/>
            <a:ext cx="7289800" cy="4461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632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400" dirty="0">
                <a:cs typeface="B Titr" panose="00000700000000000000" pitchFamily="2" charset="-78"/>
              </a:rPr>
              <a:t>مزایای استفاد ه از یادگیری </a:t>
            </a:r>
            <a:r>
              <a:rPr lang="fa-IR" sz="2400" dirty="0" smtClean="0">
                <a:cs typeface="B Titr" panose="00000700000000000000" pitchFamily="2" charset="-78"/>
              </a:rPr>
              <a:t>سیار در آموزش پزشکی  </a:t>
            </a:r>
            <a:endParaRPr lang="en-US" sz="24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>
                <a:cs typeface="B Zar" panose="00000400000000000000" pitchFamily="2" charset="-78"/>
              </a:rPr>
              <a:t>سهولت حمل و نقل و امکان ارتباط برقراری ارتباط بین افراد و منابع</a:t>
            </a:r>
          </a:p>
          <a:p>
            <a:pPr algn="r" rtl="1"/>
            <a:r>
              <a:rPr lang="fa-IR" sz="2400" dirty="0">
                <a:cs typeface="B Zar" panose="00000400000000000000" pitchFamily="2" charset="-78"/>
              </a:rPr>
              <a:t>امکان دسترسی به منابع مثل مقالات و کتب</a:t>
            </a:r>
          </a:p>
          <a:p>
            <a:pPr algn="r" rtl="1"/>
            <a:r>
              <a:rPr lang="fa-IR" sz="2400" dirty="0" smtClean="0">
                <a:cs typeface="B Zar" panose="00000400000000000000" pitchFamily="2" charset="-78"/>
              </a:rPr>
              <a:t>پزشکی </a:t>
            </a:r>
            <a:r>
              <a:rPr lang="fa-IR" sz="2400" dirty="0">
                <a:cs typeface="B Zar" panose="00000400000000000000" pitchFamily="2" charset="-78"/>
              </a:rPr>
              <a:t>مبتنی بر شواهد و تصمیم گیری بالینی </a:t>
            </a:r>
          </a:p>
          <a:p>
            <a:pPr algn="r" rtl="1"/>
            <a:r>
              <a:rPr lang="fa-IR" sz="2400" dirty="0" smtClean="0">
                <a:cs typeface="B Zar" panose="00000400000000000000" pitchFamily="2" charset="-78"/>
              </a:rPr>
              <a:t>بهبود عملکرد </a:t>
            </a:r>
            <a:r>
              <a:rPr lang="fa-IR" sz="2400" dirty="0">
                <a:cs typeface="B Zar" panose="00000400000000000000" pitchFamily="2" charset="-78"/>
              </a:rPr>
              <a:t>فراگیر</a:t>
            </a:r>
          </a:p>
          <a:p>
            <a:pPr algn="r" rtl="1"/>
            <a:r>
              <a:rPr lang="fa-IR" sz="2400" dirty="0">
                <a:cs typeface="B Zar" panose="00000400000000000000" pitchFamily="2" charset="-78"/>
              </a:rPr>
              <a:t>ارتقای کیفیت </a:t>
            </a:r>
            <a:r>
              <a:rPr lang="fa-IR" sz="2400" dirty="0" smtClean="0">
                <a:cs typeface="B Zar" panose="00000400000000000000" pitchFamily="2" charset="-78"/>
              </a:rPr>
              <a:t>تدریس</a:t>
            </a:r>
            <a:endParaRPr lang="fa-IR" sz="2400" dirty="0">
              <a:cs typeface="B Zar" panose="00000400000000000000" pitchFamily="2" charset="-78"/>
            </a:endParaRPr>
          </a:p>
          <a:p>
            <a:pPr algn="r" rtl="1"/>
            <a:r>
              <a:rPr lang="fa-IR" sz="2400" dirty="0">
                <a:cs typeface="B Zar" panose="00000400000000000000" pitchFamily="2" charset="-78"/>
              </a:rPr>
              <a:t>ارتقای عملکرد فراگیران در </a:t>
            </a:r>
            <a:r>
              <a:rPr lang="fa-IR" sz="2400" dirty="0" smtClean="0">
                <a:cs typeface="B Zar" panose="00000400000000000000" pitchFamily="2" charset="-78"/>
              </a:rPr>
              <a:t>آزمون‌ها </a:t>
            </a:r>
            <a:endParaRPr lang="en-US" sz="2400" dirty="0">
              <a:cs typeface="B Zar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16" y="3169227"/>
            <a:ext cx="4370456" cy="258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336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dirty="0">
                <a:cs typeface="B Titr" panose="00000700000000000000" pitchFamily="2" charset="-78"/>
              </a:rPr>
              <a:t>مبانی تئوریک </a:t>
            </a:r>
            <a:r>
              <a:rPr lang="fa-IR" sz="3200" dirty="0">
                <a:cs typeface="B Titr" panose="00000700000000000000" pitchFamily="2" charset="-78"/>
              </a:rPr>
              <a:t>یادگیری سیا</a:t>
            </a:r>
            <a:r>
              <a:rPr lang="fa-IR" sz="3200" dirty="0">
                <a:cs typeface="B Titr" panose="00000700000000000000" pitchFamily="2" charset="-78"/>
              </a:rPr>
              <a:t>ر </a:t>
            </a:r>
            <a:endParaRPr lang="en-US" sz="3200" dirty="0">
              <a:cs typeface="B Titr" panose="000007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5601" y="2040466"/>
            <a:ext cx="8373532" cy="4461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343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2400" dirty="0">
                <a:cs typeface="B Titr" panose="00000700000000000000" pitchFamily="2" charset="-78"/>
              </a:rPr>
              <a:t>سلسه مرتب نیازها برای فناوری سیار در آموزش پزشکی</a:t>
            </a:r>
            <a:r>
              <a:rPr lang="fa-IR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4800" y="1913467"/>
            <a:ext cx="8001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624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dirty="0" smtClean="0">
                <a:cs typeface="B Titr" panose="00000700000000000000" pitchFamily="2" charset="-78"/>
              </a:rPr>
              <a:t>یادگیری </a:t>
            </a:r>
            <a:r>
              <a:rPr lang="fa-IR" sz="3200" dirty="0">
                <a:cs typeface="B Titr" panose="00000700000000000000" pitchFamily="2" charset="-78"/>
              </a:rPr>
              <a:t>سیار در آینده 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400" dirty="0">
                <a:cs typeface="B Zar" panose="00000400000000000000" pitchFamily="2" charset="-78"/>
              </a:rPr>
              <a:t>استفاده از ابزارهای </a:t>
            </a:r>
            <a:r>
              <a:rPr lang="fa-IR" sz="2400" dirty="0" smtClean="0">
                <a:cs typeface="B Zar" panose="00000400000000000000" pitchFamily="2" charset="-78"/>
              </a:rPr>
              <a:t>پوشیدنی </a:t>
            </a:r>
            <a:endParaRPr lang="fa-IR" sz="2400" dirty="0">
              <a:cs typeface="B Zar" panose="00000400000000000000" pitchFamily="2" charset="-78"/>
            </a:endParaRPr>
          </a:p>
          <a:p>
            <a:pPr algn="r" rtl="1"/>
            <a:r>
              <a:rPr lang="fa-IR" sz="2400" dirty="0">
                <a:cs typeface="B Zar" panose="00000400000000000000" pitchFamily="2" charset="-78"/>
              </a:rPr>
              <a:t>دسترسی به منابع چند گانه و بیشتر</a:t>
            </a:r>
          </a:p>
          <a:p>
            <a:pPr algn="r" rtl="1"/>
            <a:r>
              <a:rPr lang="fa-IR" sz="2400" dirty="0">
                <a:cs typeface="B Zar" panose="00000400000000000000" pitchFamily="2" charset="-78"/>
              </a:rPr>
              <a:t>توجه به رعایت نکات اخلاقی و حرفه ای </a:t>
            </a:r>
            <a:endParaRPr lang="en-US" sz="2400" dirty="0">
              <a:cs typeface="B Zar" panose="000004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133" y="2109437"/>
            <a:ext cx="2959099" cy="23066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9468" y="4602950"/>
            <a:ext cx="3043766" cy="172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783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dirty="0" smtClean="0">
                <a:cs typeface="B Titr" panose="00000700000000000000" pitchFamily="2" charset="-78"/>
              </a:rPr>
              <a:t>نتیجه‌گیری 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>
                <a:cs typeface="B Zar" panose="00000400000000000000" pitchFamily="2" charset="-78"/>
              </a:rPr>
              <a:t>وضع قوانین </a:t>
            </a:r>
            <a:r>
              <a:rPr lang="fa-IR" sz="2400" dirty="0" smtClean="0">
                <a:cs typeface="B Zar" panose="00000400000000000000" pitchFamily="2" charset="-78"/>
              </a:rPr>
              <a:t>موسسه‌ای</a:t>
            </a:r>
            <a:endParaRPr lang="fa-IR" sz="2400" dirty="0">
              <a:cs typeface="B Zar" panose="00000400000000000000" pitchFamily="2" charset="-78"/>
            </a:endParaRPr>
          </a:p>
          <a:p>
            <a:pPr algn="r" rtl="1"/>
            <a:r>
              <a:rPr lang="fa-IR" sz="2400" dirty="0">
                <a:cs typeface="B Zar" panose="00000400000000000000" pitchFamily="2" charset="-78"/>
              </a:rPr>
              <a:t>لیدرشیپ تغییر در سطح موسسه</a:t>
            </a:r>
          </a:p>
          <a:p>
            <a:pPr algn="r" rtl="1"/>
            <a:r>
              <a:rPr lang="fa-IR" sz="2400" dirty="0">
                <a:cs typeface="B Zar" panose="00000400000000000000" pitchFamily="2" charset="-78"/>
              </a:rPr>
              <a:t>رعایت نکات اخلاقی و حرفه ای </a:t>
            </a:r>
            <a:endParaRPr lang="en-US" sz="24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7106758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27</TotalTime>
  <Words>250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B Titr</vt:lpstr>
      <vt:lpstr>B Zar</vt:lpstr>
      <vt:lpstr>Gill Sans MT</vt:lpstr>
      <vt:lpstr>Majalla UI</vt:lpstr>
      <vt:lpstr>Times New Roman</vt:lpstr>
      <vt:lpstr>Wingdings</vt:lpstr>
      <vt:lpstr>Wingdings 2</vt:lpstr>
      <vt:lpstr>Dividend</vt:lpstr>
      <vt:lpstr>Mobile technologies in medical education: AMEE Guide No. 105 Ken Masters, Rachel H. Ellaway, David Topps, Douglas Archibald &amp; Rebecca J. Hogue</vt:lpstr>
      <vt:lpstr>مقدمه</vt:lpstr>
      <vt:lpstr>عناوین مورد اشاره در این راهنما</vt:lpstr>
      <vt:lpstr>حیطه بندی کاربردهای فناوری های سیار در زندگی روزمره و آموزش پزشکی </vt:lpstr>
      <vt:lpstr>مزایای استفاد ه از یادگیری سیار در آموزش پزشکی  </vt:lpstr>
      <vt:lpstr>مبانی تئوریک یادگیری سیار </vt:lpstr>
      <vt:lpstr>سلسه مرتب نیازها برای فناوری سیار در آموزش پزشکی </vt:lpstr>
      <vt:lpstr>یادگیری سیار در آینده </vt:lpstr>
      <vt:lpstr>نتیجه‌گیری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Technologies In Medical Education” AMEE Guide N=115</dc:title>
  <dc:creator>Kohan.Nooshin</dc:creator>
  <cp:lastModifiedBy>Kohan.Nooshin</cp:lastModifiedBy>
  <cp:revision>7</cp:revision>
  <dcterms:created xsi:type="dcterms:W3CDTF">2021-07-19T05:24:39Z</dcterms:created>
  <dcterms:modified xsi:type="dcterms:W3CDTF">2021-07-19T05:52:04Z</dcterms:modified>
</cp:coreProperties>
</file>