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903AA-C1B6-4993-8C40-352915E5F104}"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193188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903AA-C1B6-4993-8C40-352915E5F104}"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190523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903AA-C1B6-4993-8C40-352915E5F104}"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75422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FF0000"/>
                </a:solidFill>
                <a:cs typeface="B Mitra" panose="000004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cs typeface="B Mitra" panose="00000400000000000000" pitchFamily="2" charset="-78"/>
              </a:defRPr>
            </a:lvl1pPr>
            <a:lvl2pPr>
              <a:defRPr sz="3200">
                <a:cs typeface="B Mitra" panose="00000400000000000000" pitchFamily="2" charset="-78"/>
              </a:defRPr>
            </a:lvl2pPr>
            <a:lvl3pPr>
              <a:defRPr sz="3200">
                <a:cs typeface="B Mitra" panose="00000400000000000000" pitchFamily="2" charset="-78"/>
              </a:defRPr>
            </a:lvl3pPr>
            <a:lvl4pPr>
              <a:defRPr sz="3200">
                <a:cs typeface="B Mitra" panose="00000400000000000000" pitchFamily="2" charset="-78"/>
              </a:defRPr>
            </a:lvl4pPr>
            <a:lvl5pPr>
              <a:defRPr sz="3200">
                <a:cs typeface="B Mitra"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C5903AA-C1B6-4993-8C40-352915E5F104}"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4139540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903AA-C1B6-4993-8C40-352915E5F104}"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294592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903AA-C1B6-4993-8C40-352915E5F104}"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173027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903AA-C1B6-4993-8C40-352915E5F104}" type="datetimeFigureOut">
              <a:rPr lang="en-US" smtClean="0"/>
              <a:t>7/20/2021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294548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903AA-C1B6-4993-8C40-352915E5F104}" type="datetimeFigureOut">
              <a:rPr lang="en-US" smtClean="0"/>
              <a:t>7/20/2021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203981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903AA-C1B6-4993-8C40-352915E5F104}" type="datetimeFigureOut">
              <a:rPr lang="en-US" smtClean="0"/>
              <a:t>7/20/2021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175596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903AA-C1B6-4993-8C40-352915E5F104}"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37739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903AA-C1B6-4993-8C40-352915E5F104}"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EF613-B85A-4F88-AD66-6F29D056B15A}" type="slidenum">
              <a:rPr lang="en-US" smtClean="0"/>
              <a:t>‹#›</a:t>
            </a:fld>
            <a:endParaRPr lang="en-US"/>
          </a:p>
        </p:txBody>
      </p:sp>
    </p:spTree>
    <p:extLst>
      <p:ext uri="{BB962C8B-B14F-4D97-AF65-F5344CB8AC3E}">
        <p14:creationId xmlns:p14="http://schemas.microsoft.com/office/powerpoint/2010/main" val="379565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903AA-C1B6-4993-8C40-352915E5F104}" type="datetimeFigureOut">
              <a:rPr lang="en-US" smtClean="0"/>
              <a:t>7/20/2021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EF613-B85A-4F88-AD66-6F29D056B15A}" type="slidenum">
              <a:rPr lang="en-US" smtClean="0"/>
              <a:t>‹#›</a:t>
            </a:fld>
            <a:endParaRPr lang="en-US"/>
          </a:p>
        </p:txBody>
      </p:sp>
    </p:spTree>
    <p:extLst>
      <p:ext uri="{BB962C8B-B14F-4D97-AF65-F5344CB8AC3E}">
        <p14:creationId xmlns:p14="http://schemas.microsoft.com/office/powerpoint/2010/main" val="163960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13800" dirty="0" smtClean="0">
                <a:solidFill>
                  <a:srgbClr val="FF0000"/>
                </a:solidFill>
                <a:latin typeface="IranNastaliq" panose="02020505000000020003" pitchFamily="18" charset="0"/>
                <a:cs typeface="IranNastaliq" panose="02020505000000020003" pitchFamily="18" charset="0"/>
              </a:rPr>
              <a:t>به نام خدا</a:t>
            </a:r>
            <a:endParaRPr lang="en-US" sz="13800" dirty="0">
              <a:solidFill>
                <a:srgbClr val="FF0000"/>
              </a:solidFill>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3917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Managerial Reasoning Problem</a:t>
            </a:r>
            <a:br>
              <a:rPr lang="en-US" dirty="0" smtClean="0"/>
            </a:br>
            <a:r>
              <a:rPr lang="en-US" dirty="0" smtClean="0"/>
              <a:t>(MRP)</a:t>
            </a:r>
            <a:endParaRPr lang="en-US" dirty="0"/>
          </a:p>
        </p:txBody>
      </p:sp>
      <p:sp>
        <p:nvSpPr>
          <p:cNvPr id="3" name="Content Placeholder 2"/>
          <p:cNvSpPr>
            <a:spLocks noGrp="1"/>
          </p:cNvSpPr>
          <p:nvPr>
            <p:ph idx="1"/>
          </p:nvPr>
        </p:nvSpPr>
        <p:spPr/>
        <p:txBody>
          <a:bodyPr/>
          <a:lstStyle/>
          <a:p>
            <a:pPr marL="685800" lvl="2" algn="r" rtl="1">
              <a:spcBef>
                <a:spcPts val="1000"/>
              </a:spcBef>
            </a:pPr>
            <a:r>
              <a:rPr lang="fa-IR" dirty="0" smtClean="0"/>
              <a:t>در این سوال مهارتهای فرضیه سازی و آزمون فرضیه بر مبنای شواهد ارائه شده سنجیده می شود.</a:t>
            </a:r>
          </a:p>
          <a:p>
            <a:pPr marL="685800" lvl="2" algn="r" rtl="1">
              <a:spcBef>
                <a:spcPts val="1000"/>
              </a:spcBef>
            </a:pPr>
            <a:r>
              <a:rPr lang="fa-IR" dirty="0" smtClean="0"/>
              <a:t>این نوع سوال بر مبنای </a:t>
            </a:r>
            <a:r>
              <a:rPr lang="en-US" dirty="0" smtClean="0"/>
              <a:t>Clinical Reasoning Problem</a:t>
            </a:r>
            <a:r>
              <a:rPr lang="fa-IR" dirty="0" smtClean="0"/>
              <a:t> شکل گرفته است. با این وجود کاربرد آن در علوم مدیریت نیز گسترش یافته است.</a:t>
            </a:r>
          </a:p>
          <a:p>
            <a:pPr marL="685800" lvl="2" algn="r" rtl="1">
              <a:spcBef>
                <a:spcPts val="1000"/>
              </a:spcBef>
            </a:pPr>
            <a:r>
              <a:rPr lang="fa-IR" dirty="0" smtClean="0"/>
              <a:t>سوال دارای یک بدنه اصلی با 4 سوال زیرمجموعه است که به هم مرتبط هستند.</a:t>
            </a:r>
            <a:endParaRPr lang="fa-IR" dirty="0"/>
          </a:p>
          <a:p>
            <a:pPr algn="r" rtl="1"/>
            <a:endParaRPr lang="en-US" dirty="0"/>
          </a:p>
        </p:txBody>
      </p:sp>
    </p:spTree>
    <p:extLst>
      <p:ext uri="{BB962C8B-B14F-4D97-AF65-F5344CB8AC3E}">
        <p14:creationId xmlns:p14="http://schemas.microsoft.com/office/powerpoint/2010/main" val="1816431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سوال اول: فرضیه سازی</a:t>
            </a:r>
            <a:endParaRPr lang="en-US" dirty="0"/>
          </a:p>
        </p:txBody>
      </p:sp>
      <p:sp>
        <p:nvSpPr>
          <p:cNvPr id="3" name="Content Placeholder 2"/>
          <p:cNvSpPr>
            <a:spLocks noGrp="1"/>
          </p:cNvSpPr>
          <p:nvPr>
            <p:ph idx="1"/>
          </p:nvPr>
        </p:nvSpPr>
        <p:spPr/>
        <p:txBody>
          <a:bodyPr/>
          <a:lstStyle/>
          <a:p>
            <a:pPr algn="r" rtl="1"/>
            <a:r>
              <a:rPr lang="fa-IR" dirty="0" smtClean="0"/>
              <a:t>سوال دارای یک بدنه است.</a:t>
            </a:r>
          </a:p>
          <a:p>
            <a:pPr algn="r" rtl="1"/>
            <a:r>
              <a:rPr lang="fa-IR" dirty="0" smtClean="0"/>
              <a:t>اطلاعات بدنه سوال برای رسیدن به یک پاسخ قطعی کافی نیست.</a:t>
            </a:r>
          </a:p>
          <a:p>
            <a:pPr algn="r" rtl="1"/>
            <a:r>
              <a:rPr lang="fa-IR" dirty="0" smtClean="0"/>
              <a:t>فرضیه سازی صورت می گیرد.</a:t>
            </a:r>
          </a:p>
          <a:p>
            <a:pPr algn="r" rtl="1"/>
            <a:r>
              <a:rPr lang="fa-IR" dirty="0" smtClean="0"/>
              <a:t>گزینه های اولیه 4 تا 6 مورد</a:t>
            </a:r>
          </a:p>
          <a:p>
            <a:pPr algn="r" rtl="1"/>
            <a:r>
              <a:rPr lang="fa-IR" dirty="0" smtClean="0"/>
              <a:t>یکی از گزینه ها به عنوان اولویت اول انتخاب می شود.</a:t>
            </a:r>
          </a:p>
          <a:p>
            <a:pPr algn="r" rtl="1"/>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2397018393"/>
              </p:ext>
            </p:extLst>
          </p:nvPr>
        </p:nvGraphicFramePr>
        <p:xfrm>
          <a:off x="1922819" y="5064443"/>
          <a:ext cx="8128000" cy="1112520"/>
        </p:xfrm>
        <a:graphic>
          <a:graphicData uri="http://schemas.openxmlformats.org/drawingml/2006/table">
            <a:tbl>
              <a:tblPr firstRow="1" bandRow="1">
                <a:tableStyleId>{8A107856-5554-42FB-B03E-39F5DBC370BA}</a:tableStyleId>
              </a:tblPr>
              <a:tblGrid>
                <a:gridCol w="4064000"/>
                <a:gridCol w="4064000"/>
              </a:tblGrid>
              <a:tr h="370840">
                <a:tc>
                  <a:txBody>
                    <a:bodyPr/>
                    <a:lstStyle/>
                    <a:p>
                      <a:pPr algn="r" rtl="1"/>
                      <a:r>
                        <a:rPr lang="fa-IR" b="1" dirty="0" smtClean="0">
                          <a:cs typeface="B Mitra" panose="00000400000000000000" pitchFamily="2" charset="-78"/>
                        </a:rPr>
                        <a:t>2-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1- ...</a:t>
                      </a:r>
                      <a:endParaRPr lang="en-US" b="1" dirty="0">
                        <a:cs typeface="B Mitra" panose="00000400000000000000" pitchFamily="2" charset="-78"/>
                      </a:endParaRPr>
                    </a:p>
                  </a:txBody>
                  <a:tcPr/>
                </a:tc>
              </a:tr>
              <a:tr h="370840">
                <a:tc>
                  <a:txBody>
                    <a:bodyPr/>
                    <a:lstStyle/>
                    <a:p>
                      <a:pPr algn="r" rtl="1"/>
                      <a:r>
                        <a:rPr lang="fa-IR" b="1" dirty="0" smtClean="0">
                          <a:cs typeface="B Mitra" panose="00000400000000000000" pitchFamily="2" charset="-78"/>
                        </a:rPr>
                        <a:t>3-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3- ...</a:t>
                      </a:r>
                      <a:endParaRPr lang="en-US" b="1" dirty="0">
                        <a:cs typeface="B Mitra" panose="00000400000000000000" pitchFamily="2" charset="-78"/>
                      </a:endParaRPr>
                    </a:p>
                  </a:txBody>
                  <a:tcPr/>
                </a:tc>
              </a:tr>
              <a:tr h="370840">
                <a:tc>
                  <a:txBody>
                    <a:bodyPr/>
                    <a:lstStyle/>
                    <a:p>
                      <a:pPr algn="r" rtl="1"/>
                      <a:r>
                        <a:rPr lang="fa-IR" b="1" dirty="0" smtClean="0">
                          <a:cs typeface="B Mitra" panose="00000400000000000000" pitchFamily="2" charset="-78"/>
                        </a:rPr>
                        <a:t>5-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4- ...</a:t>
                      </a:r>
                      <a:endParaRPr lang="en-US" b="1" dirty="0">
                        <a:cs typeface="B Mitra" panose="00000400000000000000" pitchFamily="2" charset="-78"/>
                      </a:endParaRPr>
                    </a:p>
                  </a:txBody>
                  <a:tcPr/>
                </a:tc>
              </a:tr>
            </a:tbl>
          </a:graphicData>
        </a:graphic>
      </p:graphicFrame>
    </p:spTree>
    <p:extLst>
      <p:ext uri="{BB962C8B-B14F-4D97-AF65-F5344CB8AC3E}">
        <p14:creationId xmlns:p14="http://schemas.microsoft.com/office/powerpoint/2010/main" val="250110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سوال دوم: آزمون فرضیه</a:t>
            </a:r>
            <a:endParaRPr lang="en-US" dirty="0"/>
          </a:p>
        </p:txBody>
      </p:sp>
      <p:sp>
        <p:nvSpPr>
          <p:cNvPr id="3" name="Content Placeholder 2"/>
          <p:cNvSpPr>
            <a:spLocks noGrp="1"/>
          </p:cNvSpPr>
          <p:nvPr>
            <p:ph idx="1"/>
          </p:nvPr>
        </p:nvSpPr>
        <p:spPr/>
        <p:txBody>
          <a:bodyPr/>
          <a:lstStyle/>
          <a:p>
            <a:pPr algn="r" rtl="1"/>
            <a:r>
              <a:rPr lang="fa-IR" dirty="0" smtClean="0"/>
              <a:t>شواهدی در مورد سوال اول ارائه شده است.</a:t>
            </a:r>
          </a:p>
          <a:p>
            <a:pPr algn="r" rtl="1"/>
            <a:r>
              <a:rPr lang="fa-IR" dirty="0" smtClean="0"/>
              <a:t>تعداد شواهد ممکن است تا 8 تا 16مورد باشد.</a:t>
            </a:r>
            <a:endParaRPr lang="fa-IR" dirty="0"/>
          </a:p>
          <a:p>
            <a:pPr algn="r" rtl="1"/>
            <a:r>
              <a:rPr lang="fa-IR" dirty="0" smtClean="0"/>
              <a:t>برخی از این شواهد در ارتباط با گزینه فرضیه انتخابی در سوال اول هستند.</a:t>
            </a:r>
          </a:p>
          <a:p>
            <a:pPr algn="r" rtl="1"/>
            <a:r>
              <a:rPr lang="fa-IR" dirty="0" smtClean="0"/>
              <a:t>این شواهد در جهت تایید یا رد فرضیه هستند.</a:t>
            </a:r>
          </a:p>
          <a:p>
            <a:pPr algn="r" rtl="1"/>
            <a:r>
              <a:rPr lang="fa-IR" dirty="0" smtClean="0"/>
              <a:t>تعداد صحیح شواهد در سوال مشخص می شوند.</a:t>
            </a:r>
          </a:p>
          <a:p>
            <a:pPr algn="r" rtl="1"/>
            <a:r>
              <a:rPr lang="fa-IR" dirty="0" smtClean="0"/>
              <a:t>پاسخگو باید در وهله اول موارد مرتبط را انتخاب نماید و در وهله دوم مشخص نماید این گزینه ها در جهت تایید (+) یا رد (-) فرضیه هستند.</a:t>
            </a:r>
          </a:p>
        </p:txBody>
      </p:sp>
      <p:graphicFrame>
        <p:nvGraphicFramePr>
          <p:cNvPr id="4" name="Table 3"/>
          <p:cNvGraphicFramePr>
            <a:graphicFrameLocks noGrp="1"/>
          </p:cNvGraphicFramePr>
          <p:nvPr>
            <p:extLst>
              <p:ext uri="{D42A27DB-BD31-4B8C-83A1-F6EECF244321}">
                <p14:modId xmlns:p14="http://schemas.microsoft.com/office/powerpoint/2010/main" val="3322227915"/>
              </p:ext>
            </p:extLst>
          </p:nvPr>
        </p:nvGraphicFramePr>
        <p:xfrm>
          <a:off x="0" y="728345"/>
          <a:ext cx="3944202" cy="2194560"/>
        </p:xfrm>
        <a:graphic>
          <a:graphicData uri="http://schemas.openxmlformats.org/drawingml/2006/table">
            <a:tbl>
              <a:tblPr firstRow="1" bandRow="1">
                <a:tableStyleId>{8A107856-5554-42FB-B03E-39F5DBC370BA}</a:tableStyleId>
              </a:tblPr>
              <a:tblGrid>
                <a:gridCol w="1972101"/>
                <a:gridCol w="1972101"/>
              </a:tblGrid>
              <a:tr h="338464">
                <a:tc>
                  <a:txBody>
                    <a:bodyPr/>
                    <a:lstStyle/>
                    <a:p>
                      <a:pPr algn="r" rtl="1"/>
                      <a:r>
                        <a:rPr lang="fa-IR" b="1" dirty="0" smtClean="0">
                          <a:cs typeface="B Mitra" panose="00000400000000000000" pitchFamily="2" charset="-78"/>
                        </a:rPr>
                        <a:t>2-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1- ...</a:t>
                      </a:r>
                      <a:endParaRPr lang="en-US" b="1" dirty="0">
                        <a:cs typeface="B Mitra" panose="00000400000000000000" pitchFamily="2" charset="-78"/>
                      </a:endParaRPr>
                    </a:p>
                  </a:txBody>
                  <a:tcPr/>
                </a:tc>
              </a:tr>
              <a:tr h="364321">
                <a:tc>
                  <a:txBody>
                    <a:bodyPr/>
                    <a:lstStyle/>
                    <a:p>
                      <a:pPr algn="r" rtl="1"/>
                      <a:r>
                        <a:rPr lang="fa-IR" b="1" dirty="0" smtClean="0">
                          <a:cs typeface="B Mitra" panose="00000400000000000000" pitchFamily="2" charset="-78"/>
                        </a:rPr>
                        <a:t>4-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3- ...</a:t>
                      </a:r>
                      <a:endParaRPr lang="en-US" b="1" dirty="0">
                        <a:cs typeface="B Mitra" panose="00000400000000000000" pitchFamily="2" charset="-78"/>
                      </a:endParaRPr>
                    </a:p>
                  </a:txBody>
                  <a:tcPr/>
                </a:tc>
              </a:tr>
              <a:tr h="364321">
                <a:tc>
                  <a:txBody>
                    <a:bodyPr/>
                    <a:lstStyle/>
                    <a:p>
                      <a:pPr algn="r" rtl="1"/>
                      <a:r>
                        <a:rPr lang="fa-IR" b="1" dirty="0" smtClean="0">
                          <a:cs typeface="B Mitra" panose="00000400000000000000" pitchFamily="2" charset="-78"/>
                        </a:rPr>
                        <a:t>6-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5- ...</a:t>
                      </a:r>
                      <a:endParaRPr lang="en-US" b="1" dirty="0">
                        <a:cs typeface="B Mitra" panose="00000400000000000000" pitchFamily="2" charset="-78"/>
                      </a:endParaRPr>
                    </a:p>
                  </a:txBody>
                  <a:tcPr/>
                </a:tc>
              </a:tr>
              <a:tr h="364321">
                <a:tc>
                  <a:txBody>
                    <a:bodyPr/>
                    <a:lstStyle/>
                    <a:p>
                      <a:pPr algn="r" rtl="1"/>
                      <a:r>
                        <a:rPr lang="fa-IR" b="1" dirty="0" smtClean="0">
                          <a:cs typeface="B Mitra" panose="00000400000000000000" pitchFamily="2" charset="-78"/>
                        </a:rPr>
                        <a:t>8-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7- ...</a:t>
                      </a:r>
                      <a:endParaRPr lang="en-US" b="1" dirty="0">
                        <a:cs typeface="B Mitra" panose="00000400000000000000" pitchFamily="2" charset="-78"/>
                      </a:endParaRPr>
                    </a:p>
                  </a:txBody>
                  <a:tcPr/>
                </a:tc>
              </a:tr>
              <a:tr h="364321">
                <a:tc>
                  <a:txBody>
                    <a:bodyPr/>
                    <a:lstStyle/>
                    <a:p>
                      <a:pPr algn="r" rtl="1"/>
                      <a:r>
                        <a:rPr lang="fa-IR" b="1" dirty="0" smtClean="0">
                          <a:cs typeface="B Mitra" panose="00000400000000000000" pitchFamily="2" charset="-78"/>
                        </a:rPr>
                        <a:t>10-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9- ...</a:t>
                      </a:r>
                      <a:endParaRPr lang="en-US" b="1" dirty="0">
                        <a:cs typeface="B Mitra" panose="00000400000000000000" pitchFamily="2" charset="-78"/>
                      </a:endParaRPr>
                    </a:p>
                  </a:txBody>
                  <a:tcPr/>
                </a:tc>
              </a:tr>
              <a:tr h="364321">
                <a:tc>
                  <a:txBody>
                    <a:bodyPr/>
                    <a:lstStyle/>
                    <a:p>
                      <a:pPr algn="r" rtl="1"/>
                      <a:r>
                        <a:rPr lang="fa-IR" b="1" dirty="0" smtClean="0">
                          <a:cs typeface="B Mitra" panose="00000400000000000000" pitchFamily="2" charset="-78"/>
                        </a:rPr>
                        <a:t>12- ...</a:t>
                      </a:r>
                      <a:endParaRPr lang="en-US" b="1" dirty="0">
                        <a:cs typeface="B Mitra" panose="00000400000000000000" pitchFamily="2" charset="-78"/>
                      </a:endParaRPr>
                    </a:p>
                  </a:txBody>
                  <a:tcPr/>
                </a:tc>
                <a:tc>
                  <a:txBody>
                    <a:bodyPr/>
                    <a:lstStyle/>
                    <a:p>
                      <a:pPr algn="r" rtl="1"/>
                      <a:r>
                        <a:rPr lang="fa-IR" b="1" dirty="0" smtClean="0">
                          <a:cs typeface="B Mitra" panose="00000400000000000000" pitchFamily="2" charset="-78"/>
                        </a:rPr>
                        <a:t>11- ...</a:t>
                      </a:r>
                      <a:endParaRPr lang="en-US" b="1" dirty="0">
                        <a:cs typeface="B Mitra" panose="00000400000000000000" pitchFamily="2" charset="-78"/>
                      </a:endParaRPr>
                    </a:p>
                  </a:txBody>
                  <a:tcPr/>
                </a:tc>
              </a:tr>
            </a:tbl>
          </a:graphicData>
        </a:graphic>
      </p:graphicFrame>
    </p:spTree>
    <p:extLst>
      <p:ext uri="{BB962C8B-B14F-4D97-AF65-F5344CB8AC3E}">
        <p14:creationId xmlns:p14="http://schemas.microsoft.com/office/powerpoint/2010/main" val="1304116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سوال سوم: فرضیه دوم</a:t>
            </a:r>
            <a:endParaRPr lang="en-US" dirty="0"/>
          </a:p>
        </p:txBody>
      </p:sp>
      <p:sp>
        <p:nvSpPr>
          <p:cNvPr id="3" name="Content Placeholder 2"/>
          <p:cNvSpPr>
            <a:spLocks noGrp="1"/>
          </p:cNvSpPr>
          <p:nvPr>
            <p:ph idx="1"/>
          </p:nvPr>
        </p:nvSpPr>
        <p:spPr/>
        <p:txBody>
          <a:bodyPr/>
          <a:lstStyle/>
          <a:p>
            <a:pPr algn="r" rtl="1"/>
            <a:r>
              <a:rPr lang="fa-IR" dirty="0" smtClean="0"/>
              <a:t>بر مبنای بدنه سوال</a:t>
            </a:r>
            <a:r>
              <a:rPr lang="fa-IR" dirty="0"/>
              <a:t> </a:t>
            </a:r>
            <a:r>
              <a:rPr lang="fa-IR" dirty="0" smtClean="0"/>
              <a:t>اص</a:t>
            </a:r>
            <a:r>
              <a:rPr lang="fa-IR" dirty="0" smtClean="0"/>
              <a:t>لی</a:t>
            </a:r>
            <a:r>
              <a:rPr lang="fa-IR" dirty="0" smtClean="0"/>
              <a:t>، سوال سوم در مورد ارائه یک پاسخ یا فرضیه جایگزین است.</a:t>
            </a:r>
          </a:p>
          <a:p>
            <a:pPr algn="r" rtl="1"/>
            <a:r>
              <a:rPr lang="fa-IR" dirty="0" smtClean="0"/>
              <a:t>ممکن است سوال از شما بخواهد در صورت رد شدن فرضیه اول، فرضیه جایگزین را مشخص نمایید یا اولویت دوم خود را انتخاب کنید.</a:t>
            </a:r>
          </a:p>
          <a:p>
            <a:pPr algn="r" rtl="1"/>
            <a:r>
              <a:rPr lang="fa-IR" dirty="0" smtClean="0"/>
              <a:t>گزینه ها همان گزینه های سوال اول هستند.</a:t>
            </a:r>
          </a:p>
          <a:p>
            <a:pPr algn="r" rtl="1"/>
            <a:endParaRPr lang="fa-IR" dirty="0" smtClean="0"/>
          </a:p>
          <a:p>
            <a:pPr algn="r" rtl="1"/>
            <a:endParaRPr lang="fa-IR" dirty="0" smtClean="0"/>
          </a:p>
          <a:p>
            <a:pPr algn="r" rtl="1"/>
            <a:endParaRPr lang="fa-IR" dirty="0" smtClean="0"/>
          </a:p>
        </p:txBody>
      </p:sp>
      <p:pic>
        <p:nvPicPr>
          <p:cNvPr id="5" name="Picture 4"/>
          <p:cNvPicPr>
            <a:picLocks noChangeAspect="1"/>
          </p:cNvPicPr>
          <p:nvPr/>
        </p:nvPicPr>
        <p:blipFill>
          <a:blip r:embed="rId2"/>
          <a:stretch>
            <a:fillRect/>
          </a:stretch>
        </p:blipFill>
        <p:spPr>
          <a:xfrm>
            <a:off x="2020471" y="4325103"/>
            <a:ext cx="8151058" cy="1237595"/>
          </a:xfrm>
          <a:prstGeom prst="rect">
            <a:avLst/>
          </a:prstGeom>
        </p:spPr>
      </p:pic>
    </p:spTree>
    <p:extLst>
      <p:ext uri="{BB962C8B-B14F-4D97-AF65-F5344CB8AC3E}">
        <p14:creationId xmlns:p14="http://schemas.microsoft.com/office/powerpoint/2010/main" val="2014946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سوال چهارم: مجددا آزمون فرضیه</a:t>
            </a:r>
            <a:endParaRPr lang="en-US" dirty="0"/>
          </a:p>
        </p:txBody>
      </p:sp>
      <p:sp>
        <p:nvSpPr>
          <p:cNvPr id="3" name="Content Placeholder 2"/>
          <p:cNvSpPr>
            <a:spLocks noGrp="1"/>
          </p:cNvSpPr>
          <p:nvPr>
            <p:ph idx="1"/>
          </p:nvPr>
        </p:nvSpPr>
        <p:spPr/>
        <p:txBody>
          <a:bodyPr/>
          <a:lstStyle/>
          <a:p>
            <a:pPr algn="r" rtl="1"/>
            <a:r>
              <a:rPr lang="fa-IR" dirty="0" smtClean="0"/>
              <a:t>همان گزینه ها و همان منطق</a:t>
            </a:r>
          </a:p>
          <a:p>
            <a:pPr algn="r" rtl="1"/>
            <a:endParaRPr lang="fa-IR" dirty="0" smtClean="0"/>
          </a:p>
          <a:p>
            <a:pPr algn="r" rtl="1"/>
            <a:r>
              <a:rPr lang="fa-IR" dirty="0" smtClean="0"/>
              <a:t>نکات قابل ذکر:</a:t>
            </a:r>
            <a:endParaRPr lang="fa-IR" dirty="0"/>
          </a:p>
          <a:p>
            <a:pPr lvl="1" algn="r" rtl="1"/>
            <a:r>
              <a:rPr lang="fa-IR" dirty="0" smtClean="0"/>
              <a:t>ممکن است فرضیه های اول و دوم دارای اولویت باشند یا دارای اولویت یکسان باشند.</a:t>
            </a:r>
            <a:endParaRPr lang="fa-IR" dirty="0"/>
          </a:p>
          <a:p>
            <a:pPr lvl="1" algn="r" rtl="1"/>
            <a:r>
              <a:rPr lang="fa-IR" dirty="0" smtClean="0"/>
              <a:t>نکته کلیدی انتخاب 2 گزینه محتمل تر در سوال اول است (مانند منطق حاکم در سوالات </a:t>
            </a:r>
            <a:r>
              <a:rPr lang="en-US" dirty="0" smtClean="0"/>
              <a:t>KF</a:t>
            </a:r>
            <a:r>
              <a:rPr lang="fa-IR" dirty="0" smtClean="0"/>
              <a:t>)</a:t>
            </a:r>
            <a:endParaRPr lang="en-US" dirty="0"/>
          </a:p>
        </p:txBody>
      </p:sp>
      <p:pic>
        <p:nvPicPr>
          <p:cNvPr id="4" name="Picture 3"/>
          <p:cNvPicPr>
            <a:picLocks noChangeAspect="1"/>
          </p:cNvPicPr>
          <p:nvPr/>
        </p:nvPicPr>
        <p:blipFill>
          <a:blip r:embed="rId2"/>
          <a:stretch>
            <a:fillRect/>
          </a:stretch>
        </p:blipFill>
        <p:spPr>
          <a:xfrm>
            <a:off x="0" y="1282890"/>
            <a:ext cx="3908435" cy="2283916"/>
          </a:xfrm>
          <a:prstGeom prst="rect">
            <a:avLst/>
          </a:prstGeom>
        </p:spPr>
      </p:pic>
    </p:spTree>
    <p:extLst>
      <p:ext uri="{BB962C8B-B14F-4D97-AF65-F5344CB8AC3E}">
        <p14:creationId xmlns:p14="http://schemas.microsoft.com/office/powerpoint/2010/main" val="401912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a:t>
            </a:r>
            <a:endParaRPr lang="en-US" dirty="0"/>
          </a:p>
        </p:txBody>
      </p:sp>
      <p:sp>
        <p:nvSpPr>
          <p:cNvPr id="3" name="Content Placeholder 2"/>
          <p:cNvSpPr>
            <a:spLocks noGrp="1"/>
          </p:cNvSpPr>
          <p:nvPr>
            <p:ph idx="1"/>
          </p:nvPr>
        </p:nvSpPr>
        <p:spPr/>
        <p:txBody>
          <a:bodyPr/>
          <a:lstStyle/>
          <a:p>
            <a:pPr algn="r" rtl="1"/>
            <a:r>
              <a:rPr lang="fa-IR" dirty="0" smtClean="0"/>
              <a:t>در یک بیمارستان با وجود نوسازی سیستم </a:t>
            </a:r>
            <a:r>
              <a:rPr lang="en-US" dirty="0" smtClean="0"/>
              <a:t>CSR</a:t>
            </a:r>
            <a:r>
              <a:rPr lang="fa-IR" dirty="0" smtClean="0"/>
              <a:t>، آمار عفونت بیمارستانی در ماه های اخیر رشد فزاینده ای داشته است. کمیتع عفونت بیمارستانی هم با برگزاری یک کارگاه و توزیع پمفلت در زمینه اهمیت و روش صحیح شستشوی دست، سعی در برطرف نمودن این مشکل کرده است اما آمار همچنان در حال رشد بوده است. به نظر شما علت این رشد در ماه های اخیر چه بوده است.</a:t>
            </a:r>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7046603"/>
              </p:ext>
            </p:extLst>
          </p:nvPr>
        </p:nvGraphicFramePr>
        <p:xfrm>
          <a:off x="1840932" y="4554687"/>
          <a:ext cx="8128000" cy="1381760"/>
        </p:xfrm>
        <a:graphic>
          <a:graphicData uri="http://schemas.openxmlformats.org/drawingml/2006/table">
            <a:tbl>
              <a:tblPr firstRow="1" bandRow="1">
                <a:tableStyleId>{8A107856-5554-42FB-B03E-39F5DBC370BA}</a:tableStyleId>
              </a:tblPr>
              <a:tblGrid>
                <a:gridCol w="4064000"/>
                <a:gridCol w="4064000"/>
              </a:tblGrid>
              <a:tr h="370840">
                <a:tc>
                  <a:txBody>
                    <a:bodyPr/>
                    <a:lstStyle/>
                    <a:p>
                      <a:pPr algn="r" rtl="1"/>
                      <a:r>
                        <a:rPr lang="en-US" b="1" dirty="0" smtClean="0"/>
                        <a:t>Hand rub</a:t>
                      </a:r>
                      <a:r>
                        <a:rPr lang="fa-IR" b="1" baseline="0" dirty="0" smtClean="0"/>
                        <a:t> نا مناسب</a:t>
                      </a:r>
                      <a:endParaRPr lang="en-US" b="1" dirty="0"/>
                    </a:p>
                  </a:txBody>
                  <a:tcPr/>
                </a:tc>
                <a:tc>
                  <a:txBody>
                    <a:bodyPr/>
                    <a:lstStyle/>
                    <a:p>
                      <a:pPr algn="r" rtl="1"/>
                      <a:r>
                        <a:rPr lang="fa-IR" b="1" dirty="0" smtClean="0"/>
                        <a:t>فرسوده بودن اتوکلاوها</a:t>
                      </a:r>
                      <a:endParaRPr lang="en-US" b="1" dirty="0"/>
                    </a:p>
                  </a:txBody>
                  <a:tcPr/>
                </a:tc>
              </a:tr>
              <a:tr h="370840">
                <a:tc>
                  <a:txBody>
                    <a:bodyPr/>
                    <a:lstStyle/>
                    <a:p>
                      <a:pPr algn="r" rtl="1"/>
                      <a:r>
                        <a:rPr lang="fa-IR" b="1" dirty="0" smtClean="0"/>
                        <a:t>سیستم تهویه مرکزی فرسوده و قدیمی</a:t>
                      </a:r>
                      <a:endParaRPr lang="en-US" b="1" dirty="0"/>
                    </a:p>
                  </a:txBody>
                  <a:tcPr/>
                </a:tc>
                <a:tc>
                  <a:txBody>
                    <a:bodyPr/>
                    <a:lstStyle/>
                    <a:p>
                      <a:pPr algn="r" rtl="1"/>
                      <a:r>
                        <a:rPr lang="fa-IR" b="1" dirty="0" smtClean="0"/>
                        <a:t>بالا</a:t>
                      </a:r>
                      <a:r>
                        <a:rPr lang="fa-IR" b="1" baseline="0" dirty="0" smtClean="0"/>
                        <a:t> رفتن مدت اقامت بیماران در بخشها</a:t>
                      </a:r>
                      <a:endParaRPr lang="en-US" b="1" dirty="0"/>
                    </a:p>
                  </a:txBody>
                  <a:tcPr/>
                </a:tc>
              </a:tr>
              <a:tr h="370840">
                <a:tc>
                  <a:txBody>
                    <a:bodyPr/>
                    <a:lstStyle/>
                    <a:p>
                      <a:pPr algn="r" rtl="1"/>
                      <a:r>
                        <a:rPr lang="fa-IR" b="1" dirty="0" smtClean="0"/>
                        <a:t>عدم نظارت</a:t>
                      </a:r>
                      <a:r>
                        <a:rPr lang="fa-IR" b="1" baseline="0" dirty="0" smtClean="0"/>
                        <a:t> بر رعایت گایدلاینهای مرتبط با کنترل عفونت</a:t>
                      </a:r>
                      <a:endParaRPr lang="en-US" b="1" dirty="0"/>
                    </a:p>
                  </a:txBody>
                  <a:tcPr/>
                </a:tc>
                <a:tc>
                  <a:txBody>
                    <a:bodyPr/>
                    <a:lstStyle/>
                    <a:p>
                      <a:pPr algn="r" rtl="1"/>
                      <a:r>
                        <a:rPr lang="fa-IR" b="1" dirty="0" smtClean="0"/>
                        <a:t>کاهش اثربخشی داروهای آنتی بیوتیک</a:t>
                      </a:r>
                      <a:endParaRPr lang="en-US" b="1" dirty="0"/>
                    </a:p>
                  </a:txBody>
                  <a:tcPr/>
                </a:tc>
              </a:tr>
            </a:tbl>
          </a:graphicData>
        </a:graphic>
      </p:graphicFrame>
    </p:spTree>
    <p:extLst>
      <p:ext uri="{BB962C8B-B14F-4D97-AF65-F5344CB8AC3E}">
        <p14:creationId xmlns:p14="http://schemas.microsoft.com/office/powerpoint/2010/main" val="1137153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کدام مورد از شواهد زیر در جهت تایید یا رد فرضیه شماست؟</a:t>
            </a:r>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69941209"/>
              </p:ext>
            </p:extLst>
          </p:nvPr>
        </p:nvGraphicFramePr>
        <p:xfrm>
          <a:off x="2264011" y="2698591"/>
          <a:ext cx="8128000" cy="3855720"/>
        </p:xfrm>
        <a:graphic>
          <a:graphicData uri="http://schemas.openxmlformats.org/drawingml/2006/table">
            <a:tbl>
              <a:tblPr firstRow="1" bandRow="1">
                <a:tableStyleId>{8A107856-5554-42FB-B03E-39F5DBC370BA}</a:tableStyleId>
              </a:tblPr>
              <a:tblGrid>
                <a:gridCol w="4064000"/>
                <a:gridCol w="4064000"/>
              </a:tblGrid>
              <a:tr h="370840">
                <a:tc>
                  <a:txBody>
                    <a:bodyPr/>
                    <a:lstStyle/>
                    <a:p>
                      <a:pPr marL="0" indent="0" algn="r" rtl="1">
                        <a:buFontTx/>
                        <a:buNone/>
                      </a:pPr>
                      <a:r>
                        <a:rPr lang="fa-IR" b="1" baseline="0" dirty="0" smtClean="0">
                          <a:cs typeface="B Mitra" panose="00000400000000000000" pitchFamily="2" charset="-78"/>
                        </a:rPr>
                        <a:t>2- سیستم تهویه بیمارستانها در </a:t>
                      </a:r>
                      <a:r>
                        <a:rPr lang="fa-IR" b="1" dirty="0" smtClean="0">
                          <a:cs typeface="B Mitra" panose="00000400000000000000" pitchFamily="2" charset="-78"/>
                        </a:rPr>
                        <a:t>حدود</a:t>
                      </a:r>
                      <a:r>
                        <a:rPr lang="fa-IR" b="1" baseline="0" dirty="0" smtClean="0">
                          <a:cs typeface="B Mitra" panose="00000400000000000000" pitchFamily="2" charset="-78"/>
                        </a:rPr>
                        <a:t> 1 درصد از کل عفونتهای بیمارستانی نقش دارد</a:t>
                      </a:r>
                      <a:r>
                        <a:rPr lang="fa-IR" b="1" baseline="0" dirty="0" smtClean="0">
                          <a:cs typeface="B Mitra" panose="00000400000000000000" pitchFamily="2" charset="-78"/>
                        </a:rPr>
                        <a:t>.</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1-</a:t>
                      </a:r>
                      <a:r>
                        <a:rPr lang="fa-IR" b="1" baseline="0" dirty="0" smtClean="0">
                          <a:cs typeface="B Mitra" panose="00000400000000000000" pitchFamily="2" charset="-78"/>
                        </a:rPr>
                        <a:t> </a:t>
                      </a:r>
                      <a:r>
                        <a:rPr lang="fa-IR" b="1" dirty="0" smtClean="0">
                          <a:cs typeface="B Mitra" panose="00000400000000000000" pitchFamily="2" charset="-78"/>
                        </a:rPr>
                        <a:t>اتوکلاوهای</a:t>
                      </a:r>
                      <a:r>
                        <a:rPr lang="fa-IR" b="1" baseline="0" dirty="0" smtClean="0">
                          <a:cs typeface="B Mitra" panose="00000400000000000000" pitchFamily="2" charset="-78"/>
                        </a:rPr>
                        <a:t> فعلی قادر هستند 99.9 درصد میکروارگانیزمها را از بین ببرند.</a:t>
                      </a:r>
                      <a:endParaRPr lang="en-US" b="1" dirty="0">
                        <a:cs typeface="B Mitra" panose="00000400000000000000" pitchFamily="2" charset="-78"/>
                      </a:endParaRPr>
                    </a:p>
                  </a:txBody>
                  <a:tcPr/>
                </a:tc>
              </a:tr>
              <a:tr h="370840">
                <a:tc>
                  <a:txBody>
                    <a:bodyPr/>
                    <a:lstStyle/>
                    <a:p>
                      <a:pPr marL="0" indent="0" algn="r" rtl="1">
                        <a:buFontTx/>
                        <a:buNone/>
                      </a:pPr>
                      <a:r>
                        <a:rPr lang="fa-IR" b="1" dirty="0" smtClean="0">
                          <a:cs typeface="B Mitra" panose="00000400000000000000" pitchFamily="2" charset="-78"/>
                        </a:rPr>
                        <a:t>4- کاهش درآمد بیماران در ماه های اخیر از محل کاهش تعداد اعمال جراحی کاملا</a:t>
                      </a:r>
                      <a:r>
                        <a:rPr lang="fa-IR" b="1" baseline="0" dirty="0" smtClean="0">
                          <a:cs typeface="B Mitra" panose="00000400000000000000" pitchFamily="2" charset="-78"/>
                        </a:rPr>
                        <a:t> مشهود بوده است.</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3- ورودی بیماران به بیمارستان در ماه های اخیر کاهش یافته است.</a:t>
                      </a:r>
                      <a:endParaRPr lang="en-US" b="1" dirty="0">
                        <a:cs typeface="B Mitra" panose="00000400000000000000" pitchFamily="2" charset="-78"/>
                      </a:endParaRPr>
                    </a:p>
                  </a:txBody>
                  <a:tcPr/>
                </a:tc>
              </a:tr>
              <a:tr h="370840">
                <a:tc>
                  <a:txBody>
                    <a:bodyPr/>
                    <a:lstStyle/>
                    <a:p>
                      <a:pPr marL="0" indent="0" algn="r" rtl="1">
                        <a:buFontTx/>
                        <a:buNone/>
                      </a:pPr>
                      <a:r>
                        <a:rPr lang="fa-IR" b="1" dirty="0" smtClean="0">
                          <a:cs typeface="B Mitra" panose="00000400000000000000" pitchFamily="2" charset="-78"/>
                        </a:rPr>
                        <a:t>6- کمیته</a:t>
                      </a:r>
                      <a:r>
                        <a:rPr lang="fa-IR" b="1" baseline="0" dirty="0" smtClean="0">
                          <a:cs typeface="B Mitra" panose="00000400000000000000" pitchFamily="2" charset="-78"/>
                        </a:rPr>
                        <a:t> عفونت بیمارستانی بیمارستان در ماه های اخیر به علل متعدد تشکیل جلسه نداده است.</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5- در</a:t>
                      </a:r>
                      <a:r>
                        <a:rPr lang="fa-IR" b="1" baseline="0" dirty="0" smtClean="0">
                          <a:cs typeface="B Mitra" panose="00000400000000000000" pitchFamily="2" charset="-78"/>
                        </a:rPr>
                        <a:t> سیاست جدید سازمانهای بیمه، بیماران نباید بیش از روزهای تعیین شده در بیمارستان اقامت داشته باشند، در غیر این صورت بیمارستان با تعدیل قرارداد مواجه خواهد بود.</a:t>
                      </a:r>
                      <a:endParaRPr lang="en-US" b="1" dirty="0">
                        <a:cs typeface="B Mitra" panose="00000400000000000000" pitchFamily="2" charset="-78"/>
                      </a:endParaRPr>
                    </a:p>
                  </a:txBody>
                  <a:tcPr/>
                </a:tc>
              </a:tr>
              <a:tr h="370840">
                <a:tc>
                  <a:txBody>
                    <a:bodyPr/>
                    <a:lstStyle/>
                    <a:p>
                      <a:pPr marL="0" indent="0" algn="r" rtl="1">
                        <a:buFontTx/>
                        <a:buNone/>
                      </a:pPr>
                      <a:r>
                        <a:rPr lang="fa-IR" b="1" dirty="0" smtClean="0">
                          <a:cs typeface="B Mitra" panose="00000400000000000000" pitchFamily="2" charset="-78"/>
                        </a:rPr>
                        <a:t>8- ...</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7- ...</a:t>
                      </a:r>
                      <a:endParaRPr lang="en-US" b="1" dirty="0">
                        <a:cs typeface="B Mitra" panose="00000400000000000000" pitchFamily="2" charset="-78"/>
                      </a:endParaRPr>
                    </a:p>
                  </a:txBody>
                  <a:tcPr/>
                </a:tc>
              </a:tr>
              <a:tr h="370840">
                <a:tc>
                  <a:txBody>
                    <a:bodyPr/>
                    <a:lstStyle/>
                    <a:p>
                      <a:pPr marL="0" indent="0" algn="r" rtl="1">
                        <a:buFontTx/>
                        <a:buNone/>
                      </a:pPr>
                      <a:r>
                        <a:rPr lang="fa-IR" b="1" dirty="0" smtClean="0">
                          <a:cs typeface="B Mitra" panose="00000400000000000000" pitchFamily="2" charset="-78"/>
                        </a:rPr>
                        <a:t>10- ...</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9- ...</a:t>
                      </a:r>
                      <a:endParaRPr lang="en-US" b="1" dirty="0">
                        <a:cs typeface="B Mitra" panose="00000400000000000000" pitchFamily="2" charset="-78"/>
                      </a:endParaRPr>
                    </a:p>
                  </a:txBody>
                  <a:tcPr/>
                </a:tc>
              </a:tr>
              <a:tr h="370840">
                <a:tc>
                  <a:txBody>
                    <a:bodyPr/>
                    <a:lstStyle/>
                    <a:p>
                      <a:pPr marL="0" indent="0" algn="r" rtl="1">
                        <a:buFontTx/>
                        <a:buNone/>
                      </a:pPr>
                      <a:r>
                        <a:rPr lang="fa-IR" b="1" dirty="0" smtClean="0">
                          <a:cs typeface="B Mitra" panose="00000400000000000000" pitchFamily="2" charset="-78"/>
                        </a:rPr>
                        <a:t>12- ...</a:t>
                      </a:r>
                      <a:endParaRPr lang="en-US" b="1" dirty="0">
                        <a:cs typeface="B Mitra" panose="00000400000000000000" pitchFamily="2" charset="-78"/>
                      </a:endParaRPr>
                    </a:p>
                  </a:txBody>
                  <a:tcPr/>
                </a:tc>
                <a:tc>
                  <a:txBody>
                    <a:bodyPr/>
                    <a:lstStyle/>
                    <a:p>
                      <a:pPr marL="0" indent="0" algn="r" rtl="1">
                        <a:buFontTx/>
                        <a:buNone/>
                      </a:pPr>
                      <a:r>
                        <a:rPr lang="fa-IR" b="1" dirty="0" smtClean="0">
                          <a:cs typeface="B Mitra" panose="00000400000000000000" pitchFamily="2" charset="-78"/>
                        </a:rPr>
                        <a:t>11- ...</a:t>
                      </a:r>
                      <a:endParaRPr lang="en-US" b="1" dirty="0">
                        <a:cs typeface="B Mitra" panose="00000400000000000000" pitchFamily="2" charset="-78"/>
                      </a:endParaRPr>
                    </a:p>
                  </a:txBody>
                  <a:tcPr/>
                </a:tc>
              </a:tr>
            </a:tbl>
          </a:graphicData>
        </a:graphic>
      </p:graphicFrame>
    </p:spTree>
    <p:extLst>
      <p:ext uri="{BB962C8B-B14F-4D97-AF65-F5344CB8AC3E}">
        <p14:creationId xmlns:p14="http://schemas.microsoft.com/office/powerpoint/2010/main" val="3565654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587</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 Mitra</vt:lpstr>
      <vt:lpstr>Calibri</vt:lpstr>
      <vt:lpstr>Calibri Light</vt:lpstr>
      <vt:lpstr>IranNastaliq</vt:lpstr>
      <vt:lpstr>Office Theme</vt:lpstr>
      <vt:lpstr>به نام خدا</vt:lpstr>
      <vt:lpstr>Managerial Reasoning Problem (MRP)</vt:lpstr>
      <vt:lpstr>سوال اول: فرضیه سازی</vt:lpstr>
      <vt:lpstr>سوال دوم: آزمون فرضیه</vt:lpstr>
      <vt:lpstr>سوال سوم: فرضیه دوم</vt:lpstr>
      <vt:lpstr>سوال چهارم: مجددا آزمون فرضیه</vt:lpstr>
      <vt:lpstr>مثال</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2021-07-20T06:42:55Z</dcterms:created>
  <dcterms:modified xsi:type="dcterms:W3CDTF">2021-07-20T08:20:01Z</dcterms:modified>
</cp:coreProperties>
</file>