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8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6" r:id="rId29"/>
    <p:sldId id="285" r:id="rId30"/>
    <p:sldId id="283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6589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0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34171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0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81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48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59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6AD60EB-6987-44CA-B4A7-F230D5382FDD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181AD6-8436-4303-B65B-81D4C50DF7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97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Covid-19 vaccines </a:t>
            </a:r>
            <a:endParaRPr lang="en-US" dirty="0"/>
          </a:p>
        </p:txBody>
      </p:sp>
      <p:pic>
        <p:nvPicPr>
          <p:cNvPr id="5" name="Content Placeholder 4" descr="&lt;strong&gt;COVID&lt;/strong&gt;-19: What is the status of &lt;strong&gt;Vaccine&lt;/strong&gt; development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32" y="2286000"/>
            <a:ext cx="6415136" cy="3581400"/>
          </a:xfrm>
        </p:spPr>
      </p:pic>
    </p:spTree>
    <p:extLst>
      <p:ext uri="{BB962C8B-B14F-4D97-AF65-F5344CB8AC3E}">
        <p14:creationId xmlns:p14="http://schemas.microsoft.com/office/powerpoint/2010/main" val="429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20040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19349"/>
            <a:ext cx="9601200" cy="4548051"/>
          </a:xfrm>
        </p:spPr>
        <p:txBody>
          <a:bodyPr/>
          <a:lstStyle/>
          <a:p>
            <a:pPr algn="r" rtl="1"/>
            <a:r>
              <a:rPr lang="fa-IR" dirty="0"/>
              <a:t>مطالعه </a:t>
            </a:r>
            <a:r>
              <a:rPr lang="fa-IR" dirty="0" smtClean="0"/>
              <a:t>ای در مورد سینوفارم: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افزایش </a:t>
            </a:r>
            <a:r>
              <a:rPr lang="fa-IR" dirty="0"/>
              <a:t>سن: کاهش تولید آنتی بادی، تولید انتی بادی در زیر </a:t>
            </a:r>
            <a:r>
              <a:rPr lang="fa-IR" dirty="0">
                <a:solidFill>
                  <a:srgbClr val="FF0000"/>
                </a:solidFill>
              </a:rPr>
              <a:t>50 سال 90% </a:t>
            </a:r>
            <a:r>
              <a:rPr lang="fa-IR" dirty="0"/>
              <a:t>بود ولی بالای </a:t>
            </a:r>
            <a:r>
              <a:rPr lang="fa-IR" dirty="0">
                <a:solidFill>
                  <a:srgbClr val="FF0000"/>
                </a:solidFill>
              </a:rPr>
              <a:t>60سال 25% </a:t>
            </a:r>
            <a:r>
              <a:rPr lang="fa-IR" dirty="0"/>
              <a:t>افراد آنتی بادی تولید </a:t>
            </a:r>
            <a:r>
              <a:rPr lang="fa-IR" dirty="0">
                <a:solidFill>
                  <a:srgbClr val="FF0000"/>
                </a:solidFill>
              </a:rPr>
              <a:t>نشد</a:t>
            </a:r>
            <a:r>
              <a:rPr lang="fa-IR" dirty="0"/>
              <a:t>، و بالای </a:t>
            </a:r>
            <a:r>
              <a:rPr lang="fa-IR" dirty="0">
                <a:solidFill>
                  <a:srgbClr val="FF0000"/>
                </a:solidFill>
              </a:rPr>
              <a:t>80 سال 50% </a:t>
            </a:r>
            <a:r>
              <a:rPr lang="fa-IR" dirty="0"/>
              <a:t>افراد انتی بادی تولید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نشد</a:t>
            </a:r>
            <a:r>
              <a:rPr lang="fa-IR" dirty="0" smtClean="0"/>
              <a:t>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تزریق سینوفارم در کشور امارات و چین برای کودکان</a:t>
            </a:r>
            <a:r>
              <a:rPr lang="fa-IR" dirty="0" smtClean="0">
                <a:solidFill>
                  <a:srgbClr val="FF0000"/>
                </a:solidFill>
              </a:rPr>
              <a:t> 3 تا 17 سال</a:t>
            </a:r>
            <a:r>
              <a:rPr lang="fa-IR" dirty="0" smtClean="0"/>
              <a:t>: به گفته کشور امارات بالای 96% در کودکان ایمنی ایجاد شده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7869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Bharat Biotech</a:t>
            </a:r>
            <a:r>
              <a:rPr lang="en-US" sz="3200" b="1" dirty="0"/>
              <a:t> COVID-19 Vaccine (</a:t>
            </a:r>
            <a:r>
              <a:rPr lang="en-US" sz="3200" b="1" i="1" dirty="0" smtClean="0"/>
              <a:t>COVAXIN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93669"/>
            <a:ext cx="9601200" cy="4273731"/>
          </a:xfrm>
        </p:spPr>
        <p:txBody>
          <a:bodyPr/>
          <a:lstStyle/>
          <a:p>
            <a:pPr algn="r" rtl="1"/>
            <a:r>
              <a:rPr lang="en-US" dirty="0"/>
              <a:t>inactivated virus vaccines</a:t>
            </a:r>
          </a:p>
          <a:p>
            <a:pPr algn="r" rtl="1"/>
            <a:r>
              <a:rPr lang="fa-IR" dirty="0"/>
              <a:t>تاییدیه </a:t>
            </a:r>
            <a:r>
              <a:rPr lang="en-US" dirty="0"/>
              <a:t>, WHO (EUL)</a:t>
            </a:r>
            <a:r>
              <a:rPr lang="fa-IR" dirty="0"/>
              <a:t> </a:t>
            </a:r>
            <a:r>
              <a:rPr lang="fa-IR" dirty="0" smtClean="0"/>
              <a:t>9 </a:t>
            </a:r>
            <a:r>
              <a:rPr lang="fa-IR" dirty="0"/>
              <a:t>کشور(ایران)</a:t>
            </a:r>
            <a:endParaRPr lang="en-US" dirty="0"/>
          </a:p>
          <a:p>
            <a:pPr algn="r" rtl="1"/>
            <a:r>
              <a:rPr lang="fa-IR" dirty="0"/>
              <a:t>2 دوز با فاصله 28 روز</a:t>
            </a:r>
          </a:p>
          <a:p>
            <a:pPr algn="r" rtl="1"/>
            <a:r>
              <a:rPr lang="fa-IR" dirty="0"/>
              <a:t>بالای </a:t>
            </a:r>
            <a:r>
              <a:rPr lang="fa-IR" dirty="0" smtClean="0"/>
              <a:t>18</a:t>
            </a:r>
            <a:r>
              <a:rPr lang="en-US" dirty="0" smtClean="0"/>
              <a:t> </a:t>
            </a:r>
            <a:r>
              <a:rPr lang="fa-IR" dirty="0" smtClean="0"/>
              <a:t>تا 55 سال</a:t>
            </a:r>
            <a:endParaRPr lang="fa-IR" dirty="0"/>
          </a:p>
          <a:p>
            <a:pPr algn="r" rtl="1"/>
            <a:r>
              <a:rPr lang="fa-IR" dirty="0"/>
              <a:t>اثربخشی: </a:t>
            </a:r>
          </a:p>
          <a:p>
            <a:pPr algn="r" rtl="1"/>
            <a:r>
              <a:rPr lang="fa-IR" dirty="0" smtClean="0"/>
              <a:t>ابتلا:78% بستری در بیمارستان:100%</a:t>
            </a:r>
          </a:p>
          <a:p>
            <a:pPr algn="r" rtl="1"/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5" y="1809206"/>
            <a:ext cx="4502331" cy="33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9491"/>
          </a:xfrm>
        </p:spPr>
        <p:txBody>
          <a:bodyPr>
            <a:normAutofit/>
          </a:bodyPr>
          <a:lstStyle/>
          <a:p>
            <a:pPr algn="ctr" rtl="1"/>
            <a:r>
              <a:rPr lang="en-US" sz="3200" b="1" i="1" dirty="0" err="1"/>
              <a:t>COVIran</a:t>
            </a:r>
            <a:r>
              <a:rPr lang="en-US" sz="3200" b="1" i="1" dirty="0"/>
              <a:t> </a:t>
            </a:r>
            <a:r>
              <a:rPr lang="en-US" sz="3200" b="1" i="1" dirty="0" err="1"/>
              <a:t>Barekat</a:t>
            </a:r>
            <a:r>
              <a:rPr lang="en-US" sz="3200" b="1" dirty="0"/>
              <a:t>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15291"/>
            <a:ext cx="9601200" cy="4352109"/>
          </a:xfrm>
        </p:spPr>
        <p:txBody>
          <a:bodyPr/>
          <a:lstStyle/>
          <a:p>
            <a:pPr algn="r" rtl="1"/>
            <a:r>
              <a:rPr lang="en-US" dirty="0"/>
              <a:t>inactivated virus </a:t>
            </a:r>
            <a:r>
              <a:rPr lang="en-US" dirty="0" smtClean="0"/>
              <a:t>vaccines</a:t>
            </a:r>
            <a:endParaRPr lang="fa-IR" dirty="0" smtClean="0"/>
          </a:p>
          <a:p>
            <a:pPr algn="r" rtl="1"/>
            <a:r>
              <a:rPr lang="fa-IR" dirty="0" smtClean="0"/>
              <a:t>شرکت </a:t>
            </a:r>
            <a:r>
              <a:rPr lang="en-US" dirty="0" err="1" smtClean="0"/>
              <a:t>shipha</a:t>
            </a:r>
            <a:r>
              <a:rPr lang="en-US" dirty="0" smtClean="0"/>
              <a:t> pharmed industrial co.</a:t>
            </a:r>
            <a:endParaRPr lang="fa-IR" dirty="0" smtClean="0"/>
          </a:p>
          <a:p>
            <a:pPr algn="r" rtl="1"/>
            <a:r>
              <a:rPr lang="fa-IR" dirty="0"/>
              <a:t>2 دوز با فاصله 28 </a:t>
            </a:r>
            <a:r>
              <a:rPr lang="fa-IR" dirty="0" smtClean="0"/>
              <a:t>روز</a:t>
            </a:r>
            <a:endParaRPr lang="en-US" dirty="0" smtClean="0"/>
          </a:p>
          <a:p>
            <a:pPr algn="r" rtl="1"/>
            <a:r>
              <a:rPr lang="fa-IR" dirty="0" smtClean="0"/>
              <a:t>فاز1 حیوانی: روی موش و خرگوش و پستانداران غیر انسان: ایمن و اثربخش </a:t>
            </a:r>
          </a:p>
          <a:p>
            <a:pPr algn="r" rtl="1"/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20" y="3573508"/>
            <a:ext cx="5198337" cy="261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868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Booster dose: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32411"/>
            <a:ext cx="9601200" cy="4534989"/>
          </a:xfrm>
        </p:spPr>
        <p:txBody>
          <a:bodyPr/>
          <a:lstStyle/>
          <a:p>
            <a:pPr algn="r" rtl="1"/>
            <a:r>
              <a:rPr lang="fa-IR" dirty="0" smtClean="0"/>
              <a:t>نیاز به مطالعات بیشتر</a:t>
            </a:r>
          </a:p>
          <a:p>
            <a:pPr algn="r" rtl="1"/>
            <a:r>
              <a:rPr lang="fa-IR" dirty="0" smtClean="0"/>
              <a:t>تامین </a:t>
            </a:r>
            <a:r>
              <a:rPr lang="fa-IR" dirty="0" smtClean="0"/>
              <a:t>واکسن برای افرادی در جهان که هنوز دوز اول را 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دریافت </a:t>
            </a:r>
            <a:r>
              <a:rPr lang="fa-IR" dirty="0" smtClean="0"/>
              <a:t>نکردند</a:t>
            </a:r>
          </a:p>
          <a:p>
            <a:pPr algn="r" rtl="1"/>
            <a:r>
              <a:rPr lang="fa-IR" dirty="0" smtClean="0"/>
              <a:t>وجود  انتی بادی در بدن حداقل تا 6 </a:t>
            </a:r>
            <a:r>
              <a:rPr lang="fa-IR" dirty="0" smtClean="0"/>
              <a:t>ماه</a:t>
            </a:r>
          </a:p>
          <a:p>
            <a:pPr algn="r" rtl="1"/>
            <a:endParaRPr lang="fa-IR" dirty="0" smtClean="0"/>
          </a:p>
          <a:p>
            <a:pPr algn="r" rtl="1"/>
            <a:r>
              <a:rPr lang="en-US" dirty="0" smtClean="0"/>
              <a:t>FDA &amp; CDC:</a:t>
            </a:r>
            <a:r>
              <a:rPr lang="fa-IR" dirty="0" smtClean="0"/>
              <a:t> تاییددوز بوستر برای افراد دارای </a:t>
            </a:r>
            <a:r>
              <a:rPr lang="fa-IR" dirty="0" smtClean="0">
                <a:solidFill>
                  <a:srgbClr val="FF0000"/>
                </a:solidFill>
              </a:rPr>
              <a:t>نقص ایمنی </a:t>
            </a:r>
            <a:r>
              <a:rPr lang="fa-IR" dirty="0" smtClean="0"/>
              <a:t>-</a:t>
            </a:r>
            <a:r>
              <a:rPr lang="fa-IR" dirty="0" smtClean="0">
                <a:solidFill>
                  <a:srgbClr val="FF0000"/>
                </a:solidFill>
              </a:rPr>
              <a:t>28 روز </a:t>
            </a:r>
            <a:r>
              <a:rPr lang="fa-IR" dirty="0" smtClean="0"/>
              <a:t>بعد از دوز  دوم- فایزر و مدرنا</a:t>
            </a:r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مطالعه ای روی مدرنا با دوز بوستر حاوی اسپایک جهش بتا-</a:t>
            </a:r>
            <a:r>
              <a:rPr lang="fa-IR" dirty="0" smtClean="0">
                <a:solidFill>
                  <a:srgbClr val="FF0000"/>
                </a:solidFill>
              </a:rPr>
              <a:t>6تا8 ماه </a:t>
            </a:r>
            <a:r>
              <a:rPr lang="fa-IR" dirty="0" smtClean="0"/>
              <a:t>بعد از دوز دوم</a:t>
            </a:r>
            <a:endParaRPr lang="fa-IR" dirty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44568"/>
            <a:ext cx="3009331" cy="25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 smtClean="0"/>
              <a:t>گزارش نظام مراقبت فعال از4  واکسن های تلقیح شده در ایران</a:t>
            </a: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" b="6194"/>
          <a:stretch/>
        </p:blipFill>
        <p:spPr>
          <a:xfrm>
            <a:off x="1586753" y="2171700"/>
            <a:ext cx="9399494" cy="3274359"/>
          </a:xfrm>
        </p:spPr>
      </p:pic>
    </p:spTree>
    <p:extLst>
      <p:ext uri="{BB962C8B-B14F-4D97-AF65-F5344CB8AC3E}">
        <p14:creationId xmlns:p14="http://schemas.microsoft.com/office/powerpoint/2010/main" val="255077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" r="864" b="4367"/>
          <a:stretch/>
        </p:blipFill>
        <p:spPr>
          <a:xfrm>
            <a:off x="2877671" y="497540"/>
            <a:ext cx="6172200" cy="5768789"/>
          </a:xfrm>
        </p:spPr>
      </p:pic>
    </p:spTree>
    <p:extLst>
      <p:ext uri="{BB962C8B-B14F-4D97-AF65-F5344CB8AC3E}">
        <p14:creationId xmlns:p14="http://schemas.microsoft.com/office/powerpoint/2010/main" val="3486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45596"/>
            <a:ext cx="9601200" cy="3062208"/>
          </a:xfrm>
        </p:spPr>
      </p:pic>
    </p:spTree>
    <p:extLst>
      <p:ext uri="{BB962C8B-B14F-4D97-AF65-F5344CB8AC3E}">
        <p14:creationId xmlns:p14="http://schemas.microsoft.com/office/powerpoint/2010/main" val="261136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Adverse effects: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65729"/>
            <a:ext cx="9601200" cy="4401671"/>
          </a:xfrm>
        </p:spPr>
        <p:txBody>
          <a:bodyPr>
            <a:normAutofit lnSpcReduction="10000"/>
          </a:bodyPr>
          <a:lstStyle/>
          <a:p>
            <a:pPr algn="r" rtl="1"/>
            <a:r>
              <a:rPr lang="en-US" sz="2400" b="1" dirty="0" smtClean="0">
                <a:solidFill>
                  <a:srgbClr val="0070C0"/>
                </a:solidFill>
              </a:rPr>
              <a:t>Thrombosis with thrombocytopenia:</a:t>
            </a:r>
          </a:p>
          <a:p>
            <a:pPr algn="r" rtl="1"/>
            <a:r>
              <a:rPr lang="fa-IR" dirty="0" smtClean="0"/>
              <a:t>آسترازنکا و جانسون</a:t>
            </a:r>
          </a:p>
          <a:p>
            <a:pPr algn="r" rtl="1"/>
            <a:r>
              <a:rPr lang="fa-IR" dirty="0" smtClean="0"/>
              <a:t>مرتبط با اتووآنتی بادی مستقیم در مقابل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PF4 Ag</a:t>
            </a:r>
          </a:p>
          <a:p>
            <a:pPr algn="r" rtl="1"/>
            <a:r>
              <a:rPr lang="fa-IR" dirty="0" smtClean="0"/>
              <a:t>در بیشتر این کیس ها:</a:t>
            </a:r>
          </a:p>
          <a:p>
            <a:pPr algn="r" rtl="1"/>
            <a:r>
              <a:rPr lang="fa-IR" dirty="0" smtClean="0"/>
              <a:t>1. ترومبوسایتوپنی شدید(بیشتر در 14 روز اول و در زنان زیر 60 سال ، تا 24 روز هم دیده شده ) </a:t>
            </a:r>
          </a:p>
          <a:p>
            <a:pPr algn="r" rtl="1"/>
            <a:r>
              <a:rPr lang="fa-IR" dirty="0" smtClean="0"/>
              <a:t>2.افزایش </a:t>
            </a:r>
            <a:r>
              <a:rPr lang="en-US" dirty="0" smtClean="0"/>
              <a:t>anti PF4 ab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 smtClean="0"/>
              <a:t>جانسون: شروع علائم تب ،سردرد،لرز و تهوع و استفراغ ،شکم درد و میالژی بود که تبدیل به سردرد شدید ، شکم درد شدید و </a:t>
            </a:r>
            <a:r>
              <a:rPr lang="en-US" dirty="0" smtClean="0"/>
              <a:t>focal neurologic deficit </a:t>
            </a:r>
            <a:r>
              <a:rPr lang="fa-IR" dirty="0" smtClean="0"/>
              <a:t>گشت.</a:t>
            </a:r>
          </a:p>
          <a:p>
            <a:pPr algn="r" rtl="1"/>
            <a:r>
              <a:rPr lang="fa-IR" dirty="0" smtClean="0"/>
              <a:t>شروع معمولا </a:t>
            </a:r>
            <a:r>
              <a:rPr lang="fa-IR" dirty="0" smtClean="0">
                <a:solidFill>
                  <a:srgbClr val="FF0000"/>
                </a:solidFill>
              </a:rPr>
              <a:t>یک تا دوهفته </a:t>
            </a:r>
            <a:r>
              <a:rPr lang="fa-IR" dirty="0" smtClean="0"/>
              <a:t>بعد از واکسن( 3 تا15روز)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0" y="1479176"/>
            <a:ext cx="6266329" cy="69252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Thrombosis with thrombocytopenia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علائم پیش بینی کننده : </a:t>
            </a:r>
          </a:p>
          <a:p>
            <a:pPr algn="r" rtl="1"/>
            <a:r>
              <a:rPr lang="fa-IR" dirty="0" smtClean="0"/>
              <a:t>پتشی و کبودی جدید</a:t>
            </a:r>
          </a:p>
          <a:p>
            <a:pPr algn="r" rtl="1"/>
            <a:r>
              <a:rPr lang="fa-IR" dirty="0" smtClean="0"/>
              <a:t>عوارض ترومبوتیک: تنگی نفس ،درد قفسه سینه، ادم اندام تحتانی، درد شدید شکم، سردرد شدید، درد پشت شدید، علائم فوکال نورولوژیک جدید، تشنج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6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614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Myocarditis &amp; pericarditis: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11941"/>
            <a:ext cx="9601200" cy="4455459"/>
          </a:xfrm>
        </p:spPr>
        <p:txBody>
          <a:bodyPr>
            <a:normAutofit/>
          </a:bodyPr>
          <a:lstStyle/>
          <a:p>
            <a:pPr algn="r" rtl="1"/>
            <a:r>
              <a:rPr lang="fa-IR" dirty="0"/>
              <a:t>واکسن های </a:t>
            </a:r>
            <a:r>
              <a:rPr lang="en-US" dirty="0"/>
              <a:t>MRNA</a:t>
            </a:r>
            <a:r>
              <a:rPr lang="fa-IR" dirty="0"/>
              <a:t> فایزر و مدرنا</a:t>
            </a:r>
          </a:p>
          <a:p>
            <a:pPr algn="r" rtl="1"/>
            <a:r>
              <a:rPr lang="fa-IR" dirty="0" smtClean="0"/>
              <a:t>شیوع بیشتر در مردان جوان (24-30سال)</a:t>
            </a:r>
          </a:p>
          <a:p>
            <a:pPr algn="r" rtl="1"/>
            <a:r>
              <a:rPr lang="fa-IR" dirty="0" smtClean="0"/>
              <a:t>درصورت عارضه با دوز اول، تعویق تزرق دوز دوم تا بهبودی کامل ،  و درصورت داشتن ریسک ابتلا به کویید شدید دوز دوم پس از بهبودی</a:t>
            </a:r>
          </a:p>
          <a:p>
            <a:pPr algn="r" rtl="1"/>
            <a:r>
              <a:rPr lang="fa-IR" dirty="0" smtClean="0"/>
              <a:t>شروع علائم: بعد از هفته اول دریافت واکسن و بیشتر بعد از دوز دوم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چند کیس: بعد از روز 4 ام:</a:t>
            </a:r>
          </a:p>
          <a:p>
            <a:pPr algn="r" rtl="1"/>
            <a:r>
              <a:rPr lang="en-US" dirty="0" smtClean="0"/>
              <a:t>CP+ ST ELV+ trop rise</a:t>
            </a:r>
          </a:p>
          <a:p>
            <a:pPr algn="r" rtl="1"/>
            <a:r>
              <a:rPr lang="en-US" dirty="0" smtClean="0"/>
              <a:t>Eco: NL</a:t>
            </a:r>
          </a:p>
          <a:p>
            <a:pPr algn="r" rtl="1"/>
            <a:r>
              <a:rPr lang="fa-IR" dirty="0" smtClean="0"/>
              <a:t>بهبودی همه بعد از یک هفته درمان</a:t>
            </a:r>
            <a:endParaRPr lang="en-US" dirty="0" smtClean="0"/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7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فرآیند </a:t>
            </a:r>
            <a:r>
              <a:rPr lang="fa-IR" dirty="0" smtClean="0"/>
              <a:t>پیشرفت و تولید واکسن :</a:t>
            </a:r>
          </a:p>
          <a:p>
            <a:pPr algn="r" rtl="1"/>
            <a:r>
              <a:rPr lang="fa-IR" dirty="0" smtClean="0"/>
              <a:t>دارای 3 فاز ارزیابی</a:t>
            </a:r>
          </a:p>
          <a:p>
            <a:pPr algn="r" rtl="1"/>
            <a:r>
              <a:rPr lang="fa-IR" dirty="0" smtClean="0"/>
              <a:t>فاز1 :ارزیابی بی خطر بودن و ایموژنسیتی واکسن </a:t>
            </a:r>
          </a:p>
          <a:p>
            <a:pPr algn="r" rtl="1"/>
            <a:r>
              <a:rPr lang="fa-IR" dirty="0" smtClean="0"/>
              <a:t>فاز 2</a:t>
            </a:r>
            <a:r>
              <a:rPr lang="fa-IR" dirty="0"/>
              <a:t>: بررسیارزیابی بی خطر بودن و ایموژنسیتی واکسن </a:t>
            </a:r>
            <a:r>
              <a:rPr lang="fa-IR" dirty="0" smtClean="0"/>
              <a:t>در گروه بزرگتر</a:t>
            </a:r>
          </a:p>
          <a:p>
            <a:pPr algn="r" rtl="1"/>
            <a:r>
              <a:rPr lang="fa-IR" dirty="0" smtClean="0"/>
              <a:t>فاز3: ارزیابی میزان اثربخشی در پیش گیری از هدف مشخص شده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5459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Myocarditis &amp; pericarditis: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19518"/>
            <a:ext cx="9601200" cy="4347882"/>
          </a:xfrm>
        </p:spPr>
        <p:txBody>
          <a:bodyPr/>
          <a:lstStyle/>
          <a:p>
            <a:pPr algn="r" rtl="1"/>
            <a:r>
              <a:rPr lang="fa-IR" dirty="0" smtClean="0"/>
              <a:t>علائم خطر : </a:t>
            </a:r>
          </a:p>
          <a:p>
            <a:pPr algn="r" rtl="1"/>
            <a:r>
              <a:rPr lang="fa-IR" dirty="0" smtClean="0"/>
              <a:t>تنگی نفس، </a:t>
            </a:r>
            <a:r>
              <a:rPr lang="en-US" dirty="0" smtClean="0"/>
              <a:t>CP</a:t>
            </a:r>
            <a:r>
              <a:rPr lang="fa-IR" dirty="0" smtClean="0"/>
              <a:t> وتاکی کاردی بعد از دریافت واکسن ( بررسی همزمان احتمال ابتلا به کووید 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6482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0070C0"/>
                </a:solidFill>
              </a:rPr>
              <a:t>سندرم گیلن باره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2282"/>
            <a:ext cx="9601200" cy="4415118"/>
          </a:xfrm>
        </p:spPr>
        <p:txBody>
          <a:bodyPr/>
          <a:lstStyle/>
          <a:p>
            <a:pPr algn="r" rtl="1"/>
            <a:r>
              <a:rPr lang="en-US" dirty="0" smtClean="0"/>
              <a:t>Adenovirus vector vaccine</a:t>
            </a:r>
            <a:r>
              <a:rPr lang="fa-IR" dirty="0" smtClean="0"/>
              <a:t>: جانسون و آسترازنکا</a:t>
            </a:r>
          </a:p>
          <a:p>
            <a:pPr algn="r" rtl="1"/>
            <a:r>
              <a:rPr lang="fa-IR" dirty="0" smtClean="0"/>
              <a:t>به دنبال کویید هم دیده شده</a:t>
            </a:r>
          </a:p>
          <a:p>
            <a:pPr algn="r" rtl="1"/>
            <a:r>
              <a:rPr lang="fa-IR" dirty="0" smtClean="0"/>
              <a:t>متوسط 54 سال ( 24 تا 76 سال)</a:t>
            </a:r>
          </a:p>
          <a:p>
            <a:pPr algn="r" rtl="1"/>
            <a:r>
              <a:rPr lang="fa-IR" dirty="0" smtClean="0"/>
              <a:t>معمولا 14 روز بعد از واکسن</a:t>
            </a:r>
          </a:p>
          <a:p>
            <a:pPr algn="r" rtl="1"/>
            <a:r>
              <a:rPr lang="fa-IR" dirty="0" smtClean="0"/>
              <a:t>فرد با سابقه گیلن باره: توصیه به </a:t>
            </a:r>
            <a:r>
              <a:rPr lang="en-US" dirty="0" smtClean="0"/>
              <a:t>MRNA </a:t>
            </a:r>
            <a:r>
              <a:rPr lang="en-US" dirty="0" err="1" smtClean="0"/>
              <a:t>vacc</a:t>
            </a:r>
            <a:r>
              <a:rPr lang="en-US" dirty="0" smtClean="0"/>
              <a:t> </a:t>
            </a:r>
            <a:r>
              <a:rPr lang="fa-IR" dirty="0" smtClean="0"/>
              <a:t>، در صورت نبود، تصمیم گیری بر اساس شرایط فرد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4926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991" y="488310"/>
            <a:ext cx="9601200" cy="712694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/>
              <a:t>سایر عوارض: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398495"/>
            <a:ext cx="9751325" cy="483613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در یکی دو روز اول </a:t>
            </a:r>
            <a:r>
              <a:rPr lang="en-US" dirty="0" smtClean="0"/>
              <a:t>:</a:t>
            </a:r>
            <a:endParaRPr lang="fa-IR" dirty="0" smtClean="0"/>
          </a:p>
          <a:p>
            <a:pPr marL="0" indent="0" algn="r" rtl="1">
              <a:buNone/>
            </a:pPr>
            <a:r>
              <a:rPr lang="fa-IR" dirty="0" smtClean="0"/>
              <a:t>درد، قرمزی، تورم و کبودی محل تزریق</a:t>
            </a:r>
          </a:p>
          <a:p>
            <a:pPr marL="0" indent="0" algn="r" rtl="1">
              <a:buNone/>
            </a:pPr>
            <a:r>
              <a:rPr lang="fa-IR" dirty="0" smtClean="0"/>
              <a:t>سردرد، میالژی و خستگی، تب و لرز </a:t>
            </a:r>
          </a:p>
          <a:p>
            <a:pPr marL="0" indent="0" algn="r" rtl="1">
              <a:buNone/>
            </a:pPr>
            <a:r>
              <a:rPr lang="en-US" dirty="0" smtClean="0"/>
              <a:t>Ipsilateral axillary lymph node enlargement</a:t>
            </a:r>
            <a:endParaRPr lang="fa-IR" dirty="0" smtClean="0"/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علائم </a:t>
            </a:r>
            <a:r>
              <a:rPr lang="fa-IR" dirty="0"/>
              <a:t>تنفسی یا سیستمیک بعد از </a:t>
            </a:r>
            <a:r>
              <a:rPr lang="fa-IR" dirty="0">
                <a:solidFill>
                  <a:srgbClr val="FF0000"/>
                </a:solidFill>
              </a:rPr>
              <a:t>دو روز </a:t>
            </a:r>
            <a:endParaRPr lang="fa-IR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یا استمرار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آن ها: </a:t>
            </a:r>
            <a:r>
              <a:rPr lang="fa-IR" dirty="0">
                <a:solidFill>
                  <a:srgbClr val="FF0000"/>
                </a:solidFill>
              </a:rPr>
              <a:t>بررسی از نظر </a:t>
            </a:r>
            <a:r>
              <a:rPr lang="fa-IR" dirty="0" smtClean="0">
                <a:solidFill>
                  <a:srgbClr val="FF0000"/>
                </a:solidFill>
              </a:rPr>
              <a:t>کووید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و یا نیاز به بررسی بیشتر</a:t>
            </a:r>
          </a:p>
          <a:p>
            <a:pPr algn="r" rtl="1"/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fa-IR" dirty="0" smtClean="0">
                <a:solidFill>
                  <a:srgbClr val="0070C0"/>
                </a:solidFill>
              </a:rPr>
              <a:t>کاهش علائم: </a:t>
            </a:r>
            <a:r>
              <a:rPr lang="en-US" dirty="0" smtClean="0">
                <a:solidFill>
                  <a:srgbClr val="0070C0"/>
                </a:solidFill>
              </a:rPr>
              <a:t>Acetaminophen or NSAIDs</a:t>
            </a:r>
          </a:p>
          <a:p>
            <a:pPr algn="r" rtl="1"/>
            <a:r>
              <a:rPr lang="fa-IR" dirty="0" smtClean="0">
                <a:solidFill>
                  <a:srgbClr val="0070C0"/>
                </a:solidFill>
              </a:rPr>
              <a:t>عدم تجویز پروفیلاکسی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fa-IR" dirty="0" smtClean="0">
              <a:solidFill>
                <a:srgbClr val="0070C0"/>
              </a:solidFill>
            </a:endParaRPr>
          </a:p>
          <a:p>
            <a:pPr algn="r" rtl="1"/>
            <a:endParaRPr lang="fa-IR" dirty="0">
              <a:solidFill>
                <a:srgbClr val="0070C0"/>
              </a:solidFill>
            </a:endParaRPr>
          </a:p>
          <a:p>
            <a:pPr algn="r" rtl="1"/>
            <a:r>
              <a:rPr lang="en-US" dirty="0" smtClean="0">
                <a:solidFill>
                  <a:schemeClr val="tx1"/>
                </a:solidFill>
              </a:rPr>
              <a:t>Syncope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مانیتورینگ به مدت 30 دقیقه</a:t>
            </a:r>
          </a:p>
          <a:p>
            <a:pPr marL="0" indent="0" algn="r" rt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488310"/>
            <a:ext cx="4667534" cy="57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8996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52282"/>
            <a:ext cx="9601200" cy="4415118"/>
          </a:xfrm>
        </p:spPr>
        <p:txBody>
          <a:bodyPr/>
          <a:lstStyle/>
          <a:p>
            <a:pPr algn="r" rtl="1"/>
            <a:r>
              <a:rPr lang="fa-IR" dirty="0" smtClean="0"/>
              <a:t>شوک آنافیلاکتیک: نادر</a:t>
            </a:r>
          </a:p>
          <a:p>
            <a:pPr algn="r" rtl="1"/>
            <a:r>
              <a:rPr lang="fa-IR" dirty="0" smtClean="0"/>
              <a:t>عوارضی که به اثبات نرسیده علتشان تزریق واکسن است یا خیر:</a:t>
            </a:r>
          </a:p>
          <a:p>
            <a:pPr algn="r" rtl="1"/>
            <a:r>
              <a:rPr lang="en-US" dirty="0" smtClean="0"/>
              <a:t>Tinnitus, bells palsy, pulmonary embolism, DVT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435"/>
            <a:ext cx="9601200" cy="75303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Contraindications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20470"/>
            <a:ext cx="9601200" cy="4428565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solidFill>
                  <a:srgbClr val="0070C0"/>
                </a:solidFill>
              </a:rPr>
              <a:t>آلرژی به واکسن و ترکیباتش </a:t>
            </a:r>
            <a:r>
              <a:rPr lang="fa-IR" dirty="0" smtClean="0"/>
              <a:t>(</a:t>
            </a:r>
            <a:r>
              <a:rPr lang="en-US" dirty="0" smtClean="0"/>
              <a:t> sever allergic reaction &amp; immediate allergic reaction of any severity)</a:t>
            </a:r>
          </a:p>
          <a:p>
            <a:pPr algn="r" rtl="1"/>
            <a:endParaRPr lang="en-US" dirty="0"/>
          </a:p>
          <a:p>
            <a:pPr algn="r" rtl="1"/>
            <a:r>
              <a:rPr lang="fa-IR" dirty="0" smtClean="0"/>
              <a:t>واکنش آلرژیک با دوز اول </a:t>
            </a:r>
            <a:r>
              <a:rPr lang="en-US" dirty="0" smtClean="0"/>
              <a:t>MRNA</a:t>
            </a:r>
            <a:r>
              <a:rPr lang="fa-IR" dirty="0" smtClean="0"/>
              <a:t>: دوز دوم را نگیرند ، دوز دوم با جانسون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/>
            <a:r>
              <a:rPr lang="fa-IR" dirty="0" smtClean="0"/>
              <a:t>ایجاد واکنش آلرژیک در اطراف محل تزریق</a:t>
            </a:r>
          </a:p>
          <a:p>
            <a:pPr algn="r" rtl="1"/>
            <a:r>
              <a:rPr lang="fa-IR" dirty="0" smtClean="0"/>
              <a:t> واکسن </a:t>
            </a:r>
            <a:r>
              <a:rPr lang="en-US" dirty="0" smtClean="0"/>
              <a:t>MRNA</a:t>
            </a:r>
            <a:r>
              <a:rPr lang="fa-IR" dirty="0"/>
              <a:t> </a:t>
            </a:r>
            <a:r>
              <a:rPr lang="fa-IR" dirty="0" smtClean="0"/>
              <a:t>( قرمزی، خارش، </a:t>
            </a:r>
            <a:r>
              <a:rPr lang="en-US" dirty="0" smtClean="0"/>
              <a:t>induration</a:t>
            </a:r>
            <a:r>
              <a:rPr lang="fa-IR" dirty="0" smtClean="0"/>
              <a:t>): </a:t>
            </a:r>
          </a:p>
          <a:p>
            <a:pPr algn="r" rtl="1"/>
            <a:r>
              <a:rPr lang="fa-IR" dirty="0" smtClean="0"/>
              <a:t>کنتراندیکه تزرق دوز بعدی نیست</a:t>
            </a:r>
          </a:p>
          <a:p>
            <a:pPr algn="r" rtl="1"/>
            <a:endParaRPr lang="fa-IR" dirty="0" smtClean="0"/>
          </a:p>
          <a:p>
            <a:pPr algn="r" rtl="1"/>
            <a:r>
              <a:rPr lang="en-US" dirty="0" smtClean="0"/>
              <a:t>Observation:</a:t>
            </a:r>
          </a:p>
          <a:p>
            <a:pPr algn="r" rtl="1"/>
            <a:r>
              <a:rPr lang="en-US" dirty="0" smtClean="0"/>
              <a:t>15 min</a:t>
            </a:r>
          </a:p>
          <a:p>
            <a:pPr algn="r" rtl="1"/>
            <a:r>
              <a:rPr lang="en-US" dirty="0" smtClean="0"/>
              <a:t>30 min</a:t>
            </a:r>
            <a:r>
              <a:rPr lang="fa-IR" dirty="0" smtClean="0"/>
              <a:t>:</a:t>
            </a:r>
            <a:r>
              <a:rPr lang="en-US" dirty="0"/>
              <a:t> immediate </a:t>
            </a:r>
            <a:r>
              <a:rPr lang="en-US" dirty="0" smtClean="0"/>
              <a:t>allergic reaction 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61314"/>
            <a:ext cx="4401402" cy="3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7776"/>
            <a:ext cx="9601200" cy="4159624"/>
          </a:xfrm>
        </p:spPr>
        <p:txBody>
          <a:bodyPr/>
          <a:lstStyle/>
          <a:p>
            <a:pPr algn="r" rtl="1"/>
            <a:r>
              <a:rPr lang="fa-IR" dirty="0" smtClean="0"/>
              <a:t>سابقه ترومبوز کنتراندیکه نیست:</a:t>
            </a:r>
          </a:p>
          <a:p>
            <a:pPr algn="r" rtl="1"/>
            <a:r>
              <a:rPr lang="fa-IR" dirty="0" smtClean="0"/>
              <a:t>توصیه </a:t>
            </a:r>
            <a:r>
              <a:rPr lang="en-US" dirty="0" smtClean="0"/>
              <a:t>CDC</a:t>
            </a:r>
            <a:r>
              <a:rPr lang="fa-IR" dirty="0" smtClean="0"/>
              <a:t>: سابقه ترومبوز و ترومبوسایتوپنی در 90 روز قبل به جای جانسون و آسترازنکا: </a:t>
            </a:r>
            <a:r>
              <a:rPr lang="en-US" dirty="0" smtClean="0"/>
              <a:t>MRNA </a:t>
            </a:r>
            <a:r>
              <a:rPr lang="en-US" dirty="0" err="1" smtClean="0"/>
              <a:t>vacc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fa-IR" dirty="0" smtClean="0"/>
              <a:t>فیلر های پوستی: تورم اطراف محل فیلر بعد از ولکسن: کنتراندیکه دریافت واکسن نیست- پیشنهاد به فاصله 4 تا 8 هفته ای بین فیلر و واکسن</a:t>
            </a:r>
            <a:endParaRPr lang="en-US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05118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0070C0"/>
                </a:solidFill>
              </a:rPr>
              <a:t>طرح چند مسئله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290918"/>
            <a:ext cx="9695329" cy="4827494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دوز اول و دوم دارو ها از یک واکسن باشند</a:t>
            </a:r>
          </a:p>
          <a:p>
            <a:pPr algn="r" rtl="1"/>
            <a:r>
              <a:rPr lang="fa-IR" dirty="0" smtClean="0"/>
              <a:t>( مطالعه ای: یک دوز واکسن استرازنکا + یک دوز مدرنا یا فایزر ایمنی بیشتر – سایر واکسن ها مطالعه نشده است) </a:t>
            </a:r>
          </a:p>
          <a:p>
            <a:pPr algn="r" rtl="1"/>
            <a:r>
              <a:rPr lang="fa-IR" dirty="0" smtClean="0">
                <a:solidFill>
                  <a:srgbClr val="7030A0"/>
                </a:solidFill>
              </a:rPr>
              <a:t>کمبود در دوز دوم واکسن</a:t>
            </a:r>
            <a:r>
              <a:rPr lang="fa-IR" dirty="0" smtClean="0"/>
              <a:t>: تاخیر تزریق واکسن تا اماده شدن دوز دوم</a:t>
            </a:r>
          </a:p>
          <a:p>
            <a:pPr algn="r" rtl="1"/>
            <a:r>
              <a:rPr lang="fa-IR" dirty="0" smtClean="0"/>
              <a:t>( </a:t>
            </a:r>
            <a:r>
              <a:rPr lang="en-US" dirty="0" smtClean="0"/>
              <a:t>CDC </a:t>
            </a:r>
            <a:r>
              <a:rPr lang="fa-IR" dirty="0"/>
              <a:t> </a:t>
            </a:r>
            <a:r>
              <a:rPr lang="fa-IR" dirty="0" smtClean="0"/>
              <a:t>تاخیر واکسن های فایزر و مدرنا تا حداکثر 6 هفته، در صورت بیش از این مدت نیاز به تکرار واکسیناسیون از ابتدا نیست)</a:t>
            </a:r>
          </a:p>
          <a:p>
            <a:pPr algn="r" rtl="1"/>
            <a:endParaRPr lang="fa-IR" dirty="0"/>
          </a:p>
          <a:p>
            <a:pPr algn="r" rtl="1"/>
            <a:r>
              <a:rPr lang="en-US" dirty="0" smtClean="0"/>
              <a:t>CDC</a:t>
            </a:r>
            <a:r>
              <a:rPr lang="fa-IR" dirty="0" smtClean="0"/>
              <a:t>: تجویز واکسن های دیگر در هر زمانی بعد از واکسن کوید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افراد با </a:t>
            </a:r>
            <a:r>
              <a:rPr lang="fa-IR" dirty="0" smtClean="0">
                <a:solidFill>
                  <a:srgbClr val="7030A0"/>
                </a:solidFill>
              </a:rPr>
              <a:t>نقص ایمنی یا مصرف داروهای ساپرس کننده سیستم ایمنی</a:t>
            </a:r>
            <a:r>
              <a:rPr lang="fa-IR" dirty="0" smtClean="0"/>
              <a:t>:</a:t>
            </a:r>
          </a:p>
          <a:p>
            <a:pPr algn="r" rtl="1"/>
            <a:r>
              <a:rPr lang="fa-IR" dirty="0" smtClean="0"/>
              <a:t>کاهش ایمنی ایجاد شده در این افراد</a:t>
            </a:r>
          </a:p>
          <a:p>
            <a:pPr algn="r" rtl="1"/>
            <a:r>
              <a:rPr lang="fa-IR" dirty="0" smtClean="0"/>
              <a:t>تزریق واکسن ترجیحا </a:t>
            </a:r>
            <a:r>
              <a:rPr lang="fa-IR" dirty="0" smtClean="0">
                <a:solidFill>
                  <a:srgbClr val="7030A0"/>
                </a:solidFill>
              </a:rPr>
              <a:t>دوهفته</a:t>
            </a:r>
            <a:r>
              <a:rPr lang="fa-IR" dirty="0" smtClean="0"/>
              <a:t> قبل از شروع دارو 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افرادی که مونونوکلئال آنتی بادی یا پلاسما تراپی شدند: تاخیر واکسن تا </a:t>
            </a:r>
            <a:r>
              <a:rPr lang="fa-IR" dirty="0" smtClean="0">
                <a:solidFill>
                  <a:srgbClr val="7030A0"/>
                </a:solidFill>
              </a:rPr>
              <a:t>90 روز</a:t>
            </a:r>
            <a:endParaRPr lang="fa-I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04365"/>
            <a:ext cx="9601200" cy="4563035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0070C0"/>
                </a:solidFill>
              </a:rPr>
              <a:t>درصورت ابتلا به کووید19 دریافت واکسن در چه زمانی توصیه می شوذ:</a:t>
            </a:r>
          </a:p>
          <a:p>
            <a:pPr algn="r" rtl="1"/>
            <a:endParaRPr lang="fa-IR" b="1" dirty="0" smtClean="0">
              <a:solidFill>
                <a:srgbClr val="0070C0"/>
              </a:solidFill>
            </a:endParaRPr>
          </a:p>
          <a:p>
            <a:pPr algn="r" rtl="1"/>
            <a:r>
              <a:rPr lang="fa-IR" dirty="0" smtClean="0"/>
              <a:t>آمریکا: در صورت ابتلا به کووید خفیف : پس از بهبودی </a:t>
            </a:r>
            <a:r>
              <a:rPr lang="fa-IR" dirty="0" smtClean="0">
                <a:solidFill>
                  <a:srgbClr val="0070C0"/>
                </a:solidFill>
              </a:rPr>
              <a:t>(10-14روز)</a:t>
            </a:r>
          </a:p>
          <a:p>
            <a:pPr algn="r" rtl="1"/>
            <a:endParaRPr lang="fa-IR" dirty="0" smtClean="0">
              <a:solidFill>
                <a:srgbClr val="0070C0"/>
              </a:solidFill>
            </a:endParaRPr>
          </a:p>
          <a:p>
            <a:pPr algn="r" rtl="1"/>
            <a:r>
              <a:rPr lang="fa-IR" dirty="0" smtClean="0"/>
              <a:t>انگلیس: بعد از گذشت</a:t>
            </a:r>
            <a:r>
              <a:rPr lang="fa-IR" dirty="0" smtClean="0">
                <a:solidFill>
                  <a:srgbClr val="0070C0"/>
                </a:solidFill>
              </a:rPr>
              <a:t> 4هفته</a:t>
            </a:r>
            <a:r>
              <a:rPr lang="fa-IR" dirty="0" smtClean="0"/>
              <a:t> از مثبت شدن تست </a:t>
            </a:r>
            <a:r>
              <a:rPr lang="en-US" dirty="0" smtClean="0"/>
              <a:t>PCR</a:t>
            </a:r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غذا و دارو ایران : </a:t>
            </a:r>
          </a:p>
          <a:p>
            <a:pPr algn="r" rtl="1"/>
            <a:r>
              <a:rPr lang="fa-IR" dirty="0" smtClean="0"/>
              <a:t>خفیف: 4-6 هفته بعد از بهبودی</a:t>
            </a:r>
          </a:p>
          <a:p>
            <a:pPr algn="r" rtl="1"/>
            <a:r>
              <a:rPr lang="fa-IR" dirty="0" smtClean="0"/>
              <a:t>شدید: 4-10 هفته بعد از بهبودی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98" y="3748015"/>
            <a:ext cx="4026374" cy="22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21" y="682387"/>
            <a:ext cx="10045670" cy="5322628"/>
          </a:xfrm>
        </p:spPr>
      </p:pic>
    </p:spTree>
    <p:extLst>
      <p:ext uri="{BB962C8B-B14F-4D97-AF65-F5344CB8AC3E}">
        <p14:creationId xmlns:p14="http://schemas.microsoft.com/office/powerpoint/2010/main" val="13192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1" y="177421"/>
            <a:ext cx="6810233" cy="6540342"/>
          </a:xfrm>
        </p:spPr>
      </p:pic>
    </p:spTree>
    <p:extLst>
      <p:ext uri="{BB962C8B-B14F-4D97-AF65-F5344CB8AC3E}">
        <p14:creationId xmlns:p14="http://schemas.microsoft.com/office/powerpoint/2010/main" val="29246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5156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/>
              <a:t>اثر بخشی و ایمنی بخشی واکسن های مختلف: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37360"/>
            <a:ext cx="9601200" cy="413004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latin typeface="Arial Rounded MT Bold" panose="020F0704030504030204" pitchFamily="34" charset="0"/>
              </a:rPr>
              <a:t>Pfizer-</a:t>
            </a:r>
            <a:r>
              <a:rPr lang="en-US" b="1" dirty="0" err="1">
                <a:latin typeface="Arial Rounded MT Bold" panose="020F0704030504030204" pitchFamily="34" charset="0"/>
              </a:rPr>
              <a:t>BioNTech</a:t>
            </a:r>
            <a:r>
              <a:rPr lang="en-US" b="1" dirty="0">
                <a:latin typeface="Arial Rounded MT Bold" panose="020F0704030504030204" pitchFamily="34" charset="0"/>
              </a:rPr>
              <a:t> COVID-19 </a:t>
            </a:r>
            <a:r>
              <a:rPr lang="en-US" b="1" dirty="0" smtClean="0">
                <a:latin typeface="Arial Rounded MT Bold" panose="020F0704030504030204" pitchFamily="34" charset="0"/>
              </a:rPr>
              <a:t>Vaccine: </a:t>
            </a:r>
          </a:p>
          <a:p>
            <a:pPr algn="r" rtl="1"/>
            <a:r>
              <a:rPr lang="en-US" dirty="0" smtClean="0"/>
              <a:t>MRNA covid19 vaccine </a:t>
            </a:r>
          </a:p>
          <a:p>
            <a:pPr algn="r" rtl="1"/>
            <a:r>
              <a:rPr lang="fa-IR" dirty="0" smtClean="0"/>
              <a:t>تاییدیه </a:t>
            </a:r>
            <a:r>
              <a:rPr lang="en-US" dirty="0" smtClean="0"/>
              <a:t>FDA, WHO (EUL)</a:t>
            </a:r>
          </a:p>
          <a:p>
            <a:pPr algn="r" rtl="1"/>
            <a:r>
              <a:rPr lang="fa-IR" dirty="0" smtClean="0"/>
              <a:t>2 دوز با فاصله </a:t>
            </a:r>
            <a:r>
              <a:rPr lang="en-US" dirty="0" smtClean="0"/>
              <a:t>21</a:t>
            </a:r>
            <a:r>
              <a:rPr lang="fa-IR" dirty="0" smtClean="0"/>
              <a:t> روز</a:t>
            </a:r>
          </a:p>
          <a:p>
            <a:pPr algn="r" rtl="1"/>
            <a:r>
              <a:rPr lang="fa-IR" dirty="0" smtClean="0"/>
              <a:t>12 سال به بالا</a:t>
            </a:r>
            <a:endParaRPr lang="en-US" dirty="0" smtClean="0"/>
          </a:p>
          <a:p>
            <a:pPr algn="r" rtl="1"/>
            <a:r>
              <a:rPr lang="fa-IR" dirty="0" smtClean="0"/>
              <a:t>اثربخشی: </a:t>
            </a:r>
          </a:p>
          <a:p>
            <a:pPr algn="r" rtl="1"/>
            <a:r>
              <a:rPr lang="fa-IR" dirty="0" smtClean="0"/>
              <a:t>جلوگیری از ابتلا به کووید: 95%</a:t>
            </a:r>
          </a:p>
          <a:p>
            <a:pPr algn="r" rtl="1"/>
            <a:r>
              <a:rPr lang="fa-IR" dirty="0" smtClean="0"/>
              <a:t>مطالعه ای در قطر:  در مقابل جهش آلفا: 90% ، بتا 75% ، نوع شدید این دو واریانت 97.4%</a:t>
            </a:r>
          </a:p>
          <a:p>
            <a:pPr algn="r" rtl="1"/>
            <a:r>
              <a:rPr lang="fa-IR" dirty="0" smtClean="0"/>
              <a:t>مطالعه ای در انگلیس: آلفا :94%، دلتا 88% و 96% در مقابل دلتای شدید </a:t>
            </a:r>
          </a:p>
          <a:p>
            <a:pPr algn="r" rtl="1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83" y="2233749"/>
            <a:ext cx="3307897" cy="20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943" y="551765"/>
            <a:ext cx="9601200" cy="73958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Pregnancy</a:t>
            </a:r>
            <a:r>
              <a:rPr lang="fa-IR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&amp; breast feeding: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18" y="1291353"/>
            <a:ext cx="9812741" cy="494567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en-US" dirty="0" smtClean="0"/>
              <a:t>CDC</a:t>
            </a:r>
            <a:r>
              <a:rPr lang="fa-IR" dirty="0" smtClean="0"/>
              <a:t>: همه ی </a:t>
            </a:r>
            <a:r>
              <a:rPr lang="fa-IR" dirty="0" smtClean="0">
                <a:solidFill>
                  <a:srgbClr val="FF0000"/>
                </a:solidFill>
              </a:rPr>
              <a:t>افراد بالای 12 سال </a:t>
            </a:r>
            <a:r>
              <a:rPr lang="fa-IR" dirty="0" smtClean="0"/>
              <a:t>می توانندواکسن دریافت کنند</a:t>
            </a:r>
          </a:p>
          <a:p>
            <a:pPr algn="r" rtl="1"/>
            <a:r>
              <a:rPr lang="fa-IR" dirty="0" smtClean="0"/>
              <a:t>عوارض جانبی برای مادر ونوزاد دیده نشده</a:t>
            </a:r>
          </a:p>
          <a:p>
            <a:pPr algn="r" rtl="1"/>
            <a:r>
              <a:rPr lang="fa-IR" dirty="0" smtClean="0"/>
              <a:t>مادران باردار در طی بارداری و مادران شیرده می توانند</a:t>
            </a:r>
            <a:endParaRPr lang="en-US" dirty="0" smtClean="0"/>
          </a:p>
          <a:p>
            <a:pPr algn="r" rtl="1"/>
            <a:r>
              <a:rPr lang="fa-IR" dirty="0" smtClean="0"/>
              <a:t> واکسن دریافت کنند</a:t>
            </a:r>
          </a:p>
          <a:p>
            <a:pPr algn="r" rtl="1"/>
            <a:r>
              <a:rPr lang="fa-IR" dirty="0" smtClean="0"/>
              <a:t>واکسن های مورد مطالعه </a:t>
            </a:r>
            <a:r>
              <a:rPr lang="fa-IR" dirty="0" smtClean="0">
                <a:solidFill>
                  <a:srgbClr val="0070C0"/>
                </a:solidFill>
              </a:rPr>
              <a:t>فایزر ، مدرنا و جانسون</a:t>
            </a:r>
          </a:p>
          <a:p>
            <a:pPr algn="r" rtl="1"/>
            <a:r>
              <a:rPr lang="fa-IR" dirty="0" smtClean="0"/>
              <a:t>ارجحیت به واکسن های </a:t>
            </a:r>
            <a:r>
              <a:rPr lang="en-US" dirty="0" smtClean="0"/>
              <a:t>MRNA</a:t>
            </a:r>
            <a:endParaRPr lang="fa-IR" dirty="0" smtClean="0"/>
          </a:p>
          <a:p>
            <a:pPr algn="r" rtl="1"/>
            <a:r>
              <a:rPr lang="fa-IR" dirty="0" smtClean="0"/>
              <a:t>دیده شدن آنتی بادی بعد از واکسن داخل بند ناف و در مادران شیرده در شیر مادر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دستورالعمل کشوری:</a:t>
            </a:r>
          </a:p>
          <a:p>
            <a:pPr algn="r" rtl="1"/>
            <a:r>
              <a:rPr lang="fa-IR" dirty="0" smtClean="0"/>
              <a:t>واکسیناسیون مادران باردار با ریسک بالا : بعد  از هفته 12 بارداری</a:t>
            </a:r>
          </a:p>
          <a:p>
            <a:pPr algn="r" rtl="1"/>
            <a:r>
              <a:rPr lang="fa-IR" dirty="0" smtClean="0"/>
              <a:t>14 روز فاصله بین واکسن آنفولانزا یا توام</a:t>
            </a:r>
          </a:p>
          <a:p>
            <a:pPr algn="r" rtl="1"/>
            <a:r>
              <a:rPr lang="fa-IR" dirty="0" smtClean="0"/>
              <a:t>واکسن</a:t>
            </a:r>
            <a:r>
              <a:rPr lang="en-US" dirty="0" smtClean="0"/>
              <a:t> </a:t>
            </a:r>
            <a:r>
              <a:rPr lang="fa-IR" dirty="0" smtClean="0"/>
              <a:t> مجاز بارداری:  </a:t>
            </a:r>
            <a:r>
              <a:rPr lang="fa-IR" dirty="0" smtClean="0">
                <a:solidFill>
                  <a:srgbClr val="0070C0"/>
                </a:solidFill>
              </a:rPr>
              <a:t>سینوفارم </a:t>
            </a:r>
            <a:r>
              <a:rPr lang="fa-IR" dirty="0" smtClean="0"/>
              <a:t>، (آسترازنکا در صورت تایید در کمیته دانشگاه)</a:t>
            </a:r>
          </a:p>
          <a:p>
            <a:pPr algn="r" rtl="1"/>
            <a:r>
              <a:rPr lang="fa-IR" dirty="0" smtClean="0"/>
              <a:t>مجاز در شیردهی: </a:t>
            </a:r>
            <a:r>
              <a:rPr lang="fa-IR" dirty="0" smtClean="0">
                <a:solidFill>
                  <a:srgbClr val="0070C0"/>
                </a:solidFill>
              </a:rPr>
              <a:t>سینوفارم و آسترازنکا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318296"/>
            <a:ext cx="4162567" cy="2335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40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6" y="273907"/>
            <a:ext cx="6124672" cy="61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669" y="535578"/>
            <a:ext cx="9248502" cy="1254034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err="1"/>
              <a:t>Moderna</a:t>
            </a:r>
            <a:r>
              <a:rPr lang="en-US" sz="3200" b="1" dirty="0"/>
              <a:t> COVID-19 </a:t>
            </a:r>
            <a:r>
              <a:rPr lang="en-US" sz="3200" b="1" dirty="0" smtClean="0"/>
              <a:t>vaccine: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02229"/>
            <a:ext cx="9914709" cy="4365171"/>
          </a:xfrm>
        </p:spPr>
        <p:txBody>
          <a:bodyPr/>
          <a:lstStyle/>
          <a:p>
            <a:pPr algn="r" rtl="1"/>
            <a:r>
              <a:rPr lang="en-US" dirty="0"/>
              <a:t>MRNA covid19 vaccine </a:t>
            </a:r>
          </a:p>
          <a:p>
            <a:pPr algn="r" rtl="1"/>
            <a:r>
              <a:rPr lang="fa-IR" dirty="0"/>
              <a:t>تاییدیه </a:t>
            </a:r>
            <a:r>
              <a:rPr lang="en-US" dirty="0"/>
              <a:t>FDA, WHO (EUL)</a:t>
            </a:r>
          </a:p>
          <a:p>
            <a:pPr algn="r" rtl="1"/>
            <a:r>
              <a:rPr lang="fa-IR" dirty="0"/>
              <a:t>2 دوز با فاصله </a:t>
            </a:r>
            <a:r>
              <a:rPr lang="fa-IR" dirty="0" smtClean="0"/>
              <a:t>28 روز</a:t>
            </a:r>
          </a:p>
          <a:p>
            <a:pPr algn="r" rtl="1"/>
            <a:r>
              <a:rPr lang="fa-IR" dirty="0" smtClean="0"/>
              <a:t>18 سال به بالا</a:t>
            </a:r>
          </a:p>
          <a:p>
            <a:pPr algn="r" rtl="1"/>
            <a:r>
              <a:rPr lang="fa-IR" dirty="0"/>
              <a:t>اثربخشی: </a:t>
            </a:r>
          </a:p>
          <a:p>
            <a:pPr algn="r" rtl="1"/>
            <a:r>
              <a:rPr lang="fa-IR" dirty="0"/>
              <a:t>جلوگیری از ابتلا به کووید: </a:t>
            </a:r>
            <a:r>
              <a:rPr lang="fa-IR" dirty="0" smtClean="0"/>
              <a:t>94%</a:t>
            </a:r>
          </a:p>
          <a:p>
            <a:pPr algn="r" rtl="1"/>
            <a:r>
              <a:rPr lang="fa-IR" dirty="0"/>
              <a:t>بعد از ذریافت دوز اول 80 % اثربخشی ولی مدت ماندگاری مشخص </a:t>
            </a:r>
            <a:r>
              <a:rPr lang="fa-IR" dirty="0" smtClean="0"/>
              <a:t>نیست(</a:t>
            </a:r>
            <a:r>
              <a:rPr lang="en-US" dirty="0" smtClean="0"/>
              <a:t>follow up 28d</a:t>
            </a:r>
            <a:r>
              <a:rPr lang="fa-IR" dirty="0" smtClean="0"/>
              <a:t>)</a:t>
            </a:r>
          </a:p>
          <a:p>
            <a:pPr algn="r" rtl="1"/>
            <a:r>
              <a:rPr lang="fa-IR" dirty="0" smtClean="0"/>
              <a:t>در بالای 65 سال: 86.4%</a:t>
            </a:r>
          </a:p>
          <a:p>
            <a:pPr algn="r" rtl="1"/>
            <a:r>
              <a:rPr lang="fa-IR" dirty="0" smtClean="0"/>
              <a:t>دلتا: 72% و حتی تک دوز 96% در مقابل دلتای شدید</a:t>
            </a:r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3" t="9156" r="7919" b="14297"/>
          <a:stretch/>
        </p:blipFill>
        <p:spPr>
          <a:xfrm>
            <a:off x="1465435" y="1333719"/>
            <a:ext cx="3237194" cy="265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94806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err="1"/>
              <a:t>Sinovac</a:t>
            </a:r>
            <a:r>
              <a:rPr lang="en-US" sz="3200" dirty="0" err="1"/>
              <a:t>-CoronaVac</a:t>
            </a:r>
            <a:r>
              <a:rPr lang="en-US" sz="3200" dirty="0"/>
              <a:t> </a:t>
            </a:r>
            <a:r>
              <a:rPr lang="en-US" sz="3200" i="1" dirty="0" smtClean="0"/>
              <a:t>vaccine: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76103"/>
            <a:ext cx="9601200" cy="4391297"/>
          </a:xfrm>
        </p:spPr>
        <p:txBody>
          <a:bodyPr/>
          <a:lstStyle/>
          <a:p>
            <a:pPr algn="r" rtl="1"/>
            <a:r>
              <a:rPr lang="en-US" dirty="0"/>
              <a:t>inactivated virus </a:t>
            </a:r>
            <a:r>
              <a:rPr lang="en-US" dirty="0" smtClean="0"/>
              <a:t>vaccines</a:t>
            </a:r>
          </a:p>
          <a:p>
            <a:pPr algn="r" rtl="1"/>
            <a:r>
              <a:rPr lang="fa-IR" dirty="0" smtClean="0"/>
              <a:t>تاییدیه </a:t>
            </a:r>
            <a:r>
              <a:rPr lang="en-US" dirty="0"/>
              <a:t>FDA, WHO (EUL)</a:t>
            </a:r>
          </a:p>
          <a:p>
            <a:pPr algn="r" rtl="1"/>
            <a:r>
              <a:rPr lang="fa-IR" dirty="0"/>
              <a:t>2 دوز با فاصله 28 روز</a:t>
            </a:r>
          </a:p>
          <a:p>
            <a:pPr algn="r" rtl="1"/>
            <a:r>
              <a:rPr lang="fa-IR" dirty="0"/>
              <a:t>اثربخشی: </a:t>
            </a:r>
            <a:endParaRPr lang="fa-IR" dirty="0" smtClean="0"/>
          </a:p>
          <a:p>
            <a:pPr algn="r" rtl="1"/>
            <a:r>
              <a:rPr lang="fa-IR" dirty="0" smtClean="0"/>
              <a:t>83.5%</a:t>
            </a:r>
          </a:p>
          <a:p>
            <a:pPr algn="r" rtl="1"/>
            <a:r>
              <a:rPr lang="fa-IR" dirty="0" smtClean="0"/>
              <a:t>ایمنی در مقابل بتا کاهش یافته </a:t>
            </a:r>
          </a:p>
          <a:p>
            <a:pPr algn="r" rtl="1"/>
            <a:r>
              <a:rPr lang="fa-IR" dirty="0" smtClean="0"/>
              <a:t>اثربخشی واکسن در کشور شیلی که غالب واریانت لامبدا: 58.5%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9058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9965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Janssen</a:t>
            </a:r>
            <a:r>
              <a:rPr lang="en-US" sz="3200" b="1" dirty="0"/>
              <a:t> COVID-19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28354"/>
            <a:ext cx="9601200" cy="4339046"/>
          </a:xfrm>
        </p:spPr>
        <p:txBody>
          <a:bodyPr/>
          <a:lstStyle/>
          <a:p>
            <a:pPr algn="r" rtl="1"/>
            <a:r>
              <a:rPr lang="fa-IR" dirty="0" smtClean="0"/>
              <a:t>وکتورآدنوویروس بیان کننده اسپایک پروتئین</a:t>
            </a:r>
            <a:endParaRPr lang="en-US" dirty="0"/>
          </a:p>
          <a:p>
            <a:pPr algn="r" rtl="1"/>
            <a:r>
              <a:rPr lang="fa-IR" dirty="0"/>
              <a:t>تاییدیه </a:t>
            </a:r>
            <a:r>
              <a:rPr lang="en-US" dirty="0"/>
              <a:t>FDA, WHO (EUL)</a:t>
            </a:r>
          </a:p>
          <a:p>
            <a:pPr algn="r" rtl="1"/>
            <a:r>
              <a:rPr lang="fa-IR" dirty="0" smtClean="0"/>
              <a:t>تک دوز</a:t>
            </a:r>
          </a:p>
          <a:p>
            <a:pPr algn="r" rtl="1"/>
            <a:r>
              <a:rPr lang="fa-IR" dirty="0"/>
              <a:t>18 سال به </a:t>
            </a:r>
            <a:r>
              <a:rPr lang="fa-IR" dirty="0" smtClean="0"/>
              <a:t>بالا</a:t>
            </a:r>
            <a:endParaRPr lang="fa-IR" dirty="0"/>
          </a:p>
          <a:p>
            <a:pPr algn="r" rtl="1"/>
            <a:r>
              <a:rPr lang="fa-IR" dirty="0"/>
              <a:t>اثربخشی: </a:t>
            </a:r>
            <a:endParaRPr lang="fa-IR" dirty="0" smtClean="0"/>
          </a:p>
          <a:p>
            <a:pPr algn="r" rtl="1"/>
            <a:r>
              <a:rPr lang="fa-IR" dirty="0" smtClean="0"/>
              <a:t>66.9% کوید ابتلا به کووید متوسط و خفیف</a:t>
            </a:r>
          </a:p>
          <a:p>
            <a:pPr algn="r" rtl="1"/>
            <a:r>
              <a:rPr lang="fa-IR" dirty="0" smtClean="0"/>
              <a:t>اثربخشی در مقابل بتا ودلتا کمی کاهش یافته</a:t>
            </a:r>
          </a:p>
          <a:p>
            <a:pPr algn="r" rtl="1"/>
            <a:r>
              <a:rPr lang="fa-IR" dirty="0" smtClean="0"/>
              <a:t>مطالعه ای: 85% در مقابل دلتای شدید</a:t>
            </a:r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09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Oxford/</a:t>
            </a:r>
            <a:r>
              <a:rPr lang="en-US" sz="3200" b="1" i="1" dirty="0"/>
              <a:t>AstraZeneca</a:t>
            </a:r>
            <a:r>
              <a:rPr lang="en-US" sz="3200" b="1" dirty="0"/>
              <a:t> COVID-19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6731"/>
            <a:ext cx="9601200" cy="4260669"/>
          </a:xfrm>
        </p:spPr>
        <p:txBody>
          <a:bodyPr/>
          <a:lstStyle/>
          <a:p>
            <a:pPr algn="r" rtl="1"/>
            <a:r>
              <a:rPr lang="fa-IR" dirty="0"/>
              <a:t>وکتورآدنوویروس بیان کننده اسپایک پروتئین</a:t>
            </a:r>
            <a:endParaRPr lang="en-US" dirty="0"/>
          </a:p>
          <a:p>
            <a:pPr algn="r" rtl="1"/>
            <a:r>
              <a:rPr lang="fa-IR" dirty="0" smtClean="0"/>
              <a:t>تاییدیه </a:t>
            </a:r>
            <a:r>
              <a:rPr lang="en-US" dirty="0" smtClean="0"/>
              <a:t>, </a:t>
            </a:r>
            <a:r>
              <a:rPr lang="en-US" dirty="0"/>
              <a:t>WHO (EUL</a:t>
            </a:r>
            <a:r>
              <a:rPr lang="en-US" dirty="0" smtClean="0"/>
              <a:t>)</a:t>
            </a:r>
            <a:r>
              <a:rPr lang="fa-IR" dirty="0" smtClean="0"/>
              <a:t> و</a:t>
            </a:r>
            <a:r>
              <a:rPr lang="en-US" dirty="0" smtClean="0"/>
              <a:t>121</a:t>
            </a:r>
            <a:r>
              <a:rPr lang="fa-IR" dirty="0" smtClean="0"/>
              <a:t> کشور(ایران)</a:t>
            </a:r>
            <a:endParaRPr lang="en-US" dirty="0"/>
          </a:p>
          <a:p>
            <a:pPr algn="r" rtl="1"/>
            <a:r>
              <a:rPr lang="fa-IR" dirty="0" smtClean="0"/>
              <a:t>دو دوز با فاصله 8 تا 12 هفته</a:t>
            </a:r>
            <a:endParaRPr lang="fa-IR" dirty="0"/>
          </a:p>
          <a:p>
            <a:pPr algn="r" rtl="1"/>
            <a:r>
              <a:rPr lang="fa-IR" dirty="0"/>
              <a:t>18 سال به بالا</a:t>
            </a:r>
          </a:p>
          <a:p>
            <a:pPr algn="r" rtl="1"/>
            <a:r>
              <a:rPr lang="fa-IR" dirty="0"/>
              <a:t>اثربخشی: </a:t>
            </a:r>
          </a:p>
          <a:p>
            <a:pPr algn="r" rtl="1"/>
            <a:r>
              <a:rPr lang="fa-IR" dirty="0" smtClean="0"/>
              <a:t>فاز3: 70%</a:t>
            </a:r>
          </a:p>
          <a:p>
            <a:pPr algn="r" rtl="1"/>
            <a:r>
              <a:rPr lang="fa-IR" dirty="0" smtClean="0"/>
              <a:t>مطالعه ای در انگلیس: آلفا:75% و دلتا: 67%</a:t>
            </a:r>
            <a:r>
              <a:rPr lang="fa-IR" dirty="0"/>
              <a:t> </a:t>
            </a:r>
            <a:r>
              <a:rPr lang="fa-IR" dirty="0" smtClean="0"/>
              <a:t>، بستری در بیمارستان 100%</a:t>
            </a:r>
          </a:p>
          <a:p>
            <a:pPr algn="r" rtl="1"/>
            <a:r>
              <a:rPr lang="fa-IR" dirty="0" smtClean="0"/>
              <a:t>میزان آنتی بادی تولید شده در سنین بالا مشابه جوان تر ها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5" y="1451064"/>
            <a:ext cx="4064002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0120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/>
              <a:t>Sputnik V</a:t>
            </a:r>
            <a:r>
              <a:rPr lang="en-US" sz="3200" b="1" dirty="0"/>
              <a:t> COVID-19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5920"/>
            <a:ext cx="9601200" cy="4221480"/>
          </a:xfrm>
        </p:spPr>
        <p:txBody>
          <a:bodyPr/>
          <a:lstStyle/>
          <a:p>
            <a:pPr algn="r" rtl="1"/>
            <a:r>
              <a:rPr lang="fa-IR" dirty="0" smtClean="0"/>
              <a:t>آدنوویروس وکتورحامل اسپایک گلیکوپروتیین</a:t>
            </a:r>
            <a:endParaRPr lang="en-US" dirty="0"/>
          </a:p>
          <a:p>
            <a:pPr algn="r" rtl="1"/>
            <a:r>
              <a:rPr lang="fa-IR" dirty="0" smtClean="0"/>
              <a:t>تاییدیه: 7</a:t>
            </a:r>
            <a:r>
              <a:rPr lang="en-US" dirty="0" smtClean="0"/>
              <a:t>1</a:t>
            </a:r>
            <a:r>
              <a:rPr lang="fa-IR" dirty="0" smtClean="0"/>
              <a:t> </a:t>
            </a:r>
            <a:r>
              <a:rPr lang="fa-IR" dirty="0"/>
              <a:t>کشور(ایران)</a:t>
            </a:r>
            <a:endParaRPr lang="en-US" dirty="0"/>
          </a:p>
          <a:p>
            <a:pPr algn="r" rtl="1"/>
            <a:r>
              <a:rPr lang="fa-IR" dirty="0"/>
              <a:t>دو دوز با فاصله </a:t>
            </a:r>
            <a:r>
              <a:rPr lang="fa-IR" dirty="0" smtClean="0"/>
              <a:t>3-4 </a:t>
            </a:r>
            <a:r>
              <a:rPr lang="fa-IR" dirty="0"/>
              <a:t>هفته</a:t>
            </a:r>
          </a:p>
          <a:p>
            <a:pPr algn="r" rtl="1"/>
            <a:r>
              <a:rPr lang="fa-IR" dirty="0"/>
              <a:t>18 سال به بالا</a:t>
            </a:r>
          </a:p>
          <a:p>
            <a:pPr algn="r" rtl="1"/>
            <a:r>
              <a:rPr lang="fa-IR" dirty="0"/>
              <a:t>اثربخشی: </a:t>
            </a:r>
            <a:endParaRPr lang="fa-IR" dirty="0" smtClean="0"/>
          </a:p>
          <a:p>
            <a:pPr algn="r" rtl="1"/>
            <a:r>
              <a:rPr lang="fa-IR" dirty="0" smtClean="0"/>
              <a:t>فاز3: 91.6%</a:t>
            </a:r>
          </a:p>
          <a:p>
            <a:pPr algn="r" rtl="1"/>
            <a:r>
              <a:rPr lang="fa-IR" dirty="0" smtClean="0"/>
              <a:t>(در مقابل دلتا به گفته وزیر بهداشت روسیه:83%)</a:t>
            </a:r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r="40762"/>
          <a:stretch/>
        </p:blipFill>
        <p:spPr>
          <a:xfrm>
            <a:off x="1501238" y="1645920"/>
            <a:ext cx="3279768" cy="342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70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Sinopharm</a:t>
            </a:r>
            <a:r>
              <a:rPr lang="en-US" sz="3200" b="1" dirty="0" smtClean="0"/>
              <a:t> </a:t>
            </a:r>
            <a:r>
              <a:rPr lang="en-US" sz="3200" b="1" dirty="0"/>
              <a:t>COVID-19 vaccine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2857"/>
            <a:ext cx="9601200" cy="4234543"/>
          </a:xfrm>
        </p:spPr>
        <p:txBody>
          <a:bodyPr>
            <a:normAutofit/>
          </a:bodyPr>
          <a:lstStyle/>
          <a:p>
            <a:pPr algn="r" rtl="1"/>
            <a:r>
              <a:rPr lang="en-US" dirty="0"/>
              <a:t>inactivated virus vaccines</a:t>
            </a:r>
          </a:p>
          <a:p>
            <a:pPr algn="r" rtl="1"/>
            <a:r>
              <a:rPr lang="fa-IR" dirty="0"/>
              <a:t>تاییدیه </a:t>
            </a:r>
            <a:r>
              <a:rPr lang="en-US" dirty="0" smtClean="0"/>
              <a:t>, </a:t>
            </a:r>
            <a:r>
              <a:rPr lang="en-US" dirty="0"/>
              <a:t>WHO (</a:t>
            </a:r>
            <a:r>
              <a:rPr lang="en-US" dirty="0" smtClean="0"/>
              <a:t>EUL)</a:t>
            </a:r>
            <a:r>
              <a:rPr lang="fa-IR" dirty="0" smtClean="0"/>
              <a:t> 60 کشور(ایران)</a:t>
            </a:r>
            <a:endParaRPr lang="en-US" dirty="0"/>
          </a:p>
          <a:p>
            <a:pPr algn="r" rtl="1"/>
            <a:r>
              <a:rPr lang="fa-IR" dirty="0"/>
              <a:t>2 دوز با فاصله 28 </a:t>
            </a:r>
            <a:r>
              <a:rPr lang="fa-IR" dirty="0" smtClean="0"/>
              <a:t>روز</a:t>
            </a:r>
          </a:p>
          <a:p>
            <a:pPr algn="r" rtl="1"/>
            <a:r>
              <a:rPr lang="fa-IR" dirty="0" smtClean="0"/>
              <a:t>بالای 18 سال</a:t>
            </a:r>
            <a:endParaRPr lang="fa-IR" dirty="0"/>
          </a:p>
          <a:p>
            <a:pPr algn="r" rtl="1"/>
            <a:r>
              <a:rPr lang="fa-IR" dirty="0"/>
              <a:t>اثربخشی: </a:t>
            </a:r>
          </a:p>
          <a:p>
            <a:pPr algn="r" rtl="1"/>
            <a:r>
              <a:rPr lang="fa-IR" dirty="0" smtClean="0"/>
              <a:t>فاز3: 73 تا 78% -بسری در بیمارستان 79%</a:t>
            </a:r>
          </a:p>
          <a:p>
            <a:pPr algn="r" rtl="1"/>
            <a:r>
              <a:rPr lang="fa-IR" dirty="0" smtClean="0"/>
              <a:t>اثربخشی در مقابل جهش بتا کاهش یافته</a:t>
            </a:r>
          </a:p>
          <a:p>
            <a:pPr algn="r" rtl="1"/>
            <a:r>
              <a:rPr lang="fa-IR" dirty="0" smtClean="0"/>
              <a:t>مطالعه در کشور پرو</a:t>
            </a:r>
            <a:r>
              <a:rPr lang="fa-IR" dirty="0"/>
              <a:t>: لامبدا 90</a:t>
            </a:r>
            <a:r>
              <a:rPr lang="fa-IR" dirty="0" smtClean="0"/>
              <a:t>% و 50% دلتا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b="1429"/>
          <a:stretch/>
        </p:blipFill>
        <p:spPr>
          <a:xfrm>
            <a:off x="1371600" y="1946366"/>
            <a:ext cx="4369091" cy="29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2166</TotalTime>
  <Words>1502</Words>
  <Application>Microsoft Office PowerPoint</Application>
  <PresentationFormat>Widescreen</PresentationFormat>
  <Paragraphs>199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 Rounded MT Bold</vt:lpstr>
      <vt:lpstr>Franklin Gothic Book</vt:lpstr>
      <vt:lpstr>Tahoma</vt:lpstr>
      <vt:lpstr>Crop</vt:lpstr>
      <vt:lpstr>Covid-19 vaccines </vt:lpstr>
      <vt:lpstr>PowerPoint Presentation</vt:lpstr>
      <vt:lpstr>اثر بخشی و ایمنی بخشی واکسن های مختلف:</vt:lpstr>
      <vt:lpstr>Moderna COVID-19 vaccine:</vt:lpstr>
      <vt:lpstr>Sinovac-CoronaVac vaccine:</vt:lpstr>
      <vt:lpstr>Janssen COVID-19 Vaccine</vt:lpstr>
      <vt:lpstr>Oxford/AstraZeneca COVID-19 vaccine</vt:lpstr>
      <vt:lpstr>Sputnik V COVID-19 vaccine</vt:lpstr>
      <vt:lpstr>Sinopharm COVID-19 vaccine</vt:lpstr>
      <vt:lpstr>PowerPoint Presentation</vt:lpstr>
      <vt:lpstr>Bharat Biotech COVID-19 Vaccine (COVAXIN)</vt:lpstr>
      <vt:lpstr>COVIran Barekat Vaccine</vt:lpstr>
      <vt:lpstr>Booster dose:</vt:lpstr>
      <vt:lpstr>گزارش نظام مراقبت فعال از4  واکسن های تلقیح شده در ایران</vt:lpstr>
      <vt:lpstr>PowerPoint Presentation</vt:lpstr>
      <vt:lpstr>PowerPoint Presentation</vt:lpstr>
      <vt:lpstr>Adverse effects:</vt:lpstr>
      <vt:lpstr>Thrombosis with thrombocytopenia</vt:lpstr>
      <vt:lpstr>Myocarditis &amp; pericarditis:</vt:lpstr>
      <vt:lpstr>Myocarditis &amp; pericarditis:</vt:lpstr>
      <vt:lpstr>سندرم گیلن باره</vt:lpstr>
      <vt:lpstr>سایر عوارض:</vt:lpstr>
      <vt:lpstr>PowerPoint Presentation</vt:lpstr>
      <vt:lpstr>Contraindications :</vt:lpstr>
      <vt:lpstr>PowerPoint Presentation</vt:lpstr>
      <vt:lpstr>طرح چند مسئله</vt:lpstr>
      <vt:lpstr>PowerPoint Presentation</vt:lpstr>
      <vt:lpstr>PowerPoint Presentation</vt:lpstr>
      <vt:lpstr>PowerPoint Presentation</vt:lpstr>
      <vt:lpstr>Pregnancy &amp; breast feeding: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vaccines </dc:title>
  <dc:creator>osheyda</dc:creator>
  <cp:lastModifiedBy>osheyda</cp:lastModifiedBy>
  <cp:revision>78</cp:revision>
  <dcterms:created xsi:type="dcterms:W3CDTF">2021-08-13T18:17:29Z</dcterms:created>
  <dcterms:modified xsi:type="dcterms:W3CDTF">2021-08-15T20:55:26Z</dcterms:modified>
</cp:coreProperties>
</file>