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3" r:id="rId3"/>
    <p:sldId id="284" r:id="rId4"/>
    <p:sldId id="288" r:id="rId5"/>
    <p:sldId id="264" r:id="rId6"/>
    <p:sldId id="265" r:id="rId7"/>
    <p:sldId id="266" r:id="rId8"/>
    <p:sldId id="267" r:id="rId9"/>
    <p:sldId id="282" r:id="rId10"/>
    <p:sldId id="290" r:id="rId11"/>
    <p:sldId id="303" r:id="rId12"/>
    <p:sldId id="292" r:id="rId13"/>
    <p:sldId id="293" r:id="rId14"/>
    <p:sldId id="269" r:id="rId15"/>
    <p:sldId id="270" r:id="rId16"/>
    <p:sldId id="286" r:id="rId17"/>
    <p:sldId id="289" r:id="rId18"/>
    <p:sldId id="271" r:id="rId19"/>
    <p:sldId id="287" r:id="rId20"/>
    <p:sldId id="276" r:id="rId21"/>
    <p:sldId id="272" r:id="rId22"/>
    <p:sldId id="273" r:id="rId23"/>
    <p:sldId id="274" r:id="rId24"/>
    <p:sldId id="275" r:id="rId25"/>
    <p:sldId id="277" r:id="rId26"/>
    <p:sldId id="298" r:id="rId27"/>
    <p:sldId id="299" r:id="rId28"/>
    <p:sldId id="300" r:id="rId29"/>
    <p:sldId id="301" r:id="rId30"/>
    <p:sldId id="302" r:id="rId31"/>
    <p:sldId id="278" r:id="rId32"/>
    <p:sldId id="294" r:id="rId33"/>
    <p:sldId id="29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C32D-2774-4A32-BC53-26A44B9AE48D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CF839-D5E2-45DB-BCF2-7EABB709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5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CF839-D5E2-45DB-BCF2-7EABB709A99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2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3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8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5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8E17-2AEA-40F0-A0D3-2F29AD41C2B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C18B-F187-47BD-9D61-85EC7FBE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7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CTD-ILD : chronic to </a:t>
            </a:r>
            <a:r>
              <a:rPr lang="en-US" dirty="0" err="1" smtClean="0">
                <a:solidFill>
                  <a:srgbClr val="FFFF00"/>
                </a:solidFill>
              </a:rPr>
              <a:t>Catasrophic</a:t>
            </a:r>
            <a:r>
              <a:rPr lang="en-US" dirty="0" smtClean="0">
                <a:solidFill>
                  <a:srgbClr val="FFFF00"/>
                </a:solidFill>
              </a:rPr>
              <a:t> forms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K.Gohari</a:t>
            </a:r>
            <a:r>
              <a:rPr lang="en-US" dirty="0" smtClean="0"/>
              <a:t> </a:t>
            </a:r>
            <a:r>
              <a:rPr lang="en-US" dirty="0" err="1" smtClean="0"/>
              <a:t>Moghadam</a:t>
            </a:r>
            <a:r>
              <a:rPr lang="en-US" dirty="0" smtClean="0"/>
              <a:t> MD.</a:t>
            </a:r>
          </a:p>
          <a:p>
            <a:r>
              <a:rPr lang="en-US" dirty="0" smtClean="0"/>
              <a:t>25/01/1401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</a:t>
            </a:r>
            <a:r>
              <a:rPr lang="en-US" dirty="0" smtClean="0"/>
              <a:t>ole of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Parenchymal involvement,</a:t>
            </a:r>
          </a:p>
          <a:p>
            <a:r>
              <a:rPr lang="en-US" dirty="0" smtClean="0"/>
              <a:t>Extent of involvement,</a:t>
            </a:r>
          </a:p>
          <a:p>
            <a:r>
              <a:rPr lang="en-US" dirty="0" smtClean="0"/>
              <a:t>Response to treatment,</a:t>
            </a:r>
          </a:p>
          <a:p>
            <a:r>
              <a:rPr lang="en-US" dirty="0" smtClean="0"/>
              <a:t>Concomitant pathologies ( Infection , Drug HPs, and malignancy),</a:t>
            </a:r>
          </a:p>
          <a:p>
            <a:r>
              <a:rPr lang="en-US" dirty="0" smtClean="0"/>
              <a:t>show the best areas of sampling,</a:t>
            </a:r>
          </a:p>
          <a:p>
            <a:r>
              <a:rPr lang="en-US" dirty="0" smtClean="0"/>
              <a:t>Prevents </a:t>
            </a:r>
            <a:r>
              <a:rPr lang="en-US" dirty="0" err="1" smtClean="0"/>
              <a:t>unneccessary</a:t>
            </a:r>
            <a:r>
              <a:rPr lang="en-US" dirty="0" smtClean="0"/>
              <a:t> sampling if Ct findings are typical.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Prognostication ( </a:t>
            </a:r>
            <a:r>
              <a:rPr lang="en-US" dirty="0" err="1" smtClean="0"/>
              <a:t>eg</a:t>
            </a:r>
            <a:r>
              <a:rPr lang="en-US" dirty="0" smtClean="0"/>
              <a:t> , extensive honey combing in </a:t>
            </a:r>
            <a:r>
              <a:rPr lang="en-US" dirty="0" err="1" smtClean="0"/>
              <a:t>SSc</a:t>
            </a:r>
            <a:r>
              <a:rPr lang="en-US" dirty="0" smtClean="0"/>
              <a:t> and RA  with high mortality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autoantibodies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lab results are negative they are in favor of IIP rather  than CT ILD,</a:t>
            </a:r>
          </a:p>
          <a:p>
            <a:r>
              <a:rPr lang="en-US" dirty="0" smtClean="0"/>
              <a:t>Some of them are highly specific  and high prediction  value for lung involvement for CT ILD such as </a:t>
            </a:r>
            <a:r>
              <a:rPr lang="en-US" dirty="0" err="1" smtClean="0"/>
              <a:t>Antitopoisomerase</a:t>
            </a:r>
            <a:r>
              <a:rPr lang="en-US" dirty="0" smtClean="0"/>
              <a:t> ( Anti Scl70: 90% ),</a:t>
            </a:r>
          </a:p>
          <a:p>
            <a:r>
              <a:rPr lang="en-US" dirty="0" smtClean="0"/>
              <a:t>Help much more discrimination between groups of CTD with similar symptoms,</a:t>
            </a:r>
          </a:p>
          <a:p>
            <a:r>
              <a:rPr lang="en-US" dirty="0" smtClean="0"/>
              <a:t>The presence of autoantibodies in the absence of </a:t>
            </a:r>
            <a:r>
              <a:rPr lang="en-US" dirty="0" err="1" smtClean="0"/>
              <a:t>extrapulmonary</a:t>
            </a:r>
            <a:r>
              <a:rPr lang="en-US" dirty="0" smtClean="0"/>
              <a:t> symptoms and signs  is observed in , IPAF</a:t>
            </a:r>
            <a:r>
              <a:rPr lang="en-US" dirty="0"/>
              <a:t> </a:t>
            </a:r>
            <a:r>
              <a:rPr lang="en-US" dirty="0" smtClean="0"/>
              <a:t>and occasionally CT 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Core autoantibodies panel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RF, </a:t>
            </a:r>
            <a:r>
              <a:rPr lang="en-US" dirty="0" err="1" smtClean="0"/>
              <a:t>Anticcp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Anti DNA, Anti </a:t>
            </a:r>
            <a:r>
              <a:rPr lang="en-US" dirty="0" err="1" smtClean="0"/>
              <a:t>sm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AntiScl</a:t>
            </a:r>
            <a:r>
              <a:rPr lang="en-US" dirty="0" smtClean="0"/>
              <a:t> 70, </a:t>
            </a:r>
          </a:p>
          <a:p>
            <a:r>
              <a:rPr lang="en-US" dirty="0" smtClean="0"/>
              <a:t>SSA, SSB, </a:t>
            </a:r>
          </a:p>
          <a:p>
            <a:r>
              <a:rPr lang="en-US" dirty="0" smtClean="0"/>
              <a:t>RNP, </a:t>
            </a:r>
          </a:p>
          <a:p>
            <a:r>
              <a:rPr lang="en-US" dirty="0" smtClean="0"/>
              <a:t>Jo1 </a:t>
            </a:r>
          </a:p>
          <a:p>
            <a:r>
              <a:rPr lang="en-US" dirty="0" smtClean="0"/>
              <a:t>These are requested in all cases of ILD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CTD 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</a:t>
            </a:r>
            <a:r>
              <a:rPr lang="en-US" dirty="0" err="1" smtClean="0"/>
              <a:t>Dx</a:t>
            </a:r>
            <a:r>
              <a:rPr lang="en-US" dirty="0" smtClean="0"/>
              <a:t> of CTD</a:t>
            </a:r>
          </a:p>
          <a:p>
            <a:r>
              <a:rPr lang="en-US" dirty="0" smtClean="0"/>
              <a:t>The compatible and typical HRCT</a:t>
            </a:r>
          </a:p>
          <a:p>
            <a:r>
              <a:rPr lang="en-US" dirty="0" smtClean="0"/>
              <a:t>HRCT : Presence , Compatibilty,Extent,Signs of probable </a:t>
            </a:r>
            <a:r>
              <a:rPr lang="en-US" dirty="0" err="1" smtClean="0"/>
              <a:t>activity,Complications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Serology ( Anti CCP, SCL 70 , Anti </a:t>
            </a:r>
            <a:r>
              <a:rPr lang="en-US" dirty="0" err="1" smtClean="0"/>
              <a:t>jo,Anti</a:t>
            </a:r>
            <a:r>
              <a:rPr lang="en-US" dirty="0" smtClean="0"/>
              <a:t> SS-A or SS-B, ANA,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BAL ?</a:t>
            </a:r>
          </a:p>
          <a:p>
            <a:r>
              <a:rPr lang="en-US" dirty="0"/>
              <a:t> </a:t>
            </a:r>
            <a:r>
              <a:rPr lang="en-US" dirty="0" err="1" smtClean="0"/>
              <a:t>Bx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Carries the highest case-based mortality .          ( median survival 11yrs),</a:t>
            </a:r>
          </a:p>
          <a:p>
            <a:r>
              <a:rPr lang="en-US" dirty="0" smtClean="0"/>
              <a:t>Pulmonary involvement in 80% of cases,</a:t>
            </a:r>
          </a:p>
          <a:p>
            <a:r>
              <a:rPr lang="en-US" dirty="0" smtClean="0"/>
              <a:t>NSIP ( mainly fibrotic ) as the most common form,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Subpleural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crescent ( early Scleroderma lung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disea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64" name="Picture 2" descr="C:\Users\Gohari\Desktop\S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5715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 Prone HRCT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988" name="Picture 2" descr="C:\Users\Gohari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7434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4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Rheumatoid 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Usually in middle aged men , smokers , extra articular manifestations ,</a:t>
            </a:r>
          </a:p>
          <a:p>
            <a:pPr marL="0" indent="0">
              <a:buNone/>
            </a:pPr>
            <a:r>
              <a:rPr lang="en-US" dirty="0" smtClean="0"/>
              <a:t>UIP as the most common form,</a:t>
            </a:r>
          </a:p>
          <a:p>
            <a:pPr marL="0" indent="0">
              <a:buNone/>
            </a:pPr>
            <a:r>
              <a:rPr lang="en-US" dirty="0" smtClean="0"/>
              <a:t>RA-ILD course is slower than IPF.</a:t>
            </a:r>
          </a:p>
          <a:p>
            <a:pPr marL="0" indent="0">
              <a:buNone/>
            </a:pPr>
            <a:r>
              <a:rPr lang="en-US" dirty="0" smtClean="0"/>
              <a:t>No specific therapy,</a:t>
            </a:r>
          </a:p>
          <a:p>
            <a:pPr marL="0" indent="0">
              <a:buNone/>
            </a:pPr>
            <a:r>
              <a:rPr lang="en-US" i="1" dirty="0" smtClean="0"/>
              <a:t>The major challenge is presence of honey comb or GGO in a patient with RA, who takes MTX .RTX or </a:t>
            </a:r>
            <a:r>
              <a:rPr lang="en-US" i="1" dirty="0" err="1" smtClean="0"/>
              <a:t>leflunomide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2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   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6868" name="Picture 2" descr="C:\Users\Gohari\Desktop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7772400" cy="5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8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they are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Impact of lung involvement on morbidity and mortality,</a:t>
            </a:r>
          </a:p>
          <a:p>
            <a:r>
              <a:rPr lang="en-US" dirty="0"/>
              <a:t>B</a:t>
            </a:r>
            <a:r>
              <a:rPr lang="en-US" dirty="0" smtClean="0"/>
              <a:t>etter prognosis than idiopathic interstitial Pneumonitis ,</a:t>
            </a:r>
          </a:p>
          <a:p>
            <a:r>
              <a:rPr lang="en-US" dirty="0" smtClean="0"/>
              <a:t>Auto immunity is predominant feature  and immunosuppressive therapy </a:t>
            </a:r>
            <a:r>
              <a:rPr lang="en-US" dirty="0" smtClean="0">
                <a:solidFill>
                  <a:srgbClr val="FFFF00"/>
                </a:solidFill>
              </a:rPr>
              <a:t>may dampen or delay or stop</a:t>
            </a:r>
            <a:r>
              <a:rPr lang="en-US" dirty="0" smtClean="0"/>
              <a:t> irreversible lung damage ,</a:t>
            </a:r>
          </a:p>
          <a:p>
            <a:r>
              <a:rPr lang="en-US" dirty="0" smtClean="0"/>
              <a:t>Some of  idiopathic forms may be earlier manifestation of a CTD </a:t>
            </a:r>
            <a:r>
              <a:rPr lang="en-US" dirty="0"/>
              <a:t>,</a:t>
            </a:r>
            <a:endParaRPr lang="en-US" dirty="0" smtClean="0"/>
          </a:p>
          <a:p>
            <a:r>
              <a:rPr lang="en-US" dirty="0" smtClean="0"/>
              <a:t>The challenge is distinction between Infectious , drug induced lung disease in a CTD-ILD.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induced pneumonitis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MTX : HP ,alveolar opacities , GGOs , reticular?</a:t>
            </a:r>
          </a:p>
          <a:p>
            <a:r>
              <a:rPr lang="en-US" dirty="0" err="1" smtClean="0"/>
              <a:t>Leflunomide</a:t>
            </a:r>
            <a:r>
              <a:rPr lang="en-US" dirty="0" smtClean="0"/>
              <a:t> : usually within 20 weeks of treatment, and in preexisting ILD or received MTX</a:t>
            </a:r>
          </a:p>
          <a:p>
            <a:r>
              <a:rPr lang="en-US" dirty="0" smtClean="0"/>
              <a:t>RTX: </a:t>
            </a:r>
            <a:r>
              <a:rPr lang="en-US" dirty="0" err="1" smtClean="0"/>
              <a:t>macronodular</a:t>
            </a:r>
            <a:r>
              <a:rPr lang="en-US" dirty="0" smtClean="0"/>
              <a:t> OP weeks to </a:t>
            </a:r>
            <a:r>
              <a:rPr lang="en-US" dirty="0" err="1" smtClean="0"/>
              <a:t>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GGO , the question is whether  opportunistic infection such as Pneumocystis , drug induced Hypersensitivity pneumonitis or ILD ,</a:t>
            </a:r>
          </a:p>
          <a:p>
            <a:endParaRPr lang="en-US" dirty="0" smtClean="0"/>
          </a:p>
          <a:p>
            <a:r>
              <a:rPr lang="en-US" dirty="0" smtClean="0"/>
              <a:t>In the above cases it is prudent to discontinuing the drug .( American college of Rheumatology )( before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Lupus Erythematous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Chronic forms are infrequent,</a:t>
            </a:r>
          </a:p>
          <a:p>
            <a:r>
              <a:rPr lang="en-US" dirty="0" smtClean="0"/>
              <a:t>Acute pulmonary presentation  with unilateral or bilateral pulmonary infiltration , fever rapidly progressive dyspnea ,and sometimes hemoptysis .</a:t>
            </a:r>
          </a:p>
          <a:p>
            <a:r>
              <a:rPr lang="en-US" dirty="0" smtClean="0"/>
              <a:t>The above mentioned manifestations are one of the most difficult challenges for a pulmonologist.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of rapidly progressive dyspnea with pulmonary infiltration( GGO, consolidation) in SLE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 ?</a:t>
            </a:r>
          </a:p>
          <a:p>
            <a:r>
              <a:rPr lang="en-US" dirty="0" smtClean="0"/>
              <a:t>Lupus pneumonitis ( DAD)?</a:t>
            </a:r>
          </a:p>
          <a:p>
            <a:r>
              <a:rPr lang="en-US" dirty="0" smtClean="0"/>
              <a:t>DAH?</a:t>
            </a:r>
          </a:p>
          <a:p>
            <a:r>
              <a:rPr lang="en-US" dirty="0" smtClean="0"/>
              <a:t>Heart failure/myocarditis?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ICU mortality reaches 16% and for mechanically ventilated is as high as  31%,</a:t>
            </a:r>
          </a:p>
          <a:p>
            <a:r>
              <a:rPr lang="en-US" dirty="0" smtClean="0"/>
              <a:t>About 50% needs mechanical ventilation ,</a:t>
            </a:r>
          </a:p>
          <a:p>
            <a:r>
              <a:rPr lang="en-US" dirty="0" smtClean="0"/>
              <a:t>Immune mediated </a:t>
            </a:r>
            <a:r>
              <a:rPr lang="en-US" dirty="0" err="1" smtClean="0"/>
              <a:t>capillaritis</a:t>
            </a:r>
            <a:r>
              <a:rPr lang="en-US" dirty="0"/>
              <a:t> </a:t>
            </a:r>
            <a:r>
              <a:rPr lang="en-US" dirty="0" smtClean="0"/>
              <a:t>, also associated with </a:t>
            </a:r>
            <a:r>
              <a:rPr lang="en-US" dirty="0" err="1" smtClean="0"/>
              <a:t>Antiphospholipid</a:t>
            </a:r>
            <a:r>
              <a:rPr lang="en-US" dirty="0" smtClean="0"/>
              <a:t> Abs.,</a:t>
            </a:r>
          </a:p>
          <a:p>
            <a:r>
              <a:rPr lang="en-US" dirty="0" smtClean="0"/>
              <a:t>Hemoptysis may be present in 50% of cases , </a:t>
            </a:r>
            <a:r>
              <a:rPr lang="en-US" dirty="0"/>
              <a:t>M</a:t>
            </a:r>
            <a:r>
              <a:rPr lang="en-US" dirty="0" smtClean="0"/>
              <a:t>ore bloodier BAL by repeated lavages, and hemosiderin laden macrophages make </a:t>
            </a:r>
            <a:r>
              <a:rPr lang="en-US" dirty="0" err="1" smtClean="0"/>
              <a:t>Dx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Dermatomyositis</a:t>
            </a:r>
            <a:r>
              <a:rPr lang="en-US" dirty="0" smtClean="0"/>
              <a:t>/</a:t>
            </a:r>
            <a:r>
              <a:rPr lang="en-US" dirty="0" err="1" smtClean="0"/>
              <a:t>Polymyositis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patients are amyotrophic </a:t>
            </a:r>
            <a:r>
              <a:rPr lang="en-US" dirty="0" err="1" smtClean="0"/>
              <a:t>dermatomyositis</a:t>
            </a:r>
            <a:r>
              <a:rPr lang="en-US" dirty="0" smtClean="0"/>
              <a:t> with paucity of muscular symptoms may progress to fulminant ILD resembling acute DAD /OP ( AIP like),</a:t>
            </a:r>
          </a:p>
          <a:p>
            <a:r>
              <a:rPr lang="en-US" dirty="0" smtClean="0"/>
              <a:t>Presence of various pathologies concomitantly such as NSIP and OP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anagement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to treat in progressive or extensive forms is easy , but in limited forms the risk and benefits should be considered,</a:t>
            </a:r>
          </a:p>
          <a:p>
            <a:r>
              <a:rPr lang="en-US" dirty="0" smtClean="0"/>
              <a:t>The intensity of immunosuppression is related to disease severity , extent of involvement , its course and probable response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 influencing therapeutic regimen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Severity ,</a:t>
            </a:r>
          </a:p>
          <a:p>
            <a:r>
              <a:rPr lang="en-US" dirty="0" smtClean="0"/>
              <a:t>Extent , </a:t>
            </a:r>
          </a:p>
          <a:p>
            <a:r>
              <a:rPr lang="en-US" dirty="0" smtClean="0"/>
              <a:t>Degree of reversibility,                                      age, </a:t>
            </a:r>
          </a:p>
          <a:p>
            <a:r>
              <a:rPr lang="en-US" dirty="0" smtClean="0"/>
              <a:t>Course,</a:t>
            </a:r>
          </a:p>
          <a:p>
            <a:r>
              <a:rPr lang="en-US" dirty="0" smtClean="0"/>
              <a:t>Presence of comorbid diseases.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FVC  to 10%  or decreased FVC 5-9% with more than 15% decreased DLCO mandates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Response to treatment is defined by halting the decline in </a:t>
            </a:r>
            <a:r>
              <a:rPr lang="en-US" dirty="0" err="1" smtClean="0"/>
              <a:t>pft</a:t>
            </a:r>
            <a:r>
              <a:rPr lang="en-US" dirty="0" smtClean="0"/>
              <a:t> ,  to be realistic no normalization in values.</a:t>
            </a:r>
          </a:p>
          <a:p>
            <a:r>
              <a:rPr lang="en-US" dirty="0" smtClean="0"/>
              <a:t>First line :</a:t>
            </a:r>
          </a:p>
          <a:p>
            <a:r>
              <a:rPr lang="en-US" dirty="0" smtClean="0"/>
              <a:t>Prednisolone up to 15 mg/d</a:t>
            </a:r>
          </a:p>
          <a:p>
            <a:r>
              <a:rPr lang="en-US" dirty="0" err="1" smtClean="0"/>
              <a:t>Mtx</a:t>
            </a:r>
            <a:r>
              <a:rPr lang="en-US" dirty="0" smtClean="0"/>
              <a:t>  7.5 -15 mg/week</a:t>
            </a:r>
          </a:p>
          <a:p>
            <a:r>
              <a:rPr lang="en-US" dirty="0" smtClean="0"/>
              <a:t>Azathioprine 2 mg/kg</a:t>
            </a:r>
          </a:p>
          <a:p>
            <a:r>
              <a:rPr lang="en-US" dirty="0" err="1" smtClean="0"/>
              <a:t>Mycophenolate</a:t>
            </a:r>
            <a:r>
              <a:rPr lang="en-US" dirty="0" smtClean="0"/>
              <a:t> </a:t>
            </a:r>
            <a:r>
              <a:rPr lang="en-US" dirty="0" err="1" smtClean="0"/>
              <a:t>mofetil</a:t>
            </a:r>
            <a:r>
              <a:rPr lang="en-US" dirty="0" smtClean="0"/>
              <a:t> , up to 3g/d</a:t>
            </a:r>
          </a:p>
          <a:p>
            <a:r>
              <a:rPr lang="en-US" dirty="0" smtClean="0"/>
              <a:t>Cyclophosphamide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7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    Classification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Occupational</a:t>
            </a:r>
          </a:p>
          <a:p>
            <a:pPr eaLnBrk="1" hangingPunct="1">
              <a:defRPr/>
            </a:pPr>
            <a:r>
              <a:rPr lang="en-US" dirty="0" smtClean="0"/>
              <a:t>Drug induced</a:t>
            </a:r>
          </a:p>
          <a:p>
            <a:pPr eaLnBrk="1" hangingPunct="1">
              <a:defRPr/>
            </a:pPr>
            <a:r>
              <a:rPr lang="en-US" dirty="0" smtClean="0"/>
              <a:t>Connective Tissue Disease</a:t>
            </a:r>
          </a:p>
          <a:p>
            <a:pPr eaLnBrk="1" hangingPunct="1">
              <a:defRPr/>
            </a:pPr>
            <a:r>
              <a:rPr lang="en-US" dirty="0" smtClean="0"/>
              <a:t>Idiopathic Pneumonitis</a:t>
            </a:r>
          </a:p>
          <a:p>
            <a:pPr eaLnBrk="1" hangingPunct="1">
              <a:defRPr/>
            </a:pPr>
            <a:r>
              <a:rPr lang="en-US" dirty="0" smtClean="0"/>
              <a:t>Unknown ( + </a:t>
            </a:r>
            <a:r>
              <a:rPr lang="en-US" dirty="0" err="1" smtClean="0"/>
              <a:t>vasculitis,alveolar</a:t>
            </a:r>
            <a:r>
              <a:rPr lang="en-US" dirty="0" smtClean="0"/>
              <a:t> group and hereditary )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4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line : </a:t>
            </a:r>
            <a:r>
              <a:rPr lang="en-US" dirty="0" err="1" smtClean="0"/>
              <a:t>Rtx</a:t>
            </a:r>
            <a:r>
              <a:rPr lang="en-US" dirty="0" smtClean="0"/>
              <a:t> , </a:t>
            </a:r>
          </a:p>
          <a:p>
            <a:r>
              <a:rPr lang="en-US" dirty="0" err="1" smtClean="0"/>
              <a:t>Calcineurin</a:t>
            </a:r>
            <a:r>
              <a:rPr lang="en-US" dirty="0" smtClean="0"/>
              <a:t> inhibitors Such as </a:t>
            </a:r>
            <a:r>
              <a:rPr lang="en-US" dirty="0" err="1" smtClean="0"/>
              <a:t>Tacrolimus</a:t>
            </a:r>
            <a:r>
              <a:rPr lang="en-US" dirty="0" smtClean="0"/>
              <a:t> , </a:t>
            </a:r>
            <a:r>
              <a:rPr lang="en-US" dirty="0" err="1" smtClean="0"/>
              <a:t>cyclopsporine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IV </a:t>
            </a:r>
            <a:r>
              <a:rPr lang="en-US" dirty="0" err="1" smtClean="0"/>
              <a:t>Ig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Plasmapheresis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New insights in treatment after 2020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</a:t>
            </a:r>
            <a:r>
              <a:rPr lang="en-US" dirty="0" err="1" smtClean="0"/>
              <a:t>antifibrotics</a:t>
            </a:r>
            <a:r>
              <a:rPr lang="en-US" dirty="0" smtClean="0"/>
              <a:t> ( </a:t>
            </a:r>
            <a:r>
              <a:rPr lang="en-US" dirty="0" err="1" smtClean="0"/>
              <a:t>Nintedanib</a:t>
            </a:r>
            <a:r>
              <a:rPr lang="en-US" dirty="0" smtClean="0"/>
              <a:t> : OFEV) by INBUILD study , </a:t>
            </a:r>
            <a:r>
              <a:rPr lang="en-US" dirty="0" err="1" smtClean="0"/>
              <a:t>Pirfenidon</a:t>
            </a:r>
            <a:r>
              <a:rPr lang="en-US" dirty="0" smtClean="0"/>
              <a:t> ).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immunomodulatories</a:t>
            </a:r>
            <a:r>
              <a:rPr lang="en-US" dirty="0" smtClean="0"/>
              <a:t>:                              </a:t>
            </a:r>
            <a:r>
              <a:rPr lang="en-US" dirty="0" err="1" smtClean="0"/>
              <a:t>Tocilizumab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 err="1" smtClean="0"/>
              <a:t>focuSSed</a:t>
            </a:r>
            <a:r>
              <a:rPr lang="en-US" dirty="0" smtClean="0"/>
              <a:t> study, </a:t>
            </a:r>
          </a:p>
          <a:p>
            <a:r>
              <a:rPr lang="en-US" dirty="0" err="1" smtClean="0"/>
              <a:t>Rtx</a:t>
            </a:r>
            <a:r>
              <a:rPr lang="en-US" dirty="0" smtClean="0"/>
              <a:t>,</a:t>
            </a:r>
          </a:p>
          <a:p>
            <a:r>
              <a:rPr lang="en-US" dirty="0" smtClean="0"/>
              <a:t>Autologous BMT.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Some misconceptions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About MTX ILD : In </a:t>
            </a:r>
            <a:r>
              <a:rPr lang="en-US" dirty="0" smtClean="0"/>
              <a:t>a study </a:t>
            </a:r>
            <a:r>
              <a:rPr lang="en-US" dirty="0" smtClean="0"/>
              <a:t>  </a:t>
            </a:r>
            <a:r>
              <a:rPr lang="en-US" dirty="0" smtClean="0"/>
              <a:t>by </a:t>
            </a:r>
            <a:r>
              <a:rPr lang="en-US" dirty="0" err="1" smtClean="0"/>
              <a:t>Juge</a:t>
            </a:r>
            <a:r>
              <a:rPr lang="en-US" dirty="0" smtClean="0"/>
              <a:t>* </a:t>
            </a:r>
            <a:r>
              <a:rPr lang="en-US" dirty="0" smtClean="0"/>
              <a:t>: </a:t>
            </a:r>
          </a:p>
          <a:p>
            <a:r>
              <a:rPr lang="en-US" dirty="0" smtClean="0"/>
              <a:t>‘</a:t>
            </a:r>
            <a:r>
              <a:rPr lang="en-US" i="1" dirty="0" smtClean="0">
                <a:solidFill>
                  <a:srgbClr val="FFFF00"/>
                </a:solidFill>
              </a:rPr>
              <a:t>’Our results suggest that </a:t>
            </a:r>
            <a:r>
              <a:rPr lang="en-US" i="1" dirty="0" err="1" smtClean="0">
                <a:solidFill>
                  <a:srgbClr val="FFFF00"/>
                </a:solidFill>
              </a:rPr>
              <a:t>MTx</a:t>
            </a:r>
            <a:r>
              <a:rPr lang="en-US" i="1" dirty="0" smtClean="0">
                <a:solidFill>
                  <a:srgbClr val="FFFF00"/>
                </a:solidFill>
              </a:rPr>
              <a:t> use is not associated with an increased risk of RA-ILD in patients with RA and that ILD was detected later in </a:t>
            </a:r>
            <a:r>
              <a:rPr lang="en-US" i="1" dirty="0" err="1" smtClean="0">
                <a:solidFill>
                  <a:srgbClr val="FFFF00"/>
                </a:solidFill>
              </a:rPr>
              <a:t>MTx</a:t>
            </a:r>
            <a:r>
              <a:rPr lang="en-US" i="1" dirty="0" smtClean="0">
                <a:solidFill>
                  <a:srgbClr val="FFFF00"/>
                </a:solidFill>
              </a:rPr>
              <a:t> treated patients </a:t>
            </a:r>
            <a:r>
              <a:rPr lang="en-US" i="1" dirty="0" smtClean="0"/>
              <a:t>“</a:t>
            </a:r>
            <a:endParaRPr lang="en-US" i="1" dirty="0" smtClean="0"/>
          </a:p>
          <a:p>
            <a:r>
              <a:rPr lang="en-US" i="1" dirty="0" smtClean="0"/>
              <a:t>Indeed early treatment of RA with MTX delays lung involvement by </a:t>
            </a:r>
            <a:r>
              <a:rPr lang="en-US" i="1" dirty="0" smtClean="0"/>
              <a:t>RA about 3.6 </a:t>
            </a:r>
            <a:r>
              <a:rPr lang="en-US" i="1" dirty="0" err="1" smtClean="0"/>
              <a:t>yrs</a:t>
            </a:r>
            <a:r>
              <a:rPr lang="en-US" i="1" dirty="0" smtClean="0"/>
              <a:t>,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*</a:t>
            </a:r>
            <a:r>
              <a:rPr lang="en-US" sz="2400" i="1" dirty="0" smtClean="0">
                <a:solidFill>
                  <a:srgbClr val="FFFF00"/>
                </a:solidFill>
              </a:rPr>
              <a:t>ERJ: </a:t>
            </a:r>
            <a:r>
              <a:rPr lang="en-US" sz="2400" i="1" dirty="0" err="1" smtClean="0">
                <a:solidFill>
                  <a:srgbClr val="FFFF00"/>
                </a:solidFill>
              </a:rPr>
              <a:t>Juge</a:t>
            </a:r>
            <a:r>
              <a:rPr lang="en-US" sz="2400" i="1" dirty="0" smtClean="0">
                <a:solidFill>
                  <a:srgbClr val="FFFF00"/>
                </a:solidFill>
              </a:rPr>
              <a:t> et al , DOI: 10.1183/13993003-00337/2020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Bx</a:t>
            </a:r>
            <a:r>
              <a:rPr lang="en-US" dirty="0" smtClean="0"/>
              <a:t> is not necessary if there is typical form,</a:t>
            </a:r>
          </a:p>
          <a:p>
            <a:r>
              <a:rPr lang="en-US" dirty="0" smtClean="0"/>
              <a:t>Routine and serial  lung CT   : not . </a:t>
            </a:r>
          </a:p>
          <a:p>
            <a:r>
              <a:rPr lang="en-US" dirty="0"/>
              <a:t> </a:t>
            </a:r>
            <a:r>
              <a:rPr lang="en-US" dirty="0" smtClean="0"/>
              <a:t>BAL has controversies and is not routinely advised </a:t>
            </a:r>
            <a:r>
              <a:rPr lang="en-US" dirty="0" smtClean="0"/>
              <a:t>.</a:t>
            </a:r>
          </a:p>
          <a:p>
            <a:r>
              <a:rPr lang="en-US" i="1" dirty="0"/>
              <a:t>GGO in HRCT does not mean cellular and active </a:t>
            </a:r>
            <a:r>
              <a:rPr lang="en-US" i="1" dirty="0" err="1"/>
              <a:t>alveolitis</a:t>
            </a:r>
            <a:r>
              <a:rPr lang="en-US" i="1" dirty="0"/>
              <a:t>, mainly they are fine fibrosis by fibrotic NSIP, the major form of NSIP rather than cellular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            CTD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</a:t>
            </a:r>
          </a:p>
          <a:p>
            <a:pPr eaLnBrk="1" hangingPunct="1"/>
            <a:r>
              <a:rPr lang="en-US" smtClean="0"/>
              <a:t>SSc</a:t>
            </a:r>
          </a:p>
          <a:p>
            <a:pPr eaLnBrk="1" hangingPunct="1"/>
            <a:r>
              <a:rPr lang="en-US" smtClean="0"/>
              <a:t>DM</a:t>
            </a:r>
          </a:p>
          <a:p>
            <a:pPr eaLnBrk="1" hangingPunct="1"/>
            <a:r>
              <a:rPr lang="en-US" smtClean="0"/>
              <a:t>SLE</a:t>
            </a:r>
          </a:p>
          <a:p>
            <a:pPr eaLnBrk="1" hangingPunct="1"/>
            <a:r>
              <a:rPr lang="en-US" smtClean="0"/>
              <a:t>Sp.Ank.</a:t>
            </a:r>
          </a:p>
        </p:txBody>
      </p:sp>
    </p:spTree>
    <p:extLst>
      <p:ext uri="{BB962C8B-B14F-4D97-AF65-F5344CB8AC3E}">
        <p14:creationId xmlns:p14="http://schemas.microsoft.com/office/powerpoint/2010/main" val="38798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30% of patients with </a:t>
            </a:r>
            <a:r>
              <a:rPr lang="en-US" dirty="0" err="1" smtClean="0"/>
              <a:t>Bx</a:t>
            </a:r>
            <a:r>
              <a:rPr lang="en-US" dirty="0" smtClean="0"/>
              <a:t> proven NSIP have autoimmune features ,This rate for UIP is 13%.</a:t>
            </a:r>
          </a:p>
          <a:p>
            <a:r>
              <a:rPr lang="en-US" dirty="0" smtClean="0"/>
              <a:t>Not necessarily the response of skin , muscles to therapy does not track with and can not predict the response of ILD in </a:t>
            </a:r>
            <a:r>
              <a:rPr lang="en-US" dirty="0" err="1" smtClean="0"/>
              <a:t>dermatomyositis</a:t>
            </a:r>
            <a:r>
              <a:rPr lang="en-US" dirty="0" smtClean="0"/>
              <a:t> and </a:t>
            </a:r>
            <a:r>
              <a:rPr lang="en-US" dirty="0" err="1" smtClean="0"/>
              <a:t>SSc</a:t>
            </a:r>
            <a:r>
              <a:rPr lang="en-US" smtClean="0"/>
              <a:t>.</a:t>
            </a:r>
            <a:endParaRPr lang="en-US" dirty="0"/>
          </a:p>
        </p:txBody>
      </p:sp>
      <p:pic>
        <p:nvPicPr>
          <p:cNvPr id="1026" name="Picture 2" descr="Image result for CTD-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908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gz1ddaekjyu40000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frequency of respiratory system involvement by 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71019"/>
              </p:ext>
            </p:extLst>
          </p:nvPr>
        </p:nvGraphicFramePr>
        <p:xfrm>
          <a:off x="457200" y="1600200"/>
          <a:ext cx="8229600" cy="518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CTD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r>
                        <a:rPr lang="en-US" baseline="0" dirty="0" smtClean="0"/>
                        <a:t> w.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Pleurae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PM/DM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MCTD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229">
                <a:tc>
                  <a:txBody>
                    <a:bodyPr/>
                    <a:lstStyle/>
                    <a:p>
                      <a:r>
                        <a:rPr lang="en-US" dirty="0" smtClean="0"/>
                        <a:t>SLE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spectrum  includes  chronic smoldering NSIP /UIP  to acute  fulminant respiratory failure due to DAH </a:t>
            </a:r>
            <a:r>
              <a:rPr lang="en-US" dirty="0"/>
              <a:t>/</a:t>
            </a:r>
            <a:r>
              <a:rPr lang="en-US" dirty="0" smtClean="0"/>
              <a:t>DAD ( lupus pneumonitis ), or DAD /OP in amyotrophic </a:t>
            </a:r>
            <a:r>
              <a:rPr lang="en-US" dirty="0" err="1" smtClean="0"/>
              <a:t>dermatomyositis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concept of Interstitial Pneumonitis with autoimmune features ( IPAF)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extrapulmonary</a:t>
            </a:r>
            <a:r>
              <a:rPr lang="en-US" dirty="0" smtClean="0"/>
              <a:t> manifestations are not prominent and do not meet criteria for making a </a:t>
            </a:r>
            <a:r>
              <a:rPr lang="en-US" dirty="0" err="1" smtClean="0"/>
              <a:t>Dx</a:t>
            </a:r>
            <a:r>
              <a:rPr lang="en-US" dirty="0" smtClean="0"/>
              <a:t> of CTD ,</a:t>
            </a:r>
          </a:p>
          <a:p>
            <a:r>
              <a:rPr lang="en-US" dirty="0" smtClean="0"/>
              <a:t>Sometimes pulmonary manifestations precede CTD symptoms and signs,</a:t>
            </a:r>
          </a:p>
          <a:p>
            <a:pPr marL="0" indent="0">
              <a:buNone/>
            </a:pPr>
            <a:r>
              <a:rPr lang="en-US" dirty="0" smtClean="0"/>
              <a:t>    Some  of Idiopathic Interstitial Pneumonitis have at least one positive serologic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CTD , </a:t>
            </a:r>
            <a:r>
              <a:rPr lang="en-US" i="1" dirty="0" err="1" smtClean="0"/>
              <a:t>formes</a:t>
            </a:r>
            <a:r>
              <a:rPr lang="en-US" i="1" dirty="0" smtClean="0"/>
              <a:t> </a:t>
            </a:r>
            <a:r>
              <a:rPr lang="en-US" i="1" dirty="0" err="1" smtClean="0"/>
              <a:t>frustes</a:t>
            </a:r>
            <a:r>
              <a:rPr lang="en-US" i="1" dirty="0" smtClean="0"/>
              <a:t> of CTD, Occult CTD ,  , Lung-limited CTD.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987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1167</Words>
  <Application>Microsoft Office PowerPoint</Application>
  <PresentationFormat>On-screen Show (4:3)</PresentationFormat>
  <Paragraphs>171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CTD-ILD : chronic to Catasrophic forms</vt:lpstr>
      <vt:lpstr>Why they are important?</vt:lpstr>
      <vt:lpstr>       Classification</vt:lpstr>
      <vt:lpstr>             CTD</vt:lpstr>
      <vt:lpstr>PowerPoint Presentation</vt:lpstr>
      <vt:lpstr>Relative frequency of respiratory system involvement by CT</vt:lpstr>
      <vt:lpstr>PowerPoint Presentation</vt:lpstr>
      <vt:lpstr>The concept of Interstitial Pneumonitis with autoimmune features ( IPAF)</vt:lpstr>
      <vt:lpstr>IPAF</vt:lpstr>
      <vt:lpstr>The role of imaging</vt:lpstr>
      <vt:lpstr>The role of imaging</vt:lpstr>
      <vt:lpstr>The role of autoantibodies</vt:lpstr>
      <vt:lpstr>Core autoantibodies panel</vt:lpstr>
      <vt:lpstr>Diagnosis of CTD ILD</vt:lpstr>
      <vt:lpstr>Systemic Sclerosis</vt:lpstr>
      <vt:lpstr>   Subpleural crescent ( early Scleroderma lung disea</vt:lpstr>
      <vt:lpstr>    Prone HRCT</vt:lpstr>
      <vt:lpstr>Rheumatoid Arthritis</vt:lpstr>
      <vt:lpstr>      </vt:lpstr>
      <vt:lpstr>Drug induced pneumonitis</vt:lpstr>
      <vt:lpstr>PowerPoint Presentation</vt:lpstr>
      <vt:lpstr>Systemic Lupus Erythematous</vt:lpstr>
      <vt:lpstr>The problem of rapidly progressive dyspnea with pulmonary infiltration( GGO, consolidation) in SLE patient</vt:lpstr>
      <vt:lpstr>DAH</vt:lpstr>
      <vt:lpstr>Dermatomyositis/Polymyositis</vt:lpstr>
      <vt:lpstr>Management</vt:lpstr>
      <vt:lpstr>Factors  influencing therapeutic regimen</vt:lpstr>
      <vt:lpstr>PowerPoint Presentation</vt:lpstr>
      <vt:lpstr>PowerPoint Presentation</vt:lpstr>
      <vt:lpstr>PowerPoint Presentation</vt:lpstr>
      <vt:lpstr>New insights in treatment after 2020</vt:lpstr>
      <vt:lpstr>Some misconceptions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CTD-ILD from chronic to Catsrophic forms</dc:title>
  <dc:creator>user</dc:creator>
  <cp:lastModifiedBy>Zahra rezaie</cp:lastModifiedBy>
  <cp:revision>50</cp:revision>
  <dcterms:created xsi:type="dcterms:W3CDTF">2021-02-10T14:57:22Z</dcterms:created>
  <dcterms:modified xsi:type="dcterms:W3CDTF">2022-04-14T06:55:34Z</dcterms:modified>
</cp:coreProperties>
</file>